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93" r:id="rId2"/>
    <p:sldId id="527" r:id="rId3"/>
    <p:sldId id="256" r:id="rId4"/>
    <p:sldId id="427" r:id="rId5"/>
    <p:sldId id="383" r:id="rId6"/>
    <p:sldId id="395" r:id="rId7"/>
    <p:sldId id="405" r:id="rId8"/>
    <p:sldId id="406" r:id="rId9"/>
    <p:sldId id="390" r:id="rId10"/>
    <p:sldId id="531" r:id="rId11"/>
    <p:sldId id="387" r:id="rId12"/>
    <p:sldId id="407" r:id="rId13"/>
    <p:sldId id="425" r:id="rId14"/>
    <p:sldId id="379" r:id="rId15"/>
    <p:sldId id="388" r:id="rId16"/>
    <p:sldId id="391" r:id="rId17"/>
    <p:sldId id="384" r:id="rId18"/>
    <p:sldId id="392" r:id="rId19"/>
    <p:sldId id="386" r:id="rId20"/>
    <p:sldId id="389" r:id="rId21"/>
    <p:sldId id="413" r:id="rId22"/>
    <p:sldId id="421" r:id="rId23"/>
    <p:sldId id="429" r:id="rId24"/>
    <p:sldId id="430" r:id="rId25"/>
    <p:sldId id="431" r:id="rId26"/>
    <p:sldId id="432" r:id="rId27"/>
    <p:sldId id="433" r:id="rId28"/>
    <p:sldId id="434" r:id="rId29"/>
    <p:sldId id="422" r:id="rId30"/>
    <p:sldId id="414" r:id="rId31"/>
    <p:sldId id="415" r:id="rId32"/>
    <p:sldId id="423" r:id="rId33"/>
    <p:sldId id="424" r:id="rId34"/>
    <p:sldId id="416" r:id="rId35"/>
    <p:sldId id="417" r:id="rId36"/>
    <p:sldId id="418" r:id="rId37"/>
    <p:sldId id="419" r:id="rId38"/>
    <p:sldId id="420" r:id="rId39"/>
    <p:sldId id="428" r:id="rId40"/>
    <p:sldId id="528" r:id="rId41"/>
    <p:sldId id="277" r:id="rId42"/>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9" d="100"/>
          <a:sy n="79" d="100"/>
        </p:scale>
        <p:origin x="1570" y="67"/>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C8FBAF-B91D-487F-BEB6-FA567764C3E5}" type="datetimeFigureOut">
              <a:rPr lang="de-DE" smtClean="0"/>
              <a:t>11.03.2022</a:t>
            </a:fld>
            <a:endParaRPr lang="de-DE"/>
          </a:p>
        </p:txBody>
      </p:sp>
      <p:sp>
        <p:nvSpPr>
          <p:cNvPr id="4" name="Folienbildplatzhalt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216375-2EF4-40DE-B664-8D482C6011CE}" type="slidenum">
              <a:rPr lang="de-DE" smtClean="0"/>
              <a:t>‹Nr.›</a:t>
            </a:fld>
            <a:endParaRPr lang="de-DE"/>
          </a:p>
        </p:txBody>
      </p:sp>
    </p:spTree>
    <p:extLst>
      <p:ext uri="{BB962C8B-B14F-4D97-AF65-F5344CB8AC3E}">
        <p14:creationId xmlns:p14="http://schemas.microsoft.com/office/powerpoint/2010/main" val="15936143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2A26A6C2-3F77-47AE-A308-E8BA5ECFF85F}" type="slidenum">
              <a:rPr lang="de-DE" smtClean="0"/>
              <a:t>1</a:t>
            </a:fld>
            <a:endParaRPr lang="de-D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2A26A6C2-3F77-47AE-A308-E8BA5ECFF85F}" type="slidenum">
              <a:rPr lang="de-DE" smtClean="0"/>
              <a:pPr/>
              <a:t>29</a:t>
            </a:fld>
            <a:endParaRPr lang="de-D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2A26A6C2-3F77-47AE-A308-E8BA5ECFF85F}" type="slidenum">
              <a:rPr lang="de-DE" smtClean="0"/>
              <a:pPr/>
              <a:t>33</a:t>
            </a:fld>
            <a:endParaRPr lang="de-D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a:t>单击此处编辑母版标题样式</a:t>
            </a:r>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2022/3/11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‹Nr.›</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2022/3/11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‹Nr.›</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2022/3/11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‹Nr.›</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2022/3/11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‹Nr.›</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2022/3/11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‹Nr.›</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2022/3/11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‹Nr.›</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30820CF-B880-4189-942D-D702A7CBA730}" type="datetimeFigureOut">
              <a:rPr lang="zh-CN" altLang="en-US" smtClean="0"/>
              <a:pPr/>
              <a:t>2022/3/11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pPr/>
              <a:t>‹Nr.›</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30820CF-B880-4189-942D-D702A7CBA730}" type="datetimeFigureOut">
              <a:rPr lang="zh-CN" altLang="en-US" smtClean="0"/>
              <a:pPr/>
              <a:t>2022/3/11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‹Nr.›</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pPr/>
              <a:t>2022/3/11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‹Nr.›</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2022/3/11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‹Nr.›</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2022/3/11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‹Nr.›</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31000"/>
            <a:lum/>
          </a:blip>
          <a:srcRect/>
          <a:stretch>
            <a:fillRect l="-3000" r="-3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pPr/>
              <a:t>2022/3/11</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pPr/>
              <a:t>‹Nr.›</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3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395536" y="136649"/>
            <a:ext cx="8352928" cy="3508375"/>
          </a:xfrm>
        </p:spPr>
        <p:txBody>
          <a:bodyPr>
            <a:noAutofit/>
          </a:bodyPr>
          <a:lstStyle/>
          <a:p>
            <a:r>
              <a:rPr lang="zh-CN" altLang="de-DE" sz="9600" b="1" dirty="0">
                <a:latin typeface="KaiTi" panose="02010609060101010101" pitchFamily="49" charset="-122"/>
                <a:ea typeface="KaiTi" panose="02010609060101010101" pitchFamily="49" charset="-122"/>
              </a:rPr>
              <a:t>中华典籍外译</a:t>
            </a:r>
            <a:br>
              <a:rPr lang="de-DE" altLang="zh-CN" sz="59500" b="1" dirty="0">
                <a:latin typeface="KaiTi" panose="02010609060101010101" pitchFamily="49" charset="-122"/>
                <a:ea typeface="KaiTi" panose="02010609060101010101" pitchFamily="49" charset="-122"/>
              </a:rPr>
            </a:br>
            <a:r>
              <a:rPr lang="de-DE" altLang="zh-CN" sz="4800" b="1" i="1" dirty="0"/>
              <a:t>Chinese Classics Translation</a:t>
            </a:r>
            <a:br>
              <a:rPr lang="de-DE" altLang="zh-CN" sz="4800" b="1" i="1" dirty="0"/>
            </a:br>
            <a:r>
              <a:rPr lang="de-DE" altLang="zh-CN" sz="2800" b="1" i="1" dirty="0" err="1"/>
              <a:t>for</a:t>
            </a:r>
            <a:r>
              <a:rPr lang="de-DE" altLang="zh-CN" sz="2800" b="1" i="1" dirty="0"/>
              <a:t> Master </a:t>
            </a:r>
            <a:r>
              <a:rPr lang="de-DE" altLang="zh-CN" sz="2800" b="1" i="1" dirty="0" err="1"/>
              <a:t>Students</a:t>
            </a:r>
            <a:r>
              <a:rPr lang="de-DE" altLang="zh-CN" sz="2800" b="1" i="1" dirty="0"/>
              <a:t> </a:t>
            </a:r>
            <a:r>
              <a:rPr lang="de-DE" altLang="zh-CN" sz="2800" b="1" i="1" dirty="0" err="1"/>
              <a:t>of</a:t>
            </a:r>
            <a:r>
              <a:rPr lang="de-DE" altLang="zh-CN" sz="2800" b="1" i="1" dirty="0"/>
              <a:t> Translation Studies</a:t>
            </a:r>
            <a:endParaRPr lang="de-DE" sz="2400" b="1" dirty="0">
              <a:latin typeface="楷体" panose="02010609060101010101" pitchFamily="49" charset="-122"/>
              <a:ea typeface="楷体" panose="02010609060101010101" pitchFamily="49" charset="-122"/>
            </a:endParaRPr>
          </a:p>
        </p:txBody>
      </p:sp>
      <p:sp>
        <p:nvSpPr>
          <p:cNvPr id="3" name="Untertitel 2"/>
          <p:cNvSpPr>
            <a:spLocks noGrp="1"/>
          </p:cNvSpPr>
          <p:nvPr>
            <p:ph type="subTitle" idx="1"/>
          </p:nvPr>
        </p:nvSpPr>
        <p:spPr>
          <a:xfrm>
            <a:off x="395536" y="3717032"/>
            <a:ext cx="8280920" cy="3024336"/>
          </a:xfrm>
        </p:spPr>
        <p:txBody>
          <a:bodyPr>
            <a:noAutofit/>
          </a:bodyPr>
          <a:lstStyle/>
          <a:p>
            <a:r>
              <a:rPr lang="zh-CN" altLang="de-DE" sz="2400" dirty="0">
                <a:solidFill>
                  <a:schemeClr val="tx1"/>
                </a:solidFill>
                <a:latin typeface="楷体" panose="02010609060101010101" pitchFamily="49" charset="-122"/>
                <a:ea typeface="楷体" panose="02010609060101010101" pitchFamily="49" charset="-122"/>
              </a:rPr>
              <a:t>湖南师范大学 </a:t>
            </a:r>
            <a:r>
              <a:rPr lang="de-DE" altLang="zh-CN" sz="2400" dirty="0">
                <a:solidFill>
                  <a:schemeClr val="tx1"/>
                </a:solidFill>
                <a:latin typeface="楷体" panose="02010609060101010101" pitchFamily="49" charset="-122"/>
                <a:ea typeface="楷体" panose="02010609060101010101" pitchFamily="49" charset="-122"/>
              </a:rPr>
              <a:t>2022</a:t>
            </a:r>
            <a:r>
              <a:rPr lang="zh-CN" altLang="de-DE" sz="2400" dirty="0">
                <a:solidFill>
                  <a:schemeClr val="tx1"/>
                </a:solidFill>
                <a:latin typeface="楷体" panose="02010609060101010101" pitchFamily="49" charset="-122"/>
                <a:ea typeface="楷体" panose="02010609060101010101" pitchFamily="49" charset="-122"/>
              </a:rPr>
              <a:t>年</a:t>
            </a:r>
            <a:r>
              <a:rPr lang="de-DE" altLang="zh-CN" sz="2400" dirty="0">
                <a:solidFill>
                  <a:schemeClr val="tx1"/>
                </a:solidFill>
                <a:latin typeface="楷体" panose="02010609060101010101" pitchFamily="49" charset="-122"/>
                <a:ea typeface="楷体" panose="02010609060101010101" pitchFamily="49" charset="-122"/>
              </a:rPr>
              <a:t>2</a:t>
            </a:r>
            <a:r>
              <a:rPr lang="zh-CN" altLang="de-DE" sz="2400" dirty="0">
                <a:solidFill>
                  <a:schemeClr val="tx1"/>
                </a:solidFill>
                <a:latin typeface="楷体" panose="02010609060101010101" pitchFamily="49" charset="-122"/>
                <a:ea typeface="楷体" panose="02010609060101010101" pitchFamily="49" charset="-122"/>
              </a:rPr>
              <a:t>月</a:t>
            </a:r>
            <a:r>
              <a:rPr lang="de-DE" altLang="zh-CN" sz="2400" dirty="0">
                <a:solidFill>
                  <a:schemeClr val="tx1"/>
                </a:solidFill>
                <a:latin typeface="楷体" panose="02010609060101010101" pitchFamily="49" charset="-122"/>
                <a:ea typeface="楷体" panose="02010609060101010101" pitchFamily="49" charset="-122"/>
              </a:rPr>
              <a:t>25</a:t>
            </a:r>
            <a:r>
              <a:rPr lang="zh-CN" altLang="de-DE" sz="2400" dirty="0">
                <a:solidFill>
                  <a:schemeClr val="tx1"/>
                </a:solidFill>
                <a:latin typeface="楷体" panose="02010609060101010101" pitchFamily="49" charset="-122"/>
                <a:ea typeface="楷体" panose="02010609060101010101" pitchFamily="49" charset="-122"/>
              </a:rPr>
              <a:t>日</a:t>
            </a:r>
            <a:r>
              <a:rPr lang="de-DE" altLang="zh-CN" sz="2400" dirty="0">
                <a:solidFill>
                  <a:schemeClr val="tx1"/>
                </a:solidFill>
                <a:latin typeface="楷体" panose="02010609060101010101" pitchFamily="49" charset="-122"/>
                <a:ea typeface="楷体" panose="02010609060101010101" pitchFamily="49" charset="-122"/>
              </a:rPr>
              <a:t>-2021</a:t>
            </a:r>
            <a:r>
              <a:rPr lang="zh-CN" altLang="de-DE" sz="2400" dirty="0">
                <a:solidFill>
                  <a:schemeClr val="tx1"/>
                </a:solidFill>
                <a:latin typeface="楷体" panose="02010609060101010101" pitchFamily="49" charset="-122"/>
                <a:ea typeface="楷体" panose="02010609060101010101" pitchFamily="49" charset="-122"/>
              </a:rPr>
              <a:t>年</a:t>
            </a:r>
            <a:r>
              <a:rPr lang="de-DE" altLang="zh-CN" sz="2400" dirty="0">
                <a:solidFill>
                  <a:schemeClr val="tx1"/>
                </a:solidFill>
                <a:latin typeface="楷体" panose="02010609060101010101" pitchFamily="49" charset="-122"/>
                <a:ea typeface="楷体" panose="02010609060101010101" pitchFamily="49" charset="-122"/>
              </a:rPr>
              <a:t>6</a:t>
            </a:r>
            <a:r>
              <a:rPr lang="zh-CN" altLang="de-DE" sz="2400" dirty="0">
                <a:solidFill>
                  <a:schemeClr val="tx1"/>
                </a:solidFill>
                <a:latin typeface="楷体" panose="02010609060101010101" pitchFamily="49" charset="-122"/>
                <a:ea typeface="楷体" panose="02010609060101010101" pitchFamily="49" charset="-122"/>
              </a:rPr>
              <a:t>月</a:t>
            </a:r>
            <a:r>
              <a:rPr lang="de-DE" altLang="zh-CN" sz="2400" dirty="0">
                <a:solidFill>
                  <a:schemeClr val="tx1"/>
                </a:solidFill>
                <a:latin typeface="楷体" panose="02010609060101010101" pitchFamily="49" charset="-122"/>
                <a:ea typeface="楷体" panose="02010609060101010101" pitchFamily="49" charset="-122"/>
              </a:rPr>
              <a:t>10</a:t>
            </a:r>
            <a:r>
              <a:rPr lang="zh-CN" altLang="de-DE" sz="2400" dirty="0">
                <a:solidFill>
                  <a:schemeClr val="tx1"/>
                </a:solidFill>
                <a:latin typeface="楷体" panose="02010609060101010101" pitchFamily="49" charset="-122"/>
                <a:ea typeface="楷体" panose="02010609060101010101" pitchFamily="49" charset="-122"/>
              </a:rPr>
              <a:t>日</a:t>
            </a:r>
            <a:br>
              <a:rPr lang="de-DE" altLang="zh-CN" sz="2400" dirty="0">
                <a:solidFill>
                  <a:schemeClr val="tx1"/>
                </a:solidFill>
                <a:latin typeface="楷体" panose="02010609060101010101" pitchFamily="49" charset="-122"/>
                <a:ea typeface="楷体" panose="02010609060101010101" pitchFamily="49" charset="-122"/>
              </a:rPr>
            </a:br>
            <a:r>
              <a:rPr lang="zh-CN" altLang="de-DE" sz="2400" b="1" dirty="0">
                <a:solidFill>
                  <a:schemeClr val="tx1"/>
                </a:solidFill>
                <a:latin typeface="Arial" panose="020B0604020202020204" pitchFamily="34" charset="0"/>
                <a:cs typeface="Arial" panose="020B0604020202020204" pitchFamily="34" charset="0"/>
              </a:rPr>
              <a:t>中国文化基础 周五第九和第十节课</a:t>
            </a:r>
            <a:r>
              <a:rPr lang="de-DE" altLang="zh-CN" sz="2400" b="1" dirty="0">
                <a:solidFill>
                  <a:schemeClr val="tx1"/>
                </a:solidFill>
                <a:latin typeface="Arial" panose="020B0604020202020204" pitchFamily="34" charset="0"/>
                <a:cs typeface="Arial" panose="020B0604020202020204" pitchFamily="34" charset="0"/>
              </a:rPr>
              <a:t>14:30-16:10</a:t>
            </a:r>
            <a:r>
              <a:rPr lang="zh-CN" altLang="de-DE" sz="2400" b="1" dirty="0">
                <a:solidFill>
                  <a:schemeClr val="tx1"/>
                </a:solidFill>
                <a:latin typeface="Arial" panose="020B0604020202020204" pitchFamily="34" charset="0"/>
                <a:cs typeface="Arial" panose="020B0604020202020204" pitchFamily="34" charset="0"/>
              </a:rPr>
              <a:t>，</a:t>
            </a:r>
            <a:endParaRPr lang="de-DE" altLang="zh-CN" sz="2400" b="1" dirty="0">
              <a:solidFill>
                <a:schemeClr val="tx1"/>
              </a:solidFill>
              <a:latin typeface="Arial" panose="020B0604020202020204" pitchFamily="34" charset="0"/>
              <a:cs typeface="Arial" panose="020B0604020202020204" pitchFamily="34" charset="0"/>
            </a:endParaRPr>
          </a:p>
          <a:p>
            <a:r>
              <a:rPr lang="zh-CN" altLang="de-DE" sz="2400" b="1" dirty="0">
                <a:solidFill>
                  <a:schemeClr val="tx1"/>
                </a:solidFill>
                <a:latin typeface="Arial" panose="020B0604020202020204" pitchFamily="34" charset="0"/>
                <a:cs typeface="Arial" panose="020B0604020202020204" pitchFamily="34" charset="0"/>
              </a:rPr>
              <a:t>上课地点：</a:t>
            </a:r>
            <a:r>
              <a:rPr lang="zh-CN" altLang="de-DE" sz="2400" b="0" i="0" dirty="0">
                <a:solidFill>
                  <a:srgbClr val="000000"/>
                </a:solidFill>
                <a:effectLst/>
                <a:latin typeface="Arial" panose="020B0604020202020204" pitchFamily="34" charset="0"/>
              </a:rPr>
              <a:t>外国语学院大楼</a:t>
            </a:r>
            <a:r>
              <a:rPr lang="de-DE" altLang="zh-CN" sz="2400" b="0" i="0" dirty="0">
                <a:solidFill>
                  <a:srgbClr val="000000"/>
                </a:solidFill>
                <a:effectLst/>
                <a:latin typeface="Arial" panose="020B0604020202020204" pitchFamily="34" charset="0"/>
              </a:rPr>
              <a:t>502</a:t>
            </a:r>
            <a:r>
              <a:rPr lang="zh-CN" altLang="de-DE" sz="2400" b="0" i="0" dirty="0">
                <a:solidFill>
                  <a:srgbClr val="000000"/>
                </a:solidFill>
                <a:effectLst/>
                <a:latin typeface="Arial" panose="020B0604020202020204" pitchFamily="34" charset="0"/>
              </a:rPr>
              <a:t>室</a:t>
            </a:r>
            <a:endParaRPr lang="de-DE" altLang="zh-CN" sz="2400" b="1" dirty="0">
              <a:solidFill>
                <a:schemeClr val="tx1"/>
              </a:solidFill>
              <a:latin typeface="Arial" panose="020B0604020202020204" pitchFamily="34" charset="0"/>
              <a:cs typeface="Arial" panose="020B0604020202020204" pitchFamily="34" charset="0"/>
            </a:endParaRPr>
          </a:p>
          <a:p>
            <a:r>
              <a:rPr lang="zh-CN" altLang="de-DE" sz="2400" dirty="0">
                <a:solidFill>
                  <a:schemeClr val="tx1"/>
                </a:solidFill>
                <a:latin typeface="Calibri" panose="020F0502020204030204" pitchFamily="34" charset="0"/>
                <a:ea typeface="楷体" panose="02010609060101010101" pitchFamily="49" charset="-122"/>
                <a:cs typeface="Calibri" panose="020F0502020204030204" pitchFamily="34" charset="0"/>
              </a:rPr>
              <a:t>助教：</a:t>
            </a:r>
            <a:r>
              <a:rPr lang="de-DE" altLang="zh-CN" sz="2400" dirty="0">
                <a:solidFill>
                  <a:schemeClr val="tx1"/>
                </a:solidFill>
                <a:latin typeface="Calibri" panose="020F0502020204030204" pitchFamily="34" charset="0"/>
                <a:ea typeface="楷体" panose="02010609060101010101" pitchFamily="49" charset="-122"/>
                <a:cs typeface="Calibri" panose="020F0502020204030204" pitchFamily="34" charset="0"/>
              </a:rPr>
              <a:t>Li Xin </a:t>
            </a:r>
            <a:r>
              <a:rPr lang="zh-CN" altLang="de-DE" sz="2400" dirty="0">
                <a:solidFill>
                  <a:schemeClr val="tx1"/>
                </a:solidFill>
                <a:latin typeface="Calibri" panose="020F0502020204030204" pitchFamily="34" charset="0"/>
                <a:ea typeface="楷体" panose="02010609060101010101" pitchFamily="49" charset="-122"/>
                <a:cs typeface="Calibri" panose="020F0502020204030204" pitchFamily="34" charset="0"/>
              </a:rPr>
              <a:t>李欣 </a:t>
            </a:r>
            <a:r>
              <a:rPr lang="de-DE" altLang="zh-CN" sz="2400" dirty="0">
                <a:solidFill>
                  <a:schemeClr val="tx1"/>
                </a:solidFill>
                <a:latin typeface="Calibri" panose="020F0502020204030204" pitchFamily="34" charset="0"/>
                <a:ea typeface="楷体" panose="02010609060101010101" pitchFamily="49" charset="-122"/>
                <a:cs typeface="Calibri" panose="020F0502020204030204" pitchFamily="34" charset="0"/>
              </a:rPr>
              <a:t>– </a:t>
            </a:r>
            <a:r>
              <a:rPr lang="de-DE" altLang="zh-CN" sz="2400" dirty="0">
                <a:solidFill>
                  <a:srgbClr val="FF0000"/>
                </a:solidFill>
                <a:latin typeface="Calibri" panose="020F0502020204030204" pitchFamily="34" charset="0"/>
                <a:ea typeface="楷体" panose="02010609060101010101" pitchFamily="49" charset="-122"/>
                <a:cs typeface="Calibri" panose="020F0502020204030204" pitchFamily="34" charset="0"/>
              </a:rPr>
              <a:t>Session </a:t>
            </a:r>
            <a:r>
              <a:rPr lang="de-DE" altLang="zh-CN" sz="2400" dirty="0" err="1">
                <a:solidFill>
                  <a:srgbClr val="FF0000"/>
                </a:solidFill>
                <a:latin typeface="Calibri" panose="020F0502020204030204" pitchFamily="34" charset="0"/>
                <a:ea typeface="楷体" panose="02010609060101010101" pitchFamily="49" charset="-122"/>
                <a:cs typeface="Calibri" panose="020F0502020204030204" pitchFamily="34" charset="0"/>
              </a:rPr>
              <a:t>no</a:t>
            </a:r>
            <a:r>
              <a:rPr lang="de-DE" altLang="zh-CN" sz="2400" dirty="0">
                <a:solidFill>
                  <a:srgbClr val="FF0000"/>
                </a:solidFill>
                <a:latin typeface="Calibri" panose="020F0502020204030204" pitchFamily="34" charset="0"/>
                <a:ea typeface="楷体" panose="02010609060101010101" pitchFamily="49" charset="-122"/>
                <a:cs typeface="Calibri" panose="020F0502020204030204" pitchFamily="34" charset="0"/>
              </a:rPr>
              <a:t>. 3</a:t>
            </a:r>
          </a:p>
          <a:p>
            <a:r>
              <a:rPr lang="zh-CN" altLang="en-US" sz="2400" dirty="0">
                <a:solidFill>
                  <a:schemeClr val="tx1"/>
                </a:solidFill>
                <a:latin typeface="楷体" panose="02010609060101010101" pitchFamily="49" charset="-122"/>
                <a:ea typeface="楷体" panose="02010609060101010101" pitchFamily="49" charset="-122"/>
              </a:rPr>
              <a:t>吴漠汀</a:t>
            </a:r>
            <a:r>
              <a:rPr lang="zh-CN" altLang="de-DE" sz="2400" dirty="0">
                <a:solidFill>
                  <a:schemeClr val="tx1"/>
                </a:solidFill>
                <a:latin typeface="楷体" panose="02010609060101010101" pitchFamily="49" charset="-122"/>
                <a:ea typeface="楷体" panose="02010609060101010101" pitchFamily="49" charset="-122"/>
              </a:rPr>
              <a:t>特聘</a:t>
            </a:r>
            <a:r>
              <a:rPr lang="zh-CN" altLang="en-US" sz="2400" dirty="0">
                <a:solidFill>
                  <a:schemeClr val="tx1"/>
                </a:solidFill>
                <a:latin typeface="楷体" panose="02010609060101010101" pitchFamily="49" charset="-122"/>
                <a:ea typeface="楷体" panose="02010609060101010101" pitchFamily="49" charset="-122"/>
              </a:rPr>
              <a:t>教授</a:t>
            </a:r>
            <a:r>
              <a:rPr lang="zh-CN" altLang="de-DE" sz="2400" dirty="0">
                <a:solidFill>
                  <a:schemeClr val="tx1"/>
                </a:solidFill>
                <a:latin typeface="Calibri" panose="020F0502020204030204" pitchFamily="34" charset="0"/>
                <a:ea typeface="楷体" panose="02010609060101010101" pitchFamily="49" charset="-122"/>
                <a:cs typeface="Calibri" panose="020F0502020204030204" pitchFamily="34" charset="0"/>
              </a:rPr>
              <a:t> </a:t>
            </a:r>
            <a:r>
              <a:rPr lang="de-DE" altLang="zh-CN" sz="2400" dirty="0" err="1">
                <a:solidFill>
                  <a:schemeClr val="tx1"/>
                </a:solidFill>
                <a:latin typeface="Calibri" panose="020F0502020204030204" pitchFamily="34" charset="0"/>
                <a:ea typeface="楷体" panose="02010609060101010101" pitchFamily="49" charset="-122"/>
                <a:cs typeface="Calibri" panose="020F0502020204030204" pitchFamily="34" charset="0"/>
              </a:rPr>
              <a:t>Distinguished</a:t>
            </a:r>
            <a:r>
              <a:rPr lang="de-DE" altLang="zh-CN" sz="2400" dirty="0">
                <a:solidFill>
                  <a:schemeClr val="tx1"/>
                </a:solidFill>
                <a:latin typeface="Calibri" panose="020F0502020204030204" pitchFamily="34" charset="0"/>
                <a:ea typeface="楷体" panose="02010609060101010101" pitchFamily="49" charset="-122"/>
                <a:cs typeface="Calibri" panose="020F0502020204030204" pitchFamily="34" charset="0"/>
              </a:rPr>
              <a:t> Professor Dr. Martin Woesler</a:t>
            </a:r>
          </a:p>
          <a:p>
            <a:r>
              <a:rPr lang="zh-CN" altLang="de-DE" sz="2400" dirty="0">
                <a:solidFill>
                  <a:schemeClr val="tx1"/>
                </a:solidFill>
                <a:latin typeface="Calibri" panose="020F0502020204030204" pitchFamily="34" charset="0"/>
                <a:ea typeface="楷体" panose="02010609060101010101" pitchFamily="49" charset="-122"/>
                <a:cs typeface="Calibri" panose="020F0502020204030204" pitchFamily="34" charset="0"/>
              </a:rPr>
              <a:t>培高德 教授 </a:t>
            </a:r>
            <a:r>
              <a:rPr lang="de-DE" sz="2400" dirty="0">
                <a:solidFill>
                  <a:schemeClr val="tx1"/>
                </a:solidFill>
                <a:latin typeface="Calibri" panose="020F0502020204030204" pitchFamily="34" charset="0"/>
                <a:ea typeface="楷体" panose="02010609060101010101" pitchFamily="49" charset="-122"/>
                <a:cs typeface="Calibri" panose="020F0502020204030204" pitchFamily="34" charset="0"/>
              </a:rPr>
              <a:t>Professor Dr. Cord Eberspächer</a:t>
            </a:r>
          </a:p>
          <a:p>
            <a:r>
              <a:rPr lang="zh-CN" altLang="de-DE" sz="2400" dirty="0">
                <a:solidFill>
                  <a:schemeClr val="tx1"/>
                </a:solidFill>
                <a:latin typeface="楷体" panose="02010609060101010101" pitchFamily="49" charset="-122"/>
                <a:ea typeface="楷体" panose="02010609060101010101" pitchFamily="49" charset="-122"/>
              </a:rPr>
              <a:t>湖南师范大学外国学院 </a:t>
            </a:r>
            <a:r>
              <a:rPr lang="de-DE" altLang="zh-CN" sz="1800" dirty="0" err="1">
                <a:solidFill>
                  <a:schemeClr val="tx1"/>
                </a:solidFill>
                <a:latin typeface="Calibri" panose="020F0502020204030204" pitchFamily="34" charset="0"/>
                <a:ea typeface="楷体" panose="02010609060101010101" pitchFamily="49" charset="-122"/>
                <a:cs typeface="Calibri" panose="020F0502020204030204" pitchFamily="34" charset="0"/>
              </a:rPr>
              <a:t>Foreign</a:t>
            </a:r>
            <a:r>
              <a:rPr lang="de-DE" altLang="zh-CN" sz="1800" dirty="0">
                <a:solidFill>
                  <a:schemeClr val="tx1"/>
                </a:solidFill>
                <a:latin typeface="Calibri" panose="020F0502020204030204" pitchFamily="34" charset="0"/>
                <a:ea typeface="楷体" panose="02010609060101010101" pitchFamily="49" charset="-122"/>
                <a:cs typeface="Calibri" panose="020F0502020204030204" pitchFamily="34" charset="0"/>
              </a:rPr>
              <a:t> Studies College, Hunan Normal University</a:t>
            </a:r>
            <a:endParaRPr lang="de-DE" altLang="zh-CN" sz="2400" dirty="0">
              <a:solidFill>
                <a:schemeClr val="tx1"/>
              </a:solidFill>
              <a:latin typeface="Calibri" panose="020F0502020204030204" pitchFamily="34" charset="0"/>
              <a:ea typeface="楷体" panose="02010609060101010101" pitchFamily="49" charset="-122"/>
              <a:cs typeface="Calibri" panose="020F0502020204030204" pitchFamily="34" charset="0"/>
            </a:endParaRPr>
          </a:p>
        </p:txBody>
      </p:sp>
      <p:pic>
        <p:nvPicPr>
          <p:cNvPr id="6" name="Grafik 5">
            <a:extLst>
              <a:ext uri="{FF2B5EF4-FFF2-40B4-BE49-F238E27FC236}">
                <a16:creationId xmlns:a16="http://schemas.microsoft.com/office/drawing/2014/main" id="{40C36C67-2549-44F5-AD11-07422BCBC0C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115616" cy="1115616"/>
          </a:xfrm>
          <a:prstGeom prst="rect">
            <a:avLst/>
          </a:prstGeom>
        </p:spPr>
      </p:pic>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格 2"/>
          <p:cNvGraphicFramePr>
            <a:graphicFrameLocks noGrp="1"/>
          </p:cNvGraphicFramePr>
          <p:nvPr/>
        </p:nvGraphicFramePr>
        <p:xfrm>
          <a:off x="3564" y="1481882"/>
          <a:ext cx="8964485" cy="5338755"/>
        </p:xfrm>
        <a:graphic>
          <a:graphicData uri="http://schemas.openxmlformats.org/drawingml/2006/table">
            <a:tbl>
              <a:tblPr>
                <a:tableStyleId>{3C2FFA5D-87B4-456A-9821-1D502468CF0F}</a:tableStyleId>
              </a:tblPr>
              <a:tblGrid>
                <a:gridCol w="737826">
                  <a:extLst>
                    <a:ext uri="{9D8B030D-6E8A-4147-A177-3AD203B41FA5}">
                      <a16:colId xmlns:a16="http://schemas.microsoft.com/office/drawing/2014/main" val="20000"/>
                    </a:ext>
                  </a:extLst>
                </a:gridCol>
                <a:gridCol w="3024336">
                  <a:extLst>
                    <a:ext uri="{9D8B030D-6E8A-4147-A177-3AD203B41FA5}">
                      <a16:colId xmlns:a16="http://schemas.microsoft.com/office/drawing/2014/main" val="20001"/>
                    </a:ext>
                  </a:extLst>
                </a:gridCol>
                <a:gridCol w="1944216">
                  <a:extLst>
                    <a:ext uri="{9D8B030D-6E8A-4147-A177-3AD203B41FA5}">
                      <a16:colId xmlns:a16="http://schemas.microsoft.com/office/drawing/2014/main" val="20002"/>
                    </a:ext>
                  </a:extLst>
                </a:gridCol>
                <a:gridCol w="2232248">
                  <a:extLst>
                    <a:ext uri="{9D8B030D-6E8A-4147-A177-3AD203B41FA5}">
                      <a16:colId xmlns:a16="http://schemas.microsoft.com/office/drawing/2014/main" val="20003"/>
                    </a:ext>
                  </a:extLst>
                </a:gridCol>
                <a:gridCol w="1025859">
                  <a:extLst>
                    <a:ext uri="{9D8B030D-6E8A-4147-A177-3AD203B41FA5}">
                      <a16:colId xmlns:a16="http://schemas.microsoft.com/office/drawing/2014/main" val="20004"/>
                    </a:ext>
                  </a:extLst>
                </a:gridCol>
              </a:tblGrid>
              <a:tr h="840577">
                <a:tc>
                  <a:txBody>
                    <a:bodyPr/>
                    <a:lstStyle/>
                    <a:p>
                      <a:pPr>
                        <a:spcAft>
                          <a:spcPts val="0"/>
                        </a:spcAft>
                      </a:pPr>
                      <a:r>
                        <a:rPr lang="en-GB" sz="2000" kern="100" dirty="0"/>
                        <a:t>Year</a:t>
                      </a:r>
                      <a:endParaRPr lang="zh-CN" sz="2000" kern="100" dirty="0">
                        <a:latin typeface="Times New Roman"/>
                        <a:ea typeface="宋体"/>
                        <a:cs typeface="Times New Roman"/>
                      </a:endParaRPr>
                    </a:p>
                  </a:txBody>
                  <a:tcPr marL="58615" marR="58615" marT="0" marB="0"/>
                </a:tc>
                <a:tc>
                  <a:txBody>
                    <a:bodyPr/>
                    <a:lstStyle/>
                    <a:p>
                      <a:pPr>
                        <a:spcAft>
                          <a:spcPts val="0"/>
                        </a:spcAft>
                      </a:pPr>
                      <a:r>
                        <a:rPr lang="de-DE" sz="2000" b="1" kern="100" dirty="0"/>
                        <a:t>Title</a:t>
                      </a:r>
                      <a:endParaRPr lang="zh-CN" sz="2000" b="1" kern="100" dirty="0">
                        <a:latin typeface="Times New Roman"/>
                        <a:ea typeface="宋体"/>
                        <a:cs typeface="Times New Roman"/>
                      </a:endParaRPr>
                    </a:p>
                  </a:txBody>
                  <a:tcPr marL="58615" marR="58615" marT="0" marB="0"/>
                </a:tc>
                <a:tc>
                  <a:txBody>
                    <a:bodyPr/>
                    <a:lstStyle/>
                    <a:p>
                      <a:pPr>
                        <a:spcAft>
                          <a:spcPts val="0"/>
                        </a:spcAft>
                      </a:pPr>
                      <a:r>
                        <a:rPr lang="en-GB" sz="2000" kern="100" dirty="0"/>
                        <a:t>Language</a:t>
                      </a:r>
                      <a:endParaRPr lang="zh-CN" sz="2000" kern="100" dirty="0">
                        <a:latin typeface="Times New Roman"/>
                        <a:ea typeface="宋体"/>
                        <a:cs typeface="Times New Roman"/>
                      </a:endParaRPr>
                    </a:p>
                  </a:txBody>
                  <a:tcPr marL="58615" marR="58615" marT="0" marB="0"/>
                </a:tc>
                <a:tc>
                  <a:txBody>
                    <a:bodyPr/>
                    <a:lstStyle/>
                    <a:p>
                      <a:pPr>
                        <a:spcAft>
                          <a:spcPts val="0"/>
                        </a:spcAft>
                      </a:pPr>
                      <a:r>
                        <a:rPr lang="de-DE" sz="2000" kern="100" dirty="0"/>
                        <a:t>Translator</a:t>
                      </a:r>
                      <a:r>
                        <a:rPr lang="zh-CN" altLang="en-US" sz="2000" kern="100" dirty="0"/>
                        <a:t>译者</a:t>
                      </a:r>
                      <a:endParaRPr lang="zh-CN" sz="2000" kern="100" dirty="0">
                        <a:latin typeface="Times New Roman"/>
                        <a:ea typeface="宋体"/>
                        <a:cs typeface="Times New Roman"/>
                      </a:endParaRPr>
                    </a:p>
                  </a:txBody>
                  <a:tcPr marL="58615" marR="58615" marT="0" marB="0"/>
                </a:tc>
                <a:tc>
                  <a:txBody>
                    <a:bodyPr/>
                    <a:lstStyle/>
                    <a:p>
                      <a:pPr>
                        <a:spcAft>
                          <a:spcPts val="0"/>
                        </a:spcAft>
                      </a:pPr>
                      <a:r>
                        <a:rPr lang="de-DE" sz="2000" b="1" kern="100" dirty="0"/>
                        <a:t>Representativity</a:t>
                      </a:r>
                      <a:r>
                        <a:rPr lang="zh-CN" altLang="en-US" sz="2000" b="1" kern="100" dirty="0">
                          <a:latin typeface="Times New Roman"/>
                          <a:ea typeface="宋体"/>
                          <a:cs typeface="Times New Roman"/>
                        </a:rPr>
                        <a:t>代表性</a:t>
                      </a:r>
                      <a:endParaRPr lang="zh-CN" sz="2000" b="1" kern="100" dirty="0">
                        <a:latin typeface="Times New Roman"/>
                        <a:ea typeface="宋体"/>
                        <a:cs typeface="Times New Roman"/>
                      </a:endParaRPr>
                    </a:p>
                  </a:txBody>
                  <a:tcPr marL="58615" marR="58615" marT="0" marB="0"/>
                </a:tc>
                <a:extLst>
                  <a:ext uri="{0D108BD9-81ED-4DB2-BD59-A6C34878D82A}">
                    <a16:rowId xmlns:a16="http://schemas.microsoft.com/office/drawing/2014/main" val="10000"/>
                  </a:ext>
                </a:extLst>
              </a:tr>
              <a:tr h="560385">
                <a:tc>
                  <a:txBody>
                    <a:bodyPr/>
                    <a:lstStyle/>
                    <a:p>
                      <a:pPr>
                        <a:spcAft>
                          <a:spcPts val="0"/>
                        </a:spcAft>
                      </a:pPr>
                      <a:r>
                        <a:rPr lang="en-GB" sz="2000" kern="100" dirty="0"/>
                        <a:t>1593</a:t>
                      </a:r>
                      <a:endParaRPr lang="zh-CN" sz="2000" kern="100" dirty="0">
                        <a:latin typeface="Times New Roman"/>
                        <a:ea typeface="宋体"/>
                        <a:cs typeface="Times New Roman"/>
                      </a:endParaRPr>
                    </a:p>
                  </a:txBody>
                  <a:tcPr marL="58615" marR="58615" marT="0" marB="0"/>
                </a:tc>
                <a:tc>
                  <a:txBody>
                    <a:bodyPr/>
                    <a:lstStyle/>
                    <a:p>
                      <a:pPr>
                        <a:spcAft>
                          <a:spcPts val="0"/>
                        </a:spcAft>
                      </a:pPr>
                      <a:r>
                        <a:rPr lang="de-DE" sz="2000" kern="100" dirty="0"/>
                        <a:t>Four Books </a:t>
                      </a:r>
                      <a:r>
                        <a:rPr lang="en-US" altLang="zh-CN" sz="2000" kern="100" dirty="0"/>
                        <a:t>《</a:t>
                      </a:r>
                      <a:r>
                        <a:rPr lang="zh-CN" altLang="en-US" sz="2000" kern="100" dirty="0"/>
                        <a:t>四书</a:t>
                      </a:r>
                      <a:r>
                        <a:rPr lang="en-US" altLang="zh-CN" sz="2000" kern="100" dirty="0"/>
                        <a:t>》</a:t>
                      </a:r>
                      <a:endParaRPr lang="zh-CN" sz="2000" kern="100" dirty="0">
                        <a:latin typeface="Times New Roman"/>
                        <a:ea typeface="宋体"/>
                        <a:cs typeface="Times New Roman"/>
                      </a:endParaRPr>
                    </a:p>
                  </a:txBody>
                  <a:tcPr marL="58615" marR="58615" marT="0" marB="0"/>
                </a:tc>
                <a:tc>
                  <a:txBody>
                    <a:bodyPr/>
                    <a:lstStyle/>
                    <a:p>
                      <a:pPr>
                        <a:spcAft>
                          <a:spcPts val="0"/>
                        </a:spcAft>
                      </a:pPr>
                      <a:r>
                        <a:rPr lang="en-GB" sz="2000" kern="100" dirty="0"/>
                        <a:t>Latin </a:t>
                      </a:r>
                      <a:r>
                        <a:rPr lang="zh-CN" altLang="en-US" sz="2000" kern="100" dirty="0"/>
                        <a:t>拉丁语</a:t>
                      </a:r>
                      <a:endParaRPr lang="zh-CN" sz="2000" kern="100" dirty="0">
                        <a:latin typeface="Times New Roman"/>
                        <a:ea typeface="宋体"/>
                        <a:cs typeface="Times New Roman"/>
                      </a:endParaRPr>
                    </a:p>
                  </a:txBody>
                  <a:tcPr marL="58615" marR="58615" marT="0" marB="0"/>
                </a:tc>
                <a:tc>
                  <a:txBody>
                    <a:bodyPr/>
                    <a:lstStyle/>
                    <a:p>
                      <a:pPr>
                        <a:spcAft>
                          <a:spcPts val="0"/>
                        </a:spcAft>
                      </a:pPr>
                      <a:r>
                        <a:rPr lang="de-DE" sz="2000" kern="100"/>
                        <a:t>Matteo Ricci</a:t>
                      </a:r>
                      <a:endParaRPr lang="zh-CN" sz="2000" kern="100">
                        <a:latin typeface="Times New Roman"/>
                        <a:ea typeface="宋体"/>
                        <a:cs typeface="Times New Roman"/>
                      </a:endParaRPr>
                    </a:p>
                  </a:txBody>
                  <a:tcPr marL="58615" marR="58615" marT="0" marB="0"/>
                </a:tc>
                <a:tc>
                  <a:txBody>
                    <a:bodyPr/>
                    <a:lstStyle/>
                    <a:p>
                      <a:pPr>
                        <a:spcAft>
                          <a:spcPts val="0"/>
                        </a:spcAft>
                      </a:pPr>
                      <a:r>
                        <a:rPr lang="de-DE" sz="2000" kern="100" dirty="0"/>
                        <a:t>yes</a:t>
                      </a:r>
                      <a:endParaRPr lang="zh-CN" sz="2000" kern="100" dirty="0">
                        <a:latin typeface="Times New Roman"/>
                        <a:ea typeface="宋体"/>
                        <a:cs typeface="Times New Roman"/>
                      </a:endParaRPr>
                    </a:p>
                  </a:txBody>
                  <a:tcPr marL="58615" marR="58615" marT="0" marB="0"/>
                </a:tc>
                <a:extLst>
                  <a:ext uri="{0D108BD9-81ED-4DB2-BD59-A6C34878D82A}">
                    <a16:rowId xmlns:a16="http://schemas.microsoft.com/office/drawing/2014/main" val="10001"/>
                  </a:ext>
                </a:extLst>
              </a:tr>
              <a:tr h="560385">
                <a:tc>
                  <a:txBody>
                    <a:bodyPr/>
                    <a:lstStyle/>
                    <a:p>
                      <a:pPr>
                        <a:spcAft>
                          <a:spcPts val="0"/>
                        </a:spcAft>
                      </a:pPr>
                      <a:r>
                        <a:rPr lang="de-DE" sz="2000" kern="100" dirty="0"/>
                        <a:t>1626</a:t>
                      </a:r>
                      <a:endParaRPr lang="zh-CN" sz="2000" kern="100" dirty="0">
                        <a:latin typeface="Times New Roman"/>
                        <a:ea typeface="宋体"/>
                        <a:cs typeface="Times New Roman"/>
                      </a:endParaRPr>
                    </a:p>
                  </a:txBody>
                  <a:tcPr marL="58615" marR="58615" marT="0" marB="0"/>
                </a:tc>
                <a:tc>
                  <a:txBody>
                    <a:bodyPr/>
                    <a:lstStyle/>
                    <a:p>
                      <a:pPr>
                        <a:spcAft>
                          <a:spcPts val="0"/>
                        </a:spcAft>
                      </a:pPr>
                      <a:r>
                        <a:rPr lang="en-GB" sz="2000" kern="100" dirty="0"/>
                        <a:t>Five Classics </a:t>
                      </a:r>
                      <a:r>
                        <a:rPr lang="en-US" altLang="zh-CN" sz="2000" kern="100" dirty="0">
                          <a:latin typeface="Times New Roman"/>
                          <a:ea typeface="宋体"/>
                          <a:cs typeface="Times New Roman"/>
                        </a:rPr>
                        <a:t>《</a:t>
                      </a:r>
                      <a:r>
                        <a:rPr lang="zh-CN" altLang="en-US" sz="2000" kern="100" dirty="0">
                          <a:latin typeface="Times New Roman"/>
                          <a:ea typeface="宋体"/>
                          <a:cs typeface="Times New Roman"/>
                        </a:rPr>
                        <a:t>五经</a:t>
                      </a:r>
                      <a:r>
                        <a:rPr lang="en-US" altLang="zh-CN" sz="2000" kern="100" dirty="0">
                          <a:latin typeface="Times New Roman"/>
                          <a:ea typeface="宋体"/>
                          <a:cs typeface="Times New Roman"/>
                        </a:rPr>
                        <a:t>》(incl. </a:t>
                      </a:r>
                      <a:r>
                        <a:rPr lang="en-US" altLang="zh-CN" sz="2000" kern="100" dirty="0" err="1">
                          <a:latin typeface="Times New Roman"/>
                          <a:ea typeface="宋体"/>
                          <a:cs typeface="Times New Roman"/>
                        </a:rPr>
                        <a:t>Shijing</a:t>
                      </a:r>
                      <a:r>
                        <a:rPr lang="en-US" altLang="zh-CN" sz="2000" kern="100" dirty="0">
                          <a:latin typeface="Times New Roman"/>
                          <a:ea typeface="宋体"/>
                          <a:cs typeface="Times New Roman"/>
                        </a:rPr>
                        <a:t> </a:t>
                      </a:r>
                      <a:r>
                        <a:rPr lang="zh-CN" altLang="de-DE" sz="2000" dirty="0">
                          <a:effectLst/>
                          <a:highlight>
                            <a:srgbClr val="C0C0C0"/>
                          </a:highlight>
                        </a:rPr>
                        <a:t>诗经</a:t>
                      </a:r>
                      <a:r>
                        <a:rPr lang="en-US" altLang="zh-CN" sz="2000" kern="100" dirty="0">
                          <a:latin typeface="Times New Roman"/>
                          <a:ea typeface="宋体"/>
                          <a:cs typeface="Times New Roman"/>
                        </a:rPr>
                        <a:t>)</a:t>
                      </a:r>
                      <a:endParaRPr lang="zh-CN" sz="2000" kern="100" dirty="0">
                        <a:latin typeface="Times New Roman"/>
                        <a:ea typeface="宋体"/>
                        <a:cs typeface="Times New Roman"/>
                      </a:endParaRPr>
                    </a:p>
                  </a:txBody>
                  <a:tcPr marL="58615" marR="58615" marT="0" marB="0"/>
                </a:tc>
                <a:tc>
                  <a:txBody>
                    <a:bodyPr/>
                    <a:lstStyle/>
                    <a:p>
                      <a:pPr>
                        <a:spcAft>
                          <a:spcPts val="0"/>
                        </a:spcAft>
                      </a:pPr>
                      <a:r>
                        <a:rPr lang="en-GB" sz="2000" kern="100" dirty="0"/>
                        <a:t>Latin </a:t>
                      </a:r>
                      <a:endParaRPr lang="zh-CN" sz="2000" kern="100" dirty="0">
                        <a:latin typeface="Times New Roman"/>
                        <a:ea typeface="宋体"/>
                        <a:cs typeface="Times New Roman"/>
                      </a:endParaRPr>
                    </a:p>
                  </a:txBody>
                  <a:tcPr marL="58615" marR="58615" marT="0" marB="0"/>
                </a:tc>
                <a:tc>
                  <a:txBody>
                    <a:bodyPr/>
                    <a:lstStyle/>
                    <a:p>
                      <a:pPr>
                        <a:spcAft>
                          <a:spcPts val="0"/>
                        </a:spcAft>
                      </a:pPr>
                      <a:r>
                        <a:rPr lang="de-DE" sz="2000" kern="100"/>
                        <a:t>Nicolas Trigault</a:t>
                      </a:r>
                      <a:endParaRPr lang="zh-CN" sz="2000" kern="100">
                        <a:latin typeface="Times New Roman"/>
                        <a:ea typeface="宋体"/>
                        <a:cs typeface="Times New Roman"/>
                      </a:endParaRPr>
                    </a:p>
                  </a:txBody>
                  <a:tcPr marL="58615" marR="58615" marT="0" marB="0"/>
                </a:tc>
                <a:tc>
                  <a:txBody>
                    <a:bodyPr/>
                    <a:lstStyle/>
                    <a:p>
                      <a:pPr>
                        <a:spcAft>
                          <a:spcPts val="0"/>
                        </a:spcAft>
                      </a:pPr>
                      <a:r>
                        <a:rPr lang="de-DE" sz="2000" kern="100"/>
                        <a:t>yes</a:t>
                      </a:r>
                      <a:endParaRPr lang="zh-CN" sz="2000" kern="100">
                        <a:latin typeface="Times New Roman"/>
                        <a:ea typeface="宋体"/>
                        <a:cs typeface="Times New Roman"/>
                      </a:endParaRPr>
                    </a:p>
                  </a:txBody>
                  <a:tcPr marL="58615" marR="58615" marT="0" marB="0"/>
                </a:tc>
                <a:extLst>
                  <a:ext uri="{0D108BD9-81ED-4DB2-BD59-A6C34878D82A}">
                    <a16:rowId xmlns:a16="http://schemas.microsoft.com/office/drawing/2014/main" val="10002"/>
                  </a:ext>
                </a:extLst>
              </a:tr>
              <a:tr h="1120769">
                <a:tc>
                  <a:txBody>
                    <a:bodyPr/>
                    <a:lstStyle/>
                    <a:p>
                      <a:pPr>
                        <a:spcAft>
                          <a:spcPts val="0"/>
                        </a:spcAft>
                      </a:pPr>
                      <a:r>
                        <a:rPr lang="de-DE" altLang="zh-CN" sz="2000" kern="100" dirty="0">
                          <a:latin typeface="+mj-lt"/>
                          <a:ea typeface="宋体"/>
                          <a:cs typeface="Times New Roman"/>
                        </a:rPr>
                        <a:t>1703</a:t>
                      </a:r>
                      <a:endParaRPr lang="zh-CN" sz="2000" kern="100" dirty="0">
                        <a:latin typeface="+mj-lt"/>
                        <a:ea typeface="宋体"/>
                        <a:cs typeface="Times New Roman"/>
                      </a:endParaRPr>
                    </a:p>
                  </a:txBody>
                  <a:tcPr marL="58615" marR="58615" marT="0" marB="0"/>
                </a:tc>
                <a:tc>
                  <a:txBody>
                    <a:bodyPr/>
                    <a:lstStyle/>
                    <a:p>
                      <a:pPr>
                        <a:spcAft>
                          <a:spcPts val="0"/>
                        </a:spcAft>
                      </a:pPr>
                      <a:r>
                        <a:rPr lang="de-DE" altLang="zh-CN" sz="2000" kern="1200" dirty="0">
                          <a:solidFill>
                            <a:schemeClr val="dk1"/>
                          </a:solidFill>
                          <a:effectLst/>
                          <a:latin typeface="+mj-lt"/>
                          <a:ea typeface="+mn-ea"/>
                          <a:cs typeface="+mn-cs"/>
                        </a:rPr>
                        <a:t>《</a:t>
                      </a:r>
                      <a:r>
                        <a:rPr lang="zh-CN" altLang="de-DE" sz="2000" kern="1200" dirty="0">
                          <a:solidFill>
                            <a:schemeClr val="dk1"/>
                          </a:solidFill>
                          <a:effectLst/>
                          <a:latin typeface="+mj-lt"/>
                          <a:ea typeface="+mn-ea"/>
                          <a:cs typeface="+mn-cs"/>
                        </a:rPr>
                        <a:t>华语官话语法</a:t>
                      </a:r>
                      <a:r>
                        <a:rPr lang="de-DE" altLang="zh-CN" sz="2000" kern="1200" dirty="0">
                          <a:solidFill>
                            <a:schemeClr val="dk1"/>
                          </a:solidFill>
                          <a:effectLst/>
                          <a:latin typeface="+mj-lt"/>
                          <a:ea typeface="+mn-ea"/>
                          <a:cs typeface="+mn-cs"/>
                        </a:rPr>
                        <a:t>》</a:t>
                      </a:r>
                      <a:r>
                        <a:rPr lang="en-GB" sz="2000" kern="1200" dirty="0">
                          <a:solidFill>
                            <a:schemeClr val="dk1"/>
                          </a:solidFill>
                          <a:effectLst/>
                          <a:latin typeface="+mj-lt"/>
                          <a:ea typeface="+mn-ea"/>
                          <a:cs typeface="+mn-cs"/>
                        </a:rPr>
                        <a:t>(Arte de la </a:t>
                      </a:r>
                      <a:r>
                        <a:rPr lang="en-GB" sz="2000" kern="1200" dirty="0" err="1">
                          <a:solidFill>
                            <a:schemeClr val="dk1"/>
                          </a:solidFill>
                          <a:effectLst/>
                          <a:latin typeface="+mj-lt"/>
                          <a:ea typeface="+mn-ea"/>
                          <a:cs typeface="+mn-cs"/>
                        </a:rPr>
                        <a:t>lengua</a:t>
                      </a:r>
                      <a:r>
                        <a:rPr lang="en-GB" sz="2000" kern="1200" dirty="0">
                          <a:solidFill>
                            <a:schemeClr val="dk1"/>
                          </a:solidFill>
                          <a:effectLst/>
                          <a:latin typeface="+mj-lt"/>
                          <a:ea typeface="+mn-ea"/>
                          <a:cs typeface="+mn-cs"/>
                        </a:rPr>
                        <a:t> </a:t>
                      </a:r>
                      <a:r>
                        <a:rPr lang="en-GB" sz="2000" kern="1200" dirty="0" err="1">
                          <a:solidFill>
                            <a:schemeClr val="dk1"/>
                          </a:solidFill>
                          <a:effectLst/>
                          <a:latin typeface="+mj-lt"/>
                          <a:ea typeface="+mn-ea"/>
                          <a:cs typeface="+mn-cs"/>
                        </a:rPr>
                        <a:t>manda­ri­na</a:t>
                      </a:r>
                      <a:r>
                        <a:rPr lang="en-GB" sz="2000" kern="1200" dirty="0">
                          <a:solidFill>
                            <a:schemeClr val="dk1"/>
                          </a:solidFill>
                          <a:effectLst/>
                          <a:latin typeface="+mj-lt"/>
                          <a:ea typeface="+mn-ea"/>
                          <a:cs typeface="+mn-cs"/>
                        </a:rPr>
                        <a:t>): </a:t>
                      </a:r>
                      <a:r>
                        <a:rPr lang="zh-CN" altLang="de-DE" sz="2000" kern="1200" dirty="0">
                          <a:solidFill>
                            <a:schemeClr val="dk1"/>
                          </a:solidFill>
                          <a:effectLst/>
                          <a:latin typeface="+mj-lt"/>
                          <a:ea typeface="+mn-ea"/>
                          <a:cs typeface="+mn-cs"/>
                        </a:rPr>
                        <a:t>元杂剧和</a:t>
                      </a:r>
                      <a:r>
                        <a:rPr lang="de-DE" altLang="zh-CN" sz="2000" kern="1200" dirty="0">
                          <a:solidFill>
                            <a:schemeClr val="dk1"/>
                          </a:solidFill>
                          <a:effectLst/>
                          <a:latin typeface="+mj-lt"/>
                          <a:ea typeface="+mn-ea"/>
                          <a:cs typeface="+mn-cs"/>
                        </a:rPr>
                        <a:t>《</a:t>
                      </a:r>
                      <a:r>
                        <a:rPr lang="zh-CN" altLang="de-DE" sz="2000" kern="1200" dirty="0">
                          <a:solidFill>
                            <a:schemeClr val="dk1"/>
                          </a:solidFill>
                          <a:effectLst/>
                          <a:latin typeface="+mj-lt"/>
                          <a:ea typeface="+mn-ea"/>
                          <a:cs typeface="+mn-cs"/>
                        </a:rPr>
                        <a:t>水浒传</a:t>
                      </a:r>
                      <a:r>
                        <a:rPr lang="de-DE" altLang="zh-CN" sz="2000" kern="1200" dirty="0">
                          <a:solidFill>
                            <a:schemeClr val="dk1"/>
                          </a:solidFill>
                          <a:effectLst/>
                          <a:latin typeface="+mj-lt"/>
                          <a:ea typeface="+mn-ea"/>
                          <a:cs typeface="+mn-cs"/>
                        </a:rPr>
                        <a:t>》</a:t>
                      </a:r>
                      <a:r>
                        <a:rPr lang="zh-CN" altLang="de-DE" sz="2000" kern="1200" dirty="0">
                          <a:solidFill>
                            <a:schemeClr val="dk1"/>
                          </a:solidFill>
                          <a:effectLst/>
                          <a:latin typeface="+mj-lt"/>
                          <a:ea typeface="+mn-ea"/>
                          <a:cs typeface="+mn-cs"/>
                        </a:rPr>
                        <a:t>、</a:t>
                      </a:r>
                      <a:r>
                        <a:rPr lang="de-DE" altLang="zh-CN" sz="2000" kern="1200" dirty="0">
                          <a:solidFill>
                            <a:schemeClr val="dk1"/>
                          </a:solidFill>
                          <a:effectLst/>
                          <a:latin typeface="+mj-lt"/>
                          <a:ea typeface="+mn-ea"/>
                          <a:cs typeface="+mn-cs"/>
                        </a:rPr>
                        <a:t>《</a:t>
                      </a:r>
                      <a:r>
                        <a:rPr lang="zh-CN" altLang="de-DE" sz="2000" kern="1200" dirty="0">
                          <a:solidFill>
                            <a:schemeClr val="dk1"/>
                          </a:solidFill>
                          <a:effectLst/>
                          <a:latin typeface="+mj-lt"/>
                          <a:ea typeface="+mn-ea"/>
                          <a:cs typeface="+mn-cs"/>
                        </a:rPr>
                        <a:t>好逑传</a:t>
                      </a:r>
                      <a:r>
                        <a:rPr lang="de-DE" altLang="zh-CN" sz="2000" kern="1200" dirty="0">
                          <a:solidFill>
                            <a:schemeClr val="dk1"/>
                          </a:solidFill>
                          <a:effectLst/>
                          <a:latin typeface="+mj-lt"/>
                          <a:ea typeface="+mn-ea"/>
                          <a:cs typeface="+mn-cs"/>
                        </a:rPr>
                        <a:t>》</a:t>
                      </a:r>
                      <a:r>
                        <a:rPr lang="zh-CN" altLang="de-DE" sz="2000" kern="1200" dirty="0">
                          <a:solidFill>
                            <a:schemeClr val="dk1"/>
                          </a:solidFill>
                          <a:effectLst/>
                          <a:latin typeface="+mj-lt"/>
                          <a:ea typeface="+mn-ea"/>
                          <a:cs typeface="+mn-cs"/>
                        </a:rPr>
                        <a:t>、</a:t>
                      </a:r>
                      <a:r>
                        <a:rPr lang="de-DE" altLang="zh-CN" sz="2000" kern="1200" dirty="0">
                          <a:solidFill>
                            <a:schemeClr val="dk1"/>
                          </a:solidFill>
                          <a:effectLst/>
                          <a:latin typeface="+mj-lt"/>
                          <a:ea typeface="+mn-ea"/>
                          <a:cs typeface="+mn-cs"/>
                        </a:rPr>
                        <a:t>《</a:t>
                      </a:r>
                      <a:r>
                        <a:rPr lang="zh-CN" altLang="de-DE" sz="2000" kern="1200" dirty="0">
                          <a:solidFill>
                            <a:schemeClr val="dk1"/>
                          </a:solidFill>
                          <a:effectLst/>
                          <a:latin typeface="+mj-lt"/>
                          <a:ea typeface="+mn-ea"/>
                          <a:cs typeface="+mn-cs"/>
                        </a:rPr>
                        <a:t>玉娇梨</a:t>
                      </a:r>
                      <a:r>
                        <a:rPr lang="de-DE" altLang="zh-CN" sz="2000" kern="1200" dirty="0">
                          <a:solidFill>
                            <a:schemeClr val="dk1"/>
                          </a:solidFill>
                          <a:effectLst/>
                          <a:latin typeface="+mj-lt"/>
                          <a:ea typeface="+mn-ea"/>
                          <a:cs typeface="+mn-cs"/>
                        </a:rPr>
                        <a:t>》</a:t>
                      </a:r>
                      <a:r>
                        <a:rPr lang="zh-CN" altLang="de-DE" sz="2000" kern="1200" dirty="0">
                          <a:solidFill>
                            <a:schemeClr val="dk1"/>
                          </a:solidFill>
                          <a:effectLst/>
                          <a:latin typeface="+mj-lt"/>
                          <a:ea typeface="+mn-ea"/>
                          <a:cs typeface="+mn-cs"/>
                        </a:rPr>
                        <a:t>等小说</a:t>
                      </a:r>
                      <a:endParaRPr lang="zh-CN" sz="2000" kern="1200" dirty="0">
                        <a:solidFill>
                          <a:schemeClr val="dk1"/>
                        </a:solidFill>
                        <a:effectLst/>
                        <a:highlight>
                          <a:srgbClr val="C0C0C0"/>
                        </a:highlight>
                        <a:latin typeface="+mj-lt"/>
                        <a:ea typeface="+mn-ea"/>
                        <a:cs typeface="+mn-cs"/>
                      </a:endParaRPr>
                    </a:p>
                  </a:txBody>
                  <a:tcPr marL="58615" marR="58615" marT="0" marB="0"/>
                </a:tc>
                <a:tc>
                  <a:txBody>
                    <a:bodyPr/>
                    <a:lstStyle/>
                    <a:p>
                      <a:pPr>
                        <a:spcAft>
                          <a:spcPts val="0"/>
                        </a:spcAft>
                      </a:pPr>
                      <a:r>
                        <a:rPr lang="de-DE" altLang="zh-CN" sz="2000" kern="100" dirty="0" err="1">
                          <a:latin typeface="+mj-lt"/>
                          <a:ea typeface="宋体"/>
                          <a:cs typeface="Times New Roman"/>
                        </a:rPr>
                        <a:t>Spanish</a:t>
                      </a:r>
                      <a:endParaRPr lang="zh-CN" sz="2000" kern="100" dirty="0">
                        <a:latin typeface="+mj-lt"/>
                        <a:ea typeface="宋体"/>
                        <a:cs typeface="Times New Roman"/>
                      </a:endParaRPr>
                    </a:p>
                  </a:txBody>
                  <a:tcPr marL="58615" marR="58615" marT="0" marB="0"/>
                </a:tc>
                <a:tc>
                  <a:txBody>
                    <a:bodyPr/>
                    <a:lstStyle/>
                    <a:p>
                      <a:pPr>
                        <a:spcAft>
                          <a:spcPts val="0"/>
                        </a:spcAft>
                      </a:pPr>
                      <a:r>
                        <a:rPr lang="de-DE" sz="2000" kern="1200" dirty="0">
                          <a:solidFill>
                            <a:schemeClr val="dk1"/>
                          </a:solidFill>
                          <a:effectLst/>
                          <a:latin typeface="+mj-lt"/>
                          <a:ea typeface="+mn-ea"/>
                          <a:cs typeface="+mn-cs"/>
                        </a:rPr>
                        <a:t>Francisco Varo</a:t>
                      </a:r>
                      <a:endParaRPr lang="zh-CN" sz="2000" kern="100" dirty="0">
                        <a:latin typeface="+mj-lt"/>
                        <a:ea typeface="宋体"/>
                        <a:cs typeface="Times New Roman"/>
                      </a:endParaRPr>
                    </a:p>
                  </a:txBody>
                  <a:tcPr marL="58615" marR="58615" marT="0" marB="0"/>
                </a:tc>
                <a:tc>
                  <a:txBody>
                    <a:bodyPr/>
                    <a:lstStyle/>
                    <a:p>
                      <a:pPr>
                        <a:spcAft>
                          <a:spcPts val="0"/>
                        </a:spcAft>
                      </a:pPr>
                      <a:r>
                        <a:rPr lang="de-DE" altLang="zh-CN" sz="2000" kern="100" dirty="0" err="1">
                          <a:latin typeface="+mj-lt"/>
                          <a:ea typeface="宋体"/>
                          <a:cs typeface="Times New Roman"/>
                        </a:rPr>
                        <a:t>no</a:t>
                      </a:r>
                      <a:endParaRPr lang="zh-CN" sz="2000" kern="100" dirty="0">
                        <a:latin typeface="+mj-lt"/>
                        <a:ea typeface="宋体"/>
                        <a:cs typeface="Times New Roman"/>
                      </a:endParaRPr>
                    </a:p>
                  </a:txBody>
                  <a:tcPr marL="58615" marR="58615" marT="0" marB="0"/>
                </a:tc>
                <a:extLst>
                  <a:ext uri="{0D108BD9-81ED-4DB2-BD59-A6C34878D82A}">
                    <a16:rowId xmlns:a16="http://schemas.microsoft.com/office/drawing/2014/main" val="10003"/>
                  </a:ext>
                </a:extLst>
              </a:tr>
              <a:tr h="840577">
                <a:tc>
                  <a:txBody>
                    <a:bodyPr/>
                    <a:lstStyle/>
                    <a:p>
                      <a:pPr>
                        <a:spcAft>
                          <a:spcPts val="0"/>
                        </a:spcAft>
                      </a:pPr>
                      <a:r>
                        <a:rPr lang="en-GB" sz="2000" kern="100" dirty="0"/>
                        <a:t>1719</a:t>
                      </a:r>
                      <a:endParaRPr lang="zh-CN" sz="2000" kern="100" dirty="0">
                        <a:latin typeface="Times New Roman"/>
                        <a:ea typeface="宋体"/>
                        <a:cs typeface="Times New Roman"/>
                      </a:endParaRPr>
                    </a:p>
                  </a:txBody>
                  <a:tcPr marL="58615" marR="58615" marT="0" marB="0"/>
                </a:tc>
                <a:tc>
                  <a:txBody>
                    <a:bodyPr/>
                    <a:lstStyle/>
                    <a:p>
                      <a:pPr>
                        <a:spcAft>
                          <a:spcPts val="0"/>
                        </a:spcAft>
                      </a:pPr>
                      <a:r>
                        <a:rPr lang="en-GB" sz="2000" kern="100" dirty="0" err="1"/>
                        <a:t>Hau</a:t>
                      </a:r>
                      <a:r>
                        <a:rPr lang="en-GB" sz="2000" kern="100" dirty="0"/>
                        <a:t> </a:t>
                      </a:r>
                      <a:r>
                        <a:rPr lang="en-GB" sz="2000" kern="100" dirty="0" err="1"/>
                        <a:t>Kiou</a:t>
                      </a:r>
                      <a:r>
                        <a:rPr lang="en-GB" sz="2000" kern="100" dirty="0"/>
                        <a:t> </a:t>
                      </a:r>
                      <a:r>
                        <a:rPr lang="en-GB" sz="2000" kern="100" dirty="0" err="1"/>
                        <a:t>Choaan</a:t>
                      </a:r>
                      <a:r>
                        <a:rPr lang="en-GB" sz="2000" kern="100" dirty="0"/>
                        <a:t> — The Pleasing History</a:t>
                      </a:r>
                    </a:p>
                    <a:p>
                      <a:pPr>
                        <a:spcAft>
                          <a:spcPts val="0"/>
                        </a:spcAft>
                      </a:pPr>
                      <a:r>
                        <a:rPr lang="zh-CN" altLang="en-US" sz="2000" kern="1200" dirty="0">
                          <a:solidFill>
                            <a:schemeClr val="dk1"/>
                          </a:solidFill>
                          <a:effectLst/>
                          <a:highlight>
                            <a:srgbClr val="C0C0C0"/>
                          </a:highlight>
                          <a:latin typeface="+mn-lt"/>
                          <a:ea typeface="+mn-ea"/>
                          <a:cs typeface="+mn-cs"/>
                        </a:rPr>
                        <a:t>好逑传</a:t>
                      </a:r>
                      <a:r>
                        <a:rPr lang="en-US" altLang="zh-CN" sz="2000" kern="1200" dirty="0">
                          <a:solidFill>
                            <a:schemeClr val="dk1"/>
                          </a:solidFill>
                          <a:effectLst/>
                          <a:highlight>
                            <a:srgbClr val="C0C0C0"/>
                          </a:highlight>
                          <a:latin typeface="+mn-lt"/>
                          <a:ea typeface="+mn-ea"/>
                          <a:cs typeface="+mn-cs"/>
                        </a:rPr>
                        <a:t>》</a:t>
                      </a:r>
                      <a:endParaRPr lang="zh-CN" sz="2000" kern="1200" dirty="0">
                        <a:solidFill>
                          <a:schemeClr val="dk1"/>
                        </a:solidFill>
                        <a:effectLst/>
                        <a:highlight>
                          <a:srgbClr val="C0C0C0"/>
                        </a:highlight>
                        <a:latin typeface="+mn-lt"/>
                        <a:ea typeface="+mn-ea"/>
                        <a:cs typeface="+mn-cs"/>
                      </a:endParaRPr>
                    </a:p>
                  </a:txBody>
                  <a:tcPr marL="58615" marR="58615" marT="0" marB="0"/>
                </a:tc>
                <a:tc>
                  <a:txBody>
                    <a:bodyPr/>
                    <a:lstStyle/>
                    <a:p>
                      <a:pPr>
                        <a:spcAft>
                          <a:spcPts val="0"/>
                        </a:spcAft>
                      </a:pPr>
                      <a:r>
                        <a:rPr lang="en-GB" sz="2000" kern="100" dirty="0"/>
                        <a:t>75% English, 25% Portuguese </a:t>
                      </a:r>
                      <a:r>
                        <a:rPr lang="zh-CN" altLang="en-US" sz="2000" kern="100" dirty="0">
                          <a:latin typeface="Times New Roman"/>
                          <a:ea typeface="宋体"/>
                          <a:cs typeface="Times New Roman"/>
                        </a:rPr>
                        <a:t>英，葡</a:t>
                      </a:r>
                      <a:endParaRPr lang="zh-CN" sz="2000" kern="100" dirty="0">
                        <a:latin typeface="Times New Roman"/>
                        <a:ea typeface="宋体"/>
                        <a:cs typeface="Times New Roman"/>
                      </a:endParaRPr>
                    </a:p>
                  </a:txBody>
                  <a:tcPr marL="58615" marR="58615" marT="0" marB="0"/>
                </a:tc>
                <a:tc>
                  <a:txBody>
                    <a:bodyPr/>
                    <a:lstStyle/>
                    <a:p>
                      <a:pPr>
                        <a:spcAft>
                          <a:spcPts val="0"/>
                        </a:spcAft>
                      </a:pPr>
                      <a:endParaRPr lang="en-GB" sz="2000" kern="100" dirty="0"/>
                    </a:p>
                    <a:p>
                      <a:pPr>
                        <a:spcAft>
                          <a:spcPts val="0"/>
                        </a:spcAft>
                      </a:pPr>
                      <a:r>
                        <a:rPr lang="en-GB" sz="2000" kern="100" dirty="0"/>
                        <a:t>Wilkinson</a:t>
                      </a:r>
                      <a:endParaRPr lang="zh-CN" sz="2000" kern="100" dirty="0">
                        <a:latin typeface="Times New Roman"/>
                        <a:ea typeface="宋体"/>
                        <a:cs typeface="Times New Roman"/>
                      </a:endParaRPr>
                    </a:p>
                  </a:txBody>
                  <a:tcPr marL="58615" marR="58615" marT="0" marB="0"/>
                </a:tc>
                <a:tc>
                  <a:txBody>
                    <a:bodyPr/>
                    <a:lstStyle/>
                    <a:p>
                      <a:pPr>
                        <a:spcAft>
                          <a:spcPts val="0"/>
                        </a:spcAft>
                      </a:pPr>
                      <a:r>
                        <a:rPr lang="en-GB" sz="2000" kern="100"/>
                        <a:t>no</a:t>
                      </a:r>
                      <a:endParaRPr lang="zh-CN" sz="2000" kern="100">
                        <a:latin typeface="Times New Roman"/>
                        <a:ea typeface="宋体"/>
                        <a:cs typeface="Times New Roman"/>
                      </a:endParaRPr>
                    </a:p>
                  </a:txBody>
                  <a:tcPr marL="58615" marR="58615" marT="0" marB="0"/>
                </a:tc>
                <a:extLst>
                  <a:ext uri="{0D108BD9-81ED-4DB2-BD59-A6C34878D82A}">
                    <a16:rowId xmlns:a16="http://schemas.microsoft.com/office/drawing/2014/main" val="10004"/>
                  </a:ext>
                </a:extLst>
              </a:tr>
              <a:tr h="560385">
                <a:tc>
                  <a:txBody>
                    <a:bodyPr/>
                    <a:lstStyle/>
                    <a:p>
                      <a:pPr>
                        <a:spcAft>
                          <a:spcPts val="0"/>
                        </a:spcAft>
                      </a:pPr>
                      <a:r>
                        <a:rPr lang="en-GB" sz="2000" kern="100" dirty="0"/>
                        <a:t>1720</a:t>
                      </a:r>
                      <a:endParaRPr lang="zh-CN" sz="2000" kern="100" dirty="0">
                        <a:latin typeface="Times New Roman"/>
                        <a:ea typeface="宋体"/>
                        <a:cs typeface="Times New Roman"/>
                      </a:endParaRPr>
                    </a:p>
                  </a:txBody>
                  <a:tcPr marL="58615" marR="58615" marT="0" marB="0"/>
                </a:tc>
                <a:tc>
                  <a:txBody>
                    <a:bodyPr/>
                    <a:lstStyle/>
                    <a:p>
                      <a:pPr>
                        <a:spcAft>
                          <a:spcPts val="0"/>
                        </a:spcAft>
                      </a:pPr>
                      <a:r>
                        <a:rPr lang="en-GB" sz="2000" kern="100" dirty="0" err="1"/>
                        <a:t>Daodejing</a:t>
                      </a:r>
                      <a:r>
                        <a:rPr lang="en-GB" sz="2000" kern="100" dirty="0"/>
                        <a:t> </a:t>
                      </a:r>
                      <a:r>
                        <a:rPr lang="en-US" altLang="zh-CN" sz="2000" kern="100" dirty="0">
                          <a:latin typeface="Times New Roman"/>
                          <a:ea typeface="宋体"/>
                          <a:cs typeface="Times New Roman"/>
                        </a:rPr>
                        <a:t>《</a:t>
                      </a:r>
                      <a:r>
                        <a:rPr lang="zh-CN" altLang="en-US" sz="2000" kern="100" dirty="0">
                          <a:latin typeface="Times New Roman"/>
                          <a:ea typeface="宋体"/>
                          <a:cs typeface="Times New Roman"/>
                        </a:rPr>
                        <a:t>道德经</a:t>
                      </a:r>
                      <a:r>
                        <a:rPr lang="en-US" altLang="zh-CN" sz="2000" kern="100" dirty="0">
                          <a:latin typeface="Times New Roman"/>
                          <a:ea typeface="宋体"/>
                          <a:cs typeface="Times New Roman"/>
                        </a:rPr>
                        <a:t>》</a:t>
                      </a:r>
                      <a:endParaRPr lang="zh-CN" sz="2000" kern="100" dirty="0">
                        <a:latin typeface="Times New Roman"/>
                        <a:ea typeface="宋体"/>
                        <a:cs typeface="Times New Roman"/>
                      </a:endParaRPr>
                    </a:p>
                  </a:txBody>
                  <a:tcPr marL="58615" marR="58615" marT="0" marB="0"/>
                </a:tc>
                <a:tc>
                  <a:txBody>
                    <a:bodyPr/>
                    <a:lstStyle/>
                    <a:p>
                      <a:pPr>
                        <a:spcAft>
                          <a:spcPts val="0"/>
                        </a:spcAft>
                      </a:pPr>
                      <a:r>
                        <a:rPr lang="en-GB" sz="2000" kern="100" dirty="0"/>
                        <a:t>Latin</a:t>
                      </a:r>
                      <a:endParaRPr lang="zh-CN" sz="2000" kern="100" dirty="0">
                        <a:latin typeface="Times New Roman"/>
                        <a:ea typeface="宋体"/>
                        <a:cs typeface="Times New Roman"/>
                      </a:endParaRPr>
                    </a:p>
                  </a:txBody>
                  <a:tcPr marL="58615" marR="58615" marT="0" marB="0"/>
                </a:tc>
                <a:tc>
                  <a:txBody>
                    <a:bodyPr/>
                    <a:lstStyle/>
                    <a:p>
                      <a:pPr>
                        <a:spcAft>
                          <a:spcPts val="0"/>
                        </a:spcAft>
                      </a:pPr>
                      <a:r>
                        <a:rPr lang="en-GB" sz="2000" kern="100" dirty="0"/>
                        <a:t>Jean-</a:t>
                      </a:r>
                      <a:r>
                        <a:rPr lang="en-GB" sz="2000" kern="100" dirty="0" err="1"/>
                        <a:t>Françoi.Noëlas</a:t>
                      </a:r>
                      <a:endParaRPr lang="zh-CN" sz="2000" kern="100" dirty="0">
                        <a:latin typeface="Times New Roman"/>
                        <a:ea typeface="宋体"/>
                        <a:cs typeface="Times New Roman"/>
                      </a:endParaRPr>
                    </a:p>
                  </a:txBody>
                  <a:tcPr marL="58615" marR="58615" marT="0" marB="0"/>
                </a:tc>
                <a:tc>
                  <a:txBody>
                    <a:bodyPr/>
                    <a:lstStyle/>
                    <a:p>
                      <a:pPr>
                        <a:spcAft>
                          <a:spcPts val="0"/>
                        </a:spcAft>
                      </a:pPr>
                      <a:r>
                        <a:rPr lang="en-GB" sz="2000" kern="100"/>
                        <a:t>yes</a:t>
                      </a:r>
                      <a:endParaRPr lang="zh-CN" sz="2000" kern="100">
                        <a:latin typeface="Times New Roman"/>
                        <a:ea typeface="宋体"/>
                        <a:cs typeface="Times New Roman"/>
                      </a:endParaRPr>
                    </a:p>
                  </a:txBody>
                  <a:tcPr marL="58615" marR="58615" marT="0" marB="0"/>
                </a:tc>
                <a:extLst>
                  <a:ext uri="{0D108BD9-81ED-4DB2-BD59-A6C34878D82A}">
                    <a16:rowId xmlns:a16="http://schemas.microsoft.com/office/drawing/2014/main" val="10005"/>
                  </a:ext>
                </a:extLst>
              </a:tr>
              <a:tr h="560385">
                <a:tc>
                  <a:txBody>
                    <a:bodyPr/>
                    <a:lstStyle/>
                    <a:p>
                      <a:pPr>
                        <a:spcAft>
                          <a:spcPts val="0"/>
                        </a:spcAft>
                      </a:pPr>
                      <a:r>
                        <a:rPr lang="en-GB" sz="2000" kern="100" dirty="0"/>
                        <a:t>1722</a:t>
                      </a:r>
                      <a:endParaRPr lang="zh-CN" sz="2000" kern="100" dirty="0">
                        <a:latin typeface="Times New Roman"/>
                        <a:ea typeface="宋体"/>
                        <a:cs typeface="Times New Roman"/>
                      </a:endParaRPr>
                    </a:p>
                  </a:txBody>
                  <a:tcPr marL="58615" marR="58615" marT="0" marB="0"/>
                </a:tc>
                <a:tc>
                  <a:txBody>
                    <a:bodyPr/>
                    <a:lstStyle/>
                    <a:p>
                      <a:pPr>
                        <a:spcAft>
                          <a:spcPts val="0"/>
                        </a:spcAft>
                      </a:pPr>
                      <a:r>
                        <a:rPr lang="zh-CN" altLang="de-DE" sz="1800" kern="1200" dirty="0">
                          <a:solidFill>
                            <a:schemeClr val="dk1"/>
                          </a:solidFill>
                          <a:effectLst/>
                          <a:latin typeface="+mn-lt"/>
                          <a:ea typeface="+mn-ea"/>
                          <a:cs typeface="+mn-cs"/>
                        </a:rPr>
                        <a:t>中国的风俗</a:t>
                      </a:r>
                      <a:r>
                        <a:rPr lang="en-GB" sz="1800" kern="1200" dirty="0">
                          <a:solidFill>
                            <a:schemeClr val="dk1"/>
                          </a:solidFill>
                          <a:effectLst/>
                          <a:latin typeface="+mn-lt"/>
                          <a:ea typeface="+mn-ea"/>
                          <a:cs typeface="+mn-cs"/>
                        </a:rPr>
                        <a:t> (incl. </a:t>
                      </a:r>
                      <a:r>
                        <a:rPr lang="zh-CN" altLang="de-DE" sz="1800" kern="1200" dirty="0">
                          <a:solidFill>
                            <a:schemeClr val="dk1"/>
                          </a:solidFill>
                          <a:effectLst/>
                          <a:highlight>
                            <a:srgbClr val="C0C0C0"/>
                          </a:highlight>
                          <a:latin typeface="+mn-lt"/>
                          <a:ea typeface="+mn-ea"/>
                          <a:cs typeface="+mn-cs"/>
                        </a:rPr>
                        <a:t>爱情故事</a:t>
                      </a:r>
                      <a:r>
                        <a:rPr lang="en-GB" sz="1800" kern="1200" dirty="0">
                          <a:solidFill>
                            <a:schemeClr val="dk1"/>
                          </a:solidFill>
                          <a:effectLst/>
                          <a:latin typeface="+mn-lt"/>
                          <a:ea typeface="+mn-ea"/>
                          <a:cs typeface="+mn-cs"/>
                        </a:rPr>
                        <a:t>)</a:t>
                      </a:r>
                      <a:endParaRPr lang="zh-CN" sz="2000" kern="1200" dirty="0">
                        <a:solidFill>
                          <a:schemeClr val="dk1"/>
                        </a:solidFill>
                        <a:effectLst/>
                        <a:highlight>
                          <a:srgbClr val="C0C0C0"/>
                        </a:highlight>
                        <a:latin typeface="+mn-lt"/>
                        <a:ea typeface="+mn-ea"/>
                        <a:cs typeface="+mn-cs"/>
                      </a:endParaRPr>
                    </a:p>
                  </a:txBody>
                  <a:tcPr marL="58615" marR="58615" marT="0" marB="0">
                    <a:noFill/>
                  </a:tcPr>
                </a:tc>
                <a:tc>
                  <a:txBody>
                    <a:bodyPr/>
                    <a:lstStyle/>
                    <a:p>
                      <a:pPr>
                        <a:spcAft>
                          <a:spcPts val="0"/>
                        </a:spcAft>
                      </a:pPr>
                      <a:r>
                        <a:rPr lang="en-GB" sz="1800" kern="1200" dirty="0">
                          <a:solidFill>
                            <a:schemeClr val="dk1"/>
                          </a:solidFill>
                          <a:effectLst/>
                          <a:latin typeface="+mn-lt"/>
                          <a:ea typeface="+mn-ea"/>
                          <a:cs typeface="+mn-cs"/>
                        </a:rPr>
                        <a:t>French</a:t>
                      </a:r>
                      <a:r>
                        <a:rPr lang="zh-CN" altLang="de-DE" sz="1800" kern="1200" dirty="0">
                          <a:solidFill>
                            <a:schemeClr val="dk1"/>
                          </a:solidFill>
                          <a:effectLst/>
                          <a:latin typeface="+mn-lt"/>
                          <a:ea typeface="+mn-ea"/>
                          <a:cs typeface="+mn-cs"/>
                        </a:rPr>
                        <a:t>法语</a:t>
                      </a:r>
                      <a:endParaRPr lang="zh-CN" sz="2000" kern="100" dirty="0">
                        <a:latin typeface="Times New Roman"/>
                        <a:ea typeface="宋体"/>
                        <a:cs typeface="Times New Roman"/>
                      </a:endParaRPr>
                    </a:p>
                  </a:txBody>
                  <a:tcPr marL="58615" marR="58615" marT="0" marB="0"/>
                </a:tc>
                <a:tc>
                  <a:txBody>
                    <a:bodyPr/>
                    <a:lstStyle/>
                    <a:p>
                      <a:pPr>
                        <a:spcAft>
                          <a:spcPts val="0"/>
                        </a:spcAft>
                      </a:pPr>
                      <a:r>
                        <a:rPr lang="en-GB" sz="1800" kern="1200" dirty="0">
                          <a:solidFill>
                            <a:schemeClr val="dk1"/>
                          </a:solidFill>
                          <a:effectLst/>
                          <a:latin typeface="+mn-lt"/>
                          <a:ea typeface="+mn-ea"/>
                          <a:cs typeface="+mn-cs"/>
                        </a:rPr>
                        <a:t>Francois Xavier </a:t>
                      </a:r>
                      <a:r>
                        <a:rPr lang="en-GB" sz="1800" kern="1200" dirty="0" err="1">
                          <a:solidFill>
                            <a:schemeClr val="dk1"/>
                          </a:solidFill>
                          <a:effectLst/>
                          <a:latin typeface="+mn-lt"/>
                          <a:ea typeface="+mn-ea"/>
                          <a:cs typeface="+mn-cs"/>
                        </a:rPr>
                        <a:t>d’Entrecolles</a:t>
                      </a:r>
                      <a:r>
                        <a:rPr lang="en-GB" sz="1800" kern="1200" dirty="0">
                          <a:solidFill>
                            <a:schemeClr val="dk1"/>
                          </a:solidFill>
                          <a:effectLst/>
                          <a:latin typeface="+mn-lt"/>
                          <a:ea typeface="+mn-ea"/>
                          <a:cs typeface="+mn-cs"/>
                        </a:rPr>
                        <a:t> </a:t>
                      </a:r>
                      <a:r>
                        <a:rPr lang="zh-CN" altLang="de-DE" sz="1800" kern="1200" dirty="0">
                          <a:solidFill>
                            <a:schemeClr val="dk1"/>
                          </a:solidFill>
                          <a:effectLst/>
                          <a:latin typeface="+mn-lt"/>
                          <a:ea typeface="+mn-ea"/>
                          <a:cs typeface="+mn-cs"/>
                        </a:rPr>
                        <a:t>殷弘绪</a:t>
                      </a:r>
                      <a:endParaRPr lang="zh-CN" sz="2000" kern="100" dirty="0">
                        <a:latin typeface="Times New Roman"/>
                        <a:ea typeface="宋体"/>
                        <a:cs typeface="Times New Roman"/>
                      </a:endParaRPr>
                    </a:p>
                  </a:txBody>
                  <a:tcPr marL="58615" marR="58615" marT="0" marB="0"/>
                </a:tc>
                <a:tc>
                  <a:txBody>
                    <a:bodyPr/>
                    <a:lstStyle/>
                    <a:p>
                      <a:pPr>
                        <a:spcAft>
                          <a:spcPts val="0"/>
                        </a:spcAft>
                      </a:pPr>
                      <a:r>
                        <a:rPr lang="en-GB" sz="2000" kern="100" dirty="0"/>
                        <a:t>no</a:t>
                      </a:r>
                      <a:endParaRPr lang="zh-CN" sz="2000" kern="100" dirty="0">
                        <a:latin typeface="Times New Roman"/>
                        <a:ea typeface="宋体"/>
                        <a:cs typeface="Times New Roman"/>
                      </a:endParaRPr>
                    </a:p>
                  </a:txBody>
                  <a:tcPr marL="58615" marR="58615" marT="0" marB="0"/>
                </a:tc>
                <a:extLst>
                  <a:ext uri="{0D108BD9-81ED-4DB2-BD59-A6C34878D82A}">
                    <a16:rowId xmlns:a16="http://schemas.microsoft.com/office/drawing/2014/main" val="10006"/>
                  </a:ext>
                </a:extLst>
              </a:tr>
            </a:tbl>
          </a:graphicData>
        </a:graphic>
      </p:graphicFrame>
      <p:sp>
        <p:nvSpPr>
          <p:cNvPr id="1025"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br>
              <a:rPr kumimoji="0" lang="zh-CN" altLang="zh-CN" sz="1800" b="0" i="0" u="none" strike="noStrike" cap="none" normalizeH="0" baseline="0">
                <a:ln>
                  <a:noFill/>
                </a:ln>
                <a:solidFill>
                  <a:schemeClr val="tx1"/>
                </a:solidFill>
                <a:effectLst/>
                <a:latin typeface="Arial" pitchFamily="34" charset="0"/>
                <a:ea typeface="宋体" pitchFamily="2" charset="-122"/>
                <a:cs typeface="宋体" pitchFamily="2" charset="-122"/>
              </a:rPr>
            </a:br>
            <a:endParaRPr kumimoji="0" lang="zh-CN" altLang="zh-CN" sz="1800" b="0" i="0" u="none" strike="noStrike" cap="none" normalizeH="0" baseline="0">
              <a:ln>
                <a:noFill/>
              </a:ln>
              <a:solidFill>
                <a:schemeClr val="tx1"/>
              </a:solidFill>
              <a:effectLst/>
              <a:latin typeface="Arial" pitchFamily="34" charset="0"/>
              <a:ea typeface="宋体" pitchFamily="2" charset="-122"/>
              <a:cs typeface="宋体" pitchFamily="2" charset="-122"/>
            </a:endParaRPr>
          </a:p>
        </p:txBody>
      </p:sp>
      <p:sp>
        <p:nvSpPr>
          <p:cNvPr id="11" name="TextBox 10"/>
          <p:cNvSpPr txBox="1"/>
          <p:nvPr/>
        </p:nvSpPr>
        <p:spPr>
          <a:xfrm>
            <a:off x="539552" y="404664"/>
            <a:ext cx="7560840" cy="1077218"/>
          </a:xfrm>
          <a:prstGeom prst="rect">
            <a:avLst/>
          </a:prstGeom>
          <a:noFill/>
        </p:spPr>
        <p:txBody>
          <a:bodyPr wrap="square" rtlCol="0">
            <a:spAutoFit/>
          </a:bodyPr>
          <a:lstStyle/>
          <a:p>
            <a:pPr algn="ctr"/>
            <a:r>
              <a:rPr lang="en-GB" altLang="zh-CN" sz="3200" b="1" dirty="0"/>
              <a:t>First translations from Chinese into </a:t>
            </a:r>
            <a:r>
              <a:rPr lang="en-GB" altLang="zh-CN" sz="3200" b="1"/>
              <a:t>Western languages </a:t>
            </a:r>
            <a:r>
              <a:rPr lang="zh-CN" altLang="en-US" sz="3200" b="1">
                <a:latin typeface="楷体" pitchFamily="49" charset="-122"/>
                <a:ea typeface="楷体" pitchFamily="49" charset="-122"/>
              </a:rPr>
              <a:t>早</a:t>
            </a:r>
            <a:r>
              <a:rPr lang="zh-CN" altLang="en-US" sz="3200" b="1" dirty="0">
                <a:latin typeface="楷体" pitchFamily="49" charset="-122"/>
                <a:ea typeface="楷体" pitchFamily="49" charset="-122"/>
              </a:rPr>
              <a:t>期中国文学译成西语</a:t>
            </a:r>
            <a:endParaRPr lang="zh-CN" altLang="zh-CN" sz="3200" b="1" dirty="0">
              <a:latin typeface="楷体" pitchFamily="49" charset="-122"/>
              <a:ea typeface="楷体" pitchFamily="49" charset="-122"/>
            </a:endParaRPr>
          </a:p>
        </p:txBody>
      </p:sp>
    </p:spTree>
    <p:extLst>
      <p:ext uri="{BB962C8B-B14F-4D97-AF65-F5344CB8AC3E}">
        <p14:creationId xmlns:p14="http://schemas.microsoft.com/office/powerpoint/2010/main" val="2884483703"/>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格 2"/>
          <p:cNvGraphicFramePr>
            <a:graphicFrameLocks noGrp="1"/>
          </p:cNvGraphicFramePr>
          <p:nvPr/>
        </p:nvGraphicFramePr>
        <p:xfrm>
          <a:off x="3564" y="1481882"/>
          <a:ext cx="8964485" cy="5029200"/>
        </p:xfrm>
        <a:graphic>
          <a:graphicData uri="http://schemas.openxmlformats.org/drawingml/2006/table">
            <a:tbl>
              <a:tblPr>
                <a:tableStyleId>{3C2FFA5D-87B4-456A-9821-1D502468CF0F}</a:tableStyleId>
              </a:tblPr>
              <a:tblGrid>
                <a:gridCol w="968036">
                  <a:extLst>
                    <a:ext uri="{9D8B030D-6E8A-4147-A177-3AD203B41FA5}">
                      <a16:colId xmlns:a16="http://schemas.microsoft.com/office/drawing/2014/main" val="20000"/>
                    </a:ext>
                  </a:extLst>
                </a:gridCol>
                <a:gridCol w="4464496">
                  <a:extLst>
                    <a:ext uri="{9D8B030D-6E8A-4147-A177-3AD203B41FA5}">
                      <a16:colId xmlns:a16="http://schemas.microsoft.com/office/drawing/2014/main" val="20001"/>
                    </a:ext>
                  </a:extLst>
                </a:gridCol>
                <a:gridCol w="1008112">
                  <a:extLst>
                    <a:ext uri="{9D8B030D-6E8A-4147-A177-3AD203B41FA5}">
                      <a16:colId xmlns:a16="http://schemas.microsoft.com/office/drawing/2014/main" val="20002"/>
                    </a:ext>
                  </a:extLst>
                </a:gridCol>
                <a:gridCol w="1497982">
                  <a:extLst>
                    <a:ext uri="{9D8B030D-6E8A-4147-A177-3AD203B41FA5}">
                      <a16:colId xmlns:a16="http://schemas.microsoft.com/office/drawing/2014/main" val="20003"/>
                    </a:ext>
                  </a:extLst>
                </a:gridCol>
                <a:gridCol w="1025859">
                  <a:extLst>
                    <a:ext uri="{9D8B030D-6E8A-4147-A177-3AD203B41FA5}">
                      <a16:colId xmlns:a16="http://schemas.microsoft.com/office/drawing/2014/main" val="20004"/>
                    </a:ext>
                  </a:extLst>
                </a:gridCol>
              </a:tblGrid>
              <a:tr h="506958">
                <a:tc>
                  <a:txBody>
                    <a:bodyPr/>
                    <a:lstStyle/>
                    <a:p>
                      <a:pPr>
                        <a:spcAft>
                          <a:spcPts val="0"/>
                        </a:spcAft>
                      </a:pPr>
                      <a:r>
                        <a:rPr lang="zh-CN" altLang="de-DE" sz="2200" b="1" dirty="0">
                          <a:effectLst/>
                          <a:latin typeface="Times New Roman"/>
                          <a:ea typeface="SimSun"/>
                        </a:rPr>
                        <a:t>年</a:t>
                      </a:r>
                      <a:endParaRPr lang="de-DE" sz="2200" b="1" dirty="0">
                        <a:effectLst/>
                        <a:latin typeface="Times New Roman"/>
                        <a:ea typeface="SimSun"/>
                      </a:endParaRPr>
                    </a:p>
                  </a:txBody>
                  <a:tcPr marL="61718" marR="61718" marT="0" marB="0"/>
                </a:tc>
                <a:tc>
                  <a:txBody>
                    <a:bodyPr/>
                    <a:lstStyle/>
                    <a:p>
                      <a:pPr>
                        <a:spcAft>
                          <a:spcPts val="0"/>
                        </a:spcAft>
                      </a:pPr>
                      <a:r>
                        <a:rPr lang="zh-CN" altLang="de-DE" sz="2200" b="1" dirty="0">
                          <a:effectLst/>
                          <a:latin typeface="Times New Roman"/>
                          <a:ea typeface="SimSun"/>
                        </a:rPr>
                        <a:t>作品</a:t>
                      </a:r>
                      <a:endParaRPr lang="de-DE" sz="2200" b="1" dirty="0">
                        <a:effectLst/>
                        <a:latin typeface="Times New Roman"/>
                        <a:ea typeface="SimSun"/>
                      </a:endParaRPr>
                    </a:p>
                  </a:txBody>
                  <a:tcPr marL="61718" marR="61718" marT="0" marB="0"/>
                </a:tc>
                <a:tc>
                  <a:txBody>
                    <a:bodyPr/>
                    <a:lstStyle/>
                    <a:p>
                      <a:pPr>
                        <a:spcAft>
                          <a:spcPts val="0"/>
                        </a:spcAft>
                      </a:pPr>
                      <a:r>
                        <a:rPr lang="zh-CN" altLang="de-DE" sz="2200" b="1" dirty="0">
                          <a:effectLst/>
                          <a:latin typeface="Times New Roman"/>
                          <a:ea typeface="SimSun"/>
                        </a:rPr>
                        <a:t>语言</a:t>
                      </a:r>
                      <a:endParaRPr lang="de-DE" sz="2200" b="1" dirty="0">
                        <a:effectLst/>
                        <a:latin typeface="Times New Roman"/>
                        <a:ea typeface="SimSun"/>
                      </a:endParaRPr>
                    </a:p>
                  </a:txBody>
                  <a:tcPr marL="61718" marR="61718" marT="0" marB="0"/>
                </a:tc>
                <a:tc>
                  <a:txBody>
                    <a:bodyPr/>
                    <a:lstStyle/>
                    <a:p>
                      <a:pPr>
                        <a:spcAft>
                          <a:spcPts val="0"/>
                        </a:spcAft>
                      </a:pPr>
                      <a:r>
                        <a:rPr lang="zh-CN" altLang="de-DE" sz="2200" b="1" dirty="0">
                          <a:effectLst/>
                          <a:latin typeface="Times New Roman"/>
                          <a:ea typeface="SimSun"/>
                        </a:rPr>
                        <a:t>译者</a:t>
                      </a:r>
                      <a:endParaRPr lang="de-DE" sz="2200" b="1" dirty="0">
                        <a:effectLst/>
                        <a:latin typeface="Times New Roman"/>
                        <a:ea typeface="SimSun"/>
                      </a:endParaRPr>
                    </a:p>
                  </a:txBody>
                  <a:tcPr marL="61718" marR="61718"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de-DE" sz="2200" b="1" dirty="0">
                          <a:effectLst/>
                        </a:rPr>
                        <a:t>有没有</a:t>
                      </a:r>
                      <a:br>
                        <a:rPr lang="de-DE" altLang="zh-CN" sz="2200" b="1" dirty="0">
                          <a:effectLst/>
                        </a:rPr>
                      </a:br>
                      <a:r>
                        <a:rPr lang="zh-CN" altLang="de-DE" sz="2200" b="1" dirty="0">
                          <a:effectLst/>
                        </a:rPr>
                        <a:t>代表性</a:t>
                      </a:r>
                      <a:endParaRPr lang="de-DE" altLang="zh-CN" sz="2200" b="1" dirty="0">
                        <a:effectLst/>
                      </a:endParaRPr>
                    </a:p>
                  </a:txBody>
                  <a:tcPr marL="61718" marR="61718" marT="0" marB="0"/>
                </a:tc>
                <a:extLst>
                  <a:ext uri="{0D108BD9-81ED-4DB2-BD59-A6C34878D82A}">
                    <a16:rowId xmlns:a16="http://schemas.microsoft.com/office/drawing/2014/main" val="10000"/>
                  </a:ext>
                </a:extLst>
              </a:tr>
              <a:tr h="560385">
                <a:tc>
                  <a:txBody>
                    <a:bodyPr/>
                    <a:lstStyle/>
                    <a:p>
                      <a:pPr>
                        <a:spcAft>
                          <a:spcPts val="0"/>
                        </a:spcAft>
                      </a:pPr>
                      <a:r>
                        <a:rPr lang="en-GB" sz="2200" kern="100" dirty="0"/>
                        <a:t>1593</a:t>
                      </a:r>
                      <a:endParaRPr lang="zh-CN" sz="2200" kern="100" dirty="0">
                        <a:latin typeface="Times New Roman"/>
                        <a:ea typeface="宋体"/>
                        <a:cs typeface="Times New Roman"/>
                      </a:endParaRPr>
                    </a:p>
                  </a:txBody>
                  <a:tcPr marL="58615" marR="58615" marT="0" marB="0"/>
                </a:tc>
                <a:tc>
                  <a:txBody>
                    <a:bodyPr/>
                    <a:lstStyle/>
                    <a:p>
                      <a:pPr>
                        <a:spcAft>
                          <a:spcPts val="0"/>
                        </a:spcAft>
                      </a:pPr>
                      <a:r>
                        <a:rPr lang="en-US" altLang="zh-CN" sz="2200" kern="100" dirty="0"/>
                        <a:t>《</a:t>
                      </a:r>
                      <a:r>
                        <a:rPr lang="zh-CN" altLang="en-US" sz="2200" kern="100" dirty="0"/>
                        <a:t>四书</a:t>
                      </a:r>
                      <a:r>
                        <a:rPr lang="en-US" altLang="zh-CN" sz="2200" kern="100" dirty="0"/>
                        <a:t>》</a:t>
                      </a:r>
                      <a:r>
                        <a:rPr lang="de-DE" sz="2200" kern="100" dirty="0" err="1"/>
                        <a:t>Four</a:t>
                      </a:r>
                      <a:r>
                        <a:rPr lang="de-DE" sz="2200" kern="100" dirty="0"/>
                        <a:t> Books</a:t>
                      </a:r>
                      <a:endParaRPr lang="zh-CN" sz="2200" kern="100" dirty="0">
                        <a:latin typeface="Times New Roman"/>
                        <a:ea typeface="宋体"/>
                        <a:cs typeface="Times New Roman"/>
                      </a:endParaRPr>
                    </a:p>
                  </a:txBody>
                  <a:tcPr marL="58615" marR="58615" marT="0" marB="0"/>
                </a:tc>
                <a:tc>
                  <a:txBody>
                    <a:bodyPr/>
                    <a:lstStyle/>
                    <a:p>
                      <a:pPr>
                        <a:spcAft>
                          <a:spcPts val="0"/>
                        </a:spcAft>
                      </a:pPr>
                      <a:r>
                        <a:rPr lang="zh-CN" altLang="en-US" sz="2200" kern="100" dirty="0"/>
                        <a:t>拉丁语</a:t>
                      </a:r>
                      <a:r>
                        <a:rPr lang="zh-CN" altLang="de-DE" sz="2200" kern="100" dirty="0"/>
                        <a:t> </a:t>
                      </a:r>
                      <a:r>
                        <a:rPr lang="de-DE" altLang="zh-CN" sz="2200" kern="100" dirty="0" err="1"/>
                        <a:t>Latin</a:t>
                      </a:r>
                      <a:endParaRPr lang="zh-CN" sz="2200" kern="100" dirty="0">
                        <a:latin typeface="Times New Roman"/>
                        <a:ea typeface="宋体"/>
                        <a:cs typeface="Times New Roman"/>
                      </a:endParaRPr>
                    </a:p>
                  </a:txBody>
                  <a:tcPr marL="58615" marR="58615" marT="0" marB="0"/>
                </a:tc>
                <a:tc>
                  <a:txBody>
                    <a:bodyPr/>
                    <a:lstStyle/>
                    <a:p>
                      <a:pPr>
                        <a:spcAft>
                          <a:spcPts val="0"/>
                        </a:spcAft>
                      </a:pPr>
                      <a:r>
                        <a:rPr lang="zh-CN" altLang="de-DE" sz="2200" dirty="0"/>
                        <a:t>利玛窦  </a:t>
                      </a:r>
                      <a:r>
                        <a:rPr lang="de-DE" altLang="zh-CN" sz="2200" dirty="0"/>
                        <a:t>Li</a:t>
                      </a:r>
                      <a:r>
                        <a:rPr lang="zh-CN" altLang="de-DE" sz="2200" dirty="0"/>
                        <a:t> </a:t>
                      </a:r>
                      <a:r>
                        <a:rPr lang="de-DE" altLang="zh-CN" sz="2200" dirty="0" err="1"/>
                        <a:t>Madou</a:t>
                      </a:r>
                      <a:r>
                        <a:rPr lang="zh-CN" altLang="de-DE" sz="2200" dirty="0"/>
                        <a:t> </a:t>
                      </a:r>
                      <a:r>
                        <a:rPr lang="de-DE" sz="2200" kern="100" dirty="0"/>
                        <a:t>Matteo Ricci</a:t>
                      </a:r>
                      <a:endParaRPr lang="zh-CN" sz="2200" kern="100" dirty="0">
                        <a:latin typeface="Times New Roman"/>
                        <a:ea typeface="宋体"/>
                        <a:cs typeface="Times New Roman"/>
                      </a:endParaRPr>
                    </a:p>
                  </a:txBody>
                  <a:tcPr marL="58615" marR="58615" marT="0" marB="0"/>
                </a:tc>
                <a:tc>
                  <a:txBody>
                    <a:bodyPr/>
                    <a:lstStyle/>
                    <a:p>
                      <a:pPr>
                        <a:spcAft>
                          <a:spcPts val="0"/>
                        </a:spcAft>
                      </a:pPr>
                      <a:r>
                        <a:rPr lang="de-DE" altLang="zh-CN" sz="2200" kern="100" dirty="0">
                          <a:latin typeface="+mn-lt"/>
                          <a:ea typeface="+mn-ea"/>
                          <a:cs typeface="+mn-cs"/>
                        </a:rPr>
                        <a:t>(</a:t>
                      </a:r>
                      <a:r>
                        <a:rPr lang="zh-CN" altLang="de-DE" sz="2200" kern="100" dirty="0">
                          <a:latin typeface="+mn-lt"/>
                          <a:ea typeface="+mn-ea"/>
                          <a:cs typeface="+mn-cs"/>
                        </a:rPr>
                        <a:t>非文学</a:t>
                      </a:r>
                      <a:r>
                        <a:rPr lang="de-DE" altLang="zh-CN" sz="2200" kern="100" dirty="0">
                          <a:latin typeface="+mn-lt"/>
                          <a:ea typeface="+mn-ea"/>
                          <a:cs typeface="+mn-cs"/>
                        </a:rPr>
                        <a:t>)</a:t>
                      </a:r>
                      <a:endParaRPr lang="zh-CN" sz="2200" kern="100" dirty="0">
                        <a:latin typeface="Times New Roman"/>
                        <a:ea typeface="宋体"/>
                        <a:cs typeface="Times New Roman"/>
                      </a:endParaRPr>
                    </a:p>
                  </a:txBody>
                  <a:tcPr marL="58615" marR="58615" marT="0" marB="0"/>
                </a:tc>
                <a:extLst>
                  <a:ext uri="{0D108BD9-81ED-4DB2-BD59-A6C34878D82A}">
                    <a16:rowId xmlns:a16="http://schemas.microsoft.com/office/drawing/2014/main" val="10001"/>
                  </a:ext>
                </a:extLst>
              </a:tr>
              <a:tr h="560385">
                <a:tc>
                  <a:txBody>
                    <a:bodyPr/>
                    <a:lstStyle/>
                    <a:p>
                      <a:pPr>
                        <a:spcAft>
                          <a:spcPts val="0"/>
                        </a:spcAft>
                      </a:pPr>
                      <a:r>
                        <a:rPr lang="de-DE" sz="2200" kern="100" dirty="0"/>
                        <a:t>1626</a:t>
                      </a:r>
                      <a:endParaRPr lang="zh-CN" sz="2200" kern="100" dirty="0">
                        <a:latin typeface="Times New Roman"/>
                        <a:ea typeface="宋体"/>
                        <a:cs typeface="Times New Roman"/>
                      </a:endParaRPr>
                    </a:p>
                  </a:txBody>
                  <a:tcPr marL="58615" marR="58615" marT="0" marB="0"/>
                </a:tc>
                <a:tc>
                  <a:txBody>
                    <a:bodyPr/>
                    <a:lstStyle/>
                    <a:p>
                      <a:pPr>
                        <a:spcAft>
                          <a:spcPts val="0"/>
                        </a:spcAft>
                      </a:pPr>
                      <a:r>
                        <a:rPr lang="en-US" altLang="zh-CN" sz="2200" kern="100" dirty="0">
                          <a:latin typeface="+mj-lt"/>
                          <a:ea typeface="宋体"/>
                          <a:cs typeface="Times New Roman"/>
                        </a:rPr>
                        <a:t>《</a:t>
                      </a:r>
                      <a:r>
                        <a:rPr lang="zh-CN" altLang="en-US" sz="2200" kern="100" dirty="0">
                          <a:latin typeface="+mj-lt"/>
                          <a:ea typeface="宋体"/>
                          <a:cs typeface="Times New Roman"/>
                        </a:rPr>
                        <a:t>五经</a:t>
                      </a:r>
                      <a:r>
                        <a:rPr lang="en-US" altLang="zh-CN" sz="2200" kern="100" dirty="0">
                          <a:latin typeface="+mj-lt"/>
                          <a:ea typeface="宋体"/>
                          <a:cs typeface="Times New Roman"/>
                        </a:rPr>
                        <a:t>》</a:t>
                      </a:r>
                      <a:r>
                        <a:rPr lang="en-GB" sz="2200" kern="100" dirty="0">
                          <a:solidFill>
                            <a:schemeClr val="dk1"/>
                          </a:solidFill>
                          <a:latin typeface="+mn-lt"/>
                          <a:ea typeface="+mn-ea"/>
                          <a:cs typeface="+mn-cs"/>
                        </a:rPr>
                        <a:t>Five Classics </a:t>
                      </a:r>
                      <a:r>
                        <a:rPr lang="zh-CN" altLang="de-DE" sz="2200" kern="100" dirty="0">
                          <a:solidFill>
                            <a:schemeClr val="dk1"/>
                          </a:solidFill>
                          <a:latin typeface="+mn-lt"/>
                          <a:ea typeface="+mn-ea"/>
                          <a:cs typeface="+mn-cs"/>
                        </a:rPr>
                        <a:t> </a:t>
                      </a:r>
                      <a:r>
                        <a:rPr lang="de-DE" altLang="zh-CN" sz="2200" kern="100" dirty="0" err="1">
                          <a:solidFill>
                            <a:schemeClr val="dk1"/>
                          </a:solidFill>
                          <a:latin typeface="+mn-lt"/>
                          <a:ea typeface="+mn-ea"/>
                          <a:cs typeface="+mn-cs"/>
                        </a:rPr>
                        <a:t>Pentabiblion</a:t>
                      </a:r>
                      <a:r>
                        <a:rPr lang="de-DE" altLang="zh-CN" sz="2200" kern="100" baseline="0" dirty="0">
                          <a:solidFill>
                            <a:schemeClr val="dk1"/>
                          </a:solidFill>
                          <a:latin typeface="+mn-lt"/>
                          <a:ea typeface="+mn-ea"/>
                          <a:cs typeface="+mn-cs"/>
                        </a:rPr>
                        <a:t> </a:t>
                      </a:r>
                      <a:r>
                        <a:rPr lang="de-DE" altLang="zh-CN" sz="2200" kern="100" baseline="0" dirty="0" err="1">
                          <a:solidFill>
                            <a:schemeClr val="dk1"/>
                          </a:solidFill>
                          <a:latin typeface="+mn-lt"/>
                          <a:ea typeface="+mn-ea"/>
                          <a:cs typeface="+mn-cs"/>
                        </a:rPr>
                        <a:t>Sinense</a:t>
                      </a:r>
                      <a:r>
                        <a:rPr lang="zh-CN" altLang="de-DE" sz="2200" kern="100" dirty="0">
                          <a:solidFill>
                            <a:schemeClr val="dk1"/>
                          </a:solidFill>
                          <a:latin typeface="+mn-lt"/>
                          <a:ea typeface="+mn-ea"/>
                          <a:cs typeface="+mn-cs"/>
                        </a:rPr>
                        <a:t> </a:t>
                      </a:r>
                      <a:r>
                        <a:rPr lang="en-US" altLang="zh-CN" sz="2200" kern="100" dirty="0">
                          <a:latin typeface="+mj-lt"/>
                          <a:ea typeface="宋体"/>
                          <a:cs typeface="Times New Roman"/>
                        </a:rPr>
                        <a:t>(</a:t>
                      </a:r>
                      <a:r>
                        <a:rPr lang="zh-CN" altLang="de-DE" sz="2200" b="1" kern="100" dirty="0">
                          <a:solidFill>
                            <a:srgbClr val="FF0000"/>
                          </a:solidFill>
                          <a:latin typeface="+mj-lt"/>
                          <a:ea typeface="宋体"/>
                          <a:cs typeface="Times New Roman"/>
                        </a:rPr>
                        <a:t>包含</a:t>
                      </a:r>
                      <a:r>
                        <a:rPr lang="de-DE" altLang="zh-CN" sz="2200" b="1" kern="100" dirty="0">
                          <a:solidFill>
                            <a:srgbClr val="FF0000"/>
                          </a:solidFill>
                          <a:latin typeface="+mn-lt"/>
                          <a:ea typeface="+mn-ea"/>
                          <a:cs typeface="Times New Roman"/>
                        </a:rPr>
                        <a:t>《</a:t>
                      </a:r>
                      <a:r>
                        <a:rPr lang="zh-CN" altLang="de-DE" sz="2200" b="1" kern="100" dirty="0">
                          <a:solidFill>
                            <a:srgbClr val="FF0000"/>
                          </a:solidFill>
                          <a:latin typeface="+mj-lt"/>
                          <a:ea typeface="宋体"/>
                          <a:cs typeface="Times New Roman"/>
                        </a:rPr>
                        <a:t>诗经</a:t>
                      </a:r>
                      <a:r>
                        <a:rPr lang="de-DE" altLang="zh-CN" sz="2200" b="1" kern="100" dirty="0">
                          <a:solidFill>
                            <a:srgbClr val="FF0000"/>
                          </a:solidFill>
                          <a:latin typeface="+mj-lt"/>
                          <a:ea typeface="宋体"/>
                          <a:cs typeface="Times New Roman"/>
                        </a:rPr>
                        <a:t>》</a:t>
                      </a:r>
                      <a:r>
                        <a:rPr lang="de-DE" altLang="zh-CN" sz="2200" b="0" kern="100" dirty="0">
                          <a:solidFill>
                            <a:srgbClr val="FF0000"/>
                          </a:solidFill>
                          <a:latin typeface="+mj-lt"/>
                          <a:ea typeface="宋体"/>
                          <a:cs typeface="Times New Roman"/>
                        </a:rPr>
                        <a:t>Book</a:t>
                      </a:r>
                      <a:r>
                        <a:rPr lang="zh-CN" altLang="de-DE" sz="2200" b="0" kern="100" dirty="0">
                          <a:solidFill>
                            <a:srgbClr val="FF0000"/>
                          </a:solidFill>
                          <a:latin typeface="+mj-lt"/>
                          <a:ea typeface="宋体"/>
                          <a:cs typeface="Times New Roman"/>
                        </a:rPr>
                        <a:t> </a:t>
                      </a:r>
                      <a:r>
                        <a:rPr lang="de-DE" altLang="zh-CN" sz="2200" b="0" kern="100" dirty="0" err="1">
                          <a:solidFill>
                            <a:srgbClr val="FF0000"/>
                          </a:solidFill>
                          <a:latin typeface="+mj-lt"/>
                          <a:ea typeface="宋体"/>
                          <a:cs typeface="Times New Roman"/>
                        </a:rPr>
                        <a:t>of</a:t>
                      </a:r>
                      <a:r>
                        <a:rPr lang="zh-CN" altLang="de-DE" sz="2200" b="0" kern="100" dirty="0">
                          <a:solidFill>
                            <a:srgbClr val="FF0000"/>
                          </a:solidFill>
                          <a:latin typeface="+mj-lt"/>
                          <a:ea typeface="宋体"/>
                          <a:cs typeface="Times New Roman"/>
                        </a:rPr>
                        <a:t> </a:t>
                      </a:r>
                      <a:r>
                        <a:rPr lang="de-DE" altLang="zh-CN" sz="2200" b="0" kern="100" dirty="0">
                          <a:solidFill>
                            <a:srgbClr val="FF0000"/>
                          </a:solidFill>
                          <a:latin typeface="+mj-lt"/>
                          <a:ea typeface="宋体"/>
                          <a:cs typeface="Times New Roman"/>
                        </a:rPr>
                        <a:t>Songs</a:t>
                      </a:r>
                      <a:r>
                        <a:rPr lang="en-US" altLang="zh-CN" sz="2200" b="0" kern="100" dirty="0">
                          <a:latin typeface="+mj-lt"/>
                          <a:ea typeface="宋体"/>
                          <a:cs typeface="Times New Roman"/>
                        </a:rPr>
                        <a:t>) </a:t>
                      </a:r>
                      <a:r>
                        <a:rPr lang="zh-CN" altLang="de-DE" sz="2200" b="0" kern="100" dirty="0">
                          <a:latin typeface="+mj-lt"/>
                          <a:ea typeface="宋体"/>
                          <a:cs typeface="Times New Roman"/>
                        </a:rPr>
                        <a:t>遗失 （</a:t>
                      </a:r>
                      <a:r>
                        <a:rPr lang="de-DE" sz="2200" dirty="0"/>
                        <a:t>Alexandre de la Charme S.J. (1695-1767) </a:t>
                      </a:r>
                      <a:r>
                        <a:rPr lang="de-DE" sz="2200" dirty="0" err="1"/>
                        <a:t>as</a:t>
                      </a:r>
                      <a:r>
                        <a:rPr lang="de-DE" sz="2200" dirty="0"/>
                        <a:t> </a:t>
                      </a:r>
                      <a:r>
                        <a:rPr lang="de-DE" sz="2200" dirty="0" err="1"/>
                        <a:t>Con-fucii</a:t>
                      </a:r>
                      <a:r>
                        <a:rPr lang="de-DE" sz="2200" dirty="0"/>
                        <a:t> </a:t>
                      </a:r>
                      <a:r>
                        <a:rPr lang="de-DE" sz="2200" dirty="0" err="1"/>
                        <a:t>Che</a:t>
                      </a:r>
                      <a:r>
                        <a:rPr lang="de-DE" sz="2200" dirty="0"/>
                        <a:t>-king, ex </a:t>
                      </a:r>
                      <a:r>
                        <a:rPr lang="de-DE" sz="2200" dirty="0" err="1"/>
                        <a:t>latino</a:t>
                      </a:r>
                      <a:r>
                        <a:rPr lang="de-DE" sz="2200" dirty="0"/>
                        <a:t>, </a:t>
                      </a:r>
                      <a:r>
                        <a:rPr lang="de-DE" sz="2200" dirty="0" err="1"/>
                        <a:t>interpretation</a:t>
                      </a:r>
                      <a:r>
                        <a:rPr lang="de-DE" sz="2200" dirty="0"/>
                        <a:t> P. de la Charme (</a:t>
                      </a:r>
                      <a:r>
                        <a:rPr lang="de-DE" sz="2200" dirty="0" err="1"/>
                        <a:t>Stuttgartiae</a:t>
                      </a:r>
                      <a:r>
                        <a:rPr lang="de-DE" sz="2200" dirty="0"/>
                        <a:t> 1830)</a:t>
                      </a:r>
                      <a:r>
                        <a:rPr lang="zh-CN" altLang="de-DE" sz="2200" b="0" kern="100" dirty="0">
                          <a:latin typeface="+mj-lt"/>
                          <a:ea typeface="宋体"/>
                          <a:cs typeface="Times New Roman"/>
                        </a:rPr>
                        <a:t>）</a:t>
                      </a:r>
                      <a:endParaRPr lang="zh-CN" sz="2200" b="0" kern="100" dirty="0">
                        <a:latin typeface="+mj-lt"/>
                        <a:ea typeface="宋体"/>
                        <a:cs typeface="Times New Roman"/>
                      </a:endParaRPr>
                    </a:p>
                  </a:txBody>
                  <a:tcPr marL="58615" marR="58615" marT="0" marB="0"/>
                </a:tc>
                <a:tc>
                  <a:txBody>
                    <a:bodyPr/>
                    <a:lstStyle/>
                    <a:p>
                      <a:pPr>
                        <a:spcAft>
                          <a:spcPts val="0"/>
                        </a:spcAft>
                      </a:pPr>
                      <a:r>
                        <a:rPr lang="zh-CN" altLang="en-US" sz="2200" kern="100" dirty="0"/>
                        <a:t>拉丁语</a:t>
                      </a:r>
                      <a:r>
                        <a:rPr lang="zh-CN" altLang="de-DE" sz="2200" kern="100" dirty="0"/>
                        <a:t> </a:t>
                      </a:r>
                      <a:r>
                        <a:rPr lang="de-DE" altLang="zh-CN" sz="2200" kern="100" dirty="0" err="1"/>
                        <a:t>Latin</a:t>
                      </a:r>
                      <a:endParaRPr lang="zh-CN" sz="2200" kern="100" dirty="0">
                        <a:latin typeface="Times New Roman"/>
                        <a:ea typeface="宋体"/>
                        <a:cs typeface="Times New Roman"/>
                      </a:endParaRPr>
                    </a:p>
                  </a:txBody>
                  <a:tcPr marL="58615" marR="58615" marT="0" marB="0"/>
                </a:tc>
                <a:tc>
                  <a:txBody>
                    <a:bodyPr/>
                    <a:lstStyle/>
                    <a:p>
                      <a:pPr>
                        <a:spcAft>
                          <a:spcPts val="0"/>
                        </a:spcAft>
                      </a:pPr>
                      <a:r>
                        <a:rPr lang="zh-CN" altLang="de-DE" sz="2200" dirty="0"/>
                        <a:t>金尼阁  </a:t>
                      </a:r>
                      <a:r>
                        <a:rPr lang="de-DE" altLang="zh-CN" sz="2200" dirty="0"/>
                        <a:t>Jin </a:t>
                      </a:r>
                      <a:r>
                        <a:rPr lang="de-DE" altLang="zh-CN" sz="2200" dirty="0" err="1"/>
                        <a:t>Nígé</a:t>
                      </a:r>
                      <a:r>
                        <a:rPr lang="de-DE" altLang="zh-CN" sz="2200" dirty="0"/>
                        <a:t> </a:t>
                      </a:r>
                      <a:r>
                        <a:rPr lang="de-DE" sz="2200" kern="100" dirty="0"/>
                        <a:t>Nicolas </a:t>
                      </a:r>
                      <a:r>
                        <a:rPr lang="de-DE" sz="2200" kern="100" dirty="0" err="1"/>
                        <a:t>Trigault</a:t>
                      </a:r>
                      <a:endParaRPr lang="zh-CN" sz="2200" kern="100" dirty="0">
                        <a:latin typeface="Times New Roman"/>
                        <a:ea typeface="宋体"/>
                        <a:cs typeface="Times New Roman"/>
                      </a:endParaRPr>
                    </a:p>
                  </a:txBody>
                  <a:tcPr marL="58615" marR="58615" marT="0" marB="0"/>
                </a:tc>
                <a:tc>
                  <a:txBody>
                    <a:bodyPr/>
                    <a:lstStyle/>
                    <a:p>
                      <a:pPr>
                        <a:spcAft>
                          <a:spcPts val="0"/>
                        </a:spcAft>
                      </a:pPr>
                      <a:r>
                        <a:rPr lang="zh-CN" altLang="de-DE" sz="2200" dirty="0">
                          <a:effectLst/>
                          <a:latin typeface="+mn-lt"/>
                          <a:ea typeface="+mn-ea"/>
                        </a:rPr>
                        <a:t>有</a:t>
                      </a:r>
                      <a:r>
                        <a:rPr lang="zh-CN" altLang="de-DE" sz="2200" dirty="0">
                          <a:effectLst/>
                        </a:rPr>
                        <a:t>代</a:t>
                      </a:r>
                      <a:endParaRPr lang="de-DE" altLang="zh-CN" sz="2200" dirty="0">
                        <a:effectLst/>
                      </a:endParaRPr>
                    </a:p>
                    <a:p>
                      <a:pPr>
                        <a:spcAft>
                          <a:spcPts val="0"/>
                        </a:spcAft>
                      </a:pPr>
                      <a:r>
                        <a:rPr lang="zh-CN" altLang="de-DE" sz="2200" dirty="0">
                          <a:effectLst/>
                        </a:rPr>
                        <a:t>表性</a:t>
                      </a:r>
                      <a:endParaRPr lang="zh-CN" sz="2200" kern="100" dirty="0">
                        <a:latin typeface="Times New Roman"/>
                        <a:ea typeface="宋体"/>
                        <a:cs typeface="Times New Roman"/>
                      </a:endParaRPr>
                    </a:p>
                  </a:txBody>
                  <a:tcPr marL="58615" marR="58615" marT="0" marB="0"/>
                </a:tc>
                <a:extLst>
                  <a:ext uri="{0D108BD9-81ED-4DB2-BD59-A6C34878D82A}">
                    <a16:rowId xmlns:a16="http://schemas.microsoft.com/office/drawing/2014/main" val="10002"/>
                  </a:ext>
                </a:extLst>
              </a:tr>
              <a:tr h="455565">
                <a:tc>
                  <a:txBody>
                    <a:bodyPr/>
                    <a:lstStyle/>
                    <a:p>
                      <a:pPr>
                        <a:spcAft>
                          <a:spcPts val="0"/>
                        </a:spcAft>
                      </a:pPr>
                      <a:r>
                        <a:rPr lang="de-DE" sz="2200" kern="1200" dirty="0">
                          <a:solidFill>
                            <a:schemeClr val="dk1"/>
                          </a:solidFill>
                          <a:effectLst/>
                          <a:latin typeface="+mn-lt"/>
                          <a:ea typeface="+mn-ea"/>
                          <a:cs typeface="+mn-cs"/>
                        </a:rPr>
                        <a:t>&lt;</a:t>
                      </a:r>
                      <a:r>
                        <a:rPr lang="en-GB" sz="2200" kern="1200" dirty="0">
                          <a:solidFill>
                            <a:schemeClr val="dk1"/>
                          </a:solidFill>
                          <a:effectLst/>
                          <a:latin typeface="+mn-lt"/>
                          <a:ea typeface="+mn-ea"/>
                          <a:cs typeface="+mn-cs"/>
                        </a:rPr>
                        <a:t>1646</a:t>
                      </a:r>
                      <a:endParaRPr lang="zh-CN" sz="2200" kern="100" dirty="0">
                        <a:latin typeface="+mj-lt"/>
                        <a:ea typeface="宋体"/>
                        <a:cs typeface="Times New Roman"/>
                      </a:endParaRPr>
                    </a:p>
                  </a:txBody>
                  <a:tcPr marL="58615" marR="58615" marT="0" marB="0"/>
                </a:tc>
                <a:tc>
                  <a:txBody>
                    <a:bodyPr/>
                    <a:lstStyle/>
                    <a:p>
                      <a:pPr>
                        <a:spcAft>
                          <a:spcPts val="0"/>
                        </a:spcAft>
                      </a:pPr>
                      <a:r>
                        <a:rPr lang="en-GB" sz="2200" kern="1200" dirty="0">
                          <a:solidFill>
                            <a:schemeClr val="dk1"/>
                          </a:solidFill>
                          <a:effectLst/>
                          <a:latin typeface="+mn-lt"/>
                          <a:ea typeface="+mn-ea"/>
                          <a:cs typeface="+mn-cs"/>
                        </a:rPr>
                        <a:t>Feng </a:t>
                      </a:r>
                      <a:r>
                        <a:rPr lang="en-GB" sz="2200" kern="1200" dirty="0" err="1">
                          <a:solidFill>
                            <a:schemeClr val="dk1"/>
                          </a:solidFill>
                          <a:effectLst/>
                          <a:latin typeface="+mn-lt"/>
                          <a:ea typeface="+mn-ea"/>
                          <a:cs typeface="+mn-cs"/>
                        </a:rPr>
                        <a:t>Menglong</a:t>
                      </a:r>
                      <a:r>
                        <a:rPr lang="en-GB" sz="2200" kern="1200" dirty="0">
                          <a:solidFill>
                            <a:schemeClr val="dk1"/>
                          </a:solidFill>
                          <a:effectLst/>
                          <a:latin typeface="+mn-lt"/>
                          <a:ea typeface="+mn-ea"/>
                          <a:cs typeface="+mn-cs"/>
                        </a:rPr>
                        <a:t> (Li Yu: &lt;1680)</a:t>
                      </a:r>
                      <a:endParaRPr lang="zh-CN" sz="2200" kern="1200" dirty="0">
                        <a:solidFill>
                          <a:schemeClr val="dk1"/>
                        </a:solidFill>
                        <a:effectLst/>
                        <a:highlight>
                          <a:srgbClr val="C0C0C0"/>
                        </a:highlight>
                        <a:latin typeface="+mj-lt"/>
                        <a:ea typeface="+mn-ea"/>
                        <a:cs typeface="+mn-cs"/>
                      </a:endParaRPr>
                    </a:p>
                  </a:txBody>
                  <a:tcPr marL="58615" marR="58615" marT="0" marB="0"/>
                </a:tc>
                <a:tc>
                  <a:txBody>
                    <a:bodyPr/>
                    <a:lstStyle/>
                    <a:p>
                      <a:pPr>
                        <a:spcAft>
                          <a:spcPts val="0"/>
                        </a:spcAft>
                      </a:pPr>
                      <a:r>
                        <a:rPr lang="zh-CN" altLang="de-DE" sz="2200" b="1" kern="100" dirty="0">
                          <a:solidFill>
                            <a:schemeClr val="tx2"/>
                          </a:solidFill>
                          <a:latin typeface="+mj-lt"/>
                          <a:ea typeface="宋体"/>
                          <a:cs typeface="Times New Roman"/>
                        </a:rPr>
                        <a:t>四大奇书的经典化</a:t>
                      </a:r>
                      <a:endParaRPr lang="zh-CN" sz="2200" b="1" kern="100" dirty="0">
                        <a:solidFill>
                          <a:schemeClr val="tx2"/>
                        </a:solidFill>
                        <a:latin typeface="+mj-lt"/>
                        <a:ea typeface="宋体"/>
                        <a:cs typeface="Times New Roman"/>
                      </a:endParaRPr>
                    </a:p>
                  </a:txBody>
                  <a:tcPr marL="58615" marR="58615" marT="0" marB="0"/>
                </a:tc>
                <a:tc>
                  <a:txBody>
                    <a:bodyPr/>
                    <a:lstStyle/>
                    <a:p>
                      <a:pPr>
                        <a:spcAft>
                          <a:spcPts val="0"/>
                        </a:spcAft>
                      </a:pPr>
                      <a:endParaRPr lang="zh-CN" sz="2200" kern="100" dirty="0">
                        <a:latin typeface="+mj-lt"/>
                        <a:ea typeface="宋体"/>
                        <a:cs typeface="Times New Roman"/>
                      </a:endParaRPr>
                    </a:p>
                  </a:txBody>
                  <a:tcPr marL="58615" marR="58615" marT="0" marB="0"/>
                </a:tc>
                <a:tc>
                  <a:txBody>
                    <a:bodyPr/>
                    <a:lstStyle/>
                    <a:p>
                      <a:pPr>
                        <a:spcAft>
                          <a:spcPts val="0"/>
                        </a:spcAft>
                      </a:pPr>
                      <a:endParaRPr lang="zh-CN" sz="2200" kern="100" dirty="0">
                        <a:latin typeface="+mj-lt"/>
                        <a:ea typeface="宋体"/>
                        <a:cs typeface="Times New Roman"/>
                      </a:endParaRPr>
                    </a:p>
                  </a:txBody>
                  <a:tcPr marL="58615" marR="58615" marT="0" marB="0"/>
                </a:tc>
                <a:extLst>
                  <a:ext uri="{0D108BD9-81ED-4DB2-BD59-A6C34878D82A}">
                    <a16:rowId xmlns:a16="http://schemas.microsoft.com/office/drawing/2014/main" val="10003"/>
                  </a:ext>
                </a:extLst>
              </a:tr>
            </a:tbl>
          </a:graphicData>
        </a:graphic>
      </p:graphicFrame>
      <p:sp>
        <p:nvSpPr>
          <p:cNvPr id="1025"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br>
              <a:rPr kumimoji="0" lang="zh-CN" altLang="zh-CN" sz="1800" b="0" i="0" u="none" strike="noStrike" cap="none" normalizeH="0" baseline="0">
                <a:ln>
                  <a:noFill/>
                </a:ln>
                <a:solidFill>
                  <a:schemeClr val="tx1"/>
                </a:solidFill>
                <a:effectLst/>
                <a:latin typeface="Arial" pitchFamily="34" charset="0"/>
                <a:ea typeface="宋体" pitchFamily="2" charset="-122"/>
                <a:cs typeface="宋体" pitchFamily="2" charset="-122"/>
              </a:rPr>
            </a:br>
            <a:endParaRPr kumimoji="0" lang="zh-CN" altLang="zh-CN" sz="1800" b="0" i="0" u="none" strike="noStrike" cap="none" normalizeH="0" baseline="0">
              <a:ln>
                <a:noFill/>
              </a:ln>
              <a:solidFill>
                <a:schemeClr val="tx1"/>
              </a:solidFill>
              <a:effectLst/>
              <a:latin typeface="Arial" pitchFamily="34" charset="0"/>
              <a:ea typeface="宋体" pitchFamily="2" charset="-122"/>
              <a:cs typeface="宋体" pitchFamily="2" charset="-122"/>
            </a:endParaRPr>
          </a:p>
        </p:txBody>
      </p:sp>
      <p:sp>
        <p:nvSpPr>
          <p:cNvPr id="11" name="TextBox 10"/>
          <p:cNvSpPr txBox="1"/>
          <p:nvPr/>
        </p:nvSpPr>
        <p:spPr>
          <a:xfrm>
            <a:off x="539552" y="404664"/>
            <a:ext cx="7560840" cy="954107"/>
          </a:xfrm>
          <a:prstGeom prst="rect">
            <a:avLst/>
          </a:prstGeom>
          <a:noFill/>
        </p:spPr>
        <p:txBody>
          <a:bodyPr wrap="square" rtlCol="0">
            <a:spAutoFit/>
          </a:bodyPr>
          <a:lstStyle/>
          <a:p>
            <a:pPr algn="ctr"/>
            <a:r>
              <a:rPr lang="zh-CN" altLang="en-US" sz="3200" b="1" dirty="0">
                <a:latin typeface="楷体" pitchFamily="49" charset="-122"/>
                <a:ea typeface="楷体" pitchFamily="49" charset="-122"/>
              </a:rPr>
              <a:t>早期中国文学译成西语</a:t>
            </a:r>
            <a:endParaRPr lang="de-DE" altLang="zh-CN" sz="3200" b="1" dirty="0">
              <a:latin typeface="楷体" pitchFamily="49" charset="-122"/>
              <a:ea typeface="楷体" pitchFamily="49" charset="-122"/>
            </a:endParaRPr>
          </a:p>
          <a:p>
            <a:pPr algn="ctr"/>
            <a:r>
              <a:rPr lang="en-GB" altLang="zh-CN" sz="2400" dirty="0"/>
              <a:t>First translations from Chinese into Western languages</a:t>
            </a:r>
            <a:endParaRPr lang="zh-CN" altLang="zh-CN" sz="2400" dirty="0">
              <a:latin typeface="楷体" pitchFamily="49" charset="-122"/>
              <a:ea typeface="楷体" pitchFamily="49" charset="-122"/>
            </a:endParaRPr>
          </a:p>
        </p:txBody>
      </p:sp>
    </p:spTree>
    <p:extLst>
      <p:ext uri="{BB962C8B-B14F-4D97-AF65-F5344CB8AC3E}">
        <p14:creationId xmlns:p14="http://schemas.microsoft.com/office/powerpoint/2010/main" val="155178819"/>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格 2"/>
          <p:cNvGraphicFramePr>
            <a:graphicFrameLocks noGrp="1"/>
          </p:cNvGraphicFramePr>
          <p:nvPr/>
        </p:nvGraphicFramePr>
        <p:xfrm>
          <a:off x="3564" y="1481883"/>
          <a:ext cx="8964485" cy="5588611"/>
        </p:xfrm>
        <a:graphic>
          <a:graphicData uri="http://schemas.openxmlformats.org/drawingml/2006/table">
            <a:tbl>
              <a:tblPr>
                <a:tableStyleId>{3C2FFA5D-87B4-456A-9821-1D502468CF0F}</a:tableStyleId>
              </a:tblPr>
              <a:tblGrid>
                <a:gridCol w="737826">
                  <a:extLst>
                    <a:ext uri="{9D8B030D-6E8A-4147-A177-3AD203B41FA5}">
                      <a16:colId xmlns:a16="http://schemas.microsoft.com/office/drawing/2014/main" val="20000"/>
                    </a:ext>
                  </a:extLst>
                </a:gridCol>
                <a:gridCol w="3326554">
                  <a:extLst>
                    <a:ext uri="{9D8B030D-6E8A-4147-A177-3AD203B41FA5}">
                      <a16:colId xmlns:a16="http://schemas.microsoft.com/office/drawing/2014/main" val="20001"/>
                    </a:ext>
                  </a:extLst>
                </a:gridCol>
                <a:gridCol w="1641998">
                  <a:extLst>
                    <a:ext uri="{9D8B030D-6E8A-4147-A177-3AD203B41FA5}">
                      <a16:colId xmlns:a16="http://schemas.microsoft.com/office/drawing/2014/main" val="20002"/>
                    </a:ext>
                  </a:extLst>
                </a:gridCol>
                <a:gridCol w="2232248">
                  <a:extLst>
                    <a:ext uri="{9D8B030D-6E8A-4147-A177-3AD203B41FA5}">
                      <a16:colId xmlns:a16="http://schemas.microsoft.com/office/drawing/2014/main" val="20003"/>
                    </a:ext>
                  </a:extLst>
                </a:gridCol>
                <a:gridCol w="1025859">
                  <a:extLst>
                    <a:ext uri="{9D8B030D-6E8A-4147-A177-3AD203B41FA5}">
                      <a16:colId xmlns:a16="http://schemas.microsoft.com/office/drawing/2014/main" val="20004"/>
                    </a:ext>
                  </a:extLst>
                </a:gridCol>
              </a:tblGrid>
              <a:tr h="640784">
                <a:tc>
                  <a:txBody>
                    <a:bodyPr/>
                    <a:lstStyle/>
                    <a:p>
                      <a:pPr>
                        <a:spcAft>
                          <a:spcPts val="0"/>
                        </a:spcAft>
                      </a:pPr>
                      <a:r>
                        <a:rPr lang="zh-CN" altLang="de-DE" sz="2200" b="1" dirty="0">
                          <a:effectLst/>
                          <a:latin typeface="Times New Roman"/>
                          <a:ea typeface="SimSun"/>
                        </a:rPr>
                        <a:t>年</a:t>
                      </a:r>
                      <a:endParaRPr lang="de-DE" sz="2200" b="1" dirty="0">
                        <a:effectLst/>
                        <a:latin typeface="Times New Roman"/>
                        <a:ea typeface="SimSun"/>
                      </a:endParaRPr>
                    </a:p>
                  </a:txBody>
                  <a:tcPr marL="61718" marR="61718" marT="0" marB="0"/>
                </a:tc>
                <a:tc>
                  <a:txBody>
                    <a:bodyPr/>
                    <a:lstStyle/>
                    <a:p>
                      <a:pPr>
                        <a:spcAft>
                          <a:spcPts val="0"/>
                        </a:spcAft>
                      </a:pPr>
                      <a:r>
                        <a:rPr lang="zh-CN" altLang="de-DE" sz="2200" b="1" dirty="0">
                          <a:effectLst/>
                          <a:latin typeface="Times New Roman"/>
                          <a:ea typeface="SimSun"/>
                        </a:rPr>
                        <a:t>作品</a:t>
                      </a:r>
                      <a:endParaRPr lang="de-DE" sz="2200" b="1" dirty="0">
                        <a:effectLst/>
                        <a:latin typeface="Times New Roman"/>
                        <a:ea typeface="SimSun"/>
                      </a:endParaRPr>
                    </a:p>
                  </a:txBody>
                  <a:tcPr marL="61718" marR="61718" marT="0" marB="0"/>
                </a:tc>
                <a:tc>
                  <a:txBody>
                    <a:bodyPr/>
                    <a:lstStyle/>
                    <a:p>
                      <a:pPr>
                        <a:spcAft>
                          <a:spcPts val="0"/>
                        </a:spcAft>
                      </a:pPr>
                      <a:r>
                        <a:rPr lang="zh-CN" altLang="de-DE" sz="2200" b="1" dirty="0">
                          <a:effectLst/>
                          <a:latin typeface="Times New Roman"/>
                          <a:ea typeface="SimSun"/>
                        </a:rPr>
                        <a:t>语言</a:t>
                      </a:r>
                      <a:endParaRPr lang="de-DE" sz="2200" b="1" dirty="0">
                        <a:effectLst/>
                        <a:latin typeface="Times New Roman"/>
                        <a:ea typeface="SimSun"/>
                      </a:endParaRPr>
                    </a:p>
                  </a:txBody>
                  <a:tcPr marL="61718" marR="61718" marT="0" marB="0"/>
                </a:tc>
                <a:tc>
                  <a:txBody>
                    <a:bodyPr/>
                    <a:lstStyle/>
                    <a:p>
                      <a:pPr>
                        <a:spcAft>
                          <a:spcPts val="0"/>
                        </a:spcAft>
                      </a:pPr>
                      <a:r>
                        <a:rPr lang="zh-CN" altLang="de-DE" sz="2200" b="1" dirty="0">
                          <a:effectLst/>
                          <a:latin typeface="Times New Roman"/>
                          <a:ea typeface="SimSun"/>
                        </a:rPr>
                        <a:t>译者</a:t>
                      </a:r>
                      <a:endParaRPr lang="de-DE" sz="2200" b="1" dirty="0">
                        <a:effectLst/>
                        <a:latin typeface="Times New Roman"/>
                        <a:ea typeface="SimSun"/>
                      </a:endParaRPr>
                    </a:p>
                  </a:txBody>
                  <a:tcPr marL="61718" marR="61718"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de-DE" sz="2200" b="1" dirty="0">
                          <a:effectLst/>
                        </a:rPr>
                        <a:t>有没有</a:t>
                      </a:r>
                      <a:br>
                        <a:rPr lang="de-DE" altLang="zh-CN" sz="2200" b="1" dirty="0">
                          <a:effectLst/>
                        </a:rPr>
                      </a:br>
                      <a:r>
                        <a:rPr lang="zh-CN" altLang="de-DE" sz="2200" b="1" dirty="0">
                          <a:effectLst/>
                        </a:rPr>
                        <a:t>代表性</a:t>
                      </a:r>
                      <a:endParaRPr lang="de-DE" altLang="zh-CN" sz="2200" b="1" dirty="0">
                        <a:effectLst/>
                      </a:endParaRPr>
                    </a:p>
                  </a:txBody>
                  <a:tcPr marL="61718" marR="61718" marT="0" marB="0"/>
                </a:tc>
                <a:extLst>
                  <a:ext uri="{0D108BD9-81ED-4DB2-BD59-A6C34878D82A}">
                    <a16:rowId xmlns:a16="http://schemas.microsoft.com/office/drawing/2014/main" val="10000"/>
                  </a:ext>
                </a:extLst>
              </a:tr>
              <a:tr h="2621389">
                <a:tc>
                  <a:txBody>
                    <a:bodyPr/>
                    <a:lstStyle/>
                    <a:p>
                      <a:pPr>
                        <a:spcAft>
                          <a:spcPts val="0"/>
                        </a:spcAft>
                      </a:pPr>
                      <a:r>
                        <a:rPr lang="de-DE" altLang="zh-CN" sz="2200" kern="100" dirty="0">
                          <a:latin typeface="+mj-lt"/>
                          <a:ea typeface="宋体"/>
                          <a:cs typeface="Times New Roman"/>
                        </a:rPr>
                        <a:t>1703</a:t>
                      </a:r>
                      <a:endParaRPr lang="zh-CN" sz="2200" kern="100" dirty="0">
                        <a:latin typeface="+mj-lt"/>
                        <a:ea typeface="宋体"/>
                        <a:cs typeface="Times New Roman"/>
                      </a:endParaRPr>
                    </a:p>
                  </a:txBody>
                  <a:tcPr marL="58615" marR="58615" marT="0" marB="0"/>
                </a:tc>
                <a:tc>
                  <a:txBody>
                    <a:bodyPr/>
                    <a:lstStyle/>
                    <a:p>
                      <a:pPr>
                        <a:spcAft>
                          <a:spcPts val="0"/>
                        </a:spcAft>
                      </a:pPr>
                      <a:r>
                        <a:rPr lang="de-DE" altLang="zh-CN" sz="2200" kern="1200" dirty="0">
                          <a:solidFill>
                            <a:schemeClr val="dk1"/>
                          </a:solidFill>
                          <a:effectLst/>
                          <a:latin typeface="+mj-lt"/>
                          <a:ea typeface="+mn-ea"/>
                          <a:cs typeface="+mn-cs"/>
                        </a:rPr>
                        <a:t>《</a:t>
                      </a:r>
                      <a:r>
                        <a:rPr lang="zh-CN" altLang="de-DE" sz="2200" kern="1200" dirty="0">
                          <a:solidFill>
                            <a:schemeClr val="dk1"/>
                          </a:solidFill>
                          <a:effectLst/>
                          <a:latin typeface="+mj-lt"/>
                          <a:ea typeface="+mn-ea"/>
                          <a:cs typeface="+mn-cs"/>
                        </a:rPr>
                        <a:t>华语官话语法</a:t>
                      </a:r>
                      <a:r>
                        <a:rPr lang="de-DE" altLang="zh-CN" sz="2200" kern="1200" dirty="0">
                          <a:solidFill>
                            <a:schemeClr val="dk1"/>
                          </a:solidFill>
                          <a:effectLst/>
                          <a:latin typeface="+mj-lt"/>
                          <a:ea typeface="+mn-ea"/>
                          <a:cs typeface="+mn-cs"/>
                        </a:rPr>
                        <a:t>》</a:t>
                      </a:r>
                      <a:r>
                        <a:rPr lang="en-GB" sz="2200" kern="1200" dirty="0">
                          <a:solidFill>
                            <a:schemeClr val="dk1"/>
                          </a:solidFill>
                          <a:effectLst/>
                          <a:latin typeface="+mj-lt"/>
                          <a:ea typeface="+mn-ea"/>
                          <a:cs typeface="+mn-cs"/>
                        </a:rPr>
                        <a:t>(Arte de la </a:t>
                      </a:r>
                      <a:r>
                        <a:rPr lang="en-GB" sz="2200" kern="1200" dirty="0" err="1">
                          <a:solidFill>
                            <a:schemeClr val="dk1"/>
                          </a:solidFill>
                          <a:effectLst/>
                          <a:latin typeface="+mj-lt"/>
                          <a:ea typeface="+mn-ea"/>
                          <a:cs typeface="+mn-cs"/>
                        </a:rPr>
                        <a:t>lengua</a:t>
                      </a:r>
                      <a:r>
                        <a:rPr lang="en-GB" sz="2200" kern="1200" dirty="0">
                          <a:solidFill>
                            <a:schemeClr val="dk1"/>
                          </a:solidFill>
                          <a:effectLst/>
                          <a:latin typeface="+mj-lt"/>
                          <a:ea typeface="+mn-ea"/>
                          <a:cs typeface="+mn-cs"/>
                        </a:rPr>
                        <a:t> </a:t>
                      </a:r>
                      <a:r>
                        <a:rPr lang="en-GB" sz="2200" kern="1200" dirty="0" err="1">
                          <a:solidFill>
                            <a:schemeClr val="dk1"/>
                          </a:solidFill>
                          <a:effectLst/>
                          <a:latin typeface="+mj-lt"/>
                          <a:ea typeface="+mn-ea"/>
                          <a:cs typeface="+mn-cs"/>
                        </a:rPr>
                        <a:t>manda­ri­na</a:t>
                      </a:r>
                      <a:r>
                        <a:rPr lang="en-GB" sz="2200" kern="1200" dirty="0">
                          <a:solidFill>
                            <a:schemeClr val="dk1"/>
                          </a:solidFill>
                          <a:effectLst/>
                          <a:latin typeface="+mj-lt"/>
                          <a:ea typeface="+mn-ea"/>
                          <a:cs typeface="+mn-cs"/>
                        </a:rPr>
                        <a:t>): </a:t>
                      </a:r>
                    </a:p>
                    <a:p>
                      <a:pPr marL="342900" indent="-342900">
                        <a:spcAft>
                          <a:spcPts val="0"/>
                        </a:spcAft>
                        <a:buFont typeface="Arial" panose="020B0604020202020204" pitchFamily="34" charset="0"/>
                        <a:buChar char="•"/>
                      </a:pPr>
                      <a:r>
                        <a:rPr lang="zh-CN" altLang="de-DE" sz="2200" b="1" kern="1200" dirty="0">
                          <a:solidFill>
                            <a:srgbClr val="FF0000"/>
                          </a:solidFill>
                          <a:effectLst/>
                          <a:latin typeface="+mj-lt"/>
                          <a:ea typeface="+mn-ea"/>
                          <a:cs typeface="+mn-cs"/>
                        </a:rPr>
                        <a:t>元杂剧（</a:t>
                      </a:r>
                      <a:r>
                        <a:rPr lang="zh-CN" altLang="de-DE" sz="2400" b="1" kern="1200" dirty="0">
                          <a:solidFill>
                            <a:srgbClr val="FF0000"/>
                          </a:solidFill>
                          <a:effectLst/>
                          <a:latin typeface="+mn-lt"/>
                          <a:ea typeface="TSC UKai M TT"/>
                          <a:cs typeface="+mn-cs"/>
                        </a:rPr>
                        <a:t>赵氏孤儿</a:t>
                      </a:r>
                      <a:r>
                        <a:rPr lang="zh-CN" altLang="de-DE" sz="2400" kern="1200" dirty="0">
                          <a:solidFill>
                            <a:schemeClr val="dk1"/>
                          </a:solidFill>
                          <a:effectLst/>
                          <a:latin typeface="+mn-lt"/>
                          <a:ea typeface="TSC UKai M TT"/>
                          <a:cs typeface="+mn-cs"/>
                        </a:rPr>
                        <a:t> </a:t>
                      </a:r>
                      <a:r>
                        <a:rPr lang="de-DE" altLang="zh-CN" sz="2400" kern="1200" dirty="0">
                          <a:solidFill>
                            <a:schemeClr val="dk1"/>
                          </a:solidFill>
                          <a:effectLst/>
                          <a:latin typeface="+mn-lt"/>
                          <a:ea typeface="TSC UKai M TT"/>
                          <a:cs typeface="+mn-cs"/>
                        </a:rPr>
                        <a:t>Zhao </a:t>
                      </a:r>
                      <a:r>
                        <a:rPr lang="de-DE" altLang="zh-CN" sz="2400" kern="1200" dirty="0" err="1">
                          <a:solidFill>
                            <a:schemeClr val="dk1"/>
                          </a:solidFill>
                          <a:effectLst/>
                          <a:latin typeface="+mn-lt"/>
                          <a:ea typeface="TSC UKai M TT"/>
                          <a:cs typeface="+mn-cs"/>
                        </a:rPr>
                        <a:t>shi</a:t>
                      </a:r>
                      <a:r>
                        <a:rPr lang="de-DE" altLang="zh-CN" sz="2400" kern="1200" dirty="0">
                          <a:solidFill>
                            <a:schemeClr val="dk1"/>
                          </a:solidFill>
                          <a:effectLst/>
                          <a:latin typeface="+mn-lt"/>
                          <a:ea typeface="TSC UKai M TT"/>
                          <a:cs typeface="+mn-cs"/>
                        </a:rPr>
                        <a:t> </a:t>
                      </a:r>
                      <a:r>
                        <a:rPr lang="de-DE" altLang="zh-CN" sz="2400" kern="1200" dirty="0" err="1">
                          <a:solidFill>
                            <a:schemeClr val="dk1"/>
                          </a:solidFill>
                          <a:effectLst/>
                          <a:latin typeface="+mn-lt"/>
                          <a:ea typeface="TSC UKai M TT"/>
                          <a:cs typeface="+mn-cs"/>
                        </a:rPr>
                        <a:t>gu</a:t>
                      </a:r>
                      <a:r>
                        <a:rPr lang="de-DE" altLang="zh-CN" sz="2400" kern="1200" dirty="0">
                          <a:solidFill>
                            <a:schemeClr val="dk1"/>
                          </a:solidFill>
                          <a:effectLst/>
                          <a:latin typeface="+mn-lt"/>
                          <a:ea typeface="TSC UKai M TT"/>
                          <a:cs typeface="+mn-cs"/>
                        </a:rPr>
                        <a:t> er</a:t>
                      </a:r>
                      <a:r>
                        <a:rPr lang="zh-CN" altLang="de-DE" sz="2400" kern="1200" dirty="0">
                          <a:solidFill>
                            <a:schemeClr val="dk1"/>
                          </a:solidFill>
                          <a:effectLst/>
                          <a:latin typeface="+mn-lt"/>
                          <a:ea typeface="TSC UKai M TT"/>
                          <a:cs typeface="+mn-cs"/>
                        </a:rPr>
                        <a:t>，</a:t>
                      </a:r>
                      <a:r>
                        <a:rPr lang="zh-CN" altLang="de-DE" sz="2200" b="1" kern="1200" dirty="0">
                          <a:solidFill>
                            <a:srgbClr val="FF0000"/>
                          </a:solidFill>
                          <a:effectLst/>
                          <a:latin typeface="+mj-lt"/>
                          <a:ea typeface="+mn-ea"/>
                          <a:cs typeface="+mn-cs"/>
                        </a:rPr>
                        <a:t>老生儿</a:t>
                      </a:r>
                      <a:r>
                        <a:rPr lang="de-DE" altLang="zh-CN" sz="2200" b="1" kern="1200" dirty="0">
                          <a:solidFill>
                            <a:srgbClr val="FF0000"/>
                          </a:solidFill>
                          <a:effectLst/>
                          <a:latin typeface="+mj-lt"/>
                          <a:ea typeface="+mn-ea"/>
                          <a:cs typeface="+mn-cs"/>
                        </a:rPr>
                        <a:t>?</a:t>
                      </a:r>
                      <a:r>
                        <a:rPr lang="zh-CN" altLang="de-DE" sz="2200" b="1" kern="1200" dirty="0">
                          <a:solidFill>
                            <a:srgbClr val="FF0000"/>
                          </a:solidFill>
                          <a:effectLst/>
                          <a:latin typeface="+mj-lt"/>
                          <a:ea typeface="+mn-ea"/>
                          <a:cs typeface="+mn-cs"/>
                        </a:rPr>
                        <a:t>）和</a:t>
                      </a:r>
                      <a:endParaRPr lang="de-DE" altLang="zh-CN" sz="2200" b="1" kern="1200" dirty="0">
                        <a:solidFill>
                          <a:srgbClr val="FF0000"/>
                        </a:solidFill>
                        <a:effectLst/>
                        <a:latin typeface="+mj-lt"/>
                        <a:ea typeface="+mn-ea"/>
                        <a:cs typeface="+mn-cs"/>
                      </a:endParaRPr>
                    </a:p>
                    <a:p>
                      <a:pPr marL="342900" indent="-342900">
                        <a:spcAft>
                          <a:spcPts val="0"/>
                        </a:spcAft>
                        <a:buFont typeface="Arial" panose="020B0604020202020204" pitchFamily="34" charset="0"/>
                        <a:buChar char="•"/>
                      </a:pPr>
                      <a:r>
                        <a:rPr lang="de-DE" altLang="zh-CN" sz="2200" b="1" kern="1200" dirty="0">
                          <a:solidFill>
                            <a:srgbClr val="FF0000"/>
                          </a:solidFill>
                          <a:effectLst/>
                          <a:latin typeface="+mj-lt"/>
                          <a:ea typeface="+mn-ea"/>
                          <a:cs typeface="+mn-cs"/>
                        </a:rPr>
                        <a:t>《</a:t>
                      </a:r>
                      <a:r>
                        <a:rPr lang="zh-CN" altLang="de-DE" sz="2200" b="1" kern="1200" dirty="0">
                          <a:solidFill>
                            <a:srgbClr val="FF0000"/>
                          </a:solidFill>
                          <a:effectLst/>
                          <a:latin typeface="+mj-lt"/>
                          <a:ea typeface="+mn-ea"/>
                          <a:cs typeface="+mn-cs"/>
                        </a:rPr>
                        <a:t>水浒传</a:t>
                      </a:r>
                      <a:r>
                        <a:rPr lang="de-DE" altLang="zh-CN" sz="2200" b="1" kern="1200" dirty="0">
                          <a:solidFill>
                            <a:srgbClr val="FF0000"/>
                          </a:solidFill>
                          <a:effectLst/>
                          <a:latin typeface="+mj-lt"/>
                          <a:ea typeface="+mn-ea"/>
                          <a:cs typeface="+mn-cs"/>
                        </a:rPr>
                        <a:t>》</a:t>
                      </a:r>
                      <a:r>
                        <a:rPr lang="zh-CN" altLang="de-DE" sz="2200" b="1" kern="1200" dirty="0">
                          <a:solidFill>
                            <a:srgbClr val="FF0000"/>
                          </a:solidFill>
                          <a:effectLst/>
                          <a:latin typeface="+mj-lt"/>
                          <a:ea typeface="+mn-ea"/>
                          <a:cs typeface="+mn-cs"/>
                        </a:rPr>
                        <a:t>、</a:t>
                      </a:r>
                      <a:endParaRPr lang="de-DE" altLang="zh-CN" sz="2200" b="1" kern="1200" dirty="0">
                        <a:solidFill>
                          <a:srgbClr val="FF0000"/>
                        </a:solidFill>
                        <a:effectLst/>
                        <a:latin typeface="+mj-lt"/>
                        <a:ea typeface="+mn-ea"/>
                        <a:cs typeface="+mn-cs"/>
                      </a:endParaRPr>
                    </a:p>
                    <a:p>
                      <a:pPr marL="342900" indent="-342900">
                        <a:spcAft>
                          <a:spcPts val="0"/>
                        </a:spcAft>
                        <a:buFont typeface="Arial" panose="020B0604020202020204" pitchFamily="34" charset="0"/>
                        <a:buChar char="•"/>
                      </a:pPr>
                      <a:r>
                        <a:rPr lang="de-DE" altLang="zh-CN" sz="2200" b="1" kern="1200" dirty="0">
                          <a:solidFill>
                            <a:srgbClr val="FF0000"/>
                          </a:solidFill>
                          <a:effectLst/>
                          <a:latin typeface="+mj-lt"/>
                          <a:ea typeface="+mn-ea"/>
                          <a:cs typeface="+mn-cs"/>
                        </a:rPr>
                        <a:t>《</a:t>
                      </a:r>
                      <a:r>
                        <a:rPr lang="zh-CN" altLang="de-DE" sz="2200" b="1" kern="1200" dirty="0">
                          <a:solidFill>
                            <a:srgbClr val="FF0000"/>
                          </a:solidFill>
                          <a:effectLst/>
                          <a:latin typeface="+mj-lt"/>
                          <a:ea typeface="+mn-ea"/>
                          <a:cs typeface="+mn-cs"/>
                        </a:rPr>
                        <a:t>好逑传</a:t>
                      </a:r>
                      <a:r>
                        <a:rPr lang="de-DE" altLang="zh-CN" sz="2200" b="1" kern="1200" dirty="0">
                          <a:solidFill>
                            <a:srgbClr val="FF0000"/>
                          </a:solidFill>
                          <a:effectLst/>
                          <a:latin typeface="+mj-lt"/>
                          <a:ea typeface="+mn-ea"/>
                          <a:cs typeface="+mn-cs"/>
                        </a:rPr>
                        <a:t>》</a:t>
                      </a:r>
                      <a:r>
                        <a:rPr lang="zh-CN" altLang="de-DE" sz="2200" b="1" kern="1200" dirty="0">
                          <a:solidFill>
                            <a:srgbClr val="FF0000"/>
                          </a:solidFill>
                          <a:effectLst/>
                          <a:latin typeface="+mj-lt"/>
                          <a:ea typeface="+mn-ea"/>
                          <a:cs typeface="+mn-cs"/>
                        </a:rPr>
                        <a:t>、</a:t>
                      </a:r>
                      <a:endParaRPr lang="de-DE" altLang="zh-CN" sz="2200" b="1" kern="1200" dirty="0">
                        <a:solidFill>
                          <a:srgbClr val="FF0000"/>
                        </a:solidFill>
                        <a:effectLst/>
                        <a:latin typeface="+mj-lt"/>
                        <a:ea typeface="+mn-ea"/>
                        <a:cs typeface="+mn-cs"/>
                      </a:endParaRPr>
                    </a:p>
                    <a:p>
                      <a:pPr marL="342900" indent="-342900">
                        <a:spcAft>
                          <a:spcPts val="0"/>
                        </a:spcAft>
                        <a:buFont typeface="Arial" panose="020B0604020202020204" pitchFamily="34" charset="0"/>
                        <a:buChar char="•"/>
                      </a:pPr>
                      <a:r>
                        <a:rPr lang="de-DE" altLang="zh-CN" sz="2200" b="1" kern="1200" dirty="0">
                          <a:solidFill>
                            <a:srgbClr val="FF0000"/>
                          </a:solidFill>
                          <a:effectLst/>
                          <a:latin typeface="+mj-lt"/>
                          <a:ea typeface="+mn-ea"/>
                          <a:cs typeface="+mn-cs"/>
                        </a:rPr>
                        <a:t>《</a:t>
                      </a:r>
                      <a:r>
                        <a:rPr lang="zh-CN" altLang="de-DE" sz="2200" b="1" kern="1200" dirty="0">
                          <a:solidFill>
                            <a:srgbClr val="FF0000"/>
                          </a:solidFill>
                          <a:effectLst/>
                          <a:latin typeface="+mj-lt"/>
                          <a:ea typeface="+mn-ea"/>
                          <a:cs typeface="+mn-cs"/>
                        </a:rPr>
                        <a:t>玉娇梨</a:t>
                      </a:r>
                      <a:r>
                        <a:rPr lang="de-DE" altLang="zh-CN" sz="2200" b="1" kern="1200" dirty="0">
                          <a:solidFill>
                            <a:srgbClr val="FF0000"/>
                          </a:solidFill>
                          <a:effectLst/>
                          <a:latin typeface="+mj-lt"/>
                          <a:ea typeface="+mn-ea"/>
                          <a:cs typeface="+mn-cs"/>
                        </a:rPr>
                        <a:t>》</a:t>
                      </a:r>
                      <a:r>
                        <a:rPr lang="zh-CN" altLang="de-DE" sz="2200" kern="1200" dirty="0">
                          <a:solidFill>
                            <a:schemeClr val="dk1"/>
                          </a:solidFill>
                          <a:effectLst/>
                          <a:latin typeface="+mj-lt"/>
                          <a:ea typeface="+mn-ea"/>
                          <a:cs typeface="+mn-cs"/>
                        </a:rPr>
                        <a:t>等小说</a:t>
                      </a:r>
                      <a:endParaRPr lang="zh-CN" sz="2200" kern="1200" dirty="0">
                        <a:solidFill>
                          <a:schemeClr val="dk1"/>
                        </a:solidFill>
                        <a:effectLst/>
                        <a:highlight>
                          <a:srgbClr val="C0C0C0"/>
                        </a:highlight>
                        <a:latin typeface="+mj-lt"/>
                        <a:ea typeface="+mn-ea"/>
                        <a:cs typeface="+mn-cs"/>
                      </a:endParaRPr>
                    </a:p>
                  </a:txBody>
                  <a:tcPr marL="58615" marR="58615" marT="0" marB="0"/>
                </a:tc>
                <a:tc>
                  <a:txBody>
                    <a:bodyPr/>
                    <a:lstStyle/>
                    <a:p>
                      <a:pPr>
                        <a:spcAft>
                          <a:spcPts val="0"/>
                        </a:spcAft>
                      </a:pPr>
                      <a:r>
                        <a:rPr lang="zh-CN" altLang="de-DE" sz="2200" kern="100" dirty="0">
                          <a:latin typeface="+mj-lt"/>
                          <a:ea typeface="宋体"/>
                          <a:cs typeface="Times New Roman"/>
                        </a:rPr>
                        <a:t>西班牙语 </a:t>
                      </a:r>
                      <a:r>
                        <a:rPr lang="de-DE" altLang="zh-CN" sz="2200" kern="100" dirty="0" err="1">
                          <a:latin typeface="+mj-lt"/>
                          <a:ea typeface="宋体"/>
                          <a:cs typeface="Times New Roman"/>
                        </a:rPr>
                        <a:t>Spanish</a:t>
                      </a:r>
                      <a:endParaRPr lang="zh-CN" sz="2200" kern="100" dirty="0">
                        <a:latin typeface="+mj-lt"/>
                        <a:ea typeface="宋体"/>
                        <a:cs typeface="Times New Roman"/>
                      </a:endParaRPr>
                    </a:p>
                  </a:txBody>
                  <a:tcPr marL="58615" marR="58615" marT="0" marB="0"/>
                </a:tc>
                <a:tc>
                  <a:txBody>
                    <a:bodyPr/>
                    <a:lstStyle/>
                    <a:p>
                      <a:pPr>
                        <a:spcAft>
                          <a:spcPts val="0"/>
                        </a:spcAft>
                      </a:pPr>
                      <a:r>
                        <a:rPr lang="zh-CN" altLang="de-DE" sz="2200" dirty="0"/>
                        <a:t>方济各 瓦罗 </a:t>
                      </a:r>
                      <a:r>
                        <a:rPr lang="de-DE" sz="2200" kern="1200" dirty="0">
                          <a:solidFill>
                            <a:schemeClr val="dk1"/>
                          </a:solidFill>
                          <a:effectLst/>
                          <a:latin typeface="+mj-lt"/>
                          <a:ea typeface="+mn-ea"/>
                          <a:cs typeface="+mn-cs"/>
                        </a:rPr>
                        <a:t>Francisco Varo</a:t>
                      </a:r>
                      <a:endParaRPr lang="zh-CN" sz="2200" kern="100" dirty="0">
                        <a:latin typeface="+mj-lt"/>
                        <a:ea typeface="宋体"/>
                        <a:cs typeface="Times New Roman"/>
                      </a:endParaRPr>
                    </a:p>
                  </a:txBody>
                  <a:tcPr marL="58615" marR="58615" marT="0" marB="0"/>
                </a:tc>
                <a:tc>
                  <a:txBody>
                    <a:bodyPr/>
                    <a:lstStyle/>
                    <a:p>
                      <a:pPr marL="0" indent="0">
                        <a:spcAft>
                          <a:spcPts val="0"/>
                        </a:spcAft>
                        <a:buFont typeface="Arial" panose="020B0604020202020204" pitchFamily="34" charset="0"/>
                        <a:buNone/>
                      </a:pPr>
                      <a:r>
                        <a:rPr lang="zh-CN" altLang="de-DE" sz="2200" b="0" kern="1200" dirty="0">
                          <a:solidFill>
                            <a:schemeClr val="tx1"/>
                          </a:solidFill>
                          <a:effectLst/>
                          <a:latin typeface="+mn-lt"/>
                          <a:ea typeface="+mn-ea"/>
                          <a:cs typeface="+mn-cs"/>
                        </a:rPr>
                        <a:t>元杂剧和</a:t>
                      </a:r>
                      <a:r>
                        <a:rPr lang="de-DE" altLang="zh-CN" sz="2200" b="0" kern="1200" dirty="0">
                          <a:solidFill>
                            <a:schemeClr val="tx1"/>
                          </a:solidFill>
                          <a:effectLst/>
                          <a:latin typeface="+mn-lt"/>
                          <a:ea typeface="+mn-ea"/>
                          <a:cs typeface="+mn-cs"/>
                        </a:rPr>
                        <a:t>《</a:t>
                      </a:r>
                      <a:r>
                        <a:rPr lang="zh-CN" altLang="de-DE" sz="2200" b="0" kern="1200" dirty="0">
                          <a:solidFill>
                            <a:schemeClr val="tx1"/>
                          </a:solidFill>
                          <a:effectLst/>
                          <a:latin typeface="+mn-lt"/>
                          <a:ea typeface="+mn-ea"/>
                          <a:cs typeface="+mn-cs"/>
                        </a:rPr>
                        <a:t>水浒传</a:t>
                      </a:r>
                      <a:r>
                        <a:rPr lang="de-DE" altLang="zh-CN" sz="2200" b="0" kern="1200" dirty="0">
                          <a:solidFill>
                            <a:schemeClr val="tx1"/>
                          </a:solidFill>
                          <a:effectLst/>
                          <a:latin typeface="+mn-lt"/>
                          <a:ea typeface="+mn-ea"/>
                          <a:cs typeface="+mn-cs"/>
                        </a:rPr>
                        <a:t>》</a:t>
                      </a:r>
                      <a:r>
                        <a:rPr lang="zh-CN" altLang="de-DE" sz="2200" dirty="0">
                          <a:effectLst/>
                          <a:latin typeface="+mn-lt"/>
                          <a:ea typeface="+mn-ea"/>
                        </a:rPr>
                        <a:t>有</a:t>
                      </a:r>
                      <a:r>
                        <a:rPr lang="zh-CN" altLang="de-DE" sz="2200" dirty="0">
                          <a:effectLst/>
                        </a:rPr>
                        <a:t>代表性</a:t>
                      </a:r>
                      <a:endParaRPr lang="zh-CN" sz="2200" kern="100" dirty="0">
                        <a:latin typeface="+mj-lt"/>
                        <a:ea typeface="宋体"/>
                        <a:cs typeface="Times New Roman"/>
                      </a:endParaRPr>
                    </a:p>
                  </a:txBody>
                  <a:tcPr marL="58615" marR="58615" marT="0" marB="0"/>
                </a:tc>
                <a:extLst>
                  <a:ext uri="{0D108BD9-81ED-4DB2-BD59-A6C34878D82A}">
                    <a16:rowId xmlns:a16="http://schemas.microsoft.com/office/drawing/2014/main" val="10001"/>
                  </a:ext>
                </a:extLst>
              </a:tr>
              <a:tr h="1310694">
                <a:tc>
                  <a:txBody>
                    <a:bodyPr/>
                    <a:lstStyle/>
                    <a:p>
                      <a:pPr>
                        <a:spcAft>
                          <a:spcPts val="0"/>
                        </a:spcAft>
                      </a:pPr>
                      <a:r>
                        <a:rPr lang="en-GB" sz="2200" kern="100" dirty="0"/>
                        <a:t>1719</a:t>
                      </a:r>
                      <a:endParaRPr lang="zh-CN" sz="2200" kern="100" dirty="0">
                        <a:latin typeface="Times New Roman"/>
                        <a:ea typeface="宋体"/>
                        <a:cs typeface="Times New Roman"/>
                      </a:endParaRPr>
                    </a:p>
                  </a:txBody>
                  <a:tcPr marL="58615" marR="58615" marT="0" marB="0"/>
                </a:tc>
                <a:tc>
                  <a:txBody>
                    <a:bodyPr/>
                    <a:lstStyle/>
                    <a:p>
                      <a:pPr>
                        <a:spcAft>
                          <a:spcPts val="0"/>
                        </a:spcAft>
                      </a:pPr>
                      <a:r>
                        <a:rPr lang="en-US" altLang="zh-CN" sz="2200" b="1" kern="100" dirty="0">
                          <a:solidFill>
                            <a:srgbClr val="FF0000"/>
                          </a:solidFill>
                        </a:rPr>
                        <a:t>《</a:t>
                      </a:r>
                      <a:r>
                        <a:rPr lang="zh-CN" altLang="de-DE" sz="2200" b="1" kern="100" dirty="0">
                          <a:solidFill>
                            <a:srgbClr val="FF0000"/>
                          </a:solidFill>
                        </a:rPr>
                        <a:t>好逑传</a:t>
                      </a:r>
                      <a:r>
                        <a:rPr lang="en-US" altLang="zh-CN" sz="2200" b="1" kern="100" dirty="0">
                          <a:solidFill>
                            <a:srgbClr val="FF0000"/>
                          </a:solidFill>
                        </a:rPr>
                        <a:t>》</a:t>
                      </a:r>
                      <a:r>
                        <a:rPr lang="en-GB" sz="2200" kern="100" dirty="0" err="1"/>
                        <a:t>Hau</a:t>
                      </a:r>
                      <a:r>
                        <a:rPr lang="en-GB" sz="2200" kern="100" dirty="0"/>
                        <a:t> </a:t>
                      </a:r>
                      <a:r>
                        <a:rPr lang="en-GB" sz="2200" kern="100" dirty="0" err="1"/>
                        <a:t>Kiou</a:t>
                      </a:r>
                      <a:r>
                        <a:rPr lang="en-GB" sz="2200" kern="100" dirty="0"/>
                        <a:t> </a:t>
                      </a:r>
                      <a:r>
                        <a:rPr lang="en-GB" sz="2200" kern="100" dirty="0" err="1"/>
                        <a:t>Choaan</a:t>
                      </a:r>
                      <a:r>
                        <a:rPr lang="en-GB" sz="2200" kern="100" dirty="0"/>
                        <a:t> — The Pleasing History</a:t>
                      </a:r>
                    </a:p>
                    <a:p>
                      <a:pPr>
                        <a:spcAft>
                          <a:spcPts val="0"/>
                        </a:spcAft>
                      </a:pPr>
                      <a:r>
                        <a:rPr lang="de-DE" altLang="zh-CN" sz="2400" b="1" dirty="0">
                          <a:ea typeface="KaiTi" panose="02010609060101010101" pitchFamily="49" charset="-122"/>
                        </a:rPr>
                        <a:t>[</a:t>
                      </a:r>
                      <a:r>
                        <a:rPr lang="zh-CN" altLang="de-DE" sz="2400" b="1" dirty="0">
                          <a:ea typeface="KaiTi" panose="02010609060101010101" pitchFamily="49" charset="-122"/>
                        </a:rPr>
                        <a:t>怀疑</a:t>
                      </a:r>
                      <a:r>
                        <a:rPr lang="de-DE" altLang="zh-CN" sz="2400" b="1" dirty="0">
                          <a:ea typeface="KaiTi" panose="02010609060101010101" pitchFamily="49" charset="-122"/>
                        </a:rPr>
                        <a:t>]</a:t>
                      </a:r>
                      <a:endParaRPr lang="zh-CN" sz="2200" kern="1200" dirty="0">
                        <a:solidFill>
                          <a:schemeClr val="dk1"/>
                        </a:solidFill>
                        <a:effectLst/>
                        <a:highlight>
                          <a:srgbClr val="C0C0C0"/>
                        </a:highlight>
                        <a:latin typeface="+mn-lt"/>
                        <a:ea typeface="+mn-ea"/>
                        <a:cs typeface="+mn-cs"/>
                      </a:endParaRPr>
                    </a:p>
                  </a:txBody>
                  <a:tcPr marL="58615" marR="58615" marT="0" marB="0"/>
                </a:tc>
                <a:tc>
                  <a:txBody>
                    <a:bodyPr/>
                    <a:lstStyle/>
                    <a:p>
                      <a:pPr>
                        <a:spcAft>
                          <a:spcPts val="0"/>
                        </a:spcAft>
                      </a:pPr>
                      <a:r>
                        <a:rPr lang="en-GB" sz="2200" kern="100" dirty="0"/>
                        <a:t>75% </a:t>
                      </a:r>
                      <a:r>
                        <a:rPr lang="zh-CN" altLang="de-DE" sz="2200" kern="100" dirty="0"/>
                        <a:t>英</a:t>
                      </a:r>
                      <a:r>
                        <a:rPr lang="en-GB" sz="2200" kern="100" dirty="0" err="1"/>
                        <a:t>Eng</a:t>
                      </a:r>
                      <a:r>
                        <a:rPr lang="en-GB" sz="2200" kern="100" dirty="0"/>
                        <a:t>-lish, 25% </a:t>
                      </a:r>
                      <a:r>
                        <a:rPr lang="zh-CN" altLang="de-DE" sz="2200" kern="100" dirty="0"/>
                        <a:t>葡萄牙语</a:t>
                      </a:r>
                      <a:r>
                        <a:rPr lang="en-GB" sz="2200" kern="100" dirty="0"/>
                        <a:t>Portuguese</a:t>
                      </a:r>
                      <a:endParaRPr lang="zh-CN" sz="2200" kern="100" dirty="0">
                        <a:latin typeface="Times New Roman"/>
                        <a:ea typeface="宋体"/>
                        <a:cs typeface="Times New Roman"/>
                      </a:endParaRPr>
                    </a:p>
                  </a:txBody>
                  <a:tcPr marL="58615" marR="58615" marT="0" marB="0"/>
                </a:tc>
                <a:tc>
                  <a:txBody>
                    <a:bodyPr/>
                    <a:lstStyle/>
                    <a:p>
                      <a:pPr>
                        <a:spcAft>
                          <a:spcPts val="0"/>
                        </a:spcAft>
                      </a:pPr>
                      <a:r>
                        <a:rPr lang="zh-CN" altLang="de-DE" sz="2200" dirty="0"/>
                        <a:t>詹姆斯 </a:t>
                      </a:r>
                      <a:r>
                        <a:rPr lang="de-DE" altLang="zh-CN" sz="2200" dirty="0"/>
                        <a:t>· </a:t>
                      </a:r>
                      <a:r>
                        <a:rPr lang="zh-CN" altLang="de-DE" sz="2200" dirty="0"/>
                        <a:t>威尔金森 </a:t>
                      </a:r>
                      <a:r>
                        <a:rPr lang="de-DE" altLang="zh-CN" sz="2200" dirty="0"/>
                        <a:t>James </a:t>
                      </a:r>
                      <a:r>
                        <a:rPr lang="en-GB" sz="2200" kern="100" dirty="0"/>
                        <a:t>Wilkinson</a:t>
                      </a:r>
                      <a:endParaRPr lang="zh-CN" sz="2200" kern="100" dirty="0">
                        <a:latin typeface="Times New Roman"/>
                        <a:ea typeface="宋体"/>
                        <a:cs typeface="Times New Roman"/>
                      </a:endParaRPr>
                    </a:p>
                  </a:txBody>
                  <a:tcPr marL="58615" marR="58615" marT="0" marB="0"/>
                </a:tc>
                <a:tc>
                  <a:txBody>
                    <a:bodyPr/>
                    <a:lstStyle/>
                    <a:p>
                      <a:pPr>
                        <a:spcAft>
                          <a:spcPts val="0"/>
                        </a:spcAft>
                      </a:pPr>
                      <a:r>
                        <a:rPr lang="zh-CN" altLang="de-DE" sz="2200" dirty="0">
                          <a:effectLst/>
                          <a:latin typeface="+mn-lt"/>
                          <a:ea typeface="+mn-ea"/>
                        </a:rPr>
                        <a:t>没有</a:t>
                      </a:r>
                      <a:br>
                        <a:rPr lang="de-DE" altLang="zh-CN" sz="2200" dirty="0">
                          <a:effectLst/>
                          <a:latin typeface="+mn-lt"/>
                          <a:ea typeface="+mn-ea"/>
                        </a:rPr>
                      </a:br>
                      <a:r>
                        <a:rPr lang="zh-CN" altLang="de-DE" sz="2200" dirty="0">
                          <a:effectLst/>
                        </a:rPr>
                        <a:t>代表性</a:t>
                      </a:r>
                      <a:endParaRPr lang="zh-CN" sz="2200" kern="100" dirty="0">
                        <a:latin typeface="Times New Roman"/>
                        <a:ea typeface="宋体"/>
                        <a:cs typeface="Times New Roman"/>
                      </a:endParaRPr>
                    </a:p>
                  </a:txBody>
                  <a:tcPr marL="58615" marR="58615" marT="0" marB="0"/>
                </a:tc>
                <a:extLst>
                  <a:ext uri="{0D108BD9-81ED-4DB2-BD59-A6C34878D82A}">
                    <a16:rowId xmlns:a16="http://schemas.microsoft.com/office/drawing/2014/main" val="10002"/>
                  </a:ext>
                </a:extLst>
              </a:tr>
              <a:tr h="803251">
                <a:tc>
                  <a:txBody>
                    <a:bodyPr/>
                    <a:lstStyle/>
                    <a:p>
                      <a:pPr>
                        <a:spcAft>
                          <a:spcPts val="0"/>
                        </a:spcAft>
                      </a:pPr>
                      <a:r>
                        <a:rPr lang="en-GB" sz="2000" kern="100" dirty="0"/>
                        <a:t>1720</a:t>
                      </a:r>
                      <a:endParaRPr lang="zh-CN" sz="2000" kern="100" dirty="0">
                        <a:latin typeface="Times New Roman"/>
                        <a:ea typeface="宋体"/>
                        <a:cs typeface="Times New Roman"/>
                      </a:endParaRPr>
                    </a:p>
                  </a:txBody>
                  <a:tcPr marL="58615" marR="58615" marT="0" marB="0"/>
                </a:tc>
                <a:tc>
                  <a:txBody>
                    <a:bodyPr/>
                    <a:lstStyle/>
                    <a:p>
                      <a:pPr>
                        <a:spcAft>
                          <a:spcPts val="0"/>
                        </a:spcAft>
                      </a:pPr>
                      <a:r>
                        <a:rPr lang="en-US" altLang="zh-CN" sz="2000" kern="100" dirty="0">
                          <a:latin typeface="Times New Roman"/>
                          <a:ea typeface="宋体"/>
                          <a:cs typeface="Times New Roman"/>
                        </a:rPr>
                        <a:t>《</a:t>
                      </a:r>
                      <a:r>
                        <a:rPr lang="zh-CN" altLang="en-US" sz="2000" kern="100" dirty="0">
                          <a:latin typeface="Times New Roman"/>
                          <a:ea typeface="宋体"/>
                          <a:cs typeface="Times New Roman"/>
                        </a:rPr>
                        <a:t>道德经</a:t>
                      </a:r>
                      <a:r>
                        <a:rPr lang="en-US" altLang="zh-CN" sz="2000" kern="100" dirty="0">
                          <a:latin typeface="Times New Roman"/>
                          <a:ea typeface="宋体"/>
                          <a:cs typeface="Times New Roman"/>
                        </a:rPr>
                        <a:t>》</a:t>
                      </a:r>
                      <a:r>
                        <a:rPr lang="en-GB" sz="2000" kern="100" dirty="0" err="1"/>
                        <a:t>Daodejing</a:t>
                      </a:r>
                      <a:r>
                        <a:rPr lang="en-GB" sz="2000" kern="100" dirty="0"/>
                        <a:t> </a:t>
                      </a:r>
                      <a:endParaRPr lang="zh-CN" sz="2000" kern="100" dirty="0">
                        <a:latin typeface="Times New Roman"/>
                        <a:ea typeface="宋体"/>
                        <a:cs typeface="Times New Roman"/>
                      </a:endParaRPr>
                    </a:p>
                  </a:txBody>
                  <a:tcPr marL="58615" marR="58615" marT="0" marB="0"/>
                </a:tc>
                <a:tc>
                  <a:txBody>
                    <a:bodyPr/>
                    <a:lstStyle/>
                    <a:p>
                      <a:pPr>
                        <a:spcAft>
                          <a:spcPts val="0"/>
                        </a:spcAft>
                      </a:pPr>
                      <a:r>
                        <a:rPr lang="zh-CN" altLang="en-US" sz="2000" kern="100" dirty="0"/>
                        <a:t>拉丁语</a:t>
                      </a:r>
                      <a:r>
                        <a:rPr lang="zh-CN" altLang="de-DE" sz="2000" kern="100" dirty="0"/>
                        <a:t> </a:t>
                      </a:r>
                      <a:r>
                        <a:rPr lang="de-DE" altLang="zh-CN" sz="2000" kern="100" dirty="0" err="1"/>
                        <a:t>Latin</a:t>
                      </a:r>
                      <a:endParaRPr lang="zh-CN" sz="2000" kern="100" dirty="0">
                        <a:latin typeface="Times New Roman"/>
                        <a:ea typeface="宋体"/>
                        <a:cs typeface="Times New Roman"/>
                      </a:endParaRPr>
                    </a:p>
                  </a:txBody>
                  <a:tcPr marL="58615" marR="58615" marT="0" marB="0"/>
                </a:tc>
                <a:tc>
                  <a:txBody>
                    <a:bodyPr/>
                    <a:lstStyle/>
                    <a:p>
                      <a:pPr>
                        <a:spcAft>
                          <a:spcPts val="0"/>
                        </a:spcAft>
                      </a:pPr>
                      <a:r>
                        <a:rPr lang="zh-CN" altLang="de-DE" sz="2000" kern="100" dirty="0"/>
                        <a:t>聂若翰</a:t>
                      </a:r>
                      <a:r>
                        <a:rPr lang="de-DE" altLang="zh-CN" sz="2000" kern="100" dirty="0"/>
                        <a:t>[?] </a:t>
                      </a:r>
                      <a:r>
                        <a:rPr lang="en-GB" sz="2000" kern="100" dirty="0"/>
                        <a:t>Jean-François </a:t>
                      </a:r>
                      <a:r>
                        <a:rPr lang="en-GB" sz="2000" kern="100" dirty="0" err="1"/>
                        <a:t>Noëlas</a:t>
                      </a:r>
                      <a:endParaRPr lang="zh-CN" sz="2000" kern="100" dirty="0">
                        <a:latin typeface="Times New Roman"/>
                        <a:ea typeface="宋体"/>
                        <a:cs typeface="Times New Roman"/>
                      </a:endParaRPr>
                    </a:p>
                  </a:txBody>
                  <a:tcPr marL="58615" marR="58615" marT="0" marB="0"/>
                </a:tc>
                <a:tc>
                  <a:txBody>
                    <a:bodyPr/>
                    <a:lstStyle/>
                    <a:p>
                      <a:pPr>
                        <a:spcAft>
                          <a:spcPts val="0"/>
                        </a:spcAft>
                      </a:pPr>
                      <a:r>
                        <a:rPr lang="zh-CN" altLang="de-DE" sz="2000" kern="100" dirty="0">
                          <a:latin typeface="Times New Roman"/>
                          <a:ea typeface="宋体"/>
                          <a:cs typeface="Times New Roman"/>
                        </a:rPr>
                        <a:t>（非</a:t>
                      </a:r>
                      <a:br>
                        <a:rPr lang="de-DE" altLang="zh-CN" sz="2000" kern="100" dirty="0">
                          <a:latin typeface="Times New Roman"/>
                          <a:ea typeface="宋体"/>
                          <a:cs typeface="Times New Roman"/>
                        </a:rPr>
                      </a:br>
                      <a:r>
                        <a:rPr lang="zh-CN" altLang="de-DE" sz="2000" kern="100" dirty="0">
                          <a:latin typeface="Times New Roman"/>
                          <a:ea typeface="宋体"/>
                          <a:cs typeface="Times New Roman"/>
                        </a:rPr>
                        <a:t>文学）</a:t>
                      </a:r>
                      <a:endParaRPr lang="zh-CN" sz="2000" kern="100" dirty="0">
                        <a:latin typeface="Times New Roman"/>
                        <a:ea typeface="宋体"/>
                        <a:cs typeface="Times New Roman"/>
                      </a:endParaRPr>
                    </a:p>
                  </a:txBody>
                  <a:tcPr marL="58615" marR="58615" marT="0" marB="0"/>
                </a:tc>
                <a:extLst>
                  <a:ext uri="{0D108BD9-81ED-4DB2-BD59-A6C34878D82A}">
                    <a16:rowId xmlns:a16="http://schemas.microsoft.com/office/drawing/2014/main" val="10003"/>
                  </a:ext>
                </a:extLst>
              </a:tr>
            </a:tbl>
          </a:graphicData>
        </a:graphic>
      </p:graphicFrame>
      <p:sp>
        <p:nvSpPr>
          <p:cNvPr id="1025"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br>
              <a:rPr kumimoji="0" lang="zh-CN" altLang="zh-CN" sz="1800" b="0" i="0" u="none" strike="noStrike" cap="none" normalizeH="0" baseline="0">
                <a:ln>
                  <a:noFill/>
                </a:ln>
                <a:solidFill>
                  <a:schemeClr val="tx1"/>
                </a:solidFill>
                <a:effectLst/>
                <a:latin typeface="Arial" pitchFamily="34" charset="0"/>
                <a:ea typeface="宋体" pitchFamily="2" charset="-122"/>
                <a:cs typeface="宋体" pitchFamily="2" charset="-122"/>
              </a:rPr>
            </a:br>
            <a:endParaRPr kumimoji="0" lang="zh-CN" altLang="zh-CN" sz="1800" b="0" i="0" u="none" strike="noStrike" cap="none" normalizeH="0" baseline="0">
              <a:ln>
                <a:noFill/>
              </a:ln>
              <a:solidFill>
                <a:schemeClr val="tx1"/>
              </a:solidFill>
              <a:effectLst/>
              <a:latin typeface="Arial" pitchFamily="34" charset="0"/>
              <a:ea typeface="宋体" pitchFamily="2" charset="-122"/>
              <a:cs typeface="宋体" pitchFamily="2" charset="-122"/>
            </a:endParaRPr>
          </a:p>
        </p:txBody>
      </p:sp>
      <p:sp>
        <p:nvSpPr>
          <p:cNvPr id="11" name="TextBox 10"/>
          <p:cNvSpPr txBox="1"/>
          <p:nvPr/>
        </p:nvSpPr>
        <p:spPr>
          <a:xfrm>
            <a:off x="539552" y="404664"/>
            <a:ext cx="7560840" cy="954107"/>
          </a:xfrm>
          <a:prstGeom prst="rect">
            <a:avLst/>
          </a:prstGeom>
          <a:noFill/>
        </p:spPr>
        <p:txBody>
          <a:bodyPr wrap="square" rtlCol="0">
            <a:spAutoFit/>
          </a:bodyPr>
          <a:lstStyle/>
          <a:p>
            <a:pPr algn="ctr"/>
            <a:r>
              <a:rPr lang="zh-CN" altLang="en-US" sz="3200" b="1" dirty="0">
                <a:latin typeface="楷体" pitchFamily="49" charset="-122"/>
                <a:ea typeface="楷体" pitchFamily="49" charset="-122"/>
              </a:rPr>
              <a:t>早期中国文学译成西语</a:t>
            </a:r>
            <a:endParaRPr lang="de-DE" altLang="zh-CN" sz="3200" b="1" dirty="0">
              <a:latin typeface="楷体" pitchFamily="49" charset="-122"/>
              <a:ea typeface="楷体" pitchFamily="49" charset="-122"/>
            </a:endParaRPr>
          </a:p>
          <a:p>
            <a:pPr algn="ctr"/>
            <a:r>
              <a:rPr lang="en-GB" altLang="zh-CN" sz="2400" dirty="0"/>
              <a:t>First translations from Chinese into Western languages</a:t>
            </a:r>
            <a:endParaRPr lang="zh-CN" altLang="zh-CN" sz="2400" dirty="0">
              <a:latin typeface="楷体" pitchFamily="49" charset="-122"/>
              <a:ea typeface="楷体" pitchFamily="49" charset="-122"/>
            </a:endParaRPr>
          </a:p>
        </p:txBody>
      </p:sp>
    </p:spTree>
    <p:extLst>
      <p:ext uri="{BB962C8B-B14F-4D97-AF65-F5344CB8AC3E}">
        <p14:creationId xmlns:p14="http://schemas.microsoft.com/office/powerpoint/2010/main" val="3990665520"/>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683568" y="620688"/>
            <a:ext cx="3528392" cy="6740307"/>
          </a:xfrm>
          <a:prstGeom prst="rect">
            <a:avLst/>
          </a:prstGeom>
          <a:noFill/>
        </p:spPr>
        <p:txBody>
          <a:bodyPr wrap="square" rtlCol="0">
            <a:spAutoFit/>
          </a:bodyPr>
          <a:lstStyle/>
          <a:p>
            <a:r>
              <a:rPr lang="de-DE" sz="3600" b="1" dirty="0"/>
              <a:t>Arte de la </a:t>
            </a:r>
            <a:r>
              <a:rPr lang="de-DE" sz="3600" b="1" dirty="0" err="1"/>
              <a:t>lengua</a:t>
            </a:r>
            <a:r>
              <a:rPr lang="de-DE" sz="3600" b="1" dirty="0"/>
              <a:t> </a:t>
            </a:r>
            <a:r>
              <a:rPr lang="de-DE" sz="3600" b="1" dirty="0" err="1"/>
              <a:t>Mandarina</a:t>
            </a:r>
            <a:r>
              <a:rPr lang="de-DE" sz="3600" dirty="0"/>
              <a:t> (1703)</a:t>
            </a:r>
          </a:p>
          <a:p>
            <a:r>
              <a:rPr lang="de-DE" sz="3600" dirty="0"/>
              <a:t>[Ms. </a:t>
            </a:r>
            <a:r>
              <a:rPr lang="de-DE" sz="3600"/>
              <a:t>1682] </a:t>
            </a:r>
            <a:br>
              <a:rPr lang="de-DE" sz="3600"/>
            </a:br>
            <a:r>
              <a:rPr lang="de-DE" sz="3600"/>
              <a:t>Copy</a:t>
            </a:r>
            <a:r>
              <a:rPr lang="de-DE" sz="3600" dirty="0"/>
              <a:t> </a:t>
            </a:r>
            <a:r>
              <a:rPr lang="de-DE" sz="3600" dirty="0" err="1"/>
              <a:t>available</a:t>
            </a:r>
            <a:r>
              <a:rPr lang="de-DE" sz="3600" dirty="0"/>
              <a:t> in </a:t>
            </a:r>
            <a:r>
              <a:rPr lang="de-DE" sz="3600" dirty="0" err="1"/>
              <a:t>Rome</a:t>
            </a:r>
            <a:r>
              <a:rPr lang="de-DE" sz="3600" dirty="0"/>
              <a:t>, </a:t>
            </a:r>
            <a:r>
              <a:rPr lang="de-DE" sz="3600" dirty="0" err="1"/>
              <a:t>Bibliotheca</a:t>
            </a:r>
            <a:r>
              <a:rPr lang="de-DE" sz="3600" dirty="0"/>
              <a:t> </a:t>
            </a:r>
            <a:r>
              <a:rPr lang="de-DE" sz="3600" dirty="0" err="1"/>
              <a:t>Apostolica</a:t>
            </a:r>
            <a:r>
              <a:rPr lang="de-DE" sz="3600" dirty="0"/>
              <a:t> </a:t>
            </a:r>
            <a:r>
              <a:rPr lang="de-DE" sz="3600" dirty="0" err="1"/>
              <a:t>Vaticana</a:t>
            </a:r>
            <a:r>
              <a:rPr lang="de-DE" sz="3600" dirty="0"/>
              <a:t> R. G. </a:t>
            </a:r>
            <a:r>
              <a:rPr lang="de-DE" sz="3600" dirty="0" err="1"/>
              <a:t>Oriente</a:t>
            </a:r>
            <a:r>
              <a:rPr lang="de-DE" sz="3600" dirty="0"/>
              <a:t> III, 246 int. 7</a:t>
            </a:r>
          </a:p>
          <a:p>
            <a:endParaRPr lang="de-DE" dirty="0"/>
          </a:p>
          <a:p>
            <a:endParaRPr lang="de-DE"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4653" t="28293" r="35977" b="2950"/>
          <a:stretch/>
        </p:blipFill>
        <p:spPr bwMode="auto">
          <a:xfrm>
            <a:off x="4427985" y="-31926"/>
            <a:ext cx="4716016" cy="69002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312740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GB" altLang="zh-CN" b="1" dirty="0"/>
              <a:t>Overview </a:t>
            </a:r>
            <a:r>
              <a:rPr lang="zh-CN" altLang="en-US" b="1" dirty="0">
                <a:latin typeface="华文楷体" pitchFamily="2" charset="-122"/>
                <a:ea typeface="华文楷体" pitchFamily="2" charset="-122"/>
              </a:rPr>
              <a:t>概览</a:t>
            </a:r>
            <a:endParaRPr lang="zh-CN" altLang="en-US" dirty="0">
              <a:latin typeface="华文楷体" pitchFamily="2" charset="-122"/>
              <a:ea typeface="华文楷体" pitchFamily="2" charset="-122"/>
            </a:endParaRPr>
          </a:p>
        </p:txBody>
      </p:sp>
      <p:sp>
        <p:nvSpPr>
          <p:cNvPr id="3" name="内容占位符 2"/>
          <p:cNvSpPr>
            <a:spLocks noGrp="1"/>
          </p:cNvSpPr>
          <p:nvPr>
            <p:ph idx="1"/>
          </p:nvPr>
        </p:nvSpPr>
        <p:spPr>
          <a:xfrm>
            <a:off x="457200" y="1412776"/>
            <a:ext cx="8229600" cy="4713387"/>
          </a:xfrm>
        </p:spPr>
        <p:txBody>
          <a:bodyPr>
            <a:normAutofit fontScale="70000" lnSpcReduction="20000"/>
          </a:bodyPr>
          <a:lstStyle/>
          <a:p>
            <a:r>
              <a:rPr lang="de-DE" altLang="zh-CN" sz="4100" dirty="0"/>
              <a:t>T</a:t>
            </a:r>
            <a:r>
              <a:rPr lang="en-GB" altLang="zh-CN" sz="4100" dirty="0"/>
              <a:t>he earliest translations from Chinese literature into Western languages, is </a:t>
            </a:r>
            <a:r>
              <a:rPr lang="en-GB" altLang="zh-CN" sz="4100" b="1" dirty="0"/>
              <a:t>similar</a:t>
            </a:r>
            <a:r>
              <a:rPr lang="en-US" altLang="zh-CN" sz="4100" b="1" dirty="0"/>
              <a:t>. </a:t>
            </a:r>
            <a:r>
              <a:rPr lang="en-GB" altLang="zh-CN" sz="4100" dirty="0"/>
              <a:t> </a:t>
            </a:r>
            <a:r>
              <a:rPr lang="en-GB" altLang="zh-CN" sz="4100" b="1" dirty="0"/>
              <a:t>Jesuits</a:t>
            </a:r>
            <a:r>
              <a:rPr lang="en-GB" altLang="zh-CN" sz="4100" dirty="0"/>
              <a:t> translated philosophical texts into Latin in order to </a:t>
            </a:r>
            <a:r>
              <a:rPr lang="en-GB" altLang="zh-CN" sz="4100" b="1" dirty="0"/>
              <a:t>find proof</a:t>
            </a:r>
            <a:r>
              <a:rPr lang="en-GB" altLang="zh-CN" sz="4100" dirty="0"/>
              <a:t> for the belief in a single </a:t>
            </a:r>
            <a:r>
              <a:rPr lang="en-GB" altLang="zh-CN" sz="4100" b="1" dirty="0"/>
              <a:t>god</a:t>
            </a:r>
            <a:r>
              <a:rPr lang="en-US" altLang="zh-CN" sz="4100" dirty="0"/>
              <a:t>.</a:t>
            </a:r>
            <a:r>
              <a:rPr lang="en-GB" altLang="zh-CN" sz="4100" dirty="0"/>
              <a:t> The first translations of </a:t>
            </a:r>
            <a:r>
              <a:rPr lang="en-GB" altLang="zh-CN" sz="4100" b="1" dirty="0"/>
              <a:t>pure literature </a:t>
            </a:r>
            <a:r>
              <a:rPr lang="en-GB" altLang="zh-CN" sz="4100" dirty="0"/>
              <a:t>were </a:t>
            </a:r>
            <a:r>
              <a:rPr lang="de-DE" altLang="zh-CN" sz="4100" dirty="0" err="1"/>
              <a:t>chosen</a:t>
            </a:r>
            <a:r>
              <a:rPr lang="de-DE" altLang="zh-CN" sz="4100" dirty="0"/>
              <a:t> </a:t>
            </a:r>
            <a:r>
              <a:rPr lang="en-GB" altLang="zh-CN" sz="4100" dirty="0"/>
              <a:t>mostly </a:t>
            </a:r>
            <a:r>
              <a:rPr lang="en-GB" altLang="zh-CN" sz="4100" b="1" dirty="0"/>
              <a:t>randomly</a:t>
            </a:r>
            <a:r>
              <a:rPr lang="zh-CN" altLang="en-US" sz="4100" dirty="0"/>
              <a:t> </a:t>
            </a:r>
            <a:r>
              <a:rPr lang="en-GB" altLang="zh-CN" sz="4100" dirty="0"/>
              <a:t>and following </a:t>
            </a:r>
            <a:r>
              <a:rPr lang="en-GB" altLang="zh-CN" sz="4100" b="1" dirty="0"/>
              <a:t>personal preferences</a:t>
            </a:r>
            <a:r>
              <a:rPr lang="en-GB" altLang="zh-CN" sz="4100" dirty="0"/>
              <a:t>.</a:t>
            </a:r>
          </a:p>
          <a:p>
            <a:pPr>
              <a:buNone/>
            </a:pPr>
            <a:endParaRPr lang="en-GB" altLang="zh-CN" dirty="0"/>
          </a:p>
          <a:p>
            <a:r>
              <a:rPr lang="zh-CN" altLang="en-US" sz="4000" dirty="0">
                <a:latin typeface="楷体" pitchFamily="49" charset="-122"/>
                <a:ea typeface="楷体" pitchFamily="49" charset="-122"/>
              </a:rPr>
              <a:t>早期中国文学译成西语，与西方文学译成中文的进程相似。耶稣会士将中国哲学文本译成拉丁语，仅志于证明所信之上帝的唯一。早期译成西语的（中国）纯文学作品很大程度上出于机缘和个人的偏好。</a:t>
            </a:r>
          </a:p>
        </p:txBody>
      </p:sp>
    </p:spTree>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107504" y="332656"/>
            <a:ext cx="8856984" cy="769441"/>
          </a:xfrm>
          <a:prstGeom prst="rect">
            <a:avLst/>
          </a:prstGeom>
        </p:spPr>
        <p:txBody>
          <a:bodyPr wrap="square">
            <a:spAutoFit/>
          </a:bodyPr>
          <a:lstStyle/>
          <a:p>
            <a:pPr algn="ctr"/>
            <a:r>
              <a:rPr lang="zh-CN" altLang="de-DE" sz="4400" b="1" dirty="0"/>
              <a:t>道生一</a:t>
            </a:r>
            <a:r>
              <a:rPr lang="de-DE" sz="4400" b="1" dirty="0"/>
              <a:t>, </a:t>
            </a:r>
            <a:r>
              <a:rPr lang="zh-CN" altLang="de-DE" sz="4400" b="1" dirty="0"/>
              <a:t>一生二</a:t>
            </a:r>
            <a:r>
              <a:rPr lang="de-DE" sz="4400" b="1" dirty="0"/>
              <a:t>, </a:t>
            </a:r>
            <a:r>
              <a:rPr lang="zh-CN" altLang="de-DE" sz="4400" b="1" dirty="0"/>
              <a:t>二生三</a:t>
            </a:r>
            <a:r>
              <a:rPr lang="de-DE" sz="4400" b="1" dirty="0"/>
              <a:t>, </a:t>
            </a:r>
            <a:r>
              <a:rPr lang="zh-CN" altLang="de-DE" sz="4400" b="1" dirty="0"/>
              <a:t>三生萬物</a:t>
            </a:r>
            <a:endParaRPr lang="de-DE" sz="4400" b="1" dirty="0"/>
          </a:p>
        </p:txBody>
      </p:sp>
      <p:pic>
        <p:nvPicPr>
          <p:cNvPr id="4" name="Grafi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268760"/>
            <a:ext cx="3563889" cy="4058874"/>
          </a:xfrm>
          <a:prstGeom prst="rect">
            <a:avLst/>
          </a:prstGeom>
        </p:spPr>
      </p:pic>
      <p:pic>
        <p:nvPicPr>
          <p:cNvPr id="5" name="Grafi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63889" y="2672918"/>
            <a:ext cx="5580110" cy="4185082"/>
          </a:xfrm>
          <a:prstGeom prst="rect">
            <a:avLst/>
          </a:prstGeom>
        </p:spPr>
      </p:pic>
      <p:sp>
        <p:nvSpPr>
          <p:cNvPr id="6" name="Textfeld 5"/>
          <p:cNvSpPr txBox="1"/>
          <p:nvPr/>
        </p:nvSpPr>
        <p:spPr>
          <a:xfrm>
            <a:off x="75671" y="6169659"/>
            <a:ext cx="3416320" cy="584775"/>
          </a:xfrm>
          <a:prstGeom prst="rect">
            <a:avLst/>
          </a:prstGeom>
          <a:noFill/>
        </p:spPr>
        <p:txBody>
          <a:bodyPr wrap="none" rtlCol="0">
            <a:spAutoFit/>
          </a:bodyPr>
          <a:lstStyle/>
          <a:p>
            <a:r>
              <a:rPr lang="de-DE" altLang="zh-CN" sz="3200" dirty="0"/>
              <a:t>"</a:t>
            </a:r>
            <a:r>
              <a:rPr lang="zh-CN" altLang="de-DE" sz="3200" dirty="0"/>
              <a:t>符象論</a:t>
            </a:r>
            <a:r>
              <a:rPr lang="de-DE" altLang="zh-CN" sz="3200" dirty="0"/>
              <a:t>"(</a:t>
            </a:r>
            <a:r>
              <a:rPr lang="de-DE" sz="3200" dirty="0" err="1"/>
              <a:t>Figurism</a:t>
            </a:r>
            <a:r>
              <a:rPr lang="de-DE" sz="3200" dirty="0"/>
              <a:t>)</a:t>
            </a:r>
          </a:p>
        </p:txBody>
      </p:sp>
    </p:spTree>
    <p:extLst>
      <p:ext uri="{BB962C8B-B14F-4D97-AF65-F5344CB8AC3E}">
        <p14:creationId xmlns:p14="http://schemas.microsoft.com/office/powerpoint/2010/main" val="23764029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格 2"/>
          <p:cNvGraphicFramePr>
            <a:graphicFrameLocks noGrp="1"/>
          </p:cNvGraphicFramePr>
          <p:nvPr/>
        </p:nvGraphicFramePr>
        <p:xfrm>
          <a:off x="89758" y="1844824"/>
          <a:ext cx="8964485" cy="3992880"/>
        </p:xfrm>
        <a:graphic>
          <a:graphicData uri="http://schemas.openxmlformats.org/drawingml/2006/table">
            <a:tbl>
              <a:tblPr>
                <a:tableStyleId>{3C2FFA5D-87B4-456A-9821-1D502468CF0F}</a:tableStyleId>
              </a:tblPr>
              <a:tblGrid>
                <a:gridCol w="737826">
                  <a:extLst>
                    <a:ext uri="{9D8B030D-6E8A-4147-A177-3AD203B41FA5}">
                      <a16:colId xmlns:a16="http://schemas.microsoft.com/office/drawing/2014/main" val="20000"/>
                    </a:ext>
                  </a:extLst>
                </a:gridCol>
                <a:gridCol w="4968552">
                  <a:extLst>
                    <a:ext uri="{9D8B030D-6E8A-4147-A177-3AD203B41FA5}">
                      <a16:colId xmlns:a16="http://schemas.microsoft.com/office/drawing/2014/main" val="20001"/>
                    </a:ext>
                  </a:extLst>
                </a:gridCol>
                <a:gridCol w="720080">
                  <a:extLst>
                    <a:ext uri="{9D8B030D-6E8A-4147-A177-3AD203B41FA5}">
                      <a16:colId xmlns:a16="http://schemas.microsoft.com/office/drawing/2014/main" val="20002"/>
                    </a:ext>
                  </a:extLst>
                </a:gridCol>
                <a:gridCol w="1512168">
                  <a:extLst>
                    <a:ext uri="{9D8B030D-6E8A-4147-A177-3AD203B41FA5}">
                      <a16:colId xmlns:a16="http://schemas.microsoft.com/office/drawing/2014/main" val="20003"/>
                    </a:ext>
                  </a:extLst>
                </a:gridCol>
                <a:gridCol w="1025859">
                  <a:extLst>
                    <a:ext uri="{9D8B030D-6E8A-4147-A177-3AD203B41FA5}">
                      <a16:colId xmlns:a16="http://schemas.microsoft.com/office/drawing/2014/main" val="20004"/>
                    </a:ext>
                  </a:extLst>
                </a:gridCol>
              </a:tblGrid>
              <a:tr h="609600">
                <a:tc>
                  <a:txBody>
                    <a:bodyPr/>
                    <a:lstStyle/>
                    <a:p>
                      <a:pPr>
                        <a:spcAft>
                          <a:spcPts val="0"/>
                        </a:spcAft>
                      </a:pPr>
                      <a:r>
                        <a:rPr lang="en-GB" sz="2000" kern="100" dirty="0"/>
                        <a:t>Year</a:t>
                      </a:r>
                      <a:endParaRPr lang="zh-CN" sz="2000" kern="100" dirty="0">
                        <a:latin typeface="Times New Roman"/>
                        <a:ea typeface="宋体"/>
                        <a:cs typeface="Times New Roman"/>
                      </a:endParaRPr>
                    </a:p>
                  </a:txBody>
                  <a:tcPr marL="58615" marR="58615" marT="0" marB="0"/>
                </a:tc>
                <a:tc>
                  <a:txBody>
                    <a:bodyPr/>
                    <a:lstStyle/>
                    <a:p>
                      <a:pPr>
                        <a:spcAft>
                          <a:spcPts val="0"/>
                        </a:spcAft>
                      </a:pPr>
                      <a:r>
                        <a:rPr lang="de-DE" sz="2000" b="1" kern="100" dirty="0"/>
                        <a:t>Title</a:t>
                      </a:r>
                      <a:endParaRPr lang="zh-CN" sz="2000" b="1" kern="100" dirty="0">
                        <a:latin typeface="Times New Roman"/>
                        <a:ea typeface="宋体"/>
                        <a:cs typeface="Times New Roman"/>
                      </a:endParaRPr>
                    </a:p>
                  </a:txBody>
                  <a:tcPr marL="58615" marR="58615" marT="0" marB="0"/>
                </a:tc>
                <a:tc>
                  <a:txBody>
                    <a:bodyPr/>
                    <a:lstStyle/>
                    <a:p>
                      <a:pPr>
                        <a:spcAft>
                          <a:spcPts val="0"/>
                        </a:spcAft>
                      </a:pPr>
                      <a:r>
                        <a:rPr lang="en-GB" sz="2000" kern="100"/>
                        <a:t>Language</a:t>
                      </a:r>
                      <a:endParaRPr lang="zh-CN" sz="2000" kern="100">
                        <a:latin typeface="Times New Roman"/>
                        <a:ea typeface="宋体"/>
                        <a:cs typeface="Times New Roman"/>
                      </a:endParaRPr>
                    </a:p>
                  </a:txBody>
                  <a:tcPr marL="58615" marR="58615" marT="0" marB="0"/>
                </a:tc>
                <a:tc>
                  <a:txBody>
                    <a:bodyPr/>
                    <a:lstStyle/>
                    <a:p>
                      <a:pPr>
                        <a:spcAft>
                          <a:spcPts val="0"/>
                        </a:spcAft>
                      </a:pPr>
                      <a:r>
                        <a:rPr lang="de-DE" sz="2000" kern="100" dirty="0"/>
                        <a:t>Translator</a:t>
                      </a:r>
                      <a:r>
                        <a:rPr lang="zh-CN" altLang="en-US" sz="2000" kern="100" dirty="0"/>
                        <a:t>译者</a:t>
                      </a:r>
                      <a:endParaRPr lang="zh-CN" sz="2000" kern="100" dirty="0">
                        <a:latin typeface="Times New Roman"/>
                        <a:ea typeface="宋体"/>
                        <a:cs typeface="Times New Roman"/>
                      </a:endParaRPr>
                    </a:p>
                  </a:txBody>
                  <a:tcPr marL="58615" marR="58615" marT="0" marB="0"/>
                </a:tc>
                <a:tc>
                  <a:txBody>
                    <a:bodyPr/>
                    <a:lstStyle/>
                    <a:p>
                      <a:pPr>
                        <a:spcAft>
                          <a:spcPts val="0"/>
                        </a:spcAft>
                      </a:pPr>
                      <a:r>
                        <a:rPr lang="de-DE" sz="2000" b="1" kern="100" dirty="0"/>
                        <a:t>Representativity</a:t>
                      </a:r>
                      <a:r>
                        <a:rPr lang="zh-CN" altLang="en-US" sz="2000" b="1" kern="100" dirty="0">
                          <a:latin typeface="Times New Roman"/>
                          <a:ea typeface="宋体"/>
                          <a:cs typeface="Times New Roman"/>
                        </a:rPr>
                        <a:t>代表性</a:t>
                      </a:r>
                      <a:endParaRPr lang="zh-CN" sz="2000" b="1" kern="100" dirty="0">
                        <a:latin typeface="Times New Roman"/>
                        <a:ea typeface="宋体"/>
                        <a:cs typeface="Times New Roman"/>
                      </a:endParaRPr>
                    </a:p>
                  </a:txBody>
                  <a:tcPr marL="58615" marR="58615" marT="0" marB="0"/>
                </a:tc>
                <a:extLst>
                  <a:ext uri="{0D108BD9-81ED-4DB2-BD59-A6C34878D82A}">
                    <a16:rowId xmlns:a16="http://schemas.microsoft.com/office/drawing/2014/main" val="10000"/>
                  </a:ext>
                </a:extLst>
              </a:tr>
              <a:tr h="609600">
                <a:tc>
                  <a:txBody>
                    <a:bodyPr/>
                    <a:lstStyle/>
                    <a:p>
                      <a:pPr>
                        <a:spcAft>
                          <a:spcPts val="0"/>
                        </a:spcAft>
                      </a:pPr>
                      <a:r>
                        <a:rPr lang="en-GB" sz="1800" dirty="0">
                          <a:effectLst/>
                          <a:latin typeface="+mj-lt"/>
                          <a:ea typeface="TSC UKai M TT"/>
                        </a:rPr>
                        <a:t>1734</a:t>
                      </a:r>
                      <a:endParaRPr lang="de-DE" sz="1800" dirty="0">
                        <a:effectLst/>
                        <a:latin typeface="+mj-lt"/>
                        <a:ea typeface="SimSun"/>
                      </a:endParaRPr>
                    </a:p>
                  </a:txBody>
                  <a:tcPr marL="68580" marR="68580" marT="0" marB="0"/>
                </a:tc>
                <a:tc>
                  <a:txBody>
                    <a:bodyPr/>
                    <a:lstStyle/>
                    <a:p>
                      <a:pPr>
                        <a:spcAft>
                          <a:spcPts val="0"/>
                        </a:spcAft>
                      </a:pPr>
                      <a:r>
                        <a:rPr lang="zh-CN" sz="1800" dirty="0">
                          <a:effectLst/>
                          <a:highlight>
                            <a:srgbClr val="C0C0C0"/>
                          </a:highlight>
                          <a:latin typeface="+mj-lt"/>
                          <a:ea typeface="TSC UKai M TT"/>
                        </a:rPr>
                        <a:t>赵氏孤儿 </a:t>
                      </a:r>
                      <a:r>
                        <a:rPr lang="en-GB" sz="1800" i="1" dirty="0">
                          <a:effectLst/>
                          <a:highlight>
                            <a:srgbClr val="C0C0C0"/>
                          </a:highlight>
                          <a:latin typeface="+mj-lt"/>
                          <a:ea typeface="TSC UKai M TT"/>
                        </a:rPr>
                        <a:t>Zhao </a:t>
                      </a:r>
                      <a:r>
                        <a:rPr lang="en-GB" sz="1800" i="1" dirty="0" err="1">
                          <a:effectLst/>
                          <a:highlight>
                            <a:srgbClr val="C0C0C0"/>
                          </a:highlight>
                          <a:latin typeface="+mj-lt"/>
                          <a:ea typeface="TSC UKai M TT"/>
                        </a:rPr>
                        <a:t>shi</a:t>
                      </a:r>
                      <a:r>
                        <a:rPr lang="en-GB" sz="1800" i="1" dirty="0">
                          <a:effectLst/>
                          <a:highlight>
                            <a:srgbClr val="C0C0C0"/>
                          </a:highlight>
                          <a:latin typeface="+mj-lt"/>
                          <a:ea typeface="TSC UKai M TT"/>
                        </a:rPr>
                        <a:t> </a:t>
                      </a:r>
                      <a:r>
                        <a:rPr lang="en-GB" sz="1800" i="1" dirty="0" err="1">
                          <a:effectLst/>
                          <a:highlight>
                            <a:srgbClr val="C0C0C0"/>
                          </a:highlight>
                          <a:latin typeface="+mj-lt"/>
                          <a:ea typeface="TSC UKai M TT"/>
                        </a:rPr>
                        <a:t>gu</a:t>
                      </a:r>
                      <a:r>
                        <a:rPr lang="en-GB" sz="1800" i="1" dirty="0">
                          <a:effectLst/>
                          <a:highlight>
                            <a:srgbClr val="C0C0C0"/>
                          </a:highlight>
                          <a:latin typeface="+mj-lt"/>
                          <a:ea typeface="TSC UKai M TT"/>
                        </a:rPr>
                        <a:t> </a:t>
                      </a:r>
                      <a:r>
                        <a:rPr lang="en-GB" sz="1800" i="1" dirty="0" err="1">
                          <a:effectLst/>
                          <a:highlight>
                            <a:srgbClr val="C0C0C0"/>
                          </a:highlight>
                          <a:latin typeface="+mj-lt"/>
                          <a:ea typeface="TSC UKai M TT"/>
                        </a:rPr>
                        <a:t>er</a:t>
                      </a:r>
                      <a:r>
                        <a:rPr lang="en-GB" sz="1800" dirty="0">
                          <a:effectLst/>
                          <a:latin typeface="+mj-lt"/>
                          <a:ea typeface="TSC UKai M TT"/>
                        </a:rPr>
                        <a:t> (Yuan Drama about </a:t>
                      </a:r>
                      <a:r>
                        <a:rPr lang="en-GB" sz="1800" dirty="0" err="1">
                          <a:effectLst/>
                          <a:latin typeface="+mj-lt"/>
                          <a:ea typeface="TSC UKai M TT"/>
                        </a:rPr>
                        <a:t>Chunqiu</a:t>
                      </a:r>
                      <a:r>
                        <a:rPr lang="en-GB" sz="1800" dirty="0">
                          <a:effectLst/>
                          <a:latin typeface="+mj-lt"/>
                          <a:ea typeface="TSC UKai M TT"/>
                        </a:rPr>
                        <a:t> )</a:t>
                      </a:r>
                      <a:r>
                        <a:rPr lang="zh-CN" sz="1800" dirty="0">
                          <a:effectLst/>
                          <a:latin typeface="+mj-lt"/>
                          <a:ea typeface="TSC UKai M TT"/>
                        </a:rPr>
                        <a:t>、诗经</a:t>
                      </a:r>
                      <a:r>
                        <a:rPr lang="en-GB" sz="1800" dirty="0">
                          <a:effectLst/>
                          <a:latin typeface="+mj-lt"/>
                          <a:ea typeface="TSC UKai M TT"/>
                        </a:rPr>
                        <a:t>—</a:t>
                      </a:r>
                      <a:r>
                        <a:rPr lang="zh-CN" sz="1800" dirty="0">
                          <a:solidFill>
                            <a:srgbClr val="333333"/>
                          </a:solidFill>
                          <a:effectLst/>
                          <a:latin typeface="+mj-lt"/>
                          <a:ea typeface="SimSun"/>
                          <a:cs typeface="Arial"/>
                        </a:rPr>
                        <a:t>中华帝国全志</a:t>
                      </a:r>
                      <a:r>
                        <a:rPr lang="en-GB" sz="1800" dirty="0">
                          <a:solidFill>
                            <a:srgbClr val="333333"/>
                          </a:solidFill>
                          <a:effectLst/>
                          <a:latin typeface="+mj-lt"/>
                          <a:ea typeface="SimSun"/>
                        </a:rPr>
                        <a:t>—</a:t>
                      </a:r>
                      <a:r>
                        <a:rPr lang="zh-CN" sz="1800" dirty="0">
                          <a:solidFill>
                            <a:srgbClr val="333333"/>
                          </a:solidFill>
                          <a:effectLst/>
                          <a:latin typeface="+mj-lt"/>
                          <a:ea typeface="SimSun"/>
                          <a:cs typeface="Arial"/>
                        </a:rPr>
                        <a:t>伏尔泰改编成剧作在法国上演</a:t>
                      </a:r>
                      <a:endParaRPr lang="de-DE" sz="1800" dirty="0">
                        <a:effectLst/>
                        <a:latin typeface="+mj-lt"/>
                        <a:ea typeface="SimSun"/>
                      </a:endParaRPr>
                    </a:p>
                  </a:txBody>
                  <a:tcPr marL="68580" marR="68580" marT="0" marB="0"/>
                </a:tc>
                <a:tc>
                  <a:txBody>
                    <a:bodyPr/>
                    <a:lstStyle/>
                    <a:p>
                      <a:pPr>
                        <a:spcAft>
                          <a:spcPts val="0"/>
                        </a:spcAft>
                      </a:pPr>
                      <a:r>
                        <a:rPr lang="en-GB" sz="1800">
                          <a:effectLst/>
                          <a:latin typeface="+mj-lt"/>
                          <a:ea typeface="TSC UKai M TT"/>
                        </a:rPr>
                        <a:t>French</a:t>
                      </a:r>
                      <a:r>
                        <a:rPr lang="zh-CN" sz="1800">
                          <a:effectLst/>
                          <a:latin typeface="+mj-lt"/>
                          <a:ea typeface="TSC UKai M TT"/>
                        </a:rPr>
                        <a:t>法语</a:t>
                      </a:r>
                      <a:endParaRPr lang="de-DE" sz="1800">
                        <a:effectLst/>
                        <a:latin typeface="+mj-lt"/>
                        <a:ea typeface="SimSun"/>
                      </a:endParaRPr>
                    </a:p>
                  </a:txBody>
                  <a:tcPr marL="68580" marR="68580" marT="0" marB="0"/>
                </a:tc>
                <a:tc>
                  <a:txBody>
                    <a:bodyPr/>
                    <a:lstStyle/>
                    <a:p>
                      <a:pPr>
                        <a:spcAft>
                          <a:spcPts val="0"/>
                        </a:spcAft>
                      </a:pPr>
                      <a:r>
                        <a:rPr lang="zh-CN" altLang="de-DE" sz="1800" kern="1200" dirty="0">
                          <a:solidFill>
                            <a:schemeClr val="dk1"/>
                          </a:solidFill>
                          <a:effectLst/>
                          <a:latin typeface="+mn-lt"/>
                          <a:ea typeface="+mn-ea"/>
                          <a:cs typeface="+mn-cs"/>
                        </a:rPr>
                        <a:t>马若瑟（</a:t>
                      </a:r>
                      <a:r>
                        <a:rPr lang="de-DE" sz="1800" kern="1200" dirty="0">
                          <a:solidFill>
                            <a:schemeClr val="dk1"/>
                          </a:solidFill>
                          <a:effectLst/>
                          <a:latin typeface="+mn-lt"/>
                          <a:ea typeface="+mn-ea"/>
                          <a:cs typeface="+mn-cs"/>
                        </a:rPr>
                        <a:t>Joseph de </a:t>
                      </a:r>
                      <a:r>
                        <a:rPr lang="de-DE" sz="1800" kern="1200" dirty="0" err="1">
                          <a:solidFill>
                            <a:schemeClr val="dk1"/>
                          </a:solidFill>
                          <a:effectLst/>
                          <a:latin typeface="+mn-lt"/>
                          <a:ea typeface="+mn-ea"/>
                          <a:cs typeface="+mn-cs"/>
                        </a:rPr>
                        <a:t>Premare</a:t>
                      </a:r>
                      <a:r>
                        <a:rPr lang="de-DE" sz="1800" kern="1200" dirty="0">
                          <a:solidFill>
                            <a:schemeClr val="dk1"/>
                          </a:solidFill>
                          <a:effectLst/>
                          <a:latin typeface="+mn-lt"/>
                          <a:ea typeface="+mn-ea"/>
                          <a:cs typeface="+mn-cs"/>
                        </a:rPr>
                        <a:t> 1666-1736</a:t>
                      </a:r>
                      <a:r>
                        <a:rPr lang="zh-CN" altLang="de-DE" sz="1800" kern="1200" dirty="0">
                          <a:solidFill>
                            <a:schemeClr val="dk1"/>
                          </a:solidFill>
                          <a:effectLst/>
                          <a:latin typeface="+mn-lt"/>
                          <a:ea typeface="+mn-ea"/>
                          <a:cs typeface="+mn-cs"/>
                        </a:rPr>
                        <a:t>）</a:t>
                      </a:r>
                      <a:endParaRPr lang="de-DE" sz="1800" dirty="0">
                        <a:effectLst/>
                        <a:latin typeface="+mj-lt"/>
                        <a:ea typeface="SimSun"/>
                      </a:endParaRPr>
                    </a:p>
                  </a:txBody>
                  <a:tcPr marL="68580" marR="68580" marT="0" marB="0"/>
                </a:tc>
                <a:tc>
                  <a:txBody>
                    <a:bodyPr/>
                    <a:lstStyle/>
                    <a:p>
                      <a:pPr>
                        <a:spcAft>
                          <a:spcPts val="0"/>
                        </a:spcAft>
                      </a:pPr>
                      <a:r>
                        <a:rPr lang="de-DE" altLang="zh-CN" sz="1800" kern="100" dirty="0" err="1">
                          <a:latin typeface="+mj-lt"/>
                          <a:ea typeface="宋体"/>
                          <a:cs typeface="Times New Roman"/>
                        </a:rPr>
                        <a:t>no</a:t>
                      </a:r>
                      <a:endParaRPr lang="zh-CN" sz="1800" kern="100" dirty="0">
                        <a:latin typeface="+mj-lt"/>
                        <a:ea typeface="宋体"/>
                        <a:cs typeface="Times New Roman"/>
                      </a:endParaRPr>
                    </a:p>
                  </a:txBody>
                  <a:tcPr marL="58615" marR="58615" marT="0" marB="0"/>
                </a:tc>
                <a:extLst>
                  <a:ext uri="{0D108BD9-81ED-4DB2-BD59-A6C34878D82A}">
                    <a16:rowId xmlns:a16="http://schemas.microsoft.com/office/drawing/2014/main" val="10001"/>
                  </a:ext>
                </a:extLst>
              </a:tr>
              <a:tr h="609600">
                <a:tc>
                  <a:txBody>
                    <a:bodyPr/>
                    <a:lstStyle/>
                    <a:p>
                      <a:pPr>
                        <a:spcAft>
                          <a:spcPts val="0"/>
                        </a:spcAft>
                      </a:pPr>
                      <a:r>
                        <a:rPr lang="en-GB" sz="1800" dirty="0">
                          <a:effectLst/>
                          <a:latin typeface="+mj-lt"/>
                          <a:ea typeface="TSC UKai M TT"/>
                        </a:rPr>
                        <a:t>1735</a:t>
                      </a:r>
                      <a:endParaRPr lang="de-DE" sz="1800" dirty="0">
                        <a:effectLst/>
                        <a:latin typeface="+mj-lt"/>
                        <a:ea typeface="SimSun"/>
                      </a:endParaRPr>
                    </a:p>
                  </a:txBody>
                  <a:tcPr marL="68580" marR="68580" marT="0" marB="0"/>
                </a:tc>
                <a:tc>
                  <a:txBody>
                    <a:bodyPr/>
                    <a:lstStyle/>
                    <a:p>
                      <a:pPr>
                        <a:spcAft>
                          <a:spcPts val="0"/>
                        </a:spcAft>
                      </a:pPr>
                      <a:r>
                        <a:rPr lang="de-DE" sz="1800" dirty="0">
                          <a:effectLst/>
                          <a:highlight>
                            <a:srgbClr val="C0C0C0"/>
                          </a:highlight>
                          <a:latin typeface="+mj-lt"/>
                          <a:ea typeface="B6+CAJSymbolA"/>
                          <a:cs typeface="B6+CAJSymbolA"/>
                        </a:rPr>
                        <a:t>Short Stories</a:t>
                      </a:r>
                      <a:r>
                        <a:rPr lang="zh-CN" sz="1800" dirty="0">
                          <a:effectLst/>
                          <a:highlight>
                            <a:srgbClr val="C0C0C0"/>
                          </a:highlight>
                          <a:latin typeface="+mj-lt"/>
                          <a:ea typeface="B6+CAJSymbolA"/>
                          <a:cs typeface="B6+CAJSymbolA"/>
                        </a:rPr>
                        <a:t>《</a:t>
                      </a:r>
                      <a:r>
                        <a:rPr lang="zh-CN" sz="1800" dirty="0">
                          <a:effectLst/>
                          <a:highlight>
                            <a:srgbClr val="C0C0C0"/>
                          </a:highlight>
                          <a:latin typeface="+mj-lt"/>
                          <a:ea typeface="SimSun"/>
                          <a:cs typeface="SimSun"/>
                        </a:rPr>
                        <a:t>庄子休鼓盆成大道</a:t>
                      </a:r>
                      <a:r>
                        <a:rPr lang="zh-CN" sz="1800" dirty="0">
                          <a:effectLst/>
                          <a:highlight>
                            <a:srgbClr val="C0C0C0"/>
                          </a:highlight>
                          <a:latin typeface="+mj-lt"/>
                          <a:ea typeface="B6+CAJSymbolA"/>
                          <a:cs typeface="B6+CAJSymbolA"/>
                        </a:rPr>
                        <a:t>》、《</a:t>
                      </a:r>
                      <a:r>
                        <a:rPr lang="zh-CN" sz="1800" dirty="0">
                          <a:effectLst/>
                          <a:highlight>
                            <a:srgbClr val="C0C0C0"/>
                          </a:highlight>
                          <a:latin typeface="+mj-lt"/>
                          <a:ea typeface="SimSun"/>
                          <a:cs typeface="SimSun"/>
                        </a:rPr>
                        <a:t>怀私怨狠仆告主</a:t>
                      </a:r>
                      <a:r>
                        <a:rPr lang="zh-CN" sz="1800" dirty="0">
                          <a:effectLst/>
                          <a:highlight>
                            <a:srgbClr val="C0C0C0"/>
                          </a:highlight>
                          <a:latin typeface="+mj-lt"/>
                          <a:ea typeface="B6+CAJSymbolA"/>
                          <a:cs typeface="B6+CAJSymbolA"/>
                        </a:rPr>
                        <a:t>》</a:t>
                      </a:r>
                      <a:r>
                        <a:rPr lang="zh-CN" sz="1800" dirty="0">
                          <a:effectLst/>
                          <a:highlight>
                            <a:srgbClr val="C0C0C0"/>
                          </a:highlight>
                          <a:latin typeface="+mj-lt"/>
                          <a:ea typeface="SimSun"/>
                          <a:cs typeface="SimSun"/>
                        </a:rPr>
                        <a:t>和</a:t>
                      </a:r>
                      <a:r>
                        <a:rPr lang="zh-CN" sz="1800" dirty="0">
                          <a:effectLst/>
                          <a:highlight>
                            <a:srgbClr val="C0C0C0"/>
                          </a:highlight>
                          <a:latin typeface="+mj-lt"/>
                          <a:ea typeface="B6+CAJSymbolA"/>
                          <a:cs typeface="B6+CAJSymbolA"/>
                        </a:rPr>
                        <a:t>《</a:t>
                      </a:r>
                      <a:r>
                        <a:rPr lang="zh-CN" sz="1800" dirty="0">
                          <a:effectLst/>
                          <a:highlight>
                            <a:srgbClr val="C0C0C0"/>
                          </a:highlight>
                          <a:latin typeface="+mj-lt"/>
                          <a:ea typeface="SimSun"/>
                          <a:cs typeface="SimSun"/>
                        </a:rPr>
                        <a:t>吕大郎还金完骨肉</a:t>
                      </a:r>
                      <a:r>
                        <a:rPr lang="zh-CN" sz="1800" dirty="0">
                          <a:effectLst/>
                          <a:highlight>
                            <a:srgbClr val="C0C0C0"/>
                          </a:highlight>
                          <a:latin typeface="+mj-lt"/>
                          <a:ea typeface="B6+CAJSymbolA"/>
                          <a:cs typeface="B6+CAJSymbolA"/>
                        </a:rPr>
                        <a:t>》</a:t>
                      </a:r>
                      <a:r>
                        <a:rPr lang="en-GB" sz="1800" dirty="0">
                          <a:effectLst/>
                          <a:latin typeface="+mj-lt"/>
                          <a:ea typeface="SimSun"/>
                          <a:cs typeface="B6+CAJSymbolA"/>
                        </a:rPr>
                        <a:t>--</a:t>
                      </a:r>
                      <a:r>
                        <a:rPr lang="zh-CN" sz="1800" dirty="0">
                          <a:effectLst/>
                          <a:latin typeface="+mj-lt"/>
                          <a:ea typeface="SimSun"/>
                          <a:cs typeface="SimSun"/>
                        </a:rPr>
                        <a:t>中</a:t>
                      </a:r>
                      <a:endParaRPr lang="de-DE" sz="1800" dirty="0">
                        <a:effectLst/>
                        <a:latin typeface="+mj-lt"/>
                        <a:ea typeface="SimSun"/>
                      </a:endParaRPr>
                    </a:p>
                    <a:p>
                      <a:pPr>
                        <a:spcAft>
                          <a:spcPts val="0"/>
                        </a:spcAft>
                      </a:pPr>
                      <a:r>
                        <a:rPr lang="zh-CN" sz="1800" dirty="0">
                          <a:effectLst/>
                          <a:latin typeface="+mj-lt"/>
                          <a:ea typeface="SimSun"/>
                        </a:rPr>
                        <a:t>华帝国全志（来源：中国古典小说的早期翻译和传播</a:t>
                      </a:r>
                      <a:r>
                        <a:rPr lang="de-DE" sz="1800" dirty="0">
                          <a:effectLst/>
                          <a:latin typeface="+mj-lt"/>
                          <a:ea typeface="SimSun"/>
                        </a:rPr>
                        <a:t>— </a:t>
                      </a:r>
                      <a:r>
                        <a:rPr lang="zh-CN" sz="1800" dirty="0">
                          <a:effectLst/>
                          <a:latin typeface="+mj-lt"/>
                          <a:ea typeface="SimSun"/>
                        </a:rPr>
                        <a:t>以《好述传》英译本为中心</a:t>
                      </a:r>
                      <a:endParaRPr lang="de-DE" sz="1800" dirty="0">
                        <a:effectLst/>
                        <a:latin typeface="+mj-lt"/>
                        <a:ea typeface="SimSun"/>
                      </a:endParaRPr>
                    </a:p>
                    <a:p>
                      <a:pPr>
                        <a:spcAft>
                          <a:spcPts val="0"/>
                        </a:spcAft>
                      </a:pPr>
                      <a:r>
                        <a:rPr lang="zh-CN" sz="1800" dirty="0">
                          <a:effectLst/>
                          <a:latin typeface="+mj-lt"/>
                          <a:ea typeface="SimSun"/>
                        </a:rPr>
                        <a:t>宋丽娟</a:t>
                      </a:r>
                      <a:r>
                        <a:rPr lang="de-DE" sz="1800" dirty="0">
                          <a:effectLst/>
                          <a:latin typeface="+mj-lt"/>
                          <a:ea typeface="SimSun"/>
                        </a:rPr>
                        <a:t>/</a:t>
                      </a:r>
                      <a:r>
                        <a:rPr lang="zh-CN" sz="1800" dirty="0">
                          <a:effectLst/>
                          <a:latin typeface="+mj-lt"/>
                          <a:ea typeface="SimSun"/>
                        </a:rPr>
                        <a:t>孙逊，</a:t>
                      </a:r>
                      <a:r>
                        <a:rPr lang="zh-CN" sz="1800" dirty="0">
                          <a:solidFill>
                            <a:srgbClr val="000000"/>
                          </a:solidFill>
                          <a:effectLst/>
                          <a:latin typeface="+mj-lt"/>
                          <a:ea typeface="SimSun"/>
                          <a:cs typeface="Arial"/>
                        </a:rPr>
                        <a:t>文学评论，</a:t>
                      </a:r>
                      <a:r>
                        <a:rPr lang="de-DE" sz="1800" dirty="0">
                          <a:solidFill>
                            <a:srgbClr val="000000"/>
                          </a:solidFill>
                          <a:effectLst/>
                          <a:latin typeface="+mj-lt"/>
                          <a:ea typeface="SimSun"/>
                        </a:rPr>
                        <a:t>2008-07-15</a:t>
                      </a:r>
                      <a:r>
                        <a:rPr lang="zh-CN" sz="1800" dirty="0">
                          <a:effectLst/>
                          <a:latin typeface="+mj-lt"/>
                          <a:ea typeface="SimSun"/>
                        </a:rPr>
                        <a:t>）</a:t>
                      </a:r>
                      <a:endParaRPr lang="de-DE" sz="1800" dirty="0">
                        <a:effectLst/>
                        <a:latin typeface="+mj-lt"/>
                        <a:ea typeface="SimSun"/>
                      </a:endParaRPr>
                    </a:p>
                  </a:txBody>
                  <a:tcPr marL="68580" marR="68580" marT="0" marB="0"/>
                </a:tc>
                <a:tc>
                  <a:txBody>
                    <a:bodyPr/>
                    <a:lstStyle/>
                    <a:p>
                      <a:pPr>
                        <a:spcAft>
                          <a:spcPts val="0"/>
                        </a:spcAft>
                      </a:pPr>
                      <a:r>
                        <a:rPr lang="en-GB" sz="1800" dirty="0">
                          <a:effectLst/>
                          <a:latin typeface="+mj-lt"/>
                          <a:ea typeface="TSC UKai M TT"/>
                        </a:rPr>
                        <a:t>French</a:t>
                      </a:r>
                      <a:r>
                        <a:rPr lang="zh-CN" sz="1800" dirty="0">
                          <a:effectLst/>
                          <a:latin typeface="+mj-lt"/>
                          <a:ea typeface="TSC UKai M TT"/>
                        </a:rPr>
                        <a:t>法语</a:t>
                      </a:r>
                      <a:endParaRPr lang="de-DE" sz="1800" dirty="0">
                        <a:effectLst/>
                        <a:latin typeface="+mj-lt"/>
                        <a:ea typeface="SimSun"/>
                      </a:endParaRPr>
                    </a:p>
                  </a:txBody>
                  <a:tcPr marL="68580" marR="68580" marT="0" marB="0"/>
                </a:tc>
                <a:tc>
                  <a:txBody>
                    <a:bodyPr/>
                    <a:lstStyle/>
                    <a:p>
                      <a:pPr>
                        <a:spcAft>
                          <a:spcPts val="0"/>
                        </a:spcAft>
                      </a:pPr>
                      <a:r>
                        <a:rPr lang="zh-CN" sz="1800" dirty="0">
                          <a:effectLst/>
                          <a:latin typeface="+mj-lt"/>
                          <a:ea typeface="SimSun"/>
                        </a:rPr>
                        <a:t>殷宏绪</a:t>
                      </a:r>
                      <a:r>
                        <a:rPr lang="de-DE" sz="1800" dirty="0">
                          <a:effectLst/>
                          <a:latin typeface="+mj-lt"/>
                          <a:ea typeface="SimSun"/>
                        </a:rPr>
                        <a:t>(</a:t>
                      </a:r>
                      <a:r>
                        <a:rPr lang="de-DE" sz="1800" dirty="0" err="1">
                          <a:effectLst/>
                          <a:latin typeface="+mj-lt"/>
                          <a:ea typeface="SimSun"/>
                        </a:rPr>
                        <a:t>Pered’Eentecro</a:t>
                      </a:r>
                      <a:r>
                        <a:rPr lang="de-DE" sz="1800" dirty="0">
                          <a:effectLst/>
                          <a:latin typeface="+mj-lt"/>
                          <a:ea typeface="SimSun"/>
                        </a:rPr>
                        <a:t> </a:t>
                      </a:r>
                      <a:r>
                        <a:rPr lang="de-DE" sz="1800" dirty="0" err="1">
                          <a:effectLst/>
                          <a:latin typeface="+mj-lt"/>
                          <a:ea typeface="SimSun"/>
                        </a:rPr>
                        <a:t>Ues</a:t>
                      </a:r>
                      <a:r>
                        <a:rPr lang="de-DE" sz="1800" dirty="0">
                          <a:effectLst/>
                          <a:latin typeface="+mj-lt"/>
                          <a:ea typeface="SimSun"/>
                        </a:rPr>
                        <a:t> 1662 </a:t>
                      </a:r>
                      <a:r>
                        <a:rPr lang="zh-CN" sz="1800" dirty="0">
                          <a:effectLst/>
                          <a:latin typeface="+mj-lt"/>
                          <a:ea typeface="SimSun"/>
                        </a:rPr>
                        <a:t>一</a:t>
                      </a:r>
                      <a:r>
                        <a:rPr lang="de-DE" sz="1800" dirty="0">
                          <a:effectLst/>
                          <a:latin typeface="+mj-lt"/>
                          <a:ea typeface="SimSun"/>
                        </a:rPr>
                        <a:t>1741 )</a:t>
                      </a:r>
                    </a:p>
                  </a:txBody>
                  <a:tcPr marL="68580" marR="68580" marT="0" marB="0"/>
                </a:tc>
                <a:tc>
                  <a:txBody>
                    <a:bodyPr/>
                    <a:lstStyle/>
                    <a:p>
                      <a:pPr>
                        <a:spcAft>
                          <a:spcPts val="0"/>
                        </a:spcAft>
                      </a:pPr>
                      <a:r>
                        <a:rPr lang="en-GB" sz="1800" dirty="0">
                          <a:effectLst/>
                          <a:latin typeface="+mj-lt"/>
                          <a:ea typeface="TSC UKai M TT"/>
                        </a:rPr>
                        <a:t>no</a:t>
                      </a:r>
                      <a:endParaRPr lang="de-DE" sz="1800" dirty="0">
                        <a:effectLst/>
                        <a:latin typeface="+mj-lt"/>
                        <a:ea typeface="SimSun"/>
                      </a:endParaRPr>
                    </a:p>
                  </a:txBody>
                  <a:tcPr marL="68580" marR="68580" marT="0" marB="0"/>
                </a:tc>
                <a:extLst>
                  <a:ext uri="{0D108BD9-81ED-4DB2-BD59-A6C34878D82A}">
                    <a16:rowId xmlns:a16="http://schemas.microsoft.com/office/drawing/2014/main" val="10002"/>
                  </a:ext>
                </a:extLst>
              </a:tr>
              <a:tr h="609600">
                <a:tc>
                  <a:txBody>
                    <a:bodyPr/>
                    <a:lstStyle/>
                    <a:p>
                      <a:pPr>
                        <a:spcAft>
                          <a:spcPts val="0"/>
                        </a:spcAft>
                      </a:pPr>
                      <a:r>
                        <a:rPr lang="en-GB" sz="1800" kern="100" dirty="0">
                          <a:latin typeface="+mj-lt"/>
                        </a:rPr>
                        <a:t>1761</a:t>
                      </a:r>
                      <a:endParaRPr lang="zh-CN" sz="1800" kern="100" dirty="0">
                        <a:latin typeface="+mj-lt"/>
                        <a:ea typeface="宋体"/>
                        <a:cs typeface="Times New Roman"/>
                      </a:endParaRPr>
                    </a:p>
                  </a:txBody>
                  <a:tcPr marL="58615" marR="58615" marT="0" marB="0"/>
                </a:tc>
                <a:tc>
                  <a:txBody>
                    <a:bodyPr/>
                    <a:lstStyle/>
                    <a:p>
                      <a:pPr>
                        <a:spcAft>
                          <a:spcPts val="0"/>
                        </a:spcAft>
                      </a:pPr>
                      <a:r>
                        <a:rPr lang="en-GB" sz="1800" kern="100" dirty="0" err="1">
                          <a:latin typeface="+mj-lt"/>
                        </a:rPr>
                        <a:t>Hau</a:t>
                      </a:r>
                      <a:r>
                        <a:rPr lang="en-GB" sz="1800" kern="100" dirty="0">
                          <a:latin typeface="+mj-lt"/>
                        </a:rPr>
                        <a:t> </a:t>
                      </a:r>
                      <a:r>
                        <a:rPr lang="en-GB" sz="1800" kern="100" dirty="0" err="1">
                          <a:latin typeface="+mj-lt"/>
                        </a:rPr>
                        <a:t>Kiou</a:t>
                      </a:r>
                      <a:r>
                        <a:rPr lang="en-GB" sz="1800" kern="100" dirty="0">
                          <a:latin typeface="+mj-lt"/>
                        </a:rPr>
                        <a:t> </a:t>
                      </a:r>
                      <a:r>
                        <a:rPr lang="en-GB" sz="1800" kern="100" dirty="0" err="1">
                          <a:latin typeface="+mj-lt"/>
                        </a:rPr>
                        <a:t>Choaan</a:t>
                      </a:r>
                      <a:r>
                        <a:rPr lang="en-GB" sz="1800" kern="100" dirty="0">
                          <a:latin typeface="+mj-lt"/>
                        </a:rPr>
                        <a:t> — The Pleasing History</a:t>
                      </a:r>
                    </a:p>
                    <a:p>
                      <a:pPr>
                        <a:spcAft>
                          <a:spcPts val="0"/>
                        </a:spcAft>
                      </a:pPr>
                      <a:r>
                        <a:rPr lang="en-US" altLang="zh-CN" sz="1800" kern="1200" dirty="0">
                          <a:solidFill>
                            <a:schemeClr val="dk1"/>
                          </a:solidFill>
                          <a:effectLst/>
                          <a:highlight>
                            <a:srgbClr val="C0C0C0"/>
                          </a:highlight>
                          <a:latin typeface="+mj-lt"/>
                          <a:ea typeface="+mn-ea"/>
                          <a:cs typeface="+mn-cs"/>
                        </a:rPr>
                        <a:t>《</a:t>
                      </a:r>
                      <a:r>
                        <a:rPr lang="zh-CN" altLang="en-US" sz="1800" kern="1200" dirty="0">
                          <a:solidFill>
                            <a:schemeClr val="dk1"/>
                          </a:solidFill>
                          <a:effectLst/>
                          <a:highlight>
                            <a:srgbClr val="C0C0C0"/>
                          </a:highlight>
                          <a:latin typeface="+mj-lt"/>
                          <a:ea typeface="+mn-ea"/>
                          <a:cs typeface="+mn-cs"/>
                        </a:rPr>
                        <a:t>好逑传</a:t>
                      </a:r>
                      <a:r>
                        <a:rPr lang="en-US" altLang="zh-CN" sz="1800" kern="1200" dirty="0">
                          <a:solidFill>
                            <a:schemeClr val="dk1"/>
                          </a:solidFill>
                          <a:effectLst/>
                          <a:highlight>
                            <a:srgbClr val="C0C0C0"/>
                          </a:highlight>
                          <a:latin typeface="+mj-lt"/>
                          <a:ea typeface="+mn-ea"/>
                          <a:cs typeface="+mn-cs"/>
                        </a:rPr>
                        <a:t>》</a:t>
                      </a:r>
                      <a:endParaRPr lang="zh-CN" sz="1800" kern="1200" dirty="0">
                        <a:solidFill>
                          <a:schemeClr val="dk1"/>
                        </a:solidFill>
                        <a:effectLst/>
                        <a:highlight>
                          <a:srgbClr val="C0C0C0"/>
                        </a:highlight>
                        <a:latin typeface="+mj-lt"/>
                        <a:ea typeface="+mn-ea"/>
                        <a:cs typeface="+mn-cs"/>
                      </a:endParaRPr>
                    </a:p>
                  </a:txBody>
                  <a:tcPr marL="58615" marR="58615" marT="0" marB="0"/>
                </a:tc>
                <a:tc>
                  <a:txBody>
                    <a:bodyPr/>
                    <a:lstStyle/>
                    <a:p>
                      <a:pPr>
                        <a:spcAft>
                          <a:spcPts val="0"/>
                        </a:spcAft>
                      </a:pPr>
                      <a:r>
                        <a:rPr lang="en-GB" sz="1800" kern="100" dirty="0">
                          <a:latin typeface="+mj-lt"/>
                        </a:rPr>
                        <a:t>English</a:t>
                      </a:r>
                      <a:endParaRPr lang="zh-CN" sz="1800" kern="100" dirty="0">
                        <a:latin typeface="+mj-lt"/>
                        <a:ea typeface="宋体"/>
                        <a:cs typeface="Times New Roman"/>
                      </a:endParaRPr>
                    </a:p>
                  </a:txBody>
                  <a:tcPr marL="58615" marR="58615" marT="0" marB="0"/>
                </a:tc>
                <a:tc>
                  <a:txBody>
                    <a:bodyPr/>
                    <a:lstStyle/>
                    <a:p>
                      <a:pPr>
                        <a:spcAft>
                          <a:spcPts val="0"/>
                        </a:spcAft>
                      </a:pPr>
                      <a:r>
                        <a:rPr lang="en-GB" sz="1800" kern="100">
                          <a:latin typeface="+mj-lt"/>
                        </a:rPr>
                        <a:t>Percy</a:t>
                      </a:r>
                      <a:endParaRPr lang="zh-CN" sz="1800" kern="100">
                        <a:latin typeface="+mj-lt"/>
                        <a:ea typeface="宋体"/>
                        <a:cs typeface="Times New Roman"/>
                      </a:endParaRPr>
                    </a:p>
                  </a:txBody>
                  <a:tcPr marL="58615" marR="58615" marT="0" marB="0"/>
                </a:tc>
                <a:tc>
                  <a:txBody>
                    <a:bodyPr/>
                    <a:lstStyle/>
                    <a:p>
                      <a:pPr>
                        <a:spcAft>
                          <a:spcPts val="0"/>
                        </a:spcAft>
                      </a:pPr>
                      <a:r>
                        <a:rPr lang="en-GB" sz="1800" kern="100" dirty="0">
                          <a:latin typeface="+mj-lt"/>
                        </a:rPr>
                        <a:t>no</a:t>
                      </a:r>
                      <a:endParaRPr lang="zh-CN" sz="1800" kern="100" dirty="0">
                        <a:latin typeface="+mj-lt"/>
                        <a:ea typeface="宋体"/>
                        <a:cs typeface="Times New Roman"/>
                      </a:endParaRPr>
                    </a:p>
                  </a:txBody>
                  <a:tcPr marL="58615" marR="58615" marT="0" marB="0"/>
                </a:tc>
                <a:extLst>
                  <a:ext uri="{0D108BD9-81ED-4DB2-BD59-A6C34878D82A}">
                    <a16:rowId xmlns:a16="http://schemas.microsoft.com/office/drawing/2014/main" val="10003"/>
                  </a:ext>
                </a:extLst>
              </a:tr>
            </a:tbl>
          </a:graphicData>
        </a:graphic>
      </p:graphicFrame>
      <p:sp>
        <p:nvSpPr>
          <p:cNvPr id="1025"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br>
              <a:rPr kumimoji="0" lang="zh-CN" altLang="zh-CN" sz="1800" b="0" i="0" u="none" strike="noStrike" cap="none" normalizeH="0" baseline="0">
                <a:ln>
                  <a:noFill/>
                </a:ln>
                <a:solidFill>
                  <a:schemeClr val="tx1"/>
                </a:solidFill>
                <a:effectLst/>
                <a:latin typeface="Arial" pitchFamily="34" charset="0"/>
                <a:ea typeface="宋体" pitchFamily="2" charset="-122"/>
                <a:cs typeface="宋体" pitchFamily="2" charset="-122"/>
              </a:rPr>
            </a:br>
            <a:endParaRPr kumimoji="0" lang="zh-CN" altLang="zh-CN" sz="1800" b="0" i="0" u="none" strike="noStrike" cap="none" normalizeH="0" baseline="0">
              <a:ln>
                <a:noFill/>
              </a:ln>
              <a:solidFill>
                <a:schemeClr val="tx1"/>
              </a:solidFill>
              <a:effectLst/>
              <a:latin typeface="Arial" pitchFamily="34" charset="0"/>
              <a:ea typeface="宋体" pitchFamily="2" charset="-122"/>
              <a:cs typeface="宋体" pitchFamily="2" charset="-122"/>
            </a:endParaRPr>
          </a:p>
        </p:txBody>
      </p:sp>
      <p:sp>
        <p:nvSpPr>
          <p:cNvPr id="11" name="TextBox 10"/>
          <p:cNvSpPr txBox="1"/>
          <p:nvPr/>
        </p:nvSpPr>
        <p:spPr>
          <a:xfrm>
            <a:off x="539552" y="404664"/>
            <a:ext cx="7560840" cy="1077218"/>
          </a:xfrm>
          <a:prstGeom prst="rect">
            <a:avLst/>
          </a:prstGeom>
          <a:noFill/>
        </p:spPr>
        <p:txBody>
          <a:bodyPr wrap="square" rtlCol="0">
            <a:spAutoFit/>
          </a:bodyPr>
          <a:lstStyle/>
          <a:p>
            <a:pPr algn="ctr"/>
            <a:r>
              <a:rPr lang="en-GB" altLang="zh-CN" sz="3200" b="1" dirty="0"/>
              <a:t>First translations from Chinese into Western languages</a:t>
            </a:r>
            <a:r>
              <a:rPr lang="zh-CN" altLang="en-US" sz="3200" b="1" dirty="0">
                <a:latin typeface="楷体" pitchFamily="49" charset="-122"/>
                <a:ea typeface="楷体" pitchFamily="49" charset="-122"/>
              </a:rPr>
              <a:t>早期中国文学译成西语</a:t>
            </a:r>
            <a:endParaRPr lang="zh-CN" altLang="zh-CN" sz="3200" b="1" dirty="0">
              <a:latin typeface="楷体" pitchFamily="49" charset="-122"/>
              <a:ea typeface="楷体" pitchFamily="49" charset="-122"/>
            </a:endParaRPr>
          </a:p>
        </p:txBody>
      </p:sp>
    </p:spTree>
    <p:extLst>
      <p:ext uri="{BB962C8B-B14F-4D97-AF65-F5344CB8AC3E}">
        <p14:creationId xmlns:p14="http://schemas.microsoft.com/office/powerpoint/2010/main" val="3913507536"/>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nvGraphicFramePr>
        <p:xfrm>
          <a:off x="179515" y="764704"/>
          <a:ext cx="8640955" cy="5145053"/>
        </p:xfrm>
        <a:graphic>
          <a:graphicData uri="http://schemas.openxmlformats.org/drawingml/2006/table">
            <a:tbl>
              <a:tblPr>
                <a:tableStyleId>{3C2FFA5D-87B4-456A-9821-1D502468CF0F}</a:tableStyleId>
              </a:tblPr>
              <a:tblGrid>
                <a:gridCol w="1728191">
                  <a:extLst>
                    <a:ext uri="{9D8B030D-6E8A-4147-A177-3AD203B41FA5}">
                      <a16:colId xmlns:a16="http://schemas.microsoft.com/office/drawing/2014/main" val="20000"/>
                    </a:ext>
                  </a:extLst>
                </a:gridCol>
                <a:gridCol w="2448270">
                  <a:extLst>
                    <a:ext uri="{9D8B030D-6E8A-4147-A177-3AD203B41FA5}">
                      <a16:colId xmlns:a16="http://schemas.microsoft.com/office/drawing/2014/main" val="20001"/>
                    </a:ext>
                  </a:extLst>
                </a:gridCol>
                <a:gridCol w="1008112">
                  <a:extLst>
                    <a:ext uri="{9D8B030D-6E8A-4147-A177-3AD203B41FA5}">
                      <a16:colId xmlns:a16="http://schemas.microsoft.com/office/drawing/2014/main" val="20002"/>
                    </a:ext>
                  </a:extLst>
                </a:gridCol>
                <a:gridCol w="1728191">
                  <a:extLst>
                    <a:ext uri="{9D8B030D-6E8A-4147-A177-3AD203B41FA5}">
                      <a16:colId xmlns:a16="http://schemas.microsoft.com/office/drawing/2014/main" val="20003"/>
                    </a:ext>
                  </a:extLst>
                </a:gridCol>
                <a:gridCol w="1728191">
                  <a:extLst>
                    <a:ext uri="{9D8B030D-6E8A-4147-A177-3AD203B41FA5}">
                      <a16:colId xmlns:a16="http://schemas.microsoft.com/office/drawing/2014/main" val="20004"/>
                    </a:ext>
                  </a:extLst>
                </a:gridCol>
              </a:tblGrid>
              <a:tr h="1503696">
                <a:tc>
                  <a:txBody>
                    <a:bodyPr/>
                    <a:lstStyle/>
                    <a:p>
                      <a:pPr>
                        <a:spcAft>
                          <a:spcPts val="0"/>
                        </a:spcAft>
                      </a:pPr>
                      <a:r>
                        <a:rPr lang="en-GB" sz="2000" kern="100" dirty="0"/>
                        <a:t>1766</a:t>
                      </a:r>
                      <a:endParaRPr lang="zh-CN" sz="2000" kern="100" dirty="0">
                        <a:latin typeface="Times New Roman"/>
                        <a:ea typeface="宋体"/>
                        <a:cs typeface="Times New Roman"/>
                      </a:endParaRPr>
                    </a:p>
                  </a:txBody>
                  <a:tcPr marL="58615" marR="58615" marT="0" marB="0"/>
                </a:tc>
                <a:tc>
                  <a:txBody>
                    <a:bodyPr/>
                    <a:lstStyle/>
                    <a:p>
                      <a:pPr>
                        <a:spcAft>
                          <a:spcPts val="0"/>
                        </a:spcAft>
                      </a:pPr>
                      <a:r>
                        <a:rPr lang="de-DE" sz="2000" kern="100" dirty="0"/>
                        <a:t>Haoh Kjöh Tschwen, d.  i.  angenehme Geschichte des Haoh </a:t>
                      </a:r>
                      <a:r>
                        <a:rPr lang="de-DE" sz="2000" kern="100" dirty="0" err="1"/>
                        <a:t>Kjöh</a:t>
                      </a:r>
                      <a:r>
                        <a:rPr lang="en-US" altLang="zh-CN" sz="2000" kern="100" dirty="0"/>
                        <a:t>《</a:t>
                      </a:r>
                      <a:r>
                        <a:rPr lang="zh-CN" altLang="en-US" sz="2000" kern="1200" dirty="0">
                          <a:solidFill>
                            <a:schemeClr val="dk1"/>
                          </a:solidFill>
                          <a:effectLst/>
                          <a:highlight>
                            <a:srgbClr val="C0C0C0"/>
                          </a:highlight>
                          <a:latin typeface="+mn-lt"/>
                          <a:ea typeface="+mn-ea"/>
                          <a:cs typeface="+mn-cs"/>
                        </a:rPr>
                        <a:t>好逑传</a:t>
                      </a:r>
                      <a:r>
                        <a:rPr lang="en-US" altLang="zh-CN" sz="2000" kern="100" dirty="0"/>
                        <a:t>》</a:t>
                      </a:r>
                      <a:endParaRPr lang="zh-CN" sz="2000" kern="100" dirty="0">
                        <a:latin typeface="Times New Roman"/>
                        <a:ea typeface="宋体"/>
                        <a:cs typeface="Times New Roman"/>
                      </a:endParaRPr>
                    </a:p>
                  </a:txBody>
                  <a:tcPr marL="58615" marR="58615" marT="0" marB="0"/>
                </a:tc>
                <a:tc>
                  <a:txBody>
                    <a:bodyPr/>
                    <a:lstStyle/>
                    <a:p>
                      <a:pPr>
                        <a:spcAft>
                          <a:spcPts val="0"/>
                        </a:spcAft>
                      </a:pPr>
                      <a:r>
                        <a:rPr lang="de-DE" sz="2000" kern="100" dirty="0"/>
                        <a:t>German</a:t>
                      </a:r>
                      <a:endParaRPr lang="zh-CN" sz="2000" kern="100" dirty="0">
                        <a:latin typeface="Times New Roman"/>
                        <a:ea typeface="宋体"/>
                        <a:cs typeface="Times New Roman"/>
                      </a:endParaRPr>
                    </a:p>
                  </a:txBody>
                  <a:tcPr marL="58615" marR="58615" marT="0" marB="0"/>
                </a:tc>
                <a:tc>
                  <a:txBody>
                    <a:bodyPr/>
                    <a:lstStyle/>
                    <a:p>
                      <a:pPr>
                        <a:spcAft>
                          <a:spcPts val="0"/>
                        </a:spcAft>
                      </a:pPr>
                      <a:r>
                        <a:rPr lang="en-GB" sz="2000" kern="100"/>
                        <a:t>Murr</a:t>
                      </a:r>
                      <a:endParaRPr lang="zh-CN" sz="2000" kern="100">
                        <a:latin typeface="Times New Roman"/>
                        <a:ea typeface="宋体"/>
                        <a:cs typeface="Times New Roman"/>
                      </a:endParaRPr>
                    </a:p>
                  </a:txBody>
                  <a:tcPr marL="58615" marR="58615" marT="0" marB="0"/>
                </a:tc>
                <a:tc>
                  <a:txBody>
                    <a:bodyPr/>
                    <a:lstStyle/>
                    <a:p>
                      <a:pPr>
                        <a:spcAft>
                          <a:spcPts val="0"/>
                        </a:spcAft>
                      </a:pPr>
                      <a:r>
                        <a:rPr lang="en-GB" sz="2000" kern="100" dirty="0"/>
                        <a:t>no</a:t>
                      </a:r>
                      <a:endParaRPr lang="zh-CN" sz="2000" kern="100" dirty="0">
                        <a:latin typeface="Times New Roman"/>
                        <a:ea typeface="宋体"/>
                        <a:cs typeface="Times New Roman"/>
                      </a:endParaRPr>
                    </a:p>
                  </a:txBody>
                  <a:tcPr marL="58615" marR="58615" marT="0" marB="0"/>
                </a:tc>
                <a:extLst>
                  <a:ext uri="{0D108BD9-81ED-4DB2-BD59-A6C34878D82A}">
                    <a16:rowId xmlns:a16="http://schemas.microsoft.com/office/drawing/2014/main" val="10000"/>
                  </a:ext>
                </a:extLst>
              </a:tr>
              <a:tr h="1202957">
                <a:tc>
                  <a:txBody>
                    <a:bodyPr/>
                    <a:lstStyle/>
                    <a:p>
                      <a:pPr>
                        <a:spcAft>
                          <a:spcPts val="0"/>
                        </a:spcAft>
                      </a:pPr>
                      <a:r>
                        <a:rPr lang="en-GB" sz="2000" kern="100" dirty="0"/>
                        <a:t>1766</a:t>
                      </a:r>
                      <a:endParaRPr lang="zh-CN" sz="2000" kern="100" dirty="0">
                        <a:latin typeface="Times New Roman"/>
                        <a:ea typeface="宋体"/>
                        <a:cs typeface="Times New Roman"/>
                      </a:endParaRPr>
                    </a:p>
                  </a:txBody>
                  <a:tcPr marL="58615" marR="58615" marT="0" marB="0"/>
                </a:tc>
                <a:tc>
                  <a:txBody>
                    <a:bodyPr/>
                    <a:lstStyle/>
                    <a:p>
                      <a:pPr>
                        <a:spcAft>
                          <a:spcPts val="0"/>
                        </a:spcAft>
                      </a:pPr>
                      <a:r>
                        <a:rPr lang="fr-FR" sz="2000" kern="100" dirty="0"/>
                        <a:t>Hau Kiou Choaan, Histoire chinoise</a:t>
                      </a:r>
                    </a:p>
                    <a:p>
                      <a:pPr>
                        <a:spcAft>
                          <a:spcPts val="0"/>
                        </a:spcAft>
                      </a:pPr>
                      <a:r>
                        <a:rPr lang="en-US" altLang="zh-CN" sz="2000" kern="100" dirty="0">
                          <a:latin typeface="Times New Roman"/>
                          <a:ea typeface="宋体"/>
                          <a:cs typeface="Times New Roman"/>
                        </a:rPr>
                        <a:t>《</a:t>
                      </a:r>
                      <a:r>
                        <a:rPr lang="zh-CN" altLang="en-US" sz="2000" kern="1200" dirty="0">
                          <a:solidFill>
                            <a:schemeClr val="dk1"/>
                          </a:solidFill>
                          <a:effectLst/>
                          <a:highlight>
                            <a:srgbClr val="C0C0C0"/>
                          </a:highlight>
                          <a:latin typeface="+mn-lt"/>
                          <a:ea typeface="+mn-ea"/>
                          <a:cs typeface="+mn-cs"/>
                        </a:rPr>
                        <a:t>好逑传</a:t>
                      </a:r>
                      <a:r>
                        <a:rPr lang="en-US" altLang="zh-CN" sz="2000" kern="100" dirty="0">
                          <a:latin typeface="Times New Roman"/>
                          <a:ea typeface="宋体"/>
                          <a:cs typeface="Times New Roman"/>
                        </a:rPr>
                        <a:t>》</a:t>
                      </a:r>
                      <a:endParaRPr lang="zh-CN" sz="2000" kern="100" dirty="0">
                        <a:latin typeface="Times New Roman"/>
                        <a:ea typeface="宋体"/>
                        <a:cs typeface="Times New Roman"/>
                      </a:endParaRPr>
                    </a:p>
                  </a:txBody>
                  <a:tcPr marL="58615" marR="58615" marT="0" marB="0"/>
                </a:tc>
                <a:tc>
                  <a:txBody>
                    <a:bodyPr/>
                    <a:lstStyle/>
                    <a:p>
                      <a:pPr>
                        <a:spcAft>
                          <a:spcPts val="0"/>
                        </a:spcAft>
                      </a:pPr>
                      <a:r>
                        <a:rPr lang="en-GB" sz="2000" kern="100" dirty="0"/>
                        <a:t>French</a:t>
                      </a:r>
                      <a:endParaRPr lang="zh-CN" sz="2000" kern="100" dirty="0">
                        <a:latin typeface="Times New Roman"/>
                        <a:ea typeface="宋体"/>
                        <a:cs typeface="Times New Roman"/>
                      </a:endParaRPr>
                    </a:p>
                  </a:txBody>
                  <a:tcPr marL="58615" marR="58615" marT="0" marB="0"/>
                </a:tc>
                <a:tc>
                  <a:txBody>
                    <a:bodyPr/>
                    <a:lstStyle/>
                    <a:p>
                      <a:pPr>
                        <a:spcAft>
                          <a:spcPts val="0"/>
                        </a:spcAft>
                      </a:pPr>
                      <a:r>
                        <a:rPr lang="de-DE" sz="2000" kern="100"/>
                        <a:t>Eidous</a:t>
                      </a:r>
                      <a:endParaRPr lang="zh-CN" sz="2000" kern="100">
                        <a:latin typeface="Times New Roman"/>
                        <a:ea typeface="宋体"/>
                        <a:cs typeface="Times New Roman"/>
                      </a:endParaRPr>
                    </a:p>
                  </a:txBody>
                  <a:tcPr marL="58615" marR="58615" marT="0" marB="0"/>
                </a:tc>
                <a:tc>
                  <a:txBody>
                    <a:bodyPr/>
                    <a:lstStyle/>
                    <a:p>
                      <a:pPr>
                        <a:spcAft>
                          <a:spcPts val="0"/>
                        </a:spcAft>
                      </a:pPr>
                      <a:r>
                        <a:rPr lang="de-DE" sz="2000" kern="100" dirty="0"/>
                        <a:t>no</a:t>
                      </a:r>
                      <a:endParaRPr lang="zh-CN" sz="2000" kern="100" dirty="0">
                        <a:latin typeface="Times New Roman"/>
                        <a:ea typeface="宋体"/>
                        <a:cs typeface="Times New Roman"/>
                      </a:endParaRPr>
                    </a:p>
                  </a:txBody>
                  <a:tcPr marL="58615" marR="58615" marT="0" marB="0"/>
                </a:tc>
                <a:extLst>
                  <a:ext uri="{0D108BD9-81ED-4DB2-BD59-A6C34878D82A}">
                    <a16:rowId xmlns:a16="http://schemas.microsoft.com/office/drawing/2014/main" val="10001"/>
                  </a:ext>
                </a:extLst>
              </a:tr>
              <a:tr h="2405914">
                <a:tc>
                  <a:txBody>
                    <a:bodyPr/>
                    <a:lstStyle/>
                    <a:p>
                      <a:pPr>
                        <a:spcAft>
                          <a:spcPts val="0"/>
                        </a:spcAft>
                      </a:pPr>
                      <a:r>
                        <a:rPr lang="en-GB" sz="2000" kern="100"/>
                        <a:t>1767</a:t>
                      </a:r>
                      <a:endParaRPr lang="zh-CN" sz="2000" kern="100">
                        <a:latin typeface="Times New Roman"/>
                        <a:ea typeface="宋体"/>
                        <a:cs typeface="Times New Roman"/>
                      </a:endParaRPr>
                    </a:p>
                  </a:txBody>
                  <a:tcPr marL="58615" marR="58615" marT="0" marB="0"/>
                </a:tc>
                <a:tc>
                  <a:txBody>
                    <a:bodyPr/>
                    <a:lstStyle/>
                    <a:p>
                      <a:pPr>
                        <a:spcAft>
                          <a:spcPts val="0"/>
                        </a:spcAft>
                      </a:pPr>
                      <a:r>
                        <a:rPr lang="de-DE" sz="2000" kern="100" dirty="0"/>
                        <a:t>Chineesche Geschiedenis, behelzeende de gevallen van den Tieh-Chung-u en de jongvrouw Shuey-Ping-Sin</a:t>
                      </a:r>
                    </a:p>
                    <a:p>
                      <a:pPr>
                        <a:spcAft>
                          <a:spcPts val="0"/>
                        </a:spcAft>
                      </a:pPr>
                      <a:r>
                        <a:rPr lang="en-US" altLang="zh-CN" sz="2000" kern="100" dirty="0">
                          <a:latin typeface="Times New Roman"/>
                          <a:ea typeface="宋体"/>
                          <a:cs typeface="Times New Roman"/>
                        </a:rPr>
                        <a:t>《</a:t>
                      </a:r>
                      <a:r>
                        <a:rPr lang="zh-CN" altLang="en-US" sz="2000" kern="1200" dirty="0">
                          <a:solidFill>
                            <a:schemeClr val="dk1"/>
                          </a:solidFill>
                          <a:effectLst/>
                          <a:highlight>
                            <a:srgbClr val="C0C0C0"/>
                          </a:highlight>
                          <a:latin typeface="+mn-lt"/>
                          <a:ea typeface="+mn-ea"/>
                          <a:cs typeface="+mn-cs"/>
                        </a:rPr>
                        <a:t>好逑传</a:t>
                      </a:r>
                      <a:r>
                        <a:rPr lang="en-US" altLang="zh-CN" sz="2000" kern="100" dirty="0">
                          <a:latin typeface="Times New Roman"/>
                          <a:ea typeface="宋体"/>
                          <a:cs typeface="Times New Roman"/>
                        </a:rPr>
                        <a:t>》</a:t>
                      </a:r>
                      <a:endParaRPr lang="zh-CN" sz="2000" kern="100" dirty="0">
                        <a:latin typeface="Times New Roman"/>
                        <a:ea typeface="宋体"/>
                        <a:cs typeface="Times New Roman"/>
                      </a:endParaRPr>
                    </a:p>
                  </a:txBody>
                  <a:tcPr marL="58615" marR="58615" marT="0" marB="0"/>
                </a:tc>
                <a:tc>
                  <a:txBody>
                    <a:bodyPr/>
                    <a:lstStyle/>
                    <a:p>
                      <a:pPr>
                        <a:spcAft>
                          <a:spcPts val="0"/>
                        </a:spcAft>
                      </a:pPr>
                      <a:r>
                        <a:rPr lang="en-GB" sz="2000" kern="100" dirty="0"/>
                        <a:t>Dutch</a:t>
                      </a:r>
                    </a:p>
                    <a:p>
                      <a:pPr>
                        <a:spcAft>
                          <a:spcPts val="0"/>
                        </a:spcAft>
                      </a:pPr>
                      <a:r>
                        <a:rPr lang="zh-CN" altLang="en-US" sz="2000" kern="100" dirty="0">
                          <a:latin typeface="Times New Roman"/>
                          <a:ea typeface="宋体"/>
                          <a:cs typeface="Times New Roman"/>
                        </a:rPr>
                        <a:t>荷兰语</a:t>
                      </a:r>
                      <a:endParaRPr lang="zh-CN" sz="2000" kern="100" dirty="0">
                        <a:latin typeface="Times New Roman"/>
                        <a:ea typeface="宋体"/>
                        <a:cs typeface="Times New Roman"/>
                      </a:endParaRPr>
                    </a:p>
                  </a:txBody>
                  <a:tcPr marL="58615" marR="58615" marT="0" marB="0"/>
                </a:tc>
                <a:tc>
                  <a:txBody>
                    <a:bodyPr/>
                    <a:lstStyle/>
                    <a:p>
                      <a:pPr>
                        <a:spcAft>
                          <a:spcPts val="0"/>
                        </a:spcAft>
                      </a:pPr>
                      <a:r>
                        <a:rPr lang="en-GB" sz="2000" kern="100" dirty="0" err="1"/>
                        <a:t>Houttuyn</a:t>
                      </a:r>
                      <a:endParaRPr lang="zh-CN" sz="2000" kern="100" dirty="0">
                        <a:latin typeface="Times New Roman"/>
                        <a:ea typeface="宋体"/>
                        <a:cs typeface="Times New Roman"/>
                      </a:endParaRPr>
                    </a:p>
                  </a:txBody>
                  <a:tcPr marL="58615" marR="58615" marT="0" marB="0"/>
                </a:tc>
                <a:tc>
                  <a:txBody>
                    <a:bodyPr/>
                    <a:lstStyle/>
                    <a:p>
                      <a:pPr>
                        <a:spcAft>
                          <a:spcPts val="0"/>
                        </a:spcAft>
                      </a:pPr>
                      <a:r>
                        <a:rPr lang="en-GB" sz="2000" kern="100" dirty="0"/>
                        <a:t>no</a:t>
                      </a:r>
                      <a:endParaRPr lang="zh-CN" sz="2000" kern="100" dirty="0">
                        <a:latin typeface="Times New Roman"/>
                        <a:ea typeface="宋体"/>
                        <a:cs typeface="Times New Roman"/>
                      </a:endParaRPr>
                    </a:p>
                  </a:txBody>
                  <a:tcPr marL="58615" marR="58615" marT="0" marB="0"/>
                </a:tc>
                <a:extLst>
                  <a:ext uri="{0D108BD9-81ED-4DB2-BD59-A6C34878D82A}">
                    <a16:rowId xmlns:a16="http://schemas.microsoft.com/office/drawing/2014/main" val="10002"/>
                  </a:ext>
                </a:extLst>
              </a:tr>
            </a:tbl>
          </a:graphicData>
        </a:graphic>
      </p:graphicFrame>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 y="548681"/>
            <a:ext cx="9144397" cy="5760640"/>
          </a:xfrm>
          <a:prstGeom prst="rect">
            <a:avLst/>
          </a:prstGeom>
        </p:spPr>
      </p:pic>
    </p:spTree>
    <p:extLst>
      <p:ext uri="{BB962C8B-B14F-4D97-AF65-F5344CB8AC3E}">
        <p14:creationId xmlns:p14="http://schemas.microsoft.com/office/powerpoint/2010/main" val="33861776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descr="1761_title"/>
          <p:cNvPicPr>
            <a:picLocks noChangeAspect="1" noChangeArrowheads="1"/>
          </p:cNvPicPr>
          <p:nvPr/>
        </p:nvPicPr>
        <p:blipFill>
          <a:blip r:embed="rId2" cstate="print"/>
          <a:srcRect/>
          <a:stretch>
            <a:fillRect/>
          </a:stretch>
        </p:blipFill>
        <p:spPr bwMode="auto">
          <a:xfrm>
            <a:off x="2195736" y="0"/>
            <a:ext cx="4246661" cy="6858000"/>
          </a:xfrm>
          <a:prstGeom prst="rect">
            <a:avLst/>
          </a:prstGeom>
          <a:noFill/>
          <a:ln w="9525">
            <a:noFill/>
            <a:miter lim="800000"/>
            <a:headEnd/>
            <a:tailEnd/>
          </a:ln>
        </p:spPr>
      </p:pic>
      <p:sp>
        <p:nvSpPr>
          <p:cNvPr id="3" name="TextBox 2"/>
          <p:cNvSpPr txBox="1"/>
          <p:nvPr/>
        </p:nvSpPr>
        <p:spPr>
          <a:xfrm>
            <a:off x="6613773" y="1291982"/>
            <a:ext cx="1846659" cy="4801314"/>
          </a:xfrm>
          <a:prstGeom prst="rect">
            <a:avLst/>
          </a:prstGeom>
          <a:noFill/>
        </p:spPr>
        <p:txBody>
          <a:bodyPr vert="eaVert" wrap="square" rtlCol="0">
            <a:spAutoFit/>
          </a:bodyPr>
          <a:lstStyle/>
          <a:p>
            <a:r>
              <a:rPr lang="zh-CN" altLang="en-US" sz="3600" b="1" dirty="0">
                <a:latin typeface="楷体" pitchFamily="49" charset="-122"/>
                <a:ea typeface="楷体" pitchFamily="49" charset="-122"/>
              </a:rPr>
              <a:t>第一部译成西方语言的中国纯文学作品</a:t>
            </a:r>
            <a:r>
              <a:rPr lang="zh-CN" altLang="de-DE" sz="3600" b="1" dirty="0">
                <a:latin typeface="楷体" pitchFamily="49" charset="-122"/>
                <a:ea typeface="楷体" pitchFamily="49" charset="-122"/>
              </a:rPr>
              <a:t>之一</a:t>
            </a:r>
            <a:r>
              <a:rPr lang="en-US" altLang="zh-CN" sz="3600" b="1" dirty="0">
                <a:latin typeface="楷体" pitchFamily="49" charset="-122"/>
                <a:ea typeface="楷体" pitchFamily="49" charset="-122"/>
              </a:rPr>
              <a:t>《</a:t>
            </a:r>
            <a:r>
              <a:rPr lang="zh-CN" altLang="en-US" sz="3600" b="1" dirty="0">
                <a:latin typeface="楷体" pitchFamily="49" charset="-122"/>
                <a:ea typeface="楷体" pitchFamily="49" charset="-122"/>
              </a:rPr>
              <a:t>好逑传</a:t>
            </a:r>
            <a:r>
              <a:rPr lang="en-US" altLang="zh-CN" sz="3600" b="1" dirty="0">
                <a:latin typeface="楷体" pitchFamily="49" charset="-122"/>
                <a:ea typeface="楷体" pitchFamily="49" charset="-122"/>
              </a:rPr>
              <a:t>》</a:t>
            </a:r>
            <a:r>
              <a:rPr lang="zh-CN" altLang="en-US" sz="3600" b="1" dirty="0">
                <a:latin typeface="楷体" pitchFamily="49" charset="-122"/>
                <a:ea typeface="楷体" pitchFamily="49" charset="-122"/>
              </a:rPr>
              <a:t>的封面</a:t>
            </a:r>
            <a:r>
              <a:rPr lang="de-DE" altLang="zh-CN" sz="3600" b="1" dirty="0">
                <a:latin typeface="楷体" pitchFamily="49" charset="-122"/>
                <a:ea typeface="楷体" pitchFamily="49" charset="-122"/>
              </a:rPr>
              <a:t>1761</a:t>
            </a:r>
            <a:endParaRPr lang="zh-CN" altLang="en-US" sz="3600" b="1" dirty="0">
              <a:latin typeface="楷体" pitchFamily="49" charset="-122"/>
              <a:ea typeface="楷体" pitchFamily="49" charset="-122"/>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60418"/>
                                        </p:tgtEl>
                                        <p:attrNameLst>
                                          <p:attrName>style.visibility</p:attrName>
                                        </p:attrNameLst>
                                      </p:cBhvr>
                                      <p:to>
                                        <p:strVal val="visible"/>
                                      </p:to>
                                    </p:set>
                                    <p:anim calcmode="lin" valueType="num">
                                      <p:cBhvr>
                                        <p:cTn id="7" dur="1000" fill="hold"/>
                                        <p:tgtEl>
                                          <p:spTgt spid="60418"/>
                                        </p:tgtEl>
                                        <p:attrNameLst>
                                          <p:attrName>ppt_w</p:attrName>
                                        </p:attrNameLst>
                                      </p:cBhvr>
                                      <p:tavLst>
                                        <p:tav tm="0">
                                          <p:val>
                                            <p:strVal val="#ppt_w*0.70"/>
                                          </p:val>
                                        </p:tav>
                                        <p:tav tm="100000">
                                          <p:val>
                                            <p:strVal val="#ppt_w"/>
                                          </p:val>
                                        </p:tav>
                                      </p:tavLst>
                                    </p:anim>
                                    <p:anim calcmode="lin" valueType="num">
                                      <p:cBhvr>
                                        <p:cTn id="8" dur="1000" fill="hold"/>
                                        <p:tgtEl>
                                          <p:spTgt spid="60418"/>
                                        </p:tgtEl>
                                        <p:attrNameLst>
                                          <p:attrName>ppt_h</p:attrName>
                                        </p:attrNameLst>
                                      </p:cBhvr>
                                      <p:tavLst>
                                        <p:tav tm="0">
                                          <p:val>
                                            <p:strVal val="#ppt_h"/>
                                          </p:val>
                                        </p:tav>
                                        <p:tav tm="100000">
                                          <p:val>
                                            <p:strVal val="#ppt_h"/>
                                          </p:val>
                                        </p:tav>
                                      </p:tavLst>
                                    </p:anim>
                                    <p:animEffect transition="in" filter="fade">
                                      <p:cBhvr>
                                        <p:cTn id="9" dur="1000"/>
                                        <p:tgtEl>
                                          <p:spTgt spid="604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标题 1"/>
          <p:cNvSpPr>
            <a:spLocks noGrp="1"/>
          </p:cNvSpPr>
          <p:nvPr>
            <p:ph type="title"/>
          </p:nvPr>
        </p:nvSpPr>
        <p:spPr/>
        <p:txBody>
          <a:bodyPr/>
          <a:lstStyle/>
          <a:p>
            <a:pPr eaLnBrk="1" hangingPunct="1"/>
            <a:r>
              <a:rPr lang="de-DE" altLang="zh-CN" dirty="0">
                <a:solidFill>
                  <a:srgbClr val="0E5772"/>
                </a:solidFill>
                <a:latin typeface="Arial" panose="020B0604020202020204" pitchFamily="34" charset="0"/>
                <a:cs typeface="Arial" panose="020B0604020202020204" pitchFamily="34" charset="0"/>
              </a:rPr>
              <a:t>Schedule</a:t>
            </a:r>
            <a:r>
              <a:rPr altLang="zh-CN" dirty="0">
                <a:solidFill>
                  <a:srgbClr val="0E5772"/>
                </a:solidFill>
                <a:latin typeface="Arial" panose="020B0604020202020204" pitchFamily="34" charset="0"/>
                <a:cs typeface="Arial" panose="020B0604020202020204" pitchFamily="34" charset="0"/>
              </a:rPr>
              <a:t> </a:t>
            </a:r>
            <a:r>
              <a:rPr lang="zh-CN" altLang="de-DE" dirty="0">
                <a:solidFill>
                  <a:srgbClr val="0E5772"/>
                </a:solidFill>
                <a:latin typeface="Arial" panose="020B0604020202020204" pitchFamily="34" charset="0"/>
                <a:cs typeface="Arial" panose="020B0604020202020204" pitchFamily="34" charset="0"/>
              </a:rPr>
              <a:t>学期题目</a:t>
            </a:r>
            <a:endParaRPr kumimoji="1" lang="zh-CN" altLang="en-US" dirty="0">
              <a:cs typeface="Arial" panose="020B0604020202020204" pitchFamily="34" charset="0"/>
            </a:endParaRPr>
          </a:p>
        </p:txBody>
      </p:sp>
      <p:sp>
        <p:nvSpPr>
          <p:cNvPr id="8195" name="内容占位符 2"/>
          <p:cNvSpPr>
            <a:spLocks noGrp="1"/>
          </p:cNvSpPr>
          <p:nvPr>
            <p:ph idx="1"/>
          </p:nvPr>
        </p:nvSpPr>
        <p:spPr>
          <a:xfrm>
            <a:off x="323528" y="1484784"/>
            <a:ext cx="8496944" cy="4882554"/>
          </a:xfrm>
        </p:spPr>
        <p:txBody>
          <a:bodyPr>
            <a:noAutofit/>
          </a:bodyPr>
          <a:lstStyle/>
          <a:p>
            <a:pPr marL="0" indent="0">
              <a:buNone/>
            </a:pPr>
            <a:r>
              <a:rPr lang="de-DE" sz="1800" dirty="0">
                <a:latin typeface="Calibri" panose="020F0502020204030204" pitchFamily="34" charset="0"/>
                <a:ea typeface="SimSun" panose="02010600030101010101" pitchFamily="2" charset="-122"/>
                <a:cs typeface="Calibri" panose="020F0502020204030204" pitchFamily="34" charset="0"/>
              </a:rPr>
              <a:t>1 2.25 Organizational </a:t>
            </a:r>
            <a:r>
              <a:rPr lang="de-DE" sz="1800" dirty="0" err="1">
                <a:latin typeface="Calibri" panose="020F0502020204030204" pitchFamily="34" charset="0"/>
                <a:ea typeface="SimSun" panose="02010600030101010101" pitchFamily="2" charset="-122"/>
                <a:cs typeface="Calibri" panose="020F0502020204030204" pitchFamily="34" charset="0"/>
              </a:rPr>
              <a:t>things</a:t>
            </a:r>
            <a:r>
              <a:rPr lang="de-DE" sz="1800" dirty="0">
                <a:latin typeface="Calibri" panose="020F0502020204030204" pitchFamily="34" charset="0"/>
                <a:ea typeface="SimSun" panose="02010600030101010101" pitchFamily="2" charset="-122"/>
                <a:cs typeface="Calibri" panose="020F0502020204030204" pitchFamily="34" charset="0"/>
              </a:rPr>
              <a:t>, </a:t>
            </a:r>
            <a:r>
              <a:rPr lang="de-DE" sz="1800" dirty="0" err="1">
                <a:latin typeface="Calibri" panose="020F0502020204030204" pitchFamily="34" charset="0"/>
                <a:ea typeface="SimSun" panose="02010600030101010101" pitchFamily="2" charset="-122"/>
                <a:cs typeface="Calibri" panose="020F0502020204030204" pitchFamily="34" charset="0"/>
              </a:rPr>
              <a:t>intro</a:t>
            </a:r>
            <a:r>
              <a:rPr lang="de-DE" sz="1800" dirty="0">
                <a:latin typeface="Calibri" panose="020F0502020204030204" pitchFamily="34" charset="0"/>
                <a:ea typeface="SimSun" panose="02010600030101010101" pitchFamily="2" charset="-122"/>
                <a:cs typeface="Calibri" panose="020F0502020204030204" pitchFamily="34" charset="0"/>
              </a:rPr>
              <a:t> </a:t>
            </a:r>
            <a:r>
              <a:rPr lang="de-DE" sz="1800" dirty="0" err="1">
                <a:latin typeface="Calibri" panose="020F0502020204030204" pitchFamily="34" charset="0"/>
                <a:ea typeface="SimSun" panose="02010600030101010101" pitchFamily="2" charset="-122"/>
                <a:cs typeface="Calibri" panose="020F0502020204030204" pitchFamily="34" charset="0"/>
              </a:rPr>
              <a:t>to</a:t>
            </a:r>
            <a:r>
              <a:rPr lang="de-DE" sz="1800" dirty="0">
                <a:latin typeface="Calibri" panose="020F0502020204030204" pitchFamily="34" charset="0"/>
                <a:ea typeface="SimSun" panose="02010600030101010101" pitchFamily="2" charset="-122"/>
                <a:cs typeface="Calibri" panose="020F0502020204030204" pitchFamily="34" charset="0"/>
              </a:rPr>
              <a:t> </a:t>
            </a:r>
            <a:r>
              <a:rPr lang="de-DE" sz="1800" dirty="0" err="1">
                <a:latin typeface="Calibri" panose="020F0502020204030204" pitchFamily="34" charset="0"/>
                <a:ea typeface="SimSun" panose="02010600030101010101" pitchFamily="2" charset="-122"/>
                <a:cs typeface="Calibri" panose="020F0502020204030204" pitchFamily="34" charset="0"/>
              </a:rPr>
              <a:t>the</a:t>
            </a:r>
            <a:r>
              <a:rPr lang="de-DE" sz="1800" dirty="0">
                <a:latin typeface="Calibri" panose="020F0502020204030204" pitchFamily="34" charset="0"/>
                <a:ea typeface="SimSun" panose="02010600030101010101" pitchFamily="2" charset="-122"/>
                <a:cs typeface="Calibri" panose="020F0502020204030204" pitchFamily="34" charset="0"/>
              </a:rPr>
              <a:t> </a:t>
            </a:r>
            <a:r>
              <a:rPr lang="de-DE" sz="1800" dirty="0" err="1">
                <a:latin typeface="Calibri" panose="020F0502020204030204" pitchFamily="34" charset="0"/>
                <a:ea typeface="SimSun" panose="02010600030101010101" pitchFamily="2" charset="-122"/>
                <a:cs typeface="Calibri" panose="020F0502020204030204" pitchFamily="34" charset="0"/>
              </a:rPr>
              <a:t>concept</a:t>
            </a:r>
            <a:r>
              <a:rPr lang="de-DE" sz="1800" dirty="0">
                <a:latin typeface="Calibri" panose="020F0502020204030204" pitchFamily="34" charset="0"/>
                <a:ea typeface="SimSun" panose="02010600030101010101" pitchFamily="2" charset="-122"/>
                <a:cs typeface="Calibri" panose="020F0502020204030204" pitchFamily="34" charset="0"/>
              </a:rPr>
              <a:t> </a:t>
            </a:r>
            <a:r>
              <a:rPr lang="de-DE" sz="1800" dirty="0" err="1">
                <a:latin typeface="Calibri" panose="020F0502020204030204" pitchFamily="34" charset="0"/>
                <a:ea typeface="SimSun" panose="02010600030101010101" pitchFamily="2" charset="-122"/>
                <a:cs typeface="Calibri" panose="020F0502020204030204" pitchFamily="34" charset="0"/>
              </a:rPr>
              <a:t>of</a:t>
            </a:r>
            <a:r>
              <a:rPr lang="de-DE" sz="1800" dirty="0">
                <a:latin typeface="Calibri" panose="020F0502020204030204" pitchFamily="34" charset="0"/>
                <a:ea typeface="SimSun" panose="02010600030101010101" pitchFamily="2" charset="-122"/>
                <a:cs typeface="Calibri" panose="020F0502020204030204" pitchFamily="34" charset="0"/>
              </a:rPr>
              <a:t> a „classic“</a:t>
            </a:r>
            <a:endParaRPr lang="de-DE" sz="1800" dirty="0">
              <a:latin typeface="Calibri" panose="020F0502020204030204" pitchFamily="34" charset="0"/>
              <a:cs typeface="Calibri" panose="020F0502020204030204" pitchFamily="34" charset="0"/>
            </a:endParaRPr>
          </a:p>
          <a:p>
            <a:pPr marL="0" indent="0">
              <a:spcAft>
                <a:spcPts val="0"/>
              </a:spcAft>
              <a:buNone/>
            </a:pPr>
            <a:r>
              <a:rPr lang="de-DE" sz="1800" dirty="0">
                <a:latin typeface="Calibri" panose="020F0502020204030204" pitchFamily="34" charset="0"/>
                <a:ea typeface="SimSun" panose="02010600030101010101" pitchFamily="2" charset="-122"/>
                <a:cs typeface="Calibri" panose="020F0502020204030204" pitchFamily="34" charset="0"/>
              </a:rPr>
              <a:t>2 3.4 </a:t>
            </a:r>
            <a:r>
              <a:rPr lang="de-DE" sz="1800" dirty="0" err="1">
                <a:latin typeface="Calibri" panose="020F0502020204030204" pitchFamily="34" charset="0"/>
                <a:ea typeface="SimSun" panose="02010600030101010101" pitchFamily="2" charset="-122"/>
                <a:cs typeface="Calibri" panose="020F0502020204030204" pitchFamily="34" charset="0"/>
              </a:rPr>
              <a:t>Canonization</a:t>
            </a:r>
            <a:endParaRPr lang="de-DE" sz="1800" dirty="0">
              <a:latin typeface="Calibri" panose="020F0502020204030204" pitchFamily="34" charset="0"/>
              <a:ea typeface="SimSun" panose="02010600030101010101" pitchFamily="2" charset="-122"/>
              <a:cs typeface="Calibri" panose="020F0502020204030204" pitchFamily="34" charset="0"/>
            </a:endParaRPr>
          </a:p>
          <a:p>
            <a:pPr marL="0" indent="0">
              <a:spcAft>
                <a:spcPts val="0"/>
              </a:spcAft>
              <a:buNone/>
            </a:pPr>
            <a:r>
              <a:rPr lang="de-DE" sz="1800" dirty="0">
                <a:solidFill>
                  <a:srgbClr val="FF0000"/>
                </a:solidFill>
                <a:latin typeface="Calibri" panose="020F0502020204030204" pitchFamily="34" charset="0"/>
                <a:ea typeface="SimSun" panose="02010600030101010101" pitchFamily="2" charset="-122"/>
                <a:cs typeface="Calibri" panose="020F0502020204030204" pitchFamily="34" charset="0"/>
              </a:rPr>
              <a:t>3 3.11 Early Translation </a:t>
            </a:r>
            <a:r>
              <a:rPr lang="de-DE" sz="1800" dirty="0" err="1">
                <a:solidFill>
                  <a:srgbClr val="FF0000"/>
                </a:solidFill>
                <a:latin typeface="Calibri" panose="020F0502020204030204" pitchFamily="34" charset="0"/>
                <a:ea typeface="SimSun" panose="02010600030101010101" pitchFamily="2" charset="-122"/>
                <a:cs typeface="Calibri" panose="020F0502020204030204" pitchFamily="34" charset="0"/>
              </a:rPr>
              <a:t>of</a:t>
            </a:r>
            <a:r>
              <a:rPr lang="de-DE" sz="1800" dirty="0">
                <a:solidFill>
                  <a:srgbClr val="FF0000"/>
                </a:solidFill>
                <a:latin typeface="Calibri" panose="020F0502020204030204" pitchFamily="34" charset="0"/>
                <a:ea typeface="SimSun" panose="02010600030101010101" pitchFamily="2" charset="-122"/>
                <a:cs typeface="Calibri" panose="020F0502020204030204" pitchFamily="34" charset="0"/>
              </a:rPr>
              <a:t> Chinese </a:t>
            </a:r>
            <a:r>
              <a:rPr lang="de-DE" sz="1800" dirty="0" err="1">
                <a:solidFill>
                  <a:srgbClr val="FF0000"/>
                </a:solidFill>
                <a:latin typeface="Calibri" panose="020F0502020204030204" pitchFamily="34" charset="0"/>
                <a:ea typeface="SimSun" panose="02010600030101010101" pitchFamily="2" charset="-122"/>
                <a:cs typeface="Calibri" panose="020F0502020204030204" pitchFamily="34" charset="0"/>
              </a:rPr>
              <a:t>Literature</a:t>
            </a:r>
            <a:endParaRPr lang="de-DE" sz="1800" dirty="0">
              <a:solidFill>
                <a:srgbClr val="FF0000"/>
              </a:solidFill>
              <a:latin typeface="Calibri" panose="020F0502020204030204" pitchFamily="34" charset="0"/>
              <a:ea typeface="SimSun" panose="02010600030101010101" pitchFamily="2" charset="-122"/>
              <a:cs typeface="Calibri" panose="020F0502020204030204" pitchFamily="34" charset="0"/>
            </a:endParaRPr>
          </a:p>
          <a:p>
            <a:pPr marL="0" indent="0">
              <a:spcAft>
                <a:spcPts val="0"/>
              </a:spcAft>
              <a:buNone/>
            </a:pPr>
            <a:r>
              <a:rPr lang="de-DE" sz="1800" dirty="0">
                <a:latin typeface="Calibri" panose="020F0502020204030204" pitchFamily="34" charset="0"/>
                <a:ea typeface="SimSun" panose="02010600030101010101" pitchFamily="2" charset="-122"/>
                <a:cs typeface="Calibri" panose="020F0502020204030204" pitchFamily="34" charset="0"/>
              </a:rPr>
              <a:t>4 3.18 Reception </a:t>
            </a:r>
            <a:r>
              <a:rPr lang="de-DE" sz="1800" dirty="0" err="1">
                <a:latin typeface="Calibri" panose="020F0502020204030204" pitchFamily="34" charset="0"/>
                <a:ea typeface="SimSun" panose="02010600030101010101" pitchFamily="2" charset="-122"/>
                <a:cs typeface="Calibri" panose="020F0502020204030204" pitchFamily="34" charset="0"/>
              </a:rPr>
              <a:t>of</a:t>
            </a:r>
            <a:r>
              <a:rPr lang="de-DE" sz="1800" dirty="0">
                <a:latin typeface="Calibri" panose="020F0502020204030204" pitchFamily="34" charset="0"/>
                <a:ea typeface="SimSun" panose="02010600030101010101" pitchFamily="2" charset="-122"/>
                <a:cs typeface="Calibri" panose="020F0502020204030204" pitchFamily="34" charset="0"/>
              </a:rPr>
              <a:t> </a:t>
            </a:r>
            <a:r>
              <a:rPr lang="de-DE" sz="1800" dirty="0" err="1">
                <a:latin typeface="Calibri" panose="020F0502020204030204" pitchFamily="34" charset="0"/>
                <a:ea typeface="SimSun" panose="02010600030101010101" pitchFamily="2" charset="-122"/>
                <a:cs typeface="Calibri" panose="020F0502020204030204" pitchFamily="34" charset="0"/>
              </a:rPr>
              <a:t>the</a:t>
            </a:r>
            <a:r>
              <a:rPr lang="de-DE" sz="1800" dirty="0">
                <a:latin typeface="Calibri" panose="020F0502020204030204" pitchFamily="34" charset="0"/>
                <a:ea typeface="SimSun" panose="02010600030101010101" pitchFamily="2" charset="-122"/>
                <a:cs typeface="Calibri" panose="020F0502020204030204" pitchFamily="34" charset="0"/>
              </a:rPr>
              <a:t> </a:t>
            </a:r>
            <a:r>
              <a:rPr lang="de-DE" sz="1800" dirty="0" err="1">
                <a:latin typeface="Calibri" panose="020F0502020204030204" pitchFamily="34" charset="0"/>
                <a:ea typeface="SimSun" panose="02010600030101010101" pitchFamily="2" charset="-122"/>
                <a:cs typeface="Calibri" panose="020F0502020204030204" pitchFamily="34" charset="0"/>
              </a:rPr>
              <a:t>Red</a:t>
            </a:r>
            <a:r>
              <a:rPr lang="de-DE" sz="1800" dirty="0">
                <a:latin typeface="Calibri" panose="020F0502020204030204" pitchFamily="34" charset="0"/>
                <a:ea typeface="SimSun" panose="02010600030101010101" pitchFamily="2" charset="-122"/>
                <a:cs typeface="Calibri" panose="020F0502020204030204" pitchFamily="34" charset="0"/>
              </a:rPr>
              <a:t> Chamber Dreams in </a:t>
            </a:r>
            <a:r>
              <a:rPr lang="de-DE" sz="1800" dirty="0" err="1">
                <a:latin typeface="Calibri" panose="020F0502020204030204" pitchFamily="34" charset="0"/>
                <a:ea typeface="SimSun" panose="02010600030101010101" pitchFamily="2" charset="-122"/>
                <a:cs typeface="Calibri" panose="020F0502020204030204" pitchFamily="34" charset="0"/>
              </a:rPr>
              <a:t>the</a:t>
            </a:r>
            <a:r>
              <a:rPr lang="de-DE" sz="1800" dirty="0">
                <a:latin typeface="Calibri" panose="020F0502020204030204" pitchFamily="34" charset="0"/>
                <a:ea typeface="SimSun" panose="02010600030101010101" pitchFamily="2" charset="-122"/>
                <a:cs typeface="Calibri" panose="020F0502020204030204" pitchFamily="34" charset="0"/>
              </a:rPr>
              <a:t> West</a:t>
            </a:r>
          </a:p>
          <a:p>
            <a:pPr marL="0" indent="0">
              <a:spcAft>
                <a:spcPts val="0"/>
              </a:spcAft>
              <a:buNone/>
            </a:pPr>
            <a:r>
              <a:rPr lang="de-DE" sz="1800" dirty="0">
                <a:latin typeface="Calibri" panose="020F0502020204030204" pitchFamily="34" charset="0"/>
                <a:ea typeface="SimSun" panose="02010600030101010101" pitchFamily="2" charset="-122"/>
                <a:cs typeface="Calibri" panose="020F0502020204030204" pitchFamily="34" charset="0"/>
              </a:rPr>
              <a:t>5 3.25 </a:t>
            </a:r>
            <a:r>
              <a:rPr lang="de-DE" sz="1800" dirty="0" err="1">
                <a:latin typeface="Calibri" panose="020F0502020204030204" pitchFamily="34" charset="0"/>
                <a:ea typeface="SimSun" panose="02010600030101010101" pitchFamily="2" charset="-122"/>
                <a:cs typeface="Calibri" panose="020F0502020204030204" pitchFamily="34" charset="0"/>
              </a:rPr>
              <a:t>How</a:t>
            </a:r>
            <a:r>
              <a:rPr lang="de-DE" sz="1800" dirty="0">
                <a:latin typeface="Calibri" panose="020F0502020204030204" pitchFamily="34" charset="0"/>
                <a:ea typeface="SimSun" panose="02010600030101010101" pitchFamily="2" charset="-122"/>
                <a:cs typeface="Calibri" panose="020F0502020204030204" pitchFamily="34" charset="0"/>
              </a:rPr>
              <a:t> </a:t>
            </a:r>
            <a:r>
              <a:rPr lang="de-DE" sz="1800" dirty="0" err="1">
                <a:latin typeface="Calibri" panose="020F0502020204030204" pitchFamily="34" charset="0"/>
                <a:ea typeface="SimSun" panose="02010600030101010101" pitchFamily="2" charset="-122"/>
                <a:cs typeface="Calibri" panose="020F0502020204030204" pitchFamily="34" charset="0"/>
              </a:rPr>
              <a:t>to</a:t>
            </a:r>
            <a:r>
              <a:rPr lang="de-DE" sz="1800" dirty="0">
                <a:latin typeface="Calibri" panose="020F0502020204030204" pitchFamily="34" charset="0"/>
                <a:ea typeface="SimSun" panose="02010600030101010101" pitchFamily="2" charset="-122"/>
                <a:cs typeface="Calibri" panose="020F0502020204030204" pitchFamily="34" charset="0"/>
              </a:rPr>
              <a:t> </a:t>
            </a:r>
            <a:r>
              <a:rPr lang="de-DE" sz="1800" dirty="0" err="1">
                <a:latin typeface="Calibri" panose="020F0502020204030204" pitchFamily="34" charset="0"/>
                <a:ea typeface="SimSun" panose="02010600030101010101" pitchFamily="2" charset="-122"/>
                <a:cs typeface="Calibri" panose="020F0502020204030204" pitchFamily="34" charset="0"/>
              </a:rPr>
              <a:t>make</a:t>
            </a:r>
            <a:r>
              <a:rPr lang="de-DE" sz="1800" dirty="0">
                <a:latin typeface="Calibri" panose="020F0502020204030204" pitchFamily="34" charset="0"/>
                <a:ea typeface="SimSun" panose="02010600030101010101" pitchFamily="2" charset="-122"/>
                <a:cs typeface="Calibri" panose="020F0502020204030204" pitchFamily="34" charset="0"/>
              </a:rPr>
              <a:t> </a:t>
            </a:r>
            <a:r>
              <a:rPr lang="de-DE" sz="1800" dirty="0" err="1">
                <a:latin typeface="Calibri" panose="020F0502020204030204" pitchFamily="34" charset="0"/>
                <a:ea typeface="SimSun" panose="02010600030101010101" pitchFamily="2" charset="-122"/>
                <a:cs typeface="Calibri" panose="020F0502020204030204" pitchFamily="34" charset="0"/>
              </a:rPr>
              <a:t>people</a:t>
            </a:r>
            <a:r>
              <a:rPr lang="de-DE" sz="1800" dirty="0">
                <a:latin typeface="Calibri" panose="020F0502020204030204" pitchFamily="34" charset="0"/>
                <a:ea typeface="SimSun" panose="02010600030101010101" pitchFamily="2" charset="-122"/>
                <a:cs typeface="Calibri" panose="020F0502020204030204" pitchFamily="34" charset="0"/>
              </a:rPr>
              <a:t> </a:t>
            </a:r>
            <a:r>
              <a:rPr lang="de-DE" sz="1800" dirty="0" err="1">
                <a:latin typeface="Calibri" panose="020F0502020204030204" pitchFamily="34" charset="0"/>
                <a:ea typeface="SimSun" panose="02010600030101010101" pitchFamily="2" charset="-122"/>
                <a:cs typeface="Calibri" panose="020F0502020204030204" pitchFamily="34" charset="0"/>
              </a:rPr>
              <a:t>read</a:t>
            </a:r>
            <a:r>
              <a:rPr lang="de-DE" sz="1800" dirty="0">
                <a:latin typeface="Calibri" panose="020F0502020204030204" pitchFamily="34" charset="0"/>
                <a:ea typeface="SimSun" panose="02010600030101010101" pitchFamily="2" charset="-122"/>
                <a:cs typeface="Calibri" panose="020F0502020204030204" pitchFamily="34" charset="0"/>
              </a:rPr>
              <a:t> </a:t>
            </a:r>
            <a:r>
              <a:rPr lang="de-DE" sz="1800" dirty="0" err="1">
                <a:latin typeface="Calibri" panose="020F0502020204030204" pitchFamily="34" charset="0"/>
                <a:ea typeface="SimSun" panose="02010600030101010101" pitchFamily="2" charset="-122"/>
                <a:cs typeface="Calibri" panose="020F0502020204030204" pitchFamily="34" charset="0"/>
              </a:rPr>
              <a:t>classics</a:t>
            </a:r>
            <a:r>
              <a:rPr lang="de-DE" sz="1800" dirty="0">
                <a:latin typeface="Calibri" panose="020F0502020204030204" pitchFamily="34" charset="0"/>
                <a:ea typeface="SimSun" panose="02010600030101010101" pitchFamily="2" charset="-122"/>
                <a:cs typeface="Calibri" panose="020F0502020204030204" pitchFamily="34" charset="0"/>
              </a:rPr>
              <a:t> </a:t>
            </a:r>
            <a:r>
              <a:rPr lang="de-DE" sz="1800" dirty="0" err="1">
                <a:latin typeface="Calibri" panose="020F0502020204030204" pitchFamily="34" charset="0"/>
                <a:ea typeface="SimSun" panose="02010600030101010101" pitchFamily="2" charset="-122"/>
                <a:cs typeface="Calibri" panose="020F0502020204030204" pitchFamily="34" charset="0"/>
              </a:rPr>
              <a:t>again</a:t>
            </a:r>
            <a:r>
              <a:rPr lang="de-DE" sz="1800" dirty="0">
                <a:latin typeface="Calibri" panose="020F0502020204030204" pitchFamily="34" charset="0"/>
                <a:ea typeface="SimSun" panose="02010600030101010101" pitchFamily="2" charset="-122"/>
                <a:cs typeface="Calibri" panose="020F0502020204030204" pitchFamily="34" charset="0"/>
              </a:rPr>
              <a:t>?</a:t>
            </a:r>
          </a:p>
          <a:p>
            <a:pPr marL="0" indent="0">
              <a:spcAft>
                <a:spcPts val="0"/>
              </a:spcAft>
              <a:buNone/>
            </a:pPr>
            <a:r>
              <a:rPr lang="de-DE" sz="1800" dirty="0">
                <a:latin typeface="Calibri" panose="020F0502020204030204" pitchFamily="34" charset="0"/>
                <a:ea typeface="SimSun" panose="02010600030101010101" pitchFamily="2" charset="-122"/>
                <a:cs typeface="Calibri" panose="020F0502020204030204" pitchFamily="34" charset="0"/>
              </a:rPr>
              <a:t>6 4.1 Western Classics in Chinese </a:t>
            </a:r>
            <a:r>
              <a:rPr lang="de-DE" sz="1800" dirty="0" err="1">
                <a:latin typeface="Calibri" panose="020F0502020204030204" pitchFamily="34" charset="0"/>
                <a:ea typeface="SimSun" panose="02010600030101010101" pitchFamily="2" charset="-122"/>
                <a:cs typeface="Calibri" panose="020F0502020204030204" pitchFamily="34" charset="0"/>
              </a:rPr>
              <a:t>clothes</a:t>
            </a:r>
            <a:r>
              <a:rPr lang="de-DE" sz="1800" dirty="0">
                <a:latin typeface="Calibri" panose="020F0502020204030204" pitchFamily="34" charset="0"/>
                <a:ea typeface="SimSun" panose="02010600030101010101" pitchFamily="2" charset="-122"/>
                <a:cs typeface="Calibri" panose="020F0502020204030204" pitchFamily="34" charset="0"/>
              </a:rPr>
              <a:t>: The </a:t>
            </a:r>
            <a:r>
              <a:rPr lang="de-DE" sz="1800" dirty="0" err="1">
                <a:latin typeface="Calibri" panose="020F0502020204030204" pitchFamily="34" charset="0"/>
                <a:ea typeface="SimSun" panose="02010600030101010101" pitchFamily="2" charset="-122"/>
                <a:cs typeface="Calibri" panose="020F0502020204030204" pitchFamily="34" charset="0"/>
              </a:rPr>
              <a:t>example</a:t>
            </a:r>
            <a:r>
              <a:rPr lang="de-DE" sz="1800" dirty="0">
                <a:latin typeface="Calibri" panose="020F0502020204030204" pitchFamily="34" charset="0"/>
                <a:ea typeface="SimSun" panose="02010600030101010101" pitchFamily="2" charset="-122"/>
                <a:cs typeface="Calibri" panose="020F0502020204030204" pitchFamily="34" charset="0"/>
              </a:rPr>
              <a:t> </a:t>
            </a:r>
            <a:r>
              <a:rPr lang="de-DE" sz="1800" dirty="0" err="1">
                <a:latin typeface="Calibri" panose="020F0502020204030204" pitchFamily="34" charset="0"/>
                <a:ea typeface="SimSun" panose="02010600030101010101" pitchFamily="2" charset="-122"/>
                <a:cs typeface="Calibri" panose="020F0502020204030204" pitchFamily="34" charset="0"/>
              </a:rPr>
              <a:t>of</a:t>
            </a:r>
            <a:r>
              <a:rPr lang="de-DE" sz="1800" dirty="0">
                <a:latin typeface="Calibri" panose="020F0502020204030204" pitchFamily="34" charset="0"/>
                <a:ea typeface="SimSun" panose="02010600030101010101" pitchFamily="2" charset="-122"/>
                <a:cs typeface="Calibri" panose="020F0502020204030204" pitchFamily="34" charset="0"/>
              </a:rPr>
              <a:t> </a:t>
            </a:r>
            <a:r>
              <a:rPr lang="de-DE" sz="1800" dirty="0" err="1">
                <a:latin typeface="Calibri" panose="020F0502020204030204" pitchFamily="34" charset="0"/>
                <a:ea typeface="SimSun" panose="02010600030101010101" pitchFamily="2" charset="-122"/>
                <a:cs typeface="Calibri" panose="020F0502020204030204" pitchFamily="34" charset="0"/>
              </a:rPr>
              <a:t>Utopian</a:t>
            </a:r>
            <a:r>
              <a:rPr lang="de-DE" sz="1800" dirty="0">
                <a:latin typeface="Calibri" panose="020F0502020204030204" pitchFamily="34" charset="0"/>
                <a:ea typeface="SimSun" panose="02010600030101010101" pitchFamily="2" charset="-122"/>
                <a:cs typeface="Calibri" panose="020F0502020204030204" pitchFamily="34" charset="0"/>
              </a:rPr>
              <a:t> </a:t>
            </a:r>
            <a:r>
              <a:rPr lang="de-DE" sz="1800" dirty="0" err="1">
                <a:latin typeface="Calibri" panose="020F0502020204030204" pitchFamily="34" charset="0"/>
                <a:ea typeface="SimSun" panose="02010600030101010101" pitchFamily="2" charset="-122"/>
                <a:cs typeface="Calibri" panose="020F0502020204030204" pitchFamily="34" charset="0"/>
              </a:rPr>
              <a:t>Literature</a:t>
            </a:r>
            <a:endParaRPr lang="de-DE" sz="1800" dirty="0">
              <a:latin typeface="Calibri" panose="020F0502020204030204" pitchFamily="34" charset="0"/>
              <a:ea typeface="SimSun" panose="02010600030101010101" pitchFamily="2" charset="-122"/>
              <a:cs typeface="Calibri" panose="020F0502020204030204" pitchFamily="34" charset="0"/>
            </a:endParaRPr>
          </a:p>
          <a:p>
            <a:pPr marL="0" indent="0">
              <a:spcAft>
                <a:spcPts val="0"/>
              </a:spcAft>
              <a:buNone/>
            </a:pPr>
            <a:r>
              <a:rPr lang="de-DE" sz="1800" dirty="0">
                <a:latin typeface="Calibri" panose="020F0502020204030204" pitchFamily="34" charset="0"/>
                <a:ea typeface="SimSun" panose="02010600030101010101" pitchFamily="2" charset="-122"/>
                <a:cs typeface="Calibri" panose="020F0502020204030204" pitchFamily="34" charset="0"/>
              </a:rPr>
              <a:t>7 4.8 </a:t>
            </a:r>
            <a:r>
              <a:rPr lang="de-DE" sz="1800" dirty="0" err="1">
                <a:latin typeface="Calibri" panose="020F0502020204030204" pitchFamily="34" charset="0"/>
                <a:ea typeface="SimSun" panose="02010600030101010101" pitchFamily="2" charset="-122"/>
                <a:cs typeface="Calibri" panose="020F0502020204030204" pitchFamily="34" charset="0"/>
              </a:rPr>
              <a:t>Attractiveness</a:t>
            </a:r>
            <a:r>
              <a:rPr lang="de-DE" sz="1800" dirty="0">
                <a:latin typeface="Calibri" panose="020F0502020204030204" pitchFamily="34" charset="0"/>
                <a:ea typeface="SimSun" panose="02010600030101010101" pitchFamily="2" charset="-122"/>
                <a:cs typeface="Calibri" panose="020F0502020204030204" pitchFamily="34" charset="0"/>
              </a:rPr>
              <a:t> </a:t>
            </a:r>
            <a:r>
              <a:rPr lang="de-DE" sz="1800" dirty="0" err="1">
                <a:latin typeface="Calibri" panose="020F0502020204030204" pitchFamily="34" charset="0"/>
                <a:ea typeface="SimSun" panose="02010600030101010101" pitchFamily="2" charset="-122"/>
                <a:cs typeface="Calibri" panose="020F0502020204030204" pitchFamily="34" charset="0"/>
              </a:rPr>
              <a:t>of</a:t>
            </a:r>
            <a:r>
              <a:rPr lang="de-DE" sz="1800" dirty="0">
                <a:latin typeface="Calibri" panose="020F0502020204030204" pitchFamily="34" charset="0"/>
                <a:ea typeface="SimSun" panose="02010600030101010101" pitchFamily="2" charset="-122"/>
                <a:cs typeface="Calibri" panose="020F0502020204030204" pitchFamily="34" charset="0"/>
              </a:rPr>
              <a:t> Chinese Classics </a:t>
            </a:r>
            <a:r>
              <a:rPr lang="de-DE" sz="1800" dirty="0" err="1">
                <a:latin typeface="Calibri" panose="020F0502020204030204" pitchFamily="34" charset="0"/>
                <a:ea typeface="SimSun" panose="02010600030101010101" pitchFamily="2" charset="-122"/>
                <a:cs typeface="Calibri" panose="020F0502020204030204" pitchFamily="34" charset="0"/>
              </a:rPr>
              <a:t>as</a:t>
            </a:r>
            <a:r>
              <a:rPr lang="de-DE" sz="1800" dirty="0">
                <a:latin typeface="Calibri" panose="020F0502020204030204" pitchFamily="34" charset="0"/>
                <a:ea typeface="SimSun" panose="02010600030101010101" pitchFamily="2" charset="-122"/>
                <a:cs typeface="Calibri" panose="020F0502020204030204" pitchFamily="34" charset="0"/>
              </a:rPr>
              <a:t> </a:t>
            </a:r>
            <a:r>
              <a:rPr lang="de-DE" sz="1800" dirty="0" err="1">
                <a:latin typeface="Calibri" panose="020F0502020204030204" pitchFamily="34" charset="0"/>
                <a:ea typeface="SimSun" panose="02010600030101010101" pitchFamily="2" charset="-122"/>
                <a:cs typeface="Calibri" panose="020F0502020204030204" pitchFamily="34" charset="0"/>
              </a:rPr>
              <a:t>part</a:t>
            </a:r>
            <a:r>
              <a:rPr lang="de-DE" sz="1800" dirty="0">
                <a:latin typeface="Calibri" panose="020F0502020204030204" pitchFamily="34" charset="0"/>
                <a:ea typeface="SimSun" panose="02010600030101010101" pitchFamily="2" charset="-122"/>
                <a:cs typeface="Calibri" panose="020F0502020204030204" pitchFamily="34" charset="0"/>
              </a:rPr>
              <a:t> </a:t>
            </a:r>
            <a:r>
              <a:rPr lang="de-DE" sz="1800" dirty="0" err="1">
                <a:latin typeface="Calibri" panose="020F0502020204030204" pitchFamily="34" charset="0"/>
                <a:ea typeface="SimSun" panose="02010600030101010101" pitchFamily="2" charset="-122"/>
                <a:cs typeface="Calibri" panose="020F0502020204030204" pitchFamily="34" charset="0"/>
              </a:rPr>
              <a:t>of</a:t>
            </a:r>
            <a:r>
              <a:rPr lang="de-DE" sz="1800" dirty="0">
                <a:latin typeface="Calibri" panose="020F0502020204030204" pitchFamily="34" charset="0"/>
                <a:ea typeface="SimSun" panose="02010600030101010101" pitchFamily="2" charset="-122"/>
                <a:cs typeface="Calibri" panose="020F0502020204030204" pitchFamily="34" charset="0"/>
              </a:rPr>
              <a:t> softpower</a:t>
            </a:r>
          </a:p>
          <a:p>
            <a:pPr marL="0" indent="0">
              <a:spcAft>
                <a:spcPts val="0"/>
              </a:spcAft>
              <a:buNone/>
            </a:pPr>
            <a:r>
              <a:rPr lang="de-DE" sz="1800" dirty="0">
                <a:latin typeface="Calibri" panose="020F0502020204030204" pitchFamily="34" charset="0"/>
                <a:ea typeface="SimSun" panose="02010600030101010101" pitchFamily="2" charset="-122"/>
                <a:cs typeface="Calibri" panose="020F0502020204030204" pitchFamily="34" charset="0"/>
              </a:rPr>
              <a:t>8 4.15 Chinese Classics in </a:t>
            </a:r>
            <a:r>
              <a:rPr lang="de-DE" sz="1800" dirty="0" err="1">
                <a:latin typeface="Calibri" panose="020F0502020204030204" pitchFamily="34" charset="0"/>
                <a:ea typeface="SimSun" panose="02010600030101010101" pitchFamily="2" charset="-122"/>
                <a:cs typeface="Calibri" panose="020F0502020204030204" pitchFamily="34" charset="0"/>
              </a:rPr>
              <a:t>the</a:t>
            </a:r>
            <a:r>
              <a:rPr lang="de-DE" sz="1800" dirty="0">
                <a:latin typeface="Calibri" panose="020F0502020204030204" pitchFamily="34" charset="0"/>
                <a:ea typeface="SimSun" panose="02010600030101010101" pitchFamily="2" charset="-122"/>
                <a:cs typeface="Calibri" panose="020F0502020204030204" pitchFamily="34" charset="0"/>
              </a:rPr>
              <a:t> West: The </a:t>
            </a:r>
            <a:r>
              <a:rPr lang="de-DE" sz="1800" dirty="0" err="1">
                <a:latin typeface="Calibri" panose="020F0502020204030204" pitchFamily="34" charset="0"/>
                <a:ea typeface="SimSun" panose="02010600030101010101" pitchFamily="2" charset="-122"/>
                <a:cs typeface="Calibri" panose="020F0502020204030204" pitchFamily="34" charset="0"/>
              </a:rPr>
              <a:t>Example</a:t>
            </a:r>
            <a:r>
              <a:rPr lang="de-DE" sz="1800" dirty="0">
                <a:latin typeface="Calibri" panose="020F0502020204030204" pitchFamily="34" charset="0"/>
                <a:ea typeface="SimSun" panose="02010600030101010101" pitchFamily="2" charset="-122"/>
                <a:cs typeface="Calibri" panose="020F0502020204030204" pitchFamily="34" charset="0"/>
              </a:rPr>
              <a:t> </a:t>
            </a:r>
            <a:r>
              <a:rPr lang="de-DE" sz="1800" dirty="0" err="1">
                <a:latin typeface="Calibri" panose="020F0502020204030204" pitchFamily="34" charset="0"/>
                <a:ea typeface="SimSun" panose="02010600030101010101" pitchFamily="2" charset="-122"/>
                <a:cs typeface="Calibri" panose="020F0502020204030204" pitchFamily="34" charset="0"/>
              </a:rPr>
              <a:t>of</a:t>
            </a:r>
            <a:r>
              <a:rPr lang="de-DE" sz="1800" dirty="0">
                <a:latin typeface="Calibri" panose="020F0502020204030204" pitchFamily="34" charset="0"/>
                <a:ea typeface="SimSun" panose="02010600030101010101" pitchFamily="2" charset="-122"/>
                <a:cs typeface="Calibri" panose="020F0502020204030204" pitchFamily="34" charset="0"/>
              </a:rPr>
              <a:t> Germany</a:t>
            </a:r>
          </a:p>
          <a:p>
            <a:pPr marL="0" indent="0">
              <a:spcAft>
                <a:spcPts val="0"/>
              </a:spcAft>
              <a:buNone/>
            </a:pPr>
            <a:r>
              <a:rPr lang="de-DE" sz="1800" dirty="0">
                <a:latin typeface="Calibri" panose="020F0502020204030204" pitchFamily="34" charset="0"/>
                <a:ea typeface="SimSun" panose="02010600030101010101" pitchFamily="2" charset="-122"/>
                <a:cs typeface="Calibri" panose="020F0502020204030204" pitchFamily="34" charset="0"/>
              </a:rPr>
              <a:t>9 4.22 </a:t>
            </a:r>
            <a:r>
              <a:rPr lang="de-DE" sz="1800" dirty="0" err="1">
                <a:latin typeface="Calibri" panose="020F0502020204030204" pitchFamily="34" charset="0"/>
                <a:ea typeface="SimSun" panose="02010600030101010101" pitchFamily="2" charset="-122"/>
                <a:cs typeface="Calibri" panose="020F0502020204030204" pitchFamily="34" charset="0"/>
              </a:rPr>
              <a:t>Sinicization</a:t>
            </a:r>
            <a:r>
              <a:rPr lang="de-DE" sz="1800" dirty="0">
                <a:latin typeface="Calibri" panose="020F0502020204030204" pitchFamily="34" charset="0"/>
                <a:ea typeface="SimSun" panose="02010600030101010101" pitchFamily="2" charset="-122"/>
                <a:cs typeface="Calibri" panose="020F0502020204030204" pitchFamily="34" charset="0"/>
              </a:rPr>
              <a:t> – Politics </a:t>
            </a:r>
            <a:r>
              <a:rPr lang="de-DE" sz="1800" dirty="0" err="1">
                <a:latin typeface="Calibri" panose="020F0502020204030204" pitchFamily="34" charset="0"/>
                <a:ea typeface="SimSun" panose="02010600030101010101" pitchFamily="2" charset="-122"/>
                <a:cs typeface="Calibri" panose="020F0502020204030204" pitchFamily="34" charset="0"/>
              </a:rPr>
              <a:t>for</a:t>
            </a:r>
            <a:r>
              <a:rPr lang="de-DE" sz="1800" dirty="0">
                <a:latin typeface="Calibri" panose="020F0502020204030204" pitchFamily="34" charset="0"/>
                <a:ea typeface="SimSun" panose="02010600030101010101" pitchFamily="2" charset="-122"/>
                <a:cs typeface="Calibri" panose="020F0502020204030204" pitchFamily="34" charset="0"/>
              </a:rPr>
              <a:t> Cultural Export: The </a:t>
            </a:r>
            <a:r>
              <a:rPr lang="de-DE" sz="1800" dirty="0" err="1">
                <a:latin typeface="Calibri" panose="020F0502020204030204" pitchFamily="34" charset="0"/>
                <a:ea typeface="SimSun" panose="02010600030101010101" pitchFamily="2" charset="-122"/>
                <a:cs typeface="Calibri" panose="020F0502020204030204" pitchFamily="34" charset="0"/>
              </a:rPr>
              <a:t>Example</a:t>
            </a:r>
            <a:r>
              <a:rPr lang="de-DE" sz="1800" dirty="0">
                <a:latin typeface="Calibri" panose="020F0502020204030204" pitchFamily="34" charset="0"/>
                <a:ea typeface="SimSun" panose="02010600030101010101" pitchFamily="2" charset="-122"/>
                <a:cs typeface="Calibri" panose="020F0502020204030204" pitchFamily="34" charset="0"/>
              </a:rPr>
              <a:t> </a:t>
            </a:r>
            <a:r>
              <a:rPr lang="de-DE" sz="1800" dirty="0" err="1">
                <a:latin typeface="Calibri" panose="020F0502020204030204" pitchFamily="34" charset="0"/>
                <a:ea typeface="SimSun" panose="02010600030101010101" pitchFamily="2" charset="-122"/>
                <a:cs typeface="Calibri" panose="020F0502020204030204" pitchFamily="34" charset="0"/>
              </a:rPr>
              <a:t>of</a:t>
            </a:r>
            <a:r>
              <a:rPr lang="de-DE" sz="1800" dirty="0">
                <a:latin typeface="Calibri" panose="020F0502020204030204" pitchFamily="34" charset="0"/>
                <a:ea typeface="SimSun" panose="02010600030101010101" pitchFamily="2" charset="-122"/>
                <a:cs typeface="Calibri" panose="020F0502020204030204" pitchFamily="34" charset="0"/>
              </a:rPr>
              <a:t> </a:t>
            </a:r>
            <a:r>
              <a:rPr lang="de-DE" sz="1800" dirty="0" err="1">
                <a:latin typeface="Calibri" panose="020F0502020204030204" pitchFamily="34" charset="0"/>
                <a:ea typeface="SimSun" panose="02010600030101010101" pitchFamily="2" charset="-122"/>
                <a:cs typeface="Calibri" panose="020F0502020204030204" pitchFamily="34" charset="0"/>
              </a:rPr>
              <a:t>the</a:t>
            </a:r>
            <a:r>
              <a:rPr lang="de-DE" sz="1800" dirty="0">
                <a:latin typeface="Calibri" panose="020F0502020204030204" pitchFamily="34" charset="0"/>
                <a:ea typeface="SimSun" panose="02010600030101010101" pitchFamily="2" charset="-122"/>
                <a:cs typeface="Calibri" panose="020F0502020204030204" pitchFamily="34" charset="0"/>
              </a:rPr>
              <a:t> Chinese </a:t>
            </a:r>
            <a:r>
              <a:rPr lang="de-DE" sz="1800" dirty="0" err="1">
                <a:latin typeface="Calibri" panose="020F0502020204030204" pitchFamily="34" charset="0"/>
                <a:ea typeface="SimSun" panose="02010600030101010101" pitchFamily="2" charset="-122"/>
                <a:cs typeface="Calibri" panose="020F0502020204030204" pitchFamily="34" charset="0"/>
              </a:rPr>
              <a:t>classics</a:t>
            </a:r>
            <a:endParaRPr lang="de-DE" sz="1800" dirty="0">
              <a:latin typeface="Calibri" panose="020F0502020204030204" pitchFamily="34" charset="0"/>
              <a:ea typeface="SimSun" panose="02010600030101010101" pitchFamily="2" charset="-122"/>
              <a:cs typeface="Calibri" panose="020F0502020204030204" pitchFamily="34" charset="0"/>
            </a:endParaRPr>
          </a:p>
          <a:p>
            <a:pPr marL="0" indent="0">
              <a:spcAft>
                <a:spcPts val="0"/>
              </a:spcAft>
              <a:buNone/>
            </a:pPr>
            <a:r>
              <a:rPr lang="de-DE" sz="1800" dirty="0">
                <a:latin typeface="Calibri" panose="020F0502020204030204" pitchFamily="34" charset="0"/>
                <a:ea typeface="SimSun" panose="02010600030101010101" pitchFamily="2" charset="-122"/>
                <a:cs typeface="Calibri" panose="020F0502020204030204" pitchFamily="34" charset="0"/>
              </a:rPr>
              <a:t>10 4.29 Chinese Classics in World Lit. </a:t>
            </a:r>
            <a:r>
              <a:rPr lang="de-DE" sz="1800" dirty="0" err="1">
                <a:latin typeface="Calibri" panose="020F0502020204030204" pitchFamily="34" charset="0"/>
                <a:ea typeface="SimSun" panose="02010600030101010101" pitchFamily="2" charset="-122"/>
                <a:cs typeface="Calibri" panose="020F0502020204030204" pitchFamily="34" charset="0"/>
              </a:rPr>
              <a:t>Anthologies</a:t>
            </a:r>
            <a:r>
              <a:rPr lang="de-DE" sz="1800" dirty="0">
                <a:latin typeface="Calibri" panose="020F0502020204030204" pitchFamily="34" charset="0"/>
                <a:ea typeface="SimSun" panose="02010600030101010101" pitchFamily="2" charset="-122"/>
                <a:cs typeface="Calibri" panose="020F0502020204030204" pitchFamily="34" charset="0"/>
              </a:rPr>
              <a:t> and World </a:t>
            </a:r>
            <a:r>
              <a:rPr lang="de-DE" sz="1800" dirty="0" err="1">
                <a:latin typeface="Calibri" panose="020F0502020204030204" pitchFamily="34" charset="0"/>
                <a:ea typeface="SimSun" panose="02010600030101010101" pitchFamily="2" charset="-122"/>
                <a:cs typeface="Calibri" panose="020F0502020204030204" pitchFamily="34" charset="0"/>
              </a:rPr>
              <a:t>Literary</a:t>
            </a:r>
            <a:r>
              <a:rPr lang="de-DE" sz="1800" dirty="0">
                <a:latin typeface="Calibri" panose="020F0502020204030204" pitchFamily="34" charset="0"/>
                <a:ea typeface="SimSun" panose="02010600030101010101" pitchFamily="2" charset="-122"/>
                <a:cs typeface="Calibri" panose="020F0502020204030204" pitchFamily="34" charset="0"/>
              </a:rPr>
              <a:t> </a:t>
            </a:r>
            <a:r>
              <a:rPr lang="de-DE" sz="1800" dirty="0" err="1">
                <a:latin typeface="Calibri" panose="020F0502020204030204" pitchFamily="34" charset="0"/>
                <a:ea typeface="SimSun" panose="02010600030101010101" pitchFamily="2" charset="-122"/>
                <a:cs typeface="Calibri" panose="020F0502020204030204" pitchFamily="34" charset="0"/>
              </a:rPr>
              <a:t>History</a:t>
            </a:r>
            <a:r>
              <a:rPr lang="de-DE" sz="1800" dirty="0">
                <a:latin typeface="Calibri" panose="020F0502020204030204" pitchFamily="34" charset="0"/>
                <a:ea typeface="SimSun" panose="02010600030101010101" pitchFamily="2" charset="-122"/>
                <a:cs typeface="Calibri" panose="020F0502020204030204" pitchFamily="34" charset="0"/>
              </a:rPr>
              <a:t> Books</a:t>
            </a:r>
          </a:p>
          <a:p>
            <a:pPr marL="0" indent="0">
              <a:spcAft>
                <a:spcPts val="0"/>
              </a:spcAft>
              <a:buNone/>
            </a:pPr>
            <a:r>
              <a:rPr lang="de-DE" sz="1800" dirty="0">
                <a:latin typeface="Calibri" panose="020F0502020204030204" pitchFamily="34" charset="0"/>
                <a:ea typeface="SimSun" panose="02010600030101010101" pitchFamily="2" charset="-122"/>
                <a:cs typeface="Calibri" panose="020F0502020204030204" pitchFamily="34" charset="0"/>
              </a:rPr>
              <a:t>11 5.6 Translation </a:t>
            </a:r>
            <a:r>
              <a:rPr lang="de-DE" sz="1800" dirty="0" err="1">
                <a:latin typeface="Calibri" panose="020F0502020204030204" pitchFamily="34" charset="0"/>
                <a:ea typeface="SimSun" panose="02010600030101010101" pitchFamily="2" charset="-122"/>
                <a:cs typeface="Calibri" panose="020F0502020204030204" pitchFamily="34" charset="0"/>
              </a:rPr>
              <a:t>of</a:t>
            </a:r>
            <a:r>
              <a:rPr lang="de-DE" sz="1800" dirty="0">
                <a:latin typeface="Calibri" panose="020F0502020204030204" pitchFamily="34" charset="0"/>
                <a:ea typeface="SimSun" panose="02010600030101010101" pitchFamily="2" charset="-122"/>
                <a:cs typeface="Calibri" panose="020F0502020204030204" pitchFamily="34" charset="0"/>
              </a:rPr>
              <a:t> Modern Classics: Mo Yan, </a:t>
            </a:r>
            <a:r>
              <a:rPr lang="de-DE" sz="1800" dirty="0" err="1">
                <a:latin typeface="Calibri" panose="020F0502020204030204" pitchFamily="34" charset="0"/>
                <a:ea typeface="SimSun" panose="02010600030101010101" pitchFamily="2" charset="-122"/>
                <a:cs typeface="Calibri" panose="020F0502020204030204" pitchFamily="34" charset="0"/>
              </a:rPr>
              <a:t>Yu</a:t>
            </a:r>
            <a:r>
              <a:rPr lang="de-DE" sz="1800" dirty="0">
                <a:latin typeface="Calibri" panose="020F0502020204030204" pitchFamily="34" charset="0"/>
                <a:ea typeface="SimSun" panose="02010600030101010101" pitchFamily="2" charset="-122"/>
                <a:cs typeface="Calibri" panose="020F0502020204030204" pitchFamily="34" charset="0"/>
              </a:rPr>
              <a:t> Hua, Liu </a:t>
            </a:r>
            <a:r>
              <a:rPr lang="de-DE" sz="1800" dirty="0" err="1">
                <a:latin typeface="Calibri" panose="020F0502020204030204" pitchFamily="34" charset="0"/>
                <a:ea typeface="SimSun" panose="02010600030101010101" pitchFamily="2" charset="-122"/>
                <a:cs typeface="Calibri" panose="020F0502020204030204" pitchFamily="34" charset="0"/>
              </a:rPr>
              <a:t>Cixin</a:t>
            </a:r>
            <a:r>
              <a:rPr lang="de-DE" sz="1800" dirty="0">
                <a:latin typeface="Calibri" panose="020F0502020204030204" pitchFamily="34" charset="0"/>
                <a:ea typeface="SimSun" panose="02010600030101010101" pitchFamily="2" charset="-122"/>
                <a:cs typeface="Calibri" panose="020F0502020204030204" pitchFamily="34" charset="0"/>
              </a:rPr>
              <a:t> etc.</a:t>
            </a:r>
          </a:p>
          <a:p>
            <a:pPr marL="0" indent="0">
              <a:spcAft>
                <a:spcPts val="0"/>
              </a:spcAft>
              <a:buNone/>
            </a:pPr>
            <a:r>
              <a:rPr lang="de-DE" sz="1800" dirty="0">
                <a:latin typeface="Calibri" panose="020F0502020204030204" pitchFamily="34" charset="0"/>
                <a:ea typeface="SimSun" panose="02010600030101010101" pitchFamily="2" charset="-122"/>
                <a:cs typeface="Calibri" panose="020F0502020204030204" pitchFamily="34" charset="0"/>
              </a:rPr>
              <a:t>12 5.13 Chinese Classics on Overseas </a:t>
            </a:r>
            <a:r>
              <a:rPr lang="de-DE" sz="1800" dirty="0" err="1">
                <a:latin typeface="Calibri" panose="020F0502020204030204" pitchFamily="34" charset="0"/>
                <a:ea typeface="SimSun" panose="02010600030101010101" pitchFamily="2" charset="-122"/>
                <a:cs typeface="Calibri" panose="020F0502020204030204" pitchFamily="34" charset="0"/>
              </a:rPr>
              <a:t>Bookfairs</a:t>
            </a:r>
            <a:endParaRPr lang="de-DE" sz="1800" dirty="0">
              <a:latin typeface="Calibri" panose="020F0502020204030204" pitchFamily="34" charset="0"/>
              <a:ea typeface="SimSun" panose="02010600030101010101" pitchFamily="2" charset="-122"/>
              <a:cs typeface="Calibri" panose="020F0502020204030204" pitchFamily="34" charset="0"/>
            </a:endParaRPr>
          </a:p>
          <a:p>
            <a:pPr marL="0" indent="0">
              <a:spcAft>
                <a:spcPts val="0"/>
              </a:spcAft>
              <a:buNone/>
            </a:pPr>
            <a:r>
              <a:rPr lang="de-DE" sz="1800" dirty="0">
                <a:latin typeface="Calibri" panose="020F0502020204030204" pitchFamily="34" charset="0"/>
                <a:ea typeface="SimSun" panose="02010600030101010101" pitchFamily="2" charset="-122"/>
                <a:cs typeface="Calibri" panose="020F0502020204030204" pitchFamily="34" charset="0"/>
              </a:rPr>
              <a:t>13 5.20 Cinema Movie </a:t>
            </a:r>
            <a:r>
              <a:rPr lang="de-DE" sz="1800" dirty="0" err="1">
                <a:latin typeface="Calibri" panose="020F0502020204030204" pitchFamily="34" charset="0"/>
                <a:ea typeface="SimSun" panose="02010600030101010101" pitchFamily="2" charset="-122"/>
                <a:cs typeface="Calibri" panose="020F0502020204030204" pitchFamily="34" charset="0"/>
              </a:rPr>
              <a:t>Adaptions</a:t>
            </a:r>
            <a:r>
              <a:rPr lang="de-DE" sz="1800" dirty="0">
                <a:latin typeface="Calibri" panose="020F0502020204030204" pitchFamily="34" charset="0"/>
                <a:ea typeface="SimSun" panose="02010600030101010101" pitchFamily="2" charset="-122"/>
                <a:cs typeface="Calibri" panose="020F0502020204030204" pitchFamily="34" charset="0"/>
              </a:rPr>
              <a:t> </a:t>
            </a:r>
            <a:r>
              <a:rPr lang="de-DE" sz="1800" dirty="0" err="1">
                <a:latin typeface="Calibri" panose="020F0502020204030204" pitchFamily="34" charset="0"/>
                <a:ea typeface="SimSun" panose="02010600030101010101" pitchFamily="2" charset="-122"/>
                <a:cs typeface="Calibri" panose="020F0502020204030204" pitchFamily="34" charset="0"/>
              </a:rPr>
              <a:t>of</a:t>
            </a:r>
            <a:r>
              <a:rPr lang="de-DE" sz="1800" dirty="0">
                <a:latin typeface="Calibri" panose="020F0502020204030204" pitchFamily="34" charset="0"/>
                <a:ea typeface="SimSun" panose="02010600030101010101" pitchFamily="2" charset="-122"/>
                <a:cs typeface="Calibri" panose="020F0502020204030204" pitchFamily="34" charset="0"/>
              </a:rPr>
              <a:t> Chinese Classics</a:t>
            </a:r>
          </a:p>
          <a:p>
            <a:pPr marL="0" indent="0">
              <a:spcAft>
                <a:spcPts val="0"/>
              </a:spcAft>
              <a:buNone/>
            </a:pPr>
            <a:r>
              <a:rPr lang="de-DE" sz="1800" dirty="0">
                <a:latin typeface="Calibri" panose="020F0502020204030204" pitchFamily="34" charset="0"/>
                <a:ea typeface="SimSun" panose="02010600030101010101" pitchFamily="2" charset="-122"/>
                <a:cs typeface="Calibri" panose="020F0502020204030204" pitchFamily="34" charset="0"/>
              </a:rPr>
              <a:t>14 5.27 </a:t>
            </a:r>
            <a:r>
              <a:rPr lang="de-DE" sz="1800" dirty="0" err="1">
                <a:latin typeface="Calibri" panose="020F0502020204030204" pitchFamily="34" charset="0"/>
                <a:ea typeface="SimSun" panose="02010600030101010101" pitchFamily="2" charset="-122"/>
                <a:cs typeface="Calibri" panose="020F0502020204030204" pitchFamily="34" charset="0"/>
              </a:rPr>
              <a:t>Lessons</a:t>
            </a:r>
            <a:r>
              <a:rPr lang="de-DE" sz="1800" dirty="0">
                <a:latin typeface="Calibri" panose="020F0502020204030204" pitchFamily="34" charset="0"/>
                <a:ea typeface="SimSun" panose="02010600030101010101" pitchFamily="2" charset="-122"/>
                <a:cs typeface="Calibri" panose="020F0502020204030204" pitchFamily="34" charset="0"/>
              </a:rPr>
              <a:t> </a:t>
            </a:r>
            <a:r>
              <a:rPr lang="de-DE" sz="1800" dirty="0" err="1">
                <a:latin typeface="Calibri" panose="020F0502020204030204" pitchFamily="34" charset="0"/>
                <a:ea typeface="SimSun" panose="02010600030101010101" pitchFamily="2" charset="-122"/>
                <a:cs typeface="Calibri" panose="020F0502020204030204" pitchFamily="34" charset="0"/>
              </a:rPr>
              <a:t>to</a:t>
            </a:r>
            <a:r>
              <a:rPr lang="de-DE" sz="1800" dirty="0">
                <a:latin typeface="Calibri" panose="020F0502020204030204" pitchFamily="34" charset="0"/>
                <a:ea typeface="SimSun" panose="02010600030101010101" pitchFamily="2" charset="-122"/>
                <a:cs typeface="Calibri" panose="020F0502020204030204" pitchFamily="34" charset="0"/>
              </a:rPr>
              <a:t> </a:t>
            </a:r>
            <a:r>
              <a:rPr lang="de-DE" sz="1800" dirty="0" err="1">
                <a:latin typeface="Calibri" panose="020F0502020204030204" pitchFamily="34" charset="0"/>
                <a:ea typeface="SimSun" panose="02010600030101010101" pitchFamily="2" charset="-122"/>
                <a:cs typeface="Calibri" panose="020F0502020204030204" pitchFamily="34" charset="0"/>
              </a:rPr>
              <a:t>learn</a:t>
            </a:r>
            <a:r>
              <a:rPr lang="de-DE" sz="1800" dirty="0">
                <a:latin typeface="Calibri" panose="020F0502020204030204" pitchFamily="34" charset="0"/>
                <a:ea typeface="SimSun" panose="02010600030101010101" pitchFamily="2" charset="-122"/>
                <a:cs typeface="Calibri" panose="020F0502020204030204" pitchFamily="34" charset="0"/>
              </a:rPr>
              <a:t> </a:t>
            </a:r>
            <a:r>
              <a:rPr lang="de-DE" sz="1800" dirty="0" err="1">
                <a:latin typeface="Calibri" panose="020F0502020204030204" pitchFamily="34" charset="0"/>
                <a:ea typeface="SimSun" panose="02010600030101010101" pitchFamily="2" charset="-122"/>
                <a:cs typeface="Calibri" panose="020F0502020204030204" pitchFamily="34" charset="0"/>
              </a:rPr>
              <a:t>from</a:t>
            </a:r>
            <a:r>
              <a:rPr lang="de-DE" sz="1800" dirty="0">
                <a:latin typeface="Calibri" panose="020F0502020204030204" pitchFamily="34" charset="0"/>
                <a:ea typeface="SimSun" panose="02010600030101010101" pitchFamily="2" charset="-122"/>
                <a:cs typeface="Calibri" panose="020F0502020204030204" pitchFamily="34" charset="0"/>
              </a:rPr>
              <a:t> </a:t>
            </a:r>
            <a:r>
              <a:rPr lang="de-DE" sz="1800" dirty="0" err="1">
                <a:latin typeface="Calibri" panose="020F0502020204030204" pitchFamily="34" charset="0"/>
                <a:ea typeface="SimSun" panose="02010600030101010101" pitchFamily="2" charset="-122"/>
                <a:cs typeface="Calibri" panose="020F0502020204030204" pitchFamily="34" charset="0"/>
              </a:rPr>
              <a:t>the</a:t>
            </a:r>
            <a:r>
              <a:rPr lang="de-DE" sz="1800" dirty="0">
                <a:latin typeface="Calibri" panose="020F0502020204030204" pitchFamily="34" charset="0"/>
                <a:ea typeface="SimSun" panose="02010600030101010101" pitchFamily="2" charset="-122"/>
                <a:cs typeface="Calibri" panose="020F0502020204030204" pitchFamily="34" charset="0"/>
              </a:rPr>
              <a:t> Classics: Integration </a:t>
            </a:r>
            <a:r>
              <a:rPr lang="de-DE" sz="1800" dirty="0" err="1">
                <a:latin typeface="Calibri" panose="020F0502020204030204" pitchFamily="34" charset="0"/>
                <a:ea typeface="SimSun" panose="02010600030101010101" pitchFamily="2" charset="-122"/>
                <a:cs typeface="Calibri" panose="020F0502020204030204" pitchFamily="34" charset="0"/>
              </a:rPr>
              <a:t>or</a:t>
            </a:r>
            <a:r>
              <a:rPr lang="de-DE" sz="1800" dirty="0">
                <a:latin typeface="Calibri" panose="020F0502020204030204" pitchFamily="34" charset="0"/>
                <a:ea typeface="SimSun" panose="02010600030101010101" pitchFamily="2" charset="-122"/>
                <a:cs typeface="Calibri" panose="020F0502020204030204" pitchFamily="34" charset="0"/>
              </a:rPr>
              <a:t> </a:t>
            </a:r>
            <a:r>
              <a:rPr lang="de-DE" sz="1800" dirty="0" err="1">
                <a:latin typeface="Calibri" panose="020F0502020204030204" pitchFamily="34" charset="0"/>
                <a:ea typeface="SimSun" panose="02010600030101010101" pitchFamily="2" charset="-122"/>
                <a:cs typeface="Calibri" panose="020F0502020204030204" pitchFamily="34" charset="0"/>
              </a:rPr>
              <a:t>Sharpening</a:t>
            </a:r>
            <a:r>
              <a:rPr lang="de-DE" sz="1800" dirty="0">
                <a:latin typeface="Calibri" panose="020F0502020204030204" pitchFamily="34" charset="0"/>
                <a:ea typeface="SimSun" panose="02010600030101010101" pitchFamily="2" charset="-122"/>
                <a:cs typeface="Calibri" panose="020F0502020204030204" pitchFamily="34" charset="0"/>
              </a:rPr>
              <a:t> </a:t>
            </a:r>
            <a:r>
              <a:rPr lang="de-DE" sz="1800" dirty="0" err="1">
                <a:latin typeface="Calibri" panose="020F0502020204030204" pitchFamily="34" charset="0"/>
                <a:ea typeface="SimSun" panose="02010600030101010101" pitchFamily="2" charset="-122"/>
                <a:cs typeface="Calibri" panose="020F0502020204030204" pitchFamily="34" charset="0"/>
              </a:rPr>
              <a:t>the</a:t>
            </a:r>
            <a:r>
              <a:rPr lang="de-DE" sz="1800" dirty="0">
                <a:latin typeface="Calibri" panose="020F0502020204030204" pitchFamily="34" charset="0"/>
                <a:ea typeface="SimSun" panose="02010600030101010101" pitchFamily="2" charset="-122"/>
                <a:cs typeface="Calibri" panose="020F0502020204030204" pitchFamily="34" charset="0"/>
              </a:rPr>
              <a:t> Cultural Profile?</a:t>
            </a:r>
          </a:p>
          <a:p>
            <a:pPr marL="0" indent="0">
              <a:spcAft>
                <a:spcPts val="0"/>
              </a:spcAft>
              <a:buNone/>
            </a:pPr>
            <a:r>
              <a:rPr lang="de-DE" sz="1800" dirty="0">
                <a:latin typeface="Calibri" panose="020F0502020204030204" pitchFamily="34" charset="0"/>
                <a:ea typeface="SimSun" panose="02010600030101010101" pitchFamily="2" charset="-122"/>
                <a:cs typeface="Calibri" panose="020F0502020204030204" pitchFamily="34" charset="0"/>
              </a:rPr>
              <a:t>15 6.3 Final </a:t>
            </a:r>
            <a:r>
              <a:rPr lang="de-DE" sz="1800" dirty="0" err="1">
                <a:latin typeface="Calibri" panose="020F0502020204030204" pitchFamily="34" charset="0"/>
                <a:ea typeface="SimSun" panose="02010600030101010101" pitchFamily="2" charset="-122"/>
                <a:cs typeface="Calibri" panose="020F0502020204030204" pitchFamily="34" charset="0"/>
              </a:rPr>
              <a:t>Discussion</a:t>
            </a:r>
            <a:endParaRPr lang="de-DE" sz="1800" dirty="0">
              <a:latin typeface="Calibri" panose="020F0502020204030204" pitchFamily="34" charset="0"/>
              <a:ea typeface="SimSun" panose="02010600030101010101" pitchFamily="2" charset="-122"/>
              <a:cs typeface="Calibri" panose="020F0502020204030204" pitchFamily="34" charset="0"/>
            </a:endParaRPr>
          </a:p>
          <a:p>
            <a:pPr marL="0" indent="0">
              <a:spcAft>
                <a:spcPts val="0"/>
              </a:spcAft>
              <a:buNone/>
            </a:pPr>
            <a:r>
              <a:rPr lang="de-DE" sz="1800" dirty="0">
                <a:latin typeface="Calibri" panose="020F0502020204030204" pitchFamily="34" charset="0"/>
                <a:ea typeface="SimSun" panose="02010600030101010101" pitchFamily="2" charset="-122"/>
                <a:cs typeface="Calibri" panose="020F0502020204030204" pitchFamily="34" charset="0"/>
              </a:rPr>
              <a:t>16 6.10 Final </a:t>
            </a:r>
            <a:r>
              <a:rPr lang="de-DE" sz="1800" dirty="0" err="1">
                <a:latin typeface="Calibri" panose="020F0502020204030204" pitchFamily="34" charset="0"/>
                <a:ea typeface="SimSun" panose="02010600030101010101" pitchFamily="2" charset="-122"/>
                <a:cs typeface="Calibri" panose="020F0502020204030204" pitchFamily="34" charset="0"/>
              </a:rPr>
              <a:t>Exam</a:t>
            </a:r>
            <a:endParaRPr lang="de-DE" sz="1800" dirty="0">
              <a:latin typeface="Calibri" panose="020F0502020204030204" pitchFamily="34" charset="0"/>
              <a:ea typeface="SimSun" panose="02010600030101010101" pitchFamily="2" charset="-122"/>
              <a:cs typeface="Calibri" panose="020F0502020204030204" pitchFamily="34" charset="0"/>
            </a:endParaRPr>
          </a:p>
        </p:txBody>
      </p:sp>
    </p:spTree>
    <p:extLst>
      <p:ext uri="{BB962C8B-B14F-4D97-AF65-F5344CB8AC3E}">
        <p14:creationId xmlns:p14="http://schemas.microsoft.com/office/powerpoint/2010/main" val="26235900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8744" y="205607"/>
            <a:ext cx="7727672" cy="6652393"/>
          </a:xfrm>
          <a:prstGeom prst="rect">
            <a:avLst/>
          </a:prstGeom>
        </p:spPr>
      </p:pic>
    </p:spTree>
    <p:extLst>
      <p:ext uri="{BB962C8B-B14F-4D97-AF65-F5344CB8AC3E}">
        <p14:creationId xmlns:p14="http://schemas.microsoft.com/office/powerpoint/2010/main" val="4115707161"/>
      </p:ext>
    </p:extLst>
  </p:cSld>
  <p:clrMapOvr>
    <a:masterClrMapping/>
  </p:clrMapOvr>
  <p:transition>
    <p:wedg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el 1"/>
          <p:cNvSpPr>
            <a:spLocks noGrp="1"/>
          </p:cNvSpPr>
          <p:nvPr>
            <p:ph type="title"/>
          </p:nvPr>
        </p:nvSpPr>
        <p:spPr/>
        <p:txBody>
          <a:bodyPr/>
          <a:lstStyle/>
          <a:p>
            <a:pPr algn="l"/>
            <a:r>
              <a:rPr lang="de-DE" altLang="de-DE"/>
              <a:t>Introduction</a:t>
            </a:r>
          </a:p>
        </p:txBody>
      </p:sp>
      <p:pic>
        <p:nvPicPr>
          <p:cNvPr id="4100" name="Grafik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91505" y="-99666"/>
            <a:ext cx="7768927" cy="6957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141191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nvGraphicFramePr>
        <p:xfrm>
          <a:off x="179515" y="764704"/>
          <a:ext cx="8640955" cy="6408711"/>
        </p:xfrm>
        <a:graphic>
          <a:graphicData uri="http://schemas.openxmlformats.org/drawingml/2006/table">
            <a:tbl>
              <a:tblPr>
                <a:tableStyleId>{3C2FFA5D-87B4-456A-9821-1D502468CF0F}</a:tableStyleId>
              </a:tblPr>
              <a:tblGrid>
                <a:gridCol w="792085">
                  <a:extLst>
                    <a:ext uri="{9D8B030D-6E8A-4147-A177-3AD203B41FA5}">
                      <a16:colId xmlns:a16="http://schemas.microsoft.com/office/drawing/2014/main" val="20000"/>
                    </a:ext>
                  </a:extLst>
                </a:gridCol>
                <a:gridCol w="3384376">
                  <a:extLst>
                    <a:ext uri="{9D8B030D-6E8A-4147-A177-3AD203B41FA5}">
                      <a16:colId xmlns:a16="http://schemas.microsoft.com/office/drawing/2014/main" val="20001"/>
                    </a:ext>
                  </a:extLst>
                </a:gridCol>
                <a:gridCol w="1008112">
                  <a:extLst>
                    <a:ext uri="{9D8B030D-6E8A-4147-A177-3AD203B41FA5}">
                      <a16:colId xmlns:a16="http://schemas.microsoft.com/office/drawing/2014/main" val="20002"/>
                    </a:ext>
                  </a:extLst>
                </a:gridCol>
                <a:gridCol w="1728191">
                  <a:extLst>
                    <a:ext uri="{9D8B030D-6E8A-4147-A177-3AD203B41FA5}">
                      <a16:colId xmlns:a16="http://schemas.microsoft.com/office/drawing/2014/main" val="20003"/>
                    </a:ext>
                  </a:extLst>
                </a:gridCol>
                <a:gridCol w="1728191">
                  <a:extLst>
                    <a:ext uri="{9D8B030D-6E8A-4147-A177-3AD203B41FA5}">
                      <a16:colId xmlns:a16="http://schemas.microsoft.com/office/drawing/2014/main" val="20004"/>
                    </a:ext>
                  </a:extLst>
                </a:gridCol>
              </a:tblGrid>
              <a:tr h="648072">
                <a:tc>
                  <a:txBody>
                    <a:bodyPr/>
                    <a:lstStyle/>
                    <a:p>
                      <a:pPr>
                        <a:spcAft>
                          <a:spcPts val="0"/>
                        </a:spcAft>
                      </a:pPr>
                      <a:r>
                        <a:rPr lang="zh-CN" altLang="de-DE" sz="1800" b="1" dirty="0">
                          <a:effectLst/>
                          <a:latin typeface="Times New Roman"/>
                          <a:ea typeface="SimSun"/>
                        </a:rPr>
                        <a:t>年</a:t>
                      </a:r>
                      <a:endParaRPr lang="de-DE" sz="1800" b="1" dirty="0">
                        <a:effectLst/>
                        <a:latin typeface="Times New Roman"/>
                        <a:ea typeface="SimSun"/>
                      </a:endParaRPr>
                    </a:p>
                  </a:txBody>
                  <a:tcPr marL="61718" marR="61718" marT="0" marB="0"/>
                </a:tc>
                <a:tc>
                  <a:txBody>
                    <a:bodyPr/>
                    <a:lstStyle/>
                    <a:p>
                      <a:pPr>
                        <a:spcAft>
                          <a:spcPts val="0"/>
                        </a:spcAft>
                      </a:pPr>
                      <a:r>
                        <a:rPr lang="zh-CN" altLang="de-DE" sz="1800" b="1" dirty="0">
                          <a:effectLst/>
                          <a:latin typeface="Times New Roman"/>
                          <a:ea typeface="SimSun"/>
                        </a:rPr>
                        <a:t>作品</a:t>
                      </a:r>
                      <a:endParaRPr lang="de-DE" sz="1800" b="1" dirty="0">
                        <a:effectLst/>
                        <a:latin typeface="Times New Roman"/>
                        <a:ea typeface="SimSun"/>
                      </a:endParaRPr>
                    </a:p>
                  </a:txBody>
                  <a:tcPr marL="61718" marR="61718" marT="0" marB="0"/>
                </a:tc>
                <a:tc>
                  <a:txBody>
                    <a:bodyPr/>
                    <a:lstStyle/>
                    <a:p>
                      <a:pPr>
                        <a:spcAft>
                          <a:spcPts val="0"/>
                        </a:spcAft>
                      </a:pPr>
                      <a:r>
                        <a:rPr lang="zh-CN" altLang="de-DE" sz="1800" b="1" dirty="0">
                          <a:effectLst/>
                          <a:latin typeface="Times New Roman"/>
                          <a:ea typeface="SimSun"/>
                        </a:rPr>
                        <a:t>语言</a:t>
                      </a:r>
                      <a:endParaRPr lang="de-DE" sz="1800" b="1" dirty="0">
                        <a:effectLst/>
                        <a:latin typeface="Times New Roman"/>
                        <a:ea typeface="SimSun"/>
                      </a:endParaRPr>
                    </a:p>
                  </a:txBody>
                  <a:tcPr marL="61718" marR="61718" marT="0" marB="0"/>
                </a:tc>
                <a:tc>
                  <a:txBody>
                    <a:bodyPr/>
                    <a:lstStyle/>
                    <a:p>
                      <a:pPr>
                        <a:spcAft>
                          <a:spcPts val="0"/>
                        </a:spcAft>
                      </a:pPr>
                      <a:r>
                        <a:rPr lang="zh-CN" altLang="de-DE" sz="1800" b="1" dirty="0">
                          <a:effectLst/>
                          <a:latin typeface="Times New Roman"/>
                          <a:ea typeface="SimSun"/>
                        </a:rPr>
                        <a:t>译者</a:t>
                      </a:r>
                      <a:endParaRPr lang="de-DE" sz="1800" b="1" dirty="0">
                        <a:effectLst/>
                        <a:latin typeface="Times New Roman"/>
                        <a:ea typeface="SimSun"/>
                      </a:endParaRPr>
                    </a:p>
                  </a:txBody>
                  <a:tcPr marL="61718" marR="61718"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de-DE" sz="1800" b="1" dirty="0">
                          <a:effectLst/>
                        </a:rPr>
                        <a:t>有没有</a:t>
                      </a:r>
                      <a:br>
                        <a:rPr lang="de-DE" altLang="zh-CN" sz="1800" b="1" dirty="0">
                          <a:effectLst/>
                        </a:rPr>
                      </a:br>
                      <a:r>
                        <a:rPr lang="zh-CN" altLang="de-DE" sz="1800" b="1" dirty="0">
                          <a:effectLst/>
                        </a:rPr>
                        <a:t>代表性</a:t>
                      </a:r>
                      <a:endParaRPr lang="de-DE" altLang="zh-CN" sz="1800" b="1" dirty="0">
                        <a:effectLst/>
                      </a:endParaRPr>
                    </a:p>
                  </a:txBody>
                  <a:tcPr marL="61718" marR="61718" marT="0" marB="0"/>
                </a:tc>
                <a:extLst>
                  <a:ext uri="{0D108BD9-81ED-4DB2-BD59-A6C34878D82A}">
                    <a16:rowId xmlns:a16="http://schemas.microsoft.com/office/drawing/2014/main" val="10000"/>
                  </a:ext>
                </a:extLst>
              </a:tr>
              <a:tr h="648072">
                <a:tc>
                  <a:txBody>
                    <a:bodyPr/>
                    <a:lstStyle/>
                    <a:p>
                      <a:pPr>
                        <a:spcAft>
                          <a:spcPts val="0"/>
                        </a:spcAft>
                      </a:pPr>
                      <a:r>
                        <a:rPr lang="en-GB" sz="2000" kern="100" dirty="0">
                          <a:latin typeface="+mj-lt"/>
                        </a:rPr>
                        <a:t>1761</a:t>
                      </a:r>
                      <a:endParaRPr lang="zh-CN" sz="2000" kern="100" dirty="0">
                        <a:latin typeface="+mj-lt"/>
                        <a:ea typeface="宋体"/>
                        <a:cs typeface="Times New Roman"/>
                      </a:endParaRPr>
                    </a:p>
                  </a:txBody>
                  <a:tcPr marL="58615" marR="58615" marT="0" marB="0"/>
                </a:tc>
                <a:tc>
                  <a:txBody>
                    <a:bodyPr/>
                    <a:lstStyle/>
                    <a:p>
                      <a:pPr>
                        <a:spcAft>
                          <a:spcPts val="0"/>
                        </a:spcAft>
                      </a:pPr>
                      <a:r>
                        <a:rPr lang="en-US" altLang="zh-CN" sz="2000" b="1" kern="100" dirty="0">
                          <a:solidFill>
                            <a:srgbClr val="FF0000"/>
                          </a:solidFill>
                        </a:rPr>
                        <a:t>《</a:t>
                      </a:r>
                      <a:r>
                        <a:rPr lang="zh-CN" altLang="de-DE" sz="2000" b="1" kern="100" dirty="0">
                          <a:solidFill>
                            <a:srgbClr val="FF0000"/>
                          </a:solidFill>
                        </a:rPr>
                        <a:t>好逑传</a:t>
                      </a:r>
                      <a:r>
                        <a:rPr lang="en-US" altLang="zh-CN" sz="2000" b="1" kern="100" dirty="0">
                          <a:solidFill>
                            <a:srgbClr val="FF0000"/>
                          </a:solidFill>
                        </a:rPr>
                        <a:t>》</a:t>
                      </a:r>
                      <a:r>
                        <a:rPr lang="zh-CN" altLang="de-DE" sz="2000" b="1" kern="100" dirty="0">
                          <a:solidFill>
                            <a:srgbClr val="FF0000"/>
                          </a:solidFill>
                        </a:rPr>
                        <a:t> </a:t>
                      </a:r>
                      <a:r>
                        <a:rPr lang="en-GB" sz="2000" kern="100" dirty="0" err="1">
                          <a:latin typeface="+mj-lt"/>
                        </a:rPr>
                        <a:t>Hau</a:t>
                      </a:r>
                      <a:r>
                        <a:rPr lang="en-GB" sz="2000" kern="100" dirty="0">
                          <a:latin typeface="+mj-lt"/>
                        </a:rPr>
                        <a:t> </a:t>
                      </a:r>
                      <a:r>
                        <a:rPr lang="en-GB" sz="2000" kern="100" dirty="0" err="1">
                          <a:latin typeface="+mj-lt"/>
                        </a:rPr>
                        <a:t>Kiou</a:t>
                      </a:r>
                      <a:r>
                        <a:rPr lang="en-GB" sz="2000" kern="100" dirty="0">
                          <a:latin typeface="+mj-lt"/>
                        </a:rPr>
                        <a:t> </a:t>
                      </a:r>
                      <a:r>
                        <a:rPr lang="en-GB" sz="2000" kern="100" dirty="0" err="1">
                          <a:latin typeface="+mj-lt"/>
                        </a:rPr>
                        <a:t>Choaan</a:t>
                      </a:r>
                      <a:r>
                        <a:rPr lang="en-GB" sz="2000" kern="100" dirty="0">
                          <a:latin typeface="+mj-lt"/>
                        </a:rPr>
                        <a:t> — The Pleasing History</a:t>
                      </a:r>
                    </a:p>
                  </a:txBody>
                  <a:tcPr marL="58615" marR="58615" marT="0" marB="0"/>
                </a:tc>
                <a:tc>
                  <a:txBody>
                    <a:bodyPr/>
                    <a:lstStyle/>
                    <a:p>
                      <a:pPr>
                        <a:spcAft>
                          <a:spcPts val="0"/>
                        </a:spcAft>
                      </a:pPr>
                      <a:r>
                        <a:rPr lang="zh-CN" altLang="de-DE" sz="2000" kern="100" dirty="0">
                          <a:latin typeface="+mj-lt"/>
                        </a:rPr>
                        <a:t>英</a:t>
                      </a:r>
                      <a:r>
                        <a:rPr lang="en-GB" sz="2000" kern="100" dirty="0">
                          <a:latin typeface="+mj-lt"/>
                        </a:rPr>
                        <a:t>English</a:t>
                      </a:r>
                      <a:endParaRPr lang="zh-CN" sz="2000" kern="100" dirty="0">
                        <a:latin typeface="+mj-lt"/>
                        <a:ea typeface="宋体"/>
                        <a:cs typeface="Times New Roman"/>
                      </a:endParaRPr>
                    </a:p>
                  </a:txBody>
                  <a:tcPr marL="58615" marR="58615" marT="0" marB="0"/>
                </a:tc>
                <a:tc>
                  <a:txBody>
                    <a:bodyPr/>
                    <a:lstStyle/>
                    <a:p>
                      <a:pPr>
                        <a:spcAft>
                          <a:spcPts val="0"/>
                        </a:spcAft>
                      </a:pPr>
                      <a:r>
                        <a:rPr lang="zh-CN" altLang="de-DE" sz="2000" dirty="0"/>
                        <a:t>托马斯</a:t>
                      </a:r>
                      <a:r>
                        <a:rPr lang="de-DE" altLang="zh-CN" sz="2000" dirty="0"/>
                        <a:t>·</a:t>
                      </a:r>
                      <a:r>
                        <a:rPr lang="zh-CN" altLang="de-DE" sz="2000" dirty="0"/>
                        <a:t>帕西 </a:t>
                      </a:r>
                      <a:r>
                        <a:rPr lang="de-DE" altLang="zh-CN" sz="2000" kern="100" dirty="0">
                          <a:latin typeface="+mj-lt"/>
                        </a:rPr>
                        <a:t>Thomas</a:t>
                      </a:r>
                      <a:r>
                        <a:rPr lang="zh-CN" altLang="de-DE" sz="2000" kern="100" dirty="0">
                          <a:latin typeface="+mj-lt"/>
                        </a:rPr>
                        <a:t> </a:t>
                      </a:r>
                      <a:r>
                        <a:rPr lang="en-GB" sz="2000" kern="100" dirty="0">
                          <a:latin typeface="+mj-lt"/>
                        </a:rPr>
                        <a:t>Percy</a:t>
                      </a:r>
                      <a:endParaRPr lang="zh-CN" sz="2000" kern="100" dirty="0">
                        <a:latin typeface="+mj-lt"/>
                        <a:ea typeface="宋体"/>
                        <a:cs typeface="Times New Roman"/>
                      </a:endParaRPr>
                    </a:p>
                  </a:txBody>
                  <a:tcPr marL="58615" marR="58615" marT="0" marB="0"/>
                </a:tc>
                <a:tc>
                  <a:txBody>
                    <a:bodyPr/>
                    <a:lstStyle/>
                    <a:p>
                      <a:pPr>
                        <a:spcAft>
                          <a:spcPts val="0"/>
                        </a:spcAft>
                      </a:pPr>
                      <a:r>
                        <a:rPr lang="zh-CN" altLang="de-DE" sz="2000" dirty="0">
                          <a:effectLst/>
                          <a:latin typeface="+mn-lt"/>
                          <a:ea typeface="+mn-ea"/>
                        </a:rPr>
                        <a:t>没有</a:t>
                      </a:r>
                      <a:br>
                        <a:rPr lang="de-DE" altLang="zh-CN" sz="2000" dirty="0">
                          <a:effectLst/>
                          <a:latin typeface="+mn-lt"/>
                          <a:ea typeface="+mn-ea"/>
                        </a:rPr>
                      </a:br>
                      <a:r>
                        <a:rPr lang="zh-CN" altLang="de-DE" sz="1800" dirty="0">
                          <a:effectLst/>
                        </a:rPr>
                        <a:t>代表性</a:t>
                      </a:r>
                      <a:endParaRPr lang="zh-CN" sz="2000" kern="100" dirty="0">
                        <a:latin typeface="+mj-lt"/>
                        <a:ea typeface="宋体"/>
                        <a:cs typeface="Times New Roman"/>
                      </a:endParaRPr>
                    </a:p>
                  </a:txBody>
                  <a:tcPr marL="58615" marR="58615" marT="0" marB="0"/>
                </a:tc>
                <a:extLst>
                  <a:ext uri="{0D108BD9-81ED-4DB2-BD59-A6C34878D82A}">
                    <a16:rowId xmlns:a16="http://schemas.microsoft.com/office/drawing/2014/main" val="10001"/>
                  </a:ext>
                </a:extLst>
              </a:tr>
              <a:tr h="1503696">
                <a:tc>
                  <a:txBody>
                    <a:bodyPr/>
                    <a:lstStyle/>
                    <a:p>
                      <a:pPr>
                        <a:spcAft>
                          <a:spcPts val="0"/>
                        </a:spcAft>
                      </a:pPr>
                      <a:r>
                        <a:rPr lang="en-GB" sz="2000" kern="100" dirty="0"/>
                        <a:t>1766</a:t>
                      </a:r>
                      <a:endParaRPr lang="zh-CN" sz="2000" kern="100" dirty="0">
                        <a:latin typeface="Times New Roman"/>
                        <a:ea typeface="宋体"/>
                        <a:cs typeface="Times New Roman"/>
                      </a:endParaRPr>
                    </a:p>
                  </a:txBody>
                  <a:tcPr marL="58615" marR="58615" marT="0" marB="0"/>
                </a:tc>
                <a:tc>
                  <a:txBody>
                    <a:bodyPr/>
                    <a:lstStyle/>
                    <a:p>
                      <a:pPr>
                        <a:spcAft>
                          <a:spcPts val="0"/>
                        </a:spcAft>
                      </a:pPr>
                      <a:r>
                        <a:rPr lang="en-US" altLang="zh-CN" sz="2000" b="1" kern="100" dirty="0">
                          <a:solidFill>
                            <a:srgbClr val="FF0000"/>
                          </a:solidFill>
                        </a:rPr>
                        <a:t>《</a:t>
                      </a:r>
                      <a:r>
                        <a:rPr lang="zh-CN" altLang="de-DE" sz="2000" b="1" kern="100" dirty="0">
                          <a:solidFill>
                            <a:srgbClr val="FF0000"/>
                          </a:solidFill>
                        </a:rPr>
                        <a:t>好逑传</a:t>
                      </a:r>
                      <a:r>
                        <a:rPr lang="en-US" altLang="zh-CN" sz="2000" b="1" kern="100" dirty="0">
                          <a:solidFill>
                            <a:srgbClr val="FF0000"/>
                          </a:solidFill>
                        </a:rPr>
                        <a:t>》</a:t>
                      </a:r>
                      <a:r>
                        <a:rPr lang="de-DE" sz="2000" kern="100" dirty="0" err="1"/>
                        <a:t>Haoh</a:t>
                      </a:r>
                      <a:r>
                        <a:rPr lang="de-DE" sz="2000" kern="100" dirty="0"/>
                        <a:t> Kjöh Tschwen, d.  i.  angenehme Geschichte des </a:t>
                      </a:r>
                      <a:r>
                        <a:rPr lang="de-DE" sz="2000" kern="100" dirty="0" err="1"/>
                        <a:t>Haoh</a:t>
                      </a:r>
                      <a:r>
                        <a:rPr lang="de-DE" sz="2000" kern="100" dirty="0"/>
                        <a:t> </a:t>
                      </a:r>
                      <a:r>
                        <a:rPr lang="de-DE" sz="2000" kern="100" dirty="0" err="1"/>
                        <a:t>Kjöh</a:t>
                      </a:r>
                      <a:endParaRPr lang="zh-CN" sz="2000" b="1" kern="100" dirty="0">
                        <a:solidFill>
                          <a:srgbClr val="FF0000"/>
                        </a:solidFill>
                        <a:latin typeface="Times New Roman"/>
                        <a:ea typeface="宋体"/>
                        <a:cs typeface="Times New Roman"/>
                      </a:endParaRPr>
                    </a:p>
                  </a:txBody>
                  <a:tcPr marL="58615" marR="58615" marT="0" marB="0"/>
                </a:tc>
                <a:tc>
                  <a:txBody>
                    <a:bodyPr/>
                    <a:lstStyle/>
                    <a:p>
                      <a:pPr>
                        <a:spcAft>
                          <a:spcPts val="0"/>
                        </a:spcAft>
                      </a:pPr>
                      <a:r>
                        <a:rPr lang="zh-CN" altLang="de-DE" sz="2000" kern="100" dirty="0"/>
                        <a:t>德</a:t>
                      </a:r>
                      <a:r>
                        <a:rPr lang="de-DE" sz="2000" kern="100" dirty="0"/>
                        <a:t>German</a:t>
                      </a:r>
                      <a:endParaRPr lang="zh-CN" sz="2000" kern="100" dirty="0">
                        <a:latin typeface="Times New Roman"/>
                        <a:ea typeface="宋体"/>
                        <a:cs typeface="Times New Roman"/>
                      </a:endParaRPr>
                    </a:p>
                  </a:txBody>
                  <a:tcPr marL="58615" marR="58615" marT="0" marB="0"/>
                </a:tc>
                <a:tc>
                  <a:txBody>
                    <a:bodyPr/>
                    <a:lstStyle/>
                    <a:p>
                      <a:pPr>
                        <a:spcAft>
                          <a:spcPts val="0"/>
                        </a:spcAft>
                      </a:pPr>
                      <a:r>
                        <a:rPr lang="zh-CN" altLang="de-DE" sz="2000" dirty="0"/>
                        <a:t>穆尔 </a:t>
                      </a:r>
                      <a:r>
                        <a:rPr lang="de-DE" altLang="zh-CN" sz="2000" kern="100" dirty="0"/>
                        <a:t>Christoph</a:t>
                      </a:r>
                      <a:r>
                        <a:rPr lang="zh-CN" altLang="de-DE" sz="2000" kern="100" dirty="0"/>
                        <a:t> </a:t>
                      </a:r>
                      <a:r>
                        <a:rPr lang="de-DE" altLang="zh-CN" sz="2000" kern="100" dirty="0"/>
                        <a:t>Gottlieb</a:t>
                      </a:r>
                      <a:r>
                        <a:rPr lang="zh-CN" altLang="de-DE" sz="2000" kern="100" dirty="0"/>
                        <a:t> </a:t>
                      </a:r>
                      <a:r>
                        <a:rPr lang="de-DE" altLang="zh-CN" sz="2000" kern="100" dirty="0"/>
                        <a:t>von</a:t>
                      </a:r>
                      <a:r>
                        <a:rPr lang="zh-CN" altLang="de-DE" sz="2000" kern="100" dirty="0"/>
                        <a:t> </a:t>
                      </a:r>
                      <a:r>
                        <a:rPr lang="en-GB" sz="2000" kern="100" dirty="0" err="1"/>
                        <a:t>Murr</a:t>
                      </a:r>
                      <a:endParaRPr lang="zh-CN" sz="2000" kern="100" dirty="0">
                        <a:latin typeface="Times New Roman"/>
                        <a:ea typeface="宋体"/>
                        <a:cs typeface="Times New Roman"/>
                      </a:endParaRPr>
                    </a:p>
                  </a:txBody>
                  <a:tcPr marL="58615" marR="58615" marT="0" marB="0"/>
                </a:tc>
                <a:tc>
                  <a:txBody>
                    <a:bodyPr/>
                    <a:lstStyle/>
                    <a:p>
                      <a:pPr>
                        <a:spcAft>
                          <a:spcPts val="0"/>
                        </a:spcAft>
                      </a:pPr>
                      <a:r>
                        <a:rPr lang="zh-CN" altLang="de-DE" sz="2000" dirty="0">
                          <a:effectLst/>
                          <a:latin typeface="+mn-lt"/>
                          <a:ea typeface="+mn-ea"/>
                        </a:rPr>
                        <a:t>没有</a:t>
                      </a:r>
                      <a:br>
                        <a:rPr lang="de-DE" altLang="zh-CN" sz="2000" dirty="0">
                          <a:effectLst/>
                          <a:latin typeface="+mn-lt"/>
                          <a:ea typeface="+mn-ea"/>
                        </a:rPr>
                      </a:br>
                      <a:r>
                        <a:rPr lang="zh-CN" altLang="de-DE" sz="1800" dirty="0">
                          <a:effectLst/>
                        </a:rPr>
                        <a:t>代表性</a:t>
                      </a:r>
                      <a:endParaRPr lang="zh-CN" sz="2000" kern="100" dirty="0">
                        <a:latin typeface="Times New Roman"/>
                        <a:ea typeface="宋体"/>
                        <a:cs typeface="Times New Roman"/>
                      </a:endParaRPr>
                    </a:p>
                  </a:txBody>
                  <a:tcPr marL="58615" marR="58615" marT="0" marB="0"/>
                </a:tc>
                <a:extLst>
                  <a:ext uri="{0D108BD9-81ED-4DB2-BD59-A6C34878D82A}">
                    <a16:rowId xmlns:a16="http://schemas.microsoft.com/office/drawing/2014/main" val="10002"/>
                  </a:ext>
                </a:extLst>
              </a:tr>
              <a:tr h="1202957">
                <a:tc>
                  <a:txBody>
                    <a:bodyPr/>
                    <a:lstStyle/>
                    <a:p>
                      <a:pPr>
                        <a:spcAft>
                          <a:spcPts val="0"/>
                        </a:spcAft>
                      </a:pPr>
                      <a:r>
                        <a:rPr lang="en-GB" sz="2000" kern="100" dirty="0"/>
                        <a:t>1766</a:t>
                      </a:r>
                      <a:endParaRPr lang="zh-CN" sz="2000" kern="100" dirty="0">
                        <a:latin typeface="Times New Roman"/>
                        <a:ea typeface="宋体"/>
                        <a:cs typeface="Times New Roman"/>
                      </a:endParaRPr>
                    </a:p>
                  </a:txBody>
                  <a:tcPr marL="58615" marR="58615" marT="0" marB="0"/>
                </a:tc>
                <a:tc>
                  <a:txBody>
                    <a:bodyPr/>
                    <a:lstStyle/>
                    <a:p>
                      <a:pPr>
                        <a:spcAft>
                          <a:spcPts val="0"/>
                        </a:spcAft>
                      </a:pPr>
                      <a:r>
                        <a:rPr lang="en-US" altLang="zh-CN" sz="2000" b="1" kern="100" dirty="0">
                          <a:solidFill>
                            <a:srgbClr val="FF0000"/>
                          </a:solidFill>
                        </a:rPr>
                        <a:t>《</a:t>
                      </a:r>
                      <a:r>
                        <a:rPr lang="zh-CN" altLang="de-DE" sz="2000" b="1" kern="100" dirty="0">
                          <a:solidFill>
                            <a:srgbClr val="FF0000"/>
                          </a:solidFill>
                        </a:rPr>
                        <a:t>好逑传</a:t>
                      </a:r>
                      <a:r>
                        <a:rPr lang="en-US" altLang="zh-CN" sz="2000" b="1" kern="100" dirty="0">
                          <a:solidFill>
                            <a:srgbClr val="FF0000"/>
                          </a:solidFill>
                        </a:rPr>
                        <a:t>》</a:t>
                      </a:r>
                      <a:r>
                        <a:rPr lang="fr-FR" sz="2000" kern="100" dirty="0" err="1"/>
                        <a:t>Hau</a:t>
                      </a:r>
                      <a:r>
                        <a:rPr lang="fr-FR" sz="2000" kern="100" dirty="0"/>
                        <a:t> Kiou Choaan, Histoire chinoise</a:t>
                      </a:r>
                    </a:p>
                  </a:txBody>
                  <a:tcPr marL="58615" marR="58615" marT="0" marB="0"/>
                </a:tc>
                <a:tc>
                  <a:txBody>
                    <a:bodyPr/>
                    <a:lstStyle/>
                    <a:p>
                      <a:pPr>
                        <a:spcAft>
                          <a:spcPts val="0"/>
                        </a:spcAft>
                      </a:pPr>
                      <a:r>
                        <a:rPr lang="zh-CN" altLang="de-DE" sz="2000" kern="100" dirty="0"/>
                        <a:t>法</a:t>
                      </a:r>
                      <a:r>
                        <a:rPr lang="en-GB" sz="2000" kern="100" dirty="0"/>
                        <a:t>French</a:t>
                      </a:r>
                      <a:endParaRPr lang="zh-CN" sz="2000" kern="100" dirty="0">
                        <a:latin typeface="Times New Roman"/>
                        <a:ea typeface="宋体"/>
                        <a:cs typeface="Times New Roman"/>
                      </a:endParaRPr>
                    </a:p>
                  </a:txBody>
                  <a:tcPr marL="58615" marR="58615" marT="0" marB="0"/>
                </a:tc>
                <a:tc>
                  <a:txBody>
                    <a:bodyPr/>
                    <a:lstStyle/>
                    <a:p>
                      <a:pPr>
                        <a:spcAft>
                          <a:spcPts val="0"/>
                        </a:spcAft>
                      </a:pPr>
                      <a:r>
                        <a:rPr lang="zh-CN" altLang="de-DE" sz="2000" dirty="0"/>
                        <a:t>埃杜斯 </a:t>
                      </a:r>
                      <a:r>
                        <a:rPr lang="de-DE" altLang="zh-CN" sz="2000" dirty="0"/>
                        <a:t>M.</a:t>
                      </a:r>
                      <a:r>
                        <a:rPr lang="de-DE" altLang="zh-CN" sz="2000" baseline="0" dirty="0"/>
                        <a:t> A. </a:t>
                      </a:r>
                      <a:r>
                        <a:rPr lang="de-DE" sz="2000" kern="100" dirty="0" err="1"/>
                        <a:t>Eidous</a:t>
                      </a:r>
                      <a:endParaRPr lang="zh-CN" sz="2000" kern="100" dirty="0">
                        <a:latin typeface="Times New Roman"/>
                        <a:ea typeface="宋体"/>
                        <a:cs typeface="Times New Roman"/>
                      </a:endParaRPr>
                    </a:p>
                  </a:txBody>
                  <a:tcPr marL="58615" marR="58615" marT="0" marB="0"/>
                </a:tc>
                <a:tc>
                  <a:txBody>
                    <a:bodyPr/>
                    <a:lstStyle/>
                    <a:p>
                      <a:pPr>
                        <a:spcAft>
                          <a:spcPts val="0"/>
                        </a:spcAft>
                      </a:pPr>
                      <a:r>
                        <a:rPr lang="zh-CN" altLang="de-DE" sz="2000" dirty="0">
                          <a:effectLst/>
                          <a:latin typeface="+mn-lt"/>
                          <a:ea typeface="+mn-ea"/>
                        </a:rPr>
                        <a:t>没有</a:t>
                      </a:r>
                      <a:br>
                        <a:rPr lang="de-DE" altLang="zh-CN" sz="2000" dirty="0">
                          <a:effectLst/>
                          <a:latin typeface="+mn-lt"/>
                          <a:ea typeface="+mn-ea"/>
                        </a:rPr>
                      </a:br>
                      <a:r>
                        <a:rPr lang="zh-CN" altLang="de-DE" sz="1800" dirty="0">
                          <a:effectLst/>
                        </a:rPr>
                        <a:t>代表性</a:t>
                      </a:r>
                      <a:endParaRPr lang="zh-CN" sz="2000" kern="100" dirty="0">
                        <a:latin typeface="Times New Roman"/>
                        <a:ea typeface="宋体"/>
                        <a:cs typeface="Times New Roman"/>
                      </a:endParaRPr>
                    </a:p>
                  </a:txBody>
                  <a:tcPr marL="58615" marR="58615" marT="0" marB="0"/>
                </a:tc>
                <a:extLst>
                  <a:ext uri="{0D108BD9-81ED-4DB2-BD59-A6C34878D82A}">
                    <a16:rowId xmlns:a16="http://schemas.microsoft.com/office/drawing/2014/main" val="10003"/>
                  </a:ext>
                </a:extLst>
              </a:tr>
              <a:tr h="2405914">
                <a:tc>
                  <a:txBody>
                    <a:bodyPr/>
                    <a:lstStyle/>
                    <a:p>
                      <a:pPr>
                        <a:spcAft>
                          <a:spcPts val="0"/>
                        </a:spcAft>
                      </a:pPr>
                      <a:r>
                        <a:rPr lang="en-GB" sz="2000" kern="100" dirty="0"/>
                        <a:t>1767</a:t>
                      </a:r>
                      <a:endParaRPr lang="zh-CN" sz="2000" kern="100" dirty="0">
                        <a:latin typeface="Times New Roman"/>
                        <a:ea typeface="宋体"/>
                        <a:cs typeface="Times New Roman"/>
                      </a:endParaRPr>
                    </a:p>
                  </a:txBody>
                  <a:tcPr marL="58615" marR="58615" marT="0" marB="0"/>
                </a:tc>
                <a:tc>
                  <a:txBody>
                    <a:bodyPr/>
                    <a:lstStyle/>
                    <a:p>
                      <a:pPr>
                        <a:spcAft>
                          <a:spcPts val="0"/>
                        </a:spcAft>
                      </a:pPr>
                      <a:r>
                        <a:rPr lang="en-US" altLang="zh-CN" sz="2000" b="1" kern="100" dirty="0">
                          <a:solidFill>
                            <a:srgbClr val="FF0000"/>
                          </a:solidFill>
                        </a:rPr>
                        <a:t>《</a:t>
                      </a:r>
                      <a:r>
                        <a:rPr lang="zh-CN" altLang="de-DE" sz="2000" b="1" kern="100" dirty="0">
                          <a:solidFill>
                            <a:srgbClr val="FF0000"/>
                          </a:solidFill>
                        </a:rPr>
                        <a:t>好逑传</a:t>
                      </a:r>
                      <a:r>
                        <a:rPr lang="en-US" altLang="zh-CN" sz="2000" b="1" kern="100" dirty="0">
                          <a:solidFill>
                            <a:srgbClr val="FF0000"/>
                          </a:solidFill>
                        </a:rPr>
                        <a:t>》</a:t>
                      </a:r>
                      <a:r>
                        <a:rPr lang="de-DE" sz="2000" kern="100" dirty="0" err="1"/>
                        <a:t>Chineesche</a:t>
                      </a:r>
                      <a:r>
                        <a:rPr lang="de-DE" sz="2000" kern="100" dirty="0"/>
                        <a:t> Geschiedenis, behelzeende de gevallen van den Tieh-Chung-u en de </a:t>
                      </a:r>
                      <a:r>
                        <a:rPr lang="de-DE" sz="2000" kern="100" dirty="0" err="1"/>
                        <a:t>jongvrouw</a:t>
                      </a:r>
                      <a:r>
                        <a:rPr lang="de-DE" sz="2000" kern="100" dirty="0"/>
                        <a:t> </a:t>
                      </a:r>
                      <a:r>
                        <a:rPr lang="de-DE" sz="2000" kern="100" dirty="0" err="1"/>
                        <a:t>Shuey</a:t>
                      </a:r>
                      <a:r>
                        <a:rPr lang="de-DE" sz="2000" kern="100" dirty="0"/>
                        <a:t>-Ping-Si</a:t>
                      </a:r>
                      <a:r>
                        <a:rPr lang="de-DE" altLang="zh-CN" sz="2000" kern="100" dirty="0"/>
                        <a:t>n</a:t>
                      </a:r>
                      <a:endParaRPr lang="de-DE" sz="2000" kern="100" dirty="0"/>
                    </a:p>
                  </a:txBody>
                  <a:tcPr marL="58615" marR="58615" marT="0" marB="0"/>
                </a:tc>
                <a:tc>
                  <a:txBody>
                    <a:bodyPr/>
                    <a:lstStyle/>
                    <a:p>
                      <a:pPr>
                        <a:spcAft>
                          <a:spcPts val="0"/>
                        </a:spcAft>
                      </a:pPr>
                      <a:r>
                        <a:rPr lang="zh-CN" altLang="de-DE" sz="2000" kern="100" dirty="0"/>
                        <a:t>荷兰语</a:t>
                      </a:r>
                      <a:r>
                        <a:rPr lang="en-GB" sz="2000" kern="100" dirty="0"/>
                        <a:t>Dutch</a:t>
                      </a:r>
                    </a:p>
                    <a:p>
                      <a:pPr>
                        <a:spcAft>
                          <a:spcPts val="0"/>
                        </a:spcAft>
                      </a:pPr>
                      <a:endParaRPr lang="zh-CN" sz="2000" kern="100" dirty="0">
                        <a:latin typeface="Times New Roman"/>
                        <a:ea typeface="宋体"/>
                        <a:cs typeface="Times New Roman"/>
                      </a:endParaRPr>
                    </a:p>
                  </a:txBody>
                  <a:tcPr marL="58615" marR="58615" marT="0" marB="0"/>
                </a:tc>
                <a:tc>
                  <a:txBody>
                    <a:bodyPr/>
                    <a:lstStyle/>
                    <a:p>
                      <a:pPr>
                        <a:spcAft>
                          <a:spcPts val="0"/>
                        </a:spcAft>
                      </a:pPr>
                      <a:r>
                        <a:rPr lang="de-DE" sz="2000" dirty="0"/>
                        <a:t>Erven </a:t>
                      </a:r>
                      <a:r>
                        <a:rPr lang="de-DE" sz="2000" dirty="0" err="1"/>
                        <a:t>Vail</a:t>
                      </a:r>
                      <a:r>
                        <a:rPr lang="de-DE" sz="2000" dirty="0"/>
                        <a:t> E </a:t>
                      </a:r>
                      <a:r>
                        <a:rPr lang="en-GB" sz="2000" kern="100" dirty="0" err="1"/>
                        <a:t>Houttuyn</a:t>
                      </a:r>
                      <a:endParaRPr lang="zh-CN" sz="2000" kern="100" dirty="0">
                        <a:latin typeface="Times New Roman"/>
                        <a:ea typeface="宋体"/>
                        <a:cs typeface="Times New Roman"/>
                      </a:endParaRPr>
                    </a:p>
                  </a:txBody>
                  <a:tcPr marL="58615" marR="58615" marT="0" marB="0"/>
                </a:tc>
                <a:tc>
                  <a:txBody>
                    <a:bodyPr/>
                    <a:lstStyle/>
                    <a:p>
                      <a:pPr>
                        <a:spcAft>
                          <a:spcPts val="0"/>
                        </a:spcAft>
                      </a:pPr>
                      <a:r>
                        <a:rPr lang="zh-CN" altLang="de-DE" sz="2000" dirty="0">
                          <a:effectLst/>
                          <a:latin typeface="+mn-lt"/>
                          <a:ea typeface="+mn-ea"/>
                        </a:rPr>
                        <a:t>没有</a:t>
                      </a:r>
                      <a:br>
                        <a:rPr lang="de-DE" altLang="zh-CN" sz="2000" dirty="0">
                          <a:effectLst/>
                          <a:latin typeface="+mn-lt"/>
                          <a:ea typeface="+mn-ea"/>
                        </a:rPr>
                      </a:br>
                      <a:r>
                        <a:rPr lang="zh-CN" altLang="de-DE" sz="1800" dirty="0">
                          <a:effectLst/>
                        </a:rPr>
                        <a:t>代表性</a:t>
                      </a:r>
                      <a:endParaRPr lang="zh-CN" sz="2000" kern="100" dirty="0">
                        <a:latin typeface="Times New Roman"/>
                        <a:ea typeface="宋体"/>
                        <a:cs typeface="Times New Roman"/>
                      </a:endParaRPr>
                    </a:p>
                  </a:txBody>
                  <a:tcPr marL="58615" marR="58615" marT="0" marB="0"/>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348665000"/>
      </p:ext>
    </p:extLst>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E6B06B27-82C1-4EF3-BA62-ED4A5456954D}"/>
              </a:ext>
            </a:extLst>
          </p:cNvPr>
          <p:cNvSpPr txBox="1"/>
          <p:nvPr/>
        </p:nvSpPr>
        <p:spPr>
          <a:xfrm>
            <a:off x="467544" y="1397572"/>
            <a:ext cx="8208912" cy="5078313"/>
          </a:xfrm>
          <a:prstGeom prst="rect">
            <a:avLst/>
          </a:prstGeom>
          <a:noFill/>
        </p:spPr>
        <p:txBody>
          <a:bodyPr wrap="square" rtlCol="0">
            <a:spAutoFit/>
          </a:bodyPr>
          <a:lstStyle/>
          <a:p>
            <a:pPr lvl="0" eaLnBrk="0" fontAlgn="base" hangingPunct="0">
              <a:spcBef>
                <a:spcPct val="0"/>
              </a:spcBef>
              <a:spcAft>
                <a:spcPct val="0"/>
              </a:spcAft>
            </a:pPr>
            <a:endParaRPr lang="en-GB" altLang="zh-CN" dirty="0">
              <a:latin typeface="Times New Roman" panose="02020603050405020304" pitchFamily="18" charset="0"/>
              <a:ea typeface="SimSun" panose="02010600030101010101" pitchFamily="2" charset="-122"/>
              <a:cs typeface="Times New Roman" panose="02020603050405020304" pitchFamily="18" charset="0"/>
            </a:endParaRPr>
          </a:p>
          <a:p>
            <a:pPr lvl="0" eaLnBrk="0" fontAlgn="base" hangingPunct="0">
              <a:spcBef>
                <a:spcPct val="0"/>
              </a:spcBef>
              <a:spcAft>
                <a:spcPct val="0"/>
              </a:spcAft>
            </a:pPr>
            <a:r>
              <a:rPr lang="en-GB" altLang="zh-CN" dirty="0">
                <a:latin typeface="Times New Roman" panose="02020603050405020304" pitchFamily="18" charset="0"/>
                <a:ea typeface="SimSun" panose="02010600030101010101" pitchFamily="2" charset="-122"/>
                <a:cs typeface="Times New Roman" panose="02020603050405020304" pitchFamily="18" charset="0"/>
              </a:rPr>
              <a:t>The topic of arranged marriages and conventions (like that the gentry/nobility and commoners could not marry) has a long historical tradition in both cultures. It has to be distinguished between an arranged marriage, which may be done by singles looking for a partner on the internet, as well as a forced marriage, which is implemented with pressure by the parents, and the special form of a child marriage, which is considered forced because the children lack the knowledge and maturity.</a:t>
            </a:r>
            <a:endParaRPr lang="de-DE" altLang="zh-CN" sz="1400" dirty="0"/>
          </a:p>
          <a:p>
            <a:pPr lvl="0" eaLnBrk="0" fontAlgn="base" hangingPunct="0">
              <a:spcBef>
                <a:spcPct val="0"/>
              </a:spcBef>
              <a:spcAft>
                <a:spcPct val="0"/>
              </a:spcAft>
            </a:pPr>
            <a:r>
              <a:rPr lang="zh-CN" altLang="en-GB" dirty="0">
                <a:latin typeface="Times New Roman" panose="02020603050405020304" pitchFamily="18" charset="0"/>
                <a:ea typeface="SimSun" panose="02010600030101010101" pitchFamily="2" charset="-122"/>
                <a:cs typeface="Times New Roman" panose="02020603050405020304" pitchFamily="18" charset="0"/>
              </a:rPr>
              <a:t>中西双方的文化中都有很久远的包办婚姻历史。通过婚恋平台来促使年轻人找到伴侣，以及用压力促使双方结婚，这两者有显著的区别。除此之外，还有因为孩子而结婚的，这种是因为年轻人缺少文化或者还不成熟。</a:t>
            </a:r>
            <a:endParaRPr lang="zh-CN" altLang="de-DE" sz="1400" dirty="0"/>
          </a:p>
          <a:p>
            <a:pPr lvl="0" eaLnBrk="0" fontAlgn="base" hangingPunct="0">
              <a:spcBef>
                <a:spcPct val="0"/>
              </a:spcBef>
              <a:spcAft>
                <a:spcPct val="0"/>
              </a:spcAft>
            </a:pPr>
            <a:r>
              <a:rPr lang="en-GB" altLang="zh-CN" dirty="0">
                <a:latin typeface="Times New Roman" panose="02020603050405020304" pitchFamily="18" charset="0"/>
                <a:ea typeface="SimSun" panose="02010600030101010101" pitchFamily="2" charset="-122"/>
                <a:cs typeface="Times New Roman" panose="02020603050405020304" pitchFamily="18" charset="0"/>
              </a:rPr>
              <a:t>Among country leaders, arranged marriages were a common tool of political strategy, since two enemy kingdoms may coexist peacefully if the son and daughter of each rulers marry. This archetype is known in histories both in China and the West. The sons and daughters of the royal families in Europe often married daughters and sons of </a:t>
            </a:r>
            <a:r>
              <a:rPr lang="en-GB" altLang="zh-CN" dirty="0" err="1">
                <a:latin typeface="Times New Roman" panose="02020603050405020304" pitchFamily="18" charset="0"/>
                <a:ea typeface="SimSun" panose="02010600030101010101" pitchFamily="2" charset="-122"/>
                <a:cs typeface="Times New Roman" panose="02020603050405020304" pitchFamily="18" charset="0"/>
              </a:rPr>
              <a:t>neigboring</a:t>
            </a:r>
            <a:r>
              <a:rPr lang="en-GB" altLang="zh-CN" dirty="0">
                <a:latin typeface="Times New Roman" panose="02020603050405020304" pitchFamily="18" charset="0"/>
                <a:ea typeface="SimSun" panose="02010600030101010101" pitchFamily="2" charset="-122"/>
                <a:cs typeface="Times New Roman" panose="02020603050405020304" pitchFamily="18" charset="0"/>
              </a:rPr>
              <a:t> countries.</a:t>
            </a:r>
            <a:endParaRPr lang="de-DE" altLang="zh-CN" sz="1400" dirty="0"/>
          </a:p>
          <a:p>
            <a:pPr lvl="0" eaLnBrk="0" fontAlgn="base" hangingPunct="0">
              <a:spcBef>
                <a:spcPct val="0"/>
              </a:spcBef>
              <a:spcAft>
                <a:spcPct val="0"/>
              </a:spcAft>
            </a:pPr>
            <a:r>
              <a:rPr lang="zh-CN" altLang="en-GB" dirty="0">
                <a:latin typeface="Times New Roman" panose="02020603050405020304" pitchFamily="18" charset="0"/>
                <a:ea typeface="SimSun" panose="02010600030101010101" pitchFamily="2" charset="-122"/>
                <a:cs typeface="Times New Roman" panose="02020603050405020304" pitchFamily="18" charset="0"/>
              </a:rPr>
              <a:t>在领主时代，包办婚姻是一种常见的政治战略，两国间通过联姻达到双方的停战及和平。这在中西方历史中都比较常见。欧洲贵族的子女常常与领国的后代结婚。</a:t>
            </a:r>
            <a:endParaRPr lang="zh-CN" altLang="de-DE" sz="1400" dirty="0"/>
          </a:p>
        </p:txBody>
      </p:sp>
      <p:sp>
        <p:nvSpPr>
          <p:cNvPr id="6" name="Textfeld 5">
            <a:extLst>
              <a:ext uri="{FF2B5EF4-FFF2-40B4-BE49-F238E27FC236}">
                <a16:creationId xmlns:a16="http://schemas.microsoft.com/office/drawing/2014/main" id="{09CAAAC2-DAF5-4557-AB8C-4D34D9D6E6A9}"/>
              </a:ext>
            </a:extLst>
          </p:cNvPr>
          <p:cNvSpPr txBox="1"/>
          <p:nvPr/>
        </p:nvSpPr>
        <p:spPr>
          <a:xfrm>
            <a:off x="467544" y="404664"/>
            <a:ext cx="8208912" cy="1077218"/>
          </a:xfrm>
          <a:prstGeom prst="rect">
            <a:avLst/>
          </a:prstGeom>
          <a:noFill/>
        </p:spPr>
        <p:txBody>
          <a:bodyPr wrap="square" rtlCol="0">
            <a:spAutoFit/>
          </a:bodyPr>
          <a:lstStyle/>
          <a:p>
            <a:pPr lvl="0" eaLnBrk="0" fontAlgn="base" hangingPunct="0">
              <a:spcBef>
                <a:spcPct val="0"/>
              </a:spcBef>
              <a:spcAft>
                <a:spcPct val="0"/>
              </a:spcAft>
            </a:pPr>
            <a:r>
              <a:rPr lang="en-GB" altLang="de-DE" sz="3200" b="1" dirty="0">
                <a:latin typeface="Times New Roman" panose="02020603050405020304" pitchFamily="18" charset="0"/>
                <a:ea typeface="SimSun" panose="02010600030101010101" pitchFamily="2" charset="-122"/>
                <a:cs typeface="Times New Roman" panose="02020603050405020304" pitchFamily="18" charset="0"/>
              </a:rPr>
              <a:t>1. Forced Marriages (</a:t>
            </a:r>
            <a:r>
              <a:rPr lang="zh-CN" altLang="en-US" sz="3200" b="1" dirty="0">
                <a:latin typeface="Times New Roman" panose="02020603050405020304" pitchFamily="18" charset="0"/>
                <a:ea typeface="SimSun" panose="02010600030101010101" pitchFamily="2" charset="-122"/>
                <a:cs typeface="Times New Roman" panose="02020603050405020304" pitchFamily="18" charset="0"/>
              </a:rPr>
              <a:t>包办婚姻</a:t>
            </a:r>
            <a:r>
              <a:rPr lang="en-GB" altLang="zh-CN" sz="3200" b="1" dirty="0">
                <a:latin typeface="Times New Roman" panose="02020603050405020304" pitchFamily="18" charset="0"/>
                <a:ea typeface="SimSun" panose="02010600030101010101" pitchFamily="2" charset="-122"/>
                <a:cs typeface="Times New Roman" panose="02020603050405020304" pitchFamily="18" charset="0"/>
              </a:rPr>
              <a:t>) in History</a:t>
            </a:r>
            <a:endParaRPr lang="de-DE" altLang="zh-CN" sz="2400" dirty="0"/>
          </a:p>
          <a:p>
            <a:pPr lvl="0" eaLnBrk="0" fontAlgn="base" hangingPunct="0">
              <a:spcBef>
                <a:spcPct val="0"/>
              </a:spcBef>
              <a:spcAft>
                <a:spcPct val="0"/>
              </a:spcAft>
            </a:pPr>
            <a:r>
              <a:rPr lang="en-GB" altLang="zh-CN" sz="3200" b="1" dirty="0">
                <a:latin typeface="Times New Roman" panose="02020603050405020304" pitchFamily="18" charset="0"/>
                <a:ea typeface="SimSun" panose="02010600030101010101" pitchFamily="2" charset="-122"/>
                <a:cs typeface="Times New Roman" panose="02020603050405020304" pitchFamily="18" charset="0"/>
              </a:rPr>
              <a:t>1</a:t>
            </a:r>
            <a:r>
              <a:rPr lang="zh-CN" altLang="en-GB" sz="3200" b="1" dirty="0">
                <a:latin typeface="Times New Roman" panose="02020603050405020304" pitchFamily="18" charset="0"/>
                <a:ea typeface="SimSun" panose="02010600030101010101" pitchFamily="2" charset="-122"/>
                <a:cs typeface="Times New Roman" panose="02020603050405020304" pitchFamily="18" charset="0"/>
              </a:rPr>
              <a:t>，历史上的包办婚姻</a:t>
            </a:r>
            <a:endParaRPr lang="zh-CN" altLang="de-DE" sz="2400" dirty="0"/>
          </a:p>
        </p:txBody>
      </p:sp>
    </p:spTree>
    <p:extLst>
      <p:ext uri="{BB962C8B-B14F-4D97-AF65-F5344CB8AC3E}">
        <p14:creationId xmlns:p14="http://schemas.microsoft.com/office/powerpoint/2010/main" val="31691434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E6B06B27-82C1-4EF3-BA62-ED4A5456954D}"/>
              </a:ext>
            </a:extLst>
          </p:cNvPr>
          <p:cNvSpPr txBox="1"/>
          <p:nvPr/>
        </p:nvSpPr>
        <p:spPr>
          <a:xfrm>
            <a:off x="467544" y="1397572"/>
            <a:ext cx="8208912" cy="5355312"/>
          </a:xfrm>
          <a:prstGeom prst="rect">
            <a:avLst/>
          </a:prstGeom>
          <a:noFill/>
        </p:spPr>
        <p:txBody>
          <a:bodyPr wrap="square" rtlCol="0">
            <a:spAutoFit/>
          </a:bodyPr>
          <a:lstStyle/>
          <a:p>
            <a:pPr lvl="0" eaLnBrk="0" fontAlgn="base" hangingPunct="0">
              <a:spcBef>
                <a:spcPct val="0"/>
              </a:spcBef>
              <a:spcAft>
                <a:spcPct val="0"/>
              </a:spcAft>
            </a:pPr>
            <a:endParaRPr lang="de-DE" altLang="zh-CN" dirty="0">
              <a:latin typeface="Times New Roman" panose="02020603050405020304" pitchFamily="18" charset="0"/>
              <a:ea typeface="SimSun" panose="02010600030101010101" pitchFamily="2" charset="-122"/>
              <a:cs typeface="Times New Roman" panose="02020603050405020304" pitchFamily="18" charset="0"/>
            </a:endParaRPr>
          </a:p>
          <a:p>
            <a:pPr lvl="0" eaLnBrk="0" fontAlgn="base" hangingPunct="0">
              <a:spcBef>
                <a:spcPct val="0"/>
              </a:spcBef>
              <a:spcAft>
                <a:spcPct val="0"/>
              </a:spcAft>
            </a:pPr>
            <a:r>
              <a:rPr lang="en-GB" altLang="zh-CN" dirty="0">
                <a:latin typeface="Times New Roman" panose="02020603050405020304" pitchFamily="18" charset="0"/>
                <a:ea typeface="SimSun" panose="02010600030101010101" pitchFamily="2" charset="-122"/>
                <a:cs typeface="Times New Roman" panose="02020603050405020304" pitchFamily="18" charset="0"/>
              </a:rPr>
              <a:t>The most famous examples are from Tang Dynasty China, when Tang </a:t>
            </a:r>
            <a:r>
              <a:rPr lang="en-GB" altLang="zh-CN" dirty="0" err="1">
                <a:latin typeface="Times New Roman" panose="02020603050405020304" pitchFamily="18" charset="0"/>
                <a:ea typeface="SimSun" panose="02010600030101010101" pitchFamily="2" charset="-122"/>
                <a:cs typeface="Times New Roman" panose="02020603050405020304" pitchFamily="18" charset="0"/>
              </a:rPr>
              <a:t>Taizong</a:t>
            </a:r>
            <a:r>
              <a:rPr lang="en-GB" altLang="zh-CN" dirty="0">
                <a:latin typeface="Times New Roman" panose="02020603050405020304" pitchFamily="18" charset="0"/>
                <a:ea typeface="SimSun" panose="02010600030101010101" pitchFamily="2" charset="-122"/>
                <a:cs typeface="Times New Roman" panose="02020603050405020304" pitchFamily="18" charset="0"/>
              </a:rPr>
              <a:t> gave Wen Cheng as a Princess to marry a </a:t>
            </a:r>
            <a:r>
              <a:rPr lang="en-US" altLang="zh-CN" dirty="0" err="1">
                <a:latin typeface="Times New Roman" panose="02020603050405020304" pitchFamily="18" charset="0"/>
                <a:ea typeface="SimSun" panose="02010600030101010101" pitchFamily="2" charset="-122"/>
                <a:cs typeface="Times New Roman" panose="02020603050405020304" pitchFamily="18" charset="0"/>
              </a:rPr>
              <a:t>Tubo</a:t>
            </a:r>
            <a:r>
              <a:rPr lang="en-GB" altLang="zh-CN" dirty="0">
                <a:latin typeface="Times New Roman" panose="02020603050405020304" pitchFamily="18" charset="0"/>
                <a:ea typeface="SimSun" panose="02010600030101010101" pitchFamily="2" charset="-122"/>
                <a:cs typeface="Times New Roman" panose="02020603050405020304" pitchFamily="18" charset="0"/>
              </a:rPr>
              <a:t> prince Song</a:t>
            </a:r>
            <a:r>
              <a:rPr lang="en-US" altLang="zh-CN" dirty="0">
                <a:latin typeface="Times New Roman" panose="02020603050405020304" pitchFamily="18" charset="0"/>
                <a:ea typeface="SimSun" panose="02010600030101010101" pitchFamily="2" charset="-122"/>
                <a:cs typeface="Times New Roman" panose="02020603050405020304" pitchFamily="18" charset="0"/>
              </a:rPr>
              <a:t> </a:t>
            </a:r>
            <a:r>
              <a:rPr lang="en-US" altLang="zh-CN" dirty="0" err="1">
                <a:latin typeface="Times New Roman" panose="02020603050405020304" pitchFamily="18" charset="0"/>
                <a:ea typeface="SimSun" panose="02010600030101010101" pitchFamily="2" charset="-122"/>
                <a:cs typeface="Times New Roman" panose="02020603050405020304" pitchFamily="18" charset="0"/>
              </a:rPr>
              <a:t>Zanganbu</a:t>
            </a:r>
            <a:r>
              <a:rPr lang="en-GB" altLang="zh-CN" dirty="0">
                <a:latin typeface="Times New Roman" panose="02020603050405020304" pitchFamily="18" charset="0"/>
                <a:ea typeface="SimSun" panose="02010600030101010101" pitchFamily="2" charset="-122"/>
                <a:cs typeface="Times New Roman" panose="02020603050405020304" pitchFamily="18" charset="0"/>
              </a:rPr>
              <a:t>. Also starting from Han dynasty, strategic marriages were common.</a:t>
            </a:r>
            <a:endParaRPr lang="de-DE" altLang="zh-CN" sz="1400" dirty="0"/>
          </a:p>
          <a:p>
            <a:pPr lvl="0" eaLnBrk="0" fontAlgn="base" hangingPunct="0">
              <a:spcBef>
                <a:spcPct val="0"/>
              </a:spcBef>
              <a:spcAft>
                <a:spcPct val="0"/>
              </a:spcAft>
            </a:pPr>
            <a:r>
              <a:rPr lang="zh-CN" altLang="en-GB" dirty="0">
                <a:latin typeface="Times New Roman" panose="02020603050405020304" pitchFamily="18" charset="0"/>
                <a:ea typeface="SimSun" panose="02010600030101010101" pitchFamily="2" charset="-122"/>
                <a:cs typeface="Times New Roman" panose="02020603050405020304" pitchFamily="18" charset="0"/>
              </a:rPr>
              <a:t>最著名的是唐朝的文成公主远嫁吐蕃的松赞干布。自汉朝起，这种战略性的联姻就已经很普遍了。</a:t>
            </a:r>
            <a:endParaRPr lang="zh-CN" altLang="de-DE" sz="1400" dirty="0"/>
          </a:p>
          <a:p>
            <a:pPr lvl="0" eaLnBrk="0" fontAlgn="base" hangingPunct="0">
              <a:spcBef>
                <a:spcPct val="0"/>
              </a:spcBef>
              <a:spcAft>
                <a:spcPct val="0"/>
              </a:spcAft>
            </a:pPr>
            <a:r>
              <a:rPr lang="en-GB" altLang="zh-CN" dirty="0">
                <a:latin typeface="Times New Roman" panose="02020603050405020304" pitchFamily="18" charset="0"/>
                <a:ea typeface="SimSun" panose="02010600030101010101" pitchFamily="2" charset="-122"/>
                <a:cs typeface="Times New Roman" panose="02020603050405020304" pitchFamily="18" charset="0"/>
              </a:rPr>
              <a:t>There were some exaggerations</a:t>
            </a:r>
            <a:r>
              <a:rPr lang="zh-CN" altLang="en-GB" dirty="0">
                <a:latin typeface="Times New Roman" panose="02020603050405020304" pitchFamily="18" charset="0"/>
                <a:ea typeface="SimSun" panose="02010600030101010101" pitchFamily="2" charset="-122"/>
                <a:cs typeface="Times New Roman" panose="02020603050405020304" pitchFamily="18" charset="0"/>
              </a:rPr>
              <a:t>夸张</a:t>
            </a:r>
            <a:r>
              <a:rPr lang="en-GB" altLang="zh-CN" dirty="0">
                <a:latin typeface="Times New Roman" panose="02020603050405020304" pitchFamily="18" charset="0"/>
                <a:ea typeface="SimSun" panose="02010600030101010101" pitchFamily="2" charset="-122"/>
                <a:cs typeface="Times New Roman" panose="02020603050405020304" pitchFamily="18" charset="0"/>
              </a:rPr>
              <a:t>, like when the circle of people to choose from became too small, we find degeneration because the genetic pool became too small.</a:t>
            </a:r>
            <a:endParaRPr lang="de-DE" altLang="zh-CN" sz="1400" dirty="0"/>
          </a:p>
          <a:p>
            <a:pPr lvl="0" eaLnBrk="0" fontAlgn="base" hangingPunct="0">
              <a:spcBef>
                <a:spcPct val="0"/>
              </a:spcBef>
              <a:spcAft>
                <a:spcPct val="0"/>
              </a:spcAft>
            </a:pPr>
            <a:r>
              <a:rPr lang="zh-CN" altLang="en-GB" dirty="0">
                <a:latin typeface="Times New Roman" panose="02020603050405020304" pitchFamily="18" charset="0"/>
                <a:ea typeface="SimSun" panose="02010600030101010101" pitchFamily="2" charset="-122"/>
                <a:cs typeface="Times New Roman" panose="02020603050405020304" pitchFamily="18" charset="0"/>
              </a:rPr>
              <a:t>有时候这种挑选很夸张，像是欧洲贵族圈内的挑选余地太小，而各自家族的遗传疾病问题会很大。</a:t>
            </a:r>
            <a:endParaRPr lang="zh-CN" altLang="de-DE" sz="1400" dirty="0"/>
          </a:p>
          <a:p>
            <a:pPr lvl="0" eaLnBrk="0" fontAlgn="base" hangingPunct="0">
              <a:spcBef>
                <a:spcPct val="0"/>
              </a:spcBef>
              <a:spcAft>
                <a:spcPct val="0"/>
              </a:spcAft>
            </a:pPr>
            <a:r>
              <a:rPr lang="en-GB" altLang="zh-CN" dirty="0">
                <a:latin typeface="Times New Roman" panose="02020603050405020304" pitchFamily="18" charset="0"/>
                <a:ea typeface="SimSun" panose="02010600030101010101" pitchFamily="2" charset="-122"/>
                <a:cs typeface="Times New Roman" panose="02020603050405020304" pitchFamily="18" charset="0"/>
              </a:rPr>
              <a:t>Also the </a:t>
            </a:r>
            <a:r>
              <a:rPr lang="en-GB" altLang="zh-CN" dirty="0" err="1">
                <a:latin typeface="Times New Roman" panose="02020603050405020304" pitchFamily="18" charset="0"/>
                <a:ea typeface="SimSun" panose="02010600030101010101" pitchFamily="2" charset="-122"/>
                <a:cs typeface="Times New Roman" panose="02020603050405020304" pitchFamily="18" charset="0"/>
              </a:rPr>
              <a:t>priviledged</a:t>
            </a:r>
            <a:r>
              <a:rPr lang="en-GB" altLang="zh-CN" dirty="0">
                <a:latin typeface="Times New Roman" panose="02020603050405020304" pitchFamily="18" charset="0"/>
                <a:ea typeface="SimSun" panose="02010600030101010101" pitchFamily="2" charset="-122"/>
                <a:cs typeface="Times New Roman" panose="02020603050405020304" pitchFamily="18" charset="0"/>
              </a:rPr>
              <a:t> classes (gentry, later also merchants and bourgeois</a:t>
            </a:r>
            <a:r>
              <a:rPr lang="zh-CN" altLang="en-GB" dirty="0">
                <a:latin typeface="Times New Roman" panose="02020603050405020304" pitchFamily="18" charset="0"/>
                <a:ea typeface="SimSun" panose="02010600030101010101" pitchFamily="2" charset="-122"/>
                <a:cs typeface="Times New Roman" panose="02020603050405020304" pitchFamily="18" charset="0"/>
              </a:rPr>
              <a:t>中产阶级</a:t>
            </a:r>
            <a:r>
              <a:rPr lang="en-GB" altLang="zh-CN" dirty="0">
                <a:latin typeface="Times New Roman" panose="02020603050405020304" pitchFamily="18" charset="0"/>
                <a:ea typeface="SimSun" panose="02010600030101010101" pitchFamily="2" charset="-122"/>
                <a:cs typeface="Times New Roman" panose="02020603050405020304" pitchFamily="18" charset="0"/>
              </a:rPr>
              <a:t>, see Thomas Mann: Buddenbrooks) practiced forced marriages. In the Middle Age a forced marriage between noblemen was called a “munt marriage”. The main outcome of this kind of convention is to sustain wealth among the </a:t>
            </a:r>
            <a:r>
              <a:rPr lang="en-GB" altLang="zh-CN" dirty="0" err="1">
                <a:latin typeface="Times New Roman" panose="02020603050405020304" pitchFamily="18" charset="0"/>
                <a:ea typeface="SimSun" panose="02010600030101010101" pitchFamily="2" charset="-122"/>
                <a:cs typeface="Times New Roman" panose="02020603050405020304" pitchFamily="18" charset="0"/>
              </a:rPr>
              <a:t>priviledged</a:t>
            </a:r>
            <a:r>
              <a:rPr lang="en-GB" altLang="zh-CN" dirty="0">
                <a:latin typeface="Times New Roman" panose="02020603050405020304" pitchFamily="18" charset="0"/>
                <a:ea typeface="SimSun" panose="02010600030101010101" pitchFamily="2" charset="-122"/>
                <a:cs typeface="Times New Roman" panose="02020603050405020304" pitchFamily="18" charset="0"/>
              </a:rPr>
              <a:t> families. It also reduces the chance for social mobility of </a:t>
            </a:r>
            <a:r>
              <a:rPr lang="en-GB" altLang="zh-CN" dirty="0" err="1">
                <a:latin typeface="Times New Roman" panose="02020603050405020304" pitchFamily="18" charset="0"/>
                <a:ea typeface="SimSun" panose="02010600030101010101" pitchFamily="2" charset="-122"/>
                <a:cs typeface="Times New Roman" panose="02020603050405020304" pitchFamily="18" charset="0"/>
              </a:rPr>
              <a:t>underpriviledged</a:t>
            </a:r>
            <a:r>
              <a:rPr lang="en-GB" altLang="zh-CN" dirty="0">
                <a:latin typeface="Times New Roman" panose="02020603050405020304" pitchFamily="18" charset="0"/>
                <a:ea typeface="SimSun" panose="02010600030101010101" pitchFamily="2" charset="-122"/>
                <a:cs typeface="Times New Roman" panose="02020603050405020304" pitchFamily="18" charset="0"/>
              </a:rPr>
              <a:t> people. </a:t>
            </a:r>
            <a:endParaRPr lang="de-DE" altLang="zh-CN" sz="1400" dirty="0"/>
          </a:p>
          <a:p>
            <a:pPr lvl="0" eaLnBrk="0" fontAlgn="base" hangingPunct="0">
              <a:spcBef>
                <a:spcPct val="0"/>
              </a:spcBef>
              <a:spcAft>
                <a:spcPct val="0"/>
              </a:spcAft>
            </a:pPr>
            <a:r>
              <a:rPr lang="zh-CN" altLang="en-GB" dirty="0">
                <a:latin typeface="Times New Roman" panose="02020603050405020304" pitchFamily="18" charset="0"/>
                <a:ea typeface="SimSun" panose="02010600030101010101" pitchFamily="2" charset="-122"/>
                <a:cs typeface="Times New Roman" panose="02020603050405020304" pitchFamily="18" charset="0"/>
              </a:rPr>
              <a:t>作为特权阶级（基因、商人和中产阶级，参见：托马斯曼的布登波洛克一家）常常会强制性的包办婚姻。在中世纪，贵族间的包办婚姻被称为“穆恩特婚姻”，这种婚姻主要是维护家族内的财富。与此同时，这也降低了底层人民向上发展的机会。除此之外，贵族也有初夜权。</a:t>
            </a:r>
            <a:endParaRPr lang="zh-CN" altLang="de-DE" sz="1400" dirty="0"/>
          </a:p>
        </p:txBody>
      </p:sp>
      <p:sp>
        <p:nvSpPr>
          <p:cNvPr id="6" name="Textfeld 5">
            <a:extLst>
              <a:ext uri="{FF2B5EF4-FFF2-40B4-BE49-F238E27FC236}">
                <a16:creationId xmlns:a16="http://schemas.microsoft.com/office/drawing/2014/main" id="{09CAAAC2-DAF5-4557-AB8C-4D34D9D6E6A9}"/>
              </a:ext>
            </a:extLst>
          </p:cNvPr>
          <p:cNvSpPr txBox="1"/>
          <p:nvPr/>
        </p:nvSpPr>
        <p:spPr>
          <a:xfrm>
            <a:off x="467544" y="404664"/>
            <a:ext cx="8208912" cy="1354217"/>
          </a:xfrm>
          <a:prstGeom prst="rect">
            <a:avLst/>
          </a:prstGeom>
          <a:noFill/>
        </p:spPr>
        <p:txBody>
          <a:bodyPr wrap="square" rtlCol="0">
            <a:spAutoFit/>
          </a:bodyPr>
          <a:lstStyle/>
          <a:p>
            <a:pPr lvl="0" eaLnBrk="0" fontAlgn="base" hangingPunct="0">
              <a:spcBef>
                <a:spcPct val="0"/>
              </a:spcBef>
              <a:spcAft>
                <a:spcPct val="0"/>
              </a:spcAft>
            </a:pPr>
            <a:r>
              <a:rPr lang="en-GB" altLang="de-DE" sz="3200" b="1" dirty="0">
                <a:latin typeface="Times New Roman" panose="02020603050405020304" pitchFamily="18" charset="0"/>
                <a:ea typeface="SimSun" panose="02010600030101010101" pitchFamily="2" charset="-122"/>
                <a:cs typeface="Times New Roman" panose="02020603050405020304" pitchFamily="18" charset="0"/>
              </a:rPr>
              <a:t>1. Forced Marriages (</a:t>
            </a:r>
            <a:r>
              <a:rPr lang="zh-CN" altLang="en-US" sz="3200" b="1" dirty="0">
                <a:latin typeface="Times New Roman" panose="02020603050405020304" pitchFamily="18" charset="0"/>
                <a:ea typeface="SimSun" panose="02010600030101010101" pitchFamily="2" charset="-122"/>
                <a:cs typeface="Times New Roman" panose="02020603050405020304" pitchFamily="18" charset="0"/>
              </a:rPr>
              <a:t>包办婚姻</a:t>
            </a:r>
            <a:r>
              <a:rPr lang="en-GB" altLang="zh-CN" sz="3200" b="1" dirty="0">
                <a:latin typeface="Times New Roman" panose="02020603050405020304" pitchFamily="18" charset="0"/>
                <a:ea typeface="SimSun" panose="02010600030101010101" pitchFamily="2" charset="-122"/>
                <a:cs typeface="Times New Roman" panose="02020603050405020304" pitchFamily="18" charset="0"/>
              </a:rPr>
              <a:t>) in History</a:t>
            </a:r>
            <a:endParaRPr lang="de-DE" altLang="zh-CN" sz="2400" dirty="0"/>
          </a:p>
          <a:p>
            <a:pPr lvl="0" eaLnBrk="0" fontAlgn="base" hangingPunct="0">
              <a:spcBef>
                <a:spcPct val="0"/>
              </a:spcBef>
              <a:spcAft>
                <a:spcPct val="0"/>
              </a:spcAft>
            </a:pPr>
            <a:r>
              <a:rPr lang="en-GB" altLang="zh-CN" sz="3200" b="1" dirty="0">
                <a:latin typeface="Times New Roman" panose="02020603050405020304" pitchFamily="18" charset="0"/>
                <a:ea typeface="SimSun" panose="02010600030101010101" pitchFamily="2" charset="-122"/>
                <a:cs typeface="Times New Roman" panose="02020603050405020304" pitchFamily="18" charset="0"/>
              </a:rPr>
              <a:t>1</a:t>
            </a:r>
            <a:r>
              <a:rPr lang="zh-CN" altLang="en-GB" sz="3200" b="1" dirty="0">
                <a:latin typeface="Times New Roman" panose="02020603050405020304" pitchFamily="18" charset="0"/>
                <a:ea typeface="SimSun" panose="02010600030101010101" pitchFamily="2" charset="-122"/>
                <a:cs typeface="Times New Roman" panose="02020603050405020304" pitchFamily="18" charset="0"/>
              </a:rPr>
              <a:t>，历史上的包办婚姻</a:t>
            </a:r>
            <a:endParaRPr lang="zh-CN" altLang="de-DE" sz="2400" dirty="0"/>
          </a:p>
          <a:p>
            <a:endParaRPr lang="de-DE" dirty="0"/>
          </a:p>
        </p:txBody>
      </p:sp>
    </p:spTree>
    <p:extLst>
      <p:ext uri="{BB962C8B-B14F-4D97-AF65-F5344CB8AC3E}">
        <p14:creationId xmlns:p14="http://schemas.microsoft.com/office/powerpoint/2010/main" val="8631067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E6B06B27-82C1-4EF3-BA62-ED4A5456954D}"/>
              </a:ext>
            </a:extLst>
          </p:cNvPr>
          <p:cNvSpPr txBox="1"/>
          <p:nvPr/>
        </p:nvSpPr>
        <p:spPr>
          <a:xfrm>
            <a:off x="467544" y="1397572"/>
            <a:ext cx="8208912" cy="3970318"/>
          </a:xfrm>
          <a:prstGeom prst="rect">
            <a:avLst/>
          </a:prstGeom>
          <a:noFill/>
        </p:spPr>
        <p:txBody>
          <a:bodyPr wrap="square" rtlCol="0">
            <a:spAutoFit/>
          </a:bodyPr>
          <a:lstStyle/>
          <a:p>
            <a:pPr lvl="0" eaLnBrk="0" fontAlgn="base" hangingPunct="0">
              <a:spcBef>
                <a:spcPct val="0"/>
              </a:spcBef>
              <a:spcAft>
                <a:spcPct val="0"/>
              </a:spcAft>
            </a:pPr>
            <a:endParaRPr lang="en-GB" altLang="zh-CN" dirty="0">
              <a:latin typeface="Times New Roman" panose="02020603050405020304" pitchFamily="18" charset="0"/>
              <a:ea typeface="SimSun" panose="02010600030101010101" pitchFamily="2" charset="-122"/>
              <a:cs typeface="Times New Roman" panose="02020603050405020304" pitchFamily="18" charset="0"/>
            </a:endParaRPr>
          </a:p>
          <a:p>
            <a:pPr lvl="0" eaLnBrk="0" fontAlgn="base" hangingPunct="0">
              <a:spcBef>
                <a:spcPct val="0"/>
              </a:spcBef>
              <a:spcAft>
                <a:spcPct val="0"/>
              </a:spcAft>
            </a:pPr>
            <a:r>
              <a:rPr lang="en-GB" altLang="zh-CN" dirty="0">
                <a:latin typeface="Times New Roman" panose="02020603050405020304" pitchFamily="18" charset="0"/>
                <a:ea typeface="SimSun" panose="02010600030101010101" pitchFamily="2" charset="-122"/>
                <a:cs typeface="Times New Roman" panose="02020603050405020304" pitchFamily="18" charset="0"/>
              </a:rPr>
              <a:t>In both, China and Europe, merchants rose as the second power after nobility/scholar official gentry and also started to use the tool of arranged marriages to secure </a:t>
            </a:r>
            <a:r>
              <a:rPr lang="en-GB" altLang="zh-CN" dirty="0" err="1">
                <a:latin typeface="Times New Roman" panose="02020603050405020304" pitchFamily="18" charset="0"/>
                <a:ea typeface="SimSun" panose="02010600030101010101" pitchFamily="2" charset="-122"/>
                <a:cs typeface="Times New Roman" panose="02020603050405020304" pitchFamily="18" charset="0"/>
              </a:rPr>
              <a:t>longterm</a:t>
            </a:r>
            <a:r>
              <a:rPr lang="en-GB" altLang="zh-CN" dirty="0">
                <a:latin typeface="Times New Roman" panose="02020603050405020304" pitchFamily="18" charset="0"/>
                <a:ea typeface="SimSun" panose="02010600030101010101" pitchFamily="2" charset="-122"/>
                <a:cs typeface="Times New Roman" panose="02020603050405020304" pitchFamily="18" charset="0"/>
              </a:rPr>
              <a:t> survival of their clans and lineages.</a:t>
            </a:r>
            <a:endParaRPr lang="de-DE" altLang="zh-CN" sz="1400" dirty="0"/>
          </a:p>
          <a:p>
            <a:pPr lvl="0" eaLnBrk="0" fontAlgn="base" hangingPunct="0">
              <a:spcBef>
                <a:spcPct val="0"/>
              </a:spcBef>
              <a:spcAft>
                <a:spcPct val="0"/>
              </a:spcAft>
            </a:pPr>
            <a:r>
              <a:rPr lang="zh-CN" altLang="en-GB" dirty="0">
                <a:latin typeface="Times New Roman" panose="02020603050405020304" pitchFamily="18" charset="0"/>
                <a:ea typeface="SimSun" panose="02010600030101010101" pitchFamily="2" charset="-122"/>
                <a:cs typeface="Times New Roman" panose="02020603050405020304" pitchFamily="18" charset="0"/>
              </a:rPr>
              <a:t>在中国和欧洲，在贵族</a:t>
            </a:r>
            <a:r>
              <a:rPr lang="en-GB" altLang="zh-CN" dirty="0">
                <a:latin typeface="Times New Roman" panose="02020603050405020304" pitchFamily="18" charset="0"/>
                <a:ea typeface="SimSun" panose="02010600030101010101" pitchFamily="2" charset="-122"/>
                <a:cs typeface="Times New Roman" panose="02020603050405020304" pitchFamily="18" charset="0"/>
              </a:rPr>
              <a:t>/</a:t>
            </a:r>
            <a:r>
              <a:rPr lang="zh-CN" altLang="en-GB" dirty="0">
                <a:latin typeface="Times New Roman" panose="02020603050405020304" pitchFamily="18" charset="0"/>
                <a:ea typeface="SimSun" panose="02010600030101010101" pitchFamily="2" charset="-122"/>
                <a:cs typeface="Times New Roman" panose="02020603050405020304" pitchFamily="18" charset="0"/>
              </a:rPr>
              <a:t>绅士之后，商人也效仿贵族阶层，对后代包办婚姻，以保证家族后裔的生活。</a:t>
            </a:r>
            <a:endParaRPr lang="zh-CN" altLang="de-DE" sz="1400" dirty="0"/>
          </a:p>
          <a:p>
            <a:pPr lvl="0" eaLnBrk="0" fontAlgn="base" hangingPunct="0">
              <a:spcBef>
                <a:spcPct val="0"/>
              </a:spcBef>
              <a:spcAft>
                <a:spcPct val="0"/>
              </a:spcAft>
            </a:pPr>
            <a:r>
              <a:rPr lang="en-GB" altLang="zh-CN" dirty="0">
                <a:latin typeface="Times New Roman" panose="02020603050405020304" pitchFamily="18" charset="0"/>
                <a:ea typeface="SimSun" panose="02010600030101010101" pitchFamily="2" charset="-122"/>
                <a:cs typeface="Times New Roman" panose="02020603050405020304" pitchFamily="18" charset="0"/>
              </a:rPr>
              <a:t>However, in China even ordinary people would go to a matchmaker </a:t>
            </a:r>
            <a:r>
              <a:rPr lang="zh-CN" altLang="en-GB" dirty="0">
                <a:latin typeface="Times New Roman" panose="02020603050405020304" pitchFamily="18" charset="0"/>
                <a:ea typeface="SimSun" panose="02010600030101010101" pitchFamily="2" charset="-122"/>
                <a:cs typeface="Times New Roman" panose="02020603050405020304" pitchFamily="18" charset="0"/>
              </a:rPr>
              <a:t>媒婆 </a:t>
            </a:r>
            <a:r>
              <a:rPr lang="en-GB" altLang="zh-CN" dirty="0">
                <a:latin typeface="Times New Roman" panose="02020603050405020304" pitchFamily="18" charset="0"/>
                <a:ea typeface="SimSun" panose="02010600030101010101" pitchFamily="2" charset="-122"/>
                <a:cs typeface="Times New Roman" panose="02020603050405020304" pitchFamily="18" charset="0"/>
              </a:rPr>
              <a:t>and in the West, even among ordinary people the parents would select their children’s partner. This only changed in the 19</a:t>
            </a:r>
            <a:r>
              <a:rPr lang="en-GB" altLang="zh-CN" baseline="30000" dirty="0">
                <a:latin typeface="Times New Roman" panose="02020603050405020304" pitchFamily="18" charset="0"/>
                <a:ea typeface="SimSun" panose="02010600030101010101" pitchFamily="2" charset="-122"/>
                <a:cs typeface="Times New Roman" panose="02020603050405020304" pitchFamily="18" charset="0"/>
              </a:rPr>
              <a:t>th</a:t>
            </a:r>
            <a:r>
              <a:rPr lang="en-GB" altLang="zh-CN" dirty="0">
                <a:latin typeface="Times New Roman" panose="02020603050405020304" pitchFamily="18" charset="0"/>
                <a:ea typeface="SimSun" panose="02010600030101010101" pitchFamily="2" charset="-122"/>
                <a:cs typeface="Times New Roman" panose="02020603050405020304" pitchFamily="18" charset="0"/>
              </a:rPr>
              <a:t> century, with </a:t>
            </a:r>
            <a:r>
              <a:rPr lang="en-GB" altLang="zh-CN" dirty="0" err="1">
                <a:latin typeface="Times New Roman" panose="02020603050405020304" pitchFamily="18" charset="0"/>
                <a:ea typeface="SimSun" panose="02010600030101010101" pitchFamily="2" charset="-122"/>
                <a:cs typeface="Times New Roman" panose="02020603050405020304" pitchFamily="18" charset="0"/>
              </a:rPr>
              <a:t>Romaticism</a:t>
            </a:r>
            <a:r>
              <a:rPr lang="en-GB" altLang="zh-CN" dirty="0">
                <a:latin typeface="Times New Roman" panose="02020603050405020304" pitchFamily="18" charset="0"/>
                <a:ea typeface="SimSun" panose="02010600030101010101" pitchFamily="2" charset="-122"/>
                <a:cs typeface="Times New Roman" panose="02020603050405020304" pitchFamily="18" charset="0"/>
              </a:rPr>
              <a:t> and the love marriage.</a:t>
            </a:r>
            <a:endParaRPr lang="de-DE" altLang="zh-CN" sz="1400" dirty="0"/>
          </a:p>
          <a:p>
            <a:pPr lvl="0" eaLnBrk="0" fontAlgn="base" hangingPunct="0">
              <a:spcBef>
                <a:spcPct val="0"/>
              </a:spcBef>
              <a:spcAft>
                <a:spcPct val="0"/>
              </a:spcAft>
            </a:pPr>
            <a:r>
              <a:rPr lang="zh-CN" altLang="en-GB" dirty="0">
                <a:latin typeface="Times New Roman" panose="02020603050405020304" pitchFamily="18" charset="0"/>
                <a:ea typeface="SimSun" panose="02010600030101010101" pitchFamily="2" charset="-122"/>
                <a:cs typeface="Times New Roman" panose="02020603050405020304" pitchFamily="18" charset="0"/>
              </a:rPr>
              <a:t>除此之外，在中国即使普通人也希望去婚恋市场，在西方，年轻人的家长甚至也希望为自己的孩子挑选伴侣。因为浪漫主义和自由婚姻的出现，上述之事在</a:t>
            </a:r>
            <a:r>
              <a:rPr lang="en-GB" altLang="zh-CN" dirty="0">
                <a:latin typeface="Times New Roman" panose="02020603050405020304" pitchFamily="18" charset="0"/>
                <a:ea typeface="SimSun" panose="02010600030101010101" pitchFamily="2" charset="-122"/>
                <a:cs typeface="Times New Roman" panose="02020603050405020304" pitchFamily="18" charset="0"/>
              </a:rPr>
              <a:t>19</a:t>
            </a:r>
            <a:r>
              <a:rPr lang="zh-CN" altLang="en-GB" dirty="0">
                <a:latin typeface="Times New Roman" panose="02020603050405020304" pitchFamily="18" charset="0"/>
                <a:ea typeface="SimSun" panose="02010600030101010101" pitchFamily="2" charset="-122"/>
                <a:cs typeface="Times New Roman" panose="02020603050405020304" pitchFamily="18" charset="0"/>
              </a:rPr>
              <a:t>世纪得到了改变。</a:t>
            </a:r>
            <a:endParaRPr lang="en-US" altLang="zh-CN" dirty="0">
              <a:latin typeface="Times New Roman" panose="02020603050405020304" pitchFamily="18" charset="0"/>
              <a:ea typeface="SimSun" panose="02010600030101010101" pitchFamily="2" charset="-122"/>
              <a:cs typeface="Times New Roman" panose="02020603050405020304" pitchFamily="18" charset="0"/>
            </a:endParaRPr>
          </a:p>
          <a:p>
            <a:pPr lvl="0" eaLnBrk="0" fontAlgn="base" hangingPunct="0">
              <a:spcBef>
                <a:spcPct val="0"/>
              </a:spcBef>
              <a:spcAft>
                <a:spcPct val="0"/>
              </a:spcAft>
            </a:pPr>
            <a:endParaRPr lang="en-US" dirty="0">
              <a:latin typeface="Times New Roman" panose="02020603050405020304" pitchFamily="18" charset="0"/>
              <a:ea typeface="SimSun" panose="02010600030101010101" pitchFamily="2" charset="-122"/>
              <a:cs typeface="Times New Roman" panose="02020603050405020304" pitchFamily="18" charset="0"/>
            </a:endParaRPr>
          </a:p>
          <a:p>
            <a:pPr lvl="0" eaLnBrk="0" fontAlgn="base" hangingPunct="0">
              <a:spcBef>
                <a:spcPct val="0"/>
              </a:spcBef>
              <a:spcAft>
                <a:spcPct val="0"/>
              </a:spcAft>
            </a:pPr>
            <a:r>
              <a:rPr lang="en-US" dirty="0">
                <a:latin typeface="Times New Roman" panose="02020603050405020304" pitchFamily="18" charset="0"/>
                <a:ea typeface="SimSun" panose="02010600030101010101" pitchFamily="2" charset="-122"/>
                <a:cs typeface="Times New Roman" panose="02020603050405020304" pitchFamily="18" charset="0"/>
              </a:rPr>
              <a:t>Money makes sexy. </a:t>
            </a:r>
            <a:r>
              <a:rPr lang="zh-CN" altLang="en-US" dirty="0">
                <a:latin typeface="Times New Roman" panose="02020603050405020304" pitchFamily="18" charset="0"/>
                <a:ea typeface="SimSun" panose="02010600030101010101" pitchFamily="2" charset="-122"/>
                <a:cs typeface="Times New Roman" panose="02020603050405020304" pitchFamily="18" charset="0"/>
              </a:rPr>
              <a:t>宁愿坐在宝马车里哭，也不愿意坐在自行车上笑。</a:t>
            </a:r>
            <a:endParaRPr lang="de-DE" dirty="0"/>
          </a:p>
        </p:txBody>
      </p:sp>
      <p:sp>
        <p:nvSpPr>
          <p:cNvPr id="6" name="Textfeld 5">
            <a:extLst>
              <a:ext uri="{FF2B5EF4-FFF2-40B4-BE49-F238E27FC236}">
                <a16:creationId xmlns:a16="http://schemas.microsoft.com/office/drawing/2014/main" id="{09CAAAC2-DAF5-4557-AB8C-4D34D9D6E6A9}"/>
              </a:ext>
            </a:extLst>
          </p:cNvPr>
          <p:cNvSpPr txBox="1"/>
          <p:nvPr/>
        </p:nvSpPr>
        <p:spPr>
          <a:xfrm>
            <a:off x="467544" y="404664"/>
            <a:ext cx="8208912" cy="1354217"/>
          </a:xfrm>
          <a:prstGeom prst="rect">
            <a:avLst/>
          </a:prstGeom>
          <a:noFill/>
        </p:spPr>
        <p:txBody>
          <a:bodyPr wrap="square" rtlCol="0">
            <a:spAutoFit/>
          </a:bodyPr>
          <a:lstStyle/>
          <a:p>
            <a:pPr lvl="0" eaLnBrk="0" fontAlgn="base" hangingPunct="0">
              <a:spcBef>
                <a:spcPct val="0"/>
              </a:spcBef>
              <a:spcAft>
                <a:spcPct val="0"/>
              </a:spcAft>
            </a:pPr>
            <a:r>
              <a:rPr lang="en-GB" altLang="de-DE" sz="3200" b="1" dirty="0">
                <a:latin typeface="Times New Roman" panose="02020603050405020304" pitchFamily="18" charset="0"/>
                <a:ea typeface="SimSun" panose="02010600030101010101" pitchFamily="2" charset="-122"/>
                <a:cs typeface="Times New Roman" panose="02020603050405020304" pitchFamily="18" charset="0"/>
              </a:rPr>
              <a:t>1. Forced Marriages (</a:t>
            </a:r>
            <a:r>
              <a:rPr lang="zh-CN" altLang="en-US" sz="3200" b="1" dirty="0">
                <a:latin typeface="Times New Roman" panose="02020603050405020304" pitchFamily="18" charset="0"/>
                <a:ea typeface="SimSun" panose="02010600030101010101" pitchFamily="2" charset="-122"/>
                <a:cs typeface="Times New Roman" panose="02020603050405020304" pitchFamily="18" charset="0"/>
              </a:rPr>
              <a:t>包办婚姻</a:t>
            </a:r>
            <a:r>
              <a:rPr lang="en-GB" altLang="zh-CN" sz="3200" b="1" dirty="0">
                <a:latin typeface="Times New Roman" panose="02020603050405020304" pitchFamily="18" charset="0"/>
                <a:ea typeface="SimSun" panose="02010600030101010101" pitchFamily="2" charset="-122"/>
                <a:cs typeface="Times New Roman" panose="02020603050405020304" pitchFamily="18" charset="0"/>
              </a:rPr>
              <a:t>) in History</a:t>
            </a:r>
            <a:endParaRPr lang="de-DE" altLang="zh-CN" sz="2400" dirty="0"/>
          </a:p>
          <a:p>
            <a:pPr lvl="0" eaLnBrk="0" fontAlgn="base" hangingPunct="0">
              <a:spcBef>
                <a:spcPct val="0"/>
              </a:spcBef>
              <a:spcAft>
                <a:spcPct val="0"/>
              </a:spcAft>
            </a:pPr>
            <a:r>
              <a:rPr lang="en-GB" altLang="zh-CN" sz="3200" b="1" dirty="0">
                <a:latin typeface="Times New Roman" panose="02020603050405020304" pitchFamily="18" charset="0"/>
                <a:ea typeface="SimSun" panose="02010600030101010101" pitchFamily="2" charset="-122"/>
                <a:cs typeface="Times New Roman" panose="02020603050405020304" pitchFamily="18" charset="0"/>
              </a:rPr>
              <a:t>1</a:t>
            </a:r>
            <a:r>
              <a:rPr lang="zh-CN" altLang="en-GB" sz="3200" b="1" dirty="0">
                <a:latin typeface="Times New Roman" panose="02020603050405020304" pitchFamily="18" charset="0"/>
                <a:ea typeface="SimSun" panose="02010600030101010101" pitchFamily="2" charset="-122"/>
                <a:cs typeface="Times New Roman" panose="02020603050405020304" pitchFamily="18" charset="0"/>
              </a:rPr>
              <a:t>，历史上的包办婚姻</a:t>
            </a:r>
            <a:endParaRPr lang="zh-CN" altLang="de-DE" sz="2400" dirty="0"/>
          </a:p>
          <a:p>
            <a:endParaRPr lang="de-DE" dirty="0"/>
          </a:p>
        </p:txBody>
      </p:sp>
    </p:spTree>
    <p:extLst>
      <p:ext uri="{BB962C8B-B14F-4D97-AF65-F5344CB8AC3E}">
        <p14:creationId xmlns:p14="http://schemas.microsoft.com/office/powerpoint/2010/main" val="2147302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E6B06B27-82C1-4EF3-BA62-ED4A5456954D}"/>
              </a:ext>
            </a:extLst>
          </p:cNvPr>
          <p:cNvSpPr txBox="1"/>
          <p:nvPr/>
        </p:nvSpPr>
        <p:spPr>
          <a:xfrm>
            <a:off x="467544" y="1397572"/>
            <a:ext cx="8208912" cy="3139321"/>
          </a:xfrm>
          <a:prstGeom prst="rect">
            <a:avLst/>
          </a:prstGeom>
          <a:noFill/>
        </p:spPr>
        <p:txBody>
          <a:bodyPr wrap="square" rtlCol="0">
            <a:spAutoFit/>
          </a:bodyPr>
          <a:lstStyle/>
          <a:p>
            <a:pPr lvl="0" eaLnBrk="0" fontAlgn="base" hangingPunct="0">
              <a:spcBef>
                <a:spcPct val="0"/>
              </a:spcBef>
              <a:spcAft>
                <a:spcPct val="0"/>
              </a:spcAft>
            </a:pPr>
            <a:endParaRPr lang="en-GB" altLang="zh-CN" dirty="0">
              <a:latin typeface="Times New Roman" panose="02020603050405020304" pitchFamily="18" charset="0"/>
              <a:ea typeface="SimSun" panose="02010600030101010101" pitchFamily="2" charset="-122"/>
              <a:cs typeface="Times New Roman" panose="02020603050405020304" pitchFamily="18" charset="0"/>
            </a:endParaRPr>
          </a:p>
          <a:p>
            <a:r>
              <a:rPr lang="en-GB" dirty="0"/>
              <a:t>Molière frequently uses the archetype of a “forced marriage” in his comedies, e.g. in </a:t>
            </a:r>
            <a:r>
              <a:rPr lang="en-GB" i="1" dirty="0"/>
              <a:t>Tartuffe</a:t>
            </a:r>
            <a:r>
              <a:rPr lang="en-GB" dirty="0"/>
              <a:t> as well as in “The Forced Marriage”, premiered 1664, 19 years before Hao </a:t>
            </a:r>
            <a:r>
              <a:rPr lang="en-GB" dirty="0" err="1"/>
              <a:t>qiu</a:t>
            </a:r>
            <a:r>
              <a:rPr lang="en-GB" dirty="0"/>
              <a:t> </a:t>
            </a:r>
            <a:r>
              <a:rPr lang="en-GB" dirty="0" err="1"/>
              <a:t>zhuan</a:t>
            </a:r>
            <a:r>
              <a:rPr lang="en-GB" dirty="0"/>
              <a:t> was written. </a:t>
            </a:r>
            <a:endParaRPr lang="de-DE" dirty="0"/>
          </a:p>
          <a:p>
            <a:r>
              <a:rPr lang="zh-CN" altLang="de-DE" dirty="0"/>
              <a:t>莫里哀在他的喜剧作品中常常引用“强制性的包办婚姻</a:t>
            </a:r>
            <a:r>
              <a:rPr lang="en-GB" dirty="0"/>
              <a:t>”</a:t>
            </a:r>
            <a:r>
              <a:rPr lang="zh-CN" altLang="de-DE" dirty="0"/>
              <a:t>。例如：在</a:t>
            </a:r>
            <a:r>
              <a:rPr lang="de-DE" altLang="zh-CN" dirty="0"/>
              <a:t>《</a:t>
            </a:r>
            <a:r>
              <a:rPr lang="zh-CN" altLang="de-DE" dirty="0"/>
              <a:t>答尔丢夫</a:t>
            </a:r>
            <a:r>
              <a:rPr lang="de-DE" altLang="zh-CN" dirty="0"/>
              <a:t>》</a:t>
            </a:r>
            <a:r>
              <a:rPr lang="zh-CN" altLang="de-DE" dirty="0"/>
              <a:t>以及在</a:t>
            </a:r>
            <a:r>
              <a:rPr lang="en-GB" dirty="0"/>
              <a:t>“</a:t>
            </a:r>
            <a:r>
              <a:rPr lang="zh-CN" altLang="de-DE" dirty="0"/>
              <a:t>强制性的包办婚姻</a:t>
            </a:r>
            <a:r>
              <a:rPr lang="en-GB" dirty="0"/>
              <a:t>”</a:t>
            </a:r>
            <a:r>
              <a:rPr lang="zh-CN" altLang="de-DE" dirty="0"/>
              <a:t>，初版于</a:t>
            </a:r>
            <a:r>
              <a:rPr lang="en-GB" dirty="0"/>
              <a:t>1664</a:t>
            </a:r>
            <a:r>
              <a:rPr lang="zh-CN" altLang="de-DE" dirty="0"/>
              <a:t>年，这比</a:t>
            </a:r>
            <a:r>
              <a:rPr lang="de-DE" altLang="zh-CN" dirty="0"/>
              <a:t>《</a:t>
            </a:r>
            <a:r>
              <a:rPr lang="zh-CN" altLang="de-DE" dirty="0"/>
              <a:t>好逑传</a:t>
            </a:r>
            <a:r>
              <a:rPr lang="de-DE" altLang="zh-CN" dirty="0"/>
              <a:t>》</a:t>
            </a:r>
            <a:r>
              <a:rPr lang="zh-CN" altLang="de-DE" dirty="0"/>
              <a:t>早</a:t>
            </a:r>
            <a:r>
              <a:rPr lang="en-GB" dirty="0"/>
              <a:t>19</a:t>
            </a:r>
            <a:r>
              <a:rPr lang="zh-CN" altLang="de-DE" dirty="0"/>
              <a:t>年。</a:t>
            </a:r>
            <a:endParaRPr lang="de-DE" dirty="0"/>
          </a:p>
          <a:p>
            <a:r>
              <a:rPr lang="en-GB" dirty="0"/>
              <a:t> </a:t>
            </a:r>
            <a:endParaRPr lang="de-DE" dirty="0"/>
          </a:p>
          <a:p>
            <a:r>
              <a:rPr lang="de-DE" dirty="0"/>
              <a:t>References:</a:t>
            </a:r>
          </a:p>
          <a:p>
            <a:r>
              <a:rPr lang="de-DE" dirty="0"/>
              <a:t>Hayriye </a:t>
            </a:r>
            <a:r>
              <a:rPr lang="de-DE" dirty="0" err="1"/>
              <a:t>Yerlikaya</a:t>
            </a:r>
            <a:r>
              <a:rPr lang="de-DE" dirty="0"/>
              <a:t>: </a:t>
            </a:r>
            <a:r>
              <a:rPr lang="de-DE" i="1" dirty="0"/>
              <a:t>Zwangsehen. Eine kriminologisch-strafrechtliche Untersuchung</a:t>
            </a:r>
            <a:r>
              <a:rPr lang="de-DE" dirty="0"/>
              <a:t>. Nomos, Baden-Baden 2012, ISBN 978-3-8329-7762-7 (Zugleich Doktorarbeit an der Universität Bielefeld 2012).</a:t>
            </a:r>
          </a:p>
        </p:txBody>
      </p:sp>
      <p:sp>
        <p:nvSpPr>
          <p:cNvPr id="6" name="Textfeld 5">
            <a:extLst>
              <a:ext uri="{FF2B5EF4-FFF2-40B4-BE49-F238E27FC236}">
                <a16:creationId xmlns:a16="http://schemas.microsoft.com/office/drawing/2014/main" id="{09CAAAC2-DAF5-4557-AB8C-4D34D9D6E6A9}"/>
              </a:ext>
            </a:extLst>
          </p:cNvPr>
          <p:cNvSpPr txBox="1"/>
          <p:nvPr/>
        </p:nvSpPr>
        <p:spPr>
          <a:xfrm>
            <a:off x="467544" y="404664"/>
            <a:ext cx="8208912" cy="1077218"/>
          </a:xfrm>
          <a:prstGeom prst="rect">
            <a:avLst/>
          </a:prstGeom>
          <a:noFill/>
        </p:spPr>
        <p:txBody>
          <a:bodyPr wrap="square" rtlCol="0">
            <a:spAutoFit/>
          </a:bodyPr>
          <a:lstStyle/>
          <a:p>
            <a:r>
              <a:rPr lang="en-GB" sz="3200" b="1" dirty="0"/>
              <a:t>2. The forced marriage in literature</a:t>
            </a:r>
            <a:endParaRPr lang="de-DE" sz="3200" dirty="0"/>
          </a:p>
          <a:p>
            <a:r>
              <a:rPr lang="en-US" sz="3200" b="1" dirty="0"/>
              <a:t>2</a:t>
            </a:r>
            <a:r>
              <a:rPr lang="zh-CN" altLang="de-DE" sz="3200" b="1" dirty="0"/>
              <a:t>，文学作品中的强制性包办婚姻</a:t>
            </a:r>
            <a:endParaRPr lang="de-DE" sz="3200" dirty="0"/>
          </a:p>
        </p:txBody>
      </p:sp>
    </p:spTree>
    <p:extLst>
      <p:ext uri="{BB962C8B-B14F-4D97-AF65-F5344CB8AC3E}">
        <p14:creationId xmlns:p14="http://schemas.microsoft.com/office/powerpoint/2010/main" val="29952136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E6B06B27-82C1-4EF3-BA62-ED4A5456954D}"/>
              </a:ext>
            </a:extLst>
          </p:cNvPr>
          <p:cNvSpPr txBox="1"/>
          <p:nvPr/>
        </p:nvSpPr>
        <p:spPr>
          <a:xfrm>
            <a:off x="467544" y="1397572"/>
            <a:ext cx="8208912" cy="2585323"/>
          </a:xfrm>
          <a:prstGeom prst="rect">
            <a:avLst/>
          </a:prstGeom>
          <a:noFill/>
        </p:spPr>
        <p:txBody>
          <a:bodyPr wrap="square" rtlCol="0">
            <a:spAutoFit/>
          </a:bodyPr>
          <a:lstStyle/>
          <a:p>
            <a:pPr lvl="0" eaLnBrk="0" fontAlgn="base" hangingPunct="0">
              <a:spcBef>
                <a:spcPct val="0"/>
              </a:spcBef>
              <a:spcAft>
                <a:spcPct val="0"/>
              </a:spcAft>
            </a:pPr>
            <a:endParaRPr lang="en-GB" altLang="zh-CN" dirty="0">
              <a:latin typeface="Times New Roman" panose="02020603050405020304" pitchFamily="18" charset="0"/>
              <a:ea typeface="SimSun" panose="02010600030101010101" pitchFamily="2" charset="-122"/>
              <a:cs typeface="Times New Roman" panose="02020603050405020304" pitchFamily="18" charset="0"/>
            </a:endParaRPr>
          </a:p>
          <a:p>
            <a:pPr lvl="0" eaLnBrk="0" fontAlgn="base" hangingPunct="0">
              <a:spcBef>
                <a:spcPct val="0"/>
              </a:spcBef>
              <a:spcAft>
                <a:spcPct val="0"/>
              </a:spcAft>
            </a:pPr>
            <a:r>
              <a:rPr lang="de-DE" altLang="zh-CN" dirty="0">
                <a:latin typeface="Times New Roman" panose="02020603050405020304" pitchFamily="18" charset="0"/>
                <a:ea typeface="SimSun" panose="02010600030101010101" pitchFamily="2" charset="-122"/>
                <a:cs typeface="Times New Roman" panose="02020603050405020304" pitchFamily="18" charset="0"/>
              </a:rPr>
              <a:t>In 1761, </a:t>
            </a:r>
            <a:r>
              <a:rPr lang="de-DE" altLang="zh-CN" dirty="0" err="1">
                <a:latin typeface="Times New Roman" panose="02020603050405020304" pitchFamily="18" charset="0"/>
                <a:ea typeface="SimSun" panose="02010600030101010101" pitchFamily="2" charset="-122"/>
                <a:cs typeface="Times New Roman" panose="02020603050405020304" pitchFamily="18" charset="0"/>
              </a:rPr>
              <a:t>the</a:t>
            </a:r>
            <a:r>
              <a:rPr lang="de-DE" altLang="zh-CN" dirty="0">
                <a:latin typeface="Times New Roman" panose="02020603050405020304" pitchFamily="18" charset="0"/>
                <a:ea typeface="SimSun" panose="02010600030101010101" pitchFamily="2" charset="-122"/>
                <a:cs typeface="Times New Roman" panose="02020603050405020304" pitchFamily="18" charset="0"/>
              </a:rPr>
              <a:t> French </a:t>
            </a:r>
            <a:r>
              <a:rPr lang="de-DE" altLang="zh-CN" dirty="0" err="1">
                <a:latin typeface="Times New Roman" panose="02020603050405020304" pitchFamily="18" charset="0"/>
                <a:ea typeface="SimSun" panose="02010600030101010101" pitchFamily="2" charset="-122"/>
                <a:cs typeface="Times New Roman" panose="02020603050405020304" pitchFamily="18" charset="0"/>
              </a:rPr>
              <a:t>writer</a:t>
            </a:r>
            <a:r>
              <a:rPr lang="de-DE" altLang="zh-CN" dirty="0">
                <a:latin typeface="Times New Roman" panose="02020603050405020304" pitchFamily="18" charset="0"/>
                <a:ea typeface="SimSun" panose="02010600030101010101" pitchFamily="2" charset="-122"/>
                <a:cs typeface="Times New Roman" panose="02020603050405020304" pitchFamily="18" charset="0"/>
              </a:rPr>
              <a:t> and </a:t>
            </a:r>
            <a:r>
              <a:rPr lang="de-DE" altLang="zh-CN" dirty="0" err="1">
                <a:latin typeface="Times New Roman" panose="02020603050405020304" pitchFamily="18" charset="0"/>
                <a:ea typeface="SimSun" panose="02010600030101010101" pitchFamily="2" charset="-122"/>
                <a:cs typeface="Times New Roman" panose="02020603050405020304" pitchFamily="18" charset="0"/>
              </a:rPr>
              <a:t>philosopher</a:t>
            </a:r>
            <a:r>
              <a:rPr lang="de-DE" altLang="zh-CN" dirty="0">
                <a:latin typeface="Times New Roman" panose="02020603050405020304" pitchFamily="18" charset="0"/>
                <a:ea typeface="SimSun" panose="02010600030101010101" pitchFamily="2" charset="-122"/>
                <a:cs typeface="Times New Roman" panose="02020603050405020304" pitchFamily="18" charset="0"/>
              </a:rPr>
              <a:t> Jean-Jacques Rousseau: Julie </a:t>
            </a:r>
            <a:r>
              <a:rPr lang="de-DE" altLang="zh-CN" dirty="0" err="1">
                <a:latin typeface="Times New Roman" panose="02020603050405020304" pitchFamily="18" charset="0"/>
                <a:ea typeface="SimSun" panose="02010600030101010101" pitchFamily="2" charset="-122"/>
                <a:cs typeface="Times New Roman" panose="02020603050405020304" pitchFamily="18" charset="0"/>
              </a:rPr>
              <a:t>or</a:t>
            </a:r>
            <a:r>
              <a:rPr lang="de-DE" altLang="zh-CN" dirty="0">
                <a:latin typeface="Times New Roman" panose="02020603050405020304" pitchFamily="18" charset="0"/>
                <a:ea typeface="SimSun" panose="02010600030101010101" pitchFamily="2" charset="-122"/>
                <a:cs typeface="Times New Roman" panose="02020603050405020304" pitchFamily="18" charset="0"/>
              </a:rPr>
              <a:t> The New Heloise: </a:t>
            </a:r>
            <a:r>
              <a:rPr lang="de-DE" altLang="zh-CN" dirty="0" err="1">
                <a:latin typeface="Times New Roman" panose="02020603050405020304" pitchFamily="18" charset="0"/>
                <a:ea typeface="SimSun" panose="02010600030101010101" pitchFamily="2" charset="-122"/>
                <a:cs typeface="Times New Roman" panose="02020603050405020304" pitchFamily="18" charset="0"/>
              </a:rPr>
              <a:t>love</a:t>
            </a:r>
            <a:r>
              <a:rPr lang="de-DE" altLang="zh-CN" dirty="0">
                <a:latin typeface="Times New Roman" panose="02020603050405020304" pitchFamily="18" charset="0"/>
                <a:ea typeface="SimSun" panose="02010600030101010101" pitchFamily="2" charset="-122"/>
                <a:cs typeface="Times New Roman" panose="02020603050405020304" pitchFamily="18" charset="0"/>
              </a:rPr>
              <a:t> </a:t>
            </a:r>
            <a:r>
              <a:rPr lang="de-DE" altLang="zh-CN" dirty="0" err="1">
                <a:latin typeface="Times New Roman" panose="02020603050405020304" pitchFamily="18" charset="0"/>
                <a:ea typeface="SimSun" panose="02010600030101010101" pitchFamily="2" charset="-122"/>
                <a:cs typeface="Times New Roman" panose="02020603050405020304" pitchFamily="18" charset="0"/>
              </a:rPr>
              <a:t>instead</a:t>
            </a:r>
            <a:r>
              <a:rPr lang="de-DE" altLang="zh-CN" dirty="0">
                <a:latin typeface="Times New Roman" panose="02020603050405020304" pitchFamily="18" charset="0"/>
                <a:ea typeface="SimSun" panose="02010600030101010101" pitchFamily="2" charset="-122"/>
                <a:cs typeface="Times New Roman" panose="02020603050405020304" pitchFamily="18" charset="0"/>
              </a:rPr>
              <a:t> </a:t>
            </a:r>
            <a:r>
              <a:rPr lang="de-DE" altLang="zh-CN" dirty="0" err="1">
                <a:latin typeface="Times New Roman" panose="02020603050405020304" pitchFamily="18" charset="0"/>
                <a:ea typeface="SimSun" panose="02010600030101010101" pitchFamily="2" charset="-122"/>
                <a:cs typeface="Times New Roman" panose="02020603050405020304" pitchFamily="18" charset="0"/>
              </a:rPr>
              <a:t>of</a:t>
            </a:r>
            <a:r>
              <a:rPr lang="de-DE" altLang="zh-CN" dirty="0">
                <a:latin typeface="Times New Roman" panose="02020603050405020304" pitchFamily="18" charset="0"/>
                <a:ea typeface="SimSun" panose="02010600030101010101" pitchFamily="2" charset="-122"/>
                <a:cs typeface="Times New Roman" panose="02020603050405020304" pitchFamily="18" charset="0"/>
              </a:rPr>
              <a:t> </a:t>
            </a:r>
            <a:r>
              <a:rPr lang="de-DE" altLang="zh-CN" dirty="0" err="1">
                <a:latin typeface="Times New Roman" panose="02020603050405020304" pitchFamily="18" charset="0"/>
                <a:ea typeface="SimSun" panose="02010600030101010101" pitchFamily="2" charset="-122"/>
                <a:cs typeface="Times New Roman" panose="02020603050405020304" pitchFamily="18" charset="0"/>
              </a:rPr>
              <a:t>rationality</a:t>
            </a:r>
            <a:r>
              <a:rPr lang="de-DE" altLang="zh-CN" dirty="0">
                <a:latin typeface="Times New Roman" panose="02020603050405020304" pitchFamily="18" charset="0"/>
                <a:ea typeface="SimSun" panose="02010600030101010101" pitchFamily="2" charset="-122"/>
                <a:cs typeface="Times New Roman" panose="02020603050405020304" pitchFamily="18" charset="0"/>
              </a:rPr>
              <a:t>/</a:t>
            </a:r>
            <a:r>
              <a:rPr lang="de-DE" altLang="zh-CN" dirty="0" err="1">
                <a:latin typeface="Times New Roman" panose="02020603050405020304" pitchFamily="18" charset="0"/>
                <a:ea typeface="SimSun" panose="02010600030101010101" pitchFamily="2" charset="-122"/>
                <a:cs typeface="Times New Roman" panose="02020603050405020304" pitchFamily="18" charset="0"/>
              </a:rPr>
              <a:t>force</a:t>
            </a:r>
            <a:r>
              <a:rPr lang="de-DE" altLang="zh-CN" dirty="0">
                <a:latin typeface="Times New Roman" panose="02020603050405020304" pitchFamily="18" charset="0"/>
                <a:ea typeface="SimSun" panose="02010600030101010101" pitchFamily="2" charset="-122"/>
                <a:cs typeface="Times New Roman" panose="02020603050405020304" pitchFamily="18" charset="0"/>
              </a:rPr>
              <a:t>. </a:t>
            </a:r>
            <a:r>
              <a:rPr lang="en-GB" altLang="zh-CN" dirty="0">
                <a:latin typeface="Times New Roman" panose="02020603050405020304" pitchFamily="18" charset="0"/>
                <a:ea typeface="SimSun" panose="02010600030101010101" pitchFamily="2" charset="-122"/>
                <a:cs typeface="Times New Roman" panose="02020603050405020304" pitchFamily="18" charset="0"/>
              </a:rPr>
              <a:t>This concept was taken over by Romanticism in 1788 “Paul and Virginie“ by </a:t>
            </a:r>
            <a:r>
              <a:rPr lang="en-GB" altLang="zh-CN" dirty="0" err="1">
                <a:latin typeface="Times New Roman" panose="02020603050405020304" pitchFamily="18" charset="0"/>
                <a:ea typeface="SimSun" panose="02010600030101010101" pitchFamily="2" charset="-122"/>
                <a:cs typeface="Times New Roman" panose="02020603050405020304" pitchFamily="18" charset="0"/>
              </a:rPr>
              <a:t>Bernardin</a:t>
            </a:r>
            <a:r>
              <a:rPr lang="en-GB" altLang="zh-CN" dirty="0">
                <a:latin typeface="Times New Roman" panose="02020603050405020304" pitchFamily="18" charset="0"/>
                <a:ea typeface="SimSun" panose="02010600030101010101" pitchFamily="2" charset="-122"/>
                <a:cs typeface="Times New Roman" panose="02020603050405020304" pitchFamily="18" charset="0"/>
              </a:rPr>
              <a:t> de Saint-Pierre and in “</a:t>
            </a:r>
            <a:r>
              <a:rPr lang="en-GB" altLang="zh-CN" dirty="0" err="1">
                <a:latin typeface="Times New Roman" panose="02020603050405020304" pitchFamily="18" charset="0"/>
                <a:ea typeface="SimSun" panose="02010600030101010101" pitchFamily="2" charset="-122"/>
                <a:cs typeface="Times New Roman" panose="02020603050405020304" pitchFamily="18" charset="0"/>
              </a:rPr>
              <a:t>Lucinde</a:t>
            </a:r>
            <a:r>
              <a:rPr lang="en-GB" altLang="zh-CN" dirty="0">
                <a:latin typeface="Times New Roman" panose="02020603050405020304" pitchFamily="18" charset="0"/>
                <a:ea typeface="SimSun" panose="02010600030101010101" pitchFamily="2" charset="-122"/>
                <a:cs typeface="Times New Roman" panose="02020603050405020304" pitchFamily="18" charset="0"/>
              </a:rPr>
              <a:t>” by Friedrich Schlegel (1799).</a:t>
            </a:r>
            <a:endParaRPr lang="de-DE" altLang="zh-CN" sz="1400" dirty="0"/>
          </a:p>
          <a:p>
            <a:pPr lvl="0" eaLnBrk="0" fontAlgn="base" hangingPunct="0">
              <a:spcBef>
                <a:spcPct val="0"/>
              </a:spcBef>
              <a:spcAft>
                <a:spcPct val="0"/>
              </a:spcAft>
            </a:pPr>
            <a:r>
              <a:rPr lang="en-GB" altLang="zh-CN" dirty="0">
                <a:latin typeface="Times New Roman" panose="02020603050405020304" pitchFamily="18" charset="0"/>
                <a:ea typeface="SimSun" panose="02010600030101010101" pitchFamily="2" charset="-122"/>
                <a:cs typeface="Times New Roman" panose="02020603050405020304" pitchFamily="18" charset="0"/>
              </a:rPr>
              <a:t>1761</a:t>
            </a:r>
            <a:r>
              <a:rPr lang="zh-CN" altLang="en-GB" dirty="0">
                <a:latin typeface="Times New Roman" panose="02020603050405020304" pitchFamily="18" charset="0"/>
                <a:ea typeface="SimSun" panose="02010600030101010101" pitchFamily="2" charset="-122"/>
                <a:cs typeface="Times New Roman" panose="02020603050405020304" pitchFamily="18" charset="0"/>
              </a:rPr>
              <a:t>年</a:t>
            </a:r>
            <a:r>
              <a:rPr lang="en-GB" altLang="zh-CN" dirty="0">
                <a:latin typeface="Times New Roman" panose="02020603050405020304" pitchFamily="18" charset="0"/>
                <a:ea typeface="SimSun" panose="02010600030101010101" pitchFamily="2" charset="-122"/>
                <a:cs typeface="Times New Roman" panose="02020603050405020304" pitchFamily="18" charset="0"/>
              </a:rPr>
              <a:t>,</a:t>
            </a:r>
            <a:r>
              <a:rPr lang="zh-CN" altLang="en-GB" dirty="0">
                <a:latin typeface="Times New Roman" panose="02020603050405020304" pitchFamily="18" charset="0"/>
                <a:ea typeface="SimSun" panose="02010600030101010101" pitchFamily="2" charset="-122"/>
                <a:cs typeface="Times New Roman" panose="02020603050405020304" pitchFamily="18" charset="0"/>
              </a:rPr>
              <a:t>法国作家</a:t>
            </a:r>
            <a:r>
              <a:rPr lang="en-GB" altLang="zh-CN" dirty="0">
                <a:latin typeface="Times New Roman" panose="02020603050405020304" pitchFamily="18" charset="0"/>
                <a:ea typeface="SimSun" panose="02010600030101010101" pitchFamily="2" charset="-122"/>
                <a:cs typeface="Times New Roman" panose="02020603050405020304" pitchFamily="18" charset="0"/>
              </a:rPr>
              <a:t>/</a:t>
            </a:r>
            <a:r>
              <a:rPr lang="zh-CN" altLang="en-GB" dirty="0">
                <a:latin typeface="Times New Roman" panose="02020603050405020304" pitchFamily="18" charset="0"/>
                <a:ea typeface="SimSun" panose="02010600030101010101" pitchFamily="2" charset="-122"/>
                <a:cs typeface="Times New Roman" panose="02020603050405020304" pitchFamily="18" charset="0"/>
              </a:rPr>
              <a:t>哲学家</a:t>
            </a:r>
            <a:r>
              <a:rPr lang="en-GB" altLang="zh-CN" dirty="0">
                <a:latin typeface="Times New Roman" panose="02020603050405020304" pitchFamily="18" charset="0"/>
                <a:ea typeface="SimSun" panose="02010600030101010101" pitchFamily="2" charset="-122"/>
                <a:cs typeface="Times New Roman" panose="02020603050405020304" pitchFamily="18" charset="0"/>
              </a:rPr>
              <a:t>###</a:t>
            </a:r>
            <a:endParaRPr lang="de-DE" altLang="zh-CN" sz="1400" dirty="0"/>
          </a:p>
          <a:p>
            <a:pPr lvl="0" eaLnBrk="0" fontAlgn="base" hangingPunct="0">
              <a:spcBef>
                <a:spcPct val="0"/>
              </a:spcBef>
              <a:spcAft>
                <a:spcPct val="0"/>
              </a:spcAft>
            </a:pPr>
            <a:r>
              <a:rPr lang="en-GB" altLang="zh-CN" dirty="0">
                <a:latin typeface="Times New Roman" panose="02020603050405020304" pitchFamily="18" charset="0"/>
                <a:ea typeface="SimSun" panose="02010600030101010101" pitchFamily="2" charset="-122"/>
                <a:cs typeface="Times New Roman" panose="02020603050405020304" pitchFamily="18" charset="0"/>
              </a:rPr>
              <a:t>Reference:</a:t>
            </a:r>
            <a:endParaRPr lang="de-DE" altLang="zh-CN" sz="1400" dirty="0"/>
          </a:p>
          <a:p>
            <a:pPr lvl="0" eaLnBrk="0" fontAlgn="base" hangingPunct="0">
              <a:spcBef>
                <a:spcPct val="0"/>
              </a:spcBef>
              <a:spcAft>
                <a:spcPct val="0"/>
              </a:spcAft>
            </a:pPr>
            <a:r>
              <a:rPr lang="en-GB" altLang="zh-CN" dirty="0" err="1">
                <a:latin typeface="Times New Roman" panose="02020603050405020304" pitchFamily="18" charset="0"/>
                <a:ea typeface="SimSun" panose="02010600030101010101" pitchFamily="2" charset="-122"/>
                <a:cs typeface="Times New Roman" panose="02020603050405020304" pitchFamily="18" charset="0"/>
              </a:rPr>
              <a:t>Niklas</a:t>
            </a:r>
            <a:r>
              <a:rPr lang="en-GB" altLang="zh-CN" dirty="0">
                <a:latin typeface="Times New Roman" panose="02020603050405020304" pitchFamily="18" charset="0"/>
                <a:ea typeface="SimSun" panose="02010600030101010101" pitchFamily="2" charset="-122"/>
                <a:cs typeface="Times New Roman" panose="02020603050405020304" pitchFamily="18" charset="0"/>
              </a:rPr>
              <a:t> </a:t>
            </a:r>
            <a:r>
              <a:rPr lang="en-GB" altLang="zh-CN" dirty="0" err="1">
                <a:latin typeface="Times New Roman" panose="02020603050405020304" pitchFamily="18" charset="0"/>
                <a:ea typeface="SimSun" panose="02010600030101010101" pitchFamily="2" charset="-122"/>
                <a:cs typeface="Times New Roman" panose="02020603050405020304" pitchFamily="18" charset="0"/>
              </a:rPr>
              <a:t>Luhmann</a:t>
            </a:r>
            <a:r>
              <a:rPr lang="en-GB" altLang="zh-CN" dirty="0">
                <a:latin typeface="Times New Roman" panose="02020603050405020304" pitchFamily="18" charset="0"/>
                <a:ea typeface="SimSun" panose="02010600030101010101" pitchFamily="2" charset="-122"/>
                <a:cs typeface="Times New Roman" panose="02020603050405020304" pitchFamily="18" charset="0"/>
              </a:rPr>
              <a:t>: </a:t>
            </a:r>
            <a:r>
              <a:rPr lang="en-GB" altLang="zh-CN" i="1" dirty="0">
                <a:latin typeface="Times New Roman" panose="02020603050405020304" pitchFamily="18" charset="0"/>
                <a:ea typeface="SimSun" panose="02010600030101010101" pitchFamily="2" charset="-122"/>
                <a:cs typeface="Times New Roman" panose="02020603050405020304" pitchFamily="18" charset="0"/>
              </a:rPr>
              <a:t>Liebe </a:t>
            </a:r>
            <a:r>
              <a:rPr lang="en-GB" altLang="zh-CN" i="1" dirty="0" err="1">
                <a:latin typeface="Times New Roman" panose="02020603050405020304" pitchFamily="18" charset="0"/>
                <a:ea typeface="SimSun" panose="02010600030101010101" pitchFamily="2" charset="-122"/>
                <a:cs typeface="Times New Roman" panose="02020603050405020304" pitchFamily="18" charset="0"/>
              </a:rPr>
              <a:t>als</a:t>
            </a:r>
            <a:r>
              <a:rPr lang="en-GB" altLang="zh-CN" i="1" dirty="0">
                <a:latin typeface="Times New Roman" panose="02020603050405020304" pitchFamily="18" charset="0"/>
                <a:ea typeface="SimSun" panose="02010600030101010101" pitchFamily="2" charset="-122"/>
                <a:cs typeface="Times New Roman" panose="02020603050405020304" pitchFamily="18" charset="0"/>
              </a:rPr>
              <a:t> Passion. </a:t>
            </a:r>
            <a:r>
              <a:rPr lang="en-GB" altLang="zh-CN" i="1" dirty="0" err="1">
                <a:latin typeface="Times New Roman" panose="02020603050405020304" pitchFamily="18" charset="0"/>
                <a:ea typeface="SimSun" panose="02010600030101010101" pitchFamily="2" charset="-122"/>
                <a:cs typeface="Times New Roman" panose="02020603050405020304" pitchFamily="18" charset="0"/>
              </a:rPr>
              <a:t>Zur</a:t>
            </a:r>
            <a:r>
              <a:rPr lang="en-GB" altLang="zh-CN" i="1" dirty="0">
                <a:latin typeface="Times New Roman" panose="02020603050405020304" pitchFamily="18" charset="0"/>
                <a:ea typeface="SimSun" panose="02010600030101010101" pitchFamily="2" charset="-122"/>
                <a:cs typeface="Times New Roman" panose="02020603050405020304" pitchFamily="18" charset="0"/>
              </a:rPr>
              <a:t> </a:t>
            </a:r>
            <a:r>
              <a:rPr lang="en-GB" altLang="zh-CN" i="1" dirty="0" err="1">
                <a:latin typeface="Times New Roman" panose="02020603050405020304" pitchFamily="18" charset="0"/>
                <a:ea typeface="SimSun" panose="02010600030101010101" pitchFamily="2" charset="-122"/>
                <a:cs typeface="Times New Roman" panose="02020603050405020304" pitchFamily="18" charset="0"/>
              </a:rPr>
              <a:t>Codierung</a:t>
            </a:r>
            <a:r>
              <a:rPr lang="en-GB" altLang="zh-CN" i="1" dirty="0">
                <a:latin typeface="Times New Roman" panose="02020603050405020304" pitchFamily="18" charset="0"/>
                <a:ea typeface="SimSun" panose="02010600030101010101" pitchFamily="2" charset="-122"/>
                <a:cs typeface="Times New Roman" panose="02020603050405020304" pitchFamily="18" charset="0"/>
              </a:rPr>
              <a:t> von </a:t>
            </a:r>
            <a:r>
              <a:rPr lang="en-GB" altLang="zh-CN" i="1" dirty="0" err="1">
                <a:latin typeface="Times New Roman" panose="02020603050405020304" pitchFamily="18" charset="0"/>
                <a:ea typeface="SimSun" panose="02010600030101010101" pitchFamily="2" charset="-122"/>
                <a:cs typeface="Times New Roman" panose="02020603050405020304" pitchFamily="18" charset="0"/>
              </a:rPr>
              <a:t>Intimität</a:t>
            </a:r>
            <a:r>
              <a:rPr lang="en-GB" altLang="zh-CN" i="1" dirty="0">
                <a:latin typeface="Times New Roman" panose="02020603050405020304" pitchFamily="18" charset="0"/>
                <a:ea typeface="SimSun" panose="02010600030101010101" pitchFamily="2" charset="-122"/>
                <a:cs typeface="Times New Roman" panose="02020603050405020304" pitchFamily="18" charset="0"/>
              </a:rPr>
              <a:t>.</a:t>
            </a:r>
            <a:r>
              <a:rPr lang="en-GB" altLang="zh-CN" dirty="0">
                <a:latin typeface="Times New Roman" panose="02020603050405020304" pitchFamily="18" charset="0"/>
                <a:ea typeface="SimSun" panose="02010600030101010101" pitchFamily="2" charset="-122"/>
                <a:cs typeface="Times New Roman" panose="02020603050405020304" pitchFamily="18" charset="0"/>
              </a:rPr>
              <a:t> </a:t>
            </a:r>
            <a:r>
              <a:rPr lang="en-GB" altLang="zh-CN" dirty="0" err="1">
                <a:latin typeface="Times New Roman" panose="02020603050405020304" pitchFamily="18" charset="0"/>
                <a:ea typeface="SimSun" panose="02010600030101010101" pitchFamily="2" charset="-122"/>
                <a:cs typeface="Times New Roman" panose="02020603050405020304" pitchFamily="18" charset="0"/>
              </a:rPr>
              <a:t>Suhrkamp</a:t>
            </a:r>
            <a:r>
              <a:rPr lang="en-GB" altLang="zh-CN" dirty="0">
                <a:latin typeface="Times New Roman" panose="02020603050405020304" pitchFamily="18" charset="0"/>
                <a:ea typeface="SimSun" panose="02010600030101010101" pitchFamily="2" charset="-122"/>
                <a:cs typeface="Times New Roman" panose="02020603050405020304" pitchFamily="18" charset="0"/>
              </a:rPr>
              <a:t>, Frankfurt am Main 1982.</a:t>
            </a:r>
            <a:endParaRPr lang="en-GB" altLang="zh-CN" sz="4000" dirty="0">
              <a:latin typeface="Arial" panose="020B0604020202020204" pitchFamily="34" charset="0"/>
            </a:endParaRPr>
          </a:p>
        </p:txBody>
      </p:sp>
      <p:sp>
        <p:nvSpPr>
          <p:cNvPr id="6" name="Textfeld 5">
            <a:extLst>
              <a:ext uri="{FF2B5EF4-FFF2-40B4-BE49-F238E27FC236}">
                <a16:creationId xmlns:a16="http://schemas.microsoft.com/office/drawing/2014/main" id="{09CAAAC2-DAF5-4557-AB8C-4D34D9D6E6A9}"/>
              </a:ext>
            </a:extLst>
          </p:cNvPr>
          <p:cNvSpPr txBox="1"/>
          <p:nvPr/>
        </p:nvSpPr>
        <p:spPr>
          <a:xfrm>
            <a:off x="467544" y="404664"/>
            <a:ext cx="8208912" cy="1077218"/>
          </a:xfrm>
          <a:prstGeom prst="rect">
            <a:avLst/>
          </a:prstGeom>
          <a:noFill/>
        </p:spPr>
        <p:txBody>
          <a:bodyPr wrap="square" rtlCol="0">
            <a:spAutoFit/>
          </a:bodyPr>
          <a:lstStyle/>
          <a:p>
            <a:pPr lvl="0" eaLnBrk="0" fontAlgn="base" hangingPunct="0">
              <a:spcBef>
                <a:spcPct val="0"/>
              </a:spcBef>
              <a:spcAft>
                <a:spcPct val="0"/>
              </a:spcAft>
            </a:pPr>
            <a:r>
              <a:rPr lang="de-DE" altLang="de-DE" sz="3200" b="1" dirty="0">
                <a:latin typeface="Times New Roman" panose="02020603050405020304" pitchFamily="18" charset="0"/>
                <a:ea typeface="SimSun" panose="02010600030101010101" pitchFamily="2" charset="-122"/>
                <a:cs typeface="Times New Roman" panose="02020603050405020304" pitchFamily="18" charset="0"/>
              </a:rPr>
              <a:t>3. The </a:t>
            </a:r>
            <a:r>
              <a:rPr lang="de-DE" altLang="de-DE" sz="3200" b="1" dirty="0" err="1">
                <a:latin typeface="Times New Roman" panose="02020603050405020304" pitchFamily="18" charset="0"/>
                <a:ea typeface="SimSun" panose="02010600030101010101" pitchFamily="2" charset="-122"/>
                <a:cs typeface="Times New Roman" panose="02020603050405020304" pitchFamily="18" charset="0"/>
              </a:rPr>
              <a:t>love</a:t>
            </a:r>
            <a:r>
              <a:rPr lang="de-DE" altLang="de-DE" sz="3200" b="1" dirty="0">
                <a:latin typeface="Times New Roman" panose="02020603050405020304" pitchFamily="18" charset="0"/>
                <a:ea typeface="SimSun" panose="02010600030101010101" pitchFamily="2" charset="-122"/>
                <a:cs typeface="Times New Roman" panose="02020603050405020304" pitchFamily="18" charset="0"/>
              </a:rPr>
              <a:t> </a:t>
            </a:r>
            <a:r>
              <a:rPr lang="de-DE" altLang="de-DE" sz="3200" b="1" dirty="0" err="1">
                <a:latin typeface="Times New Roman" panose="02020603050405020304" pitchFamily="18" charset="0"/>
                <a:ea typeface="SimSun" panose="02010600030101010101" pitchFamily="2" charset="-122"/>
                <a:cs typeface="Times New Roman" panose="02020603050405020304" pitchFamily="18" charset="0"/>
              </a:rPr>
              <a:t>marriage</a:t>
            </a:r>
            <a:r>
              <a:rPr lang="de-DE" altLang="de-DE" sz="3200" b="1" dirty="0">
                <a:latin typeface="Times New Roman" panose="02020603050405020304" pitchFamily="18" charset="0"/>
                <a:ea typeface="SimSun" panose="02010600030101010101" pitchFamily="2" charset="-122"/>
                <a:cs typeface="Times New Roman" panose="02020603050405020304" pitchFamily="18" charset="0"/>
              </a:rPr>
              <a:t> in </a:t>
            </a:r>
            <a:r>
              <a:rPr lang="de-DE" altLang="de-DE" sz="3200" b="1" dirty="0" err="1">
                <a:latin typeface="Times New Roman" panose="02020603050405020304" pitchFamily="18" charset="0"/>
                <a:ea typeface="SimSun" panose="02010600030101010101" pitchFamily="2" charset="-122"/>
                <a:cs typeface="Times New Roman" panose="02020603050405020304" pitchFamily="18" charset="0"/>
              </a:rPr>
              <a:t>literature</a:t>
            </a:r>
            <a:endParaRPr lang="de-DE" altLang="de-DE" sz="2400" dirty="0"/>
          </a:p>
          <a:p>
            <a:pPr lvl="0" eaLnBrk="0" fontAlgn="base" hangingPunct="0">
              <a:spcBef>
                <a:spcPct val="0"/>
              </a:spcBef>
              <a:spcAft>
                <a:spcPct val="0"/>
              </a:spcAft>
            </a:pPr>
            <a:r>
              <a:rPr lang="de-DE" altLang="de-DE" sz="3200" b="1" dirty="0">
                <a:latin typeface="Times New Roman" panose="02020603050405020304" pitchFamily="18" charset="0"/>
                <a:ea typeface="SimSun" panose="02010600030101010101" pitchFamily="2" charset="-122"/>
                <a:cs typeface="Times New Roman" panose="02020603050405020304" pitchFamily="18" charset="0"/>
              </a:rPr>
              <a:t>3</a:t>
            </a:r>
            <a:r>
              <a:rPr lang="zh-CN" altLang="de-DE" sz="3200" b="1" dirty="0">
                <a:latin typeface="Times New Roman" panose="02020603050405020304" pitchFamily="18" charset="0"/>
                <a:ea typeface="SimSun" panose="02010600030101010101" pitchFamily="2" charset="-122"/>
                <a:cs typeface="Times New Roman" panose="02020603050405020304" pitchFamily="18" charset="0"/>
              </a:rPr>
              <a:t>，文学作品中的自由婚姻</a:t>
            </a:r>
            <a:endParaRPr lang="zh-CN" altLang="de-DE" sz="2400" dirty="0"/>
          </a:p>
        </p:txBody>
      </p:sp>
      <p:sp>
        <p:nvSpPr>
          <p:cNvPr id="3" name="Rectangle 1">
            <a:extLst>
              <a:ext uri="{FF2B5EF4-FFF2-40B4-BE49-F238E27FC236}">
                <a16:creationId xmlns:a16="http://schemas.microsoft.com/office/drawing/2014/main" id="{12898CD9-92A3-47C9-8C0D-1334487682F2}"/>
              </a:ext>
            </a:extLst>
          </p:cNvPr>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zh-CN"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2886501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E6B06B27-82C1-4EF3-BA62-ED4A5456954D}"/>
              </a:ext>
            </a:extLst>
          </p:cNvPr>
          <p:cNvSpPr txBox="1"/>
          <p:nvPr/>
        </p:nvSpPr>
        <p:spPr>
          <a:xfrm>
            <a:off x="467544" y="1397572"/>
            <a:ext cx="8208912" cy="3970318"/>
          </a:xfrm>
          <a:prstGeom prst="rect">
            <a:avLst/>
          </a:prstGeom>
          <a:noFill/>
        </p:spPr>
        <p:txBody>
          <a:bodyPr wrap="square" rtlCol="0">
            <a:spAutoFit/>
          </a:bodyPr>
          <a:lstStyle/>
          <a:p>
            <a:pPr lvl="0" eaLnBrk="0" fontAlgn="base" hangingPunct="0">
              <a:spcBef>
                <a:spcPct val="0"/>
              </a:spcBef>
              <a:spcAft>
                <a:spcPct val="0"/>
              </a:spcAft>
            </a:pPr>
            <a:endParaRPr lang="en-GB" altLang="zh-CN" dirty="0">
              <a:latin typeface="Times New Roman" panose="02020603050405020304" pitchFamily="18" charset="0"/>
              <a:ea typeface="SimSun" panose="02010600030101010101" pitchFamily="2" charset="-122"/>
              <a:cs typeface="Times New Roman" panose="02020603050405020304" pitchFamily="18" charset="0"/>
            </a:endParaRPr>
          </a:p>
          <a:p>
            <a:r>
              <a:rPr lang="en-GB" dirty="0"/>
              <a:t>To Goethe, the inventor of the concept of world literature, only a few Chinese love novels and drama were available; such as </a:t>
            </a:r>
            <a:r>
              <a:rPr lang="en-GB" i="1" dirty="0"/>
              <a:t>The Pleasing History</a:t>
            </a:r>
            <a:r>
              <a:rPr lang="en-GB" dirty="0"/>
              <a:t>, (which he read in German), </a:t>
            </a:r>
            <a:r>
              <a:rPr lang="en-GB" i="1" dirty="0"/>
              <a:t>An Heir in His Old Age </a:t>
            </a:r>
            <a:r>
              <a:rPr lang="de-DE" altLang="zh-CN" dirty="0"/>
              <a:t>《</a:t>
            </a:r>
            <a:r>
              <a:rPr lang="zh-CN" altLang="de-DE" dirty="0"/>
              <a:t>老生儿</a:t>
            </a:r>
            <a:r>
              <a:rPr lang="de-DE" altLang="zh-CN" dirty="0"/>
              <a:t>》</a:t>
            </a:r>
            <a:r>
              <a:rPr lang="en-GB" dirty="0"/>
              <a:t> (which he read in English) and </a:t>
            </a:r>
            <a:r>
              <a:rPr lang="en-GB" i="1" dirty="0"/>
              <a:t>The Two Cousins</a:t>
            </a:r>
            <a:r>
              <a:rPr lang="en-GB" dirty="0"/>
              <a:t> </a:t>
            </a:r>
            <a:r>
              <a:rPr lang="de-DE" altLang="zh-CN" dirty="0"/>
              <a:t>《</a:t>
            </a:r>
            <a:r>
              <a:rPr lang="zh-CN" altLang="de-DE" dirty="0"/>
              <a:t>玉嬌梨</a:t>
            </a:r>
            <a:r>
              <a:rPr lang="de-DE" altLang="zh-CN" dirty="0"/>
              <a:t>》</a:t>
            </a:r>
            <a:r>
              <a:rPr lang="en-GB" dirty="0"/>
              <a:t>, (which he read in French). Even after better quality Chinese literature was available in translation, it was not immediately accepted into the world literature canon; it was considered of lesser value. Only in recent years do Chinese works appear regularly in Western editions of world literature canons.</a:t>
            </a:r>
            <a:endParaRPr lang="de-DE" dirty="0"/>
          </a:p>
          <a:p>
            <a:r>
              <a:rPr lang="zh-CN" altLang="de-DE" dirty="0"/>
              <a:t>歌德是“世界文学”概念的创始人，那时候只有很少的中国爱情故事和戏剧存在：如好逑传（他读了德译版），老生儿（他读了英文版），以及玉娇梨（他读了法文版）。甚至到后来已经出现了很多更高质量的中国文学译作后，中国文学作品也没有立刻进入世界经典文学作品之列；中国文学总是被西方认为是低价值的作品。直至近年，中国文学作品才被频繁的出现在西方读者的眼帘，并进入世界经典文学作品之列。</a:t>
            </a:r>
            <a:endParaRPr lang="de-DE" dirty="0"/>
          </a:p>
        </p:txBody>
      </p:sp>
      <p:sp>
        <p:nvSpPr>
          <p:cNvPr id="6" name="Textfeld 5">
            <a:extLst>
              <a:ext uri="{FF2B5EF4-FFF2-40B4-BE49-F238E27FC236}">
                <a16:creationId xmlns:a16="http://schemas.microsoft.com/office/drawing/2014/main" id="{09CAAAC2-DAF5-4557-AB8C-4D34D9D6E6A9}"/>
              </a:ext>
            </a:extLst>
          </p:cNvPr>
          <p:cNvSpPr txBox="1"/>
          <p:nvPr/>
        </p:nvSpPr>
        <p:spPr>
          <a:xfrm>
            <a:off x="467544" y="404664"/>
            <a:ext cx="8208912" cy="1077218"/>
          </a:xfrm>
          <a:prstGeom prst="rect">
            <a:avLst/>
          </a:prstGeom>
          <a:noFill/>
        </p:spPr>
        <p:txBody>
          <a:bodyPr wrap="square" rtlCol="0">
            <a:spAutoFit/>
          </a:bodyPr>
          <a:lstStyle/>
          <a:p>
            <a:pPr lvl="0" eaLnBrk="0" fontAlgn="base" hangingPunct="0">
              <a:spcBef>
                <a:spcPct val="0"/>
              </a:spcBef>
              <a:spcAft>
                <a:spcPct val="0"/>
              </a:spcAft>
            </a:pPr>
            <a:r>
              <a:rPr lang="de-DE" altLang="de-DE" sz="3200" b="1" dirty="0">
                <a:latin typeface="Times New Roman" panose="02020603050405020304" pitchFamily="18" charset="0"/>
                <a:ea typeface="SimSun" panose="02010600030101010101" pitchFamily="2" charset="-122"/>
                <a:cs typeface="Times New Roman" panose="02020603050405020304" pitchFamily="18" charset="0"/>
              </a:rPr>
              <a:t>Goethe</a:t>
            </a:r>
            <a:endParaRPr lang="de-DE" altLang="de-DE" sz="2400" dirty="0"/>
          </a:p>
          <a:p>
            <a:pPr lvl="0" eaLnBrk="0" fontAlgn="base" hangingPunct="0">
              <a:spcBef>
                <a:spcPct val="0"/>
              </a:spcBef>
              <a:spcAft>
                <a:spcPct val="0"/>
              </a:spcAft>
            </a:pPr>
            <a:r>
              <a:rPr lang="zh-CN" altLang="de-DE" sz="3200" b="1" dirty="0">
                <a:latin typeface="Times New Roman" panose="02020603050405020304" pitchFamily="18" charset="0"/>
                <a:ea typeface="SimSun" panose="02010600030101010101" pitchFamily="2" charset="-122"/>
                <a:cs typeface="Times New Roman" panose="02020603050405020304" pitchFamily="18" charset="0"/>
              </a:rPr>
              <a:t>歌德</a:t>
            </a:r>
            <a:endParaRPr lang="zh-CN" altLang="de-DE" sz="2400" dirty="0"/>
          </a:p>
        </p:txBody>
      </p:sp>
      <p:sp>
        <p:nvSpPr>
          <p:cNvPr id="3" name="Rectangle 1">
            <a:extLst>
              <a:ext uri="{FF2B5EF4-FFF2-40B4-BE49-F238E27FC236}">
                <a16:creationId xmlns:a16="http://schemas.microsoft.com/office/drawing/2014/main" id="{12898CD9-92A3-47C9-8C0D-1334487682F2}"/>
              </a:ext>
            </a:extLst>
          </p:cNvPr>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zh-CN"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3775157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562670"/>
            <a:ext cx="8229600" cy="706090"/>
          </a:xfrm>
        </p:spPr>
        <p:txBody>
          <a:bodyPr>
            <a:noAutofit/>
          </a:bodyPr>
          <a:lstStyle/>
          <a:p>
            <a:r>
              <a:rPr lang="de-DE" sz="3600" dirty="0"/>
              <a:t>Table 3: some of the </a:t>
            </a:r>
            <a:r>
              <a:rPr lang="de-DE" sz="3600" dirty="0" err="1"/>
              <a:t>first</a:t>
            </a:r>
            <a:r>
              <a:rPr lang="de-DE" sz="3600" dirty="0"/>
              <a:t> </a:t>
            </a:r>
            <a:r>
              <a:rPr lang="de-DE" sz="3600" dirty="0" err="1"/>
              <a:t>translations</a:t>
            </a:r>
            <a:br>
              <a:rPr lang="de-DE" sz="3600" dirty="0"/>
            </a:br>
            <a:r>
              <a:rPr lang="de-DE" sz="3600" dirty="0" err="1"/>
              <a:t>from</a:t>
            </a:r>
            <a:r>
              <a:rPr lang="de-DE" sz="3600" dirty="0"/>
              <a:t> other European </a:t>
            </a:r>
            <a:r>
              <a:rPr lang="de-DE" sz="3600" dirty="0" err="1"/>
              <a:t>into</a:t>
            </a:r>
            <a:r>
              <a:rPr lang="de-DE" sz="3600"/>
              <a:t> Chinese</a:t>
            </a:r>
            <a:br>
              <a:rPr lang="de-DE" sz="3600" dirty="0"/>
            </a:br>
            <a:r>
              <a:rPr lang="zh-CN" altLang="en-US" sz="3600" dirty="0"/>
              <a:t>早期其他欧洲文学汉译举目</a:t>
            </a:r>
            <a:endParaRPr lang="de-DE" sz="3600" dirty="0"/>
          </a:p>
        </p:txBody>
      </p:sp>
      <p:graphicFrame>
        <p:nvGraphicFramePr>
          <p:cNvPr id="5" name="Content Placeholder 5"/>
          <p:cNvGraphicFramePr>
            <a:graphicFrameLocks/>
          </p:cNvGraphicFramePr>
          <p:nvPr/>
        </p:nvGraphicFramePr>
        <p:xfrm>
          <a:off x="-53566" y="1844824"/>
          <a:ext cx="9197566" cy="2276524"/>
        </p:xfrm>
        <a:graphic>
          <a:graphicData uri="http://schemas.openxmlformats.org/drawingml/2006/table">
            <a:tbl>
              <a:tblPr firstRow="1" bandRow="1">
                <a:tableStyleId>{5A111915-BE36-4E01-A7E5-04B1672EAD32}</a:tableStyleId>
              </a:tblPr>
              <a:tblGrid>
                <a:gridCol w="1115616">
                  <a:extLst>
                    <a:ext uri="{9D8B030D-6E8A-4147-A177-3AD203B41FA5}">
                      <a16:colId xmlns:a16="http://schemas.microsoft.com/office/drawing/2014/main" val="20000"/>
                    </a:ext>
                  </a:extLst>
                </a:gridCol>
                <a:gridCol w="2736304">
                  <a:extLst>
                    <a:ext uri="{9D8B030D-6E8A-4147-A177-3AD203B41FA5}">
                      <a16:colId xmlns:a16="http://schemas.microsoft.com/office/drawing/2014/main" val="20001"/>
                    </a:ext>
                  </a:extLst>
                </a:gridCol>
                <a:gridCol w="2069790">
                  <a:extLst>
                    <a:ext uri="{9D8B030D-6E8A-4147-A177-3AD203B41FA5}">
                      <a16:colId xmlns:a16="http://schemas.microsoft.com/office/drawing/2014/main" val="20002"/>
                    </a:ext>
                  </a:extLst>
                </a:gridCol>
                <a:gridCol w="2034666">
                  <a:extLst>
                    <a:ext uri="{9D8B030D-6E8A-4147-A177-3AD203B41FA5}">
                      <a16:colId xmlns:a16="http://schemas.microsoft.com/office/drawing/2014/main" val="20003"/>
                    </a:ext>
                  </a:extLst>
                </a:gridCol>
                <a:gridCol w="1241190">
                  <a:extLst>
                    <a:ext uri="{9D8B030D-6E8A-4147-A177-3AD203B41FA5}">
                      <a16:colId xmlns:a16="http://schemas.microsoft.com/office/drawing/2014/main" val="20004"/>
                    </a:ext>
                  </a:extLst>
                </a:gridCol>
              </a:tblGrid>
              <a:tr h="715723">
                <a:tc>
                  <a:txBody>
                    <a:bodyPr/>
                    <a:lstStyle/>
                    <a:p>
                      <a:pPr marL="0" marR="0" indent="0" algn="ctr" defTabSz="914327" rtl="0" eaLnBrk="1" fontAlgn="auto" latinLnBrk="0" hangingPunct="1">
                        <a:lnSpc>
                          <a:spcPct val="100000"/>
                        </a:lnSpc>
                        <a:spcBef>
                          <a:spcPts val="0"/>
                        </a:spcBef>
                        <a:spcAft>
                          <a:spcPts val="0"/>
                        </a:spcAft>
                        <a:buClrTx/>
                        <a:buSzTx/>
                        <a:buFontTx/>
                        <a:buNone/>
                        <a:tabLst/>
                        <a:defRPr/>
                      </a:pPr>
                      <a:endParaRPr lang="de-DE" altLang="zh-CN" sz="1600" b="1" baseline="0" dirty="0">
                        <a:solidFill>
                          <a:schemeClr val="tx1"/>
                        </a:solidFill>
                        <a:latin typeface="Arial" pitchFamily="34" charset="0"/>
                        <a:cs typeface="Arial" pitchFamily="34" charset="0"/>
                      </a:endParaRPr>
                    </a:p>
                    <a:p>
                      <a:pPr marL="0" marR="0" indent="0" algn="ctr" defTabSz="914327" rtl="0" eaLnBrk="1" fontAlgn="auto" latinLnBrk="0" hangingPunct="1">
                        <a:lnSpc>
                          <a:spcPct val="100000"/>
                        </a:lnSpc>
                        <a:spcBef>
                          <a:spcPts val="0"/>
                        </a:spcBef>
                        <a:spcAft>
                          <a:spcPts val="0"/>
                        </a:spcAft>
                        <a:buClrTx/>
                        <a:buSzTx/>
                        <a:buFontTx/>
                        <a:buNone/>
                        <a:tabLst/>
                        <a:defRPr/>
                      </a:pPr>
                      <a:r>
                        <a:rPr lang="de-DE" altLang="zh-CN" sz="1600" b="1" dirty="0">
                          <a:solidFill>
                            <a:schemeClr val="tx1"/>
                          </a:solidFill>
                          <a:latin typeface="Arial" pitchFamily="34" charset="0"/>
                          <a:cs typeface="Arial" pitchFamily="34" charset="0"/>
                        </a:rPr>
                        <a:t>Year</a:t>
                      </a:r>
                      <a:endParaRPr lang="en-US" sz="1600" b="1" dirty="0">
                        <a:solidFill>
                          <a:schemeClr val="tx1"/>
                        </a:solidFill>
                        <a:latin typeface="Arial" pitchFamily="34" charset="0"/>
                        <a:cs typeface="Arial" pitchFamily="34" charset="0"/>
                      </a:endParaRPr>
                    </a:p>
                  </a:txBody>
                  <a:tcPr>
                    <a:lnL w="12700" cap="flat" cmpd="sng" algn="ctr">
                      <a:no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de-DE" altLang="zh-CN" sz="1600" b="1" dirty="0">
                          <a:solidFill>
                            <a:schemeClr val="tx1"/>
                          </a:solidFill>
                          <a:latin typeface="Arial" pitchFamily="34" charset="0"/>
                          <a:cs typeface="Arial" pitchFamily="34" charset="0"/>
                        </a:rPr>
                        <a:t>Work</a:t>
                      </a:r>
                      <a:endParaRPr lang="en-US" sz="1600" b="1" dirty="0">
                        <a:solidFill>
                          <a:schemeClr val="tx1"/>
                        </a:solidFill>
                        <a:latin typeface="Arial" pitchFamily="34" charset="0"/>
                        <a:cs typeface="Arial" pitchFamily="34" charset="0"/>
                      </a:endParaRP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600" b="1" kern="1200" dirty="0">
                          <a:solidFill>
                            <a:schemeClr val="tx1"/>
                          </a:solidFill>
                          <a:latin typeface="Arial" pitchFamily="34" charset="0"/>
                          <a:ea typeface="+mn-ea"/>
                          <a:cs typeface="Arial" pitchFamily="34" charset="0"/>
                        </a:rPr>
                        <a:t>Author</a:t>
                      </a:r>
                      <a:endParaRPr lang="en-US" sz="1600" b="1" dirty="0">
                        <a:solidFill>
                          <a:schemeClr val="tx1"/>
                        </a:solidFill>
                        <a:latin typeface="Arial" pitchFamily="34" charset="0"/>
                        <a:cs typeface="Arial" pitchFamily="34" charset="0"/>
                      </a:endParaRP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600" b="1" dirty="0">
                          <a:solidFill>
                            <a:schemeClr val="tx1"/>
                          </a:solidFill>
                          <a:latin typeface="Arial" pitchFamily="34" charset="0"/>
                          <a:cs typeface="Arial" pitchFamily="34" charset="0"/>
                        </a:rPr>
                        <a:t>Translator</a:t>
                      </a: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600" b="1" dirty="0">
                          <a:solidFill>
                            <a:schemeClr val="tx1"/>
                          </a:solidFill>
                          <a:latin typeface="Arial" pitchFamily="34" charset="0"/>
                          <a:cs typeface="Arial" pitchFamily="34" charset="0"/>
                        </a:rPr>
                        <a:t>Relevance</a:t>
                      </a:r>
                      <a:r>
                        <a:rPr lang="en-US" sz="1600" b="1" baseline="0" dirty="0">
                          <a:solidFill>
                            <a:schemeClr val="tx1"/>
                          </a:solidFill>
                          <a:latin typeface="Arial" pitchFamily="34" charset="0"/>
                          <a:cs typeface="Arial" pitchFamily="34" charset="0"/>
                        </a:rPr>
                        <a:t> in foreign literature</a:t>
                      </a:r>
                      <a:endParaRPr lang="en-US" sz="1600" b="1" dirty="0">
                        <a:solidFill>
                          <a:schemeClr val="tx1"/>
                        </a:solidFill>
                        <a:latin typeface="Arial" pitchFamily="34" charset="0"/>
                        <a:cs typeface="Arial" pitchFamily="34" charset="0"/>
                      </a:endParaRPr>
                    </a:p>
                  </a:txBody>
                  <a:tcPr anchor="ctr">
                    <a:lnL w="12700" cap="flat" cmpd="sng" algn="ctr">
                      <a:solidFill>
                        <a:schemeClr val="accent5"/>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371067">
                <a:tc>
                  <a:txBody>
                    <a:bodyPr/>
                    <a:lstStyle/>
                    <a:p>
                      <a:pPr>
                        <a:spcAft>
                          <a:spcPts val="0"/>
                        </a:spcAft>
                      </a:pPr>
                      <a:r>
                        <a:rPr lang="en-GB" sz="1600" kern="1200" dirty="0">
                          <a:solidFill>
                            <a:schemeClr val="tx1"/>
                          </a:solidFill>
                          <a:latin typeface="Arial" pitchFamily="34" charset="0"/>
                          <a:ea typeface="TSC UKai M TT"/>
                          <a:cs typeface="Arial" pitchFamily="34" charset="0"/>
                        </a:rPr>
                        <a:t>1608</a:t>
                      </a:r>
                      <a:endParaRPr lang="zh-CN" sz="1600" kern="1200" dirty="0">
                        <a:solidFill>
                          <a:schemeClr val="tx1"/>
                        </a:solidFill>
                        <a:latin typeface="Arial" pitchFamily="34" charset="0"/>
                        <a:ea typeface="TSC UKai M TT"/>
                        <a:cs typeface="Arial" pitchFamily="34" charset="0"/>
                      </a:endParaRPr>
                    </a:p>
                  </a:txBody>
                  <a:tcPr marL="68580" marR="68580" marT="0" marB="0">
                    <a:lnL w="12700" cap="flat" cmpd="sng" algn="ctr">
                      <a:no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spcAft>
                          <a:spcPts val="0"/>
                        </a:spcAft>
                      </a:pPr>
                      <a:r>
                        <a:rPr lang="en-GB" sz="1600" kern="1200" dirty="0">
                          <a:solidFill>
                            <a:schemeClr val="tx1"/>
                          </a:solidFill>
                          <a:latin typeface="Arial" pitchFamily="34" charset="0"/>
                          <a:ea typeface="TSC UKai M TT"/>
                          <a:cs typeface="Arial" pitchFamily="34" charset="0"/>
                        </a:rPr>
                        <a:t>Aesop’s Fables [excerpts]</a:t>
                      </a:r>
                      <a:r>
                        <a:rPr lang="en-GB" sz="1600" kern="1200" baseline="0" dirty="0">
                          <a:solidFill>
                            <a:schemeClr val="tx1"/>
                          </a:solidFill>
                          <a:latin typeface="Arial" pitchFamily="34" charset="0"/>
                          <a:ea typeface="TSC UKai M TT"/>
                          <a:cs typeface="Arial" pitchFamily="34" charset="0"/>
                        </a:rPr>
                        <a:t> </a:t>
                      </a:r>
                      <a:r>
                        <a:rPr lang="en-US" altLang="zh-CN" sz="1600" kern="1200" baseline="0" dirty="0">
                          <a:solidFill>
                            <a:schemeClr val="tx1"/>
                          </a:solidFill>
                          <a:latin typeface="Arial" pitchFamily="34" charset="0"/>
                          <a:ea typeface="TSC UKai M TT"/>
                          <a:cs typeface="Arial" pitchFamily="34" charset="0"/>
                        </a:rPr>
                        <a:t>《</a:t>
                      </a:r>
                      <a:r>
                        <a:rPr lang="zh-CN" altLang="en-US" sz="1600" kern="1200" baseline="0" dirty="0">
                          <a:solidFill>
                            <a:schemeClr val="tx1"/>
                          </a:solidFill>
                          <a:latin typeface="Arial" pitchFamily="34" charset="0"/>
                          <a:ea typeface="TSC UKai M TT"/>
                          <a:cs typeface="Arial" pitchFamily="34" charset="0"/>
                        </a:rPr>
                        <a:t>伊索寓言</a:t>
                      </a:r>
                      <a:r>
                        <a:rPr lang="en-US" altLang="zh-CN" sz="1600" kern="1200" baseline="0" dirty="0">
                          <a:solidFill>
                            <a:schemeClr val="tx1"/>
                          </a:solidFill>
                          <a:latin typeface="Arial" pitchFamily="34" charset="0"/>
                          <a:ea typeface="TSC UKai M TT"/>
                          <a:cs typeface="Arial" pitchFamily="34" charset="0"/>
                        </a:rPr>
                        <a:t>》</a:t>
                      </a:r>
                      <a:endParaRPr lang="zh-CN" sz="1600" kern="1200" dirty="0">
                        <a:solidFill>
                          <a:schemeClr val="tx1"/>
                        </a:solidFill>
                        <a:latin typeface="Arial" pitchFamily="34" charset="0"/>
                        <a:ea typeface="TSC UKai M TT"/>
                        <a:cs typeface="Arial" pitchFamily="34" charset="0"/>
                      </a:endParaRPr>
                    </a:p>
                  </a:txBody>
                  <a:tcPr marL="68580" marR="68580" marT="0" marB="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spcAft>
                          <a:spcPts val="0"/>
                        </a:spcAft>
                      </a:pPr>
                      <a:r>
                        <a:rPr lang="en-GB" sz="1600" kern="1200" dirty="0">
                          <a:solidFill>
                            <a:schemeClr val="tx1"/>
                          </a:solidFill>
                          <a:latin typeface="Arial" pitchFamily="34" charset="0"/>
                          <a:ea typeface="TSC UKai M TT"/>
                          <a:cs typeface="Arial" pitchFamily="34" charset="0"/>
                        </a:rPr>
                        <a:t>Aesop</a:t>
                      </a:r>
                      <a:endParaRPr lang="zh-CN" sz="1600" kern="1200" dirty="0">
                        <a:solidFill>
                          <a:schemeClr val="tx1"/>
                        </a:solidFill>
                        <a:latin typeface="Arial" pitchFamily="34" charset="0"/>
                        <a:ea typeface="TSC UKai M TT"/>
                        <a:cs typeface="Arial" pitchFamily="34" charset="0"/>
                      </a:endParaRPr>
                    </a:p>
                  </a:txBody>
                  <a:tcPr marL="68580" marR="68580" marT="0" marB="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spcAft>
                          <a:spcPts val="0"/>
                        </a:spcAft>
                      </a:pPr>
                      <a:r>
                        <a:rPr lang="de-DE" sz="1600" kern="1200" dirty="0">
                          <a:solidFill>
                            <a:schemeClr val="tx1"/>
                          </a:solidFill>
                          <a:latin typeface="Arial" pitchFamily="34" charset="0"/>
                          <a:ea typeface="TSC UKai M TT"/>
                          <a:cs typeface="Arial" pitchFamily="34" charset="0"/>
                        </a:rPr>
                        <a:t>Matteo Ricci</a:t>
                      </a:r>
                      <a:endParaRPr lang="zh-CN" sz="1600" kern="1200" dirty="0">
                        <a:solidFill>
                          <a:schemeClr val="tx1"/>
                        </a:solidFill>
                        <a:latin typeface="Arial" pitchFamily="34" charset="0"/>
                        <a:ea typeface="TSC UKai M TT"/>
                        <a:cs typeface="Arial" pitchFamily="34" charset="0"/>
                      </a:endParaRPr>
                    </a:p>
                  </a:txBody>
                  <a:tcPr marL="68580" marR="68580" marT="0" marB="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spcAft>
                          <a:spcPts val="0"/>
                        </a:spcAft>
                      </a:pPr>
                      <a:r>
                        <a:rPr lang="de-DE" sz="1600" kern="1200" dirty="0">
                          <a:solidFill>
                            <a:schemeClr val="tx1"/>
                          </a:solidFill>
                          <a:latin typeface="Arial" pitchFamily="34" charset="0"/>
                          <a:ea typeface="TSC UKai M TT"/>
                          <a:cs typeface="Arial" pitchFamily="34" charset="0"/>
                        </a:rPr>
                        <a:t>yes</a:t>
                      </a:r>
                      <a:endParaRPr lang="zh-CN" sz="1600" kern="1200" dirty="0">
                        <a:solidFill>
                          <a:schemeClr val="tx1"/>
                        </a:solidFill>
                        <a:latin typeface="Arial" pitchFamily="34" charset="0"/>
                        <a:ea typeface="TSC UKai M TT"/>
                        <a:cs typeface="Arial" pitchFamily="34" charset="0"/>
                      </a:endParaRPr>
                    </a:p>
                  </a:txBody>
                  <a:tcPr marL="68580" marR="68580" marT="0" marB="0">
                    <a:lnL w="12700" cap="flat" cmpd="sng" algn="ctr">
                      <a:solidFill>
                        <a:schemeClr val="accent5"/>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10001"/>
                  </a:ext>
                </a:extLst>
              </a:tr>
              <a:tr h="371067">
                <a:tc>
                  <a:txBody>
                    <a:bodyPr/>
                    <a:lstStyle/>
                    <a:p>
                      <a:pPr>
                        <a:spcAft>
                          <a:spcPts val="0"/>
                        </a:spcAft>
                      </a:pPr>
                      <a:r>
                        <a:rPr lang="en-GB" sz="1600" kern="1200" dirty="0">
                          <a:solidFill>
                            <a:schemeClr val="tx1"/>
                          </a:solidFill>
                          <a:latin typeface="Arial" pitchFamily="34" charset="0"/>
                          <a:ea typeface="TSC UKai M TT"/>
                          <a:cs typeface="Arial" pitchFamily="34" charset="0"/>
                        </a:rPr>
                        <a:t>1625</a:t>
                      </a:r>
                      <a:endParaRPr lang="zh-CN" sz="1600" kern="1200" dirty="0">
                        <a:solidFill>
                          <a:schemeClr val="tx1"/>
                        </a:solidFill>
                        <a:latin typeface="Arial" pitchFamily="34" charset="0"/>
                        <a:ea typeface="TSC UKai M TT"/>
                        <a:cs typeface="Arial" pitchFamily="34" charset="0"/>
                      </a:endParaRPr>
                    </a:p>
                  </a:txBody>
                  <a:tcPr marL="68580" marR="68580" marT="0" marB="0">
                    <a:lnL w="12700" cap="flat" cmpd="sng" algn="ctr">
                      <a:no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spcAft>
                          <a:spcPts val="0"/>
                        </a:spcAft>
                      </a:pPr>
                      <a:r>
                        <a:rPr lang="en-GB" sz="1600" kern="1200" dirty="0">
                          <a:solidFill>
                            <a:schemeClr val="tx1"/>
                          </a:solidFill>
                          <a:latin typeface="Arial" pitchFamily="34" charset="0"/>
                          <a:ea typeface="TSC UKai M TT"/>
                          <a:cs typeface="Arial" pitchFamily="34" charset="0"/>
                        </a:rPr>
                        <a:t>Aesop’s Fables</a:t>
                      </a:r>
                      <a:endParaRPr lang="zh-CN" sz="1600" kern="1200" dirty="0">
                        <a:solidFill>
                          <a:schemeClr val="tx1"/>
                        </a:solidFill>
                        <a:latin typeface="Arial" pitchFamily="34" charset="0"/>
                        <a:ea typeface="TSC UKai M TT"/>
                        <a:cs typeface="Arial" pitchFamily="34" charset="0"/>
                      </a:endParaRPr>
                    </a:p>
                  </a:txBody>
                  <a:tcPr marL="68580" marR="68580" marT="0" marB="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spcAft>
                          <a:spcPts val="0"/>
                        </a:spcAft>
                      </a:pPr>
                      <a:r>
                        <a:rPr lang="en-GB" sz="1600" kern="1200" dirty="0">
                          <a:solidFill>
                            <a:schemeClr val="tx1"/>
                          </a:solidFill>
                          <a:latin typeface="Arial" pitchFamily="34" charset="0"/>
                          <a:ea typeface="TSC UKai M TT"/>
                          <a:cs typeface="Arial" pitchFamily="34" charset="0"/>
                        </a:rPr>
                        <a:t>Aesop</a:t>
                      </a:r>
                      <a:endParaRPr lang="zh-CN" sz="1600" kern="1200" dirty="0">
                        <a:solidFill>
                          <a:schemeClr val="tx1"/>
                        </a:solidFill>
                        <a:latin typeface="Arial" pitchFamily="34" charset="0"/>
                        <a:ea typeface="TSC UKai M TT"/>
                        <a:cs typeface="Arial" pitchFamily="34" charset="0"/>
                      </a:endParaRPr>
                    </a:p>
                  </a:txBody>
                  <a:tcPr marL="68580" marR="68580" marT="0" marB="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spcAft>
                          <a:spcPts val="0"/>
                        </a:spcAft>
                      </a:pPr>
                      <a:r>
                        <a:rPr lang="de-DE" sz="1600" kern="1200" dirty="0">
                          <a:solidFill>
                            <a:schemeClr val="tx1"/>
                          </a:solidFill>
                          <a:latin typeface="Arial" pitchFamily="34" charset="0"/>
                          <a:ea typeface="TSC UKai M TT"/>
                          <a:cs typeface="Arial" pitchFamily="34" charset="0"/>
                        </a:rPr>
                        <a:t>Nicolas Trigault</a:t>
                      </a:r>
                      <a:endParaRPr lang="zh-CN" sz="1600" kern="1200" dirty="0">
                        <a:solidFill>
                          <a:schemeClr val="tx1"/>
                        </a:solidFill>
                        <a:latin typeface="Arial" pitchFamily="34" charset="0"/>
                        <a:ea typeface="TSC UKai M TT"/>
                        <a:cs typeface="Arial" pitchFamily="34" charset="0"/>
                      </a:endParaRPr>
                    </a:p>
                  </a:txBody>
                  <a:tcPr marL="68580" marR="68580" marT="0" marB="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spcAft>
                          <a:spcPts val="0"/>
                        </a:spcAft>
                      </a:pPr>
                      <a:r>
                        <a:rPr lang="de-DE" sz="1600" kern="1200" dirty="0">
                          <a:solidFill>
                            <a:schemeClr val="tx1"/>
                          </a:solidFill>
                          <a:latin typeface="Arial" pitchFamily="34" charset="0"/>
                          <a:ea typeface="TSC UKai M TT"/>
                          <a:cs typeface="Arial" pitchFamily="34" charset="0"/>
                        </a:rPr>
                        <a:t>yes</a:t>
                      </a:r>
                      <a:endParaRPr lang="zh-CN" sz="1600" kern="1200" dirty="0">
                        <a:solidFill>
                          <a:schemeClr val="tx1"/>
                        </a:solidFill>
                        <a:latin typeface="Arial" pitchFamily="34" charset="0"/>
                        <a:ea typeface="TSC UKai M TT"/>
                        <a:cs typeface="Arial" pitchFamily="34" charset="0"/>
                      </a:endParaRPr>
                    </a:p>
                  </a:txBody>
                  <a:tcPr marL="68580" marR="68580" marT="0" marB="0">
                    <a:lnL w="12700" cap="flat" cmpd="sng" algn="ctr">
                      <a:solidFill>
                        <a:schemeClr val="accent5"/>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10002"/>
                  </a:ext>
                </a:extLst>
              </a:tr>
              <a:tr h="594817">
                <a:tc>
                  <a:txBody>
                    <a:bodyPr/>
                    <a:lstStyle/>
                    <a:p>
                      <a:pPr algn="just">
                        <a:spcAft>
                          <a:spcPts val="0"/>
                        </a:spcAft>
                      </a:pPr>
                      <a:r>
                        <a:rPr lang="en-GB" sz="1600" dirty="0">
                          <a:latin typeface="Arial" pitchFamily="34" charset="0"/>
                          <a:ea typeface="TSC UKai M TT"/>
                          <a:cs typeface="Arial" pitchFamily="34" charset="0"/>
                        </a:rPr>
                        <a:t>1898</a:t>
                      </a:r>
                      <a:endParaRPr lang="de-DE" sz="1600" dirty="0">
                        <a:latin typeface="Arial" pitchFamily="34" charset="0"/>
                        <a:ea typeface="SimSun"/>
                        <a:cs typeface="Arial" pitchFamily="34" charset="0"/>
                      </a:endParaRPr>
                    </a:p>
                  </a:txBody>
                  <a:tcPr marL="68580" marR="68580" marT="0" marB="0">
                    <a:lnL w="12700" cap="flat" cmpd="sng" algn="ctr">
                      <a:no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just">
                        <a:spcAft>
                          <a:spcPts val="0"/>
                        </a:spcAft>
                      </a:pPr>
                      <a:r>
                        <a:rPr lang="de-DE" sz="1600" dirty="0">
                          <a:latin typeface="Arial" pitchFamily="34" charset="0"/>
                          <a:ea typeface="TSC UKai M TT"/>
                          <a:cs typeface="Arial" pitchFamily="34" charset="0"/>
                        </a:rPr>
                        <a:t>La dame aux camélias</a:t>
                      </a:r>
                      <a:r>
                        <a:rPr lang="en-US" altLang="zh-CN" sz="1600" dirty="0">
                          <a:latin typeface="Arial" pitchFamily="34" charset="0"/>
                          <a:ea typeface="TSC UKai M TT"/>
                          <a:cs typeface="Arial" pitchFamily="34" charset="0"/>
                        </a:rPr>
                        <a:t>《</a:t>
                      </a:r>
                      <a:r>
                        <a:rPr lang="zh-CN" altLang="en-US" sz="1600" dirty="0">
                          <a:latin typeface="Arial" pitchFamily="34" charset="0"/>
                          <a:ea typeface="TSC UKai M TT"/>
                          <a:cs typeface="Arial" pitchFamily="34" charset="0"/>
                        </a:rPr>
                        <a:t>巴黎茶花女遗事</a:t>
                      </a:r>
                      <a:r>
                        <a:rPr lang="en-US" altLang="zh-CN" sz="1600" dirty="0">
                          <a:latin typeface="Arial" pitchFamily="34" charset="0"/>
                          <a:ea typeface="TSC UKai M TT"/>
                          <a:cs typeface="Arial" pitchFamily="34" charset="0"/>
                        </a:rPr>
                        <a:t>》</a:t>
                      </a:r>
                      <a:r>
                        <a:rPr lang="de-DE" altLang="zh-CN" sz="1600" b="0" kern="1200" dirty="0">
                          <a:solidFill>
                            <a:schemeClr val="tx1"/>
                          </a:solidFill>
                          <a:latin typeface="Arial" pitchFamily="34" charset="0"/>
                          <a:ea typeface="+mn-ea"/>
                          <a:cs typeface="Arial" pitchFamily="34" charset="0"/>
                        </a:rPr>
                        <a:t>(1848)</a:t>
                      </a:r>
                      <a:endParaRPr lang="de-DE" sz="1600" dirty="0">
                        <a:latin typeface="Arial" pitchFamily="34" charset="0"/>
                        <a:ea typeface="SimSun"/>
                        <a:cs typeface="Arial" pitchFamily="34" charset="0"/>
                      </a:endParaRPr>
                    </a:p>
                  </a:txBody>
                  <a:tcPr marL="68580" marR="68580" marT="0" marB="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just">
                        <a:spcAft>
                          <a:spcPts val="0"/>
                        </a:spcAft>
                      </a:pPr>
                      <a:r>
                        <a:rPr lang="de-DE" sz="1600">
                          <a:latin typeface="Arial" pitchFamily="34" charset="0"/>
                          <a:ea typeface="TSC UKai M TT"/>
                          <a:cs typeface="Arial" pitchFamily="34" charset="0"/>
                        </a:rPr>
                        <a:t>Alexandre Dumas fils</a:t>
                      </a:r>
                      <a:endParaRPr lang="de-DE" sz="1600">
                        <a:latin typeface="Arial" pitchFamily="34" charset="0"/>
                        <a:ea typeface="SimSun"/>
                        <a:cs typeface="Arial" pitchFamily="34" charset="0"/>
                      </a:endParaRPr>
                    </a:p>
                  </a:txBody>
                  <a:tcPr marL="68580" marR="68580" marT="0" marB="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just">
                        <a:spcAft>
                          <a:spcPts val="0"/>
                        </a:spcAft>
                      </a:pPr>
                      <a:r>
                        <a:rPr lang="de-DE" altLang="zh-CN" sz="1600" dirty="0">
                          <a:latin typeface="Arial" pitchFamily="34" charset="0"/>
                          <a:ea typeface="TSC UKai M TT"/>
                          <a:cs typeface="Arial" pitchFamily="34" charset="0"/>
                        </a:rPr>
                        <a:t>Wang Shoulü </a:t>
                      </a:r>
                      <a:r>
                        <a:rPr lang="zh-CN" altLang="en-US" sz="1600" dirty="0">
                          <a:latin typeface="Arial" pitchFamily="34" charset="0"/>
                          <a:ea typeface="TSC UKai M TT"/>
                          <a:cs typeface="Arial" pitchFamily="34" charset="0"/>
                        </a:rPr>
                        <a:t>王寿吕</a:t>
                      </a:r>
                      <a:r>
                        <a:rPr lang="de-DE" sz="1600" dirty="0">
                          <a:latin typeface="Arial" pitchFamily="34" charset="0"/>
                          <a:ea typeface="TSC UKai M TT"/>
                          <a:cs typeface="Arial" pitchFamily="34" charset="0"/>
                        </a:rPr>
                        <a:t>, Lin Shu </a:t>
                      </a:r>
                      <a:r>
                        <a:rPr lang="zh-CN" altLang="en-US" sz="1600" dirty="0">
                          <a:latin typeface="Arial" pitchFamily="34" charset="0"/>
                          <a:ea typeface="TSC UKai M TT"/>
                          <a:cs typeface="Arial" pitchFamily="34" charset="0"/>
                        </a:rPr>
                        <a:t>林纾</a:t>
                      </a:r>
                      <a:endParaRPr lang="de-DE" sz="1600" dirty="0">
                        <a:latin typeface="Arial" pitchFamily="34" charset="0"/>
                        <a:ea typeface="SimSun"/>
                        <a:cs typeface="Arial" pitchFamily="34" charset="0"/>
                      </a:endParaRPr>
                    </a:p>
                  </a:txBody>
                  <a:tcPr marL="68580" marR="68580" marT="0" marB="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just">
                        <a:spcAft>
                          <a:spcPts val="0"/>
                        </a:spcAft>
                      </a:pPr>
                      <a:r>
                        <a:rPr lang="de-DE" sz="1600" dirty="0">
                          <a:latin typeface="Arial" pitchFamily="34" charset="0"/>
                          <a:ea typeface="TSC UKai M TT"/>
                          <a:cs typeface="Arial" pitchFamily="34" charset="0"/>
                        </a:rPr>
                        <a:t>yes</a:t>
                      </a:r>
                      <a:endParaRPr lang="de-DE" sz="1600" dirty="0">
                        <a:latin typeface="Arial" pitchFamily="34" charset="0"/>
                        <a:ea typeface="SimSun"/>
                        <a:cs typeface="Arial" pitchFamily="34" charset="0"/>
                      </a:endParaRPr>
                    </a:p>
                  </a:txBody>
                  <a:tcPr marL="68580" marR="68580" marT="0" marB="0">
                    <a:lnL w="12700" cap="flat" cmpd="sng" algn="ctr">
                      <a:solidFill>
                        <a:schemeClr val="accent5"/>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427961230"/>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3.png"/>
          <p:cNvPicPr>
            <a:picLocks noChangeAspect="1"/>
          </p:cNvPicPr>
          <p:nvPr/>
        </p:nvPicPr>
        <p:blipFill>
          <a:blip r:embed="rId2" cstate="print"/>
          <a:srcRect l="14063" t="46249" r="75000" b="35001"/>
          <a:stretch>
            <a:fillRect/>
          </a:stretch>
        </p:blipFill>
        <p:spPr bwMode="auto">
          <a:xfrm>
            <a:off x="9144000" y="3714750"/>
            <a:ext cx="1000125" cy="1071563"/>
          </a:xfrm>
          <a:prstGeom prst="rect">
            <a:avLst/>
          </a:prstGeom>
          <a:noFill/>
          <a:ln w="9525">
            <a:noFill/>
            <a:miter lim="800000"/>
            <a:headEnd/>
            <a:tailEnd/>
          </a:ln>
        </p:spPr>
      </p:pic>
      <p:pic>
        <p:nvPicPr>
          <p:cNvPr id="5" name="图片 4" descr="4+.png"/>
          <p:cNvPicPr>
            <a:picLocks noChangeAspect="1"/>
          </p:cNvPicPr>
          <p:nvPr/>
        </p:nvPicPr>
        <p:blipFill>
          <a:blip r:embed="rId3" cstate="print"/>
          <a:srcRect l="58594" t="50000" r="30469" b="32500"/>
          <a:stretch>
            <a:fillRect/>
          </a:stretch>
        </p:blipFill>
        <p:spPr bwMode="auto">
          <a:xfrm>
            <a:off x="9358313" y="4214813"/>
            <a:ext cx="1000125" cy="1000125"/>
          </a:xfrm>
          <a:prstGeom prst="rect">
            <a:avLst/>
          </a:prstGeom>
          <a:noFill/>
          <a:ln w="9525">
            <a:noFill/>
            <a:miter lim="800000"/>
            <a:headEnd/>
            <a:tailEnd/>
          </a:ln>
        </p:spPr>
      </p:pic>
      <p:pic>
        <p:nvPicPr>
          <p:cNvPr id="6" name="图片 5" descr="5.png"/>
          <p:cNvPicPr>
            <a:picLocks noChangeAspect="1"/>
          </p:cNvPicPr>
          <p:nvPr/>
        </p:nvPicPr>
        <p:blipFill>
          <a:blip r:embed="rId4" cstate="print"/>
          <a:srcRect l="72656" t="47501" r="19531" b="43750"/>
          <a:stretch>
            <a:fillRect/>
          </a:stretch>
        </p:blipFill>
        <p:spPr bwMode="auto">
          <a:xfrm>
            <a:off x="9144000" y="3071813"/>
            <a:ext cx="714375" cy="500062"/>
          </a:xfrm>
          <a:prstGeom prst="rect">
            <a:avLst/>
          </a:prstGeom>
          <a:noFill/>
          <a:ln w="9525">
            <a:noFill/>
            <a:miter lim="800000"/>
            <a:headEnd/>
            <a:tailEnd/>
          </a:ln>
        </p:spPr>
      </p:pic>
      <p:pic>
        <p:nvPicPr>
          <p:cNvPr id="9" name="图片 8" descr="1.png"/>
          <p:cNvPicPr>
            <a:picLocks noChangeAspect="1"/>
          </p:cNvPicPr>
          <p:nvPr/>
        </p:nvPicPr>
        <p:blipFill>
          <a:blip r:embed="rId5" cstate="print"/>
          <a:srcRect l="3123" b="12166"/>
          <a:stretch>
            <a:fillRect/>
          </a:stretch>
        </p:blipFill>
        <p:spPr bwMode="auto">
          <a:xfrm>
            <a:off x="-32" y="2636912"/>
            <a:ext cx="10653837" cy="4191000"/>
          </a:xfrm>
          <a:prstGeom prst="rect">
            <a:avLst/>
          </a:prstGeom>
          <a:noFill/>
          <a:ln w="9525">
            <a:noFill/>
            <a:miter lim="800000"/>
            <a:headEnd/>
            <a:tailEnd/>
          </a:ln>
        </p:spPr>
      </p:pic>
      <p:sp>
        <p:nvSpPr>
          <p:cNvPr id="13" name="TextBox 12"/>
          <p:cNvSpPr txBox="1"/>
          <p:nvPr/>
        </p:nvSpPr>
        <p:spPr>
          <a:xfrm>
            <a:off x="5500694" y="4714884"/>
            <a:ext cx="2860078" cy="2000548"/>
          </a:xfrm>
          <a:prstGeom prst="rect">
            <a:avLst/>
          </a:prstGeom>
          <a:noFill/>
        </p:spPr>
        <p:txBody>
          <a:bodyPr wrap="none" rtlCol="0">
            <a:spAutoFit/>
          </a:bodyPr>
          <a:lstStyle/>
          <a:p>
            <a:r>
              <a:rPr lang="zh-CN" altLang="de-DE" sz="3200" b="1" dirty="0">
                <a:ln w="1905">
                  <a:solidFill>
                    <a:schemeClr val="tx1"/>
                  </a:solidFill>
                </a:ln>
                <a:solidFill>
                  <a:sysClr val="windowText" lastClr="000000"/>
                </a:solidFill>
                <a:effectLst>
                  <a:innerShdw blurRad="69850" dist="43180" dir="5400000">
                    <a:srgbClr val="000000">
                      <a:alpha val="65000"/>
                    </a:srgbClr>
                  </a:innerShdw>
                  <a:reflection blurRad="6350" stA="55000" endA="300" endPos="45500" dir="5400000" sy="-100000" algn="bl" rotWithShape="0"/>
                </a:effectLst>
                <a:latin typeface="+mn-ea"/>
              </a:rPr>
              <a:t>吴漠汀教授</a:t>
            </a:r>
            <a:endParaRPr lang="de-DE" altLang="zh-CN" sz="3200" b="1" dirty="0">
              <a:ln w="1905">
                <a:solidFill>
                  <a:schemeClr val="tx1"/>
                </a:solidFill>
              </a:ln>
              <a:solidFill>
                <a:sysClr val="windowText" lastClr="000000"/>
              </a:solidFill>
              <a:effectLst>
                <a:innerShdw blurRad="69850" dist="43180" dir="5400000">
                  <a:srgbClr val="000000">
                    <a:alpha val="65000"/>
                  </a:srgbClr>
                </a:innerShdw>
                <a:reflection blurRad="6350" stA="55000" endA="300" endPos="45500" dir="5400000" sy="-100000" algn="bl" rotWithShape="0"/>
              </a:effectLst>
              <a:latin typeface="+mn-ea"/>
            </a:endParaRPr>
          </a:p>
          <a:p>
            <a:r>
              <a:rPr lang="de-DE" altLang="zh-CN" sz="2000" dirty="0">
                <a:ln w="1905">
                  <a:solidFill>
                    <a:schemeClr val="tx1"/>
                  </a:solidFill>
                </a:ln>
                <a:solidFill>
                  <a:sysClr val="windowText" lastClr="000000"/>
                </a:solidFill>
                <a:effectLst>
                  <a:innerShdw blurRad="69850" dist="43180" dir="5400000">
                    <a:srgbClr val="000000">
                      <a:alpha val="65000"/>
                    </a:srgbClr>
                  </a:innerShdw>
                  <a:reflection blurRad="6350" stA="55000" endA="300" endPos="45500" dir="5400000" sy="-100000" algn="bl" rotWithShape="0"/>
                </a:effectLst>
                <a:latin typeface="Times New Roman" panose="02020603050405020304" pitchFamily="18" charset="0"/>
                <a:cs typeface="Times New Roman" panose="02020603050405020304" pitchFamily="18" charset="0"/>
              </a:rPr>
              <a:t>Prof. Dr. Martin </a:t>
            </a:r>
            <a:r>
              <a:rPr lang="de-DE" altLang="zh-CN" sz="2000" dirty="0" err="1">
                <a:ln w="1905">
                  <a:solidFill>
                    <a:schemeClr val="tx1"/>
                  </a:solidFill>
                </a:ln>
                <a:solidFill>
                  <a:sysClr val="windowText" lastClr="000000"/>
                </a:solidFill>
                <a:effectLst>
                  <a:innerShdw blurRad="69850" dist="43180" dir="5400000">
                    <a:srgbClr val="000000">
                      <a:alpha val="65000"/>
                    </a:srgbClr>
                  </a:innerShdw>
                  <a:reflection blurRad="6350" stA="55000" endA="300" endPos="45500" dir="5400000" sy="-100000" algn="bl" rotWithShape="0"/>
                </a:effectLst>
                <a:latin typeface="Times New Roman" panose="02020603050405020304" pitchFamily="18" charset="0"/>
                <a:cs typeface="Times New Roman" panose="02020603050405020304" pitchFamily="18" charset="0"/>
              </a:rPr>
              <a:t>Woesler</a:t>
            </a:r>
            <a:endParaRPr lang="de-DE" altLang="zh-CN" sz="2000" dirty="0">
              <a:ln w="1905">
                <a:solidFill>
                  <a:schemeClr val="tx1"/>
                </a:solidFill>
              </a:ln>
              <a:solidFill>
                <a:sysClr val="windowText" lastClr="000000"/>
              </a:solidFill>
              <a:effectLst>
                <a:innerShdw blurRad="69850" dist="43180" dir="5400000">
                  <a:srgbClr val="000000">
                    <a:alpha val="65000"/>
                  </a:srgbClr>
                </a:innerShdw>
                <a:reflection blurRad="6350" stA="55000" endA="300" endPos="45500" dir="5400000" sy="-100000" algn="bl" rotWithShape="0"/>
              </a:effectLst>
              <a:latin typeface="Times New Roman" panose="02020603050405020304" pitchFamily="18" charset="0"/>
              <a:cs typeface="Times New Roman" panose="02020603050405020304" pitchFamily="18" charset="0"/>
            </a:endParaRPr>
          </a:p>
          <a:p>
            <a:endParaRPr lang="de-DE" altLang="zh-CN" sz="3200" dirty="0">
              <a:ln w="1905">
                <a:solidFill>
                  <a:schemeClr val="tx1"/>
                </a:solidFill>
              </a:ln>
              <a:solidFill>
                <a:sysClr val="windowText" lastClr="000000"/>
              </a:solidFill>
              <a:effectLst>
                <a:innerShdw blurRad="69850" dist="43180" dir="5400000">
                  <a:srgbClr val="000000">
                    <a:alpha val="65000"/>
                  </a:srgbClr>
                </a:innerShdw>
                <a:reflection blurRad="6350" stA="55000" endA="300" endPos="45500" dir="5400000" sy="-100000" algn="bl" rotWithShape="0"/>
              </a:effectLst>
              <a:latin typeface="Times New Roman" panose="02020603050405020304" pitchFamily="18" charset="0"/>
              <a:cs typeface="Times New Roman" panose="02020603050405020304" pitchFamily="18" charset="0"/>
            </a:endParaRPr>
          </a:p>
          <a:p>
            <a:r>
              <a:rPr lang="de-DE" altLang="zh-CN" sz="2000" dirty="0">
                <a:ln w="1905">
                  <a:solidFill>
                    <a:schemeClr val="tx1"/>
                  </a:solidFill>
                </a:ln>
                <a:solidFill>
                  <a:sysClr val="windowText" lastClr="000000"/>
                </a:solidFill>
                <a:effectLst>
                  <a:innerShdw blurRad="69850" dist="43180" dir="5400000">
                    <a:srgbClr val="000000">
                      <a:alpha val="65000"/>
                    </a:srgbClr>
                  </a:innerShdw>
                  <a:reflection blurRad="6350" stA="55000" endA="300" endPos="45500" dir="5400000" sy="-100000" algn="bl" rotWithShape="0"/>
                </a:effectLst>
                <a:latin typeface="Times New Roman" panose="02020603050405020304" pitchFamily="18" charset="0"/>
                <a:cs typeface="Times New Roman" panose="02020603050405020304" pitchFamily="18" charset="0"/>
              </a:rPr>
              <a:t>Hunan Normal University</a:t>
            </a:r>
          </a:p>
          <a:p>
            <a:r>
              <a:rPr lang="de-DE" altLang="zh-CN" sz="2000" dirty="0">
                <a:ln w="1905">
                  <a:solidFill>
                    <a:schemeClr val="tx1"/>
                  </a:solidFill>
                </a:ln>
                <a:solidFill>
                  <a:sysClr val="windowText" lastClr="000000"/>
                </a:solidFill>
                <a:effectLst>
                  <a:innerShdw blurRad="69850" dist="43180" dir="5400000">
                    <a:srgbClr val="000000">
                      <a:alpha val="65000"/>
                    </a:srgbClr>
                  </a:innerShdw>
                  <a:reflection blurRad="6350" stA="55000" endA="300" endPos="45500" dir="5400000" sy="-100000" algn="bl" rotWithShape="0"/>
                </a:effectLst>
                <a:latin typeface="Times New Roman" panose="02020603050405020304" pitchFamily="18" charset="0"/>
                <a:cs typeface="Times New Roman" panose="02020603050405020304" pitchFamily="18" charset="0"/>
              </a:rPr>
              <a:t>Spring 2022</a:t>
            </a:r>
            <a:endParaRPr lang="zh-CN" altLang="en-US"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4" name="TextBox 13"/>
          <p:cNvSpPr txBox="1"/>
          <p:nvPr/>
        </p:nvSpPr>
        <p:spPr>
          <a:xfrm>
            <a:off x="581243" y="404664"/>
            <a:ext cx="7896814" cy="3354765"/>
          </a:xfrm>
          <a:prstGeom prst="rect">
            <a:avLst/>
          </a:prstGeom>
          <a:noFill/>
        </p:spPr>
        <p:txBody>
          <a:bodyPr wrap="square" rtlCol="0">
            <a:spAutoFit/>
          </a:bodyPr>
          <a:lstStyle/>
          <a:p>
            <a:r>
              <a:rPr lang="zh-CN" altLang="de-DE" sz="7200" b="1" dirty="0">
                <a:latin typeface="KaiTi" panose="02010609060101010101" pitchFamily="49" charset="-122"/>
                <a:ea typeface="KaiTi" panose="02010609060101010101" pitchFamily="49" charset="-122"/>
              </a:rPr>
              <a:t>中国文学早期翻译</a:t>
            </a:r>
            <a:br>
              <a:rPr lang="de-DE" altLang="zh-CN" sz="49200" b="1" dirty="0">
                <a:latin typeface="KaiTi" panose="02010609060101010101" pitchFamily="49" charset="-122"/>
                <a:ea typeface="KaiTi" panose="02010609060101010101" pitchFamily="49" charset="-122"/>
              </a:rPr>
            </a:br>
            <a:r>
              <a:rPr lang="de-DE" altLang="zh-CN" sz="5400" b="1" i="1" dirty="0"/>
              <a:t>Early Translation </a:t>
            </a:r>
            <a:r>
              <a:rPr lang="de-DE" altLang="zh-CN" sz="5400" b="1" i="1" dirty="0" err="1"/>
              <a:t>of</a:t>
            </a:r>
            <a:r>
              <a:rPr lang="de-DE" altLang="zh-CN" sz="5400" b="1" i="1" dirty="0"/>
              <a:t> Chinese </a:t>
            </a:r>
            <a:r>
              <a:rPr lang="de-DE" altLang="zh-CN" sz="5400" b="1" i="1" dirty="0" err="1"/>
              <a:t>Literature</a:t>
            </a:r>
            <a:br>
              <a:rPr lang="de-DE" altLang="zh-CN" sz="5400" b="1" i="1" dirty="0"/>
            </a:br>
            <a:r>
              <a:rPr lang="de-DE" altLang="zh-CN" sz="3200" b="1" i="1" dirty="0" err="1"/>
              <a:t>for</a:t>
            </a:r>
            <a:r>
              <a:rPr lang="de-DE" altLang="zh-CN" sz="3200" b="1" i="1" dirty="0"/>
              <a:t> Master </a:t>
            </a:r>
            <a:r>
              <a:rPr lang="de-DE" altLang="zh-CN" sz="3200" b="1" i="1" dirty="0" err="1"/>
              <a:t>Students</a:t>
            </a:r>
            <a:r>
              <a:rPr lang="de-DE" altLang="zh-CN" sz="3200" b="1" i="1" dirty="0"/>
              <a:t> </a:t>
            </a:r>
            <a:r>
              <a:rPr lang="de-DE" altLang="zh-CN" sz="3200" b="1" i="1" dirty="0" err="1"/>
              <a:t>of</a:t>
            </a:r>
            <a:r>
              <a:rPr lang="de-DE" altLang="zh-CN" sz="3200" b="1" i="1" dirty="0"/>
              <a:t> Translation Studies</a:t>
            </a:r>
            <a:endParaRPr lang="de-DE" altLang="zh-CN" sz="3200" dirty="0">
              <a:ln w="1905">
                <a:solidFill>
                  <a:schemeClr val="tx1"/>
                </a:solidFill>
              </a:ln>
              <a:solidFill>
                <a:sysClr val="windowText" lastClr="000000"/>
              </a:solidFill>
              <a:effectLst>
                <a:innerShdw blurRad="69850" dist="43180" dir="5400000">
                  <a:srgbClr val="000000">
                    <a:alpha val="65000"/>
                  </a:srgbClr>
                </a:innerShdw>
                <a:reflection blurRad="6350" stA="55000" endA="300" endPos="45500" dir="5400000" sy="-100000" algn="bl" rotWithShape="0"/>
              </a:effectLst>
              <a:latin typeface="Times New Roman" panose="02020603050405020304" pitchFamily="18" charset="0"/>
              <a:cs typeface="Times New Roman" panose="02020603050405020304" pitchFamily="18" charset="0"/>
            </a:endParaRPr>
          </a:p>
        </p:txBody>
      </p:sp>
      <p:pic>
        <p:nvPicPr>
          <p:cNvPr id="10" name="Grafik 9">
            <a:extLst>
              <a:ext uri="{FF2B5EF4-FFF2-40B4-BE49-F238E27FC236}">
                <a16:creationId xmlns:a16="http://schemas.microsoft.com/office/drawing/2014/main" id="{012E1F66-91E2-488A-BFAB-165BA8759E3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37003" y="0"/>
            <a:ext cx="1115616" cy="111561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2000"/>
                                        <p:tgtEl>
                                          <p:spTgt spid="14"/>
                                        </p:tgtEl>
                                      </p:cBhvr>
                                    </p:animEffect>
                                  </p:childTnLst>
                                </p:cTn>
                              </p:par>
                              <p:par>
                                <p:cTn id="8" presetID="0" presetClass="path" presetSubtype="0" accel="50000" decel="50000" fill="hold" nodeType="withEffect">
                                  <p:stCondLst>
                                    <p:cond delay="0"/>
                                  </p:stCondLst>
                                  <p:childTnLst>
                                    <p:animMotion origin="layout" path="M 0.01146 0.08488 C -0.01319 0.09297 -0.03784 0.1013 -0.06007 0.09482 C -0.08229 0.08858 -0.096 0.05181 -0.12187 0.04695 C -0.14774 0.04186 -0.19548 0.06638 -0.21562 0.06452 C -0.23576 0.06291 -0.23923 0.04972 -0.24253 0.03654 " pathEditMode="relative" rAng="0" ptsTypes="aaaaA">
                                      <p:cBhvr>
                                        <p:cTn id="9" dur="3000" fill="hold"/>
                                        <p:tgtEl>
                                          <p:spTgt spid="6"/>
                                        </p:tgtEl>
                                        <p:attrNameLst>
                                          <p:attrName>ppt_x</p:attrName>
                                          <p:attrName>ppt_y</p:attrName>
                                        </p:attrNameLst>
                                      </p:cBhvr>
                                      <p:rCtr x="-12700" y="-1600"/>
                                    </p:animMotion>
                                  </p:childTnLst>
                                </p:cTn>
                              </p:par>
                              <p:par>
                                <p:cTn id="10" presetID="0" presetClass="path" presetSubtype="0" accel="50000" decel="50000" fill="hold" nodeType="withEffect">
                                  <p:stCondLst>
                                    <p:cond delay="0"/>
                                  </p:stCondLst>
                                  <p:childTnLst>
                                    <p:animMotion origin="layout" path="M 0.00989 0.08604 C -0.01597 0.09922 -0.04184 0.11263 -0.06146 0.10384 C -0.08108 0.09482 -0.08073 0.04464 -0.10747 0.03261 C -0.13421 0.02082 -0.19375 0.04626 -0.22188 0.03261 C -0.25 0.0192 -0.25209 -0.03307 -0.27587 -0.04833 C -0.29966 -0.06359 -0.3415 -0.03954 -0.36476 -0.05874 C -0.38803 -0.0777 -0.40625 -0.15726 -0.41546 -0.16281 " pathEditMode="relative" rAng="0" ptsTypes="aaaaaaA">
                                      <p:cBhvr>
                                        <p:cTn id="11" dur="3000" fill="hold"/>
                                        <p:tgtEl>
                                          <p:spTgt spid="5"/>
                                        </p:tgtEl>
                                        <p:attrNameLst>
                                          <p:attrName>ppt_x</p:attrName>
                                          <p:attrName>ppt_y</p:attrName>
                                        </p:attrNameLst>
                                      </p:cBhvr>
                                      <p:rCtr x="-21300" y="-11100"/>
                                    </p:animMotion>
                                  </p:childTnLst>
                                </p:cTn>
                              </p:par>
                              <p:par>
                                <p:cTn id="12" presetID="0" presetClass="path" presetSubtype="0" accel="50000" decel="50000" fill="hold" nodeType="withEffect">
                                  <p:stCondLst>
                                    <p:cond delay="0"/>
                                  </p:stCondLst>
                                  <p:childTnLst>
                                    <p:animMotion origin="layout" path="M 0.01753 0.08488 C -0.01927 0.09297 -0.05591 0.10107 -0.11111 0.0902 C -0.16632 0.07933 -0.24913 0.01943 -0.31424 0.01897 C -0.37934 0.01874 -0.44948 0.10199 -0.50156 0.08765 C -0.55365 0.07331 -0.56823 -0.03654 -0.62691 -0.0673 C -0.68559 -0.09805 -0.81719 -0.09852 -0.854 -0.09782 " pathEditMode="relative" rAng="0" ptsTypes="aaaaaA">
                                      <p:cBhvr>
                                        <p:cTn id="13" dur="3000" fill="hold"/>
                                        <p:tgtEl>
                                          <p:spTgt spid="4"/>
                                        </p:tgtEl>
                                        <p:attrNameLst>
                                          <p:attrName>ppt_x</p:attrName>
                                          <p:attrName>ppt_y</p:attrName>
                                        </p:attrNameLst>
                                      </p:cBhvr>
                                      <p:rCtr x="-43600" y="-8300"/>
                                    </p:animMotion>
                                  </p:childTnLst>
                                </p:cTn>
                              </p:par>
                              <p:par>
                                <p:cTn id="14" presetID="42" presetClass="entr" presetSubtype="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2000"/>
                                        <p:tgtEl>
                                          <p:spTgt spid="9"/>
                                        </p:tgtEl>
                                      </p:cBhvr>
                                    </p:animEffect>
                                    <p:anim calcmode="lin" valueType="num">
                                      <p:cBhvr>
                                        <p:cTn id="17" dur="2000" fill="hold"/>
                                        <p:tgtEl>
                                          <p:spTgt spid="9"/>
                                        </p:tgtEl>
                                        <p:attrNameLst>
                                          <p:attrName>ppt_x</p:attrName>
                                        </p:attrNameLst>
                                      </p:cBhvr>
                                      <p:tavLst>
                                        <p:tav tm="0">
                                          <p:val>
                                            <p:strVal val="#ppt_x"/>
                                          </p:val>
                                        </p:tav>
                                        <p:tav tm="100000">
                                          <p:val>
                                            <p:strVal val="#ppt_x"/>
                                          </p:val>
                                        </p:tav>
                                      </p:tavLst>
                                    </p:anim>
                                    <p:anim calcmode="lin" valueType="num">
                                      <p:cBhvr>
                                        <p:cTn id="18" dur="2000" fill="hold"/>
                                        <p:tgtEl>
                                          <p:spTgt spid="9"/>
                                        </p:tgtEl>
                                        <p:attrNameLst>
                                          <p:attrName>ppt_y</p:attrName>
                                        </p:attrNameLst>
                                      </p:cBhvr>
                                      <p:tavLst>
                                        <p:tav tm="0">
                                          <p:val>
                                            <p:strVal val="#ppt_y+.1"/>
                                          </p:val>
                                        </p:tav>
                                        <p:tav tm="100000">
                                          <p:val>
                                            <p:strVal val="#ppt_y"/>
                                          </p:val>
                                        </p:tav>
                                      </p:tavLst>
                                    </p:anim>
                                  </p:childTnLst>
                                </p:cTn>
                              </p:par>
                              <p:par>
                                <p:cTn id="19" presetID="10"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p:cNvSpPr>
            <a:spLocks noGrp="1"/>
          </p:cNvSpPr>
          <p:nvPr>
            <p:ph type="title"/>
          </p:nvPr>
        </p:nvSpPr>
        <p:spPr>
          <a:xfrm>
            <a:off x="457200" y="274638"/>
            <a:ext cx="8229600" cy="1930400"/>
          </a:xfrm>
        </p:spPr>
        <p:txBody>
          <a:bodyPr>
            <a:normAutofit fontScale="90000"/>
          </a:bodyPr>
          <a:lstStyle/>
          <a:p>
            <a:pPr algn="l"/>
            <a:r>
              <a:rPr lang="de-DE" altLang="zh-CN">
                <a:ea typeface="宋体" charset="-122"/>
              </a:rPr>
              <a:t>《</a:t>
            </a:r>
            <a:r>
              <a:rPr lang="zh-CN" altLang="de-DE">
                <a:ea typeface="宋体" charset="-122"/>
              </a:rPr>
              <a:t>巴黎</a:t>
            </a:r>
            <a:br>
              <a:rPr lang="de-DE" altLang="zh-CN">
                <a:ea typeface="宋体" charset="-122"/>
              </a:rPr>
            </a:br>
            <a:r>
              <a:rPr lang="zh-CN" altLang="de-DE">
                <a:ea typeface="宋体" charset="-122"/>
              </a:rPr>
              <a:t>茶花</a:t>
            </a:r>
            <a:br>
              <a:rPr lang="de-DE" altLang="zh-CN">
                <a:ea typeface="宋体" charset="-122"/>
              </a:rPr>
            </a:br>
            <a:r>
              <a:rPr lang="zh-CN" altLang="de-DE">
                <a:ea typeface="宋体" charset="-122"/>
              </a:rPr>
              <a:t>女遗事</a:t>
            </a:r>
            <a:r>
              <a:rPr lang="de-DE" altLang="zh-CN">
                <a:ea typeface="宋体" charset="-122"/>
              </a:rPr>
              <a:t>》</a:t>
            </a:r>
            <a:endParaRPr lang="de-DE" altLang="de-DE"/>
          </a:p>
        </p:txBody>
      </p:sp>
      <p:pic>
        <p:nvPicPr>
          <p:cNvPr id="5123" name="Grafik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356100" y="188913"/>
            <a:ext cx="4643438" cy="6481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29384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el 1"/>
          <p:cNvSpPr>
            <a:spLocks noGrp="1"/>
          </p:cNvSpPr>
          <p:nvPr>
            <p:ph type="title"/>
          </p:nvPr>
        </p:nvSpPr>
        <p:spPr>
          <a:xfrm>
            <a:off x="179388" y="115888"/>
            <a:ext cx="8785225" cy="1019175"/>
          </a:xfrm>
        </p:spPr>
        <p:txBody>
          <a:bodyPr/>
          <a:lstStyle/>
          <a:p>
            <a:pPr algn="l"/>
            <a:r>
              <a:rPr lang="zh-CN" altLang="de-DE" sz="2800">
                <a:ea typeface="宋体" charset="-122"/>
              </a:rPr>
              <a:t>原形：</a:t>
            </a:r>
            <a:r>
              <a:rPr lang="en-GB" altLang="de-DE" sz="2800" b="1"/>
              <a:t>Mar</a:t>
            </a:r>
            <a:r>
              <a:rPr lang="en-GB" altLang="de-DE" sz="2800"/>
              <a:t>ie Duplessis (20)  </a:t>
            </a:r>
            <a:r>
              <a:rPr lang="zh-CN" altLang="de-DE" sz="2800">
                <a:ea typeface="宋体" charset="-122"/>
              </a:rPr>
              <a:t>    </a:t>
            </a:r>
            <a:r>
              <a:rPr lang="en-GB" altLang="de-DE" sz="2800" b="1"/>
              <a:t>A</a:t>
            </a:r>
            <a:r>
              <a:rPr lang="en-GB" altLang="de-DE" sz="2800"/>
              <a:t>lexandre </a:t>
            </a:r>
            <a:r>
              <a:rPr lang="en-GB" altLang="de-DE" sz="2800" b="1"/>
              <a:t>Du</a:t>
            </a:r>
            <a:r>
              <a:rPr lang="en-GB" altLang="de-DE" sz="2800"/>
              <a:t>mas (20)</a:t>
            </a:r>
            <a:br>
              <a:rPr lang="en-GB" altLang="de-DE" sz="2800"/>
            </a:br>
            <a:r>
              <a:rPr lang="zh-CN" altLang="de-DE" sz="2800">
                <a:ea typeface="宋体" charset="-122"/>
              </a:rPr>
              <a:t>小说人物：</a:t>
            </a:r>
            <a:r>
              <a:rPr lang="en-GB" altLang="de-DE" sz="2800" b="1"/>
              <a:t>Mar</a:t>
            </a:r>
            <a:r>
              <a:rPr lang="en-GB" altLang="de-DE" sz="2800"/>
              <a:t>guerite Gautier</a:t>
            </a:r>
            <a:r>
              <a:rPr lang="zh-CN" altLang="de-DE" sz="2800">
                <a:ea typeface="宋体" charset="-122"/>
              </a:rPr>
              <a:t>  </a:t>
            </a:r>
            <a:r>
              <a:rPr lang="en-GB" altLang="de-DE" sz="2800" b="1"/>
              <a:t>A</a:t>
            </a:r>
            <a:r>
              <a:rPr lang="en-GB" altLang="de-DE" sz="2800"/>
              <a:t>rmand </a:t>
            </a:r>
            <a:r>
              <a:rPr lang="en-GB" altLang="de-DE" sz="2800" b="1"/>
              <a:t>Du</a:t>
            </a:r>
            <a:r>
              <a:rPr lang="en-GB" altLang="de-DE" sz="2800"/>
              <a:t>val</a:t>
            </a:r>
            <a:endParaRPr lang="de-DE" altLang="de-DE" sz="2800"/>
          </a:p>
        </p:txBody>
      </p:sp>
      <p:pic>
        <p:nvPicPr>
          <p:cNvPr id="6147" name="Grafik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40200" y="1135063"/>
            <a:ext cx="5168900" cy="572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8" name="Grafik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147763"/>
            <a:ext cx="4140200" cy="568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384619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2" descr="1901_lin_shu_camelia"/>
          <p:cNvPicPr>
            <a:picLocks noChangeAspect="1" noChangeArrowheads="1"/>
          </p:cNvPicPr>
          <p:nvPr/>
        </p:nvPicPr>
        <p:blipFill>
          <a:blip r:embed="rId2" cstate="print"/>
          <a:srcRect l="50002" r="6471"/>
          <a:stretch>
            <a:fillRect/>
          </a:stretch>
        </p:blipFill>
        <p:spPr bwMode="auto">
          <a:xfrm>
            <a:off x="2664296" y="-27384"/>
            <a:ext cx="3635896" cy="6752378"/>
          </a:xfrm>
          <a:prstGeom prst="rect">
            <a:avLst/>
          </a:prstGeom>
          <a:noFill/>
          <a:ln w="9525">
            <a:noFill/>
            <a:miter lim="800000"/>
            <a:headEnd/>
            <a:tailEnd/>
          </a:ln>
        </p:spPr>
      </p:pic>
      <p:sp>
        <p:nvSpPr>
          <p:cNvPr id="3" name="TextBox 2"/>
          <p:cNvSpPr txBox="1"/>
          <p:nvPr/>
        </p:nvSpPr>
        <p:spPr>
          <a:xfrm>
            <a:off x="6228184" y="3717032"/>
            <a:ext cx="2915816" cy="1815882"/>
          </a:xfrm>
          <a:prstGeom prst="rect">
            <a:avLst/>
          </a:prstGeom>
          <a:noFill/>
        </p:spPr>
        <p:txBody>
          <a:bodyPr vert="horz" wrap="square" rtlCol="0">
            <a:spAutoFit/>
          </a:bodyPr>
          <a:lstStyle/>
          <a:p>
            <a:r>
              <a:rPr lang="zh-CN" altLang="en-US" sz="2800" dirty="0"/>
              <a:t> 早期西方文学作品的全译本封面例举</a:t>
            </a:r>
            <a:r>
              <a:rPr lang="en-US" altLang="zh-CN" sz="2800" dirty="0"/>
              <a:t>——《</a:t>
            </a:r>
            <a:r>
              <a:rPr lang="zh-CN" altLang="en-US" sz="2800" dirty="0"/>
              <a:t>巴黎茶花女遗事</a:t>
            </a:r>
            <a:r>
              <a:rPr lang="en-US" altLang="zh-CN" sz="2800" dirty="0"/>
              <a:t>》</a:t>
            </a:r>
            <a:endParaRPr lang="zh-CN" altLang="en-US" sz="2800" dirty="0"/>
          </a:p>
        </p:txBody>
      </p:sp>
      <p:pic>
        <p:nvPicPr>
          <p:cNvPr id="80899" name="Picture 3"/>
          <p:cNvPicPr>
            <a:picLocks noChangeAspect="1" noChangeArrowheads="1"/>
          </p:cNvPicPr>
          <p:nvPr/>
        </p:nvPicPr>
        <p:blipFill>
          <a:blip r:embed="rId3" cstate="print"/>
          <a:srcRect/>
          <a:stretch>
            <a:fillRect/>
          </a:stretch>
        </p:blipFill>
        <p:spPr bwMode="auto">
          <a:xfrm>
            <a:off x="0" y="0"/>
            <a:ext cx="2699792" cy="1086416"/>
          </a:xfrm>
          <a:prstGeom prst="rect">
            <a:avLst/>
          </a:prstGeom>
          <a:noFill/>
          <a:ln w="9525">
            <a:noFill/>
            <a:miter lim="800000"/>
            <a:headEnd/>
            <a:tailEnd/>
          </a:ln>
        </p:spPr>
      </p:pic>
    </p:spTree>
    <p:extLst>
      <p:ext uri="{BB962C8B-B14F-4D97-AF65-F5344CB8AC3E}">
        <p14:creationId xmlns:p14="http://schemas.microsoft.com/office/powerpoint/2010/main" val="992509721"/>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99392"/>
            <a:ext cx="8229600" cy="1143000"/>
          </a:xfrm>
        </p:spPr>
        <p:txBody>
          <a:bodyPr>
            <a:normAutofit/>
          </a:bodyPr>
          <a:lstStyle/>
          <a:p>
            <a:r>
              <a:rPr lang="en-GB" altLang="zh-CN" sz="3600" dirty="0"/>
              <a:t>Table 1: Translations (</a:t>
            </a:r>
            <a:r>
              <a:rPr lang="zh-CN" altLang="en-US" sz="3600" dirty="0"/>
              <a:t>德文汉译年表</a:t>
            </a:r>
            <a:r>
              <a:rPr lang="en-GB" altLang="zh-CN" sz="3600" dirty="0"/>
              <a:t>)</a:t>
            </a:r>
            <a:endParaRPr lang="de-DE" sz="3600" dirty="0"/>
          </a:p>
        </p:txBody>
      </p:sp>
      <p:graphicFrame>
        <p:nvGraphicFramePr>
          <p:cNvPr id="5" name="Content Placeholder 5"/>
          <p:cNvGraphicFramePr>
            <a:graphicFrameLocks/>
          </p:cNvGraphicFramePr>
          <p:nvPr/>
        </p:nvGraphicFramePr>
        <p:xfrm>
          <a:off x="-4" y="1052736"/>
          <a:ext cx="9144004" cy="3413760"/>
        </p:xfrm>
        <a:graphic>
          <a:graphicData uri="http://schemas.openxmlformats.org/drawingml/2006/table">
            <a:tbl>
              <a:tblPr firstRow="1" bandRow="1">
                <a:tableStyleId>{5A111915-BE36-4E01-A7E5-04B1672EAD32}</a:tableStyleId>
              </a:tblPr>
              <a:tblGrid>
                <a:gridCol w="882159">
                  <a:extLst>
                    <a:ext uri="{9D8B030D-6E8A-4147-A177-3AD203B41FA5}">
                      <a16:colId xmlns:a16="http://schemas.microsoft.com/office/drawing/2014/main" val="20000"/>
                    </a:ext>
                  </a:extLst>
                </a:gridCol>
                <a:gridCol w="3545825">
                  <a:extLst>
                    <a:ext uri="{9D8B030D-6E8A-4147-A177-3AD203B41FA5}">
                      <a16:colId xmlns:a16="http://schemas.microsoft.com/office/drawing/2014/main" val="20001"/>
                    </a:ext>
                  </a:extLst>
                </a:gridCol>
                <a:gridCol w="1152130">
                  <a:extLst>
                    <a:ext uri="{9D8B030D-6E8A-4147-A177-3AD203B41FA5}">
                      <a16:colId xmlns:a16="http://schemas.microsoft.com/office/drawing/2014/main" val="20002"/>
                    </a:ext>
                  </a:extLst>
                </a:gridCol>
                <a:gridCol w="1889635">
                  <a:extLst>
                    <a:ext uri="{9D8B030D-6E8A-4147-A177-3AD203B41FA5}">
                      <a16:colId xmlns:a16="http://schemas.microsoft.com/office/drawing/2014/main" val="20003"/>
                    </a:ext>
                  </a:extLst>
                </a:gridCol>
                <a:gridCol w="1674255">
                  <a:extLst>
                    <a:ext uri="{9D8B030D-6E8A-4147-A177-3AD203B41FA5}">
                      <a16:colId xmlns:a16="http://schemas.microsoft.com/office/drawing/2014/main" val="20004"/>
                    </a:ext>
                  </a:extLst>
                </a:gridCol>
              </a:tblGrid>
              <a:tr h="466625">
                <a:tc>
                  <a:txBody>
                    <a:bodyPr/>
                    <a:lstStyle/>
                    <a:p>
                      <a:pPr marL="0" marR="0" indent="0" algn="ctr" defTabSz="914327" rtl="0" eaLnBrk="1" fontAlgn="auto" latinLnBrk="0" hangingPunct="1">
                        <a:lnSpc>
                          <a:spcPct val="100000"/>
                        </a:lnSpc>
                        <a:spcBef>
                          <a:spcPts val="0"/>
                        </a:spcBef>
                        <a:spcAft>
                          <a:spcPts val="0"/>
                        </a:spcAft>
                        <a:buClrTx/>
                        <a:buSzTx/>
                        <a:buFontTx/>
                        <a:buNone/>
                        <a:tabLst/>
                        <a:defRPr/>
                      </a:pPr>
                      <a:endParaRPr lang="de-DE" altLang="zh-CN" sz="1600" b="1" baseline="0" dirty="0">
                        <a:solidFill>
                          <a:schemeClr val="tx1"/>
                        </a:solidFill>
                        <a:latin typeface="Arial" pitchFamily="34" charset="0"/>
                        <a:cs typeface="Arial" pitchFamily="34" charset="0"/>
                      </a:endParaRPr>
                    </a:p>
                    <a:p>
                      <a:pPr marL="0" marR="0" indent="0" algn="ctr" defTabSz="914327" rtl="0" eaLnBrk="1" fontAlgn="auto" latinLnBrk="0" hangingPunct="1">
                        <a:lnSpc>
                          <a:spcPct val="100000"/>
                        </a:lnSpc>
                        <a:spcBef>
                          <a:spcPts val="0"/>
                        </a:spcBef>
                        <a:spcAft>
                          <a:spcPts val="0"/>
                        </a:spcAft>
                        <a:buClrTx/>
                        <a:buSzTx/>
                        <a:buFontTx/>
                        <a:buNone/>
                        <a:tabLst/>
                        <a:defRPr/>
                      </a:pPr>
                      <a:r>
                        <a:rPr lang="de-DE" altLang="zh-CN" sz="1600" b="1" dirty="0">
                          <a:solidFill>
                            <a:schemeClr val="tx1"/>
                          </a:solidFill>
                          <a:latin typeface="Arial" pitchFamily="34" charset="0"/>
                          <a:cs typeface="Arial" pitchFamily="34" charset="0"/>
                        </a:rPr>
                        <a:t>Year</a:t>
                      </a:r>
                      <a:endParaRPr lang="en-US" sz="1600" b="1" dirty="0">
                        <a:solidFill>
                          <a:schemeClr val="tx1"/>
                        </a:solidFill>
                        <a:latin typeface="Arial" pitchFamily="34" charset="0"/>
                        <a:cs typeface="Arial" pitchFamily="34" charset="0"/>
                      </a:endParaRPr>
                    </a:p>
                  </a:txBody>
                  <a:tcPr>
                    <a:lnL w="12700" cap="flat" cmpd="sng" algn="ctr">
                      <a:no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de-DE" altLang="zh-CN" sz="1600" b="1" dirty="0">
                          <a:solidFill>
                            <a:schemeClr val="tx1"/>
                          </a:solidFill>
                          <a:latin typeface="Arial" pitchFamily="34" charset="0"/>
                          <a:cs typeface="Arial" pitchFamily="34" charset="0"/>
                        </a:rPr>
                        <a:t>Work (excl. </a:t>
                      </a:r>
                      <a:r>
                        <a:rPr lang="de-DE" altLang="zh-CN" sz="1600" b="1" dirty="0" err="1">
                          <a:solidFill>
                            <a:schemeClr val="tx1"/>
                          </a:solidFill>
                          <a:latin typeface="Arial" pitchFamily="34" charset="0"/>
                          <a:cs typeface="Arial" pitchFamily="34" charset="0"/>
                        </a:rPr>
                        <a:t>short</a:t>
                      </a:r>
                      <a:r>
                        <a:rPr lang="de-DE" altLang="zh-CN" sz="1600" b="1" dirty="0">
                          <a:solidFill>
                            <a:schemeClr val="tx1"/>
                          </a:solidFill>
                          <a:latin typeface="Arial" pitchFamily="34" charset="0"/>
                          <a:cs typeface="Arial" pitchFamily="34" charset="0"/>
                        </a:rPr>
                        <a:t> </a:t>
                      </a:r>
                      <a:r>
                        <a:rPr lang="de-DE" altLang="zh-CN" sz="1600" b="1" dirty="0" err="1">
                          <a:solidFill>
                            <a:schemeClr val="tx1"/>
                          </a:solidFill>
                          <a:latin typeface="Arial" pitchFamily="34" charset="0"/>
                          <a:cs typeface="Arial" pitchFamily="34" charset="0"/>
                        </a:rPr>
                        <a:t>poems</a:t>
                      </a:r>
                      <a:r>
                        <a:rPr lang="de-DE" altLang="zh-CN" sz="1600" b="1" dirty="0">
                          <a:solidFill>
                            <a:schemeClr val="tx1"/>
                          </a:solidFill>
                          <a:latin typeface="Arial" pitchFamily="34" charset="0"/>
                          <a:cs typeface="Arial" pitchFamily="34" charset="0"/>
                        </a:rPr>
                        <a:t> </a:t>
                      </a:r>
                      <a:r>
                        <a:rPr lang="de-DE" altLang="zh-CN" sz="1600" b="1" dirty="0" err="1">
                          <a:solidFill>
                            <a:schemeClr val="tx1"/>
                          </a:solidFill>
                          <a:latin typeface="Arial" pitchFamily="34" charset="0"/>
                          <a:cs typeface="Arial" pitchFamily="34" charset="0"/>
                        </a:rPr>
                        <a:t>by</a:t>
                      </a:r>
                      <a:r>
                        <a:rPr lang="de-DE" altLang="zh-CN" sz="1600" b="1" dirty="0">
                          <a:solidFill>
                            <a:schemeClr val="tx1"/>
                          </a:solidFill>
                          <a:latin typeface="Arial" pitchFamily="34" charset="0"/>
                          <a:cs typeface="Arial" pitchFamily="34" charset="0"/>
                        </a:rPr>
                        <a:t> Heine</a:t>
                      </a:r>
                      <a:r>
                        <a:rPr lang="de-DE" altLang="zh-CN" sz="1600" b="1" baseline="0" dirty="0">
                          <a:solidFill>
                            <a:schemeClr val="tx1"/>
                          </a:solidFill>
                          <a:latin typeface="Arial" pitchFamily="34" charset="0"/>
                          <a:cs typeface="Arial" pitchFamily="34" charset="0"/>
                        </a:rPr>
                        <a:t> etc.</a:t>
                      </a:r>
                      <a:r>
                        <a:rPr lang="de-DE" altLang="zh-CN" sz="1600" b="1" dirty="0">
                          <a:solidFill>
                            <a:schemeClr val="tx1"/>
                          </a:solidFill>
                          <a:latin typeface="Arial" pitchFamily="34" charset="0"/>
                          <a:cs typeface="Arial" pitchFamily="34" charset="0"/>
                        </a:rPr>
                        <a:t>, </a:t>
                      </a:r>
                      <a:r>
                        <a:rPr lang="de-DE" altLang="zh-CN" sz="1600" b="1" dirty="0" err="1">
                          <a:solidFill>
                            <a:schemeClr val="tx1"/>
                          </a:solidFill>
                          <a:latin typeface="Arial" pitchFamily="34" charset="0"/>
                          <a:cs typeface="Arial" pitchFamily="34" charset="0"/>
                        </a:rPr>
                        <a:t>which</a:t>
                      </a:r>
                      <a:r>
                        <a:rPr lang="de-DE" altLang="zh-CN" sz="1600" b="1" dirty="0">
                          <a:solidFill>
                            <a:schemeClr val="tx1"/>
                          </a:solidFill>
                          <a:latin typeface="Arial" pitchFamily="34" charset="0"/>
                          <a:cs typeface="Arial" pitchFamily="34" charset="0"/>
                        </a:rPr>
                        <a:t> </a:t>
                      </a:r>
                      <a:r>
                        <a:rPr lang="de-DE" altLang="zh-CN" sz="1600" b="1" dirty="0" err="1">
                          <a:solidFill>
                            <a:schemeClr val="tx1"/>
                          </a:solidFill>
                          <a:latin typeface="Arial" pitchFamily="34" charset="0"/>
                          <a:cs typeface="Arial" pitchFamily="34" charset="0"/>
                        </a:rPr>
                        <a:t>appeared</a:t>
                      </a:r>
                      <a:r>
                        <a:rPr lang="de-DE" altLang="zh-CN" sz="1600" b="1" dirty="0">
                          <a:solidFill>
                            <a:schemeClr val="tx1"/>
                          </a:solidFill>
                          <a:latin typeface="Arial" pitchFamily="34" charset="0"/>
                          <a:cs typeface="Arial" pitchFamily="34" charset="0"/>
                        </a:rPr>
                        <a:t> </a:t>
                      </a:r>
                      <a:r>
                        <a:rPr lang="de-DE" altLang="zh-CN" sz="1600" b="1" dirty="0" err="1">
                          <a:solidFill>
                            <a:schemeClr val="tx1"/>
                          </a:solidFill>
                          <a:latin typeface="Arial" pitchFamily="34" charset="0"/>
                          <a:cs typeface="Arial" pitchFamily="34" charset="0"/>
                        </a:rPr>
                        <a:t>since</a:t>
                      </a:r>
                      <a:r>
                        <a:rPr lang="de-DE" altLang="zh-CN" sz="1600" b="1" dirty="0">
                          <a:solidFill>
                            <a:schemeClr val="tx1"/>
                          </a:solidFill>
                          <a:latin typeface="Arial" pitchFamily="34" charset="0"/>
                          <a:cs typeface="Arial" pitchFamily="34" charset="0"/>
                        </a:rPr>
                        <a:t> 1914)</a:t>
                      </a:r>
                      <a:endParaRPr lang="en-US" sz="1600" b="1" dirty="0">
                        <a:solidFill>
                          <a:schemeClr val="tx1"/>
                        </a:solidFill>
                        <a:latin typeface="Arial" pitchFamily="34" charset="0"/>
                        <a:cs typeface="Arial" pitchFamily="34" charset="0"/>
                      </a:endParaRP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600" b="1" kern="1200" dirty="0">
                          <a:solidFill>
                            <a:schemeClr val="tx1"/>
                          </a:solidFill>
                          <a:latin typeface="Arial" pitchFamily="34" charset="0"/>
                          <a:ea typeface="+mn-ea"/>
                          <a:cs typeface="Arial" pitchFamily="34" charset="0"/>
                        </a:rPr>
                        <a:t>Author</a:t>
                      </a:r>
                      <a:endParaRPr lang="en-US" sz="1600" b="1" dirty="0">
                        <a:solidFill>
                          <a:schemeClr val="tx1"/>
                        </a:solidFill>
                        <a:latin typeface="Arial" pitchFamily="34" charset="0"/>
                        <a:cs typeface="Arial" pitchFamily="34" charset="0"/>
                      </a:endParaRP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600" b="1" dirty="0">
                          <a:solidFill>
                            <a:schemeClr val="tx1"/>
                          </a:solidFill>
                          <a:latin typeface="Arial" pitchFamily="34" charset="0"/>
                          <a:cs typeface="Arial" pitchFamily="34" charset="0"/>
                        </a:rPr>
                        <a:t>Translator</a:t>
                      </a: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600" b="1" dirty="0">
                          <a:solidFill>
                            <a:schemeClr val="tx1"/>
                          </a:solidFill>
                          <a:latin typeface="Arial" pitchFamily="34" charset="0"/>
                          <a:cs typeface="Arial" pitchFamily="34" charset="0"/>
                        </a:rPr>
                        <a:t>Relevance</a:t>
                      </a:r>
                      <a:r>
                        <a:rPr lang="en-US" sz="1600" b="1" baseline="0" dirty="0">
                          <a:solidFill>
                            <a:schemeClr val="tx1"/>
                          </a:solidFill>
                          <a:latin typeface="Arial" pitchFamily="34" charset="0"/>
                          <a:cs typeface="Arial" pitchFamily="34" charset="0"/>
                        </a:rPr>
                        <a:t> in German literature</a:t>
                      </a:r>
                      <a:endParaRPr lang="en-US" sz="1600" b="1" dirty="0">
                        <a:solidFill>
                          <a:schemeClr val="tx1"/>
                        </a:solidFill>
                        <a:latin typeface="Arial" pitchFamily="34" charset="0"/>
                        <a:cs typeface="Arial" pitchFamily="34" charset="0"/>
                      </a:endParaRPr>
                    </a:p>
                  </a:txBody>
                  <a:tcPr anchor="ctr">
                    <a:lnL w="12700" cap="flat" cmpd="sng" algn="ctr">
                      <a:solidFill>
                        <a:schemeClr val="accent5"/>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359968">
                <a:tc>
                  <a:txBody>
                    <a:bodyPr/>
                    <a:lstStyle/>
                    <a:p>
                      <a:pPr algn="r"/>
                      <a:r>
                        <a:rPr lang="en-GB" sz="1600" b="0" kern="1200" dirty="0">
                          <a:solidFill>
                            <a:schemeClr val="tx1"/>
                          </a:solidFill>
                          <a:latin typeface="Arial" pitchFamily="34" charset="0"/>
                          <a:ea typeface="+mn-ea"/>
                          <a:cs typeface="Arial" pitchFamily="34" charset="0"/>
                        </a:rPr>
                        <a:t>1871</a:t>
                      </a:r>
                      <a:endParaRPr lang="en-US" sz="1600" b="0" kern="1200" dirty="0">
                        <a:solidFill>
                          <a:schemeClr val="tx1"/>
                        </a:solidFill>
                        <a:latin typeface="Arial" pitchFamily="34" charset="0"/>
                        <a:ea typeface="+mn-ea"/>
                        <a:cs typeface="Arial" pitchFamily="34" charset="0"/>
                      </a:endParaRPr>
                    </a:p>
                  </a:txBody>
                  <a:tcPr anchor="ctr">
                    <a:lnL w="12700" cap="flat" cmpd="sng" algn="ctr">
                      <a:no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rgbClr val="FF5B5B"/>
                    </a:solidFill>
                  </a:tcPr>
                </a:tc>
                <a:tc>
                  <a:txBody>
                    <a:bodyPr/>
                    <a:lstStyle/>
                    <a:p>
                      <a:pPr algn="ctr"/>
                      <a:r>
                        <a:rPr lang="en-GB" sz="1600" b="0" kern="1200" dirty="0">
                          <a:solidFill>
                            <a:schemeClr val="tx1"/>
                          </a:solidFill>
                          <a:latin typeface="Arial" pitchFamily="34" charset="0"/>
                          <a:ea typeface="+mn-ea"/>
                          <a:cs typeface="Arial" pitchFamily="34" charset="0"/>
                        </a:rPr>
                        <a:t>What is the Germans’ motherland?</a:t>
                      </a:r>
                      <a:r>
                        <a:rPr lang="zh-CN" altLang="en-US" sz="1600" b="0" kern="1200" dirty="0">
                          <a:solidFill>
                            <a:schemeClr val="tx1"/>
                          </a:solidFill>
                          <a:latin typeface="Arial" pitchFamily="34" charset="0"/>
                          <a:ea typeface="+mn-ea"/>
                          <a:cs typeface="Arial" pitchFamily="34" charset="0"/>
                        </a:rPr>
                        <a:t>（</a:t>
                      </a:r>
                      <a:r>
                        <a:rPr lang="en-US" altLang="zh-CN" sz="1600" b="0" kern="1200" dirty="0">
                          <a:solidFill>
                            <a:schemeClr val="tx1"/>
                          </a:solidFill>
                          <a:latin typeface="Arial" pitchFamily="34" charset="0"/>
                          <a:ea typeface="+mn-ea"/>
                          <a:cs typeface="Arial" pitchFamily="34" charset="0"/>
                        </a:rPr>
                        <a:t>《</a:t>
                      </a:r>
                      <a:r>
                        <a:rPr lang="zh-CN" altLang="en-US" sz="1600" b="0" kern="1200" dirty="0">
                          <a:solidFill>
                            <a:schemeClr val="tx1"/>
                          </a:solidFill>
                          <a:latin typeface="Arial" pitchFamily="34" charset="0"/>
                          <a:ea typeface="+mn-ea"/>
                          <a:cs typeface="Arial" pitchFamily="34" charset="0"/>
                        </a:rPr>
                        <a:t>祖国歌</a:t>
                      </a:r>
                      <a:r>
                        <a:rPr lang="en-US" altLang="zh-CN" sz="1600" b="0" kern="1200" dirty="0">
                          <a:solidFill>
                            <a:schemeClr val="tx1"/>
                          </a:solidFill>
                          <a:latin typeface="Arial" pitchFamily="34" charset="0"/>
                          <a:ea typeface="+mn-ea"/>
                          <a:cs typeface="Arial" pitchFamily="34" charset="0"/>
                        </a:rPr>
                        <a:t>》</a:t>
                      </a:r>
                      <a:r>
                        <a:rPr lang="zh-CN" altLang="en-US" sz="1600" b="0" kern="1200" dirty="0">
                          <a:solidFill>
                            <a:schemeClr val="tx1"/>
                          </a:solidFill>
                          <a:latin typeface="Arial" pitchFamily="34" charset="0"/>
                          <a:ea typeface="+mn-ea"/>
                          <a:cs typeface="Arial" pitchFamily="34" charset="0"/>
                        </a:rPr>
                        <a:t>）</a:t>
                      </a:r>
                      <a:endParaRPr lang="en-US" sz="1600" b="0" kern="1200" dirty="0">
                        <a:solidFill>
                          <a:schemeClr val="tx1"/>
                        </a:solidFill>
                        <a:latin typeface="Arial" pitchFamily="34" charset="0"/>
                        <a:ea typeface="+mn-ea"/>
                        <a:cs typeface="Arial" pitchFamily="34" charset="0"/>
                      </a:endParaRP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rgbClr val="FF5B5B"/>
                    </a:solidFill>
                  </a:tcPr>
                </a:tc>
                <a:tc>
                  <a:txBody>
                    <a:bodyPr/>
                    <a:lstStyle/>
                    <a:p>
                      <a:pPr algn="ctr"/>
                      <a:r>
                        <a:rPr lang="en-GB" sz="1600" b="0" kern="1200" dirty="0" err="1">
                          <a:solidFill>
                            <a:schemeClr val="tx1"/>
                          </a:solidFill>
                          <a:latin typeface="Arial" pitchFamily="34" charset="0"/>
                          <a:ea typeface="+mn-ea"/>
                          <a:cs typeface="Arial" pitchFamily="34" charset="0"/>
                        </a:rPr>
                        <a:t>E.M.Arendt</a:t>
                      </a:r>
                      <a:endParaRPr lang="en-US" sz="1600" b="0" kern="1200" dirty="0">
                        <a:solidFill>
                          <a:schemeClr val="tx1"/>
                        </a:solidFill>
                        <a:latin typeface="Arial" pitchFamily="34" charset="0"/>
                        <a:ea typeface="+mn-ea"/>
                        <a:cs typeface="Arial" pitchFamily="34" charset="0"/>
                      </a:endParaRP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rgbClr val="FF5B5B"/>
                    </a:solidFill>
                  </a:tcPr>
                </a:tc>
                <a:tc>
                  <a:txBody>
                    <a:bodyPr/>
                    <a:lstStyle/>
                    <a:p>
                      <a:pPr algn="ctr"/>
                      <a:r>
                        <a:rPr lang="en-US" sz="1600" b="0" kern="1200" dirty="0">
                          <a:solidFill>
                            <a:schemeClr val="tx1"/>
                          </a:solidFill>
                          <a:latin typeface="Arial" pitchFamily="34" charset="0"/>
                          <a:ea typeface="+mn-ea"/>
                          <a:cs typeface="Arial" pitchFamily="34" charset="0"/>
                        </a:rPr>
                        <a:t>Wang Tao</a:t>
                      </a:r>
                      <a:r>
                        <a:rPr lang="zh-CN" altLang="en-US" sz="1600" b="0" kern="1200" dirty="0">
                          <a:solidFill>
                            <a:schemeClr val="tx1"/>
                          </a:solidFill>
                          <a:latin typeface="Arial" pitchFamily="34" charset="0"/>
                          <a:ea typeface="+mn-ea"/>
                          <a:cs typeface="Arial" pitchFamily="34" charset="0"/>
                        </a:rPr>
                        <a:t>（王韬）、</a:t>
                      </a:r>
                      <a:r>
                        <a:rPr lang="en-US" altLang="zh-CN" sz="1600" b="0" kern="1200" dirty="0">
                          <a:solidFill>
                            <a:schemeClr val="tx1"/>
                          </a:solidFill>
                          <a:latin typeface="Arial" pitchFamily="34" charset="0"/>
                          <a:ea typeface="+mn-ea"/>
                          <a:cs typeface="Arial" pitchFamily="34" charset="0"/>
                        </a:rPr>
                        <a:t>Zhang</a:t>
                      </a:r>
                      <a:r>
                        <a:rPr lang="en-US" altLang="zh-CN" sz="1600" b="0" kern="1200" baseline="0" dirty="0">
                          <a:solidFill>
                            <a:schemeClr val="tx1"/>
                          </a:solidFill>
                          <a:latin typeface="Arial" pitchFamily="34" charset="0"/>
                          <a:ea typeface="+mn-ea"/>
                          <a:cs typeface="Arial" pitchFamily="34" charset="0"/>
                        </a:rPr>
                        <a:t> </a:t>
                      </a:r>
                      <a:r>
                        <a:rPr lang="en-US" altLang="zh-CN" sz="1600" b="0" kern="1200" baseline="0" dirty="0" err="1">
                          <a:solidFill>
                            <a:schemeClr val="tx1"/>
                          </a:solidFill>
                          <a:latin typeface="Arial" pitchFamily="34" charset="0"/>
                          <a:ea typeface="+mn-ea"/>
                          <a:cs typeface="Arial" pitchFamily="34" charset="0"/>
                        </a:rPr>
                        <a:t>Zhi</a:t>
                      </a:r>
                      <a:r>
                        <a:rPr lang="en-US" altLang="zh-CN" sz="1600" b="0" kern="1200" baseline="0" dirty="0">
                          <a:solidFill>
                            <a:schemeClr val="tx1"/>
                          </a:solidFill>
                          <a:latin typeface="Arial" pitchFamily="34" charset="0"/>
                          <a:ea typeface="+mn-ea"/>
                          <a:cs typeface="Arial" pitchFamily="34" charset="0"/>
                        </a:rPr>
                        <a:t> </a:t>
                      </a:r>
                      <a:r>
                        <a:rPr lang="en-US" altLang="zh-CN" sz="1600" b="0" kern="1200" baseline="0" dirty="0" err="1">
                          <a:solidFill>
                            <a:schemeClr val="tx1"/>
                          </a:solidFill>
                          <a:latin typeface="Arial" pitchFamily="34" charset="0"/>
                          <a:ea typeface="+mn-ea"/>
                          <a:cs typeface="Arial" pitchFamily="34" charset="0"/>
                        </a:rPr>
                        <a:t>xuan</a:t>
                      </a:r>
                      <a:endParaRPr lang="en-US" sz="1600" b="0" kern="1200" dirty="0">
                        <a:solidFill>
                          <a:schemeClr val="tx1"/>
                        </a:solidFill>
                        <a:latin typeface="Arial" pitchFamily="34" charset="0"/>
                        <a:ea typeface="+mn-ea"/>
                        <a:cs typeface="Arial" pitchFamily="34" charset="0"/>
                      </a:endParaRP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rgbClr val="FF5B5B"/>
                    </a:solidFill>
                  </a:tcPr>
                </a:tc>
                <a:tc>
                  <a:txBody>
                    <a:bodyPr/>
                    <a:lstStyle/>
                    <a:p>
                      <a:pPr algn="ctr"/>
                      <a:r>
                        <a:rPr lang="en-US" sz="1600" b="0" kern="1200" dirty="0">
                          <a:solidFill>
                            <a:schemeClr val="tx1"/>
                          </a:solidFill>
                          <a:latin typeface="Arial" pitchFamily="34" charset="0"/>
                          <a:ea typeface="+mn-ea"/>
                          <a:cs typeface="Arial" pitchFamily="34" charset="0"/>
                        </a:rPr>
                        <a:t>No</a:t>
                      </a:r>
                    </a:p>
                  </a:txBody>
                  <a:tcPr anchor="ctr">
                    <a:lnL w="12700" cap="flat" cmpd="sng" algn="ctr">
                      <a:solidFill>
                        <a:schemeClr val="accent5"/>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rgbClr val="FF5B5B"/>
                    </a:solidFill>
                  </a:tcPr>
                </a:tc>
                <a:extLst>
                  <a:ext uri="{0D108BD9-81ED-4DB2-BD59-A6C34878D82A}">
                    <a16:rowId xmlns:a16="http://schemas.microsoft.com/office/drawing/2014/main" val="10001"/>
                  </a:ext>
                </a:extLst>
              </a:tr>
              <a:tr h="253311">
                <a:tc>
                  <a:txBody>
                    <a:bodyPr/>
                    <a:lstStyle/>
                    <a:p>
                      <a:pPr marL="0" indent="0" algn="r" defTabSz="914327" rtl="0" eaLnBrk="1" latinLnBrk="0" hangingPunct="1"/>
                      <a:r>
                        <a:rPr lang="de-DE" altLang="zh-CN" sz="1600" b="0" kern="1200" dirty="0">
                          <a:solidFill>
                            <a:schemeClr val="tx1"/>
                          </a:solidFill>
                          <a:latin typeface="Arial" pitchFamily="34" charset="0"/>
                          <a:ea typeface="+mn-ea"/>
                          <a:cs typeface="Arial" pitchFamily="34" charset="0"/>
                        </a:rPr>
                        <a:t>1901</a:t>
                      </a:r>
                      <a:endParaRPr lang="en-US" sz="1600" b="0" kern="1200" dirty="0">
                        <a:solidFill>
                          <a:schemeClr val="tx1"/>
                        </a:solidFill>
                        <a:latin typeface="Arial" pitchFamily="34" charset="0"/>
                        <a:ea typeface="+mn-ea"/>
                        <a:cs typeface="Arial" pitchFamily="34" charset="0"/>
                      </a:endParaRPr>
                    </a:p>
                  </a:txBody>
                  <a:tcPr anchor="ctr">
                    <a:lnL w="12700" cap="flat" cmpd="sng" algn="ctr">
                      <a:no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a:r>
                        <a:rPr lang="en-US" sz="1600" b="1" kern="1200" dirty="0">
                          <a:solidFill>
                            <a:schemeClr val="tx1"/>
                          </a:solidFill>
                          <a:latin typeface="Arial" pitchFamily="34" charset="0"/>
                          <a:ea typeface="+mn-ea"/>
                          <a:cs typeface="Arial" pitchFamily="34" charset="0"/>
                        </a:rPr>
                        <a:t>Faust (part)</a:t>
                      </a:r>
                      <a:r>
                        <a:rPr lang="zh-CN" altLang="en-US" sz="1600" b="1" kern="1200" dirty="0">
                          <a:solidFill>
                            <a:schemeClr val="tx1"/>
                          </a:solidFill>
                          <a:latin typeface="Arial" pitchFamily="34" charset="0"/>
                          <a:ea typeface="+mn-ea"/>
                          <a:cs typeface="Arial" pitchFamily="34" charset="0"/>
                        </a:rPr>
                        <a:t>（</a:t>
                      </a:r>
                      <a:r>
                        <a:rPr lang="en-US" altLang="zh-CN" sz="1600" b="1" kern="1200" dirty="0">
                          <a:solidFill>
                            <a:schemeClr val="tx1"/>
                          </a:solidFill>
                          <a:latin typeface="Arial" pitchFamily="34" charset="0"/>
                          <a:ea typeface="+mn-ea"/>
                          <a:cs typeface="Arial" pitchFamily="34" charset="0"/>
                        </a:rPr>
                        <a:t>《</a:t>
                      </a:r>
                      <a:r>
                        <a:rPr lang="zh-CN" altLang="en-US" sz="1600" b="1" kern="1200" dirty="0">
                          <a:solidFill>
                            <a:schemeClr val="tx1"/>
                          </a:solidFill>
                          <a:latin typeface="Arial" pitchFamily="34" charset="0"/>
                          <a:ea typeface="+mn-ea"/>
                          <a:cs typeface="Arial" pitchFamily="34" charset="0"/>
                        </a:rPr>
                        <a:t>浮士德</a:t>
                      </a:r>
                      <a:r>
                        <a:rPr lang="en-US" altLang="zh-CN" sz="1600" b="1" kern="1200" dirty="0">
                          <a:solidFill>
                            <a:schemeClr val="tx1"/>
                          </a:solidFill>
                          <a:latin typeface="Arial" pitchFamily="34" charset="0"/>
                          <a:ea typeface="+mn-ea"/>
                          <a:cs typeface="Arial" pitchFamily="34" charset="0"/>
                        </a:rPr>
                        <a:t>》</a:t>
                      </a:r>
                      <a:r>
                        <a:rPr lang="zh-CN" altLang="en-US" sz="1600" b="1" kern="1200" dirty="0">
                          <a:solidFill>
                            <a:schemeClr val="tx1"/>
                          </a:solidFill>
                          <a:latin typeface="Arial" pitchFamily="34" charset="0"/>
                          <a:ea typeface="+mn-ea"/>
                          <a:cs typeface="Arial" pitchFamily="34" charset="0"/>
                        </a:rPr>
                        <a:t>）</a:t>
                      </a:r>
                      <a:endParaRPr lang="en-US" sz="1600" b="1" kern="1200" dirty="0">
                        <a:solidFill>
                          <a:schemeClr val="tx1"/>
                        </a:solidFill>
                        <a:latin typeface="Arial" pitchFamily="34" charset="0"/>
                        <a:ea typeface="+mn-ea"/>
                        <a:cs typeface="Arial" pitchFamily="34" charset="0"/>
                      </a:endParaRP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a:r>
                        <a:rPr lang="en-US" sz="1600" b="0" kern="1200" dirty="0">
                          <a:solidFill>
                            <a:schemeClr val="tx1"/>
                          </a:solidFill>
                          <a:latin typeface="Arial" pitchFamily="34" charset="0"/>
                          <a:ea typeface="+mn-ea"/>
                          <a:cs typeface="Arial" pitchFamily="34" charset="0"/>
                        </a:rPr>
                        <a:t>Goethe</a:t>
                      </a:r>
                    </a:p>
                    <a:p>
                      <a:pPr algn="ctr"/>
                      <a:r>
                        <a:rPr lang="zh-CN" altLang="en-US" sz="1600" b="0" kern="1200" dirty="0">
                          <a:solidFill>
                            <a:schemeClr val="tx1"/>
                          </a:solidFill>
                          <a:latin typeface="Arial" pitchFamily="34" charset="0"/>
                          <a:ea typeface="+mn-ea"/>
                          <a:cs typeface="Arial" pitchFamily="34" charset="0"/>
                        </a:rPr>
                        <a:t>歌德</a:t>
                      </a:r>
                      <a:endParaRPr lang="en-US" sz="1600" b="0" kern="1200" dirty="0">
                        <a:solidFill>
                          <a:schemeClr val="tx1"/>
                        </a:solidFill>
                        <a:latin typeface="Arial" pitchFamily="34" charset="0"/>
                        <a:ea typeface="+mn-ea"/>
                        <a:cs typeface="Arial" pitchFamily="34" charset="0"/>
                      </a:endParaRP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a:r>
                        <a:rPr lang="en-US" sz="1600" b="0" kern="1200" dirty="0" err="1">
                          <a:solidFill>
                            <a:schemeClr val="tx1"/>
                          </a:solidFill>
                          <a:latin typeface="Arial" pitchFamily="34" charset="0"/>
                          <a:ea typeface="+mn-ea"/>
                          <a:cs typeface="Arial" pitchFamily="34" charset="0"/>
                        </a:rPr>
                        <a:t>Gu</a:t>
                      </a:r>
                      <a:r>
                        <a:rPr lang="en-US" sz="1600" b="0" kern="1200" dirty="0">
                          <a:solidFill>
                            <a:schemeClr val="tx1"/>
                          </a:solidFill>
                          <a:latin typeface="Arial" pitchFamily="34" charset="0"/>
                          <a:ea typeface="+mn-ea"/>
                          <a:cs typeface="Arial" pitchFamily="34" charset="0"/>
                        </a:rPr>
                        <a:t> </a:t>
                      </a:r>
                      <a:r>
                        <a:rPr lang="en-US" sz="1600" b="0" kern="1200" dirty="0" err="1">
                          <a:solidFill>
                            <a:schemeClr val="tx1"/>
                          </a:solidFill>
                          <a:latin typeface="Arial" pitchFamily="34" charset="0"/>
                          <a:ea typeface="+mn-ea"/>
                          <a:cs typeface="Arial" pitchFamily="34" charset="0"/>
                        </a:rPr>
                        <a:t>Hongming</a:t>
                      </a:r>
                      <a:r>
                        <a:rPr lang="zh-CN" altLang="en-US" sz="1600" b="0" kern="1200" dirty="0">
                          <a:solidFill>
                            <a:schemeClr val="tx1"/>
                          </a:solidFill>
                          <a:latin typeface="Arial" pitchFamily="34" charset="0"/>
                          <a:ea typeface="+mn-ea"/>
                          <a:cs typeface="Arial" pitchFamily="34" charset="0"/>
                        </a:rPr>
                        <a:t>（辜鸿铭）</a:t>
                      </a:r>
                      <a:endParaRPr lang="en-US" sz="1600" b="0" kern="1200" dirty="0">
                        <a:solidFill>
                          <a:schemeClr val="tx1"/>
                        </a:solidFill>
                        <a:latin typeface="Arial" pitchFamily="34" charset="0"/>
                        <a:ea typeface="+mn-ea"/>
                        <a:cs typeface="Arial" pitchFamily="34" charset="0"/>
                      </a:endParaRP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a:r>
                        <a:rPr lang="en-US" sz="1600" b="0" kern="1200" dirty="0">
                          <a:solidFill>
                            <a:schemeClr val="tx1"/>
                          </a:solidFill>
                          <a:latin typeface="Arial" pitchFamily="34" charset="0"/>
                          <a:ea typeface="+mn-ea"/>
                          <a:cs typeface="Arial" pitchFamily="34" charset="0"/>
                        </a:rPr>
                        <a:t>Yes</a:t>
                      </a:r>
                    </a:p>
                  </a:txBody>
                  <a:tcPr anchor="ctr">
                    <a:lnL w="12700" cap="flat" cmpd="sng" algn="ctr">
                      <a:solidFill>
                        <a:schemeClr val="accent5"/>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10002"/>
                  </a:ext>
                </a:extLst>
              </a:tr>
              <a:tr h="253311">
                <a:tc>
                  <a:txBody>
                    <a:bodyPr/>
                    <a:lstStyle/>
                    <a:p>
                      <a:pPr algn="r"/>
                      <a:r>
                        <a:rPr lang="en-US" sz="1600" b="0" kern="1200" dirty="0">
                          <a:solidFill>
                            <a:schemeClr val="tx1"/>
                          </a:solidFill>
                          <a:latin typeface="Arial" pitchFamily="34" charset="0"/>
                          <a:ea typeface="+mn-ea"/>
                          <a:cs typeface="Arial" pitchFamily="34" charset="0"/>
                        </a:rPr>
                        <a:t>1904-1905</a:t>
                      </a:r>
                    </a:p>
                  </a:txBody>
                  <a:tcPr anchor="ctr">
                    <a:lnL w="12700" cap="flat" cmpd="sng" algn="ctr">
                      <a:no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rgbClr val="FF5B5B"/>
                    </a:solidFill>
                  </a:tcPr>
                </a:tc>
                <a:tc>
                  <a:txBody>
                    <a:bodyPr/>
                    <a:lstStyle/>
                    <a:p>
                      <a:pPr algn="ctr"/>
                      <a:r>
                        <a:rPr lang="en-US" sz="1600" b="0" kern="1200" dirty="0">
                          <a:solidFill>
                            <a:schemeClr val="tx1"/>
                          </a:solidFill>
                          <a:latin typeface="Arial" pitchFamily="34" charset="0"/>
                          <a:ea typeface="+mn-ea"/>
                          <a:cs typeface="Arial" pitchFamily="34" charset="0"/>
                        </a:rPr>
                        <a:t>Cat’s Bridge</a:t>
                      </a:r>
                      <a:r>
                        <a:rPr lang="en-US" altLang="zh-CN" sz="1600" b="0" kern="1200" dirty="0">
                          <a:solidFill>
                            <a:schemeClr val="tx1"/>
                          </a:solidFill>
                          <a:latin typeface="Arial" pitchFamily="34" charset="0"/>
                          <a:ea typeface="+mn-ea"/>
                          <a:cs typeface="Arial" pitchFamily="34" charset="0"/>
                        </a:rPr>
                        <a:t>《</a:t>
                      </a:r>
                      <a:r>
                        <a:rPr lang="zh-CN" altLang="en-US" sz="1600" b="0" kern="1200" dirty="0">
                          <a:solidFill>
                            <a:schemeClr val="tx1"/>
                          </a:solidFill>
                          <a:latin typeface="Arial" pitchFamily="34" charset="0"/>
                          <a:ea typeface="+mn-ea"/>
                          <a:cs typeface="Arial" pitchFamily="34" charset="0"/>
                        </a:rPr>
                        <a:t>猫桥</a:t>
                      </a:r>
                      <a:r>
                        <a:rPr lang="en-US" altLang="zh-CN" sz="1600" b="0" kern="1200" dirty="0">
                          <a:solidFill>
                            <a:schemeClr val="tx1"/>
                          </a:solidFill>
                          <a:latin typeface="Arial" pitchFamily="34" charset="0"/>
                          <a:ea typeface="+mn-ea"/>
                          <a:cs typeface="Arial" pitchFamily="34" charset="0"/>
                        </a:rPr>
                        <a:t>》</a:t>
                      </a:r>
                      <a:r>
                        <a:rPr lang="zh-CN" altLang="en-US" sz="1600" b="0" kern="1200" dirty="0">
                          <a:solidFill>
                            <a:schemeClr val="tx1"/>
                          </a:solidFill>
                          <a:latin typeface="Arial" pitchFamily="34" charset="0"/>
                          <a:ea typeface="+mn-ea"/>
                          <a:cs typeface="Arial" pitchFamily="34" charset="0"/>
                        </a:rPr>
                        <a:t>（又名</a:t>
                      </a:r>
                      <a:r>
                        <a:rPr lang="en-US" altLang="zh-CN" sz="1600" b="0" kern="1200" dirty="0">
                          <a:solidFill>
                            <a:schemeClr val="tx1"/>
                          </a:solidFill>
                          <a:latin typeface="Arial" pitchFamily="34" charset="0"/>
                          <a:ea typeface="+mn-ea"/>
                          <a:cs typeface="Arial" pitchFamily="34" charset="0"/>
                        </a:rPr>
                        <a:t>《</a:t>
                      </a:r>
                      <a:r>
                        <a:rPr lang="zh-CN" altLang="en-US" sz="1600" b="0" kern="1200" dirty="0">
                          <a:solidFill>
                            <a:schemeClr val="tx1"/>
                          </a:solidFill>
                          <a:latin typeface="Arial" pitchFamily="34" charset="0"/>
                          <a:ea typeface="+mn-ea"/>
                          <a:cs typeface="Arial" pitchFamily="34" charset="0"/>
                        </a:rPr>
                        <a:t>卖国奴</a:t>
                      </a:r>
                      <a:r>
                        <a:rPr lang="en-US" altLang="zh-CN" sz="1600" b="0" kern="1200" dirty="0">
                          <a:solidFill>
                            <a:schemeClr val="tx1"/>
                          </a:solidFill>
                          <a:latin typeface="Arial" pitchFamily="34" charset="0"/>
                          <a:ea typeface="+mn-ea"/>
                          <a:cs typeface="Arial" pitchFamily="34" charset="0"/>
                        </a:rPr>
                        <a:t>》</a:t>
                      </a:r>
                      <a:r>
                        <a:rPr lang="zh-CN" altLang="en-US" sz="1600" b="0" kern="1200" dirty="0">
                          <a:solidFill>
                            <a:schemeClr val="tx1"/>
                          </a:solidFill>
                          <a:latin typeface="Arial" pitchFamily="34" charset="0"/>
                          <a:ea typeface="+mn-ea"/>
                          <a:cs typeface="Arial" pitchFamily="34" charset="0"/>
                        </a:rPr>
                        <a:t>）(</a:t>
                      </a:r>
                      <a:r>
                        <a:rPr lang="de-DE" altLang="zh-CN" sz="1600" b="0" kern="1200" dirty="0">
                          <a:solidFill>
                            <a:schemeClr val="tx1"/>
                          </a:solidFill>
                          <a:latin typeface="Arial" pitchFamily="34" charset="0"/>
                          <a:ea typeface="+mn-ea"/>
                          <a:cs typeface="Arial" pitchFamily="34" charset="0"/>
                        </a:rPr>
                        <a:t>1890)</a:t>
                      </a:r>
                      <a:endParaRPr lang="en-US" sz="1600" b="0" kern="1200" dirty="0">
                        <a:solidFill>
                          <a:schemeClr val="tx1"/>
                        </a:solidFill>
                        <a:latin typeface="Arial" pitchFamily="34" charset="0"/>
                        <a:ea typeface="+mn-ea"/>
                        <a:cs typeface="Arial" pitchFamily="34" charset="0"/>
                      </a:endParaRP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rgbClr val="FF5B5B"/>
                    </a:solidFill>
                  </a:tcPr>
                </a:tc>
                <a:tc>
                  <a:txBody>
                    <a:bodyPr/>
                    <a:lstStyle/>
                    <a:p>
                      <a:pPr algn="ctr"/>
                      <a:r>
                        <a:rPr lang="en-US" sz="1600" b="0" kern="1200" dirty="0" err="1">
                          <a:solidFill>
                            <a:schemeClr val="tx1"/>
                          </a:solidFill>
                          <a:latin typeface="Arial" pitchFamily="34" charset="0"/>
                          <a:ea typeface="+mn-ea"/>
                          <a:cs typeface="Arial" pitchFamily="34" charset="0"/>
                        </a:rPr>
                        <a:t>Sudermann</a:t>
                      </a:r>
                      <a:r>
                        <a:rPr lang="en-US" sz="1600" b="0" kern="1200" dirty="0">
                          <a:solidFill>
                            <a:schemeClr val="tx1"/>
                          </a:solidFill>
                          <a:latin typeface="Arial" pitchFamily="34" charset="0"/>
                          <a:ea typeface="+mn-ea"/>
                          <a:cs typeface="Arial" pitchFamily="34" charset="0"/>
                        </a:rPr>
                        <a:t> </a:t>
                      </a:r>
                      <a:r>
                        <a:rPr lang="zh-CN" altLang="en-US" sz="1600" b="0" kern="1200" dirty="0">
                          <a:solidFill>
                            <a:schemeClr val="tx1"/>
                          </a:solidFill>
                          <a:latin typeface="Arial" pitchFamily="34" charset="0"/>
                          <a:ea typeface="+mn-ea"/>
                          <a:cs typeface="Arial" pitchFamily="34" charset="0"/>
                        </a:rPr>
                        <a:t>苏德曼</a:t>
                      </a:r>
                      <a:endParaRPr lang="en-US" sz="1600" b="0" kern="1200" dirty="0">
                        <a:solidFill>
                          <a:schemeClr val="tx1"/>
                        </a:solidFill>
                        <a:latin typeface="Arial" pitchFamily="34" charset="0"/>
                        <a:ea typeface="+mn-ea"/>
                        <a:cs typeface="Arial" pitchFamily="34" charset="0"/>
                      </a:endParaRP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rgbClr val="FF5B5B"/>
                    </a:solidFill>
                  </a:tcPr>
                </a:tc>
                <a:tc>
                  <a:txBody>
                    <a:bodyPr/>
                    <a:lstStyle/>
                    <a:p>
                      <a:pPr algn="ctr"/>
                      <a:r>
                        <a:rPr lang="en-US" sz="1600" b="0" kern="1200" dirty="0">
                          <a:solidFill>
                            <a:schemeClr val="tx1"/>
                          </a:solidFill>
                          <a:latin typeface="Arial" pitchFamily="34" charset="0"/>
                          <a:ea typeface="+mn-ea"/>
                          <a:cs typeface="Arial" pitchFamily="34" charset="0"/>
                        </a:rPr>
                        <a:t>Wu Dao</a:t>
                      </a: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rgbClr val="FF5B5B"/>
                    </a:solidFill>
                  </a:tcPr>
                </a:tc>
                <a:tc>
                  <a:txBody>
                    <a:bodyPr/>
                    <a:lstStyle/>
                    <a:p>
                      <a:pPr algn="ctr"/>
                      <a:r>
                        <a:rPr lang="en-US" sz="1600" b="0" kern="1200" dirty="0">
                          <a:solidFill>
                            <a:schemeClr val="tx1"/>
                          </a:solidFill>
                          <a:latin typeface="Arial" pitchFamily="34" charset="0"/>
                          <a:ea typeface="+mn-ea"/>
                          <a:cs typeface="Arial" pitchFamily="34" charset="0"/>
                        </a:rPr>
                        <a:t>No</a:t>
                      </a:r>
                    </a:p>
                  </a:txBody>
                  <a:tcPr anchor="ctr">
                    <a:lnL w="12700" cap="flat" cmpd="sng" algn="ctr">
                      <a:solidFill>
                        <a:schemeClr val="accent5"/>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rgbClr val="FF5B5B"/>
                    </a:solidFill>
                  </a:tcPr>
                </a:tc>
                <a:extLst>
                  <a:ext uri="{0D108BD9-81ED-4DB2-BD59-A6C34878D82A}">
                    <a16:rowId xmlns:a16="http://schemas.microsoft.com/office/drawing/2014/main" val="10003"/>
                  </a:ext>
                </a:extLst>
              </a:tr>
              <a:tr h="253311">
                <a:tc>
                  <a:txBody>
                    <a:bodyPr/>
                    <a:lstStyle/>
                    <a:p>
                      <a:pPr algn="r"/>
                      <a:r>
                        <a:rPr lang="en-GB" sz="1600" b="0" kern="1200" dirty="0">
                          <a:solidFill>
                            <a:schemeClr val="tx1"/>
                          </a:solidFill>
                          <a:latin typeface="Arial" pitchFamily="34" charset="0"/>
                          <a:ea typeface="+mn-ea"/>
                          <a:cs typeface="Arial" pitchFamily="34" charset="0"/>
                        </a:rPr>
                        <a:t>1906</a:t>
                      </a:r>
                      <a:endParaRPr lang="en-US" sz="1600" b="0" kern="1200" dirty="0">
                        <a:solidFill>
                          <a:schemeClr val="tx1"/>
                        </a:solidFill>
                        <a:latin typeface="Arial" pitchFamily="34" charset="0"/>
                        <a:ea typeface="+mn-ea"/>
                        <a:cs typeface="Arial" pitchFamily="34" charset="0"/>
                      </a:endParaRPr>
                    </a:p>
                  </a:txBody>
                  <a:tcPr anchor="ctr">
                    <a:lnL w="12700" cap="flat" cmpd="sng" algn="ctr">
                      <a:no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rgbClr val="FF5B5B"/>
                    </a:solidFill>
                  </a:tcPr>
                </a:tc>
                <a:tc>
                  <a:txBody>
                    <a:bodyPr/>
                    <a:lstStyle/>
                    <a:p>
                      <a:pPr algn="ctr"/>
                      <a:r>
                        <a:rPr lang="en-GB" sz="1600" b="0" kern="1200" dirty="0">
                          <a:solidFill>
                            <a:schemeClr val="tx1"/>
                          </a:solidFill>
                          <a:latin typeface="Arial" pitchFamily="34" charset="0"/>
                          <a:ea typeface="+mn-ea"/>
                          <a:cs typeface="Arial" pitchFamily="34" charset="0"/>
                        </a:rPr>
                        <a:t>Adventure at New Years Eve night </a:t>
                      </a:r>
                      <a:r>
                        <a:rPr lang="de-DE" altLang="zh-CN" sz="1800" b="1" kern="1200" dirty="0">
                          <a:solidFill>
                            <a:schemeClr val="tx1"/>
                          </a:solidFill>
                          <a:effectLst/>
                          <a:latin typeface="+mn-lt"/>
                          <a:ea typeface="+mn-ea"/>
                          <a:cs typeface="+mn-cs"/>
                        </a:rPr>
                        <a:t>《</a:t>
                      </a:r>
                      <a:r>
                        <a:rPr lang="zh-CN" altLang="de-DE" sz="1800" b="1" kern="1200" dirty="0">
                          <a:solidFill>
                            <a:schemeClr val="tx1"/>
                          </a:solidFill>
                          <a:effectLst/>
                          <a:latin typeface="+mn-lt"/>
                          <a:ea typeface="+mn-ea"/>
                          <a:cs typeface="+mn-cs"/>
                        </a:rPr>
                        <a:t>除夕夜</a:t>
                      </a:r>
                      <a:r>
                        <a:rPr lang="de-DE" altLang="zh-CN" sz="1800" b="1" kern="1200" dirty="0">
                          <a:solidFill>
                            <a:schemeClr val="tx1"/>
                          </a:solidFill>
                          <a:effectLst/>
                          <a:latin typeface="+mn-lt"/>
                          <a:ea typeface="+mn-ea"/>
                          <a:cs typeface="+mn-cs"/>
                        </a:rPr>
                        <a:t>》 (1818)</a:t>
                      </a:r>
                      <a:endParaRPr lang="en-US" sz="1600" b="0" kern="1200" dirty="0">
                        <a:solidFill>
                          <a:schemeClr val="tx1"/>
                        </a:solidFill>
                        <a:latin typeface="Arial" pitchFamily="34" charset="0"/>
                        <a:ea typeface="+mn-ea"/>
                        <a:cs typeface="Arial" pitchFamily="34" charset="0"/>
                      </a:endParaRP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rgbClr val="FF5B5B"/>
                    </a:solidFill>
                  </a:tcPr>
                </a:tc>
                <a:tc>
                  <a:txBody>
                    <a:bodyPr/>
                    <a:lstStyle/>
                    <a:p>
                      <a:pPr algn="ctr"/>
                      <a:r>
                        <a:rPr lang="en-US" sz="1600" b="0" kern="1200" dirty="0" err="1">
                          <a:solidFill>
                            <a:schemeClr val="tx1"/>
                          </a:solidFill>
                          <a:latin typeface="Arial" pitchFamily="34" charset="0"/>
                          <a:ea typeface="+mn-ea"/>
                          <a:cs typeface="Arial" pitchFamily="34" charset="0"/>
                        </a:rPr>
                        <a:t>Zschokke</a:t>
                      </a:r>
                      <a:endParaRPr lang="en-US" sz="1600" b="0" kern="1200" dirty="0">
                        <a:solidFill>
                          <a:schemeClr val="tx1"/>
                        </a:solidFill>
                        <a:latin typeface="Arial" pitchFamily="34" charset="0"/>
                        <a:ea typeface="+mn-ea"/>
                        <a:cs typeface="Arial" pitchFamily="34" charset="0"/>
                      </a:endParaRP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rgbClr val="FF5B5B"/>
                    </a:solidFill>
                  </a:tcPr>
                </a:tc>
                <a:tc>
                  <a:txBody>
                    <a:bodyPr/>
                    <a:lstStyle/>
                    <a:p>
                      <a:pPr algn="ctr"/>
                      <a:r>
                        <a:rPr lang="en-US" sz="1600" b="0" kern="1200" dirty="0">
                          <a:solidFill>
                            <a:schemeClr val="tx1"/>
                          </a:solidFill>
                          <a:latin typeface="Arial" pitchFamily="34" charset="0"/>
                          <a:ea typeface="+mn-ea"/>
                          <a:cs typeface="Arial" pitchFamily="34" charset="0"/>
                        </a:rPr>
                        <a:t>?</a:t>
                      </a: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rgbClr val="FF5B5B"/>
                    </a:solidFill>
                  </a:tcPr>
                </a:tc>
                <a:tc>
                  <a:txBody>
                    <a:bodyPr/>
                    <a:lstStyle/>
                    <a:p>
                      <a:pPr algn="ctr"/>
                      <a:r>
                        <a:rPr lang="en-US" sz="1600" b="0" kern="1200" dirty="0">
                          <a:solidFill>
                            <a:schemeClr val="tx1"/>
                          </a:solidFill>
                          <a:latin typeface="Arial" pitchFamily="34" charset="0"/>
                          <a:ea typeface="+mn-ea"/>
                          <a:cs typeface="Arial" pitchFamily="34" charset="0"/>
                        </a:rPr>
                        <a:t>No</a:t>
                      </a:r>
                    </a:p>
                  </a:txBody>
                  <a:tcPr anchor="ctr">
                    <a:lnL w="12700" cap="flat" cmpd="sng" algn="ctr">
                      <a:solidFill>
                        <a:schemeClr val="accent5"/>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rgbClr val="FF5B5B"/>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912303900"/>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el 1"/>
          <p:cNvSpPr>
            <a:spLocks noGrp="1"/>
          </p:cNvSpPr>
          <p:nvPr>
            <p:ph type="title"/>
          </p:nvPr>
        </p:nvSpPr>
        <p:spPr>
          <a:xfrm>
            <a:off x="457200" y="115888"/>
            <a:ext cx="8229600" cy="792162"/>
          </a:xfrm>
        </p:spPr>
        <p:txBody>
          <a:bodyPr/>
          <a:lstStyle/>
          <a:p>
            <a:pPr algn="l"/>
            <a:r>
              <a:rPr lang="zh-CN" altLang="de-DE" sz="2800">
                <a:ea typeface="宋体" charset="-122"/>
              </a:rPr>
              <a:t> </a:t>
            </a:r>
            <a:r>
              <a:rPr lang="en-GB" altLang="de-DE" sz="2800"/>
              <a:t>Hermann Sudermann                 </a:t>
            </a:r>
            <a:r>
              <a:rPr lang="zh-CN" altLang="de-DE" sz="2800">
                <a:ea typeface="宋体" charset="-122"/>
              </a:rPr>
              <a:t>   </a:t>
            </a:r>
            <a:r>
              <a:rPr lang="de-DE" altLang="zh-CN" sz="2800">
                <a:ea typeface="宋体" charset="-122"/>
              </a:rPr>
              <a:t>《</a:t>
            </a:r>
            <a:r>
              <a:rPr lang="zh-CN" altLang="de-DE" sz="2800">
                <a:ea typeface="宋体" charset="-122"/>
              </a:rPr>
              <a:t>猫桥</a:t>
            </a:r>
            <a:r>
              <a:rPr lang="de-DE" altLang="zh-CN" sz="2800">
                <a:ea typeface="宋体" charset="-122"/>
              </a:rPr>
              <a:t>》</a:t>
            </a:r>
            <a:endParaRPr lang="de-DE" altLang="de-DE" sz="2800"/>
          </a:p>
        </p:txBody>
      </p:sp>
      <p:pic>
        <p:nvPicPr>
          <p:cNvPr id="7171" name="Grafik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859338" y="723900"/>
            <a:ext cx="3895725" cy="613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Grafik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8313" y="906463"/>
            <a:ext cx="3706812" cy="5951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376726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el 1"/>
          <p:cNvSpPr>
            <a:spLocks noGrp="1"/>
          </p:cNvSpPr>
          <p:nvPr>
            <p:ph type="title"/>
          </p:nvPr>
        </p:nvSpPr>
        <p:spPr>
          <a:xfrm>
            <a:off x="250825" y="115888"/>
            <a:ext cx="8435975" cy="547687"/>
          </a:xfrm>
        </p:spPr>
        <p:txBody>
          <a:bodyPr>
            <a:normAutofit/>
          </a:bodyPr>
          <a:lstStyle/>
          <a:p>
            <a:pPr algn="l"/>
            <a:r>
              <a:rPr lang="de-DE" altLang="zh-CN" sz="2800" b="1" dirty="0"/>
              <a:t>《</a:t>
            </a:r>
            <a:r>
              <a:rPr lang="zh-CN" altLang="de-DE" sz="2800" b="1" dirty="0"/>
              <a:t>除夕夜</a:t>
            </a:r>
            <a:r>
              <a:rPr lang="de-DE" altLang="zh-CN" sz="2800" b="1" dirty="0"/>
              <a:t>》</a:t>
            </a:r>
            <a:r>
              <a:rPr lang="zh-CN" altLang="de-DE" sz="2800" dirty="0">
                <a:ea typeface="宋体" charset="-122"/>
              </a:rPr>
              <a:t>       </a:t>
            </a:r>
            <a:r>
              <a:rPr lang="de-DE" altLang="zh-CN" sz="2800" dirty="0">
                <a:ea typeface="宋体" charset="-122"/>
              </a:rPr>
              <a:t>Heinrich</a:t>
            </a:r>
            <a:r>
              <a:rPr lang="zh-CN" altLang="de-DE" sz="2800" dirty="0">
                <a:ea typeface="宋体" charset="-122"/>
              </a:rPr>
              <a:t> </a:t>
            </a:r>
            <a:r>
              <a:rPr lang="de-DE" altLang="zh-CN" sz="2800" dirty="0" err="1">
                <a:ea typeface="宋体" charset="-122"/>
              </a:rPr>
              <a:t>Zschokke</a:t>
            </a:r>
            <a:endParaRPr lang="de-DE" altLang="de-DE" sz="2800" dirty="0"/>
          </a:p>
        </p:txBody>
      </p:sp>
      <p:pic>
        <p:nvPicPr>
          <p:cNvPr id="8195" name="Grafik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6675" y="1703388"/>
            <a:ext cx="9210675"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137359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el 1"/>
          <p:cNvSpPr>
            <a:spLocks noGrp="1"/>
          </p:cNvSpPr>
          <p:nvPr>
            <p:ph type="title"/>
          </p:nvPr>
        </p:nvSpPr>
        <p:spPr>
          <a:xfrm>
            <a:off x="250825" y="115888"/>
            <a:ext cx="8435975" cy="547687"/>
          </a:xfrm>
        </p:spPr>
        <p:txBody>
          <a:bodyPr/>
          <a:lstStyle/>
          <a:p>
            <a:pPr algn="l"/>
            <a:r>
              <a:rPr lang="de-DE" altLang="zh-CN" sz="2800" b="1" dirty="0">
                <a:latin typeface="KaiTi" panose="02010609060101010101" pitchFamily="49" charset="-122"/>
                <a:ea typeface="KaiTi" panose="02010609060101010101" pitchFamily="49" charset="-122"/>
              </a:rPr>
              <a:t>《</a:t>
            </a:r>
            <a:r>
              <a:rPr lang="zh-CN" altLang="de-DE" sz="2800" b="1" dirty="0">
                <a:latin typeface="KaiTi" panose="02010609060101010101" pitchFamily="49" charset="-122"/>
                <a:ea typeface="KaiTi" panose="02010609060101010101" pitchFamily="49" charset="-122"/>
              </a:rPr>
              <a:t>除夕夜</a:t>
            </a:r>
            <a:r>
              <a:rPr lang="de-DE" altLang="zh-CN" sz="2800" b="1" dirty="0">
                <a:latin typeface="KaiTi" panose="02010609060101010101" pitchFamily="49" charset="-122"/>
                <a:ea typeface="KaiTi" panose="02010609060101010101" pitchFamily="49" charset="-122"/>
              </a:rPr>
              <a:t>》          </a:t>
            </a:r>
            <a:r>
              <a:rPr lang="zh-CN" altLang="de-DE" sz="2800" dirty="0">
                <a:ea typeface="宋体" charset="-122"/>
              </a:rPr>
              <a:t>                 </a:t>
            </a:r>
            <a:r>
              <a:rPr lang="de-DE" altLang="zh-CN" sz="2800" dirty="0">
                <a:ea typeface="宋体" charset="-122"/>
              </a:rPr>
              <a:t>Heinrich</a:t>
            </a:r>
            <a:r>
              <a:rPr lang="zh-CN" altLang="de-DE" sz="2800" dirty="0">
                <a:ea typeface="宋体" charset="-122"/>
              </a:rPr>
              <a:t> </a:t>
            </a:r>
            <a:r>
              <a:rPr lang="de-DE" altLang="zh-CN" sz="2800" dirty="0" err="1">
                <a:ea typeface="宋体" charset="-122"/>
              </a:rPr>
              <a:t>Zschokke</a:t>
            </a:r>
            <a:endParaRPr lang="de-DE" altLang="de-DE" sz="2800" dirty="0"/>
          </a:p>
        </p:txBody>
      </p:sp>
      <p:pic>
        <p:nvPicPr>
          <p:cNvPr id="9219" name="Grafik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052513"/>
            <a:ext cx="4805363" cy="580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Grafik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32363" y="836613"/>
            <a:ext cx="3836987" cy="585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Grafik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983538" y="4652963"/>
            <a:ext cx="1152525" cy="175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442813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Grafik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3850" y="-1755775"/>
            <a:ext cx="10458450" cy="1595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Titel 1"/>
          <p:cNvSpPr>
            <a:spLocks noGrp="1"/>
          </p:cNvSpPr>
          <p:nvPr>
            <p:ph type="title"/>
          </p:nvPr>
        </p:nvSpPr>
        <p:spPr>
          <a:xfrm>
            <a:off x="250825" y="115888"/>
            <a:ext cx="3168650" cy="547687"/>
          </a:xfrm>
        </p:spPr>
        <p:txBody>
          <a:bodyPr/>
          <a:lstStyle/>
          <a:p>
            <a:pPr algn="l"/>
            <a:r>
              <a:rPr lang="de-DE" altLang="zh-CN" sz="2800" b="1" dirty="0">
                <a:latin typeface="KaiTi" panose="02010609060101010101" pitchFamily="49" charset="-122"/>
                <a:ea typeface="KaiTi" panose="02010609060101010101" pitchFamily="49" charset="-122"/>
              </a:rPr>
              <a:t>《</a:t>
            </a:r>
            <a:r>
              <a:rPr lang="zh-CN" altLang="de-DE" sz="2800" b="1" dirty="0">
                <a:latin typeface="KaiTi" panose="02010609060101010101" pitchFamily="49" charset="-122"/>
                <a:ea typeface="KaiTi" panose="02010609060101010101" pitchFamily="49" charset="-122"/>
              </a:rPr>
              <a:t>除夕夜</a:t>
            </a:r>
            <a:r>
              <a:rPr lang="de-DE" altLang="zh-CN" sz="2800" b="1" dirty="0">
                <a:latin typeface="KaiTi" panose="02010609060101010101" pitchFamily="49" charset="-122"/>
                <a:ea typeface="KaiTi" panose="02010609060101010101" pitchFamily="49" charset="-122"/>
              </a:rPr>
              <a:t>》</a:t>
            </a:r>
            <a:endParaRPr lang="de-DE" altLang="de-DE" sz="2800" dirty="0"/>
          </a:p>
        </p:txBody>
      </p:sp>
      <p:sp>
        <p:nvSpPr>
          <p:cNvPr id="4" name="Textfeld 3"/>
          <p:cNvSpPr txBox="1"/>
          <p:nvPr/>
        </p:nvSpPr>
        <p:spPr>
          <a:xfrm>
            <a:off x="755650" y="2708275"/>
            <a:ext cx="8189614" cy="523220"/>
          </a:xfrm>
          <a:prstGeom prst="rect">
            <a:avLst/>
          </a:prstGeom>
          <a:noFill/>
        </p:spPr>
        <p:txBody>
          <a:bodyPr wrap="none">
            <a:spAutoFit/>
          </a:bodyPr>
          <a:lstStyle/>
          <a:p>
            <a:pPr>
              <a:defRPr/>
            </a:pPr>
            <a:r>
              <a:rPr lang="de-DE" altLang="zh-CN" sz="2800" dirty="0">
                <a:solidFill>
                  <a:srgbClr val="FF0000"/>
                </a:solidFill>
              </a:rPr>
              <a:t>Mutter</a:t>
            </a:r>
            <a:r>
              <a:rPr lang="zh-CN" altLang="de-DE" sz="2800" dirty="0">
                <a:solidFill>
                  <a:srgbClr val="FF0000"/>
                </a:solidFill>
              </a:rPr>
              <a:t> </a:t>
            </a:r>
            <a:r>
              <a:rPr lang="de-DE" altLang="zh-CN" sz="2800" dirty="0">
                <a:solidFill>
                  <a:srgbClr val="FF0000"/>
                </a:solidFill>
              </a:rPr>
              <a:t>Käthe, des alten Nachtwächters Frau, schob am</a:t>
            </a:r>
            <a:endParaRPr lang="de-DE" sz="2800" dirty="0">
              <a:solidFill>
                <a:srgbClr val="FF0000"/>
              </a:solidFill>
            </a:endParaRPr>
          </a:p>
        </p:txBody>
      </p:sp>
    </p:spTree>
    <p:extLst>
      <p:ext uri="{BB962C8B-B14F-4D97-AF65-F5344CB8AC3E}">
        <p14:creationId xmlns:p14="http://schemas.microsoft.com/office/powerpoint/2010/main" val="23619419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el 1"/>
          <p:cNvSpPr>
            <a:spLocks noGrp="1"/>
          </p:cNvSpPr>
          <p:nvPr>
            <p:ph type="title"/>
          </p:nvPr>
        </p:nvSpPr>
        <p:spPr>
          <a:xfrm>
            <a:off x="250825" y="115888"/>
            <a:ext cx="8435975" cy="547687"/>
          </a:xfrm>
        </p:spPr>
        <p:txBody>
          <a:bodyPr/>
          <a:lstStyle/>
          <a:p>
            <a:pPr algn="l"/>
            <a:r>
              <a:rPr lang="de-DE" altLang="zh-CN" sz="2800">
                <a:ea typeface="宋体" charset="-122"/>
              </a:rPr>
              <a:t>Heinrich</a:t>
            </a:r>
            <a:r>
              <a:rPr lang="zh-CN" altLang="de-DE" sz="2800">
                <a:ea typeface="宋体" charset="-122"/>
              </a:rPr>
              <a:t> </a:t>
            </a:r>
            <a:r>
              <a:rPr lang="de-DE" altLang="zh-CN" sz="2800">
                <a:ea typeface="宋体" charset="-122"/>
              </a:rPr>
              <a:t>Zschokke</a:t>
            </a:r>
            <a:endParaRPr lang="de-DE" altLang="de-DE" sz="2800"/>
          </a:p>
        </p:txBody>
      </p:sp>
      <p:pic>
        <p:nvPicPr>
          <p:cNvPr id="11267" name="Grafik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92150"/>
            <a:ext cx="4103688" cy="6259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8" name="Grafik 4"/>
          <p:cNvPicPr>
            <a:picLocks noChangeAspect="1"/>
          </p:cNvPicPr>
          <p:nvPr/>
        </p:nvPicPr>
        <p:blipFill>
          <a:blip r:embed="rId3">
            <a:extLst>
              <a:ext uri="{28A0092B-C50C-407E-A947-70E740481C1C}">
                <a14:useLocalDpi xmlns:a14="http://schemas.microsoft.com/office/drawing/2010/main" val="0"/>
              </a:ext>
            </a:extLst>
          </a:blip>
          <a:srcRect t="25735" b="17757"/>
          <a:stretch>
            <a:fillRect/>
          </a:stretch>
        </p:blipFill>
        <p:spPr bwMode="auto">
          <a:xfrm>
            <a:off x="20638" y="-104775"/>
            <a:ext cx="8223250" cy="695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2921368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le 2">
            <a:extLst>
              <a:ext uri="{FF2B5EF4-FFF2-40B4-BE49-F238E27FC236}">
                <a16:creationId xmlns:a16="http://schemas.microsoft.com/office/drawing/2014/main" id="{217CC520-D982-4395-AB16-64220710EE0E}"/>
              </a:ext>
            </a:extLst>
          </p:cNvPr>
          <p:cNvGraphicFramePr>
            <a:graphicFrameLocks noGrp="1"/>
          </p:cNvGraphicFramePr>
          <p:nvPr/>
        </p:nvGraphicFramePr>
        <p:xfrm>
          <a:off x="468178" y="1196752"/>
          <a:ext cx="8064261" cy="5614326"/>
        </p:xfrm>
        <a:graphic>
          <a:graphicData uri="http://schemas.openxmlformats.org/drawingml/2006/table">
            <a:tbl>
              <a:tblPr firstRow="1" firstCol="1" lastRow="1" lastCol="1" bandRow="1" bandCol="1">
                <a:tableStyleId>{5C22544A-7EE6-4342-B048-85BDC9FD1C3A}</a:tableStyleId>
              </a:tblPr>
              <a:tblGrid>
                <a:gridCol w="935470">
                  <a:extLst>
                    <a:ext uri="{9D8B030D-6E8A-4147-A177-3AD203B41FA5}">
                      <a16:colId xmlns:a16="http://schemas.microsoft.com/office/drawing/2014/main" val="3943623594"/>
                    </a:ext>
                  </a:extLst>
                </a:gridCol>
                <a:gridCol w="1224136">
                  <a:extLst>
                    <a:ext uri="{9D8B030D-6E8A-4147-A177-3AD203B41FA5}">
                      <a16:colId xmlns:a16="http://schemas.microsoft.com/office/drawing/2014/main" val="471081950"/>
                    </a:ext>
                  </a:extLst>
                </a:gridCol>
                <a:gridCol w="2880320">
                  <a:extLst>
                    <a:ext uri="{9D8B030D-6E8A-4147-A177-3AD203B41FA5}">
                      <a16:colId xmlns:a16="http://schemas.microsoft.com/office/drawing/2014/main" val="2289884783"/>
                    </a:ext>
                  </a:extLst>
                </a:gridCol>
                <a:gridCol w="3024335">
                  <a:extLst>
                    <a:ext uri="{9D8B030D-6E8A-4147-A177-3AD203B41FA5}">
                      <a16:colId xmlns:a16="http://schemas.microsoft.com/office/drawing/2014/main" val="2658447132"/>
                    </a:ext>
                  </a:extLst>
                </a:gridCol>
              </a:tblGrid>
              <a:tr h="398259">
                <a:tc>
                  <a:txBody>
                    <a:bodyPr/>
                    <a:lstStyle/>
                    <a:p>
                      <a:pPr algn="just">
                        <a:lnSpc>
                          <a:spcPct val="150000"/>
                        </a:lnSpc>
                        <a:spcAft>
                          <a:spcPts val="0"/>
                        </a:spcAft>
                      </a:pPr>
                      <a:r>
                        <a:rPr lang="en-US" sz="1800">
                          <a:effectLst/>
                        </a:rPr>
                        <a:t>1592</a:t>
                      </a:r>
                      <a:endParaRPr lang="de-DE" sz="1200">
                        <a:effectLst/>
                        <a:latin typeface="Times New Roman" panose="02020603050405020304" pitchFamily="18" charset="0"/>
                        <a:ea typeface="SimSun" panose="02010600030101010101" pitchFamily="2" charset="-122"/>
                      </a:endParaRPr>
                    </a:p>
                  </a:txBody>
                  <a:tcPr marL="68580" marR="68580" marT="0" marB="0"/>
                </a:tc>
                <a:tc>
                  <a:txBody>
                    <a:bodyPr/>
                    <a:lstStyle/>
                    <a:p>
                      <a:pPr algn="just">
                        <a:lnSpc>
                          <a:spcPct val="150000"/>
                        </a:lnSpc>
                        <a:spcAft>
                          <a:spcPts val="0"/>
                        </a:spcAft>
                      </a:pPr>
                      <a:r>
                        <a:rPr lang="zh-CN" sz="1800">
                          <a:effectLst/>
                        </a:rPr>
                        <a:t>西游记</a:t>
                      </a:r>
                      <a:endParaRPr lang="de-DE" sz="1200">
                        <a:effectLst/>
                        <a:latin typeface="Times New Roman" panose="02020603050405020304" pitchFamily="18" charset="0"/>
                        <a:ea typeface="SimSun" panose="02010600030101010101" pitchFamily="2" charset="-122"/>
                      </a:endParaRPr>
                    </a:p>
                  </a:txBody>
                  <a:tcPr marL="68580" marR="68580" marT="0" marB="0"/>
                </a:tc>
                <a:tc>
                  <a:txBody>
                    <a:bodyPr/>
                    <a:lstStyle/>
                    <a:p>
                      <a:pPr algn="just">
                        <a:lnSpc>
                          <a:spcPct val="150000"/>
                        </a:lnSpc>
                        <a:spcAft>
                          <a:spcPts val="0"/>
                        </a:spcAft>
                      </a:pPr>
                      <a:r>
                        <a:rPr lang="en-US" sz="1800">
                          <a:effectLst/>
                        </a:rPr>
                        <a:t>1895 </a:t>
                      </a:r>
                      <a:r>
                        <a:rPr lang="zh-CN" sz="1800">
                          <a:effectLst/>
                        </a:rPr>
                        <a:t>（</a:t>
                      </a:r>
                      <a:r>
                        <a:rPr lang="de-DE" sz="1800">
                          <a:effectLst/>
                        </a:rPr>
                        <a:t>303</a:t>
                      </a:r>
                      <a:r>
                        <a:rPr lang="zh-CN" sz="1800">
                          <a:effectLst/>
                        </a:rPr>
                        <a:t>）</a:t>
                      </a:r>
                      <a:endParaRPr lang="de-DE" sz="1200">
                        <a:effectLst/>
                        <a:latin typeface="Times New Roman" panose="02020603050405020304" pitchFamily="18" charset="0"/>
                        <a:ea typeface="SimSun" panose="02010600030101010101" pitchFamily="2" charset="-122"/>
                      </a:endParaRPr>
                    </a:p>
                  </a:txBody>
                  <a:tcPr marL="68580" marR="68580" marT="0" marB="0"/>
                </a:tc>
                <a:tc>
                  <a:txBody>
                    <a:bodyPr/>
                    <a:lstStyle/>
                    <a:p>
                      <a:pPr algn="just">
                        <a:lnSpc>
                          <a:spcPct val="150000"/>
                        </a:lnSpc>
                        <a:spcAft>
                          <a:spcPts val="0"/>
                        </a:spcAft>
                      </a:pPr>
                      <a:r>
                        <a:rPr lang="zh-CN" sz="1800">
                          <a:effectLst/>
                        </a:rPr>
                        <a:t>英语摘译</a:t>
                      </a:r>
                      <a:endParaRPr lang="de-DE" sz="1200">
                        <a:effectLst/>
                        <a:latin typeface="Times New Roman" panose="02020603050405020304" pitchFamily="18" charset="0"/>
                        <a:ea typeface="SimSun" panose="02010600030101010101" pitchFamily="2" charset="-122"/>
                      </a:endParaRPr>
                    </a:p>
                  </a:txBody>
                  <a:tcPr marL="68580" marR="68580" marT="0" marB="0"/>
                </a:tc>
                <a:extLst>
                  <a:ext uri="{0D108BD9-81ED-4DB2-BD59-A6C34878D82A}">
                    <a16:rowId xmlns:a16="http://schemas.microsoft.com/office/drawing/2014/main" val="122802860"/>
                  </a:ext>
                </a:extLst>
              </a:tr>
              <a:tr h="398259">
                <a:tc>
                  <a:txBody>
                    <a:bodyPr/>
                    <a:lstStyle/>
                    <a:p>
                      <a:pPr algn="just">
                        <a:lnSpc>
                          <a:spcPct val="150000"/>
                        </a:lnSpc>
                        <a:spcAft>
                          <a:spcPts val="0"/>
                        </a:spcAft>
                      </a:pPr>
                      <a:r>
                        <a:rPr lang="en-US" sz="1800">
                          <a:effectLst/>
                        </a:rPr>
                        <a:t> </a:t>
                      </a:r>
                      <a:endParaRPr lang="de-DE" sz="1200">
                        <a:effectLst/>
                        <a:latin typeface="Times New Roman" panose="02020603050405020304" pitchFamily="18" charset="0"/>
                        <a:ea typeface="SimSun" panose="02010600030101010101" pitchFamily="2" charset="-122"/>
                      </a:endParaRPr>
                    </a:p>
                  </a:txBody>
                  <a:tcPr marL="68580" marR="68580" marT="0" marB="0"/>
                </a:tc>
                <a:tc>
                  <a:txBody>
                    <a:bodyPr/>
                    <a:lstStyle/>
                    <a:p>
                      <a:pPr algn="just">
                        <a:lnSpc>
                          <a:spcPct val="150000"/>
                        </a:lnSpc>
                        <a:spcAft>
                          <a:spcPts val="0"/>
                        </a:spcAft>
                      </a:pPr>
                      <a:r>
                        <a:rPr lang="en-US" sz="1800">
                          <a:effectLst/>
                        </a:rPr>
                        <a:t> </a:t>
                      </a:r>
                      <a:endParaRPr lang="de-DE" sz="1200">
                        <a:effectLst/>
                        <a:latin typeface="Times New Roman" panose="02020603050405020304" pitchFamily="18" charset="0"/>
                        <a:ea typeface="SimSun" panose="02010600030101010101" pitchFamily="2" charset="-122"/>
                      </a:endParaRPr>
                    </a:p>
                  </a:txBody>
                  <a:tcPr marL="68580" marR="68580" marT="0" marB="0"/>
                </a:tc>
                <a:tc>
                  <a:txBody>
                    <a:bodyPr/>
                    <a:lstStyle/>
                    <a:p>
                      <a:pPr algn="just">
                        <a:lnSpc>
                          <a:spcPct val="150000"/>
                        </a:lnSpc>
                        <a:spcAft>
                          <a:spcPts val="0"/>
                        </a:spcAft>
                      </a:pPr>
                      <a:r>
                        <a:rPr lang="en-US" sz="1800">
                          <a:effectLst/>
                        </a:rPr>
                        <a:t>1977 </a:t>
                      </a:r>
                      <a:r>
                        <a:rPr lang="zh-CN" sz="1800">
                          <a:effectLst/>
                        </a:rPr>
                        <a:t>（</a:t>
                      </a:r>
                      <a:r>
                        <a:rPr lang="en-US" sz="1800">
                          <a:effectLst/>
                        </a:rPr>
                        <a:t>385</a:t>
                      </a:r>
                      <a:r>
                        <a:rPr lang="zh-CN" sz="1800">
                          <a:effectLst/>
                        </a:rPr>
                        <a:t>）</a:t>
                      </a:r>
                      <a:endParaRPr lang="de-DE" sz="1200">
                        <a:effectLst/>
                        <a:latin typeface="Times New Roman" panose="02020603050405020304" pitchFamily="18" charset="0"/>
                        <a:ea typeface="SimSun" panose="02010600030101010101" pitchFamily="2" charset="-122"/>
                      </a:endParaRPr>
                    </a:p>
                  </a:txBody>
                  <a:tcPr marL="68580" marR="68580" marT="0" marB="0"/>
                </a:tc>
                <a:tc>
                  <a:txBody>
                    <a:bodyPr/>
                    <a:lstStyle/>
                    <a:p>
                      <a:pPr algn="just">
                        <a:lnSpc>
                          <a:spcPct val="150000"/>
                        </a:lnSpc>
                        <a:spcAft>
                          <a:spcPts val="0"/>
                        </a:spcAft>
                      </a:pPr>
                      <a:r>
                        <a:rPr lang="zh-CN" sz="1800">
                          <a:effectLst/>
                        </a:rPr>
                        <a:t>英语全译本</a:t>
                      </a:r>
                      <a:endParaRPr lang="de-DE" sz="1200">
                        <a:effectLst/>
                        <a:latin typeface="Times New Roman" panose="02020603050405020304" pitchFamily="18" charset="0"/>
                        <a:ea typeface="SimSun" panose="02010600030101010101" pitchFamily="2" charset="-122"/>
                      </a:endParaRPr>
                    </a:p>
                  </a:txBody>
                  <a:tcPr marL="68580" marR="68580" marT="0" marB="0"/>
                </a:tc>
                <a:extLst>
                  <a:ext uri="{0D108BD9-81ED-4DB2-BD59-A6C34878D82A}">
                    <a16:rowId xmlns:a16="http://schemas.microsoft.com/office/drawing/2014/main" val="1990802870"/>
                  </a:ext>
                </a:extLst>
              </a:tr>
              <a:tr h="398259">
                <a:tc>
                  <a:txBody>
                    <a:bodyPr/>
                    <a:lstStyle/>
                    <a:p>
                      <a:pPr algn="just">
                        <a:lnSpc>
                          <a:spcPct val="150000"/>
                        </a:lnSpc>
                        <a:spcAft>
                          <a:spcPts val="0"/>
                        </a:spcAft>
                      </a:pPr>
                      <a:r>
                        <a:rPr lang="en-US" sz="1800">
                          <a:effectLst/>
                        </a:rPr>
                        <a:t>1602</a:t>
                      </a:r>
                      <a:endParaRPr lang="de-DE" sz="1200">
                        <a:effectLst/>
                        <a:latin typeface="Times New Roman" panose="02020603050405020304" pitchFamily="18" charset="0"/>
                        <a:ea typeface="SimSun" panose="02010600030101010101" pitchFamily="2" charset="-122"/>
                      </a:endParaRPr>
                    </a:p>
                  </a:txBody>
                  <a:tcPr marL="68580" marR="68580" marT="0" marB="0"/>
                </a:tc>
                <a:tc>
                  <a:txBody>
                    <a:bodyPr/>
                    <a:lstStyle/>
                    <a:p>
                      <a:pPr algn="just">
                        <a:lnSpc>
                          <a:spcPct val="150000"/>
                        </a:lnSpc>
                        <a:spcAft>
                          <a:spcPts val="0"/>
                        </a:spcAft>
                      </a:pPr>
                      <a:r>
                        <a:rPr lang="zh-CN" sz="1800">
                          <a:effectLst/>
                        </a:rPr>
                        <a:t>水浒传</a:t>
                      </a:r>
                      <a:endParaRPr lang="de-DE" sz="1200">
                        <a:effectLst/>
                        <a:latin typeface="Times New Roman" panose="02020603050405020304" pitchFamily="18" charset="0"/>
                        <a:ea typeface="SimSun" panose="02010600030101010101" pitchFamily="2" charset="-122"/>
                      </a:endParaRPr>
                    </a:p>
                  </a:txBody>
                  <a:tcPr marL="68580" marR="68580" marT="0" marB="0"/>
                </a:tc>
                <a:tc>
                  <a:txBody>
                    <a:bodyPr/>
                    <a:lstStyle/>
                    <a:p>
                      <a:pPr algn="just">
                        <a:lnSpc>
                          <a:spcPct val="150000"/>
                        </a:lnSpc>
                        <a:spcAft>
                          <a:spcPts val="0"/>
                        </a:spcAft>
                      </a:pPr>
                      <a:r>
                        <a:rPr lang="en-US" sz="1800">
                          <a:effectLst/>
                        </a:rPr>
                        <a:t>1850 </a:t>
                      </a:r>
                      <a:r>
                        <a:rPr lang="zh-CN" sz="1800">
                          <a:effectLst/>
                        </a:rPr>
                        <a:t>（</a:t>
                      </a:r>
                      <a:r>
                        <a:rPr lang="en-US" sz="1800">
                          <a:effectLst/>
                        </a:rPr>
                        <a:t>248</a:t>
                      </a:r>
                      <a:r>
                        <a:rPr lang="zh-CN" sz="1800">
                          <a:effectLst/>
                        </a:rPr>
                        <a:t>）</a:t>
                      </a:r>
                      <a:endParaRPr lang="de-DE" sz="1200">
                        <a:effectLst/>
                        <a:latin typeface="Times New Roman" panose="02020603050405020304" pitchFamily="18" charset="0"/>
                        <a:ea typeface="SimSun" panose="02010600030101010101" pitchFamily="2" charset="-122"/>
                      </a:endParaRPr>
                    </a:p>
                  </a:txBody>
                  <a:tcPr marL="68580" marR="68580" marT="0" marB="0"/>
                </a:tc>
                <a:tc>
                  <a:txBody>
                    <a:bodyPr/>
                    <a:lstStyle/>
                    <a:p>
                      <a:pPr algn="just">
                        <a:lnSpc>
                          <a:spcPct val="150000"/>
                        </a:lnSpc>
                        <a:spcAft>
                          <a:spcPts val="0"/>
                        </a:spcAft>
                      </a:pPr>
                      <a:r>
                        <a:rPr lang="zh-CN" sz="1800">
                          <a:effectLst/>
                        </a:rPr>
                        <a:t>法语摘译</a:t>
                      </a:r>
                      <a:endParaRPr lang="de-DE" sz="1200">
                        <a:effectLst/>
                        <a:latin typeface="Times New Roman" panose="02020603050405020304" pitchFamily="18" charset="0"/>
                        <a:ea typeface="SimSun" panose="02010600030101010101" pitchFamily="2" charset="-122"/>
                      </a:endParaRPr>
                    </a:p>
                  </a:txBody>
                  <a:tcPr marL="68580" marR="68580" marT="0" marB="0"/>
                </a:tc>
                <a:extLst>
                  <a:ext uri="{0D108BD9-81ED-4DB2-BD59-A6C34878D82A}">
                    <a16:rowId xmlns:a16="http://schemas.microsoft.com/office/drawing/2014/main" val="4113745020"/>
                  </a:ext>
                </a:extLst>
              </a:tr>
              <a:tr h="398259">
                <a:tc>
                  <a:txBody>
                    <a:bodyPr/>
                    <a:lstStyle/>
                    <a:p>
                      <a:pPr algn="just">
                        <a:lnSpc>
                          <a:spcPct val="150000"/>
                        </a:lnSpc>
                        <a:spcAft>
                          <a:spcPts val="0"/>
                        </a:spcAft>
                      </a:pPr>
                      <a:r>
                        <a:rPr lang="en-US" sz="1800">
                          <a:effectLst/>
                        </a:rPr>
                        <a:t> </a:t>
                      </a:r>
                      <a:endParaRPr lang="de-DE" sz="1200">
                        <a:effectLst/>
                        <a:latin typeface="Times New Roman" panose="02020603050405020304" pitchFamily="18" charset="0"/>
                        <a:ea typeface="SimSun" panose="02010600030101010101" pitchFamily="2" charset="-122"/>
                      </a:endParaRPr>
                    </a:p>
                  </a:txBody>
                  <a:tcPr marL="68580" marR="68580" marT="0" marB="0"/>
                </a:tc>
                <a:tc>
                  <a:txBody>
                    <a:bodyPr/>
                    <a:lstStyle/>
                    <a:p>
                      <a:pPr algn="just">
                        <a:lnSpc>
                          <a:spcPct val="150000"/>
                        </a:lnSpc>
                        <a:spcAft>
                          <a:spcPts val="0"/>
                        </a:spcAft>
                      </a:pPr>
                      <a:r>
                        <a:rPr lang="en-US" sz="1800">
                          <a:effectLst/>
                        </a:rPr>
                        <a:t> </a:t>
                      </a:r>
                      <a:endParaRPr lang="de-DE" sz="1200">
                        <a:effectLst/>
                        <a:latin typeface="Times New Roman" panose="02020603050405020304" pitchFamily="18" charset="0"/>
                        <a:ea typeface="SimSun" panose="02010600030101010101" pitchFamily="2" charset="-122"/>
                      </a:endParaRPr>
                    </a:p>
                  </a:txBody>
                  <a:tcPr marL="68580" marR="68580" marT="0" marB="0"/>
                </a:tc>
                <a:tc>
                  <a:txBody>
                    <a:bodyPr/>
                    <a:lstStyle/>
                    <a:p>
                      <a:pPr algn="just">
                        <a:lnSpc>
                          <a:spcPct val="150000"/>
                        </a:lnSpc>
                        <a:spcAft>
                          <a:spcPts val="0"/>
                        </a:spcAft>
                      </a:pPr>
                      <a:r>
                        <a:rPr lang="en-US" sz="1800">
                          <a:effectLst/>
                        </a:rPr>
                        <a:t>1929 </a:t>
                      </a:r>
                      <a:r>
                        <a:rPr lang="zh-CN" sz="1800">
                          <a:effectLst/>
                        </a:rPr>
                        <a:t>（</a:t>
                      </a:r>
                      <a:r>
                        <a:rPr lang="en-US" sz="1800">
                          <a:effectLst/>
                        </a:rPr>
                        <a:t>327</a:t>
                      </a:r>
                      <a:r>
                        <a:rPr lang="zh-CN" sz="1800">
                          <a:effectLst/>
                        </a:rPr>
                        <a:t>）</a:t>
                      </a:r>
                      <a:endParaRPr lang="de-DE" sz="1200">
                        <a:effectLst/>
                        <a:latin typeface="Times New Roman" panose="02020603050405020304" pitchFamily="18" charset="0"/>
                        <a:ea typeface="SimSun" panose="02010600030101010101" pitchFamily="2" charset="-122"/>
                      </a:endParaRPr>
                    </a:p>
                  </a:txBody>
                  <a:tcPr marL="68580" marR="68580" marT="0" marB="0"/>
                </a:tc>
                <a:tc>
                  <a:txBody>
                    <a:bodyPr/>
                    <a:lstStyle/>
                    <a:p>
                      <a:pPr algn="just">
                        <a:lnSpc>
                          <a:spcPct val="150000"/>
                        </a:lnSpc>
                        <a:spcAft>
                          <a:spcPts val="0"/>
                        </a:spcAft>
                      </a:pPr>
                      <a:r>
                        <a:rPr lang="zh-CN" sz="1800">
                          <a:effectLst/>
                        </a:rPr>
                        <a:t>英语节译本</a:t>
                      </a:r>
                      <a:endParaRPr lang="de-DE" sz="1200">
                        <a:effectLst/>
                        <a:latin typeface="Times New Roman" panose="02020603050405020304" pitchFamily="18" charset="0"/>
                        <a:ea typeface="SimSun" panose="02010600030101010101" pitchFamily="2" charset="-122"/>
                      </a:endParaRPr>
                    </a:p>
                  </a:txBody>
                  <a:tcPr marL="68580" marR="68580" marT="0" marB="0"/>
                </a:tc>
                <a:extLst>
                  <a:ext uri="{0D108BD9-81ED-4DB2-BD59-A6C34878D82A}">
                    <a16:rowId xmlns:a16="http://schemas.microsoft.com/office/drawing/2014/main" val="1252998176"/>
                  </a:ext>
                </a:extLst>
              </a:tr>
              <a:tr h="398259">
                <a:tc>
                  <a:txBody>
                    <a:bodyPr/>
                    <a:lstStyle/>
                    <a:p>
                      <a:pPr algn="just">
                        <a:lnSpc>
                          <a:spcPct val="150000"/>
                        </a:lnSpc>
                        <a:spcAft>
                          <a:spcPts val="0"/>
                        </a:spcAft>
                      </a:pPr>
                      <a:r>
                        <a:rPr lang="en-US" sz="1800">
                          <a:effectLst/>
                        </a:rPr>
                        <a:t> </a:t>
                      </a:r>
                      <a:endParaRPr lang="de-DE" sz="1200">
                        <a:effectLst/>
                        <a:latin typeface="Times New Roman" panose="02020603050405020304" pitchFamily="18" charset="0"/>
                        <a:ea typeface="SimSun" panose="02010600030101010101" pitchFamily="2" charset="-122"/>
                      </a:endParaRPr>
                    </a:p>
                  </a:txBody>
                  <a:tcPr marL="68580" marR="68580" marT="0" marB="0"/>
                </a:tc>
                <a:tc>
                  <a:txBody>
                    <a:bodyPr/>
                    <a:lstStyle/>
                    <a:p>
                      <a:pPr algn="r">
                        <a:lnSpc>
                          <a:spcPct val="150000"/>
                        </a:lnSpc>
                        <a:spcAft>
                          <a:spcPts val="0"/>
                        </a:spcAft>
                      </a:pPr>
                      <a:r>
                        <a:rPr lang="zh-CN" sz="1800">
                          <a:effectLst/>
                        </a:rPr>
                        <a:t>被禁</a:t>
                      </a:r>
                      <a:endParaRPr lang="de-DE" sz="1200">
                        <a:effectLst/>
                        <a:latin typeface="Times New Roman" panose="02020603050405020304" pitchFamily="18" charset="0"/>
                        <a:ea typeface="SimSun" panose="02010600030101010101" pitchFamily="2" charset="-122"/>
                      </a:endParaRPr>
                    </a:p>
                  </a:txBody>
                  <a:tcPr marL="68580" marR="68580" marT="0" marB="0"/>
                </a:tc>
                <a:tc>
                  <a:txBody>
                    <a:bodyPr/>
                    <a:lstStyle/>
                    <a:p>
                      <a:pPr algn="just">
                        <a:lnSpc>
                          <a:spcPct val="150000"/>
                        </a:lnSpc>
                        <a:spcAft>
                          <a:spcPts val="0"/>
                        </a:spcAft>
                      </a:pPr>
                      <a:r>
                        <a:rPr lang="en-US" sz="1800" dirty="0">
                          <a:effectLst/>
                        </a:rPr>
                        <a:t> </a:t>
                      </a:r>
                      <a:endParaRPr lang="de-DE" sz="1200" dirty="0">
                        <a:effectLst/>
                        <a:latin typeface="Times New Roman" panose="02020603050405020304" pitchFamily="18" charset="0"/>
                        <a:ea typeface="SimSun" panose="02010600030101010101" pitchFamily="2" charset="-122"/>
                      </a:endParaRPr>
                    </a:p>
                  </a:txBody>
                  <a:tcPr marL="68580" marR="68580" marT="0" marB="0"/>
                </a:tc>
                <a:tc>
                  <a:txBody>
                    <a:bodyPr/>
                    <a:lstStyle/>
                    <a:p>
                      <a:pPr algn="just">
                        <a:lnSpc>
                          <a:spcPct val="150000"/>
                        </a:lnSpc>
                        <a:spcAft>
                          <a:spcPts val="0"/>
                        </a:spcAft>
                      </a:pPr>
                      <a:r>
                        <a:rPr lang="zh-CN" sz="1800">
                          <a:effectLst/>
                        </a:rPr>
                        <a:t>「清」中国</a:t>
                      </a:r>
                      <a:endParaRPr lang="de-DE" sz="1200">
                        <a:effectLst/>
                        <a:latin typeface="Times New Roman" panose="02020603050405020304" pitchFamily="18" charset="0"/>
                        <a:ea typeface="SimSun" panose="02010600030101010101" pitchFamily="2" charset="-122"/>
                      </a:endParaRPr>
                    </a:p>
                  </a:txBody>
                  <a:tcPr marL="68580" marR="68580" marT="0" marB="0"/>
                </a:tc>
                <a:extLst>
                  <a:ext uri="{0D108BD9-81ED-4DB2-BD59-A6C34878D82A}">
                    <a16:rowId xmlns:a16="http://schemas.microsoft.com/office/drawing/2014/main" val="4038573040"/>
                  </a:ext>
                </a:extLst>
              </a:tr>
              <a:tr h="835218">
                <a:tc>
                  <a:txBody>
                    <a:bodyPr/>
                    <a:lstStyle/>
                    <a:p>
                      <a:pPr algn="just">
                        <a:lnSpc>
                          <a:spcPct val="150000"/>
                        </a:lnSpc>
                        <a:spcAft>
                          <a:spcPts val="0"/>
                        </a:spcAft>
                      </a:pPr>
                      <a:r>
                        <a:rPr lang="en-US" sz="1800">
                          <a:effectLst/>
                        </a:rPr>
                        <a:t>1617</a:t>
                      </a:r>
                      <a:endParaRPr lang="de-DE" sz="1200">
                        <a:effectLst/>
                        <a:latin typeface="Times New Roman" panose="02020603050405020304" pitchFamily="18" charset="0"/>
                        <a:ea typeface="SimSun" panose="02010600030101010101" pitchFamily="2" charset="-122"/>
                      </a:endParaRPr>
                    </a:p>
                  </a:txBody>
                  <a:tcPr marL="68580" marR="68580" marT="0" marB="0"/>
                </a:tc>
                <a:tc>
                  <a:txBody>
                    <a:bodyPr/>
                    <a:lstStyle/>
                    <a:p>
                      <a:pPr algn="just">
                        <a:lnSpc>
                          <a:spcPct val="150000"/>
                        </a:lnSpc>
                        <a:spcAft>
                          <a:spcPts val="0"/>
                        </a:spcAft>
                      </a:pPr>
                      <a:r>
                        <a:rPr lang="zh-CN" sz="1800">
                          <a:effectLst/>
                        </a:rPr>
                        <a:t>金瓶梅</a:t>
                      </a:r>
                      <a:endParaRPr lang="de-DE" sz="1200">
                        <a:effectLst/>
                        <a:latin typeface="Times New Roman" panose="02020603050405020304" pitchFamily="18" charset="0"/>
                        <a:ea typeface="SimSun" panose="02010600030101010101" pitchFamily="2" charset="-122"/>
                      </a:endParaRPr>
                    </a:p>
                  </a:txBody>
                  <a:tcPr marL="68580" marR="68580" marT="0" marB="0"/>
                </a:tc>
                <a:tc>
                  <a:txBody>
                    <a:bodyPr/>
                    <a:lstStyle/>
                    <a:p>
                      <a:pPr algn="just">
                        <a:lnSpc>
                          <a:spcPct val="150000"/>
                        </a:lnSpc>
                        <a:spcAft>
                          <a:spcPts val="0"/>
                        </a:spcAft>
                      </a:pPr>
                      <a:r>
                        <a:rPr lang="en-US" sz="1800">
                          <a:effectLst/>
                        </a:rPr>
                        <a:t>1688-1704</a:t>
                      </a:r>
                      <a:r>
                        <a:rPr lang="zh-CN" sz="1800">
                          <a:effectLst/>
                        </a:rPr>
                        <a:t>（</a:t>
                      </a:r>
                      <a:r>
                        <a:rPr lang="en-US" sz="1800">
                          <a:effectLst/>
                        </a:rPr>
                        <a:t>71</a:t>
                      </a:r>
                      <a:r>
                        <a:rPr lang="zh-CN" sz="1800">
                          <a:effectLst/>
                        </a:rPr>
                        <a:t>）</a:t>
                      </a:r>
                      <a:endParaRPr lang="de-DE" sz="1200">
                        <a:effectLst/>
                      </a:endParaRPr>
                    </a:p>
                    <a:p>
                      <a:pPr algn="just">
                        <a:lnSpc>
                          <a:spcPct val="150000"/>
                        </a:lnSpc>
                        <a:spcAft>
                          <a:spcPts val="0"/>
                        </a:spcAft>
                      </a:pPr>
                      <a:r>
                        <a:rPr lang="zh-CN" sz="1800">
                          <a:effectLst/>
                        </a:rPr>
                        <a:t>江户元禄、宝永年</a:t>
                      </a:r>
                      <a:endParaRPr lang="de-DE" sz="1200">
                        <a:effectLst/>
                        <a:latin typeface="Times New Roman" panose="02020603050405020304" pitchFamily="18" charset="0"/>
                        <a:ea typeface="SimSun" panose="02010600030101010101" pitchFamily="2" charset="-122"/>
                      </a:endParaRPr>
                    </a:p>
                  </a:txBody>
                  <a:tcPr marL="68580" marR="68580" marT="0" marB="0"/>
                </a:tc>
                <a:tc>
                  <a:txBody>
                    <a:bodyPr/>
                    <a:lstStyle/>
                    <a:p>
                      <a:pPr algn="just">
                        <a:lnSpc>
                          <a:spcPct val="150000"/>
                        </a:lnSpc>
                        <a:spcAft>
                          <a:spcPts val="0"/>
                        </a:spcAft>
                      </a:pPr>
                      <a:r>
                        <a:rPr lang="zh-CN" sz="1800">
                          <a:effectLst/>
                        </a:rPr>
                        <a:t>日语全译本</a:t>
                      </a:r>
                      <a:endParaRPr lang="de-DE" sz="1200">
                        <a:effectLst/>
                        <a:latin typeface="Times New Roman" panose="02020603050405020304" pitchFamily="18" charset="0"/>
                        <a:ea typeface="SimSun" panose="02010600030101010101" pitchFamily="2" charset="-122"/>
                      </a:endParaRPr>
                    </a:p>
                  </a:txBody>
                  <a:tcPr marL="68580" marR="68580" marT="0" marB="0"/>
                </a:tc>
                <a:extLst>
                  <a:ext uri="{0D108BD9-81ED-4DB2-BD59-A6C34878D82A}">
                    <a16:rowId xmlns:a16="http://schemas.microsoft.com/office/drawing/2014/main" val="3994463164"/>
                  </a:ext>
                </a:extLst>
              </a:tr>
              <a:tr h="398259">
                <a:tc>
                  <a:txBody>
                    <a:bodyPr/>
                    <a:lstStyle/>
                    <a:p>
                      <a:pPr algn="just">
                        <a:lnSpc>
                          <a:spcPct val="150000"/>
                        </a:lnSpc>
                        <a:spcAft>
                          <a:spcPts val="0"/>
                        </a:spcAft>
                      </a:pPr>
                      <a:r>
                        <a:rPr lang="en-US" sz="1800">
                          <a:effectLst/>
                        </a:rPr>
                        <a:t> </a:t>
                      </a:r>
                      <a:endParaRPr lang="de-DE" sz="1200">
                        <a:effectLst/>
                        <a:latin typeface="Times New Roman" panose="02020603050405020304" pitchFamily="18" charset="0"/>
                        <a:ea typeface="SimSun" panose="02010600030101010101" pitchFamily="2" charset="-122"/>
                      </a:endParaRPr>
                    </a:p>
                  </a:txBody>
                  <a:tcPr marL="68580" marR="68580" marT="0" marB="0"/>
                </a:tc>
                <a:tc>
                  <a:txBody>
                    <a:bodyPr/>
                    <a:lstStyle/>
                    <a:p>
                      <a:pPr algn="r">
                        <a:lnSpc>
                          <a:spcPct val="150000"/>
                        </a:lnSpc>
                        <a:spcAft>
                          <a:spcPts val="0"/>
                        </a:spcAft>
                      </a:pPr>
                      <a:r>
                        <a:rPr lang="zh-CN" sz="1800">
                          <a:effectLst/>
                        </a:rPr>
                        <a:t>被禁</a:t>
                      </a:r>
                      <a:endParaRPr lang="de-DE" sz="1200">
                        <a:effectLst/>
                        <a:latin typeface="Times New Roman" panose="02020603050405020304" pitchFamily="18" charset="0"/>
                        <a:ea typeface="SimSun" panose="02010600030101010101" pitchFamily="2" charset="-122"/>
                      </a:endParaRPr>
                    </a:p>
                  </a:txBody>
                  <a:tcPr marL="68580" marR="68580" marT="0" marB="0"/>
                </a:tc>
                <a:tc>
                  <a:txBody>
                    <a:bodyPr/>
                    <a:lstStyle/>
                    <a:p>
                      <a:pPr algn="just">
                        <a:lnSpc>
                          <a:spcPct val="150000"/>
                        </a:lnSpc>
                        <a:spcAft>
                          <a:spcPts val="0"/>
                        </a:spcAft>
                      </a:pPr>
                      <a:r>
                        <a:rPr lang="en-US" sz="1800">
                          <a:effectLst/>
                        </a:rPr>
                        <a:t>1609-</a:t>
                      </a:r>
                      <a:endParaRPr lang="de-DE" sz="1200">
                        <a:effectLst/>
                        <a:latin typeface="Times New Roman" panose="02020603050405020304" pitchFamily="18" charset="0"/>
                        <a:ea typeface="SimSun" panose="02010600030101010101" pitchFamily="2" charset="-122"/>
                      </a:endParaRPr>
                    </a:p>
                  </a:txBody>
                  <a:tcPr marL="68580" marR="68580" marT="0" marB="0"/>
                </a:tc>
                <a:tc>
                  <a:txBody>
                    <a:bodyPr/>
                    <a:lstStyle/>
                    <a:p>
                      <a:pPr algn="just">
                        <a:lnSpc>
                          <a:spcPct val="150000"/>
                        </a:lnSpc>
                        <a:spcAft>
                          <a:spcPts val="0"/>
                        </a:spcAft>
                      </a:pPr>
                      <a:r>
                        <a:rPr lang="zh-CN" sz="1800">
                          <a:effectLst/>
                        </a:rPr>
                        <a:t>「清」中国</a:t>
                      </a:r>
                      <a:endParaRPr lang="de-DE" sz="1200">
                        <a:effectLst/>
                        <a:latin typeface="Times New Roman" panose="02020603050405020304" pitchFamily="18" charset="0"/>
                        <a:ea typeface="SimSun" panose="02010600030101010101" pitchFamily="2" charset="-122"/>
                      </a:endParaRPr>
                    </a:p>
                  </a:txBody>
                  <a:tcPr marL="68580" marR="68580" marT="0" marB="0"/>
                </a:tc>
                <a:extLst>
                  <a:ext uri="{0D108BD9-81ED-4DB2-BD59-A6C34878D82A}">
                    <a16:rowId xmlns:a16="http://schemas.microsoft.com/office/drawing/2014/main" val="1102329518"/>
                  </a:ext>
                </a:extLst>
              </a:tr>
              <a:tr h="398259">
                <a:tc>
                  <a:txBody>
                    <a:bodyPr/>
                    <a:lstStyle/>
                    <a:p>
                      <a:pPr algn="just">
                        <a:lnSpc>
                          <a:spcPct val="150000"/>
                        </a:lnSpc>
                        <a:spcAft>
                          <a:spcPts val="0"/>
                        </a:spcAft>
                      </a:pPr>
                      <a:r>
                        <a:rPr lang="en-US" sz="1800">
                          <a:effectLst/>
                        </a:rPr>
                        <a:t> </a:t>
                      </a:r>
                      <a:endParaRPr lang="de-DE" sz="1200">
                        <a:effectLst/>
                        <a:latin typeface="Times New Roman" panose="02020603050405020304" pitchFamily="18" charset="0"/>
                        <a:ea typeface="SimSun" panose="02010600030101010101" pitchFamily="2" charset="-122"/>
                      </a:endParaRPr>
                    </a:p>
                  </a:txBody>
                  <a:tcPr marL="68580" marR="68580" marT="0" marB="0"/>
                </a:tc>
                <a:tc>
                  <a:txBody>
                    <a:bodyPr/>
                    <a:lstStyle/>
                    <a:p>
                      <a:pPr algn="r">
                        <a:lnSpc>
                          <a:spcPct val="150000"/>
                        </a:lnSpc>
                        <a:spcAft>
                          <a:spcPts val="0"/>
                        </a:spcAft>
                      </a:pPr>
                      <a:r>
                        <a:rPr lang="zh-CN" sz="1800">
                          <a:effectLst/>
                        </a:rPr>
                        <a:t>被禁</a:t>
                      </a:r>
                      <a:endParaRPr lang="de-DE" sz="1200">
                        <a:effectLst/>
                        <a:latin typeface="Times New Roman" panose="02020603050405020304" pitchFamily="18" charset="0"/>
                        <a:ea typeface="SimSun" panose="02010600030101010101" pitchFamily="2" charset="-122"/>
                      </a:endParaRPr>
                    </a:p>
                  </a:txBody>
                  <a:tcPr marL="68580" marR="68580" marT="0" marB="0"/>
                </a:tc>
                <a:tc>
                  <a:txBody>
                    <a:bodyPr/>
                    <a:lstStyle/>
                    <a:p>
                      <a:pPr algn="just">
                        <a:lnSpc>
                          <a:spcPct val="150000"/>
                        </a:lnSpc>
                        <a:spcAft>
                          <a:spcPts val="0"/>
                        </a:spcAft>
                      </a:pPr>
                      <a:r>
                        <a:rPr lang="en-US" sz="1800">
                          <a:effectLst/>
                        </a:rPr>
                        <a:t>1932-1941</a:t>
                      </a:r>
                      <a:endParaRPr lang="de-DE" sz="1200">
                        <a:effectLst/>
                        <a:latin typeface="Times New Roman" panose="02020603050405020304" pitchFamily="18" charset="0"/>
                        <a:ea typeface="SimSun" panose="02010600030101010101" pitchFamily="2" charset="-122"/>
                      </a:endParaRPr>
                    </a:p>
                  </a:txBody>
                  <a:tcPr marL="68580" marR="68580" marT="0" marB="0"/>
                </a:tc>
                <a:tc>
                  <a:txBody>
                    <a:bodyPr/>
                    <a:lstStyle/>
                    <a:p>
                      <a:pPr algn="just">
                        <a:lnSpc>
                          <a:spcPct val="150000"/>
                        </a:lnSpc>
                        <a:spcAft>
                          <a:spcPts val="0"/>
                        </a:spcAft>
                      </a:pPr>
                      <a:r>
                        <a:rPr lang="zh-CN" sz="1800">
                          <a:effectLst/>
                        </a:rPr>
                        <a:t>德国</a:t>
                      </a:r>
                      <a:endParaRPr lang="de-DE" sz="1200">
                        <a:effectLst/>
                        <a:latin typeface="Times New Roman" panose="02020603050405020304" pitchFamily="18" charset="0"/>
                        <a:ea typeface="SimSun" panose="02010600030101010101" pitchFamily="2" charset="-122"/>
                      </a:endParaRPr>
                    </a:p>
                  </a:txBody>
                  <a:tcPr marL="68580" marR="68580" marT="0" marB="0"/>
                </a:tc>
                <a:extLst>
                  <a:ext uri="{0D108BD9-81ED-4DB2-BD59-A6C34878D82A}">
                    <a16:rowId xmlns:a16="http://schemas.microsoft.com/office/drawing/2014/main" val="3861412688"/>
                  </a:ext>
                </a:extLst>
              </a:tr>
              <a:tr h="398259">
                <a:tc>
                  <a:txBody>
                    <a:bodyPr/>
                    <a:lstStyle/>
                    <a:p>
                      <a:pPr algn="just">
                        <a:lnSpc>
                          <a:spcPct val="150000"/>
                        </a:lnSpc>
                        <a:spcAft>
                          <a:spcPts val="0"/>
                        </a:spcAft>
                      </a:pPr>
                      <a:r>
                        <a:rPr lang="en-US" sz="1800">
                          <a:effectLst/>
                        </a:rPr>
                        <a:t> </a:t>
                      </a:r>
                      <a:endParaRPr lang="de-DE" sz="1200">
                        <a:effectLst/>
                        <a:latin typeface="Times New Roman" panose="02020603050405020304" pitchFamily="18" charset="0"/>
                        <a:ea typeface="SimSun" panose="02010600030101010101" pitchFamily="2" charset="-122"/>
                      </a:endParaRPr>
                    </a:p>
                  </a:txBody>
                  <a:tcPr marL="68580" marR="68580" marT="0" marB="0"/>
                </a:tc>
                <a:tc>
                  <a:txBody>
                    <a:bodyPr/>
                    <a:lstStyle/>
                    <a:p>
                      <a:pPr algn="r">
                        <a:lnSpc>
                          <a:spcPct val="150000"/>
                        </a:lnSpc>
                        <a:spcAft>
                          <a:spcPts val="0"/>
                        </a:spcAft>
                      </a:pPr>
                      <a:r>
                        <a:rPr lang="zh-CN" sz="1800">
                          <a:effectLst/>
                        </a:rPr>
                        <a:t>被禁</a:t>
                      </a:r>
                      <a:endParaRPr lang="de-DE" sz="1200">
                        <a:effectLst/>
                        <a:latin typeface="Times New Roman" panose="02020603050405020304" pitchFamily="18" charset="0"/>
                        <a:ea typeface="SimSun" panose="02010600030101010101" pitchFamily="2" charset="-122"/>
                      </a:endParaRPr>
                    </a:p>
                  </a:txBody>
                  <a:tcPr marL="68580" marR="68580" marT="0" marB="0"/>
                </a:tc>
                <a:tc>
                  <a:txBody>
                    <a:bodyPr/>
                    <a:lstStyle/>
                    <a:p>
                      <a:pPr algn="just">
                        <a:lnSpc>
                          <a:spcPct val="150000"/>
                        </a:lnSpc>
                        <a:spcAft>
                          <a:spcPts val="0"/>
                        </a:spcAft>
                      </a:pPr>
                      <a:r>
                        <a:rPr lang="en-US" sz="1800">
                          <a:effectLst/>
                        </a:rPr>
                        <a:t>19</a:t>
                      </a:r>
                      <a:r>
                        <a:rPr lang="de-DE" sz="1800">
                          <a:effectLst/>
                        </a:rPr>
                        <a:t>__</a:t>
                      </a:r>
                      <a:r>
                        <a:rPr lang="en-US" sz="1800">
                          <a:effectLst/>
                        </a:rPr>
                        <a:t>-1979</a:t>
                      </a:r>
                      <a:endParaRPr lang="de-DE" sz="1200">
                        <a:effectLst/>
                        <a:latin typeface="Times New Roman" panose="02020603050405020304" pitchFamily="18" charset="0"/>
                        <a:ea typeface="SimSun" panose="02010600030101010101" pitchFamily="2" charset="-122"/>
                      </a:endParaRPr>
                    </a:p>
                  </a:txBody>
                  <a:tcPr marL="68580" marR="68580" marT="0" marB="0"/>
                </a:tc>
                <a:tc>
                  <a:txBody>
                    <a:bodyPr/>
                    <a:lstStyle/>
                    <a:p>
                      <a:pPr algn="just">
                        <a:lnSpc>
                          <a:spcPct val="150000"/>
                        </a:lnSpc>
                        <a:spcAft>
                          <a:spcPts val="0"/>
                        </a:spcAft>
                      </a:pPr>
                      <a:r>
                        <a:rPr lang="zh-CN" sz="1800">
                          <a:effectLst/>
                        </a:rPr>
                        <a:t>法国</a:t>
                      </a:r>
                      <a:endParaRPr lang="de-DE" sz="1200">
                        <a:effectLst/>
                        <a:latin typeface="Times New Roman" panose="02020603050405020304" pitchFamily="18" charset="0"/>
                        <a:ea typeface="SimSun" panose="02010600030101010101" pitchFamily="2" charset="-122"/>
                      </a:endParaRPr>
                    </a:p>
                  </a:txBody>
                  <a:tcPr marL="68580" marR="68580" marT="0" marB="0"/>
                </a:tc>
                <a:extLst>
                  <a:ext uri="{0D108BD9-81ED-4DB2-BD59-A6C34878D82A}">
                    <a16:rowId xmlns:a16="http://schemas.microsoft.com/office/drawing/2014/main" val="3876764917"/>
                  </a:ext>
                </a:extLst>
              </a:tr>
              <a:tr h="398259">
                <a:tc>
                  <a:txBody>
                    <a:bodyPr/>
                    <a:lstStyle/>
                    <a:p>
                      <a:pPr algn="just">
                        <a:lnSpc>
                          <a:spcPct val="150000"/>
                        </a:lnSpc>
                        <a:spcAft>
                          <a:spcPts val="0"/>
                        </a:spcAft>
                      </a:pPr>
                      <a:r>
                        <a:rPr lang="en-US" sz="1800">
                          <a:effectLst/>
                        </a:rPr>
                        <a:t>1522</a:t>
                      </a:r>
                      <a:endParaRPr lang="de-DE" sz="1200">
                        <a:effectLst/>
                        <a:latin typeface="Times New Roman" panose="02020603050405020304" pitchFamily="18" charset="0"/>
                        <a:ea typeface="SimSun" panose="02010600030101010101" pitchFamily="2" charset="-122"/>
                      </a:endParaRPr>
                    </a:p>
                  </a:txBody>
                  <a:tcPr marL="68580" marR="68580" marT="0" marB="0"/>
                </a:tc>
                <a:tc>
                  <a:txBody>
                    <a:bodyPr/>
                    <a:lstStyle/>
                    <a:p>
                      <a:pPr algn="just">
                        <a:lnSpc>
                          <a:spcPct val="150000"/>
                        </a:lnSpc>
                        <a:spcAft>
                          <a:spcPts val="0"/>
                        </a:spcAft>
                      </a:pPr>
                      <a:r>
                        <a:rPr lang="zh-CN" sz="1800">
                          <a:effectLst/>
                        </a:rPr>
                        <a:t>三国演义</a:t>
                      </a:r>
                      <a:endParaRPr lang="de-DE" sz="1200">
                        <a:effectLst/>
                        <a:latin typeface="Times New Roman" panose="02020603050405020304" pitchFamily="18" charset="0"/>
                        <a:ea typeface="SimSun" panose="02010600030101010101" pitchFamily="2" charset="-122"/>
                      </a:endParaRPr>
                    </a:p>
                  </a:txBody>
                  <a:tcPr marL="68580" marR="68580" marT="0" marB="0"/>
                </a:tc>
                <a:tc>
                  <a:txBody>
                    <a:bodyPr/>
                    <a:lstStyle/>
                    <a:p>
                      <a:pPr algn="just">
                        <a:lnSpc>
                          <a:spcPct val="150000"/>
                        </a:lnSpc>
                        <a:spcAft>
                          <a:spcPts val="0"/>
                        </a:spcAft>
                      </a:pPr>
                      <a:r>
                        <a:rPr lang="en-US" sz="1800">
                          <a:effectLst/>
                        </a:rPr>
                        <a:t>1689-92(167)</a:t>
                      </a:r>
                      <a:endParaRPr lang="de-DE" sz="1200">
                        <a:effectLst/>
                        <a:latin typeface="Times New Roman" panose="02020603050405020304" pitchFamily="18" charset="0"/>
                        <a:ea typeface="SimSun" panose="02010600030101010101" pitchFamily="2" charset="-122"/>
                      </a:endParaRPr>
                    </a:p>
                  </a:txBody>
                  <a:tcPr marL="68580" marR="68580" marT="0" marB="0"/>
                </a:tc>
                <a:tc>
                  <a:txBody>
                    <a:bodyPr/>
                    <a:lstStyle/>
                    <a:p>
                      <a:pPr algn="just">
                        <a:lnSpc>
                          <a:spcPct val="150000"/>
                        </a:lnSpc>
                        <a:spcAft>
                          <a:spcPts val="0"/>
                        </a:spcAft>
                      </a:pPr>
                      <a:r>
                        <a:rPr lang="zh-CN" sz="1800">
                          <a:effectLst/>
                        </a:rPr>
                        <a:t>日语全译本</a:t>
                      </a:r>
                      <a:endParaRPr lang="de-DE" sz="1200">
                        <a:effectLst/>
                        <a:latin typeface="Times New Roman" panose="02020603050405020304" pitchFamily="18" charset="0"/>
                        <a:ea typeface="SimSun" panose="02010600030101010101" pitchFamily="2" charset="-122"/>
                      </a:endParaRPr>
                    </a:p>
                  </a:txBody>
                  <a:tcPr marL="68580" marR="68580" marT="0" marB="0"/>
                </a:tc>
                <a:extLst>
                  <a:ext uri="{0D108BD9-81ED-4DB2-BD59-A6C34878D82A}">
                    <a16:rowId xmlns:a16="http://schemas.microsoft.com/office/drawing/2014/main" val="424753513"/>
                  </a:ext>
                </a:extLst>
              </a:tr>
              <a:tr h="398259">
                <a:tc>
                  <a:txBody>
                    <a:bodyPr/>
                    <a:lstStyle/>
                    <a:p>
                      <a:pPr algn="just">
                        <a:lnSpc>
                          <a:spcPct val="150000"/>
                        </a:lnSpc>
                        <a:spcAft>
                          <a:spcPts val="0"/>
                        </a:spcAft>
                      </a:pPr>
                      <a:r>
                        <a:rPr lang="en-US" sz="1800">
                          <a:effectLst/>
                        </a:rPr>
                        <a:t> </a:t>
                      </a:r>
                      <a:endParaRPr lang="de-DE" sz="1200">
                        <a:effectLst/>
                        <a:latin typeface="Times New Roman" panose="02020603050405020304" pitchFamily="18" charset="0"/>
                        <a:ea typeface="SimSun" panose="02010600030101010101" pitchFamily="2" charset="-122"/>
                      </a:endParaRPr>
                    </a:p>
                  </a:txBody>
                  <a:tcPr marL="68580" marR="68580" marT="0" marB="0"/>
                </a:tc>
                <a:tc>
                  <a:txBody>
                    <a:bodyPr/>
                    <a:lstStyle/>
                    <a:p>
                      <a:pPr algn="just">
                        <a:lnSpc>
                          <a:spcPct val="150000"/>
                        </a:lnSpc>
                        <a:spcAft>
                          <a:spcPts val="0"/>
                        </a:spcAft>
                      </a:pPr>
                      <a:r>
                        <a:rPr lang="en-US" sz="1800">
                          <a:effectLst/>
                        </a:rPr>
                        <a:t> </a:t>
                      </a:r>
                      <a:endParaRPr lang="de-DE" sz="1200">
                        <a:effectLst/>
                        <a:latin typeface="Times New Roman" panose="02020603050405020304" pitchFamily="18" charset="0"/>
                        <a:ea typeface="SimSun" panose="02010600030101010101" pitchFamily="2" charset="-122"/>
                      </a:endParaRPr>
                    </a:p>
                  </a:txBody>
                  <a:tcPr marL="68580" marR="68580" marT="0" marB="0"/>
                </a:tc>
                <a:tc>
                  <a:txBody>
                    <a:bodyPr/>
                    <a:lstStyle/>
                    <a:p>
                      <a:pPr algn="just">
                        <a:lnSpc>
                          <a:spcPct val="150000"/>
                        </a:lnSpc>
                        <a:spcAft>
                          <a:spcPts val="0"/>
                        </a:spcAft>
                      </a:pPr>
                      <a:r>
                        <a:rPr lang="en-US" sz="1800">
                          <a:effectLst/>
                        </a:rPr>
                        <a:t>1820(298)</a:t>
                      </a:r>
                      <a:endParaRPr lang="de-DE" sz="1200">
                        <a:effectLst/>
                        <a:latin typeface="Times New Roman" panose="02020603050405020304" pitchFamily="18" charset="0"/>
                        <a:ea typeface="SimSun" panose="02010600030101010101" pitchFamily="2" charset="-122"/>
                      </a:endParaRPr>
                    </a:p>
                  </a:txBody>
                  <a:tcPr marL="68580" marR="68580" marT="0" marB="0"/>
                </a:tc>
                <a:tc>
                  <a:txBody>
                    <a:bodyPr/>
                    <a:lstStyle/>
                    <a:p>
                      <a:pPr algn="just">
                        <a:lnSpc>
                          <a:spcPct val="150000"/>
                        </a:lnSpc>
                        <a:spcAft>
                          <a:spcPts val="0"/>
                        </a:spcAft>
                      </a:pPr>
                      <a:r>
                        <a:rPr lang="zh-CN" sz="1800">
                          <a:effectLst/>
                        </a:rPr>
                        <a:t>英语摘译</a:t>
                      </a:r>
                      <a:endParaRPr lang="de-DE" sz="1200">
                        <a:effectLst/>
                        <a:latin typeface="Times New Roman" panose="02020603050405020304" pitchFamily="18" charset="0"/>
                        <a:ea typeface="SimSun" panose="02010600030101010101" pitchFamily="2" charset="-122"/>
                      </a:endParaRPr>
                    </a:p>
                  </a:txBody>
                  <a:tcPr marL="68580" marR="68580" marT="0" marB="0"/>
                </a:tc>
                <a:extLst>
                  <a:ext uri="{0D108BD9-81ED-4DB2-BD59-A6C34878D82A}">
                    <a16:rowId xmlns:a16="http://schemas.microsoft.com/office/drawing/2014/main" val="3794596184"/>
                  </a:ext>
                </a:extLst>
              </a:tr>
              <a:tr h="398259">
                <a:tc>
                  <a:txBody>
                    <a:bodyPr/>
                    <a:lstStyle/>
                    <a:p>
                      <a:pPr algn="just">
                        <a:lnSpc>
                          <a:spcPct val="150000"/>
                        </a:lnSpc>
                        <a:spcAft>
                          <a:spcPts val="0"/>
                        </a:spcAft>
                      </a:pPr>
                      <a:r>
                        <a:rPr lang="en-US" sz="1800">
                          <a:effectLst/>
                        </a:rPr>
                        <a:t>1791</a:t>
                      </a:r>
                      <a:endParaRPr lang="de-DE" sz="1200">
                        <a:effectLst/>
                        <a:latin typeface="Times New Roman" panose="02020603050405020304" pitchFamily="18" charset="0"/>
                        <a:ea typeface="SimSun" panose="02010600030101010101" pitchFamily="2" charset="-122"/>
                      </a:endParaRPr>
                    </a:p>
                  </a:txBody>
                  <a:tcPr marL="68580" marR="68580" marT="0" marB="0"/>
                </a:tc>
                <a:tc>
                  <a:txBody>
                    <a:bodyPr/>
                    <a:lstStyle/>
                    <a:p>
                      <a:pPr algn="just">
                        <a:lnSpc>
                          <a:spcPct val="150000"/>
                        </a:lnSpc>
                        <a:spcAft>
                          <a:spcPts val="0"/>
                        </a:spcAft>
                      </a:pPr>
                      <a:r>
                        <a:rPr lang="zh-CN" sz="1800">
                          <a:effectLst/>
                        </a:rPr>
                        <a:t>红楼梦</a:t>
                      </a:r>
                      <a:endParaRPr lang="de-DE" sz="1200">
                        <a:effectLst/>
                        <a:latin typeface="Times New Roman" panose="02020603050405020304" pitchFamily="18" charset="0"/>
                        <a:ea typeface="SimSun" panose="02010600030101010101" pitchFamily="2" charset="-122"/>
                      </a:endParaRPr>
                    </a:p>
                  </a:txBody>
                  <a:tcPr marL="68580" marR="68580" marT="0" marB="0"/>
                </a:tc>
                <a:tc>
                  <a:txBody>
                    <a:bodyPr/>
                    <a:lstStyle/>
                    <a:p>
                      <a:pPr algn="just">
                        <a:lnSpc>
                          <a:spcPct val="150000"/>
                        </a:lnSpc>
                        <a:spcAft>
                          <a:spcPts val="0"/>
                        </a:spcAft>
                      </a:pPr>
                      <a:r>
                        <a:rPr lang="en-US" sz="1800">
                          <a:effectLst/>
                        </a:rPr>
                        <a:t>1814</a:t>
                      </a:r>
                      <a:r>
                        <a:rPr lang="zh-CN" sz="1800">
                          <a:effectLst/>
                        </a:rPr>
                        <a:t>（</a:t>
                      </a:r>
                      <a:r>
                        <a:rPr lang="en-US" sz="1800">
                          <a:effectLst/>
                        </a:rPr>
                        <a:t>23</a:t>
                      </a:r>
                      <a:r>
                        <a:rPr lang="zh-CN" sz="1800">
                          <a:effectLst/>
                        </a:rPr>
                        <a:t>）</a:t>
                      </a:r>
                      <a:endParaRPr lang="de-DE" sz="1200">
                        <a:effectLst/>
                        <a:latin typeface="Times New Roman" panose="02020603050405020304" pitchFamily="18" charset="0"/>
                        <a:ea typeface="SimSun" panose="02010600030101010101" pitchFamily="2" charset="-122"/>
                      </a:endParaRPr>
                    </a:p>
                  </a:txBody>
                  <a:tcPr marL="68580" marR="68580" marT="0" marB="0"/>
                </a:tc>
                <a:tc>
                  <a:txBody>
                    <a:bodyPr/>
                    <a:lstStyle/>
                    <a:p>
                      <a:pPr algn="just">
                        <a:lnSpc>
                          <a:spcPct val="150000"/>
                        </a:lnSpc>
                        <a:spcAft>
                          <a:spcPts val="0"/>
                        </a:spcAft>
                      </a:pPr>
                      <a:r>
                        <a:rPr lang="zh-CN" sz="1800">
                          <a:effectLst/>
                        </a:rPr>
                        <a:t>英语摘译</a:t>
                      </a:r>
                      <a:endParaRPr lang="de-DE" sz="1200">
                        <a:effectLst/>
                        <a:latin typeface="Times New Roman" panose="02020603050405020304" pitchFamily="18" charset="0"/>
                        <a:ea typeface="SimSun" panose="02010600030101010101" pitchFamily="2" charset="-122"/>
                      </a:endParaRPr>
                    </a:p>
                  </a:txBody>
                  <a:tcPr marL="68580" marR="68580" marT="0" marB="0"/>
                </a:tc>
                <a:extLst>
                  <a:ext uri="{0D108BD9-81ED-4DB2-BD59-A6C34878D82A}">
                    <a16:rowId xmlns:a16="http://schemas.microsoft.com/office/drawing/2014/main" val="2293388956"/>
                  </a:ext>
                </a:extLst>
              </a:tr>
              <a:tr h="398259">
                <a:tc>
                  <a:txBody>
                    <a:bodyPr/>
                    <a:lstStyle/>
                    <a:p>
                      <a:pPr algn="just">
                        <a:lnSpc>
                          <a:spcPct val="150000"/>
                        </a:lnSpc>
                        <a:spcAft>
                          <a:spcPts val="0"/>
                        </a:spcAft>
                      </a:pPr>
                      <a:r>
                        <a:rPr lang="en-US" sz="1800">
                          <a:effectLst/>
                        </a:rPr>
                        <a:t> </a:t>
                      </a:r>
                      <a:endParaRPr lang="de-DE" sz="1200">
                        <a:effectLst/>
                        <a:latin typeface="Times New Roman" panose="02020603050405020304" pitchFamily="18" charset="0"/>
                        <a:ea typeface="SimSun" panose="02010600030101010101" pitchFamily="2" charset="-122"/>
                      </a:endParaRPr>
                    </a:p>
                  </a:txBody>
                  <a:tcPr marL="68580" marR="68580" marT="0" marB="0"/>
                </a:tc>
                <a:tc>
                  <a:txBody>
                    <a:bodyPr/>
                    <a:lstStyle/>
                    <a:p>
                      <a:pPr algn="just">
                        <a:lnSpc>
                          <a:spcPct val="150000"/>
                        </a:lnSpc>
                        <a:spcAft>
                          <a:spcPts val="0"/>
                        </a:spcAft>
                      </a:pPr>
                      <a:r>
                        <a:rPr lang="en-US" sz="1800">
                          <a:effectLst/>
                        </a:rPr>
                        <a:t> </a:t>
                      </a:r>
                      <a:endParaRPr lang="de-DE" sz="1200">
                        <a:effectLst/>
                        <a:latin typeface="Times New Roman" panose="02020603050405020304" pitchFamily="18" charset="0"/>
                        <a:ea typeface="SimSun" panose="02010600030101010101" pitchFamily="2" charset="-122"/>
                      </a:endParaRPr>
                    </a:p>
                  </a:txBody>
                  <a:tcPr marL="68580" marR="68580" marT="0" marB="0"/>
                </a:tc>
                <a:tc>
                  <a:txBody>
                    <a:bodyPr/>
                    <a:lstStyle/>
                    <a:p>
                      <a:pPr algn="just">
                        <a:lnSpc>
                          <a:spcPct val="150000"/>
                        </a:lnSpc>
                        <a:spcAft>
                          <a:spcPts val="0"/>
                        </a:spcAft>
                      </a:pPr>
                      <a:r>
                        <a:rPr lang="en-US" sz="1800">
                          <a:effectLst/>
                        </a:rPr>
                        <a:t>1927 </a:t>
                      </a:r>
                      <a:r>
                        <a:rPr lang="zh-CN" sz="1800">
                          <a:effectLst/>
                        </a:rPr>
                        <a:t>（</a:t>
                      </a:r>
                      <a:r>
                        <a:rPr lang="en-US" sz="1800">
                          <a:effectLst/>
                        </a:rPr>
                        <a:t>136</a:t>
                      </a:r>
                      <a:r>
                        <a:rPr lang="zh-CN" sz="1800">
                          <a:effectLst/>
                        </a:rPr>
                        <a:t>）</a:t>
                      </a:r>
                      <a:endParaRPr lang="de-DE" sz="1200">
                        <a:effectLst/>
                        <a:latin typeface="Times New Roman" panose="02020603050405020304" pitchFamily="18" charset="0"/>
                        <a:ea typeface="SimSun" panose="02010600030101010101" pitchFamily="2" charset="-122"/>
                      </a:endParaRPr>
                    </a:p>
                  </a:txBody>
                  <a:tcPr marL="68580" marR="68580" marT="0" marB="0"/>
                </a:tc>
                <a:tc>
                  <a:txBody>
                    <a:bodyPr/>
                    <a:lstStyle/>
                    <a:p>
                      <a:pPr algn="just">
                        <a:lnSpc>
                          <a:spcPct val="150000"/>
                        </a:lnSpc>
                        <a:spcAft>
                          <a:spcPts val="0"/>
                        </a:spcAft>
                      </a:pPr>
                      <a:r>
                        <a:rPr lang="zh-CN" sz="1800" dirty="0">
                          <a:effectLst/>
                        </a:rPr>
                        <a:t>英语全译本</a:t>
                      </a:r>
                      <a:endParaRPr lang="de-DE" sz="1200" dirty="0">
                        <a:effectLst/>
                        <a:latin typeface="Times New Roman" panose="02020603050405020304" pitchFamily="18" charset="0"/>
                        <a:ea typeface="SimSun" panose="02010600030101010101" pitchFamily="2" charset="-122"/>
                      </a:endParaRPr>
                    </a:p>
                  </a:txBody>
                  <a:tcPr marL="68580" marR="68580" marT="0" marB="0"/>
                </a:tc>
                <a:extLst>
                  <a:ext uri="{0D108BD9-81ED-4DB2-BD59-A6C34878D82A}">
                    <a16:rowId xmlns:a16="http://schemas.microsoft.com/office/drawing/2014/main" val="3416575261"/>
                  </a:ext>
                </a:extLst>
              </a:tr>
            </a:tbl>
          </a:graphicData>
        </a:graphic>
      </p:graphicFrame>
      <p:sp>
        <p:nvSpPr>
          <p:cNvPr id="4" name="Rectangle 1">
            <a:extLst>
              <a:ext uri="{FF2B5EF4-FFF2-40B4-BE49-F238E27FC236}">
                <a16:creationId xmlns:a16="http://schemas.microsoft.com/office/drawing/2014/main" id="{42E8C4E4-377E-46F2-A3BE-7E73B3232F1D}"/>
              </a:ext>
            </a:extLst>
          </p:cNvPr>
          <p:cNvSpPr>
            <a:spLocks noChangeArrowheads="1"/>
          </p:cNvSpPr>
          <p:nvPr/>
        </p:nvSpPr>
        <p:spPr bwMode="auto">
          <a:xfrm>
            <a:off x="467544" y="196864"/>
            <a:ext cx="820891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en-US" sz="3200" b="1" i="0" u="none" strike="noStrike" cap="none" normalizeH="0" baseline="0" dirty="0">
                <a:ln>
                  <a:noFill/>
                </a:ln>
                <a:solidFill>
                  <a:schemeClr val="tx1"/>
                </a:solidFill>
                <a:effectLst/>
                <a:latin typeface="Times New Roman" panose="02020603050405020304" pitchFamily="18" charset="0"/>
                <a:ea typeface="TSC UKai M TT"/>
                <a:cs typeface="Times New Roman" panose="02020603050405020304" pitchFamily="18" charset="0"/>
              </a:rPr>
              <a:t>四大名著</a:t>
            </a:r>
            <a:r>
              <a:rPr kumimoji="0" lang="en-US" altLang="zh-CN" sz="3200" b="1" i="0" u="none" strike="noStrike" cap="none" normalizeH="0" baseline="0" dirty="0">
                <a:ln>
                  <a:noFill/>
                </a:ln>
                <a:solidFill>
                  <a:schemeClr val="tx1"/>
                </a:solidFill>
                <a:effectLst/>
                <a:latin typeface="Times New Roman" panose="02020603050405020304" pitchFamily="18" charset="0"/>
                <a:ea typeface="TSC UKai M TT"/>
                <a:cs typeface="Times New Roman" panose="02020603050405020304" pitchFamily="18" charset="0"/>
              </a:rPr>
              <a:t>+</a:t>
            </a:r>
            <a:r>
              <a:rPr kumimoji="0" lang="zh-CN" altLang="en-US" sz="3200" b="1" i="0" u="none" strike="noStrike" cap="none" normalizeH="0" baseline="0" dirty="0">
                <a:ln>
                  <a:noFill/>
                </a:ln>
                <a:solidFill>
                  <a:schemeClr val="tx1"/>
                </a:solidFill>
                <a:effectLst/>
                <a:latin typeface="Times New Roman" panose="02020603050405020304" pitchFamily="18" charset="0"/>
                <a:ea typeface="TSC UKai M TT"/>
                <a:cs typeface="Times New Roman" panose="02020603050405020304" pitchFamily="18" charset="0"/>
              </a:rPr>
              <a:t>金瓶梅的早期翻译结果总结表</a:t>
            </a:r>
            <a:endParaRPr kumimoji="0" lang="zh-CN" altLang="de-DE" sz="44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736041635"/>
      </p:ext>
    </p:extLst>
  </p:cSld>
  <p:clrMapOvr>
    <a:masterClrMapping/>
  </p:clrMapOvr>
  <p:transition>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9B02EC3-E9E3-417D-B8B4-D19C385814D9}"/>
              </a:ext>
            </a:extLst>
          </p:cNvPr>
          <p:cNvSpPr>
            <a:spLocks noGrp="1"/>
          </p:cNvSpPr>
          <p:nvPr>
            <p:ph type="title"/>
          </p:nvPr>
        </p:nvSpPr>
        <p:spPr/>
        <p:txBody>
          <a:bodyPr>
            <a:noAutofit/>
          </a:bodyPr>
          <a:lstStyle/>
          <a:p>
            <a:r>
              <a:rPr lang="zh-CN" altLang="de-DE" sz="3200" b="1" dirty="0"/>
              <a:t>早期中国文学在西方（尤其是德国）的译介</a:t>
            </a:r>
            <a:r>
              <a:rPr lang="de-DE" sz="3200" b="1" dirty="0"/>
              <a:t> (Early Chinese </a:t>
            </a:r>
            <a:r>
              <a:rPr lang="de-DE" sz="3200" b="1" dirty="0" err="1"/>
              <a:t>Literature</a:t>
            </a:r>
            <a:r>
              <a:rPr lang="de-DE" sz="3200" b="1" dirty="0"/>
              <a:t> in </a:t>
            </a:r>
            <a:r>
              <a:rPr lang="de-DE" sz="3200" b="1" dirty="0" err="1"/>
              <a:t>the</a:t>
            </a:r>
            <a:r>
              <a:rPr lang="de-DE" sz="3200" b="1" dirty="0"/>
              <a:t> West, </a:t>
            </a:r>
            <a:r>
              <a:rPr lang="de-DE" sz="3200" b="1" dirty="0" err="1"/>
              <a:t>especially</a:t>
            </a:r>
            <a:r>
              <a:rPr lang="de-DE" sz="3200" b="1" dirty="0"/>
              <a:t> in Germany)</a:t>
            </a:r>
            <a:endParaRPr lang="de-DE" sz="3200" dirty="0"/>
          </a:p>
        </p:txBody>
      </p:sp>
      <p:sp>
        <p:nvSpPr>
          <p:cNvPr id="5" name="Inhaltsplatzhalter 4">
            <a:extLst>
              <a:ext uri="{FF2B5EF4-FFF2-40B4-BE49-F238E27FC236}">
                <a16:creationId xmlns:a16="http://schemas.microsoft.com/office/drawing/2014/main" id="{522542F6-45AA-4B0E-BAA0-EA9CE3890451}"/>
              </a:ext>
            </a:extLst>
          </p:cNvPr>
          <p:cNvSpPr>
            <a:spLocks noGrp="1"/>
          </p:cNvSpPr>
          <p:nvPr>
            <p:ph idx="1"/>
          </p:nvPr>
        </p:nvSpPr>
        <p:spPr/>
        <p:txBody>
          <a:bodyPr>
            <a:normAutofit fontScale="92500" lnSpcReduction="20000"/>
          </a:bodyPr>
          <a:lstStyle/>
          <a:p>
            <a:r>
              <a:rPr lang="en-GB" altLang="zh-CN" dirty="0"/>
              <a:t>The first full translations of Chinese literature into Western languages  are</a:t>
            </a:r>
            <a:r>
              <a:rPr lang="de-DE" altLang="zh-CN" dirty="0"/>
              <a:t>, </a:t>
            </a:r>
            <a:r>
              <a:rPr lang="de-DE" altLang="zh-CN" dirty="0" err="1"/>
              <a:t>except</a:t>
            </a:r>
            <a:r>
              <a:rPr lang="de-DE" altLang="zh-CN" dirty="0"/>
              <a:t> </a:t>
            </a:r>
            <a:r>
              <a:rPr lang="de-DE" altLang="zh-CN" dirty="0" err="1"/>
              <a:t>the</a:t>
            </a:r>
            <a:r>
              <a:rPr lang="de-DE" altLang="zh-CN" dirty="0"/>
              <a:t> </a:t>
            </a:r>
            <a:r>
              <a:rPr lang="de-DE" altLang="zh-CN" dirty="0" err="1"/>
              <a:t>early</a:t>
            </a:r>
            <a:r>
              <a:rPr lang="de-DE" altLang="zh-CN" dirty="0"/>
              <a:t> </a:t>
            </a:r>
            <a:r>
              <a:rPr lang="de-DE" altLang="zh-CN" dirty="0" err="1"/>
              <a:t>translation</a:t>
            </a:r>
            <a:r>
              <a:rPr lang="de-DE" altLang="zh-CN" dirty="0"/>
              <a:t> </a:t>
            </a:r>
            <a:r>
              <a:rPr lang="de-DE" altLang="zh-CN" dirty="0" err="1"/>
              <a:t>of</a:t>
            </a:r>
            <a:r>
              <a:rPr lang="de-DE" altLang="zh-CN" dirty="0"/>
              <a:t> </a:t>
            </a:r>
            <a:r>
              <a:rPr lang="de-DE" altLang="zh-CN" dirty="0" err="1"/>
              <a:t>the</a:t>
            </a:r>
            <a:r>
              <a:rPr lang="de-DE" altLang="zh-CN" dirty="0"/>
              <a:t> </a:t>
            </a:r>
            <a:r>
              <a:rPr lang="de-DE" altLang="zh-CN" i="1" dirty="0" err="1"/>
              <a:t>Shijing</a:t>
            </a:r>
            <a:r>
              <a:rPr lang="en-GB" altLang="zh-CN" dirty="0"/>
              <a:t> mostly </a:t>
            </a:r>
            <a:r>
              <a:rPr lang="en-GB" altLang="zh-CN" b="1" dirty="0"/>
              <a:t>unknown</a:t>
            </a:r>
            <a:r>
              <a:rPr lang="en-GB" altLang="zh-CN" dirty="0"/>
              <a:t> texts and </a:t>
            </a:r>
            <a:r>
              <a:rPr lang="en-GB" altLang="zh-CN" b="1" dirty="0"/>
              <a:t>not representative </a:t>
            </a:r>
            <a:r>
              <a:rPr lang="en-GB" altLang="zh-CN" dirty="0"/>
              <a:t>for national Chinese literature.  </a:t>
            </a:r>
            <a:r>
              <a:rPr lang="zh-CN" altLang="en-US" dirty="0">
                <a:latin typeface="楷体" pitchFamily="49" charset="-122"/>
                <a:ea typeface="楷体" pitchFamily="49" charset="-122"/>
              </a:rPr>
              <a:t>（早期中国文学的西语</a:t>
            </a:r>
            <a:r>
              <a:rPr lang="de-DE" altLang="zh-CN" dirty="0">
                <a:latin typeface="楷体" pitchFamily="49" charset="-122"/>
                <a:ea typeface="楷体" pitchFamily="49" charset="-122"/>
              </a:rPr>
              <a:t>(</a:t>
            </a:r>
            <a:r>
              <a:rPr lang="zh-CN" altLang="de-DE" dirty="0">
                <a:latin typeface="楷体" pitchFamily="49" charset="-122"/>
                <a:ea typeface="楷体" pitchFamily="49" charset="-122"/>
              </a:rPr>
              <a:t>全</a:t>
            </a:r>
            <a:r>
              <a:rPr lang="de-DE" altLang="zh-CN" dirty="0">
                <a:latin typeface="楷体" pitchFamily="49" charset="-122"/>
                <a:ea typeface="楷体" pitchFamily="49" charset="-122"/>
              </a:rPr>
              <a:t>)</a:t>
            </a:r>
            <a:r>
              <a:rPr lang="zh-CN" altLang="en-US" dirty="0">
                <a:latin typeface="楷体" pitchFamily="49" charset="-122"/>
                <a:ea typeface="楷体" pitchFamily="49" charset="-122"/>
              </a:rPr>
              <a:t>翻译大都</a:t>
            </a:r>
            <a:r>
              <a:rPr lang="zh-CN" altLang="en-US" b="1" dirty="0">
                <a:latin typeface="楷体" pitchFamily="49" charset="-122"/>
                <a:ea typeface="楷体" pitchFamily="49" charset="-122"/>
              </a:rPr>
              <a:t>非著名</a:t>
            </a:r>
            <a:r>
              <a:rPr lang="zh-CN" altLang="en-US" dirty="0">
                <a:latin typeface="楷体" pitchFamily="49" charset="-122"/>
                <a:ea typeface="楷体" pitchFamily="49" charset="-122"/>
              </a:rPr>
              <a:t>也</a:t>
            </a:r>
            <a:r>
              <a:rPr lang="zh-CN" altLang="en-US" b="1" dirty="0">
                <a:latin typeface="楷体" pitchFamily="49" charset="-122"/>
                <a:ea typeface="楷体" pitchFamily="49" charset="-122"/>
              </a:rPr>
              <a:t>非典型）</a:t>
            </a:r>
            <a:endParaRPr lang="en-GB" altLang="zh-CN" b="1" dirty="0">
              <a:latin typeface="楷体" pitchFamily="49" charset="-122"/>
              <a:ea typeface="楷体" pitchFamily="49" charset="-122"/>
            </a:endParaRPr>
          </a:p>
          <a:p>
            <a:r>
              <a:rPr lang="en-GB" altLang="zh-CN" dirty="0"/>
              <a:t>The first translations were even </a:t>
            </a:r>
            <a:r>
              <a:rPr lang="en-GB" altLang="zh-CN" b="1" dirty="0"/>
              <a:t>doubted</a:t>
            </a:r>
            <a:r>
              <a:rPr lang="en-GB" altLang="zh-CN" dirty="0"/>
              <a:t> to be originally Chinese. </a:t>
            </a:r>
            <a:r>
              <a:rPr lang="zh-CN" altLang="en-US" dirty="0">
                <a:latin typeface="楷体" pitchFamily="49" charset="-122"/>
                <a:ea typeface="楷体" pitchFamily="49" charset="-122"/>
              </a:rPr>
              <a:t>（受到质疑）</a:t>
            </a:r>
            <a:endParaRPr lang="en-GB" altLang="zh-CN" dirty="0">
              <a:latin typeface="楷体" pitchFamily="49" charset="-122"/>
              <a:ea typeface="楷体" pitchFamily="49" charset="-122"/>
            </a:endParaRPr>
          </a:p>
          <a:p>
            <a:r>
              <a:rPr lang="en-GB" altLang="zh-CN" dirty="0"/>
              <a:t>This lecture asks for the </a:t>
            </a:r>
            <a:r>
              <a:rPr lang="en-GB" altLang="zh-CN" b="1" dirty="0"/>
              <a:t>historical setting</a:t>
            </a:r>
            <a:r>
              <a:rPr lang="en-GB" altLang="zh-CN" dirty="0"/>
              <a:t>, the </a:t>
            </a:r>
            <a:r>
              <a:rPr lang="en-GB" altLang="zh-CN" b="1" dirty="0"/>
              <a:t>role of the translators</a:t>
            </a:r>
            <a:r>
              <a:rPr lang="en-GB" altLang="zh-CN" dirty="0"/>
              <a:t> etc.</a:t>
            </a:r>
            <a:r>
              <a:rPr lang="zh-CN" altLang="en-US" dirty="0">
                <a:latin typeface="楷体" pitchFamily="49" charset="-122"/>
                <a:ea typeface="楷体" pitchFamily="49" charset="-122"/>
              </a:rPr>
              <a:t>（考察历史背景和译者角色）</a:t>
            </a:r>
            <a:endParaRPr lang="en-US" altLang="zh-CN" dirty="0">
              <a:latin typeface="楷体" pitchFamily="49" charset="-122"/>
              <a:ea typeface="楷体" pitchFamily="49" charset="-122"/>
            </a:endParaRPr>
          </a:p>
          <a:p>
            <a:endParaRPr lang="zh-CN" altLang="en-US" dirty="0"/>
          </a:p>
          <a:p>
            <a:endParaRPr lang="de-DE" dirty="0"/>
          </a:p>
        </p:txBody>
      </p:sp>
    </p:spTree>
    <p:extLst>
      <p:ext uri="{BB962C8B-B14F-4D97-AF65-F5344CB8AC3E}">
        <p14:creationId xmlns:p14="http://schemas.microsoft.com/office/powerpoint/2010/main" val="45611284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标题 1"/>
          <p:cNvSpPr>
            <a:spLocks noGrp="1"/>
          </p:cNvSpPr>
          <p:nvPr>
            <p:ph type="title"/>
          </p:nvPr>
        </p:nvSpPr>
        <p:spPr/>
        <p:txBody>
          <a:bodyPr/>
          <a:lstStyle/>
          <a:p>
            <a:pPr eaLnBrk="1" hangingPunct="1"/>
            <a:r>
              <a:rPr lang="de-DE" altLang="zh-CN" dirty="0" err="1">
                <a:solidFill>
                  <a:srgbClr val="0E5772"/>
                </a:solidFill>
                <a:latin typeface="Arial" panose="020B0604020202020204" pitchFamily="34" charset="0"/>
                <a:cs typeface="Arial" panose="020B0604020202020204" pitchFamily="34" charset="0"/>
              </a:rPr>
              <a:t>Preparation</a:t>
            </a:r>
            <a:r>
              <a:rPr lang="de-DE" altLang="zh-CN" dirty="0">
                <a:solidFill>
                  <a:srgbClr val="0E5772"/>
                </a:solidFill>
                <a:latin typeface="Arial" panose="020B0604020202020204" pitchFamily="34" charset="0"/>
                <a:cs typeface="Arial" panose="020B0604020202020204" pitchFamily="34" charset="0"/>
              </a:rPr>
              <a:t> </a:t>
            </a:r>
            <a:r>
              <a:rPr lang="de-DE" altLang="zh-CN" dirty="0" err="1">
                <a:solidFill>
                  <a:srgbClr val="0E5772"/>
                </a:solidFill>
                <a:latin typeface="Arial" panose="020B0604020202020204" pitchFamily="34" charset="0"/>
                <a:cs typeface="Arial" panose="020B0604020202020204" pitchFamily="34" charset="0"/>
              </a:rPr>
              <a:t>for</a:t>
            </a:r>
            <a:r>
              <a:rPr lang="de-DE" altLang="zh-CN" dirty="0">
                <a:solidFill>
                  <a:srgbClr val="0E5772"/>
                </a:solidFill>
                <a:latin typeface="Arial" panose="020B0604020202020204" pitchFamily="34" charset="0"/>
                <a:cs typeface="Arial" panose="020B0604020202020204" pitchFamily="34" charset="0"/>
              </a:rPr>
              <a:t> </a:t>
            </a:r>
            <a:r>
              <a:rPr lang="de-DE" altLang="zh-CN" dirty="0" err="1">
                <a:solidFill>
                  <a:srgbClr val="0E5772"/>
                </a:solidFill>
                <a:latin typeface="Arial" panose="020B0604020202020204" pitchFamily="34" charset="0"/>
                <a:cs typeface="Arial" panose="020B0604020202020204" pitchFamily="34" charset="0"/>
              </a:rPr>
              <a:t>next</a:t>
            </a:r>
            <a:r>
              <a:rPr lang="de-DE" altLang="zh-CN" dirty="0">
                <a:solidFill>
                  <a:srgbClr val="0E5772"/>
                </a:solidFill>
                <a:latin typeface="Arial" panose="020B0604020202020204" pitchFamily="34" charset="0"/>
                <a:cs typeface="Arial" panose="020B0604020202020204" pitchFamily="34" charset="0"/>
              </a:rPr>
              <a:t> </a:t>
            </a:r>
            <a:r>
              <a:rPr lang="de-DE" altLang="zh-CN" dirty="0" err="1">
                <a:solidFill>
                  <a:srgbClr val="0E5772"/>
                </a:solidFill>
                <a:latin typeface="Arial" panose="020B0604020202020204" pitchFamily="34" charset="0"/>
                <a:cs typeface="Arial" panose="020B0604020202020204" pitchFamily="34" charset="0"/>
              </a:rPr>
              <a:t>session</a:t>
            </a:r>
            <a:endParaRPr kumimoji="1" lang="zh-CN" altLang="en-US" dirty="0">
              <a:cs typeface="Arial" panose="020B0604020202020204" pitchFamily="34" charset="0"/>
            </a:endParaRPr>
          </a:p>
        </p:txBody>
      </p:sp>
      <p:sp>
        <p:nvSpPr>
          <p:cNvPr id="8195" name="内容占位符 2"/>
          <p:cNvSpPr>
            <a:spLocks noGrp="1"/>
          </p:cNvSpPr>
          <p:nvPr>
            <p:ph idx="1"/>
          </p:nvPr>
        </p:nvSpPr>
        <p:spPr>
          <a:xfrm>
            <a:off x="323528" y="1484784"/>
            <a:ext cx="8496944" cy="4882554"/>
          </a:xfrm>
        </p:spPr>
        <p:txBody>
          <a:bodyPr>
            <a:noAutofit/>
          </a:bodyPr>
          <a:lstStyle/>
          <a:p>
            <a:pPr marL="0" indent="0">
              <a:buNone/>
            </a:pPr>
            <a:r>
              <a:rPr lang="de-DE" sz="1800" dirty="0">
                <a:latin typeface="Calibri" panose="020F0502020204030204" pitchFamily="34" charset="0"/>
                <a:ea typeface="SimSun" panose="02010600030101010101" pitchFamily="2" charset="-122"/>
                <a:cs typeface="Calibri" panose="020F0502020204030204" pitchFamily="34" charset="0"/>
              </a:rPr>
              <a:t>1 2.25 Organizational </a:t>
            </a:r>
            <a:r>
              <a:rPr lang="de-DE" sz="1800" dirty="0" err="1">
                <a:latin typeface="Calibri" panose="020F0502020204030204" pitchFamily="34" charset="0"/>
                <a:ea typeface="SimSun" panose="02010600030101010101" pitchFamily="2" charset="-122"/>
                <a:cs typeface="Calibri" panose="020F0502020204030204" pitchFamily="34" charset="0"/>
              </a:rPr>
              <a:t>things</a:t>
            </a:r>
            <a:r>
              <a:rPr lang="de-DE" sz="1800" dirty="0">
                <a:latin typeface="Calibri" panose="020F0502020204030204" pitchFamily="34" charset="0"/>
                <a:ea typeface="SimSun" panose="02010600030101010101" pitchFamily="2" charset="-122"/>
                <a:cs typeface="Calibri" panose="020F0502020204030204" pitchFamily="34" charset="0"/>
              </a:rPr>
              <a:t>, </a:t>
            </a:r>
            <a:r>
              <a:rPr lang="de-DE" sz="1800" dirty="0" err="1">
                <a:latin typeface="Calibri" panose="020F0502020204030204" pitchFamily="34" charset="0"/>
                <a:ea typeface="SimSun" panose="02010600030101010101" pitchFamily="2" charset="-122"/>
                <a:cs typeface="Calibri" panose="020F0502020204030204" pitchFamily="34" charset="0"/>
              </a:rPr>
              <a:t>intro</a:t>
            </a:r>
            <a:r>
              <a:rPr lang="de-DE" sz="1800" dirty="0">
                <a:latin typeface="Calibri" panose="020F0502020204030204" pitchFamily="34" charset="0"/>
                <a:ea typeface="SimSun" panose="02010600030101010101" pitchFamily="2" charset="-122"/>
                <a:cs typeface="Calibri" panose="020F0502020204030204" pitchFamily="34" charset="0"/>
              </a:rPr>
              <a:t> </a:t>
            </a:r>
            <a:r>
              <a:rPr lang="de-DE" sz="1800" dirty="0" err="1">
                <a:latin typeface="Calibri" panose="020F0502020204030204" pitchFamily="34" charset="0"/>
                <a:ea typeface="SimSun" panose="02010600030101010101" pitchFamily="2" charset="-122"/>
                <a:cs typeface="Calibri" panose="020F0502020204030204" pitchFamily="34" charset="0"/>
              </a:rPr>
              <a:t>to</a:t>
            </a:r>
            <a:r>
              <a:rPr lang="de-DE" sz="1800" dirty="0">
                <a:latin typeface="Calibri" panose="020F0502020204030204" pitchFamily="34" charset="0"/>
                <a:ea typeface="SimSun" panose="02010600030101010101" pitchFamily="2" charset="-122"/>
                <a:cs typeface="Calibri" panose="020F0502020204030204" pitchFamily="34" charset="0"/>
              </a:rPr>
              <a:t> </a:t>
            </a:r>
            <a:r>
              <a:rPr lang="de-DE" sz="1800" dirty="0" err="1">
                <a:latin typeface="Calibri" panose="020F0502020204030204" pitchFamily="34" charset="0"/>
                <a:ea typeface="SimSun" panose="02010600030101010101" pitchFamily="2" charset="-122"/>
                <a:cs typeface="Calibri" panose="020F0502020204030204" pitchFamily="34" charset="0"/>
              </a:rPr>
              <a:t>the</a:t>
            </a:r>
            <a:r>
              <a:rPr lang="de-DE" sz="1800" dirty="0">
                <a:latin typeface="Calibri" panose="020F0502020204030204" pitchFamily="34" charset="0"/>
                <a:ea typeface="SimSun" panose="02010600030101010101" pitchFamily="2" charset="-122"/>
                <a:cs typeface="Calibri" panose="020F0502020204030204" pitchFamily="34" charset="0"/>
              </a:rPr>
              <a:t> </a:t>
            </a:r>
            <a:r>
              <a:rPr lang="de-DE" sz="1800" dirty="0" err="1">
                <a:latin typeface="Calibri" panose="020F0502020204030204" pitchFamily="34" charset="0"/>
                <a:ea typeface="SimSun" panose="02010600030101010101" pitchFamily="2" charset="-122"/>
                <a:cs typeface="Calibri" panose="020F0502020204030204" pitchFamily="34" charset="0"/>
              </a:rPr>
              <a:t>concept</a:t>
            </a:r>
            <a:r>
              <a:rPr lang="de-DE" sz="1800" dirty="0">
                <a:latin typeface="Calibri" panose="020F0502020204030204" pitchFamily="34" charset="0"/>
                <a:ea typeface="SimSun" panose="02010600030101010101" pitchFamily="2" charset="-122"/>
                <a:cs typeface="Calibri" panose="020F0502020204030204" pitchFamily="34" charset="0"/>
              </a:rPr>
              <a:t> </a:t>
            </a:r>
            <a:r>
              <a:rPr lang="de-DE" sz="1800" dirty="0" err="1">
                <a:latin typeface="Calibri" panose="020F0502020204030204" pitchFamily="34" charset="0"/>
                <a:ea typeface="SimSun" panose="02010600030101010101" pitchFamily="2" charset="-122"/>
                <a:cs typeface="Calibri" panose="020F0502020204030204" pitchFamily="34" charset="0"/>
              </a:rPr>
              <a:t>of</a:t>
            </a:r>
            <a:r>
              <a:rPr lang="de-DE" sz="1800" dirty="0">
                <a:latin typeface="Calibri" panose="020F0502020204030204" pitchFamily="34" charset="0"/>
                <a:ea typeface="SimSun" panose="02010600030101010101" pitchFamily="2" charset="-122"/>
                <a:cs typeface="Calibri" panose="020F0502020204030204" pitchFamily="34" charset="0"/>
              </a:rPr>
              <a:t> a „classic“</a:t>
            </a:r>
            <a:endParaRPr lang="de-DE" sz="1800" dirty="0">
              <a:latin typeface="Calibri" panose="020F0502020204030204" pitchFamily="34" charset="0"/>
              <a:cs typeface="Calibri" panose="020F0502020204030204" pitchFamily="34" charset="0"/>
            </a:endParaRPr>
          </a:p>
          <a:p>
            <a:pPr marL="0" indent="0">
              <a:spcAft>
                <a:spcPts val="0"/>
              </a:spcAft>
              <a:buNone/>
            </a:pPr>
            <a:r>
              <a:rPr lang="de-DE" sz="1800" dirty="0">
                <a:latin typeface="Calibri" panose="020F0502020204030204" pitchFamily="34" charset="0"/>
                <a:ea typeface="SimSun" panose="02010600030101010101" pitchFamily="2" charset="-122"/>
                <a:cs typeface="Calibri" panose="020F0502020204030204" pitchFamily="34" charset="0"/>
              </a:rPr>
              <a:t>2 3.4 </a:t>
            </a:r>
            <a:r>
              <a:rPr lang="de-DE" sz="1800" dirty="0" err="1">
                <a:latin typeface="Calibri" panose="020F0502020204030204" pitchFamily="34" charset="0"/>
                <a:ea typeface="SimSun" panose="02010600030101010101" pitchFamily="2" charset="-122"/>
                <a:cs typeface="Calibri" panose="020F0502020204030204" pitchFamily="34" charset="0"/>
              </a:rPr>
              <a:t>Canonization</a:t>
            </a:r>
            <a:endParaRPr lang="de-DE" sz="1800" dirty="0">
              <a:latin typeface="Calibri" panose="020F0502020204030204" pitchFamily="34" charset="0"/>
              <a:ea typeface="SimSun" panose="02010600030101010101" pitchFamily="2" charset="-122"/>
              <a:cs typeface="Calibri" panose="020F0502020204030204" pitchFamily="34" charset="0"/>
            </a:endParaRPr>
          </a:p>
          <a:p>
            <a:pPr marL="0" indent="0">
              <a:spcAft>
                <a:spcPts val="0"/>
              </a:spcAft>
              <a:buNone/>
            </a:pPr>
            <a:r>
              <a:rPr lang="de-DE" sz="1800" dirty="0">
                <a:latin typeface="Calibri" panose="020F0502020204030204" pitchFamily="34" charset="0"/>
                <a:ea typeface="SimSun" panose="02010600030101010101" pitchFamily="2" charset="-122"/>
                <a:cs typeface="Calibri" panose="020F0502020204030204" pitchFamily="34" charset="0"/>
              </a:rPr>
              <a:t>3 3.11 Early Translation </a:t>
            </a:r>
            <a:r>
              <a:rPr lang="de-DE" sz="1800" dirty="0" err="1">
                <a:latin typeface="Calibri" panose="020F0502020204030204" pitchFamily="34" charset="0"/>
                <a:ea typeface="SimSun" panose="02010600030101010101" pitchFamily="2" charset="-122"/>
                <a:cs typeface="Calibri" panose="020F0502020204030204" pitchFamily="34" charset="0"/>
              </a:rPr>
              <a:t>of</a:t>
            </a:r>
            <a:r>
              <a:rPr lang="de-DE" sz="1800" dirty="0">
                <a:latin typeface="Calibri" panose="020F0502020204030204" pitchFamily="34" charset="0"/>
                <a:ea typeface="SimSun" panose="02010600030101010101" pitchFamily="2" charset="-122"/>
                <a:cs typeface="Calibri" panose="020F0502020204030204" pitchFamily="34" charset="0"/>
              </a:rPr>
              <a:t> Chinese </a:t>
            </a:r>
            <a:r>
              <a:rPr lang="de-DE" sz="1800" dirty="0" err="1">
                <a:latin typeface="Calibri" panose="020F0502020204030204" pitchFamily="34" charset="0"/>
                <a:ea typeface="SimSun" panose="02010600030101010101" pitchFamily="2" charset="-122"/>
                <a:cs typeface="Calibri" panose="020F0502020204030204" pitchFamily="34" charset="0"/>
              </a:rPr>
              <a:t>Literature</a:t>
            </a:r>
            <a:endParaRPr lang="de-DE" sz="1800" dirty="0">
              <a:latin typeface="Calibri" panose="020F0502020204030204" pitchFamily="34" charset="0"/>
              <a:ea typeface="SimSun" panose="02010600030101010101" pitchFamily="2" charset="-122"/>
              <a:cs typeface="Calibri" panose="020F0502020204030204" pitchFamily="34" charset="0"/>
            </a:endParaRPr>
          </a:p>
          <a:p>
            <a:pPr marL="0" indent="0">
              <a:spcAft>
                <a:spcPts val="0"/>
              </a:spcAft>
              <a:buNone/>
            </a:pPr>
            <a:r>
              <a:rPr lang="de-DE" sz="1800" dirty="0">
                <a:solidFill>
                  <a:srgbClr val="FF0000"/>
                </a:solidFill>
                <a:latin typeface="Calibri" panose="020F0502020204030204" pitchFamily="34" charset="0"/>
                <a:ea typeface="SimSun" panose="02010600030101010101" pitchFamily="2" charset="-122"/>
                <a:cs typeface="Calibri" panose="020F0502020204030204" pitchFamily="34" charset="0"/>
              </a:rPr>
              <a:t>4 3.18 Reception </a:t>
            </a:r>
            <a:r>
              <a:rPr lang="de-DE" sz="1800" dirty="0" err="1">
                <a:solidFill>
                  <a:srgbClr val="FF0000"/>
                </a:solidFill>
                <a:latin typeface="Calibri" panose="020F0502020204030204" pitchFamily="34" charset="0"/>
                <a:ea typeface="SimSun" panose="02010600030101010101" pitchFamily="2" charset="-122"/>
                <a:cs typeface="Calibri" panose="020F0502020204030204" pitchFamily="34" charset="0"/>
              </a:rPr>
              <a:t>of</a:t>
            </a:r>
            <a:r>
              <a:rPr lang="de-DE" sz="1800" dirty="0">
                <a:solidFill>
                  <a:srgbClr val="FF0000"/>
                </a:solidFill>
                <a:latin typeface="Calibri" panose="020F0502020204030204" pitchFamily="34" charset="0"/>
                <a:ea typeface="SimSun" panose="02010600030101010101" pitchFamily="2" charset="-122"/>
                <a:cs typeface="Calibri" panose="020F0502020204030204" pitchFamily="34" charset="0"/>
              </a:rPr>
              <a:t> </a:t>
            </a:r>
            <a:r>
              <a:rPr lang="de-DE" sz="1800" dirty="0" err="1">
                <a:solidFill>
                  <a:srgbClr val="FF0000"/>
                </a:solidFill>
                <a:latin typeface="Calibri" panose="020F0502020204030204" pitchFamily="34" charset="0"/>
                <a:ea typeface="SimSun" panose="02010600030101010101" pitchFamily="2" charset="-122"/>
                <a:cs typeface="Calibri" panose="020F0502020204030204" pitchFamily="34" charset="0"/>
              </a:rPr>
              <a:t>the</a:t>
            </a:r>
            <a:r>
              <a:rPr lang="de-DE" sz="1800" dirty="0">
                <a:solidFill>
                  <a:srgbClr val="FF0000"/>
                </a:solidFill>
                <a:latin typeface="Calibri" panose="020F0502020204030204" pitchFamily="34" charset="0"/>
                <a:ea typeface="SimSun" panose="02010600030101010101" pitchFamily="2" charset="-122"/>
                <a:cs typeface="Calibri" panose="020F0502020204030204" pitchFamily="34" charset="0"/>
              </a:rPr>
              <a:t> </a:t>
            </a:r>
            <a:r>
              <a:rPr lang="de-DE" sz="1800" dirty="0" err="1">
                <a:solidFill>
                  <a:srgbClr val="FF0000"/>
                </a:solidFill>
                <a:latin typeface="Calibri" panose="020F0502020204030204" pitchFamily="34" charset="0"/>
                <a:ea typeface="SimSun" panose="02010600030101010101" pitchFamily="2" charset="-122"/>
                <a:cs typeface="Calibri" panose="020F0502020204030204" pitchFamily="34" charset="0"/>
              </a:rPr>
              <a:t>Red</a:t>
            </a:r>
            <a:r>
              <a:rPr lang="de-DE" sz="1800" dirty="0">
                <a:solidFill>
                  <a:srgbClr val="FF0000"/>
                </a:solidFill>
                <a:latin typeface="Calibri" panose="020F0502020204030204" pitchFamily="34" charset="0"/>
                <a:ea typeface="SimSun" panose="02010600030101010101" pitchFamily="2" charset="-122"/>
                <a:cs typeface="Calibri" panose="020F0502020204030204" pitchFamily="34" charset="0"/>
              </a:rPr>
              <a:t> Chamber Dreams in </a:t>
            </a:r>
            <a:r>
              <a:rPr lang="de-DE" sz="1800" dirty="0" err="1">
                <a:solidFill>
                  <a:srgbClr val="FF0000"/>
                </a:solidFill>
                <a:latin typeface="Calibri" panose="020F0502020204030204" pitchFamily="34" charset="0"/>
                <a:ea typeface="SimSun" panose="02010600030101010101" pitchFamily="2" charset="-122"/>
                <a:cs typeface="Calibri" panose="020F0502020204030204" pitchFamily="34" charset="0"/>
              </a:rPr>
              <a:t>the</a:t>
            </a:r>
            <a:r>
              <a:rPr lang="de-DE" sz="1800" dirty="0">
                <a:solidFill>
                  <a:srgbClr val="FF0000"/>
                </a:solidFill>
                <a:latin typeface="Calibri" panose="020F0502020204030204" pitchFamily="34" charset="0"/>
                <a:ea typeface="SimSun" panose="02010600030101010101" pitchFamily="2" charset="-122"/>
                <a:cs typeface="Calibri" panose="020F0502020204030204" pitchFamily="34" charset="0"/>
              </a:rPr>
              <a:t> West</a:t>
            </a:r>
          </a:p>
          <a:p>
            <a:pPr marL="0" indent="0">
              <a:spcAft>
                <a:spcPts val="0"/>
              </a:spcAft>
              <a:buNone/>
            </a:pPr>
            <a:r>
              <a:rPr lang="de-DE" sz="1800" dirty="0">
                <a:latin typeface="Calibri" panose="020F0502020204030204" pitchFamily="34" charset="0"/>
                <a:ea typeface="SimSun" panose="02010600030101010101" pitchFamily="2" charset="-122"/>
                <a:cs typeface="Calibri" panose="020F0502020204030204" pitchFamily="34" charset="0"/>
              </a:rPr>
              <a:t>5 3.25 </a:t>
            </a:r>
            <a:r>
              <a:rPr lang="de-DE" sz="1800" dirty="0" err="1">
                <a:latin typeface="Calibri" panose="020F0502020204030204" pitchFamily="34" charset="0"/>
                <a:ea typeface="SimSun" panose="02010600030101010101" pitchFamily="2" charset="-122"/>
                <a:cs typeface="Calibri" panose="020F0502020204030204" pitchFamily="34" charset="0"/>
              </a:rPr>
              <a:t>How</a:t>
            </a:r>
            <a:r>
              <a:rPr lang="de-DE" sz="1800" dirty="0">
                <a:latin typeface="Calibri" panose="020F0502020204030204" pitchFamily="34" charset="0"/>
                <a:ea typeface="SimSun" panose="02010600030101010101" pitchFamily="2" charset="-122"/>
                <a:cs typeface="Calibri" panose="020F0502020204030204" pitchFamily="34" charset="0"/>
              </a:rPr>
              <a:t> </a:t>
            </a:r>
            <a:r>
              <a:rPr lang="de-DE" sz="1800" dirty="0" err="1">
                <a:latin typeface="Calibri" panose="020F0502020204030204" pitchFamily="34" charset="0"/>
                <a:ea typeface="SimSun" panose="02010600030101010101" pitchFamily="2" charset="-122"/>
                <a:cs typeface="Calibri" panose="020F0502020204030204" pitchFamily="34" charset="0"/>
              </a:rPr>
              <a:t>to</a:t>
            </a:r>
            <a:r>
              <a:rPr lang="de-DE" sz="1800" dirty="0">
                <a:latin typeface="Calibri" panose="020F0502020204030204" pitchFamily="34" charset="0"/>
                <a:ea typeface="SimSun" panose="02010600030101010101" pitchFamily="2" charset="-122"/>
                <a:cs typeface="Calibri" panose="020F0502020204030204" pitchFamily="34" charset="0"/>
              </a:rPr>
              <a:t> </a:t>
            </a:r>
            <a:r>
              <a:rPr lang="de-DE" sz="1800" dirty="0" err="1">
                <a:latin typeface="Calibri" panose="020F0502020204030204" pitchFamily="34" charset="0"/>
                <a:ea typeface="SimSun" panose="02010600030101010101" pitchFamily="2" charset="-122"/>
                <a:cs typeface="Calibri" panose="020F0502020204030204" pitchFamily="34" charset="0"/>
              </a:rPr>
              <a:t>make</a:t>
            </a:r>
            <a:r>
              <a:rPr lang="de-DE" sz="1800" dirty="0">
                <a:latin typeface="Calibri" panose="020F0502020204030204" pitchFamily="34" charset="0"/>
                <a:ea typeface="SimSun" panose="02010600030101010101" pitchFamily="2" charset="-122"/>
                <a:cs typeface="Calibri" panose="020F0502020204030204" pitchFamily="34" charset="0"/>
              </a:rPr>
              <a:t> </a:t>
            </a:r>
            <a:r>
              <a:rPr lang="de-DE" sz="1800" dirty="0" err="1">
                <a:latin typeface="Calibri" panose="020F0502020204030204" pitchFamily="34" charset="0"/>
                <a:ea typeface="SimSun" panose="02010600030101010101" pitchFamily="2" charset="-122"/>
                <a:cs typeface="Calibri" panose="020F0502020204030204" pitchFamily="34" charset="0"/>
              </a:rPr>
              <a:t>people</a:t>
            </a:r>
            <a:r>
              <a:rPr lang="de-DE" sz="1800" dirty="0">
                <a:latin typeface="Calibri" panose="020F0502020204030204" pitchFamily="34" charset="0"/>
                <a:ea typeface="SimSun" panose="02010600030101010101" pitchFamily="2" charset="-122"/>
                <a:cs typeface="Calibri" panose="020F0502020204030204" pitchFamily="34" charset="0"/>
              </a:rPr>
              <a:t> </a:t>
            </a:r>
            <a:r>
              <a:rPr lang="de-DE" sz="1800" dirty="0" err="1">
                <a:latin typeface="Calibri" panose="020F0502020204030204" pitchFamily="34" charset="0"/>
                <a:ea typeface="SimSun" panose="02010600030101010101" pitchFamily="2" charset="-122"/>
                <a:cs typeface="Calibri" panose="020F0502020204030204" pitchFamily="34" charset="0"/>
              </a:rPr>
              <a:t>read</a:t>
            </a:r>
            <a:r>
              <a:rPr lang="de-DE" sz="1800" dirty="0">
                <a:latin typeface="Calibri" panose="020F0502020204030204" pitchFamily="34" charset="0"/>
                <a:ea typeface="SimSun" panose="02010600030101010101" pitchFamily="2" charset="-122"/>
                <a:cs typeface="Calibri" panose="020F0502020204030204" pitchFamily="34" charset="0"/>
              </a:rPr>
              <a:t> </a:t>
            </a:r>
            <a:r>
              <a:rPr lang="de-DE" sz="1800" dirty="0" err="1">
                <a:latin typeface="Calibri" panose="020F0502020204030204" pitchFamily="34" charset="0"/>
                <a:ea typeface="SimSun" panose="02010600030101010101" pitchFamily="2" charset="-122"/>
                <a:cs typeface="Calibri" panose="020F0502020204030204" pitchFamily="34" charset="0"/>
              </a:rPr>
              <a:t>classics</a:t>
            </a:r>
            <a:r>
              <a:rPr lang="de-DE" sz="1800" dirty="0">
                <a:latin typeface="Calibri" panose="020F0502020204030204" pitchFamily="34" charset="0"/>
                <a:ea typeface="SimSun" panose="02010600030101010101" pitchFamily="2" charset="-122"/>
                <a:cs typeface="Calibri" panose="020F0502020204030204" pitchFamily="34" charset="0"/>
              </a:rPr>
              <a:t> </a:t>
            </a:r>
            <a:r>
              <a:rPr lang="de-DE" sz="1800" dirty="0" err="1">
                <a:latin typeface="Calibri" panose="020F0502020204030204" pitchFamily="34" charset="0"/>
                <a:ea typeface="SimSun" panose="02010600030101010101" pitchFamily="2" charset="-122"/>
                <a:cs typeface="Calibri" panose="020F0502020204030204" pitchFamily="34" charset="0"/>
              </a:rPr>
              <a:t>again</a:t>
            </a:r>
            <a:r>
              <a:rPr lang="de-DE" sz="1800" dirty="0">
                <a:latin typeface="Calibri" panose="020F0502020204030204" pitchFamily="34" charset="0"/>
                <a:ea typeface="SimSun" panose="02010600030101010101" pitchFamily="2" charset="-122"/>
                <a:cs typeface="Calibri" panose="020F0502020204030204" pitchFamily="34" charset="0"/>
              </a:rPr>
              <a:t>?</a:t>
            </a:r>
          </a:p>
          <a:p>
            <a:pPr marL="0" indent="0">
              <a:spcAft>
                <a:spcPts val="0"/>
              </a:spcAft>
              <a:buNone/>
            </a:pPr>
            <a:r>
              <a:rPr lang="de-DE" sz="1800" dirty="0">
                <a:latin typeface="Calibri" panose="020F0502020204030204" pitchFamily="34" charset="0"/>
                <a:ea typeface="SimSun" panose="02010600030101010101" pitchFamily="2" charset="-122"/>
                <a:cs typeface="Calibri" panose="020F0502020204030204" pitchFamily="34" charset="0"/>
              </a:rPr>
              <a:t>6 4.1 Western Classics in Chinese </a:t>
            </a:r>
            <a:r>
              <a:rPr lang="de-DE" sz="1800" dirty="0" err="1">
                <a:latin typeface="Calibri" panose="020F0502020204030204" pitchFamily="34" charset="0"/>
                <a:ea typeface="SimSun" panose="02010600030101010101" pitchFamily="2" charset="-122"/>
                <a:cs typeface="Calibri" panose="020F0502020204030204" pitchFamily="34" charset="0"/>
              </a:rPr>
              <a:t>clothes</a:t>
            </a:r>
            <a:r>
              <a:rPr lang="de-DE" sz="1800" dirty="0">
                <a:latin typeface="Calibri" panose="020F0502020204030204" pitchFamily="34" charset="0"/>
                <a:ea typeface="SimSun" panose="02010600030101010101" pitchFamily="2" charset="-122"/>
                <a:cs typeface="Calibri" panose="020F0502020204030204" pitchFamily="34" charset="0"/>
              </a:rPr>
              <a:t>: The </a:t>
            </a:r>
            <a:r>
              <a:rPr lang="de-DE" sz="1800" dirty="0" err="1">
                <a:latin typeface="Calibri" panose="020F0502020204030204" pitchFamily="34" charset="0"/>
                <a:ea typeface="SimSun" panose="02010600030101010101" pitchFamily="2" charset="-122"/>
                <a:cs typeface="Calibri" panose="020F0502020204030204" pitchFamily="34" charset="0"/>
              </a:rPr>
              <a:t>example</a:t>
            </a:r>
            <a:r>
              <a:rPr lang="de-DE" sz="1800" dirty="0">
                <a:latin typeface="Calibri" panose="020F0502020204030204" pitchFamily="34" charset="0"/>
                <a:ea typeface="SimSun" panose="02010600030101010101" pitchFamily="2" charset="-122"/>
                <a:cs typeface="Calibri" panose="020F0502020204030204" pitchFamily="34" charset="0"/>
              </a:rPr>
              <a:t> </a:t>
            </a:r>
            <a:r>
              <a:rPr lang="de-DE" sz="1800" dirty="0" err="1">
                <a:latin typeface="Calibri" panose="020F0502020204030204" pitchFamily="34" charset="0"/>
                <a:ea typeface="SimSun" panose="02010600030101010101" pitchFamily="2" charset="-122"/>
                <a:cs typeface="Calibri" panose="020F0502020204030204" pitchFamily="34" charset="0"/>
              </a:rPr>
              <a:t>of</a:t>
            </a:r>
            <a:r>
              <a:rPr lang="de-DE" sz="1800" dirty="0">
                <a:latin typeface="Calibri" panose="020F0502020204030204" pitchFamily="34" charset="0"/>
                <a:ea typeface="SimSun" panose="02010600030101010101" pitchFamily="2" charset="-122"/>
                <a:cs typeface="Calibri" panose="020F0502020204030204" pitchFamily="34" charset="0"/>
              </a:rPr>
              <a:t> </a:t>
            </a:r>
            <a:r>
              <a:rPr lang="de-DE" sz="1800" dirty="0" err="1">
                <a:latin typeface="Calibri" panose="020F0502020204030204" pitchFamily="34" charset="0"/>
                <a:ea typeface="SimSun" panose="02010600030101010101" pitchFamily="2" charset="-122"/>
                <a:cs typeface="Calibri" panose="020F0502020204030204" pitchFamily="34" charset="0"/>
              </a:rPr>
              <a:t>Utopian</a:t>
            </a:r>
            <a:r>
              <a:rPr lang="de-DE" sz="1800" dirty="0">
                <a:latin typeface="Calibri" panose="020F0502020204030204" pitchFamily="34" charset="0"/>
                <a:ea typeface="SimSun" panose="02010600030101010101" pitchFamily="2" charset="-122"/>
                <a:cs typeface="Calibri" panose="020F0502020204030204" pitchFamily="34" charset="0"/>
              </a:rPr>
              <a:t> </a:t>
            </a:r>
            <a:r>
              <a:rPr lang="de-DE" sz="1800" dirty="0" err="1">
                <a:latin typeface="Calibri" panose="020F0502020204030204" pitchFamily="34" charset="0"/>
                <a:ea typeface="SimSun" panose="02010600030101010101" pitchFamily="2" charset="-122"/>
                <a:cs typeface="Calibri" panose="020F0502020204030204" pitchFamily="34" charset="0"/>
              </a:rPr>
              <a:t>Literature</a:t>
            </a:r>
            <a:endParaRPr lang="de-DE" sz="1800" dirty="0">
              <a:latin typeface="Calibri" panose="020F0502020204030204" pitchFamily="34" charset="0"/>
              <a:ea typeface="SimSun" panose="02010600030101010101" pitchFamily="2" charset="-122"/>
              <a:cs typeface="Calibri" panose="020F0502020204030204" pitchFamily="34" charset="0"/>
            </a:endParaRPr>
          </a:p>
          <a:p>
            <a:pPr marL="0" indent="0">
              <a:spcAft>
                <a:spcPts val="0"/>
              </a:spcAft>
              <a:buNone/>
            </a:pPr>
            <a:r>
              <a:rPr lang="de-DE" sz="1800" dirty="0">
                <a:latin typeface="Calibri" panose="020F0502020204030204" pitchFamily="34" charset="0"/>
                <a:ea typeface="SimSun" panose="02010600030101010101" pitchFamily="2" charset="-122"/>
                <a:cs typeface="Calibri" panose="020F0502020204030204" pitchFamily="34" charset="0"/>
              </a:rPr>
              <a:t>7 4.8 </a:t>
            </a:r>
            <a:r>
              <a:rPr lang="de-DE" sz="1800" dirty="0" err="1">
                <a:latin typeface="Calibri" panose="020F0502020204030204" pitchFamily="34" charset="0"/>
                <a:ea typeface="SimSun" panose="02010600030101010101" pitchFamily="2" charset="-122"/>
                <a:cs typeface="Calibri" panose="020F0502020204030204" pitchFamily="34" charset="0"/>
              </a:rPr>
              <a:t>Attractiveness</a:t>
            </a:r>
            <a:r>
              <a:rPr lang="de-DE" sz="1800" dirty="0">
                <a:latin typeface="Calibri" panose="020F0502020204030204" pitchFamily="34" charset="0"/>
                <a:ea typeface="SimSun" panose="02010600030101010101" pitchFamily="2" charset="-122"/>
                <a:cs typeface="Calibri" panose="020F0502020204030204" pitchFamily="34" charset="0"/>
              </a:rPr>
              <a:t> </a:t>
            </a:r>
            <a:r>
              <a:rPr lang="de-DE" sz="1800" dirty="0" err="1">
                <a:latin typeface="Calibri" panose="020F0502020204030204" pitchFamily="34" charset="0"/>
                <a:ea typeface="SimSun" panose="02010600030101010101" pitchFamily="2" charset="-122"/>
                <a:cs typeface="Calibri" panose="020F0502020204030204" pitchFamily="34" charset="0"/>
              </a:rPr>
              <a:t>of</a:t>
            </a:r>
            <a:r>
              <a:rPr lang="de-DE" sz="1800" dirty="0">
                <a:latin typeface="Calibri" panose="020F0502020204030204" pitchFamily="34" charset="0"/>
                <a:ea typeface="SimSun" panose="02010600030101010101" pitchFamily="2" charset="-122"/>
                <a:cs typeface="Calibri" panose="020F0502020204030204" pitchFamily="34" charset="0"/>
              </a:rPr>
              <a:t> Chinese Classics </a:t>
            </a:r>
            <a:r>
              <a:rPr lang="de-DE" sz="1800" dirty="0" err="1">
                <a:latin typeface="Calibri" panose="020F0502020204030204" pitchFamily="34" charset="0"/>
                <a:ea typeface="SimSun" panose="02010600030101010101" pitchFamily="2" charset="-122"/>
                <a:cs typeface="Calibri" panose="020F0502020204030204" pitchFamily="34" charset="0"/>
              </a:rPr>
              <a:t>as</a:t>
            </a:r>
            <a:r>
              <a:rPr lang="de-DE" sz="1800" dirty="0">
                <a:latin typeface="Calibri" panose="020F0502020204030204" pitchFamily="34" charset="0"/>
                <a:ea typeface="SimSun" panose="02010600030101010101" pitchFamily="2" charset="-122"/>
                <a:cs typeface="Calibri" panose="020F0502020204030204" pitchFamily="34" charset="0"/>
              </a:rPr>
              <a:t> </a:t>
            </a:r>
            <a:r>
              <a:rPr lang="de-DE" sz="1800" dirty="0" err="1">
                <a:latin typeface="Calibri" panose="020F0502020204030204" pitchFamily="34" charset="0"/>
                <a:ea typeface="SimSun" panose="02010600030101010101" pitchFamily="2" charset="-122"/>
                <a:cs typeface="Calibri" panose="020F0502020204030204" pitchFamily="34" charset="0"/>
              </a:rPr>
              <a:t>part</a:t>
            </a:r>
            <a:r>
              <a:rPr lang="de-DE" sz="1800" dirty="0">
                <a:latin typeface="Calibri" panose="020F0502020204030204" pitchFamily="34" charset="0"/>
                <a:ea typeface="SimSun" panose="02010600030101010101" pitchFamily="2" charset="-122"/>
                <a:cs typeface="Calibri" panose="020F0502020204030204" pitchFamily="34" charset="0"/>
              </a:rPr>
              <a:t> </a:t>
            </a:r>
            <a:r>
              <a:rPr lang="de-DE" sz="1800" dirty="0" err="1">
                <a:latin typeface="Calibri" panose="020F0502020204030204" pitchFamily="34" charset="0"/>
                <a:ea typeface="SimSun" panose="02010600030101010101" pitchFamily="2" charset="-122"/>
                <a:cs typeface="Calibri" panose="020F0502020204030204" pitchFamily="34" charset="0"/>
              </a:rPr>
              <a:t>of</a:t>
            </a:r>
            <a:r>
              <a:rPr lang="de-DE" sz="1800" dirty="0">
                <a:latin typeface="Calibri" panose="020F0502020204030204" pitchFamily="34" charset="0"/>
                <a:ea typeface="SimSun" panose="02010600030101010101" pitchFamily="2" charset="-122"/>
                <a:cs typeface="Calibri" panose="020F0502020204030204" pitchFamily="34" charset="0"/>
              </a:rPr>
              <a:t> softpower</a:t>
            </a:r>
          </a:p>
          <a:p>
            <a:pPr marL="0" indent="0">
              <a:spcAft>
                <a:spcPts val="0"/>
              </a:spcAft>
              <a:buNone/>
            </a:pPr>
            <a:r>
              <a:rPr lang="de-DE" sz="1800" dirty="0">
                <a:latin typeface="Calibri" panose="020F0502020204030204" pitchFamily="34" charset="0"/>
                <a:ea typeface="SimSun" panose="02010600030101010101" pitchFamily="2" charset="-122"/>
                <a:cs typeface="Calibri" panose="020F0502020204030204" pitchFamily="34" charset="0"/>
              </a:rPr>
              <a:t>8 4.15 Chinese Classics in </a:t>
            </a:r>
            <a:r>
              <a:rPr lang="de-DE" sz="1800" dirty="0" err="1">
                <a:latin typeface="Calibri" panose="020F0502020204030204" pitchFamily="34" charset="0"/>
                <a:ea typeface="SimSun" panose="02010600030101010101" pitchFamily="2" charset="-122"/>
                <a:cs typeface="Calibri" panose="020F0502020204030204" pitchFamily="34" charset="0"/>
              </a:rPr>
              <a:t>the</a:t>
            </a:r>
            <a:r>
              <a:rPr lang="de-DE" sz="1800" dirty="0">
                <a:latin typeface="Calibri" panose="020F0502020204030204" pitchFamily="34" charset="0"/>
                <a:ea typeface="SimSun" panose="02010600030101010101" pitchFamily="2" charset="-122"/>
                <a:cs typeface="Calibri" panose="020F0502020204030204" pitchFamily="34" charset="0"/>
              </a:rPr>
              <a:t> West: The </a:t>
            </a:r>
            <a:r>
              <a:rPr lang="de-DE" sz="1800" dirty="0" err="1">
                <a:latin typeface="Calibri" panose="020F0502020204030204" pitchFamily="34" charset="0"/>
                <a:ea typeface="SimSun" panose="02010600030101010101" pitchFamily="2" charset="-122"/>
                <a:cs typeface="Calibri" panose="020F0502020204030204" pitchFamily="34" charset="0"/>
              </a:rPr>
              <a:t>Example</a:t>
            </a:r>
            <a:r>
              <a:rPr lang="de-DE" sz="1800" dirty="0">
                <a:latin typeface="Calibri" panose="020F0502020204030204" pitchFamily="34" charset="0"/>
                <a:ea typeface="SimSun" panose="02010600030101010101" pitchFamily="2" charset="-122"/>
                <a:cs typeface="Calibri" panose="020F0502020204030204" pitchFamily="34" charset="0"/>
              </a:rPr>
              <a:t> </a:t>
            </a:r>
            <a:r>
              <a:rPr lang="de-DE" sz="1800" dirty="0" err="1">
                <a:latin typeface="Calibri" panose="020F0502020204030204" pitchFamily="34" charset="0"/>
                <a:ea typeface="SimSun" panose="02010600030101010101" pitchFamily="2" charset="-122"/>
                <a:cs typeface="Calibri" panose="020F0502020204030204" pitchFamily="34" charset="0"/>
              </a:rPr>
              <a:t>of</a:t>
            </a:r>
            <a:r>
              <a:rPr lang="de-DE" sz="1800" dirty="0">
                <a:latin typeface="Calibri" panose="020F0502020204030204" pitchFamily="34" charset="0"/>
                <a:ea typeface="SimSun" panose="02010600030101010101" pitchFamily="2" charset="-122"/>
                <a:cs typeface="Calibri" panose="020F0502020204030204" pitchFamily="34" charset="0"/>
              </a:rPr>
              <a:t> Germany</a:t>
            </a:r>
          </a:p>
          <a:p>
            <a:pPr marL="0" indent="0">
              <a:spcAft>
                <a:spcPts val="0"/>
              </a:spcAft>
              <a:buNone/>
            </a:pPr>
            <a:r>
              <a:rPr lang="de-DE" sz="1800" dirty="0">
                <a:latin typeface="Calibri" panose="020F0502020204030204" pitchFamily="34" charset="0"/>
                <a:ea typeface="SimSun" panose="02010600030101010101" pitchFamily="2" charset="-122"/>
                <a:cs typeface="Calibri" panose="020F0502020204030204" pitchFamily="34" charset="0"/>
              </a:rPr>
              <a:t>9 4.22 </a:t>
            </a:r>
            <a:r>
              <a:rPr lang="de-DE" sz="1800" dirty="0" err="1">
                <a:latin typeface="Calibri" panose="020F0502020204030204" pitchFamily="34" charset="0"/>
                <a:ea typeface="SimSun" panose="02010600030101010101" pitchFamily="2" charset="-122"/>
                <a:cs typeface="Calibri" panose="020F0502020204030204" pitchFamily="34" charset="0"/>
              </a:rPr>
              <a:t>Sinicization</a:t>
            </a:r>
            <a:r>
              <a:rPr lang="de-DE" sz="1800" dirty="0">
                <a:latin typeface="Calibri" panose="020F0502020204030204" pitchFamily="34" charset="0"/>
                <a:ea typeface="SimSun" panose="02010600030101010101" pitchFamily="2" charset="-122"/>
                <a:cs typeface="Calibri" panose="020F0502020204030204" pitchFamily="34" charset="0"/>
              </a:rPr>
              <a:t> – Politics </a:t>
            </a:r>
            <a:r>
              <a:rPr lang="de-DE" sz="1800" dirty="0" err="1">
                <a:latin typeface="Calibri" panose="020F0502020204030204" pitchFamily="34" charset="0"/>
                <a:ea typeface="SimSun" panose="02010600030101010101" pitchFamily="2" charset="-122"/>
                <a:cs typeface="Calibri" panose="020F0502020204030204" pitchFamily="34" charset="0"/>
              </a:rPr>
              <a:t>for</a:t>
            </a:r>
            <a:r>
              <a:rPr lang="de-DE" sz="1800" dirty="0">
                <a:latin typeface="Calibri" panose="020F0502020204030204" pitchFamily="34" charset="0"/>
                <a:ea typeface="SimSun" panose="02010600030101010101" pitchFamily="2" charset="-122"/>
                <a:cs typeface="Calibri" panose="020F0502020204030204" pitchFamily="34" charset="0"/>
              </a:rPr>
              <a:t> Cultural Export: The </a:t>
            </a:r>
            <a:r>
              <a:rPr lang="de-DE" sz="1800" dirty="0" err="1">
                <a:latin typeface="Calibri" panose="020F0502020204030204" pitchFamily="34" charset="0"/>
                <a:ea typeface="SimSun" panose="02010600030101010101" pitchFamily="2" charset="-122"/>
                <a:cs typeface="Calibri" panose="020F0502020204030204" pitchFamily="34" charset="0"/>
              </a:rPr>
              <a:t>Example</a:t>
            </a:r>
            <a:r>
              <a:rPr lang="de-DE" sz="1800" dirty="0">
                <a:latin typeface="Calibri" panose="020F0502020204030204" pitchFamily="34" charset="0"/>
                <a:ea typeface="SimSun" panose="02010600030101010101" pitchFamily="2" charset="-122"/>
                <a:cs typeface="Calibri" panose="020F0502020204030204" pitchFamily="34" charset="0"/>
              </a:rPr>
              <a:t> </a:t>
            </a:r>
            <a:r>
              <a:rPr lang="de-DE" sz="1800" dirty="0" err="1">
                <a:latin typeface="Calibri" panose="020F0502020204030204" pitchFamily="34" charset="0"/>
                <a:ea typeface="SimSun" panose="02010600030101010101" pitchFamily="2" charset="-122"/>
                <a:cs typeface="Calibri" panose="020F0502020204030204" pitchFamily="34" charset="0"/>
              </a:rPr>
              <a:t>of</a:t>
            </a:r>
            <a:r>
              <a:rPr lang="de-DE" sz="1800" dirty="0">
                <a:latin typeface="Calibri" panose="020F0502020204030204" pitchFamily="34" charset="0"/>
                <a:ea typeface="SimSun" panose="02010600030101010101" pitchFamily="2" charset="-122"/>
                <a:cs typeface="Calibri" panose="020F0502020204030204" pitchFamily="34" charset="0"/>
              </a:rPr>
              <a:t> </a:t>
            </a:r>
            <a:r>
              <a:rPr lang="de-DE" sz="1800" dirty="0" err="1">
                <a:latin typeface="Calibri" panose="020F0502020204030204" pitchFamily="34" charset="0"/>
                <a:ea typeface="SimSun" panose="02010600030101010101" pitchFamily="2" charset="-122"/>
                <a:cs typeface="Calibri" panose="020F0502020204030204" pitchFamily="34" charset="0"/>
              </a:rPr>
              <a:t>the</a:t>
            </a:r>
            <a:r>
              <a:rPr lang="de-DE" sz="1800" dirty="0">
                <a:latin typeface="Calibri" panose="020F0502020204030204" pitchFamily="34" charset="0"/>
                <a:ea typeface="SimSun" panose="02010600030101010101" pitchFamily="2" charset="-122"/>
                <a:cs typeface="Calibri" panose="020F0502020204030204" pitchFamily="34" charset="0"/>
              </a:rPr>
              <a:t> Chinese </a:t>
            </a:r>
            <a:r>
              <a:rPr lang="de-DE" sz="1800" dirty="0" err="1">
                <a:latin typeface="Calibri" panose="020F0502020204030204" pitchFamily="34" charset="0"/>
                <a:ea typeface="SimSun" panose="02010600030101010101" pitchFamily="2" charset="-122"/>
                <a:cs typeface="Calibri" panose="020F0502020204030204" pitchFamily="34" charset="0"/>
              </a:rPr>
              <a:t>classics</a:t>
            </a:r>
            <a:endParaRPr lang="de-DE" sz="1800" dirty="0">
              <a:latin typeface="Calibri" panose="020F0502020204030204" pitchFamily="34" charset="0"/>
              <a:ea typeface="SimSun" panose="02010600030101010101" pitchFamily="2" charset="-122"/>
              <a:cs typeface="Calibri" panose="020F0502020204030204" pitchFamily="34" charset="0"/>
            </a:endParaRPr>
          </a:p>
          <a:p>
            <a:pPr marL="0" indent="0">
              <a:spcAft>
                <a:spcPts val="0"/>
              </a:spcAft>
              <a:buNone/>
            </a:pPr>
            <a:r>
              <a:rPr lang="de-DE" sz="1800" dirty="0">
                <a:latin typeface="Calibri" panose="020F0502020204030204" pitchFamily="34" charset="0"/>
                <a:ea typeface="SimSun" panose="02010600030101010101" pitchFamily="2" charset="-122"/>
                <a:cs typeface="Calibri" panose="020F0502020204030204" pitchFamily="34" charset="0"/>
              </a:rPr>
              <a:t>10 4.29 Chinese Classics in World Lit. </a:t>
            </a:r>
            <a:r>
              <a:rPr lang="de-DE" sz="1800" dirty="0" err="1">
                <a:latin typeface="Calibri" panose="020F0502020204030204" pitchFamily="34" charset="0"/>
                <a:ea typeface="SimSun" panose="02010600030101010101" pitchFamily="2" charset="-122"/>
                <a:cs typeface="Calibri" panose="020F0502020204030204" pitchFamily="34" charset="0"/>
              </a:rPr>
              <a:t>Anthologies</a:t>
            </a:r>
            <a:r>
              <a:rPr lang="de-DE" sz="1800" dirty="0">
                <a:latin typeface="Calibri" panose="020F0502020204030204" pitchFamily="34" charset="0"/>
                <a:ea typeface="SimSun" panose="02010600030101010101" pitchFamily="2" charset="-122"/>
                <a:cs typeface="Calibri" panose="020F0502020204030204" pitchFamily="34" charset="0"/>
              </a:rPr>
              <a:t> and World </a:t>
            </a:r>
            <a:r>
              <a:rPr lang="de-DE" sz="1800" dirty="0" err="1">
                <a:latin typeface="Calibri" panose="020F0502020204030204" pitchFamily="34" charset="0"/>
                <a:ea typeface="SimSun" panose="02010600030101010101" pitchFamily="2" charset="-122"/>
                <a:cs typeface="Calibri" panose="020F0502020204030204" pitchFamily="34" charset="0"/>
              </a:rPr>
              <a:t>Literary</a:t>
            </a:r>
            <a:r>
              <a:rPr lang="de-DE" sz="1800" dirty="0">
                <a:latin typeface="Calibri" panose="020F0502020204030204" pitchFamily="34" charset="0"/>
                <a:ea typeface="SimSun" panose="02010600030101010101" pitchFamily="2" charset="-122"/>
                <a:cs typeface="Calibri" panose="020F0502020204030204" pitchFamily="34" charset="0"/>
              </a:rPr>
              <a:t> </a:t>
            </a:r>
            <a:r>
              <a:rPr lang="de-DE" sz="1800" dirty="0" err="1">
                <a:latin typeface="Calibri" panose="020F0502020204030204" pitchFamily="34" charset="0"/>
                <a:ea typeface="SimSun" panose="02010600030101010101" pitchFamily="2" charset="-122"/>
                <a:cs typeface="Calibri" panose="020F0502020204030204" pitchFamily="34" charset="0"/>
              </a:rPr>
              <a:t>History</a:t>
            </a:r>
            <a:r>
              <a:rPr lang="de-DE" sz="1800" dirty="0">
                <a:latin typeface="Calibri" panose="020F0502020204030204" pitchFamily="34" charset="0"/>
                <a:ea typeface="SimSun" panose="02010600030101010101" pitchFamily="2" charset="-122"/>
                <a:cs typeface="Calibri" panose="020F0502020204030204" pitchFamily="34" charset="0"/>
              </a:rPr>
              <a:t> Books</a:t>
            </a:r>
          </a:p>
          <a:p>
            <a:pPr marL="0" indent="0">
              <a:spcAft>
                <a:spcPts val="0"/>
              </a:spcAft>
              <a:buNone/>
            </a:pPr>
            <a:r>
              <a:rPr lang="de-DE" sz="1800" dirty="0">
                <a:latin typeface="Calibri" panose="020F0502020204030204" pitchFamily="34" charset="0"/>
                <a:ea typeface="SimSun" panose="02010600030101010101" pitchFamily="2" charset="-122"/>
                <a:cs typeface="Calibri" panose="020F0502020204030204" pitchFamily="34" charset="0"/>
              </a:rPr>
              <a:t>11 5.6 Translation </a:t>
            </a:r>
            <a:r>
              <a:rPr lang="de-DE" sz="1800" dirty="0" err="1">
                <a:latin typeface="Calibri" panose="020F0502020204030204" pitchFamily="34" charset="0"/>
                <a:ea typeface="SimSun" panose="02010600030101010101" pitchFamily="2" charset="-122"/>
                <a:cs typeface="Calibri" panose="020F0502020204030204" pitchFamily="34" charset="0"/>
              </a:rPr>
              <a:t>of</a:t>
            </a:r>
            <a:r>
              <a:rPr lang="de-DE" sz="1800" dirty="0">
                <a:latin typeface="Calibri" panose="020F0502020204030204" pitchFamily="34" charset="0"/>
                <a:ea typeface="SimSun" panose="02010600030101010101" pitchFamily="2" charset="-122"/>
                <a:cs typeface="Calibri" panose="020F0502020204030204" pitchFamily="34" charset="0"/>
              </a:rPr>
              <a:t> Modern Classics: Mo Yan, </a:t>
            </a:r>
            <a:r>
              <a:rPr lang="de-DE" sz="1800" dirty="0" err="1">
                <a:latin typeface="Calibri" panose="020F0502020204030204" pitchFamily="34" charset="0"/>
                <a:ea typeface="SimSun" panose="02010600030101010101" pitchFamily="2" charset="-122"/>
                <a:cs typeface="Calibri" panose="020F0502020204030204" pitchFamily="34" charset="0"/>
              </a:rPr>
              <a:t>Yu</a:t>
            </a:r>
            <a:r>
              <a:rPr lang="de-DE" sz="1800" dirty="0">
                <a:latin typeface="Calibri" panose="020F0502020204030204" pitchFamily="34" charset="0"/>
                <a:ea typeface="SimSun" panose="02010600030101010101" pitchFamily="2" charset="-122"/>
                <a:cs typeface="Calibri" panose="020F0502020204030204" pitchFamily="34" charset="0"/>
              </a:rPr>
              <a:t> Hua, Liu </a:t>
            </a:r>
            <a:r>
              <a:rPr lang="de-DE" sz="1800" dirty="0" err="1">
                <a:latin typeface="Calibri" panose="020F0502020204030204" pitchFamily="34" charset="0"/>
                <a:ea typeface="SimSun" panose="02010600030101010101" pitchFamily="2" charset="-122"/>
                <a:cs typeface="Calibri" panose="020F0502020204030204" pitchFamily="34" charset="0"/>
              </a:rPr>
              <a:t>Cixin</a:t>
            </a:r>
            <a:r>
              <a:rPr lang="de-DE" sz="1800" dirty="0">
                <a:latin typeface="Calibri" panose="020F0502020204030204" pitchFamily="34" charset="0"/>
                <a:ea typeface="SimSun" panose="02010600030101010101" pitchFamily="2" charset="-122"/>
                <a:cs typeface="Calibri" panose="020F0502020204030204" pitchFamily="34" charset="0"/>
              </a:rPr>
              <a:t> etc.</a:t>
            </a:r>
          </a:p>
          <a:p>
            <a:pPr marL="0" indent="0">
              <a:spcAft>
                <a:spcPts val="0"/>
              </a:spcAft>
              <a:buNone/>
            </a:pPr>
            <a:r>
              <a:rPr lang="de-DE" sz="1800" dirty="0">
                <a:latin typeface="Calibri" panose="020F0502020204030204" pitchFamily="34" charset="0"/>
                <a:ea typeface="SimSun" panose="02010600030101010101" pitchFamily="2" charset="-122"/>
                <a:cs typeface="Calibri" panose="020F0502020204030204" pitchFamily="34" charset="0"/>
              </a:rPr>
              <a:t>12 5.13 Chinese Classics on Overseas </a:t>
            </a:r>
            <a:r>
              <a:rPr lang="de-DE" sz="1800" dirty="0" err="1">
                <a:latin typeface="Calibri" panose="020F0502020204030204" pitchFamily="34" charset="0"/>
                <a:ea typeface="SimSun" panose="02010600030101010101" pitchFamily="2" charset="-122"/>
                <a:cs typeface="Calibri" panose="020F0502020204030204" pitchFamily="34" charset="0"/>
              </a:rPr>
              <a:t>Bookfairs</a:t>
            </a:r>
            <a:endParaRPr lang="de-DE" sz="1800" dirty="0">
              <a:latin typeface="Calibri" panose="020F0502020204030204" pitchFamily="34" charset="0"/>
              <a:ea typeface="SimSun" panose="02010600030101010101" pitchFamily="2" charset="-122"/>
              <a:cs typeface="Calibri" panose="020F0502020204030204" pitchFamily="34" charset="0"/>
            </a:endParaRPr>
          </a:p>
          <a:p>
            <a:pPr marL="0" indent="0">
              <a:spcAft>
                <a:spcPts val="0"/>
              </a:spcAft>
              <a:buNone/>
            </a:pPr>
            <a:r>
              <a:rPr lang="de-DE" sz="1800" dirty="0">
                <a:latin typeface="Calibri" panose="020F0502020204030204" pitchFamily="34" charset="0"/>
                <a:ea typeface="SimSun" panose="02010600030101010101" pitchFamily="2" charset="-122"/>
                <a:cs typeface="Calibri" panose="020F0502020204030204" pitchFamily="34" charset="0"/>
              </a:rPr>
              <a:t>13 5.20 Cinema Movie </a:t>
            </a:r>
            <a:r>
              <a:rPr lang="de-DE" sz="1800" dirty="0" err="1">
                <a:latin typeface="Calibri" panose="020F0502020204030204" pitchFamily="34" charset="0"/>
                <a:ea typeface="SimSun" panose="02010600030101010101" pitchFamily="2" charset="-122"/>
                <a:cs typeface="Calibri" panose="020F0502020204030204" pitchFamily="34" charset="0"/>
              </a:rPr>
              <a:t>Adaptions</a:t>
            </a:r>
            <a:r>
              <a:rPr lang="de-DE" sz="1800" dirty="0">
                <a:latin typeface="Calibri" panose="020F0502020204030204" pitchFamily="34" charset="0"/>
                <a:ea typeface="SimSun" panose="02010600030101010101" pitchFamily="2" charset="-122"/>
                <a:cs typeface="Calibri" panose="020F0502020204030204" pitchFamily="34" charset="0"/>
              </a:rPr>
              <a:t> </a:t>
            </a:r>
            <a:r>
              <a:rPr lang="de-DE" sz="1800" dirty="0" err="1">
                <a:latin typeface="Calibri" panose="020F0502020204030204" pitchFamily="34" charset="0"/>
                <a:ea typeface="SimSun" panose="02010600030101010101" pitchFamily="2" charset="-122"/>
                <a:cs typeface="Calibri" panose="020F0502020204030204" pitchFamily="34" charset="0"/>
              </a:rPr>
              <a:t>of</a:t>
            </a:r>
            <a:r>
              <a:rPr lang="de-DE" sz="1800" dirty="0">
                <a:latin typeface="Calibri" panose="020F0502020204030204" pitchFamily="34" charset="0"/>
                <a:ea typeface="SimSun" panose="02010600030101010101" pitchFamily="2" charset="-122"/>
                <a:cs typeface="Calibri" panose="020F0502020204030204" pitchFamily="34" charset="0"/>
              </a:rPr>
              <a:t> Chinese Classics</a:t>
            </a:r>
          </a:p>
          <a:p>
            <a:pPr marL="0" indent="0">
              <a:spcAft>
                <a:spcPts val="0"/>
              </a:spcAft>
              <a:buNone/>
            </a:pPr>
            <a:r>
              <a:rPr lang="de-DE" sz="1800" dirty="0">
                <a:latin typeface="Calibri" panose="020F0502020204030204" pitchFamily="34" charset="0"/>
                <a:ea typeface="SimSun" panose="02010600030101010101" pitchFamily="2" charset="-122"/>
                <a:cs typeface="Calibri" panose="020F0502020204030204" pitchFamily="34" charset="0"/>
              </a:rPr>
              <a:t>14 5.27 </a:t>
            </a:r>
            <a:r>
              <a:rPr lang="de-DE" sz="1800" dirty="0" err="1">
                <a:latin typeface="Calibri" panose="020F0502020204030204" pitchFamily="34" charset="0"/>
                <a:ea typeface="SimSun" panose="02010600030101010101" pitchFamily="2" charset="-122"/>
                <a:cs typeface="Calibri" panose="020F0502020204030204" pitchFamily="34" charset="0"/>
              </a:rPr>
              <a:t>Lessons</a:t>
            </a:r>
            <a:r>
              <a:rPr lang="de-DE" sz="1800" dirty="0">
                <a:latin typeface="Calibri" panose="020F0502020204030204" pitchFamily="34" charset="0"/>
                <a:ea typeface="SimSun" panose="02010600030101010101" pitchFamily="2" charset="-122"/>
                <a:cs typeface="Calibri" panose="020F0502020204030204" pitchFamily="34" charset="0"/>
              </a:rPr>
              <a:t> </a:t>
            </a:r>
            <a:r>
              <a:rPr lang="de-DE" sz="1800" dirty="0" err="1">
                <a:latin typeface="Calibri" panose="020F0502020204030204" pitchFamily="34" charset="0"/>
                <a:ea typeface="SimSun" panose="02010600030101010101" pitchFamily="2" charset="-122"/>
                <a:cs typeface="Calibri" panose="020F0502020204030204" pitchFamily="34" charset="0"/>
              </a:rPr>
              <a:t>to</a:t>
            </a:r>
            <a:r>
              <a:rPr lang="de-DE" sz="1800" dirty="0">
                <a:latin typeface="Calibri" panose="020F0502020204030204" pitchFamily="34" charset="0"/>
                <a:ea typeface="SimSun" panose="02010600030101010101" pitchFamily="2" charset="-122"/>
                <a:cs typeface="Calibri" panose="020F0502020204030204" pitchFamily="34" charset="0"/>
              </a:rPr>
              <a:t> </a:t>
            </a:r>
            <a:r>
              <a:rPr lang="de-DE" sz="1800" dirty="0" err="1">
                <a:latin typeface="Calibri" panose="020F0502020204030204" pitchFamily="34" charset="0"/>
                <a:ea typeface="SimSun" panose="02010600030101010101" pitchFamily="2" charset="-122"/>
                <a:cs typeface="Calibri" panose="020F0502020204030204" pitchFamily="34" charset="0"/>
              </a:rPr>
              <a:t>learn</a:t>
            </a:r>
            <a:r>
              <a:rPr lang="de-DE" sz="1800" dirty="0">
                <a:latin typeface="Calibri" panose="020F0502020204030204" pitchFamily="34" charset="0"/>
                <a:ea typeface="SimSun" panose="02010600030101010101" pitchFamily="2" charset="-122"/>
                <a:cs typeface="Calibri" panose="020F0502020204030204" pitchFamily="34" charset="0"/>
              </a:rPr>
              <a:t> </a:t>
            </a:r>
            <a:r>
              <a:rPr lang="de-DE" sz="1800" dirty="0" err="1">
                <a:latin typeface="Calibri" panose="020F0502020204030204" pitchFamily="34" charset="0"/>
                <a:ea typeface="SimSun" panose="02010600030101010101" pitchFamily="2" charset="-122"/>
                <a:cs typeface="Calibri" panose="020F0502020204030204" pitchFamily="34" charset="0"/>
              </a:rPr>
              <a:t>from</a:t>
            </a:r>
            <a:r>
              <a:rPr lang="de-DE" sz="1800" dirty="0">
                <a:latin typeface="Calibri" panose="020F0502020204030204" pitchFamily="34" charset="0"/>
                <a:ea typeface="SimSun" panose="02010600030101010101" pitchFamily="2" charset="-122"/>
                <a:cs typeface="Calibri" panose="020F0502020204030204" pitchFamily="34" charset="0"/>
              </a:rPr>
              <a:t> </a:t>
            </a:r>
            <a:r>
              <a:rPr lang="de-DE" sz="1800" dirty="0" err="1">
                <a:latin typeface="Calibri" panose="020F0502020204030204" pitchFamily="34" charset="0"/>
                <a:ea typeface="SimSun" panose="02010600030101010101" pitchFamily="2" charset="-122"/>
                <a:cs typeface="Calibri" panose="020F0502020204030204" pitchFamily="34" charset="0"/>
              </a:rPr>
              <a:t>the</a:t>
            </a:r>
            <a:r>
              <a:rPr lang="de-DE" sz="1800" dirty="0">
                <a:latin typeface="Calibri" panose="020F0502020204030204" pitchFamily="34" charset="0"/>
                <a:ea typeface="SimSun" panose="02010600030101010101" pitchFamily="2" charset="-122"/>
                <a:cs typeface="Calibri" panose="020F0502020204030204" pitchFamily="34" charset="0"/>
              </a:rPr>
              <a:t> Classics: Integration </a:t>
            </a:r>
            <a:r>
              <a:rPr lang="de-DE" sz="1800" dirty="0" err="1">
                <a:latin typeface="Calibri" panose="020F0502020204030204" pitchFamily="34" charset="0"/>
                <a:ea typeface="SimSun" panose="02010600030101010101" pitchFamily="2" charset="-122"/>
                <a:cs typeface="Calibri" panose="020F0502020204030204" pitchFamily="34" charset="0"/>
              </a:rPr>
              <a:t>or</a:t>
            </a:r>
            <a:r>
              <a:rPr lang="de-DE" sz="1800" dirty="0">
                <a:latin typeface="Calibri" panose="020F0502020204030204" pitchFamily="34" charset="0"/>
                <a:ea typeface="SimSun" panose="02010600030101010101" pitchFamily="2" charset="-122"/>
                <a:cs typeface="Calibri" panose="020F0502020204030204" pitchFamily="34" charset="0"/>
              </a:rPr>
              <a:t> </a:t>
            </a:r>
            <a:r>
              <a:rPr lang="de-DE" sz="1800" dirty="0" err="1">
                <a:latin typeface="Calibri" panose="020F0502020204030204" pitchFamily="34" charset="0"/>
                <a:ea typeface="SimSun" panose="02010600030101010101" pitchFamily="2" charset="-122"/>
                <a:cs typeface="Calibri" panose="020F0502020204030204" pitchFamily="34" charset="0"/>
              </a:rPr>
              <a:t>Sharpening</a:t>
            </a:r>
            <a:r>
              <a:rPr lang="de-DE" sz="1800" dirty="0">
                <a:latin typeface="Calibri" panose="020F0502020204030204" pitchFamily="34" charset="0"/>
                <a:ea typeface="SimSun" panose="02010600030101010101" pitchFamily="2" charset="-122"/>
                <a:cs typeface="Calibri" panose="020F0502020204030204" pitchFamily="34" charset="0"/>
              </a:rPr>
              <a:t> </a:t>
            </a:r>
            <a:r>
              <a:rPr lang="de-DE" sz="1800" dirty="0" err="1">
                <a:latin typeface="Calibri" panose="020F0502020204030204" pitchFamily="34" charset="0"/>
                <a:ea typeface="SimSun" panose="02010600030101010101" pitchFamily="2" charset="-122"/>
                <a:cs typeface="Calibri" panose="020F0502020204030204" pitchFamily="34" charset="0"/>
              </a:rPr>
              <a:t>the</a:t>
            </a:r>
            <a:r>
              <a:rPr lang="de-DE" sz="1800" dirty="0">
                <a:latin typeface="Calibri" panose="020F0502020204030204" pitchFamily="34" charset="0"/>
                <a:ea typeface="SimSun" panose="02010600030101010101" pitchFamily="2" charset="-122"/>
                <a:cs typeface="Calibri" panose="020F0502020204030204" pitchFamily="34" charset="0"/>
              </a:rPr>
              <a:t> Cultural Profile?</a:t>
            </a:r>
          </a:p>
          <a:p>
            <a:pPr marL="0" indent="0">
              <a:spcAft>
                <a:spcPts val="0"/>
              </a:spcAft>
              <a:buNone/>
            </a:pPr>
            <a:r>
              <a:rPr lang="de-DE" sz="1800" dirty="0">
                <a:latin typeface="Calibri" panose="020F0502020204030204" pitchFamily="34" charset="0"/>
                <a:ea typeface="SimSun" panose="02010600030101010101" pitchFamily="2" charset="-122"/>
                <a:cs typeface="Calibri" panose="020F0502020204030204" pitchFamily="34" charset="0"/>
              </a:rPr>
              <a:t>15 6.3 Final </a:t>
            </a:r>
            <a:r>
              <a:rPr lang="de-DE" sz="1800" dirty="0" err="1">
                <a:latin typeface="Calibri" panose="020F0502020204030204" pitchFamily="34" charset="0"/>
                <a:ea typeface="SimSun" panose="02010600030101010101" pitchFamily="2" charset="-122"/>
                <a:cs typeface="Calibri" panose="020F0502020204030204" pitchFamily="34" charset="0"/>
              </a:rPr>
              <a:t>Discussion</a:t>
            </a:r>
            <a:endParaRPr lang="de-DE" sz="1800" dirty="0">
              <a:latin typeface="Calibri" panose="020F0502020204030204" pitchFamily="34" charset="0"/>
              <a:ea typeface="SimSun" panose="02010600030101010101" pitchFamily="2" charset="-122"/>
              <a:cs typeface="Calibri" panose="020F0502020204030204" pitchFamily="34" charset="0"/>
            </a:endParaRPr>
          </a:p>
          <a:p>
            <a:pPr marL="0" indent="0">
              <a:spcAft>
                <a:spcPts val="0"/>
              </a:spcAft>
              <a:buNone/>
            </a:pPr>
            <a:r>
              <a:rPr lang="de-DE" sz="1800" dirty="0">
                <a:latin typeface="Calibri" panose="020F0502020204030204" pitchFamily="34" charset="0"/>
                <a:ea typeface="SimSun" panose="02010600030101010101" pitchFamily="2" charset="-122"/>
                <a:cs typeface="Calibri" panose="020F0502020204030204" pitchFamily="34" charset="0"/>
              </a:rPr>
              <a:t>16 6.10 Final </a:t>
            </a:r>
            <a:r>
              <a:rPr lang="de-DE" sz="1800" dirty="0" err="1">
                <a:latin typeface="Calibri" panose="020F0502020204030204" pitchFamily="34" charset="0"/>
                <a:ea typeface="SimSun" panose="02010600030101010101" pitchFamily="2" charset="-122"/>
                <a:cs typeface="Calibri" panose="020F0502020204030204" pitchFamily="34" charset="0"/>
              </a:rPr>
              <a:t>Exam</a:t>
            </a:r>
            <a:endParaRPr lang="de-DE" sz="1800" dirty="0">
              <a:latin typeface="Calibri" panose="020F0502020204030204" pitchFamily="34" charset="0"/>
              <a:ea typeface="SimSun" panose="02010600030101010101" pitchFamily="2" charset="-122"/>
              <a:cs typeface="Calibri" panose="020F0502020204030204" pitchFamily="34" charset="0"/>
            </a:endParaRPr>
          </a:p>
        </p:txBody>
      </p:sp>
    </p:spTree>
    <p:extLst>
      <p:ext uri="{BB962C8B-B14F-4D97-AF65-F5344CB8AC3E}">
        <p14:creationId xmlns:p14="http://schemas.microsoft.com/office/powerpoint/2010/main" val="56665844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1.png"/>
          <p:cNvPicPr>
            <a:picLocks noChangeAspect="1"/>
          </p:cNvPicPr>
          <p:nvPr/>
        </p:nvPicPr>
        <p:blipFill>
          <a:blip r:embed="rId2" cstate="print"/>
          <a:srcRect l="3123" b="12166"/>
          <a:stretch>
            <a:fillRect/>
          </a:stretch>
        </p:blipFill>
        <p:spPr bwMode="auto">
          <a:xfrm>
            <a:off x="0" y="3627461"/>
            <a:ext cx="7829550" cy="3168650"/>
          </a:xfrm>
          <a:prstGeom prst="rect">
            <a:avLst/>
          </a:prstGeom>
          <a:noFill/>
          <a:ln w="9525">
            <a:noFill/>
            <a:miter lim="800000"/>
            <a:headEnd/>
            <a:tailEnd/>
          </a:ln>
        </p:spPr>
      </p:pic>
      <p:pic>
        <p:nvPicPr>
          <p:cNvPr id="5" name="图片 4" descr="6.png"/>
          <p:cNvPicPr>
            <a:picLocks noChangeAspect="1"/>
          </p:cNvPicPr>
          <p:nvPr/>
        </p:nvPicPr>
        <p:blipFill>
          <a:blip r:embed="rId3" cstate="print"/>
          <a:srcRect l="53906"/>
          <a:stretch>
            <a:fillRect/>
          </a:stretch>
        </p:blipFill>
        <p:spPr bwMode="auto">
          <a:xfrm>
            <a:off x="5761038" y="2262211"/>
            <a:ext cx="3390900" cy="4595813"/>
          </a:xfrm>
          <a:prstGeom prst="rect">
            <a:avLst/>
          </a:prstGeom>
          <a:noFill/>
          <a:ln w="9525">
            <a:noFill/>
            <a:miter lim="800000"/>
            <a:headEnd/>
            <a:tailEnd/>
          </a:ln>
        </p:spPr>
      </p:pic>
      <p:sp>
        <p:nvSpPr>
          <p:cNvPr id="6" name="TextBox 3"/>
          <p:cNvSpPr txBox="1">
            <a:spLocks noChangeArrowheads="1"/>
          </p:cNvSpPr>
          <p:nvPr/>
        </p:nvSpPr>
        <p:spPr bwMode="auto">
          <a:xfrm>
            <a:off x="2714612" y="2643182"/>
            <a:ext cx="3201987" cy="831850"/>
          </a:xfrm>
          <a:prstGeom prst="rect">
            <a:avLst/>
          </a:prstGeom>
          <a:noFill/>
          <a:ln w="9525">
            <a:noFill/>
            <a:miter lim="800000"/>
            <a:headEnd/>
            <a:tailEnd/>
          </a:ln>
        </p:spPr>
        <p:txBody>
          <a:bodyPr>
            <a:spAutoFit/>
          </a:bodyPr>
          <a:lstStyle/>
          <a:p>
            <a:pPr algn="ctr"/>
            <a:r>
              <a:rPr lang="zh-CN" altLang="en-US" sz="4800" b="1" dirty="0">
                <a:latin typeface="华文行楷" pitchFamily="2" charset="-122"/>
                <a:ea typeface="华文行楷" pitchFamily="2" charset="-122"/>
              </a:rPr>
              <a:t>謝謝觀賞</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par>
                          <p:cTn id="8" fill="hold">
                            <p:stCondLst>
                              <p:cond delay="2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2000"/>
                                        <p:tgtEl>
                                          <p:spTgt spid="4"/>
                                        </p:tgtEl>
                                      </p:cBhvr>
                                    </p:animEffect>
                                    <p:anim calcmode="lin" valueType="num">
                                      <p:cBhvr>
                                        <p:cTn id="12" dur="2000" fill="hold"/>
                                        <p:tgtEl>
                                          <p:spTgt spid="4"/>
                                        </p:tgtEl>
                                        <p:attrNameLst>
                                          <p:attrName>ppt_x</p:attrName>
                                        </p:attrNameLst>
                                      </p:cBhvr>
                                      <p:tavLst>
                                        <p:tav tm="0">
                                          <p:val>
                                            <p:strVal val="#ppt_x"/>
                                          </p:val>
                                        </p:tav>
                                        <p:tav tm="100000">
                                          <p:val>
                                            <p:strVal val="#ppt_x"/>
                                          </p:val>
                                        </p:tav>
                                      </p:tavLst>
                                    </p:anim>
                                    <p:anim calcmode="lin" valueType="num">
                                      <p:cBhvr>
                                        <p:cTn id="13" dur="2000" fill="hold"/>
                                        <p:tgtEl>
                                          <p:spTgt spid="4"/>
                                        </p:tgtEl>
                                        <p:attrNameLst>
                                          <p:attrName>ppt_y</p:attrName>
                                        </p:attrNameLst>
                                      </p:cBhvr>
                                      <p:tavLst>
                                        <p:tav tm="0">
                                          <p:val>
                                            <p:strVal val="#ppt_y+.1"/>
                                          </p:val>
                                        </p:tav>
                                        <p:tav tm="100000">
                                          <p:val>
                                            <p:strVal val="#ppt_y"/>
                                          </p:val>
                                        </p:tav>
                                      </p:tavLst>
                                    </p:anim>
                                  </p:childTnLst>
                                </p:cTn>
                              </p:par>
                              <p:par>
                                <p:cTn id="14" presetID="10" presetClass="entr" presetSubtype="0"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2000"/>
                                        <p:tgtEl>
                                          <p:spTgt spid="4"/>
                                        </p:tgtEl>
                                      </p:cBhvr>
                                    </p:animEffect>
                                  </p:childTnLst>
                                </p:cTn>
                              </p:par>
                            </p:childTnLst>
                          </p:cTn>
                        </p:par>
                        <p:par>
                          <p:cTn id="17" fill="hold">
                            <p:stCondLst>
                              <p:cond delay="4000"/>
                            </p:stCondLst>
                            <p:childTnLst>
                              <p:par>
                                <p:cTn id="18" presetID="42" presetClass="entr" presetSubtype="0"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anim calcmode="lin" valueType="num">
                                      <p:cBhvr>
                                        <p:cTn id="21" dur="1000" fill="hold"/>
                                        <p:tgtEl>
                                          <p:spTgt spid="6"/>
                                        </p:tgtEl>
                                        <p:attrNameLst>
                                          <p:attrName>ppt_x</p:attrName>
                                        </p:attrNameLst>
                                      </p:cBhvr>
                                      <p:tavLst>
                                        <p:tav tm="0">
                                          <p:val>
                                            <p:strVal val="#ppt_x"/>
                                          </p:val>
                                        </p:tav>
                                        <p:tav tm="100000">
                                          <p:val>
                                            <p:strVal val="#ppt_x"/>
                                          </p:val>
                                        </p:tav>
                                      </p:tavLst>
                                    </p:anim>
                                    <p:anim calcmode="lin" valueType="num">
                                      <p:cBhvr>
                                        <p:cTn id="2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br>
              <a:rPr kumimoji="0" lang="zh-CN" altLang="zh-CN" sz="1800" b="0" i="0" u="none" strike="noStrike" cap="none" normalizeH="0" baseline="0">
                <a:ln>
                  <a:noFill/>
                </a:ln>
                <a:solidFill>
                  <a:schemeClr val="tx1"/>
                </a:solidFill>
                <a:effectLst/>
                <a:latin typeface="Arial" pitchFamily="34" charset="0"/>
                <a:ea typeface="宋体" pitchFamily="2" charset="-122"/>
                <a:cs typeface="宋体" pitchFamily="2" charset="-122"/>
              </a:rPr>
            </a:br>
            <a:endParaRPr kumimoji="0" lang="zh-CN" altLang="zh-CN" sz="1800" b="0" i="0" u="none" strike="noStrike" cap="none" normalizeH="0" baseline="0">
              <a:ln>
                <a:noFill/>
              </a:ln>
              <a:solidFill>
                <a:schemeClr val="tx1"/>
              </a:solidFill>
              <a:effectLst/>
              <a:latin typeface="Arial" pitchFamily="34" charset="0"/>
              <a:ea typeface="宋体" pitchFamily="2" charset="-122"/>
              <a:cs typeface="宋体" pitchFamily="2" charset="-122"/>
            </a:endParaRPr>
          </a:p>
        </p:txBody>
      </p:sp>
      <p:sp>
        <p:nvSpPr>
          <p:cNvPr id="11" name="TextBox 10"/>
          <p:cNvSpPr txBox="1"/>
          <p:nvPr/>
        </p:nvSpPr>
        <p:spPr>
          <a:xfrm>
            <a:off x="539552" y="404664"/>
            <a:ext cx="7560840" cy="1077218"/>
          </a:xfrm>
          <a:prstGeom prst="rect">
            <a:avLst/>
          </a:prstGeom>
          <a:noFill/>
        </p:spPr>
        <p:txBody>
          <a:bodyPr wrap="square" rtlCol="0">
            <a:spAutoFit/>
          </a:bodyPr>
          <a:lstStyle/>
          <a:p>
            <a:pPr algn="ctr"/>
            <a:r>
              <a:rPr lang="zh-CN" altLang="en-US" sz="4000" b="1" dirty="0">
                <a:latin typeface="楷体" pitchFamily="49" charset="-122"/>
                <a:ea typeface="楷体" pitchFamily="49" charset="-122"/>
              </a:rPr>
              <a:t>早期中国文学译成西语</a:t>
            </a:r>
            <a:endParaRPr lang="de-DE" altLang="zh-CN" sz="4000" b="1" dirty="0">
              <a:latin typeface="楷体" pitchFamily="49" charset="-122"/>
              <a:ea typeface="楷体" pitchFamily="49" charset="-122"/>
            </a:endParaRPr>
          </a:p>
          <a:p>
            <a:pPr algn="ctr"/>
            <a:r>
              <a:rPr lang="en-GB" altLang="zh-CN" sz="2400" dirty="0"/>
              <a:t>First translations from Chinese into Western languages</a:t>
            </a:r>
            <a:endParaRPr lang="zh-CN" altLang="zh-CN" sz="2400" dirty="0">
              <a:latin typeface="楷体" pitchFamily="49" charset="-122"/>
              <a:ea typeface="楷体" pitchFamily="49" charset="-122"/>
            </a:endParaRPr>
          </a:p>
        </p:txBody>
      </p:sp>
      <p:graphicFrame>
        <p:nvGraphicFramePr>
          <p:cNvPr id="4" name="Tabelle 3"/>
          <p:cNvGraphicFramePr>
            <a:graphicFrameLocks noGrp="1"/>
          </p:cNvGraphicFramePr>
          <p:nvPr/>
        </p:nvGraphicFramePr>
        <p:xfrm>
          <a:off x="0" y="1481883"/>
          <a:ext cx="9144000" cy="5354447"/>
        </p:xfrm>
        <a:graphic>
          <a:graphicData uri="http://schemas.openxmlformats.org/drawingml/2006/table">
            <a:tbl>
              <a:tblPr firstRow="1" firstCol="1" lastRow="1" lastCol="1" bandRow="1" bandCol="1">
                <a:tableStyleId>{B301B821-A1FF-4177-AEE7-76D212191A09}</a:tableStyleId>
              </a:tblPr>
              <a:tblGrid>
                <a:gridCol w="683568">
                  <a:extLst>
                    <a:ext uri="{9D8B030D-6E8A-4147-A177-3AD203B41FA5}">
                      <a16:colId xmlns:a16="http://schemas.microsoft.com/office/drawing/2014/main" val="20000"/>
                    </a:ext>
                  </a:extLst>
                </a:gridCol>
                <a:gridCol w="3456384">
                  <a:extLst>
                    <a:ext uri="{9D8B030D-6E8A-4147-A177-3AD203B41FA5}">
                      <a16:colId xmlns:a16="http://schemas.microsoft.com/office/drawing/2014/main" val="20001"/>
                    </a:ext>
                  </a:extLst>
                </a:gridCol>
                <a:gridCol w="2232248">
                  <a:extLst>
                    <a:ext uri="{9D8B030D-6E8A-4147-A177-3AD203B41FA5}">
                      <a16:colId xmlns:a16="http://schemas.microsoft.com/office/drawing/2014/main" val="20002"/>
                    </a:ext>
                  </a:extLst>
                </a:gridCol>
                <a:gridCol w="1800200">
                  <a:extLst>
                    <a:ext uri="{9D8B030D-6E8A-4147-A177-3AD203B41FA5}">
                      <a16:colId xmlns:a16="http://schemas.microsoft.com/office/drawing/2014/main" val="20003"/>
                    </a:ext>
                  </a:extLst>
                </a:gridCol>
                <a:gridCol w="971600">
                  <a:extLst>
                    <a:ext uri="{9D8B030D-6E8A-4147-A177-3AD203B41FA5}">
                      <a16:colId xmlns:a16="http://schemas.microsoft.com/office/drawing/2014/main" val="20004"/>
                    </a:ext>
                  </a:extLst>
                </a:gridCol>
              </a:tblGrid>
              <a:tr h="457170">
                <a:tc>
                  <a:txBody>
                    <a:bodyPr/>
                    <a:lstStyle/>
                    <a:p>
                      <a:pPr>
                        <a:spcAft>
                          <a:spcPts val="0"/>
                        </a:spcAft>
                      </a:pPr>
                      <a:r>
                        <a:rPr lang="zh-CN" altLang="de-DE" sz="1700" dirty="0">
                          <a:effectLst/>
                        </a:rPr>
                        <a:t>年代</a:t>
                      </a:r>
                      <a:endParaRPr lang="de-DE" sz="1700" dirty="0">
                        <a:effectLst/>
                        <a:latin typeface="Times New Roman"/>
                        <a:ea typeface="SimSun"/>
                      </a:endParaRPr>
                    </a:p>
                  </a:txBody>
                  <a:tcPr marL="61718" marR="61718" marT="0" marB="0"/>
                </a:tc>
                <a:tc>
                  <a:txBody>
                    <a:bodyPr/>
                    <a:lstStyle/>
                    <a:p>
                      <a:pPr>
                        <a:spcAft>
                          <a:spcPts val="0"/>
                        </a:spcAft>
                      </a:pPr>
                      <a:r>
                        <a:rPr lang="zh-CN" altLang="de-DE" sz="1700" dirty="0">
                          <a:effectLst/>
                        </a:rPr>
                        <a:t>作品</a:t>
                      </a:r>
                      <a:endParaRPr lang="de-DE" sz="1700" dirty="0">
                        <a:effectLst/>
                        <a:latin typeface="Times New Roman"/>
                        <a:ea typeface="SimSun"/>
                      </a:endParaRPr>
                    </a:p>
                  </a:txBody>
                  <a:tcPr marL="61718" marR="61718" marT="0" marB="0"/>
                </a:tc>
                <a:tc>
                  <a:txBody>
                    <a:bodyPr/>
                    <a:lstStyle/>
                    <a:p>
                      <a:pPr>
                        <a:spcAft>
                          <a:spcPts val="0"/>
                        </a:spcAft>
                      </a:pPr>
                      <a:r>
                        <a:rPr lang="zh-CN" altLang="de-DE" sz="1700" dirty="0">
                          <a:effectLst/>
                        </a:rPr>
                        <a:t>语言</a:t>
                      </a:r>
                      <a:endParaRPr lang="de-DE" sz="1700" dirty="0">
                        <a:effectLst/>
                        <a:latin typeface="Times New Roman"/>
                        <a:ea typeface="SimSun"/>
                      </a:endParaRPr>
                    </a:p>
                  </a:txBody>
                  <a:tcPr marL="61718" marR="61718" marT="0" marB="0"/>
                </a:tc>
                <a:tc>
                  <a:txBody>
                    <a:bodyPr/>
                    <a:lstStyle/>
                    <a:p>
                      <a:pPr>
                        <a:spcAft>
                          <a:spcPts val="0"/>
                        </a:spcAft>
                      </a:pPr>
                      <a:r>
                        <a:rPr lang="zh-CN" altLang="de-DE" sz="1700" dirty="0">
                          <a:effectLst/>
                        </a:rPr>
                        <a:t>译者</a:t>
                      </a:r>
                      <a:endParaRPr lang="de-DE" sz="1700" dirty="0">
                        <a:effectLst/>
                        <a:latin typeface="Times New Roman"/>
                        <a:ea typeface="SimSun"/>
                      </a:endParaRPr>
                    </a:p>
                  </a:txBody>
                  <a:tcPr marL="61718" marR="61718"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de-DE" sz="1700" dirty="0">
                          <a:effectLst/>
                        </a:rPr>
                        <a:t>有没有</a:t>
                      </a:r>
                      <a:br>
                        <a:rPr lang="de-DE" altLang="zh-CN" sz="1700" dirty="0">
                          <a:effectLst/>
                        </a:rPr>
                      </a:br>
                      <a:r>
                        <a:rPr lang="zh-CN" altLang="de-DE" sz="1700" dirty="0">
                          <a:effectLst/>
                        </a:rPr>
                        <a:t>代表性</a:t>
                      </a:r>
                      <a:endParaRPr lang="de-DE" altLang="zh-CN" sz="1700" dirty="0">
                        <a:effectLst/>
                      </a:endParaRPr>
                    </a:p>
                  </a:txBody>
                  <a:tcPr marL="61718" marR="61718" marT="0" marB="0"/>
                </a:tc>
                <a:extLst>
                  <a:ext uri="{0D108BD9-81ED-4DB2-BD59-A6C34878D82A}">
                    <a16:rowId xmlns:a16="http://schemas.microsoft.com/office/drawing/2014/main" val="10000"/>
                  </a:ext>
                </a:extLst>
              </a:tr>
              <a:tr h="228585">
                <a:tc>
                  <a:txBody>
                    <a:bodyPr/>
                    <a:lstStyle/>
                    <a:p>
                      <a:pPr>
                        <a:spcAft>
                          <a:spcPts val="0"/>
                        </a:spcAft>
                      </a:pPr>
                      <a:r>
                        <a:rPr lang="en-GB" sz="1700" b="0" dirty="0">
                          <a:effectLst/>
                        </a:rPr>
                        <a:t>647</a:t>
                      </a:r>
                      <a:endParaRPr lang="de-DE" sz="1700" b="0" dirty="0">
                        <a:effectLst/>
                        <a:latin typeface="Times New Roman"/>
                        <a:ea typeface="SimSun"/>
                      </a:endParaRPr>
                    </a:p>
                  </a:txBody>
                  <a:tcPr marL="61718" marR="61718" marT="0" marB="0"/>
                </a:tc>
                <a:tc>
                  <a:txBody>
                    <a:bodyPr/>
                    <a:lstStyle/>
                    <a:p>
                      <a:pPr>
                        <a:spcAft>
                          <a:spcPts val="0"/>
                        </a:spcAft>
                      </a:pPr>
                      <a:r>
                        <a:rPr lang="de-DE" altLang="zh-CN" sz="1700" b="0" dirty="0">
                          <a:effectLst/>
                        </a:rPr>
                        <a:t>《</a:t>
                      </a:r>
                      <a:r>
                        <a:rPr lang="zh-CN" sz="1700" b="0" dirty="0">
                          <a:effectLst/>
                        </a:rPr>
                        <a:t>老子</a:t>
                      </a:r>
                      <a:r>
                        <a:rPr lang="de-DE" altLang="zh-CN" sz="1700" b="0" dirty="0">
                          <a:effectLst/>
                        </a:rPr>
                        <a:t>》</a:t>
                      </a:r>
                      <a:r>
                        <a:rPr lang="de-DE" sz="1700" b="0" dirty="0" err="1">
                          <a:effectLst/>
                        </a:rPr>
                        <a:t>Laozi</a:t>
                      </a:r>
                      <a:r>
                        <a:rPr lang="de-DE" sz="1700" b="0" dirty="0">
                          <a:effectLst/>
                        </a:rPr>
                        <a:t>  [not </a:t>
                      </a:r>
                      <a:r>
                        <a:rPr lang="de-DE" sz="1700" b="0" dirty="0" err="1">
                          <a:effectLst/>
                        </a:rPr>
                        <a:t>literature</a:t>
                      </a:r>
                      <a:r>
                        <a:rPr lang="de-DE" sz="1700" b="0" dirty="0">
                          <a:effectLst/>
                        </a:rPr>
                        <a:t>]</a:t>
                      </a:r>
                      <a:endParaRPr lang="de-DE" sz="1700" b="0" dirty="0">
                        <a:effectLst/>
                        <a:latin typeface="Times New Roman"/>
                        <a:ea typeface="SimSun"/>
                      </a:endParaRPr>
                    </a:p>
                  </a:txBody>
                  <a:tcPr marL="61718" marR="61718" marT="0" marB="0"/>
                </a:tc>
                <a:tc>
                  <a:txBody>
                    <a:bodyPr/>
                    <a:lstStyle/>
                    <a:p>
                      <a:pPr>
                        <a:spcAft>
                          <a:spcPts val="0"/>
                        </a:spcAft>
                      </a:pPr>
                      <a:r>
                        <a:rPr lang="zh-CN" sz="1700" b="0" dirty="0">
                          <a:effectLst/>
                        </a:rPr>
                        <a:t>梵文</a:t>
                      </a:r>
                      <a:r>
                        <a:rPr lang="zh-CN" altLang="de-DE" sz="1700" b="0" dirty="0">
                          <a:effectLst/>
                        </a:rPr>
                        <a:t> </a:t>
                      </a:r>
                      <a:r>
                        <a:rPr lang="en-GB" sz="1700" b="0" dirty="0">
                          <a:effectLst/>
                        </a:rPr>
                        <a:t>Sanskrit </a:t>
                      </a:r>
                      <a:endParaRPr lang="de-DE" sz="1700" b="0" dirty="0">
                        <a:effectLst/>
                        <a:latin typeface="Times New Roman"/>
                        <a:ea typeface="SimSun"/>
                      </a:endParaRPr>
                    </a:p>
                  </a:txBody>
                  <a:tcPr marL="61718" marR="61718" marT="0" marB="0"/>
                </a:tc>
                <a:tc>
                  <a:txBody>
                    <a:bodyPr/>
                    <a:lstStyle/>
                    <a:p>
                      <a:pPr>
                        <a:spcAft>
                          <a:spcPts val="0"/>
                        </a:spcAft>
                      </a:pPr>
                      <a:r>
                        <a:rPr lang="zh-CN" sz="1700" b="0" dirty="0">
                          <a:effectLst/>
                        </a:rPr>
                        <a:t>玄奘</a:t>
                      </a:r>
                      <a:r>
                        <a:rPr lang="zh-CN" altLang="de-DE" sz="1700" b="0" dirty="0">
                          <a:effectLst/>
                        </a:rPr>
                        <a:t> </a:t>
                      </a:r>
                      <a:r>
                        <a:rPr lang="de-DE" sz="1700" b="0" dirty="0">
                          <a:effectLst/>
                        </a:rPr>
                        <a:t>Xuan </a:t>
                      </a:r>
                      <a:r>
                        <a:rPr lang="de-DE" sz="1700" b="0" dirty="0" err="1">
                          <a:effectLst/>
                        </a:rPr>
                        <a:t>Zang</a:t>
                      </a:r>
                      <a:r>
                        <a:rPr lang="de-DE" sz="1700" b="0" dirty="0">
                          <a:effectLst/>
                        </a:rPr>
                        <a:t> </a:t>
                      </a:r>
                      <a:endParaRPr lang="de-DE" sz="1700" b="0" dirty="0">
                        <a:effectLst/>
                        <a:latin typeface="Times New Roman"/>
                        <a:ea typeface="SimSun"/>
                      </a:endParaRPr>
                    </a:p>
                  </a:txBody>
                  <a:tcPr marL="61718" marR="61718" marT="0" marB="0"/>
                </a:tc>
                <a:tc>
                  <a:txBody>
                    <a:bodyPr/>
                    <a:lstStyle/>
                    <a:p>
                      <a:pPr>
                        <a:spcAft>
                          <a:spcPts val="0"/>
                        </a:spcAft>
                      </a:pPr>
                      <a:r>
                        <a:rPr lang="de-DE" sz="1700" b="0" dirty="0">
                          <a:effectLst/>
                        </a:rPr>
                        <a:t>(</a:t>
                      </a:r>
                      <a:r>
                        <a:rPr lang="zh-CN" altLang="de-DE" sz="1700" b="0" dirty="0">
                          <a:effectLst/>
                        </a:rPr>
                        <a:t>非文学</a:t>
                      </a:r>
                      <a:r>
                        <a:rPr lang="de-DE" sz="1700" b="0" dirty="0">
                          <a:effectLst/>
                        </a:rPr>
                        <a:t>)</a:t>
                      </a:r>
                      <a:endParaRPr lang="de-DE" sz="1700" b="0" dirty="0">
                        <a:effectLst/>
                        <a:latin typeface="Times New Roman"/>
                        <a:ea typeface="SimSun"/>
                      </a:endParaRPr>
                    </a:p>
                  </a:txBody>
                  <a:tcPr marL="61718" marR="61718" marT="0" marB="0"/>
                </a:tc>
                <a:extLst>
                  <a:ext uri="{0D108BD9-81ED-4DB2-BD59-A6C34878D82A}">
                    <a16:rowId xmlns:a16="http://schemas.microsoft.com/office/drawing/2014/main" val="10001"/>
                  </a:ext>
                </a:extLst>
              </a:tr>
              <a:tr h="1142926">
                <a:tc>
                  <a:txBody>
                    <a:bodyPr/>
                    <a:lstStyle/>
                    <a:p>
                      <a:pPr>
                        <a:spcAft>
                          <a:spcPts val="0"/>
                        </a:spcAft>
                      </a:pPr>
                      <a:r>
                        <a:rPr lang="en-GB" sz="1700" b="0" dirty="0">
                          <a:effectLst/>
                        </a:rPr>
                        <a:t>1254-1569</a:t>
                      </a:r>
                      <a:endParaRPr lang="de-DE" sz="1700" b="0" dirty="0">
                        <a:effectLst/>
                        <a:latin typeface="Times New Roman"/>
                        <a:ea typeface="SimSun"/>
                      </a:endParaRPr>
                    </a:p>
                  </a:txBody>
                  <a:tcPr marL="61718" marR="61718" marT="0" marB="0"/>
                </a:tc>
                <a:tc>
                  <a:txBody>
                    <a:bodyPr/>
                    <a:lstStyle/>
                    <a:p>
                      <a:pPr>
                        <a:spcAft>
                          <a:spcPts val="0"/>
                        </a:spcAft>
                      </a:pPr>
                      <a:r>
                        <a:rPr lang="zh-CN" altLang="de-DE" sz="1700" b="0" dirty="0">
                          <a:effectLst/>
                        </a:rPr>
                        <a:t>没有提到文学：</a:t>
                      </a:r>
                      <a:r>
                        <a:rPr lang="en-GB" sz="1700" b="0" dirty="0">
                          <a:effectLst/>
                        </a:rPr>
                        <a:t>Did not mention literature:</a:t>
                      </a:r>
                      <a:br>
                        <a:rPr lang="en-GB" sz="1700" b="0" dirty="0">
                          <a:effectLst/>
                        </a:rPr>
                      </a:br>
                      <a:r>
                        <a:rPr lang="zh-CN" altLang="de-DE" sz="1700" dirty="0"/>
                        <a:t>意大利商人、旅行家 </a:t>
                      </a:r>
                      <a:r>
                        <a:rPr lang="zh-CN" altLang="de-DE" sz="1700" b="0" dirty="0">
                          <a:effectLst/>
                        </a:rPr>
                        <a:t>马可</a:t>
                      </a:r>
                      <a:r>
                        <a:rPr lang="de-DE" altLang="zh-CN" sz="1700" b="0" dirty="0">
                          <a:effectLst/>
                        </a:rPr>
                        <a:t>·</a:t>
                      </a:r>
                      <a:r>
                        <a:rPr lang="zh-CN" altLang="de-DE" sz="1700" b="0" dirty="0">
                          <a:effectLst/>
                        </a:rPr>
                        <a:t>波罗 </a:t>
                      </a:r>
                      <a:r>
                        <a:rPr lang="en-GB" sz="1700" b="0" dirty="0">
                          <a:effectLst/>
                        </a:rPr>
                        <a:t>Marco Polo (1254-1324) : </a:t>
                      </a:r>
                      <a:r>
                        <a:rPr lang="de-DE" altLang="zh-CN" sz="1700" dirty="0"/>
                        <a:t>《</a:t>
                      </a:r>
                      <a:r>
                        <a:rPr lang="zh-CN" altLang="de-DE" sz="1700" dirty="0"/>
                        <a:t>马可</a:t>
                      </a:r>
                      <a:r>
                        <a:rPr lang="de-DE" altLang="zh-CN" sz="1700" dirty="0"/>
                        <a:t>·</a:t>
                      </a:r>
                      <a:r>
                        <a:rPr lang="zh-CN" altLang="de-DE" sz="1700" dirty="0"/>
                        <a:t>波罗游记</a:t>
                      </a:r>
                      <a:r>
                        <a:rPr lang="de-DE" altLang="zh-CN" sz="1700" dirty="0"/>
                        <a:t>》</a:t>
                      </a:r>
                      <a:endParaRPr lang="de-DE" sz="1700" b="0" dirty="0">
                        <a:effectLst/>
                        <a:latin typeface="Times New Roman"/>
                        <a:ea typeface="SimSun"/>
                      </a:endParaRPr>
                    </a:p>
                  </a:txBody>
                  <a:tcPr marL="61718" marR="61718" marT="0" marB="0"/>
                </a:tc>
                <a:tc>
                  <a:txBody>
                    <a:bodyPr/>
                    <a:lstStyle/>
                    <a:p>
                      <a:pPr>
                        <a:spcAft>
                          <a:spcPts val="0"/>
                        </a:spcAft>
                      </a:pPr>
                      <a:r>
                        <a:rPr lang="zh-CN" altLang="de-DE" sz="1700" dirty="0"/>
                        <a:t>威尼斯商人、旅行家 </a:t>
                      </a:r>
                      <a:r>
                        <a:rPr lang="zh-CN" altLang="de-DE" sz="1700" b="0" dirty="0">
                          <a:effectLst/>
                        </a:rPr>
                        <a:t>尼科洛</a:t>
                      </a:r>
                      <a:r>
                        <a:rPr lang="de-DE" altLang="zh-CN" sz="1700" b="0" dirty="0">
                          <a:effectLst/>
                        </a:rPr>
                        <a:t>·</a:t>
                      </a:r>
                      <a:r>
                        <a:rPr lang="zh-CN" altLang="de-DE" sz="1700" b="0" dirty="0">
                          <a:effectLst/>
                        </a:rPr>
                        <a:t>达</a:t>
                      </a:r>
                      <a:r>
                        <a:rPr lang="de-DE" altLang="zh-CN" sz="1700" b="0" dirty="0">
                          <a:effectLst/>
                        </a:rPr>
                        <a:t>·</a:t>
                      </a:r>
                      <a:r>
                        <a:rPr lang="zh-CN" altLang="de-DE" sz="1700" b="0" dirty="0">
                          <a:effectLst/>
                        </a:rPr>
                        <a:t>康提 </a:t>
                      </a:r>
                      <a:r>
                        <a:rPr lang="de-DE" sz="1700" b="0" dirty="0" err="1">
                          <a:effectLst/>
                        </a:rPr>
                        <a:t>Niccolò</a:t>
                      </a:r>
                      <a:r>
                        <a:rPr lang="de-DE" sz="1700" b="0" dirty="0">
                          <a:effectLst/>
                        </a:rPr>
                        <a:t> de' Conti</a:t>
                      </a:r>
                      <a:r>
                        <a:rPr lang="en-GB" sz="1700" b="0" dirty="0">
                          <a:effectLst/>
                        </a:rPr>
                        <a:t> (1395–1469)</a:t>
                      </a:r>
                      <a:endParaRPr lang="de-DE" sz="1700" b="0" dirty="0">
                        <a:effectLst/>
                      </a:endParaRPr>
                    </a:p>
                  </a:txBody>
                  <a:tcPr marL="61718" marR="61718"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de-DE" sz="1700" dirty="0"/>
                        <a:t>多明我会葡萄牙传教士  达克鲁斯</a:t>
                      </a:r>
                      <a:r>
                        <a:rPr lang="en-GB" sz="1700" b="0" dirty="0">
                          <a:effectLst/>
                        </a:rPr>
                        <a:t>Dominican Gaspar da Cruz: </a:t>
                      </a:r>
                      <a:r>
                        <a:rPr lang="de-DE" altLang="zh-CN" sz="1700" dirty="0"/>
                        <a:t>《</a:t>
                      </a:r>
                      <a:r>
                        <a:rPr lang="zh-CN" altLang="de-DE" sz="1700" dirty="0"/>
                        <a:t>中国志</a:t>
                      </a:r>
                      <a:r>
                        <a:rPr lang="de-DE" altLang="zh-CN" sz="1700" dirty="0"/>
                        <a:t>》</a:t>
                      </a:r>
                      <a:r>
                        <a:rPr lang="de-DE" altLang="zh-CN" sz="1700" dirty="0" err="1"/>
                        <a:t>zhì</a:t>
                      </a:r>
                      <a:r>
                        <a:rPr lang="de-DE" altLang="zh-CN" sz="1700" baseline="0" dirty="0"/>
                        <a:t> </a:t>
                      </a:r>
                      <a:r>
                        <a:rPr lang="en-GB" sz="1700" b="0" dirty="0">
                          <a:effectLst/>
                        </a:rPr>
                        <a:t>Treatise on Things Chinese (1569))</a:t>
                      </a:r>
                      <a:endParaRPr lang="de-DE" sz="1700" b="0" dirty="0">
                        <a:effectLst/>
                        <a:latin typeface="Times New Roman"/>
                        <a:ea typeface="SimSun"/>
                      </a:endParaRPr>
                    </a:p>
                  </a:txBody>
                  <a:tcPr marL="61718" marR="61718" marT="0" marB="0"/>
                </a:tc>
                <a:tc>
                  <a:txBody>
                    <a:bodyPr/>
                    <a:lstStyle/>
                    <a:p>
                      <a:pPr>
                        <a:spcAft>
                          <a:spcPts val="0"/>
                        </a:spcAft>
                      </a:pPr>
                      <a:r>
                        <a:rPr lang="en-GB" sz="1700" b="0" dirty="0">
                          <a:effectLst/>
                        </a:rPr>
                        <a:t> </a:t>
                      </a:r>
                      <a:endParaRPr lang="de-DE" sz="1700" b="0" dirty="0">
                        <a:effectLst/>
                        <a:latin typeface="Times New Roman"/>
                        <a:ea typeface="SimSun"/>
                      </a:endParaRPr>
                    </a:p>
                  </a:txBody>
                  <a:tcPr marL="61718" marR="61718" marT="0" marB="0"/>
                </a:tc>
                <a:extLst>
                  <a:ext uri="{0D108BD9-81ED-4DB2-BD59-A6C34878D82A}">
                    <a16:rowId xmlns:a16="http://schemas.microsoft.com/office/drawing/2014/main" val="10002"/>
                  </a:ext>
                </a:extLst>
              </a:tr>
              <a:tr h="1986407">
                <a:tc>
                  <a:txBody>
                    <a:bodyPr/>
                    <a:lstStyle/>
                    <a:p>
                      <a:pPr>
                        <a:spcAft>
                          <a:spcPts val="0"/>
                        </a:spcAft>
                      </a:pPr>
                      <a:r>
                        <a:rPr lang="en-GB" sz="1700" b="0">
                          <a:effectLst/>
                        </a:rPr>
                        <a:t>1585</a:t>
                      </a:r>
                      <a:endParaRPr lang="de-DE" sz="1700" b="0">
                        <a:effectLst/>
                        <a:latin typeface="Times New Roman"/>
                        <a:ea typeface="SimSun"/>
                      </a:endParaRPr>
                    </a:p>
                  </a:txBody>
                  <a:tcPr marL="61718" marR="61718"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altLang="zh-CN" sz="1700" b="1" dirty="0">
                          <a:effectLst/>
                        </a:rPr>
                        <a:t>《</a:t>
                      </a:r>
                      <a:r>
                        <a:rPr lang="zh-CN" altLang="de-DE" sz="1700" b="1" dirty="0">
                          <a:effectLst/>
                        </a:rPr>
                        <a:t>中華大帝國史</a:t>
                      </a:r>
                      <a:r>
                        <a:rPr lang="de-DE" altLang="zh-CN" sz="1700" b="1" dirty="0">
                          <a:effectLst/>
                        </a:rPr>
                        <a:t>》</a:t>
                      </a:r>
                      <a:r>
                        <a:rPr lang="en-US" altLang="zh-CN" sz="1700" b="0" dirty="0">
                          <a:effectLst/>
                        </a:rPr>
                        <a:t>(</a:t>
                      </a:r>
                      <a:r>
                        <a:rPr lang="zh-CN" altLang="de-DE" sz="1700" b="0" dirty="0">
                          <a:effectLst/>
                        </a:rPr>
                        <a:t>中译：何高濟譯，北京：中華書局，</a:t>
                      </a:r>
                      <a:r>
                        <a:rPr lang="en-GB" sz="1700" b="0" dirty="0">
                          <a:effectLst/>
                        </a:rPr>
                        <a:t>1998</a:t>
                      </a:r>
                      <a:r>
                        <a:rPr lang="de-DE" sz="1700" b="0" dirty="0">
                          <a:effectLst/>
                        </a:rPr>
                        <a:t>), </a:t>
                      </a:r>
                      <a:r>
                        <a:rPr lang="zh-CN" altLang="de-DE" sz="1700" b="0" dirty="0">
                          <a:effectLst/>
                        </a:rPr>
                        <a:t>里面提到了</a:t>
                      </a:r>
                      <a:r>
                        <a:rPr lang="de-DE" altLang="zh-CN" sz="1700" b="0" dirty="0">
                          <a:solidFill>
                            <a:srgbClr val="FF0000"/>
                          </a:solidFill>
                          <a:effectLst/>
                        </a:rPr>
                        <a:t>《</a:t>
                      </a:r>
                      <a:r>
                        <a:rPr lang="zh-CN" altLang="de-DE" sz="1700" b="0" dirty="0">
                          <a:solidFill>
                            <a:srgbClr val="FF0000"/>
                          </a:solidFill>
                          <a:effectLst/>
                        </a:rPr>
                        <a:t>三国</a:t>
                      </a:r>
                      <a:r>
                        <a:rPr lang="de-DE" altLang="zh-CN" sz="1700" b="0" dirty="0">
                          <a:solidFill>
                            <a:srgbClr val="FF0000"/>
                          </a:solidFill>
                          <a:effectLst/>
                        </a:rPr>
                        <a:t>》</a:t>
                      </a:r>
                      <a:r>
                        <a:rPr lang="zh-CN" sz="1700" b="0" dirty="0">
                          <a:effectLst/>
                        </a:rPr>
                        <a:t>小故事</a:t>
                      </a:r>
                      <a:r>
                        <a:rPr lang="zh-CN" altLang="de-DE" sz="1700" b="0" dirty="0">
                          <a:effectLst/>
                        </a:rPr>
                        <a:t> </a:t>
                      </a:r>
                      <a:r>
                        <a:rPr lang="de-DE" altLang="zh-CN" sz="1700" b="0" dirty="0">
                          <a:effectLst/>
                        </a:rPr>
                        <a:t>(</a:t>
                      </a:r>
                      <a:r>
                        <a:rPr lang="de-DE" altLang="zh-CN" sz="1700" b="0" dirty="0" err="1">
                          <a:effectLst/>
                        </a:rPr>
                        <a:t>mentioned</a:t>
                      </a:r>
                      <a:r>
                        <a:rPr lang="de-DE" altLang="zh-CN" sz="1700" b="0" dirty="0">
                          <a:effectLst/>
                        </a:rPr>
                        <a:t> </a:t>
                      </a:r>
                      <a:r>
                        <a:rPr lang="de-DE" altLang="zh-CN" sz="1700" b="0" dirty="0" err="1">
                          <a:effectLst/>
                        </a:rPr>
                        <a:t>stories</a:t>
                      </a:r>
                      <a:r>
                        <a:rPr lang="de-DE" altLang="zh-CN" sz="1700" b="0" dirty="0">
                          <a:effectLst/>
                        </a:rPr>
                        <a:t> </a:t>
                      </a:r>
                      <a:r>
                        <a:rPr lang="de-DE" altLang="zh-CN" sz="1700" b="0" dirty="0" err="1">
                          <a:effectLst/>
                        </a:rPr>
                        <a:t>of</a:t>
                      </a:r>
                      <a:r>
                        <a:rPr lang="de-DE" altLang="zh-CN" sz="1700" b="0" dirty="0">
                          <a:effectLst/>
                        </a:rPr>
                        <a:t> </a:t>
                      </a:r>
                      <a:r>
                        <a:rPr lang="de-DE" altLang="zh-CN" sz="1700" b="0" dirty="0" err="1">
                          <a:effectLst/>
                        </a:rPr>
                        <a:t>the</a:t>
                      </a:r>
                      <a:r>
                        <a:rPr lang="de-DE" altLang="zh-CN" sz="1700" b="0" dirty="0">
                          <a:effectLst/>
                        </a:rPr>
                        <a:t> </a:t>
                      </a:r>
                      <a:r>
                        <a:rPr lang="de-DE" altLang="zh-CN" sz="1700" b="0" dirty="0" err="1">
                          <a:effectLst/>
                        </a:rPr>
                        <a:t>Three</a:t>
                      </a:r>
                      <a:r>
                        <a:rPr lang="de-DE" altLang="zh-CN" sz="1700" b="0" baseline="0" dirty="0">
                          <a:effectLst/>
                        </a:rPr>
                        <a:t> </a:t>
                      </a:r>
                      <a:r>
                        <a:rPr lang="de-DE" altLang="zh-CN" sz="1700" b="0" baseline="0" dirty="0" err="1">
                          <a:effectLst/>
                        </a:rPr>
                        <a:t>Kingdoms</a:t>
                      </a:r>
                      <a:r>
                        <a:rPr lang="de-DE" altLang="zh-CN" sz="1700" b="0" baseline="0" dirty="0">
                          <a:effectLst/>
                        </a:rPr>
                        <a:t> 1522</a:t>
                      </a:r>
                      <a:r>
                        <a:rPr lang="de-DE" altLang="zh-CN" sz="1700" b="0" dirty="0">
                          <a:effectLst/>
                        </a:rPr>
                        <a:t>)</a:t>
                      </a:r>
                      <a:r>
                        <a:rPr lang="en-GB" sz="1700" b="0" dirty="0">
                          <a:effectLst/>
                        </a:rPr>
                        <a:t>, in: </a:t>
                      </a:r>
                      <a:r>
                        <a:rPr lang="es-ES" sz="1700" i="0" dirty="0"/>
                        <a:t>Historia de las cosas mas notables</a:t>
                      </a:r>
                      <a:r>
                        <a:rPr lang="es-ES" sz="1700" dirty="0"/>
                        <a:t>, ritos y costumbres del gran reyno </a:t>
                      </a:r>
                      <a:r>
                        <a:rPr lang="es-ES" sz="1700" i="1" dirty="0"/>
                        <a:t>de</a:t>
                      </a:r>
                      <a:r>
                        <a:rPr lang="es-ES" sz="1700" dirty="0"/>
                        <a:t> la China</a:t>
                      </a:r>
                      <a:endParaRPr lang="en-GB" sz="1700" b="0" i="1" dirty="0">
                        <a:effectLst/>
                      </a:endParaRPr>
                    </a:p>
                  </a:txBody>
                  <a:tcPr marL="61718" marR="61718" marT="0" marB="0"/>
                </a:tc>
                <a:tc>
                  <a:txBody>
                    <a:bodyPr/>
                    <a:lstStyle/>
                    <a:p>
                      <a:pPr>
                        <a:spcAft>
                          <a:spcPts val="0"/>
                        </a:spcAft>
                      </a:pPr>
                      <a:r>
                        <a:rPr lang="zh-CN" sz="1700" b="0" dirty="0">
                          <a:effectLst/>
                        </a:rPr>
                        <a:t>西班牙语</a:t>
                      </a:r>
                      <a:r>
                        <a:rPr lang="en-GB" sz="1700" b="0" dirty="0">
                          <a:effectLst/>
                        </a:rPr>
                        <a:t> </a:t>
                      </a:r>
                      <a:r>
                        <a:rPr lang="de-DE" altLang="zh-CN" sz="1700" b="0" dirty="0" err="1">
                          <a:effectLst/>
                        </a:rPr>
                        <a:t>Spanish</a:t>
                      </a:r>
                      <a:r>
                        <a:rPr lang="zh-CN" altLang="de-DE" sz="1700" b="0" dirty="0">
                          <a:effectLst/>
                        </a:rPr>
                        <a:t>（在罗马发表了）再版了</a:t>
                      </a:r>
                      <a:r>
                        <a:rPr lang="en-GB" sz="1700" b="0" dirty="0">
                          <a:effectLst/>
                        </a:rPr>
                        <a:t> 4</a:t>
                      </a:r>
                      <a:r>
                        <a:rPr lang="de-DE" altLang="zh-CN" sz="1700" b="0" dirty="0">
                          <a:effectLst/>
                        </a:rPr>
                        <a:t>6</a:t>
                      </a:r>
                      <a:r>
                        <a:rPr lang="zh-CN" altLang="de-DE" sz="1700" b="0" dirty="0">
                          <a:effectLst/>
                        </a:rPr>
                        <a:t>次，翻译成</a:t>
                      </a:r>
                      <a:r>
                        <a:rPr lang="de-DE" altLang="zh-CN" sz="1700" b="0" dirty="0">
                          <a:effectLst/>
                        </a:rPr>
                        <a:t>7</a:t>
                      </a:r>
                      <a:r>
                        <a:rPr lang="zh-CN" altLang="de-DE" sz="1700" b="0" dirty="0">
                          <a:effectLst/>
                        </a:rPr>
                        <a:t>种语言：拉丁语，意大利语，德语，荷兰语，法语，英语</a:t>
                      </a:r>
                      <a:endParaRPr lang="de-DE" sz="1700" b="0" dirty="0">
                        <a:effectLst/>
                        <a:latin typeface="Times New Roman"/>
                        <a:ea typeface="SimSun"/>
                      </a:endParaRPr>
                    </a:p>
                  </a:txBody>
                  <a:tcPr marL="61718" marR="61718" marT="0" marB="0"/>
                </a:tc>
                <a:tc>
                  <a:txBody>
                    <a:bodyPr/>
                    <a:lstStyle/>
                    <a:p>
                      <a:pPr>
                        <a:spcAft>
                          <a:spcPts val="0"/>
                        </a:spcAft>
                      </a:pPr>
                      <a:r>
                        <a:rPr lang="zh-CN" sz="1700" b="0" dirty="0">
                          <a:effectLst/>
                        </a:rPr>
                        <a:t>門多薩</a:t>
                      </a:r>
                      <a:r>
                        <a:rPr lang="de-DE" sz="1700" b="0" dirty="0">
                          <a:effectLst/>
                        </a:rPr>
                        <a:t> (Juan González de Mendoza, 1545-1618) – </a:t>
                      </a:r>
                      <a:r>
                        <a:rPr lang="zh-CN" altLang="de-DE" sz="1700" b="0" dirty="0">
                          <a:effectLst/>
                        </a:rPr>
                        <a:t>没有到过中国</a:t>
                      </a:r>
                      <a:endParaRPr lang="de-DE" sz="1700" b="0" dirty="0">
                        <a:effectLst/>
                        <a:latin typeface="Times New Roman"/>
                        <a:ea typeface="SimSun"/>
                      </a:endParaRPr>
                    </a:p>
                  </a:txBody>
                  <a:tcPr marL="61718" marR="61718" marT="0" marB="0"/>
                </a:tc>
                <a:tc>
                  <a:txBody>
                    <a:bodyPr/>
                    <a:lstStyle/>
                    <a:p>
                      <a:pPr>
                        <a:spcAft>
                          <a:spcPts val="0"/>
                        </a:spcAft>
                      </a:pPr>
                      <a:r>
                        <a:rPr lang="zh-CN" altLang="de-DE" sz="1700" b="0" dirty="0">
                          <a:effectLst/>
                        </a:rPr>
                        <a:t>有代</a:t>
                      </a:r>
                      <a:br>
                        <a:rPr lang="de-DE" altLang="zh-CN" sz="1700" b="0" dirty="0">
                          <a:effectLst/>
                        </a:rPr>
                      </a:br>
                      <a:r>
                        <a:rPr lang="zh-CN" altLang="de-DE" sz="1700" b="0" dirty="0">
                          <a:effectLst/>
                        </a:rPr>
                        <a:t>表性</a:t>
                      </a:r>
                      <a:endParaRPr lang="de-DE" altLang="zh-CN" sz="1700" b="0" dirty="0">
                        <a:effectLst/>
                      </a:endParaRPr>
                    </a:p>
                    <a:p>
                      <a:pPr>
                        <a:spcAft>
                          <a:spcPts val="0"/>
                        </a:spcAft>
                      </a:pPr>
                      <a:r>
                        <a:rPr lang="de-DE" altLang="zh-CN" sz="1700" b="0" dirty="0">
                          <a:effectLst/>
                        </a:rPr>
                        <a:t>YES</a:t>
                      </a:r>
                      <a:endParaRPr lang="de-DE" sz="1700" b="0" dirty="0">
                        <a:effectLst/>
                        <a:latin typeface="Times New Roman"/>
                        <a:ea typeface="SimSun"/>
                      </a:endParaRPr>
                    </a:p>
                  </a:txBody>
                  <a:tcPr marL="61718" marR="61718" marT="0" marB="0"/>
                </a:tc>
                <a:extLst>
                  <a:ext uri="{0D108BD9-81ED-4DB2-BD59-A6C34878D82A}">
                    <a16:rowId xmlns:a16="http://schemas.microsoft.com/office/drawing/2014/main" val="10003"/>
                  </a:ext>
                </a:extLst>
              </a:tr>
              <a:tr h="685756">
                <a:tc>
                  <a:txBody>
                    <a:bodyPr/>
                    <a:lstStyle/>
                    <a:p>
                      <a:pPr>
                        <a:spcAft>
                          <a:spcPts val="0"/>
                        </a:spcAft>
                      </a:pPr>
                      <a:r>
                        <a:rPr lang="en-GB" sz="1700" b="0">
                          <a:effectLst/>
                        </a:rPr>
                        <a:t>1592</a:t>
                      </a:r>
                      <a:endParaRPr lang="de-DE" sz="1700" b="0">
                        <a:effectLst/>
                        <a:latin typeface="Times New Roman"/>
                        <a:ea typeface="SimSun"/>
                      </a:endParaRPr>
                    </a:p>
                  </a:txBody>
                  <a:tcPr marL="61718" marR="61718" marT="0" marB="0"/>
                </a:tc>
                <a:tc>
                  <a:txBody>
                    <a:bodyPr/>
                    <a:lstStyle/>
                    <a:p>
                      <a:pPr>
                        <a:spcAft>
                          <a:spcPts val="0"/>
                        </a:spcAft>
                      </a:pPr>
                      <a:r>
                        <a:rPr lang="zh-CN" sz="1700" b="0" dirty="0">
                          <a:effectLst/>
                        </a:rPr>
                        <a:t>明心宝鉴</a:t>
                      </a:r>
                      <a:r>
                        <a:rPr lang="de-DE" sz="1700" b="0" dirty="0">
                          <a:effectLst/>
                        </a:rPr>
                        <a:t> – Beng Sim Po Cam (</a:t>
                      </a:r>
                      <a:r>
                        <a:rPr lang="de-DE" sz="1700" b="0" dirty="0" err="1">
                          <a:effectLst/>
                        </a:rPr>
                        <a:t>Enlighten</a:t>
                      </a:r>
                      <a:r>
                        <a:rPr lang="de-DE" sz="1700" b="0" baseline="0" dirty="0">
                          <a:effectLst/>
                        </a:rPr>
                        <a:t> und </a:t>
                      </a:r>
                      <a:r>
                        <a:rPr lang="de-DE" sz="1700" b="0" baseline="0" dirty="0" err="1">
                          <a:effectLst/>
                        </a:rPr>
                        <a:t>purify</a:t>
                      </a:r>
                      <a:r>
                        <a:rPr lang="de-DE" sz="1700" b="0" baseline="0" dirty="0">
                          <a:effectLst/>
                        </a:rPr>
                        <a:t> </a:t>
                      </a:r>
                      <a:r>
                        <a:rPr lang="de-DE" sz="1700" b="0" baseline="0" dirty="0" err="1">
                          <a:effectLst/>
                        </a:rPr>
                        <a:t>the</a:t>
                      </a:r>
                      <a:r>
                        <a:rPr lang="de-DE" sz="1700" b="0" baseline="0" dirty="0">
                          <a:effectLst/>
                        </a:rPr>
                        <a:t> </a:t>
                      </a:r>
                      <a:r>
                        <a:rPr lang="de-DE" sz="1700" b="0" baseline="0" dirty="0" err="1">
                          <a:effectLst/>
                        </a:rPr>
                        <a:t>heart</a:t>
                      </a:r>
                      <a:r>
                        <a:rPr lang="de-DE" sz="1700" b="0" dirty="0">
                          <a:effectLst/>
                        </a:rPr>
                        <a:t>)</a:t>
                      </a:r>
                      <a:endParaRPr lang="de-DE" sz="1700" b="0" dirty="0">
                        <a:effectLst/>
                        <a:latin typeface="Times New Roman"/>
                        <a:ea typeface="SimSun"/>
                      </a:endParaRPr>
                    </a:p>
                  </a:txBody>
                  <a:tcPr marL="61718" marR="61718" marT="0" marB="0"/>
                </a:tc>
                <a:tc>
                  <a:txBody>
                    <a:bodyPr/>
                    <a:lstStyle/>
                    <a:p>
                      <a:pPr>
                        <a:spcAft>
                          <a:spcPts val="0"/>
                        </a:spcAft>
                      </a:pPr>
                      <a:r>
                        <a:rPr lang="zh-CN" sz="1700" b="0" dirty="0">
                          <a:effectLst/>
                        </a:rPr>
                        <a:t>西班牙语</a:t>
                      </a:r>
                      <a:r>
                        <a:rPr lang="zh-CN" altLang="de-DE" sz="1700" b="0" dirty="0">
                          <a:effectLst/>
                        </a:rPr>
                        <a:t> </a:t>
                      </a:r>
                      <a:r>
                        <a:rPr lang="en-GB" sz="1700" b="0" dirty="0">
                          <a:effectLst/>
                        </a:rPr>
                        <a:t>Spanish</a:t>
                      </a:r>
                      <a:endParaRPr lang="de-DE" sz="1700" b="0" dirty="0">
                        <a:effectLst/>
                        <a:latin typeface="Times New Roman"/>
                        <a:ea typeface="SimSun"/>
                      </a:endParaRPr>
                    </a:p>
                  </a:txBody>
                  <a:tcPr marL="61718" marR="61718" marT="0" marB="0"/>
                </a:tc>
                <a:tc>
                  <a:txBody>
                    <a:bodyPr/>
                    <a:lstStyle/>
                    <a:p>
                      <a:pPr>
                        <a:spcAft>
                          <a:spcPts val="0"/>
                        </a:spcAft>
                      </a:pPr>
                      <a:r>
                        <a:rPr lang="en-GB" sz="1700" b="0" dirty="0">
                          <a:effectLst/>
                        </a:rPr>
                        <a:t>Juan </a:t>
                      </a:r>
                      <a:r>
                        <a:rPr lang="en-GB" sz="1700" b="0" dirty="0" err="1">
                          <a:effectLst/>
                        </a:rPr>
                        <a:t>Cobo</a:t>
                      </a:r>
                      <a:r>
                        <a:rPr lang="en-GB" sz="1700" b="0" dirty="0">
                          <a:effectLst/>
                        </a:rPr>
                        <a:t> (</a:t>
                      </a:r>
                      <a:r>
                        <a:rPr lang="zh-CN" sz="1700" b="0" dirty="0">
                          <a:effectLst/>
                        </a:rPr>
                        <a:t>高母羨</a:t>
                      </a:r>
                      <a:r>
                        <a:rPr lang="en-GB" sz="1700" b="0" dirty="0">
                          <a:effectLst/>
                        </a:rPr>
                        <a:t> </a:t>
                      </a:r>
                      <a:r>
                        <a:rPr lang="en-GB" sz="1700" b="0" dirty="0" err="1">
                          <a:effectLst/>
                        </a:rPr>
                        <a:t>Gāo</a:t>
                      </a:r>
                      <a:r>
                        <a:rPr lang="en-GB" sz="1700" b="0" dirty="0">
                          <a:effectLst/>
                        </a:rPr>
                        <a:t> </a:t>
                      </a:r>
                      <a:r>
                        <a:rPr lang="en-GB" sz="1700" b="0" dirty="0" err="1">
                          <a:effectLst/>
                        </a:rPr>
                        <a:t>Mǔxiàn</a:t>
                      </a:r>
                      <a:r>
                        <a:rPr lang="en-GB" sz="1700" b="0" dirty="0">
                          <a:effectLst/>
                        </a:rPr>
                        <a:t>, c. 1546–1592)</a:t>
                      </a:r>
                      <a:endParaRPr lang="de-DE" sz="1700" b="0" dirty="0">
                        <a:effectLst/>
                        <a:latin typeface="Times New Roman"/>
                        <a:ea typeface="SimSun"/>
                      </a:endParaRPr>
                    </a:p>
                  </a:txBody>
                  <a:tcPr marL="61718" marR="61718" marT="0" marB="0"/>
                </a:tc>
                <a:tc>
                  <a:txBody>
                    <a:bodyPr/>
                    <a:lstStyle/>
                    <a:p>
                      <a:pPr>
                        <a:spcAft>
                          <a:spcPts val="0"/>
                        </a:spcAft>
                      </a:pPr>
                      <a:r>
                        <a:rPr lang="zh-CN" altLang="de-DE" sz="1700" b="0" dirty="0">
                          <a:effectLst/>
                        </a:rPr>
                        <a:t>没有</a:t>
                      </a:r>
                      <a:br>
                        <a:rPr lang="de-DE" altLang="zh-CN" sz="1700" b="0" dirty="0">
                          <a:effectLst/>
                        </a:rPr>
                      </a:br>
                      <a:r>
                        <a:rPr lang="zh-CN" altLang="de-DE" sz="1700" b="0" dirty="0">
                          <a:effectLst/>
                        </a:rPr>
                        <a:t>代表性</a:t>
                      </a:r>
                      <a:endParaRPr lang="de-DE" sz="1700" b="0" dirty="0">
                        <a:effectLst/>
                        <a:latin typeface="Times New Roman"/>
                        <a:ea typeface="SimSun"/>
                      </a:endParaRPr>
                    </a:p>
                  </a:txBody>
                  <a:tcPr marL="61718" marR="61718" marT="0" marB="0"/>
                </a:tc>
                <a:extLst>
                  <a:ext uri="{0D108BD9-81ED-4DB2-BD59-A6C34878D82A}">
                    <a16:rowId xmlns:a16="http://schemas.microsoft.com/office/drawing/2014/main" val="10004"/>
                  </a:ext>
                </a:extLst>
              </a:tr>
            </a:tbl>
          </a:graphicData>
        </a:graphic>
      </p:graphicFrame>
    </p:spTree>
  </p:cSld>
  <p:clrMapOvr>
    <a:masterClrMapping/>
  </p:clrMapOvr>
  <p:transition>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2"/>
          <p:cNvSpPr/>
          <p:nvPr/>
        </p:nvSpPr>
        <p:spPr>
          <a:xfrm>
            <a:off x="2267744" y="0"/>
            <a:ext cx="4752528" cy="7677472"/>
          </a:xfrm>
          <a:prstGeom prst="rect">
            <a:avLst/>
          </a:prstGeom>
          <a:gradFill>
            <a:gsLst>
              <a:gs pos="0">
                <a:schemeClr val="bg1"/>
              </a:gs>
              <a:gs pos="50000">
                <a:schemeClr val="bg1">
                  <a:lumMod val="9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 name="Grafi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33908" y="0"/>
            <a:ext cx="5230380" cy="6858000"/>
          </a:xfrm>
          <a:prstGeom prst="rect">
            <a:avLst/>
          </a:prstGeom>
        </p:spPr>
      </p:pic>
    </p:spTree>
    <p:extLst>
      <p:ext uri="{BB962C8B-B14F-4D97-AF65-F5344CB8AC3E}">
        <p14:creationId xmlns:p14="http://schemas.microsoft.com/office/powerpoint/2010/main" val="7160309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4956" y="0"/>
            <a:ext cx="4114088" cy="6858000"/>
          </a:xfrm>
          <a:prstGeom prst="rect">
            <a:avLst/>
          </a:prstGeom>
        </p:spPr>
      </p:pic>
    </p:spTree>
    <p:extLst>
      <p:ext uri="{BB962C8B-B14F-4D97-AF65-F5344CB8AC3E}">
        <p14:creationId xmlns:p14="http://schemas.microsoft.com/office/powerpoint/2010/main" val="20248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79016" y="0"/>
            <a:ext cx="3985968" cy="6858000"/>
          </a:xfrm>
          <a:prstGeom prst="rect">
            <a:avLst/>
          </a:prstGeom>
        </p:spPr>
      </p:pic>
      <p:sp>
        <p:nvSpPr>
          <p:cNvPr id="3" name="Rechteck 2"/>
          <p:cNvSpPr/>
          <p:nvPr/>
        </p:nvSpPr>
        <p:spPr>
          <a:xfrm>
            <a:off x="2579016" y="1698802"/>
            <a:ext cx="1128888" cy="288032"/>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p:cNvSpPr/>
          <p:nvPr/>
        </p:nvSpPr>
        <p:spPr>
          <a:xfrm>
            <a:off x="2987824" y="908720"/>
            <a:ext cx="720080" cy="288032"/>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2397631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5736" y="144531"/>
            <a:ext cx="4896544" cy="6767998"/>
          </a:xfrm>
          <a:prstGeom prst="rect">
            <a:avLst/>
          </a:prstGeom>
        </p:spPr>
      </p:pic>
    </p:spTree>
    <p:extLst>
      <p:ext uri="{BB962C8B-B14F-4D97-AF65-F5344CB8AC3E}">
        <p14:creationId xmlns:p14="http://schemas.microsoft.com/office/powerpoint/2010/main" val="557915961"/>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4098</Words>
  <Application>Microsoft Office PowerPoint</Application>
  <PresentationFormat>Bildschirmpräsentation (4:3)</PresentationFormat>
  <Paragraphs>409</Paragraphs>
  <Slides>41</Slides>
  <Notes>3</Notes>
  <HiddenSlides>0</HiddenSlides>
  <MMClips>0</MMClips>
  <ScaleCrop>false</ScaleCrop>
  <HeadingPairs>
    <vt:vector size="6" baseType="variant">
      <vt:variant>
        <vt:lpstr>Verwendete Schriftarten</vt:lpstr>
      </vt:variant>
      <vt:variant>
        <vt:i4>8</vt:i4>
      </vt:variant>
      <vt:variant>
        <vt:lpstr>Design</vt:lpstr>
      </vt:variant>
      <vt:variant>
        <vt:i4>1</vt:i4>
      </vt:variant>
      <vt:variant>
        <vt:lpstr>Folientitel</vt:lpstr>
      </vt:variant>
      <vt:variant>
        <vt:i4>41</vt:i4>
      </vt:variant>
    </vt:vector>
  </HeadingPairs>
  <TitlesOfParts>
    <vt:vector size="50" baseType="lpstr">
      <vt:lpstr>KaiTi</vt:lpstr>
      <vt:lpstr>KaiTi</vt:lpstr>
      <vt:lpstr>宋体</vt:lpstr>
      <vt:lpstr>华文楷体</vt:lpstr>
      <vt:lpstr>华文行楷</vt:lpstr>
      <vt:lpstr>Arial</vt:lpstr>
      <vt:lpstr>Calibri</vt:lpstr>
      <vt:lpstr>Times New Roman</vt:lpstr>
      <vt:lpstr>Office 主题</vt:lpstr>
      <vt:lpstr>中华典籍外译 Chinese Classics Translation for Master Students of Translation Studies</vt:lpstr>
      <vt:lpstr>Schedule 学期题目</vt:lpstr>
      <vt:lpstr>PowerPoint-Präsentation</vt:lpstr>
      <vt:lpstr>早期中国文学在西方（尤其是德国）的译介 (Early Chinese Literature in the West, especially in Germany)</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Overview 概览</vt:lpstr>
      <vt:lpstr>PowerPoint-Präsentation</vt:lpstr>
      <vt:lpstr>PowerPoint-Präsentation</vt:lpstr>
      <vt:lpstr>PowerPoint-Präsentation</vt:lpstr>
      <vt:lpstr>PowerPoint-Präsentation</vt:lpstr>
      <vt:lpstr>PowerPoint-Präsentation</vt:lpstr>
      <vt:lpstr>PowerPoint-Präsentation</vt:lpstr>
      <vt:lpstr>Introduction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Table 3: some of the first translations from other European into Chinese 早期其他欧洲文学汉译举目</vt:lpstr>
      <vt:lpstr>《巴黎 茶花 女遗事》</vt:lpstr>
      <vt:lpstr>原形：Marie Duplessis (20)      Alexandre Dumas (20) 小说人物：Marguerite Gautier  Armand Duval</vt:lpstr>
      <vt:lpstr>PowerPoint-Präsentation</vt:lpstr>
      <vt:lpstr>Table 1: Translations (德文汉译年表)</vt:lpstr>
      <vt:lpstr> Hermann Sudermann                    《猫桥》</vt:lpstr>
      <vt:lpstr>《除夕夜》       Heinrich Zschokke</vt:lpstr>
      <vt:lpstr>《除夕夜》                           Heinrich Zschokke</vt:lpstr>
      <vt:lpstr>《除夕夜》</vt:lpstr>
      <vt:lpstr>Heinrich Zschokke</vt:lpstr>
      <vt:lpstr>PowerPoint-Präsentation</vt:lpstr>
      <vt:lpstr>Preparation for next session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Administrator</dc:creator>
  <cp:lastModifiedBy>-</cp:lastModifiedBy>
  <cp:revision>74</cp:revision>
  <dcterms:created xsi:type="dcterms:W3CDTF">2012-05-20T08:41:50Z</dcterms:created>
  <dcterms:modified xsi:type="dcterms:W3CDTF">2022-03-11T06:08:23Z</dcterms:modified>
</cp:coreProperties>
</file>