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5">
  <p:sldMasterIdLst>
    <p:sldMasterId id="2147483648" r:id="rId1"/>
  </p:sldMasterIdLst>
  <p:notesMasterIdLst>
    <p:notesMasterId r:id="rId41"/>
  </p:notesMasterIdLst>
  <p:sldIdLst>
    <p:sldId id="256" r:id="rId2"/>
    <p:sldId id="490" r:id="rId3"/>
    <p:sldId id="527" r:id="rId4"/>
    <p:sldId id="533" r:id="rId5"/>
    <p:sldId id="395" r:id="rId6"/>
    <p:sldId id="424" r:id="rId7"/>
    <p:sldId id="425" r:id="rId8"/>
    <p:sldId id="528" r:id="rId9"/>
    <p:sldId id="257" r:id="rId10"/>
    <p:sldId id="258" r:id="rId11"/>
    <p:sldId id="290" r:id="rId12"/>
    <p:sldId id="273" r:id="rId13"/>
    <p:sldId id="259" r:id="rId14"/>
    <p:sldId id="264" r:id="rId15"/>
    <p:sldId id="265" r:id="rId16"/>
    <p:sldId id="269" r:id="rId17"/>
    <p:sldId id="308" r:id="rId18"/>
    <p:sldId id="267" r:id="rId19"/>
    <p:sldId id="312" r:id="rId20"/>
    <p:sldId id="313" r:id="rId21"/>
    <p:sldId id="314" r:id="rId22"/>
    <p:sldId id="261" r:id="rId23"/>
    <p:sldId id="315" r:id="rId24"/>
    <p:sldId id="316" r:id="rId25"/>
    <p:sldId id="277" r:id="rId26"/>
    <p:sldId id="280" r:id="rId27"/>
    <p:sldId id="282" r:id="rId28"/>
    <p:sldId id="276" r:id="rId29"/>
    <p:sldId id="281" r:id="rId30"/>
    <p:sldId id="278" r:id="rId31"/>
    <p:sldId id="283" r:id="rId32"/>
    <p:sldId id="279" r:id="rId33"/>
    <p:sldId id="284" r:id="rId34"/>
    <p:sldId id="529" r:id="rId35"/>
    <p:sldId id="530" r:id="rId36"/>
    <p:sldId id="531" r:id="rId37"/>
    <p:sldId id="532" r:id="rId38"/>
    <p:sldId id="443" r:id="rId39"/>
    <p:sldId id="403" r:id="rId40"/>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B5B"/>
    <a:srgbClr val="00FF00"/>
    <a:srgbClr val="00CC00"/>
    <a:srgbClr val="008000"/>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0642" autoAdjust="0"/>
  </p:normalViewPr>
  <p:slideViewPr>
    <p:cSldViewPr>
      <p:cViewPr varScale="1">
        <p:scale>
          <a:sx n="83" d="100"/>
          <a:sy n="83" d="100"/>
        </p:scale>
        <p:origin x="1478" y="7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E097D3-BBD0-4D47-B58D-C84E7A17D7B9}" type="datetimeFigureOut">
              <a:rPr lang="de-DE" smtClean="0"/>
              <a:t>21.03.2022</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26A6C2-3F77-47AE-A308-E8BA5ECFF85F}" type="slidenum">
              <a:rPr lang="de-DE" smtClean="0"/>
              <a:t>‹Nr.›</a:t>
            </a:fld>
            <a:endParaRPr lang="de-DE"/>
          </a:p>
        </p:txBody>
      </p:sp>
    </p:spTree>
    <p:extLst>
      <p:ext uri="{BB962C8B-B14F-4D97-AF65-F5344CB8AC3E}">
        <p14:creationId xmlns:p14="http://schemas.microsoft.com/office/powerpoint/2010/main" val="3215102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A26A6C2-3F77-47AE-A308-E8BA5ECFF85F}" type="slidenum">
              <a:rPr lang="de-DE" smtClean="0"/>
              <a:t>1</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8F672D-BBF2-4421-8DAD-4EFDFB9D0F9E}" type="slidenum">
              <a:rPr lang="zh-CN" altLang="en-US" smtClean="0"/>
              <a:t>33</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8F672D-BBF2-4421-8DAD-4EFDFB9D0F9E}" type="slidenum">
              <a:rPr lang="zh-CN" altLang="en-US" smtClean="0"/>
              <a:t>34</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8F672D-BBF2-4421-8DAD-4EFDFB9D0F9E}" type="slidenum">
              <a:rPr lang="zh-CN" altLang="en-US" smtClean="0"/>
              <a:t>35</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A26A6C2-3F77-47AE-A308-E8BA5ECFF85F}" type="slidenum">
              <a:rPr lang="de-DE" smtClean="0"/>
              <a:t>39</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8F672D-BBF2-4421-8DAD-4EFDFB9D0F9E}" type="slidenum">
              <a:rPr lang="zh-CN" altLang="en-US" smtClean="0"/>
              <a:t>25</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8F672D-BBF2-4421-8DAD-4EFDFB9D0F9E}" type="slidenum">
              <a:rPr lang="zh-CN" altLang="en-US" smtClean="0"/>
              <a:t>26</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8F672D-BBF2-4421-8DAD-4EFDFB9D0F9E}" type="slidenum">
              <a:rPr lang="zh-CN" altLang="en-US" smtClean="0"/>
              <a:t>27</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8F672D-BBF2-4421-8DAD-4EFDFB9D0F9E}" type="slidenum">
              <a:rPr lang="zh-CN" altLang="en-US" smtClean="0"/>
              <a:t>28</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8F672D-BBF2-4421-8DAD-4EFDFB9D0F9E}" type="slidenum">
              <a:rPr lang="zh-CN" altLang="en-US" smtClean="0"/>
              <a:t>29</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8F672D-BBF2-4421-8DAD-4EFDFB9D0F9E}" type="slidenum">
              <a:rPr lang="zh-CN" altLang="en-US" smtClean="0"/>
              <a:t>30</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8F672D-BBF2-4421-8DAD-4EFDFB9D0F9E}" type="slidenum">
              <a:rPr lang="zh-CN" altLang="en-US" smtClean="0"/>
              <a:t>31</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8F672D-BBF2-4421-8DAD-4EFDFB9D0F9E}" type="slidenum">
              <a:rPr lang="zh-CN" altLang="en-US" smtClean="0"/>
              <a:t>32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E8916F88-D5E0-4968-AE1C-8273BB90EA00}" type="datetimeFigureOut">
              <a:rPr lang="de-DE" smtClean="0"/>
              <a:t>21.03.2022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hasCustomPrompt="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8916F88-D5E0-4968-AE1C-8273BB90EA00}" type="datetimeFigureOut">
              <a:rPr lang="de-DE" smtClean="0"/>
              <a:t>21.03.2022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hasCustomPrompt="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8916F88-D5E0-4968-AE1C-8273BB90EA00}" type="datetimeFigureOut">
              <a:rPr lang="de-DE" smtClean="0"/>
              <a:t>21.03.2022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hasCustomPrompt="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8916F88-D5E0-4968-AE1C-8273BB90EA00}" type="datetimeFigureOut">
              <a:rPr lang="de-DE" smtClean="0"/>
              <a:t>21.03.2022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p>
            <a:fld id="{E8916F88-D5E0-4968-AE1C-8273BB90EA00}" type="datetimeFigureOut">
              <a:rPr lang="de-DE" smtClean="0"/>
              <a:t>21.03.2022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E8916F88-D5E0-4968-AE1C-8273BB90EA00}" type="datetimeFigureOut">
              <a:rPr lang="de-DE" smtClean="0"/>
              <a:t>21.03.2022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E8916F88-D5E0-4968-AE1C-8273BB90EA00}" type="datetimeFigureOut">
              <a:rPr lang="de-DE" smtClean="0"/>
              <a:t>21.03.2022</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E8916F88-D5E0-4968-AE1C-8273BB90EA00}" type="datetimeFigureOut">
              <a:rPr lang="de-DE" smtClean="0"/>
              <a:t>21.03.2022</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8916F88-D5E0-4968-AE1C-8273BB90EA00}" type="datetimeFigureOut">
              <a:rPr lang="de-DE" smtClean="0"/>
              <a:t>21.03.2022</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E8916F88-D5E0-4968-AE1C-8273BB90EA00}" type="datetimeFigureOut">
              <a:rPr lang="de-DE" smtClean="0"/>
              <a:t>21.03.2022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E8916F88-D5E0-4968-AE1C-8273BB90EA00}" type="datetimeFigureOut">
              <a:rPr lang="de-DE" smtClean="0"/>
              <a:t>21.03.2022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16F88-D5E0-4968-AE1C-8273BB90EA00}" type="datetimeFigureOut">
              <a:rPr lang="de-DE" smtClean="0"/>
              <a:t>21.03.2022</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B387A-7DAD-440A-A4E7-7F9B3B95A468}" type="slidenum">
              <a:rPr lang="de-DE" smtClean="0"/>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13.xml"/><Relationship Id="rId7" Type="http://schemas.openxmlformats.org/officeDocument/2006/relationships/image" Target="../media/image13.png"/><Relationship Id="rId12" Type="http://schemas.microsoft.com/office/2007/relationships/hdphoto" Target="../media/hdphoto2.wdp"/><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4.jpeg"/><Relationship Id="rId11" Type="http://schemas.openxmlformats.org/officeDocument/2006/relationships/image" Target="../media/image15.png"/><Relationship Id="rId5" Type="http://schemas.openxmlformats.org/officeDocument/2006/relationships/slideLayout" Target="../slideLayouts/slideLayout1.xml"/><Relationship Id="rId10" Type="http://schemas.openxmlformats.org/officeDocument/2006/relationships/image" Target="../media/image10.png"/><Relationship Id="rId4" Type="http://schemas.openxmlformats.org/officeDocument/2006/relationships/tags" Target="../tags/tag14.xml"/><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17.xml"/><Relationship Id="rId7" Type="http://schemas.openxmlformats.org/officeDocument/2006/relationships/image" Target="../media/image18.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20.xml"/><Relationship Id="rId7" Type="http://schemas.openxmlformats.org/officeDocument/2006/relationships/image" Target="../media/image13.png"/><Relationship Id="rId12" Type="http://schemas.microsoft.com/office/2007/relationships/hdphoto" Target="../media/hdphoto2.wdp"/><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4.jpeg"/><Relationship Id="rId11" Type="http://schemas.openxmlformats.org/officeDocument/2006/relationships/image" Target="../media/image15.png"/><Relationship Id="rId5" Type="http://schemas.openxmlformats.org/officeDocument/2006/relationships/slideLayout" Target="../slideLayouts/slideLayout1.xml"/><Relationship Id="rId10" Type="http://schemas.openxmlformats.org/officeDocument/2006/relationships/image" Target="../media/image10.png"/><Relationship Id="rId4" Type="http://schemas.openxmlformats.org/officeDocument/2006/relationships/tags" Target="../tags/tag21.xml"/><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image" Target="../media/image18.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tags" Target="../tags/tag27.xml"/><Relationship Id="rId7" Type="http://schemas.openxmlformats.org/officeDocument/2006/relationships/image" Target="../media/image18.png"/><Relationship Id="rId12" Type="http://schemas.openxmlformats.org/officeDocument/2006/relationships/image" Target="../media/image24.png"/><Relationship Id="rId2" Type="http://schemas.openxmlformats.org/officeDocument/2006/relationships/tags" Target="../tags/tag26.xml"/><Relationship Id="rId16" Type="http://schemas.openxmlformats.org/officeDocument/2006/relationships/image" Target="../media/image28.png"/><Relationship Id="rId1" Type="http://schemas.openxmlformats.org/officeDocument/2006/relationships/tags" Target="../tags/tag25.xml"/><Relationship Id="rId6" Type="http://schemas.openxmlformats.org/officeDocument/2006/relationships/image" Target="../media/image6.png"/><Relationship Id="rId11" Type="http://schemas.openxmlformats.org/officeDocument/2006/relationships/image" Target="../media/image23.png"/><Relationship Id="rId5" Type="http://schemas.openxmlformats.org/officeDocument/2006/relationships/image" Target="../media/image4.jpe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slideLayout" Target="../slideLayouts/slideLayout1.xml"/><Relationship Id="rId9" Type="http://schemas.openxmlformats.org/officeDocument/2006/relationships/image" Target="../media/image21.png"/><Relationship Id="rId1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30.xml"/><Relationship Id="rId7" Type="http://schemas.openxmlformats.org/officeDocument/2006/relationships/image" Target="../media/image18.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6.png"/><Relationship Id="rId5" Type="http://schemas.openxmlformats.org/officeDocument/2006/relationships/image" Target="../media/image4.jpeg"/><Relationship Id="rId10" Type="http://schemas.openxmlformats.org/officeDocument/2006/relationships/image" Target="../media/image23.png"/><Relationship Id="rId4" Type="http://schemas.openxmlformats.org/officeDocument/2006/relationships/slideLayout" Target="../slideLayouts/slideLayout1.xml"/><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33.xml"/><Relationship Id="rId7" Type="http://schemas.openxmlformats.org/officeDocument/2006/relationships/image" Target="../media/image18.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6.png"/><Relationship Id="rId5" Type="http://schemas.openxmlformats.org/officeDocument/2006/relationships/image" Target="../media/image4.jpeg"/><Relationship Id="rId10" Type="http://schemas.openxmlformats.org/officeDocument/2006/relationships/image" Target="../media/image23.png"/><Relationship Id="rId4" Type="http://schemas.openxmlformats.org/officeDocument/2006/relationships/slideLayout" Target="../slideLayouts/slideLayout1.xml"/><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ags" Target="../tags/tag36.xml"/><Relationship Id="rId7" Type="http://schemas.openxmlformats.org/officeDocument/2006/relationships/image" Target="../media/image18.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slideLayout" Target="../slideLayouts/slideLayout1.xml"/><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39.xml"/><Relationship Id="rId7" Type="http://schemas.openxmlformats.org/officeDocument/2006/relationships/image" Target="../media/image18.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slideLayout" Target="../slideLayouts/slideLayout1.xml"/><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hyperlink" Target="https://wiki.ruhr-uni-bochum.de/uvu/index.php/Joint_translation_terms" TargetMode="External"/><Relationship Id="rId3" Type="http://schemas.openxmlformats.org/officeDocument/2006/relationships/hyperlink" Target="https://wiki.ruhr-uni-bochum.de/uvu/index.php?title=Special:Upload&amp;wpDestFile=Silk_and_porcelain:_Celadon_and_Celadon_Song.pptx" TargetMode="External"/><Relationship Id="rId7" Type="http://schemas.openxmlformats.org/officeDocument/2006/relationships/hyperlink" Target="https://wiki.ruhr-uni-bochum.de/uvu/index.php/CULTURE2022_20220321_homework" TargetMode="External"/><Relationship Id="rId2" Type="http://schemas.openxmlformats.org/officeDocument/2006/relationships/hyperlink" Target="https://wiki.ruhr-uni-bochum.de/uvu/index.php?title=Foundations_of_Chinese_Cultures_2022&amp;action=edit&amp;section=25" TargetMode="External"/><Relationship Id="rId1" Type="http://schemas.openxmlformats.org/officeDocument/2006/relationships/slideLayout" Target="../slideLayouts/slideLayout2.xml"/><Relationship Id="rId6" Type="http://schemas.openxmlformats.org/officeDocument/2006/relationships/hyperlink" Target="https://wiki.ruhr-uni-bochum.de/uvu/index.php?title=Foundations_of_Chinese_Cultures_2022&amp;action=edit&amp;section=27" TargetMode="External"/><Relationship Id="rId5" Type="http://schemas.openxmlformats.org/officeDocument/2006/relationships/hyperlink" Target="https://wiki.ruhr-uni-bochum.de/uvu/images/d/dc/Science_and_Technology_Douyin%28Tik_Tok%29.pptx" TargetMode="External"/><Relationship Id="rId10" Type="http://schemas.openxmlformats.org/officeDocument/2006/relationships/hyperlink" Target="https://www.wjx.cn/vj/wbUktb0.aspx" TargetMode="External"/><Relationship Id="rId4" Type="http://schemas.openxmlformats.org/officeDocument/2006/relationships/hyperlink" Target="https://wiki.ruhr-uni-bochum.de/uvu/index.php?title=Foundations_of_Chinese_Cultures_2022&amp;action=edit&amp;section=26" TargetMode="External"/><Relationship Id="rId9" Type="http://schemas.openxmlformats.org/officeDocument/2006/relationships/hyperlink" Target="https://www.wjx.cn/vm/PiuMQ9V.aspx"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42.xml"/><Relationship Id="rId7" Type="http://schemas.openxmlformats.org/officeDocument/2006/relationships/image" Target="../media/image18.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slideLayout" Target="../slideLayouts/slideLayout1.xml"/><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45.xml"/><Relationship Id="rId7" Type="http://schemas.openxmlformats.org/officeDocument/2006/relationships/image" Target="../media/image18.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slideLayout" Target="../slideLayouts/slideLayout1.xml"/><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48.xml"/><Relationship Id="rId7" Type="http://schemas.openxmlformats.org/officeDocument/2006/relationships/image" Target="../media/image13.png"/><Relationship Id="rId12" Type="http://schemas.microsoft.com/office/2007/relationships/hdphoto" Target="../media/hdphoto2.wdp"/><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4.jpeg"/><Relationship Id="rId11" Type="http://schemas.openxmlformats.org/officeDocument/2006/relationships/image" Target="../media/image15.png"/><Relationship Id="rId5" Type="http://schemas.openxmlformats.org/officeDocument/2006/relationships/slideLayout" Target="../slideLayouts/slideLayout1.xml"/><Relationship Id="rId10" Type="http://schemas.openxmlformats.org/officeDocument/2006/relationships/image" Target="../media/image10.png"/><Relationship Id="rId4" Type="http://schemas.openxmlformats.org/officeDocument/2006/relationships/tags" Target="../tags/tag49.xml"/><Relationship Id="rId9"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tags" Target="../tags/tag52.xml"/><Relationship Id="rId7" Type="http://schemas.openxmlformats.org/officeDocument/2006/relationships/image" Target="../media/image18.pn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tags" Target="../tags/tag55.xml"/><Relationship Id="rId7" Type="http://schemas.openxmlformats.org/officeDocument/2006/relationships/image" Target="../media/image18.png"/><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slide" Target="slide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tags" Target="../tags/tag3.xml"/><Relationship Id="rId7" Type="http://schemas.openxmlformats.org/officeDocument/2006/relationships/slideLayout" Target="../slideLayouts/slideLayout1.xml"/><Relationship Id="rId12" Type="http://schemas.openxmlformats.org/officeDocument/2006/relationships/image" Target="../media/image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7.png"/><Relationship Id="rId5" Type="http://schemas.openxmlformats.org/officeDocument/2006/relationships/tags" Target="../tags/tag5.xml"/><Relationship Id="rId10" Type="http://schemas.openxmlformats.org/officeDocument/2006/relationships/image" Target="../media/image6.png"/><Relationship Id="rId4" Type="http://schemas.openxmlformats.org/officeDocument/2006/relationships/tags" Target="../tags/tag4.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2.png"/><Relationship Id="rId3" Type="http://schemas.openxmlformats.org/officeDocument/2006/relationships/tags" Target="../tags/tag9.xml"/><Relationship Id="rId7" Type="http://schemas.openxmlformats.org/officeDocument/2006/relationships/image" Target="../media/image4.jpeg"/><Relationship Id="rId12" Type="http://schemas.microsoft.com/office/2007/relationships/hdphoto" Target="../media/hdphoto1.wdp"/><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slideLayout" Target="../slideLayouts/slideLayout1.xml"/><Relationship Id="rId10" Type="http://schemas.openxmlformats.org/officeDocument/2006/relationships/image" Target="../media/image10.png"/><Relationship Id="rId4" Type="http://schemas.openxmlformats.org/officeDocument/2006/relationships/tags" Target="../tags/tag10.xml"/><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5536" y="136649"/>
            <a:ext cx="8352928" cy="3508375"/>
          </a:xfrm>
        </p:spPr>
        <p:txBody>
          <a:bodyPr>
            <a:noAutofit/>
          </a:bodyPr>
          <a:lstStyle/>
          <a:p>
            <a:r>
              <a:rPr lang="zh-CN" altLang="de-DE" sz="9600" b="1" dirty="0">
                <a:latin typeface="KaiTi" panose="02010609060101010101" pitchFamily="49" charset="-122"/>
                <a:ea typeface="KaiTi" panose="02010609060101010101" pitchFamily="49" charset="-122"/>
              </a:rPr>
              <a:t>中国文化基础</a:t>
            </a:r>
            <a:br>
              <a:rPr lang="de-DE" altLang="zh-CN" sz="59500" b="1" dirty="0">
                <a:latin typeface="KaiTi" panose="02010609060101010101" pitchFamily="49" charset="-122"/>
                <a:ea typeface="KaiTi" panose="02010609060101010101" pitchFamily="49" charset="-122"/>
              </a:rPr>
            </a:br>
            <a:r>
              <a:rPr lang="de-DE" altLang="zh-CN" sz="4800" b="1" i="1" dirty="0" err="1"/>
              <a:t>Foundation</a:t>
            </a:r>
            <a:r>
              <a:rPr lang="de-DE" altLang="zh-CN" sz="4800" b="1" i="1" dirty="0"/>
              <a:t> </a:t>
            </a:r>
            <a:r>
              <a:rPr lang="de-DE" altLang="zh-CN" sz="4800" b="1" i="1" dirty="0" err="1"/>
              <a:t>of</a:t>
            </a:r>
            <a:r>
              <a:rPr lang="de-DE" altLang="zh-CN" sz="4800" b="1" i="1" dirty="0"/>
              <a:t> Chinese Cultures</a:t>
            </a:r>
            <a:br>
              <a:rPr lang="de-DE" altLang="zh-CN" sz="4800" b="1" i="1" dirty="0"/>
            </a:br>
            <a:r>
              <a:rPr lang="de-DE" altLang="zh-CN" sz="2800" b="1" i="1" dirty="0" err="1"/>
              <a:t>for</a:t>
            </a:r>
            <a:r>
              <a:rPr lang="de-DE" altLang="zh-CN" sz="2800" b="1" i="1" dirty="0"/>
              <a:t> Bachelor </a:t>
            </a:r>
            <a:r>
              <a:rPr lang="de-DE" altLang="zh-CN" sz="2800" b="1" i="1" dirty="0" err="1"/>
              <a:t>Students</a:t>
            </a:r>
            <a:r>
              <a:rPr lang="de-DE" altLang="zh-CN" sz="2800" b="1" i="1" dirty="0"/>
              <a:t> </a:t>
            </a:r>
            <a:r>
              <a:rPr lang="de-DE" altLang="zh-CN" sz="2800" b="1" i="1" dirty="0" err="1"/>
              <a:t>of</a:t>
            </a:r>
            <a:r>
              <a:rPr lang="de-DE" altLang="zh-CN" sz="2800" b="1" i="1" dirty="0"/>
              <a:t> Translation Studies</a:t>
            </a:r>
            <a:endParaRPr lang="de-DE" sz="2400" b="1" dirty="0">
              <a:latin typeface="楷体" panose="02010609060101010101" pitchFamily="49" charset="-122"/>
              <a:ea typeface="楷体" panose="02010609060101010101" pitchFamily="49" charset="-122"/>
            </a:endParaRPr>
          </a:p>
        </p:txBody>
      </p:sp>
      <p:sp>
        <p:nvSpPr>
          <p:cNvPr id="3" name="Untertitel 2"/>
          <p:cNvSpPr>
            <a:spLocks noGrp="1"/>
          </p:cNvSpPr>
          <p:nvPr>
            <p:ph type="subTitle" idx="1"/>
          </p:nvPr>
        </p:nvSpPr>
        <p:spPr>
          <a:xfrm>
            <a:off x="395536" y="3717032"/>
            <a:ext cx="8280920" cy="3024336"/>
          </a:xfrm>
        </p:spPr>
        <p:txBody>
          <a:bodyPr>
            <a:noAutofit/>
          </a:bodyPr>
          <a:lstStyle/>
          <a:p>
            <a:r>
              <a:rPr lang="zh-CN" altLang="de-DE" sz="2400" dirty="0">
                <a:solidFill>
                  <a:schemeClr val="tx1"/>
                </a:solidFill>
                <a:latin typeface="楷体" panose="02010609060101010101" pitchFamily="49" charset="-122"/>
                <a:ea typeface="楷体" panose="02010609060101010101" pitchFamily="49" charset="-122"/>
              </a:rPr>
              <a:t>湖南师范大学 </a:t>
            </a:r>
            <a:r>
              <a:rPr lang="de-DE" altLang="zh-CN" sz="2400" dirty="0">
                <a:solidFill>
                  <a:schemeClr val="tx1"/>
                </a:solidFill>
                <a:latin typeface="楷体" panose="02010609060101010101" pitchFamily="49" charset="-122"/>
                <a:ea typeface="楷体" panose="02010609060101010101" pitchFamily="49" charset="-122"/>
              </a:rPr>
              <a:t>2022</a:t>
            </a:r>
            <a:r>
              <a:rPr lang="zh-CN" altLang="de-DE" sz="2400" dirty="0">
                <a:solidFill>
                  <a:schemeClr val="tx1"/>
                </a:solidFill>
                <a:latin typeface="楷体" panose="02010609060101010101" pitchFamily="49" charset="-122"/>
                <a:ea typeface="楷体" panose="02010609060101010101" pitchFamily="49" charset="-122"/>
              </a:rPr>
              <a:t>年</a:t>
            </a:r>
            <a:r>
              <a:rPr lang="de-DE" altLang="zh-CN" sz="2400" dirty="0">
                <a:solidFill>
                  <a:schemeClr val="tx1"/>
                </a:solidFill>
                <a:latin typeface="楷体" panose="02010609060101010101" pitchFamily="49" charset="-122"/>
                <a:ea typeface="楷体" panose="02010609060101010101" pitchFamily="49" charset="-122"/>
              </a:rPr>
              <a:t>2</a:t>
            </a:r>
            <a:r>
              <a:rPr lang="zh-CN" altLang="de-DE" sz="2400" dirty="0">
                <a:solidFill>
                  <a:schemeClr val="tx1"/>
                </a:solidFill>
                <a:latin typeface="楷体" panose="02010609060101010101" pitchFamily="49" charset="-122"/>
                <a:ea typeface="楷体" panose="02010609060101010101" pitchFamily="49" charset="-122"/>
              </a:rPr>
              <a:t>月</a:t>
            </a:r>
            <a:r>
              <a:rPr lang="de-DE" altLang="zh-CN" sz="2400" dirty="0">
                <a:solidFill>
                  <a:schemeClr val="tx1"/>
                </a:solidFill>
                <a:latin typeface="楷体" panose="02010609060101010101" pitchFamily="49" charset="-122"/>
                <a:ea typeface="楷体" panose="02010609060101010101" pitchFamily="49" charset="-122"/>
              </a:rPr>
              <a:t>21</a:t>
            </a:r>
            <a:r>
              <a:rPr lang="zh-CN" altLang="de-DE" sz="2400" dirty="0">
                <a:solidFill>
                  <a:schemeClr val="tx1"/>
                </a:solidFill>
                <a:latin typeface="楷体" panose="02010609060101010101" pitchFamily="49" charset="-122"/>
                <a:ea typeface="楷体" panose="02010609060101010101" pitchFamily="49" charset="-122"/>
              </a:rPr>
              <a:t>日</a:t>
            </a:r>
            <a:r>
              <a:rPr lang="de-DE" altLang="zh-CN" sz="2400" dirty="0">
                <a:solidFill>
                  <a:schemeClr val="tx1"/>
                </a:solidFill>
                <a:latin typeface="楷体" panose="02010609060101010101" pitchFamily="49" charset="-122"/>
                <a:ea typeface="楷体" panose="02010609060101010101" pitchFamily="49" charset="-122"/>
              </a:rPr>
              <a:t>-2021</a:t>
            </a:r>
            <a:r>
              <a:rPr lang="zh-CN" altLang="de-DE" sz="2400" dirty="0">
                <a:solidFill>
                  <a:schemeClr val="tx1"/>
                </a:solidFill>
                <a:latin typeface="楷体" panose="02010609060101010101" pitchFamily="49" charset="-122"/>
                <a:ea typeface="楷体" panose="02010609060101010101" pitchFamily="49" charset="-122"/>
              </a:rPr>
              <a:t>年</a:t>
            </a:r>
            <a:r>
              <a:rPr lang="de-DE" altLang="zh-CN" sz="2400" dirty="0">
                <a:solidFill>
                  <a:schemeClr val="tx1"/>
                </a:solidFill>
                <a:latin typeface="楷体" panose="02010609060101010101" pitchFamily="49" charset="-122"/>
                <a:ea typeface="楷体" panose="02010609060101010101" pitchFamily="49" charset="-122"/>
              </a:rPr>
              <a:t>6</a:t>
            </a:r>
            <a:r>
              <a:rPr lang="zh-CN" altLang="de-DE" sz="2400" dirty="0">
                <a:solidFill>
                  <a:schemeClr val="tx1"/>
                </a:solidFill>
                <a:latin typeface="楷体" panose="02010609060101010101" pitchFamily="49" charset="-122"/>
                <a:ea typeface="楷体" panose="02010609060101010101" pitchFamily="49" charset="-122"/>
              </a:rPr>
              <a:t>月</a:t>
            </a:r>
            <a:r>
              <a:rPr lang="de-DE" altLang="zh-CN" sz="2400" dirty="0">
                <a:solidFill>
                  <a:schemeClr val="tx1"/>
                </a:solidFill>
                <a:latin typeface="楷体" panose="02010609060101010101" pitchFamily="49" charset="-122"/>
                <a:ea typeface="楷体" panose="02010609060101010101" pitchFamily="49" charset="-122"/>
              </a:rPr>
              <a:t>6</a:t>
            </a:r>
            <a:r>
              <a:rPr lang="zh-CN" altLang="de-DE" sz="2400" dirty="0">
                <a:solidFill>
                  <a:schemeClr val="tx1"/>
                </a:solidFill>
                <a:latin typeface="楷体" panose="02010609060101010101" pitchFamily="49" charset="-122"/>
                <a:ea typeface="楷体" panose="02010609060101010101" pitchFamily="49" charset="-122"/>
              </a:rPr>
              <a:t>日</a:t>
            </a:r>
            <a:br>
              <a:rPr lang="de-DE" altLang="zh-CN" sz="2400" dirty="0">
                <a:solidFill>
                  <a:schemeClr val="tx1"/>
                </a:solidFill>
                <a:latin typeface="楷体" panose="02010609060101010101" pitchFamily="49" charset="-122"/>
                <a:ea typeface="楷体" panose="02010609060101010101" pitchFamily="49" charset="-122"/>
              </a:rPr>
            </a:br>
            <a:r>
              <a:rPr lang="zh-CN" altLang="de-DE" sz="2400" b="1" dirty="0">
                <a:solidFill>
                  <a:schemeClr val="tx1"/>
                </a:solidFill>
                <a:latin typeface="Arial" panose="020B0604020202020204" pitchFamily="34" charset="0"/>
                <a:cs typeface="Arial" panose="020B0604020202020204" pitchFamily="34" charset="0"/>
              </a:rPr>
              <a:t>中国文化基础 周一第七和第八节课</a:t>
            </a:r>
            <a:r>
              <a:rPr lang="de-DE" altLang="zh-CN" sz="2400" b="1" dirty="0">
                <a:solidFill>
                  <a:schemeClr val="tx1"/>
                </a:solidFill>
                <a:latin typeface="Arial" panose="020B0604020202020204" pitchFamily="34" charset="0"/>
                <a:cs typeface="Arial" panose="020B0604020202020204" pitchFamily="34" charset="0"/>
              </a:rPr>
              <a:t>14:30-16:10</a:t>
            </a:r>
            <a:r>
              <a:rPr lang="zh-CN" altLang="de-DE" sz="2400" b="1" dirty="0">
                <a:solidFill>
                  <a:schemeClr val="tx1"/>
                </a:solidFill>
                <a:latin typeface="Arial" panose="020B0604020202020204" pitchFamily="34" charset="0"/>
                <a:cs typeface="Arial" panose="020B0604020202020204" pitchFamily="34" charset="0"/>
              </a:rPr>
              <a:t>，</a:t>
            </a:r>
            <a:endParaRPr lang="de-DE" altLang="zh-CN" sz="2400" b="1" dirty="0">
              <a:solidFill>
                <a:schemeClr val="tx1"/>
              </a:solidFill>
              <a:latin typeface="Arial" panose="020B0604020202020204" pitchFamily="34" charset="0"/>
              <a:cs typeface="Arial" panose="020B0604020202020204" pitchFamily="34" charset="0"/>
            </a:endParaRPr>
          </a:p>
          <a:p>
            <a:r>
              <a:rPr lang="zh-CN" altLang="de-DE" sz="2400" b="1" dirty="0">
                <a:solidFill>
                  <a:schemeClr val="tx1"/>
                </a:solidFill>
                <a:latin typeface="Arial" panose="020B0604020202020204" pitchFamily="34" charset="0"/>
                <a:cs typeface="Arial" panose="020B0604020202020204" pitchFamily="34" charset="0"/>
              </a:rPr>
              <a:t>上课地点：</a:t>
            </a:r>
            <a:r>
              <a:rPr lang="zh-CN" altLang="de-DE" sz="2400" b="0" i="0" dirty="0">
                <a:solidFill>
                  <a:srgbClr val="000000"/>
                </a:solidFill>
                <a:effectLst/>
                <a:latin typeface="Arial" panose="020B0604020202020204" pitchFamily="34" charset="0"/>
              </a:rPr>
              <a:t>外国语学院大楼</a:t>
            </a:r>
            <a:r>
              <a:rPr lang="de-DE" altLang="zh-CN" sz="2400" b="0" i="0" dirty="0">
                <a:solidFill>
                  <a:srgbClr val="000000"/>
                </a:solidFill>
                <a:effectLst/>
                <a:latin typeface="Arial" panose="020B0604020202020204" pitchFamily="34" charset="0"/>
              </a:rPr>
              <a:t>605</a:t>
            </a:r>
            <a:r>
              <a:rPr lang="zh-CN" altLang="de-DE" sz="2400" b="0" i="0" dirty="0">
                <a:solidFill>
                  <a:srgbClr val="000000"/>
                </a:solidFill>
                <a:effectLst/>
                <a:latin typeface="Arial" panose="020B0604020202020204" pitchFamily="34" charset="0"/>
              </a:rPr>
              <a:t>机房 </a:t>
            </a:r>
            <a:r>
              <a:rPr lang="de-DE" altLang="zh-CN" sz="2400" b="0" i="0" dirty="0" err="1">
                <a:solidFill>
                  <a:srgbClr val="FF0000"/>
                </a:solidFill>
                <a:effectLst/>
                <a:latin typeface="Arial" panose="020B0604020202020204" pitchFamily="34" charset="0"/>
              </a:rPr>
              <a:t>session</a:t>
            </a:r>
            <a:r>
              <a:rPr lang="de-DE" altLang="zh-CN" sz="2400" b="0" i="0" dirty="0">
                <a:solidFill>
                  <a:srgbClr val="FF0000"/>
                </a:solidFill>
                <a:effectLst/>
                <a:latin typeface="Arial" panose="020B0604020202020204" pitchFamily="34" charset="0"/>
              </a:rPr>
              <a:t> 5</a:t>
            </a:r>
            <a:endParaRPr lang="de-DE" altLang="zh-CN" sz="2400" b="1" dirty="0">
              <a:solidFill>
                <a:srgbClr val="FF0000"/>
              </a:solidFill>
              <a:latin typeface="Arial" panose="020B0604020202020204" pitchFamily="34" charset="0"/>
              <a:cs typeface="Arial" panose="020B0604020202020204" pitchFamily="34" charset="0"/>
            </a:endParaRPr>
          </a:p>
          <a:p>
            <a:r>
              <a:rPr lang="zh-CN" altLang="de-DE" sz="2400" dirty="0">
                <a:solidFill>
                  <a:schemeClr val="tx1"/>
                </a:solidFill>
                <a:latin typeface="Arial" panose="020B0604020202020204" pitchFamily="34" charset="0"/>
                <a:ea typeface="楷体" panose="02010609060101010101" pitchFamily="49" charset="-122"/>
                <a:cs typeface="Arial" panose="020B0604020202020204" pitchFamily="34" charset="0"/>
              </a:rPr>
              <a:t>第四周</a:t>
            </a:r>
            <a:r>
              <a:rPr lang="de-DE" altLang="zh-CN" sz="2400" dirty="0">
                <a:solidFill>
                  <a:schemeClr val="tx1"/>
                </a:solidFill>
                <a:latin typeface="Arial" panose="020B0604020202020204" pitchFamily="34" charset="0"/>
                <a:ea typeface="楷体" panose="02010609060101010101" pitchFamily="49" charset="-122"/>
                <a:cs typeface="Arial" panose="020B0604020202020204" pitchFamily="34" charset="0"/>
              </a:rPr>
              <a:t>2022</a:t>
            </a:r>
            <a:r>
              <a:rPr lang="zh-CN" altLang="de-DE" sz="2400" dirty="0">
                <a:solidFill>
                  <a:schemeClr val="tx1"/>
                </a:solidFill>
                <a:latin typeface="Arial" panose="020B0604020202020204" pitchFamily="34" charset="0"/>
                <a:ea typeface="楷体" panose="02010609060101010101" pitchFamily="49" charset="-122"/>
                <a:cs typeface="Arial" panose="020B0604020202020204" pitchFamily="34" charset="0"/>
              </a:rPr>
              <a:t>年</a:t>
            </a:r>
            <a:r>
              <a:rPr lang="de-DE" altLang="zh-CN" sz="2400" dirty="0">
                <a:solidFill>
                  <a:schemeClr val="tx1"/>
                </a:solidFill>
                <a:latin typeface="Arial" panose="020B0604020202020204" pitchFamily="34" charset="0"/>
                <a:ea typeface="楷体" panose="02010609060101010101" pitchFamily="49" charset="-122"/>
                <a:cs typeface="Arial" panose="020B0604020202020204" pitchFamily="34" charset="0"/>
              </a:rPr>
              <a:t>3</a:t>
            </a:r>
            <a:r>
              <a:rPr lang="zh-CN" altLang="de-DE" sz="2400" dirty="0">
                <a:solidFill>
                  <a:schemeClr val="tx1"/>
                </a:solidFill>
                <a:latin typeface="Arial" panose="020B0604020202020204" pitchFamily="34" charset="0"/>
                <a:ea typeface="楷体" panose="02010609060101010101" pitchFamily="49" charset="-122"/>
                <a:cs typeface="Arial" panose="020B0604020202020204" pitchFamily="34" charset="0"/>
              </a:rPr>
              <a:t>月</a:t>
            </a:r>
            <a:r>
              <a:rPr lang="de-DE" altLang="zh-CN" sz="2400" dirty="0">
                <a:solidFill>
                  <a:schemeClr val="tx1"/>
                </a:solidFill>
                <a:latin typeface="Arial" panose="020B0604020202020204" pitchFamily="34" charset="0"/>
                <a:ea typeface="楷体" panose="02010609060101010101" pitchFamily="49" charset="-122"/>
                <a:cs typeface="Arial" panose="020B0604020202020204" pitchFamily="34" charset="0"/>
              </a:rPr>
              <a:t>14</a:t>
            </a:r>
            <a:r>
              <a:rPr lang="zh-CN" altLang="de-DE" sz="2400" dirty="0">
                <a:solidFill>
                  <a:schemeClr val="tx1"/>
                </a:solidFill>
                <a:latin typeface="Arial" panose="020B0604020202020204" pitchFamily="34" charset="0"/>
                <a:ea typeface="楷体" panose="02010609060101010101" pitchFamily="49" charset="-122"/>
                <a:cs typeface="Arial" panose="020B0604020202020204" pitchFamily="34" charset="0"/>
              </a:rPr>
              <a:t>日。助教：</a:t>
            </a:r>
            <a:r>
              <a:rPr lang="de-DE" sz="2400" b="0" i="0" dirty="0">
                <a:solidFill>
                  <a:srgbClr val="000000"/>
                </a:solidFill>
                <a:effectLst/>
                <a:latin typeface="Arial" panose="020B0604020202020204" pitchFamily="34" charset="0"/>
              </a:rPr>
              <a:t>Deng Lulu </a:t>
            </a:r>
            <a:r>
              <a:rPr lang="zh-CN" altLang="de-DE" sz="2400" b="0" i="0" dirty="0">
                <a:solidFill>
                  <a:srgbClr val="000000"/>
                </a:solidFill>
                <a:effectLst/>
                <a:latin typeface="Arial" panose="020B0604020202020204" pitchFamily="34" charset="0"/>
              </a:rPr>
              <a:t>邓鲁露</a:t>
            </a:r>
            <a:endParaRPr lang="de-DE" altLang="zh-CN" sz="2400" dirty="0">
              <a:solidFill>
                <a:schemeClr val="tx1"/>
              </a:solidFill>
              <a:latin typeface="楷体" panose="02010609060101010101" pitchFamily="49" charset="-122"/>
              <a:ea typeface="楷体" panose="02010609060101010101" pitchFamily="49" charset="-122"/>
            </a:endParaRPr>
          </a:p>
          <a:p>
            <a:r>
              <a:rPr lang="zh-CN" altLang="en-US" sz="2400" dirty="0">
                <a:solidFill>
                  <a:schemeClr val="tx1"/>
                </a:solidFill>
                <a:latin typeface="楷体" panose="02010609060101010101" pitchFamily="49" charset="-122"/>
                <a:ea typeface="楷体" panose="02010609060101010101" pitchFamily="49" charset="-122"/>
              </a:rPr>
              <a:t>吴漠汀</a:t>
            </a:r>
            <a:r>
              <a:rPr lang="zh-CN" altLang="de-DE" sz="2400" dirty="0">
                <a:solidFill>
                  <a:schemeClr val="tx1"/>
                </a:solidFill>
                <a:latin typeface="楷体" panose="02010609060101010101" pitchFamily="49" charset="-122"/>
                <a:ea typeface="楷体" panose="02010609060101010101" pitchFamily="49" charset="-122"/>
              </a:rPr>
              <a:t>特聘</a:t>
            </a:r>
            <a:r>
              <a:rPr lang="zh-CN" altLang="en-US" sz="2400" dirty="0">
                <a:solidFill>
                  <a:schemeClr val="tx1"/>
                </a:solidFill>
                <a:latin typeface="楷体" panose="02010609060101010101" pitchFamily="49" charset="-122"/>
                <a:ea typeface="楷体" panose="02010609060101010101" pitchFamily="49" charset="-122"/>
              </a:rPr>
              <a:t>教授</a:t>
            </a:r>
            <a:r>
              <a:rPr lang="zh-CN" altLang="de-DE" sz="2400" dirty="0">
                <a:solidFill>
                  <a:schemeClr val="tx1"/>
                </a:solidFill>
                <a:latin typeface="Calibri" panose="020F0502020204030204" pitchFamily="34" charset="0"/>
                <a:ea typeface="楷体" panose="02010609060101010101" pitchFamily="49" charset="-122"/>
                <a:cs typeface="Calibri" panose="020F0502020204030204" pitchFamily="34" charset="0"/>
              </a:rPr>
              <a:t> </a:t>
            </a:r>
            <a:r>
              <a:rPr lang="de-DE" altLang="zh-CN" sz="2400" dirty="0" err="1">
                <a:solidFill>
                  <a:schemeClr val="tx1"/>
                </a:solidFill>
                <a:latin typeface="Calibri" panose="020F0502020204030204" pitchFamily="34" charset="0"/>
                <a:ea typeface="楷体" panose="02010609060101010101" pitchFamily="49" charset="-122"/>
                <a:cs typeface="Calibri" panose="020F0502020204030204" pitchFamily="34" charset="0"/>
              </a:rPr>
              <a:t>Distinguished</a:t>
            </a:r>
            <a:r>
              <a:rPr lang="de-DE" altLang="zh-CN" sz="2400" dirty="0">
                <a:solidFill>
                  <a:schemeClr val="tx1"/>
                </a:solidFill>
                <a:latin typeface="Calibri" panose="020F0502020204030204" pitchFamily="34" charset="0"/>
                <a:ea typeface="楷体" panose="02010609060101010101" pitchFamily="49" charset="-122"/>
                <a:cs typeface="Calibri" panose="020F0502020204030204" pitchFamily="34" charset="0"/>
              </a:rPr>
              <a:t> Professor Dr. Martin </a:t>
            </a:r>
            <a:r>
              <a:rPr lang="de-DE" altLang="zh-CN" sz="2400" dirty="0" err="1">
                <a:solidFill>
                  <a:schemeClr val="tx1"/>
                </a:solidFill>
                <a:latin typeface="Calibri" panose="020F0502020204030204" pitchFamily="34" charset="0"/>
                <a:ea typeface="楷体" panose="02010609060101010101" pitchFamily="49" charset="-122"/>
                <a:cs typeface="Calibri" panose="020F0502020204030204" pitchFamily="34" charset="0"/>
              </a:rPr>
              <a:t>Woesler</a:t>
            </a:r>
            <a:endParaRPr lang="de-DE" sz="2400" dirty="0">
              <a:solidFill>
                <a:schemeClr val="tx1"/>
              </a:solidFill>
              <a:latin typeface="Calibri" panose="020F0502020204030204" pitchFamily="34" charset="0"/>
              <a:ea typeface="楷体" panose="02010609060101010101" pitchFamily="49" charset="-122"/>
              <a:cs typeface="Calibri" panose="020F0502020204030204" pitchFamily="34" charset="0"/>
            </a:endParaRPr>
          </a:p>
          <a:p>
            <a:r>
              <a:rPr lang="zh-CN" altLang="de-DE" sz="2400" dirty="0">
                <a:solidFill>
                  <a:schemeClr val="tx1"/>
                </a:solidFill>
                <a:latin typeface="楷体" panose="02010609060101010101" pitchFamily="49" charset="-122"/>
                <a:ea typeface="楷体" panose="02010609060101010101" pitchFamily="49" charset="-122"/>
              </a:rPr>
              <a:t>湖南师范大学外国学院 </a:t>
            </a:r>
            <a:r>
              <a:rPr lang="de-DE" altLang="zh-CN" sz="1800" dirty="0" err="1">
                <a:solidFill>
                  <a:schemeClr val="tx1"/>
                </a:solidFill>
                <a:latin typeface="Calibri" panose="020F0502020204030204" pitchFamily="34" charset="0"/>
                <a:ea typeface="楷体" panose="02010609060101010101" pitchFamily="49" charset="-122"/>
                <a:cs typeface="Calibri" panose="020F0502020204030204" pitchFamily="34" charset="0"/>
              </a:rPr>
              <a:t>Foreign</a:t>
            </a:r>
            <a:r>
              <a:rPr lang="de-DE" altLang="zh-CN" sz="1800" dirty="0">
                <a:solidFill>
                  <a:schemeClr val="tx1"/>
                </a:solidFill>
                <a:latin typeface="Calibri" panose="020F0502020204030204" pitchFamily="34" charset="0"/>
                <a:ea typeface="楷体" panose="02010609060101010101" pitchFamily="49" charset="-122"/>
                <a:cs typeface="Calibri" panose="020F0502020204030204" pitchFamily="34" charset="0"/>
              </a:rPr>
              <a:t> Studies College, Hunan Normal University</a:t>
            </a:r>
            <a:endParaRPr lang="de-DE" altLang="zh-CN" sz="2400" dirty="0">
              <a:solidFill>
                <a:schemeClr val="tx1"/>
              </a:solidFill>
              <a:latin typeface="Calibri" panose="020F0502020204030204" pitchFamily="34" charset="0"/>
              <a:ea typeface="楷体" panose="02010609060101010101" pitchFamily="49" charset="-122"/>
              <a:cs typeface="Calibri" panose="020F0502020204030204" pitchFamily="34" charset="0"/>
            </a:endParaRPr>
          </a:p>
        </p:txBody>
      </p:sp>
      <p:pic>
        <p:nvPicPr>
          <p:cNvPr id="6" name="Grafik 5">
            <a:extLst>
              <a:ext uri="{FF2B5EF4-FFF2-40B4-BE49-F238E27FC236}">
                <a16:creationId xmlns:a16="http://schemas.microsoft.com/office/drawing/2014/main" id="{40C36C67-2549-44F5-AD11-07422BCBC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15616" cy="1115616"/>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r="11111"/>
          <a:stretch>
            <a:fillRect/>
          </a:stretch>
        </p:blipFill>
        <p:spPr>
          <a:xfrm>
            <a:off x="0" y="857250"/>
            <a:ext cx="9144000" cy="5143500"/>
          </a:xfrm>
          <a:prstGeom prst="rect">
            <a:avLst/>
          </a:prstGeom>
        </p:spPr>
      </p:pic>
      <p:pic>
        <p:nvPicPr>
          <p:cNvPr id="5" name="图片 6"/>
          <p:cNvPicPr>
            <a:picLocks noChangeAspect="1"/>
          </p:cNvPicPr>
          <p:nvPr>
            <p:custDataLst>
              <p:tags r:id="rId2"/>
            </p:custDataLst>
          </p:nvPr>
        </p:nvPicPr>
        <p:blipFill rotWithShape="1">
          <a:blip r:embed="rId7" cstate="print">
            <a:extLst>
              <a:ext uri="{28A0092B-C50C-407E-A947-70E740481C1C}">
                <a14:useLocalDpi xmlns:a14="http://schemas.microsoft.com/office/drawing/2010/main" val="0"/>
              </a:ext>
            </a:extLst>
          </a:blip>
          <a:srcRect t="6754" r="7821" b="33897"/>
          <a:stretch>
            <a:fillRect/>
          </a:stretch>
        </p:blipFill>
        <p:spPr>
          <a:xfrm flipH="1">
            <a:off x="7522470" y="4764881"/>
            <a:ext cx="1416742" cy="935546"/>
          </a:xfrm>
          <a:prstGeom prst="rect">
            <a:avLst/>
          </a:prstGeom>
        </p:spPr>
      </p:pic>
      <p:pic>
        <p:nvPicPr>
          <p:cNvPr id="6" name="图片 10"/>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0" y="857250"/>
            <a:ext cx="9144000" cy="2857500"/>
          </a:xfrm>
          <a:prstGeom prst="rect">
            <a:avLst/>
          </a:prstGeom>
        </p:spPr>
      </p:pic>
      <p:pic>
        <p:nvPicPr>
          <p:cNvPr id="7" name="图片 12"/>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flipH="1">
            <a:off x="5699922" y="871299"/>
            <a:ext cx="3493294" cy="3493294"/>
          </a:xfrm>
          <a:prstGeom prst="rect">
            <a:avLst/>
          </a:prstGeom>
        </p:spPr>
      </p:pic>
      <p:grpSp>
        <p:nvGrpSpPr>
          <p:cNvPr id="38" name="组合 37"/>
          <p:cNvGrpSpPr/>
          <p:nvPr/>
        </p:nvGrpSpPr>
        <p:grpSpPr>
          <a:xfrm>
            <a:off x="1028400" y="2063515"/>
            <a:ext cx="2174081" cy="2336798"/>
            <a:chOff x="3820293" y="758695"/>
            <a:chExt cx="2438768" cy="2621294"/>
          </a:xfrm>
        </p:grpSpPr>
        <p:pic>
          <p:nvPicPr>
            <p:cNvPr id="39" name="Picture 3" descr="C:\Users\Thinkpad\Desktop\PNG\1_0002_图层-5-副本.png"/>
            <p:cNvPicPr>
              <a:picLocks noChangeAspect="1" noChangeArrowheads="1"/>
            </p:cNvPicPr>
            <p:nvPr/>
          </p:nvPicPr>
          <p:blipFill>
            <a:blip r:embed="rId10" cstate="print">
              <a:lum bright="70000" contrast="-70000"/>
              <a:extLst>
                <a:ext uri="{28A0092B-C50C-407E-A947-70E740481C1C}">
                  <a14:useLocalDpi xmlns:a14="http://schemas.microsoft.com/office/drawing/2010/main" val="0"/>
                </a:ext>
              </a:extLst>
            </a:blip>
            <a:srcRect/>
            <a:stretch>
              <a:fillRect/>
            </a:stretch>
          </p:blipFill>
          <p:spPr bwMode="auto">
            <a:xfrm rot="4418917">
              <a:off x="4231169" y="1517891"/>
              <a:ext cx="1921706" cy="1802490"/>
            </a:xfrm>
            <a:prstGeom prst="rect">
              <a:avLst/>
            </a:prstGeom>
            <a:noFill/>
            <a:extLst>
              <a:ext uri="{909E8E84-426E-40DD-AFC4-6F175D3DCCD1}">
                <a14:hiddenFill xmlns:a14="http://schemas.microsoft.com/office/drawing/2010/main">
                  <a:solidFill>
                    <a:srgbClr val="FFFFFF"/>
                  </a:solidFill>
                </a14:hiddenFill>
              </a:ext>
            </a:extLst>
          </p:spPr>
        </p:pic>
        <p:pic>
          <p:nvPicPr>
            <p:cNvPr id="40" name="图片 39"/>
            <p:cNvPicPr>
              <a:picLocks noChangeAspect="1"/>
            </p:cNvPicPr>
            <p:nvPr/>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rot="4217533">
              <a:off x="5848425" y="2527131"/>
              <a:ext cx="368770" cy="348422"/>
            </a:xfrm>
            <a:prstGeom prst="rect">
              <a:avLst/>
            </a:prstGeom>
          </p:spPr>
        </p:pic>
        <p:sp>
          <p:nvSpPr>
            <p:cNvPr id="41" name="文本框 40"/>
            <p:cNvSpPr txBox="1"/>
            <p:nvPr/>
          </p:nvSpPr>
          <p:spPr>
            <a:xfrm>
              <a:off x="3900509" y="758695"/>
              <a:ext cx="900018" cy="1592452"/>
            </a:xfrm>
            <a:prstGeom prst="rect">
              <a:avLst/>
            </a:prstGeom>
            <a:noFill/>
          </p:spPr>
          <p:txBody>
            <a:bodyPr wrap="square" rtlCol="0">
              <a:spAutoFit/>
            </a:bodyPr>
            <a:lstStyle/>
            <a:p>
              <a:pPr algn="ctr" defTabSz="685800">
                <a:defRPr/>
              </a:pPr>
              <a:endParaRPr lang="zh-CN" altLang="en-US" sz="8625" dirty="0">
                <a:solidFill>
                  <a:srgbClr val="811B1F"/>
                </a:solidFill>
                <a:latin typeface="庞门正道粗书体" panose="02010600030101010101" pitchFamily="2" charset="-122"/>
                <a:ea typeface="庞门正道粗书体" panose="02010600030101010101" pitchFamily="2" charset="-122"/>
              </a:endParaRPr>
            </a:p>
          </p:txBody>
        </p:sp>
        <p:sp>
          <p:nvSpPr>
            <p:cNvPr id="42" name="文本框 41"/>
            <p:cNvSpPr txBox="1"/>
            <p:nvPr/>
          </p:nvSpPr>
          <p:spPr>
            <a:xfrm>
              <a:off x="4906032" y="1326626"/>
              <a:ext cx="900018" cy="1242890"/>
            </a:xfrm>
            <a:prstGeom prst="rect">
              <a:avLst/>
            </a:prstGeom>
            <a:noFill/>
          </p:spPr>
          <p:txBody>
            <a:bodyPr wrap="square" rtlCol="0">
              <a:spAutoFit/>
            </a:bodyPr>
            <a:lstStyle/>
            <a:p>
              <a:pPr algn="ctr" defTabSz="685800">
                <a:defRPr/>
              </a:pPr>
              <a:endParaRPr lang="zh-CN" altLang="en-US" sz="6600" dirty="0">
                <a:solidFill>
                  <a:srgbClr val="811B1F"/>
                </a:solidFill>
                <a:latin typeface="庞门正道粗书体" panose="02010600030101010101" pitchFamily="2" charset="-122"/>
                <a:ea typeface="庞门正道粗书体" panose="02010600030101010101" pitchFamily="2" charset="-122"/>
              </a:endParaRPr>
            </a:p>
          </p:txBody>
        </p:sp>
        <p:sp>
          <p:nvSpPr>
            <p:cNvPr id="43" name="矩形 42"/>
            <p:cNvSpPr/>
            <p:nvPr/>
          </p:nvSpPr>
          <p:spPr>
            <a:xfrm>
              <a:off x="3820293" y="1243243"/>
              <a:ext cx="2438768" cy="569657"/>
            </a:xfrm>
            <a:prstGeom prst="rect">
              <a:avLst/>
            </a:prstGeom>
          </p:spPr>
          <p:txBody>
            <a:bodyPr wrap="square">
              <a:spAutoFit/>
            </a:bodyPr>
            <a:lstStyle/>
            <a:p>
              <a:pPr algn="dist" defTabSz="685800">
                <a:defRPr/>
              </a:pPr>
              <a:r>
                <a:rPr lang="en-US" altLang="zh-CN" sz="2700" spc="225" dirty="0">
                  <a:solidFill>
                    <a:prstClr val="black">
                      <a:lumMod val="75000"/>
                      <a:lumOff val="25000"/>
                    </a:prstClr>
                  </a:solidFill>
                  <a:latin typeface="思源黑体 CN Light" panose="020B0300000000000000" pitchFamily="34" charset="-122"/>
                  <a:ea typeface="思源黑体 CN Light" panose="020B0300000000000000" pitchFamily="34" charset="-122"/>
                </a:rPr>
                <a:t>PART 01</a:t>
              </a:r>
              <a:endParaRPr lang="zh-CN" altLang="en-US" sz="2700" spc="225" dirty="0">
                <a:solidFill>
                  <a:prstClr val="black">
                    <a:lumMod val="75000"/>
                    <a:lumOff val="25000"/>
                  </a:prstClr>
                </a:solidFill>
                <a:latin typeface="思源黑体 CN Light" panose="020B0300000000000000" pitchFamily="34" charset="-122"/>
                <a:ea typeface="思源黑体 CN Light" panose="020B0300000000000000" pitchFamily="34" charset="-122"/>
              </a:endParaRPr>
            </a:p>
          </p:txBody>
        </p:sp>
        <p:sp>
          <p:nvSpPr>
            <p:cNvPr id="54" name="Freeform 682"/>
            <p:cNvSpPr>
              <a:spLocks noEditPoints="1"/>
            </p:cNvSpPr>
            <p:nvPr/>
          </p:nvSpPr>
          <p:spPr bwMode="auto">
            <a:xfrm rot="333008">
              <a:off x="4552191" y="1854404"/>
              <a:ext cx="828059" cy="449289"/>
            </a:xfrm>
            <a:custGeom>
              <a:avLst/>
              <a:gdLst>
                <a:gd name="T0" fmla="*/ 178 w 234"/>
                <a:gd name="T1" fmla="*/ 70 h 107"/>
                <a:gd name="T2" fmla="*/ 185 w 234"/>
                <a:gd name="T3" fmla="*/ 57 h 107"/>
                <a:gd name="T4" fmla="*/ 178 w 234"/>
                <a:gd name="T5" fmla="*/ 47 h 107"/>
                <a:gd name="T6" fmla="*/ 178 w 234"/>
                <a:gd name="T7" fmla="*/ 55 h 107"/>
                <a:gd name="T8" fmla="*/ 168 w 234"/>
                <a:gd name="T9" fmla="*/ 48 h 107"/>
                <a:gd name="T10" fmla="*/ 189 w 234"/>
                <a:gd name="T11" fmla="*/ 50 h 107"/>
                <a:gd name="T12" fmla="*/ 178 w 234"/>
                <a:gd name="T13" fmla="*/ 70 h 107"/>
                <a:gd name="T14" fmla="*/ 178 w 234"/>
                <a:gd name="T15" fmla="*/ 70 h 107"/>
                <a:gd name="T16" fmla="*/ 227 w 234"/>
                <a:gd name="T17" fmla="*/ 33 h 107"/>
                <a:gd name="T18" fmla="*/ 214 w 234"/>
                <a:gd name="T19" fmla="*/ 22 h 107"/>
                <a:gd name="T20" fmla="*/ 192 w 234"/>
                <a:gd name="T21" fmla="*/ 31 h 107"/>
                <a:gd name="T22" fmla="*/ 168 w 234"/>
                <a:gd name="T23" fmla="*/ 32 h 107"/>
                <a:gd name="T24" fmla="*/ 176 w 234"/>
                <a:gd name="T25" fmla="*/ 14 h 107"/>
                <a:gd name="T26" fmla="*/ 180 w 234"/>
                <a:gd name="T27" fmla="*/ 28 h 107"/>
                <a:gd name="T28" fmla="*/ 174 w 234"/>
                <a:gd name="T29" fmla="*/ 25 h 107"/>
                <a:gd name="T30" fmla="*/ 178 w 234"/>
                <a:gd name="T31" fmla="*/ 23 h 107"/>
                <a:gd name="T32" fmla="*/ 171 w 234"/>
                <a:gd name="T33" fmla="*/ 23 h 107"/>
                <a:gd name="T34" fmla="*/ 175 w 234"/>
                <a:gd name="T35" fmla="*/ 32 h 107"/>
                <a:gd name="T36" fmla="*/ 192 w 234"/>
                <a:gd name="T37" fmla="*/ 20 h 107"/>
                <a:gd name="T38" fmla="*/ 178 w 234"/>
                <a:gd name="T39" fmla="*/ 7 h 107"/>
                <a:gd name="T40" fmla="*/ 168 w 234"/>
                <a:gd name="T41" fmla="*/ 1 h 107"/>
                <a:gd name="T42" fmla="*/ 153 w 234"/>
                <a:gd name="T43" fmla="*/ 16 h 107"/>
                <a:gd name="T44" fmla="*/ 138 w 234"/>
                <a:gd name="T45" fmla="*/ 28 h 107"/>
                <a:gd name="T46" fmla="*/ 156 w 234"/>
                <a:gd name="T47" fmla="*/ 33 h 107"/>
                <a:gd name="T48" fmla="*/ 165 w 234"/>
                <a:gd name="T49" fmla="*/ 38 h 107"/>
                <a:gd name="T50" fmla="*/ 158 w 234"/>
                <a:gd name="T51" fmla="*/ 44 h 107"/>
                <a:gd name="T52" fmla="*/ 138 w 234"/>
                <a:gd name="T53" fmla="*/ 40 h 107"/>
                <a:gd name="T54" fmla="*/ 134 w 234"/>
                <a:gd name="T55" fmla="*/ 30 h 107"/>
                <a:gd name="T56" fmla="*/ 111 w 234"/>
                <a:gd name="T57" fmla="*/ 28 h 107"/>
                <a:gd name="T58" fmla="*/ 118 w 234"/>
                <a:gd name="T59" fmla="*/ 43 h 107"/>
                <a:gd name="T60" fmla="*/ 127 w 234"/>
                <a:gd name="T61" fmla="*/ 33 h 107"/>
                <a:gd name="T62" fmla="*/ 128 w 234"/>
                <a:gd name="T63" fmla="*/ 46 h 107"/>
                <a:gd name="T64" fmla="*/ 96 w 234"/>
                <a:gd name="T65" fmla="*/ 50 h 107"/>
                <a:gd name="T66" fmla="*/ 66 w 234"/>
                <a:gd name="T67" fmla="*/ 51 h 107"/>
                <a:gd name="T68" fmla="*/ 100 w 234"/>
                <a:gd name="T69" fmla="*/ 55 h 107"/>
                <a:gd name="T70" fmla="*/ 125 w 234"/>
                <a:gd name="T71" fmla="*/ 58 h 107"/>
                <a:gd name="T72" fmla="*/ 145 w 234"/>
                <a:gd name="T73" fmla="*/ 72 h 107"/>
                <a:gd name="T74" fmla="*/ 150 w 234"/>
                <a:gd name="T75" fmla="*/ 55 h 107"/>
                <a:gd name="T76" fmla="*/ 146 w 234"/>
                <a:gd name="T77" fmla="*/ 62 h 107"/>
                <a:gd name="T78" fmla="*/ 140 w 234"/>
                <a:gd name="T79" fmla="*/ 51 h 107"/>
                <a:gd name="T80" fmla="*/ 154 w 234"/>
                <a:gd name="T81" fmla="*/ 50 h 107"/>
                <a:gd name="T82" fmla="*/ 160 w 234"/>
                <a:gd name="T83" fmla="*/ 74 h 107"/>
                <a:gd name="T84" fmla="*/ 124 w 234"/>
                <a:gd name="T85" fmla="*/ 75 h 107"/>
                <a:gd name="T86" fmla="*/ 49 w 234"/>
                <a:gd name="T87" fmla="*/ 59 h 107"/>
                <a:gd name="T88" fmla="*/ 1 w 234"/>
                <a:gd name="T89" fmla="*/ 106 h 107"/>
                <a:gd name="T90" fmla="*/ 45 w 234"/>
                <a:gd name="T91" fmla="*/ 65 h 107"/>
                <a:gd name="T92" fmla="*/ 111 w 234"/>
                <a:gd name="T93" fmla="*/ 80 h 107"/>
                <a:gd name="T94" fmla="*/ 155 w 234"/>
                <a:gd name="T95" fmla="*/ 97 h 107"/>
                <a:gd name="T96" fmla="*/ 195 w 234"/>
                <a:gd name="T97" fmla="*/ 66 h 107"/>
                <a:gd name="T98" fmla="*/ 204 w 234"/>
                <a:gd name="T99" fmla="*/ 39 h 107"/>
                <a:gd name="T100" fmla="*/ 222 w 234"/>
                <a:gd name="T101" fmla="*/ 39 h 107"/>
                <a:gd name="T102" fmla="*/ 214 w 234"/>
                <a:gd name="T103" fmla="*/ 46 h 107"/>
                <a:gd name="T104" fmla="*/ 216 w 234"/>
                <a:gd name="T105" fmla="*/ 40 h 107"/>
                <a:gd name="T106" fmla="*/ 208 w 234"/>
                <a:gd name="T107" fmla="*/ 43 h 107"/>
                <a:gd name="T108" fmla="*/ 222 w 234"/>
                <a:gd name="T109" fmla="*/ 55 h 107"/>
                <a:gd name="T110" fmla="*/ 227 w 234"/>
                <a:gd name="T111" fmla="*/ 35 h 107"/>
                <a:gd name="T112" fmla="*/ 227 w 234"/>
                <a:gd name="T113" fmla="*/ 33 h 107"/>
                <a:gd name="T114" fmla="*/ 227 w 234"/>
                <a:gd name="T115" fmla="*/ 35 h 107"/>
                <a:gd name="T116" fmla="*/ 227 w 234"/>
                <a:gd name="T117" fmla="*/ 33 h 107"/>
                <a:gd name="T118" fmla="*/ 227 w 234"/>
                <a:gd name="T119" fmla="*/ 3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4" h="107">
                  <a:moveTo>
                    <a:pt x="178" y="70"/>
                  </a:moveTo>
                  <a:cubicBezTo>
                    <a:pt x="177" y="71"/>
                    <a:pt x="183" y="67"/>
                    <a:pt x="185" y="57"/>
                  </a:cubicBezTo>
                  <a:cubicBezTo>
                    <a:pt x="186" y="50"/>
                    <a:pt x="178" y="47"/>
                    <a:pt x="178" y="47"/>
                  </a:cubicBezTo>
                  <a:cubicBezTo>
                    <a:pt x="179" y="47"/>
                    <a:pt x="179" y="52"/>
                    <a:pt x="178" y="55"/>
                  </a:cubicBezTo>
                  <a:cubicBezTo>
                    <a:pt x="176" y="58"/>
                    <a:pt x="167" y="57"/>
                    <a:pt x="168" y="48"/>
                  </a:cubicBezTo>
                  <a:cubicBezTo>
                    <a:pt x="170" y="39"/>
                    <a:pt x="187" y="38"/>
                    <a:pt x="189" y="50"/>
                  </a:cubicBezTo>
                  <a:cubicBezTo>
                    <a:pt x="192" y="62"/>
                    <a:pt x="179" y="70"/>
                    <a:pt x="178" y="70"/>
                  </a:cubicBezTo>
                  <a:cubicBezTo>
                    <a:pt x="178" y="70"/>
                    <a:pt x="178" y="70"/>
                    <a:pt x="178" y="70"/>
                  </a:cubicBezTo>
                  <a:close/>
                  <a:moveTo>
                    <a:pt x="227" y="33"/>
                  </a:moveTo>
                  <a:cubicBezTo>
                    <a:pt x="229" y="18"/>
                    <a:pt x="214" y="22"/>
                    <a:pt x="214" y="22"/>
                  </a:cubicBezTo>
                  <a:cubicBezTo>
                    <a:pt x="204" y="11"/>
                    <a:pt x="195" y="27"/>
                    <a:pt x="192" y="31"/>
                  </a:cubicBezTo>
                  <a:cubicBezTo>
                    <a:pt x="189" y="36"/>
                    <a:pt x="173" y="42"/>
                    <a:pt x="168" y="32"/>
                  </a:cubicBezTo>
                  <a:cubicBezTo>
                    <a:pt x="162" y="22"/>
                    <a:pt x="169" y="12"/>
                    <a:pt x="176" y="14"/>
                  </a:cubicBezTo>
                  <a:cubicBezTo>
                    <a:pt x="184" y="15"/>
                    <a:pt x="187" y="24"/>
                    <a:pt x="180" y="28"/>
                  </a:cubicBezTo>
                  <a:cubicBezTo>
                    <a:pt x="174" y="32"/>
                    <a:pt x="174" y="25"/>
                    <a:pt x="174" y="25"/>
                  </a:cubicBezTo>
                  <a:cubicBezTo>
                    <a:pt x="177" y="27"/>
                    <a:pt x="178" y="25"/>
                    <a:pt x="178" y="23"/>
                  </a:cubicBezTo>
                  <a:cubicBezTo>
                    <a:pt x="178" y="21"/>
                    <a:pt x="173" y="19"/>
                    <a:pt x="171" y="23"/>
                  </a:cubicBezTo>
                  <a:cubicBezTo>
                    <a:pt x="171" y="29"/>
                    <a:pt x="175" y="32"/>
                    <a:pt x="175" y="32"/>
                  </a:cubicBezTo>
                  <a:cubicBezTo>
                    <a:pt x="175" y="32"/>
                    <a:pt x="192" y="35"/>
                    <a:pt x="192" y="20"/>
                  </a:cubicBezTo>
                  <a:cubicBezTo>
                    <a:pt x="191" y="2"/>
                    <a:pt x="178" y="7"/>
                    <a:pt x="178" y="7"/>
                  </a:cubicBezTo>
                  <a:cubicBezTo>
                    <a:pt x="178" y="7"/>
                    <a:pt x="176" y="2"/>
                    <a:pt x="168" y="1"/>
                  </a:cubicBezTo>
                  <a:cubicBezTo>
                    <a:pt x="153" y="0"/>
                    <a:pt x="152" y="15"/>
                    <a:pt x="153" y="16"/>
                  </a:cubicBezTo>
                  <a:cubicBezTo>
                    <a:pt x="149" y="15"/>
                    <a:pt x="136" y="17"/>
                    <a:pt x="138" y="28"/>
                  </a:cubicBezTo>
                  <a:cubicBezTo>
                    <a:pt x="140" y="39"/>
                    <a:pt x="153" y="34"/>
                    <a:pt x="156" y="33"/>
                  </a:cubicBezTo>
                  <a:cubicBezTo>
                    <a:pt x="159" y="33"/>
                    <a:pt x="164" y="32"/>
                    <a:pt x="165" y="38"/>
                  </a:cubicBezTo>
                  <a:cubicBezTo>
                    <a:pt x="166" y="44"/>
                    <a:pt x="158" y="44"/>
                    <a:pt x="158" y="44"/>
                  </a:cubicBezTo>
                  <a:cubicBezTo>
                    <a:pt x="152" y="38"/>
                    <a:pt x="138" y="40"/>
                    <a:pt x="138" y="40"/>
                  </a:cubicBezTo>
                  <a:cubicBezTo>
                    <a:pt x="137" y="36"/>
                    <a:pt x="134" y="30"/>
                    <a:pt x="134" y="30"/>
                  </a:cubicBezTo>
                  <a:cubicBezTo>
                    <a:pt x="128" y="19"/>
                    <a:pt x="114" y="24"/>
                    <a:pt x="111" y="28"/>
                  </a:cubicBezTo>
                  <a:cubicBezTo>
                    <a:pt x="108" y="32"/>
                    <a:pt x="109" y="41"/>
                    <a:pt x="118" y="43"/>
                  </a:cubicBezTo>
                  <a:cubicBezTo>
                    <a:pt x="126" y="45"/>
                    <a:pt x="127" y="33"/>
                    <a:pt x="127" y="33"/>
                  </a:cubicBezTo>
                  <a:cubicBezTo>
                    <a:pt x="127" y="33"/>
                    <a:pt x="131" y="41"/>
                    <a:pt x="128" y="46"/>
                  </a:cubicBezTo>
                  <a:cubicBezTo>
                    <a:pt x="122" y="55"/>
                    <a:pt x="112" y="54"/>
                    <a:pt x="96" y="50"/>
                  </a:cubicBezTo>
                  <a:cubicBezTo>
                    <a:pt x="80" y="46"/>
                    <a:pt x="66" y="51"/>
                    <a:pt x="66" y="51"/>
                  </a:cubicBezTo>
                  <a:cubicBezTo>
                    <a:pt x="66" y="51"/>
                    <a:pt x="83" y="47"/>
                    <a:pt x="100" y="55"/>
                  </a:cubicBezTo>
                  <a:cubicBezTo>
                    <a:pt x="110" y="62"/>
                    <a:pt x="125" y="58"/>
                    <a:pt x="125" y="58"/>
                  </a:cubicBezTo>
                  <a:cubicBezTo>
                    <a:pt x="126" y="66"/>
                    <a:pt x="134" y="76"/>
                    <a:pt x="145" y="72"/>
                  </a:cubicBezTo>
                  <a:cubicBezTo>
                    <a:pt x="156" y="68"/>
                    <a:pt x="150" y="55"/>
                    <a:pt x="150" y="55"/>
                  </a:cubicBezTo>
                  <a:cubicBezTo>
                    <a:pt x="150" y="55"/>
                    <a:pt x="150" y="60"/>
                    <a:pt x="146" y="62"/>
                  </a:cubicBezTo>
                  <a:cubicBezTo>
                    <a:pt x="141" y="63"/>
                    <a:pt x="136" y="57"/>
                    <a:pt x="140" y="51"/>
                  </a:cubicBezTo>
                  <a:cubicBezTo>
                    <a:pt x="145" y="47"/>
                    <a:pt x="154" y="50"/>
                    <a:pt x="154" y="50"/>
                  </a:cubicBezTo>
                  <a:cubicBezTo>
                    <a:pt x="154" y="50"/>
                    <a:pt x="167" y="57"/>
                    <a:pt x="160" y="74"/>
                  </a:cubicBezTo>
                  <a:cubicBezTo>
                    <a:pt x="149" y="91"/>
                    <a:pt x="124" y="75"/>
                    <a:pt x="124" y="75"/>
                  </a:cubicBezTo>
                  <a:cubicBezTo>
                    <a:pt x="124" y="75"/>
                    <a:pt x="81" y="50"/>
                    <a:pt x="49" y="59"/>
                  </a:cubicBezTo>
                  <a:cubicBezTo>
                    <a:pt x="27" y="64"/>
                    <a:pt x="0" y="107"/>
                    <a:pt x="1" y="106"/>
                  </a:cubicBezTo>
                  <a:cubicBezTo>
                    <a:pt x="17" y="86"/>
                    <a:pt x="29" y="73"/>
                    <a:pt x="45" y="65"/>
                  </a:cubicBezTo>
                  <a:cubicBezTo>
                    <a:pt x="80" y="53"/>
                    <a:pt x="111" y="80"/>
                    <a:pt x="111" y="80"/>
                  </a:cubicBezTo>
                  <a:cubicBezTo>
                    <a:pt x="136" y="98"/>
                    <a:pt x="155" y="97"/>
                    <a:pt x="155" y="97"/>
                  </a:cubicBezTo>
                  <a:cubicBezTo>
                    <a:pt x="185" y="99"/>
                    <a:pt x="195" y="66"/>
                    <a:pt x="195" y="66"/>
                  </a:cubicBezTo>
                  <a:cubicBezTo>
                    <a:pt x="195" y="66"/>
                    <a:pt x="200" y="46"/>
                    <a:pt x="204" y="39"/>
                  </a:cubicBezTo>
                  <a:cubicBezTo>
                    <a:pt x="207" y="35"/>
                    <a:pt x="219" y="31"/>
                    <a:pt x="222" y="39"/>
                  </a:cubicBezTo>
                  <a:cubicBezTo>
                    <a:pt x="225" y="48"/>
                    <a:pt x="216" y="52"/>
                    <a:pt x="214" y="46"/>
                  </a:cubicBezTo>
                  <a:cubicBezTo>
                    <a:pt x="212" y="41"/>
                    <a:pt x="216" y="40"/>
                    <a:pt x="216" y="40"/>
                  </a:cubicBezTo>
                  <a:cubicBezTo>
                    <a:pt x="216" y="40"/>
                    <a:pt x="209" y="38"/>
                    <a:pt x="208" y="43"/>
                  </a:cubicBezTo>
                  <a:cubicBezTo>
                    <a:pt x="209" y="48"/>
                    <a:pt x="211" y="58"/>
                    <a:pt x="222" y="55"/>
                  </a:cubicBezTo>
                  <a:cubicBezTo>
                    <a:pt x="234" y="51"/>
                    <a:pt x="227" y="35"/>
                    <a:pt x="227" y="35"/>
                  </a:cubicBezTo>
                  <a:cubicBezTo>
                    <a:pt x="227" y="33"/>
                    <a:pt x="227" y="33"/>
                    <a:pt x="227" y="33"/>
                  </a:cubicBezTo>
                  <a:close/>
                  <a:moveTo>
                    <a:pt x="227" y="35"/>
                  </a:moveTo>
                  <a:cubicBezTo>
                    <a:pt x="227" y="33"/>
                    <a:pt x="227" y="33"/>
                    <a:pt x="227" y="33"/>
                  </a:cubicBezTo>
                  <a:lnTo>
                    <a:pt x="227" y="35"/>
                  </a:lnTo>
                  <a:close/>
                </a:path>
              </a:pathLst>
            </a:custGeom>
            <a:solidFill>
              <a:srgbClr val="811B1F"/>
            </a:solidFill>
            <a:ln>
              <a:noFill/>
            </a:ln>
            <a:effectLst>
              <a:outerShdw blurRad="12700" dist="12700" dir="2700000" algn="tl" rotWithShape="0">
                <a:prstClr val="black">
                  <a:alpha val="40000"/>
                </a:prstClr>
              </a:outerShdw>
            </a:effectLst>
          </p:spPr>
          <p:txBody>
            <a:bodyPr vert="horz" wrap="square" lIns="68580" tIns="34290" rIns="68580" bIns="34290" numCol="1" anchor="t" anchorCtr="0" compatLnSpc="1"/>
            <a:lstStyle/>
            <a:p>
              <a:pPr defTabSz="685800">
                <a:defRPr/>
              </a:pPr>
              <a:endParaRPr lang="zh-CN" altLang="en-US" dirty="0">
                <a:solidFill>
                  <a:prstClr val="black"/>
                </a:solidFill>
                <a:latin typeface="阿里巴巴普惠体 R" panose="00020600040101010101" pitchFamily="18" charset="-122"/>
                <a:ea typeface="阿里巴巴普惠体 R" panose="00020600040101010101" pitchFamily="18" charset="-122"/>
              </a:endParaRPr>
            </a:p>
          </p:txBody>
        </p:sp>
      </p:grpSp>
      <p:sp>
        <p:nvSpPr>
          <p:cNvPr id="10" name="矩形 9"/>
          <p:cNvSpPr/>
          <p:nvPr/>
        </p:nvSpPr>
        <p:spPr>
          <a:xfrm>
            <a:off x="2065020" y="3459481"/>
            <a:ext cx="5881688" cy="1200329"/>
          </a:xfrm>
          <a:prstGeom prst="rect">
            <a:avLst/>
          </a:prstGeom>
        </p:spPr>
        <p:txBody>
          <a:bodyPr wrap="square">
            <a:spAutoFit/>
          </a:bodyPr>
          <a:lstStyle/>
          <a:p>
            <a:r>
              <a:rPr lang="en-US" altLang="zh-CN" sz="3600" dirty="0">
                <a:solidFill>
                  <a:schemeClr val="tx1">
                    <a:lumMod val="85000"/>
                    <a:lumOff val="15000"/>
                  </a:schemeClr>
                </a:solidFill>
              </a:rPr>
              <a:t>A brief introduction of celadon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filter="fade">
                                      <p:cBhvr>
                                        <p:cTn id="7" dur="500">
                                          <p:stCondLst>
                                            <p:cond delay="0"/>
                                          </p:stCondLst>
                                        </p:cTn>
                                        <p:tgtEl>
                                          <p:spTgt spid="4"/>
                                        </p:tgtEl>
                                      </p:cBhvr>
                                    </p:animEffect>
                                    <p:animScale>
                                      <p:cBhvr>
                                        <p:cTn id="8" dur="500" fill="hold">
                                          <p:stCondLst>
                                            <p:cond delay="0"/>
                                          </p:stCondLst>
                                        </p:cTn>
                                        <p:tgtEl>
                                          <p:spTgt spid="4"/>
                                        </p:tgtEl>
                                      </p:cBhvr>
                                      <p:from x="150000" y="150000"/>
                                      <p:to x="100000" y="100000"/>
                                    </p:animScale>
                                    <p:anim to="" calcmode="lin" valueType="num">
                                      <p:cBhvr>
                                        <p:cTn id="9" dur="500" fill="hold">
                                          <p:stCondLst>
                                            <p:cond delay="0"/>
                                          </p:stCondLst>
                                        </p:cTn>
                                        <p:tgtEl>
                                          <p:spTgt spid="4"/>
                                        </p:tgtEl>
                                        <p:attrNameLst>
                                          <p:attrName>ppt_x</p:attrName>
                                        </p:attrNameLst>
                                      </p:cBhvr>
                                      <p:tavLst>
                                        <p:tav tm="0">
                                          <p:val>
                                            <p:strVal val="#ppt_x+sin(rand(10))/10"/>
                                          </p:val>
                                        </p:tav>
                                        <p:tav tm="100000">
                                          <p:val>
                                            <p:strVal val="#ppt_x"/>
                                          </p:val>
                                        </p:tav>
                                      </p:tavLst>
                                    </p:anim>
                                    <p:anim to="" calcmode="lin" valueType="num">
                                      <p:cBhvr>
                                        <p:cTn id="10" dur="500" fill="hold">
                                          <p:stCondLst>
                                            <p:cond delay="0"/>
                                          </p:stCondLst>
                                        </p:cTn>
                                        <p:tgtEl>
                                          <p:spTgt spid="4"/>
                                        </p:tgtEl>
                                        <p:attrNameLst>
                                          <p:attrName>ppt_y</p:attrName>
                                        </p:attrNameLst>
                                      </p:cBhvr>
                                      <p:tavLst>
                                        <p:tav tm="0">
                                          <p:val>
                                            <p:strVal val="#ppt_y+sin(rand(10))/10"/>
                                          </p:val>
                                        </p:tav>
                                        <p:tav tm="100000">
                                          <p:val>
                                            <p:strVal val="#ppt_y"/>
                                          </p:val>
                                        </p:tav>
                                      </p:tavLst>
                                    </p:anim>
                                  </p:childTnLst>
                                </p:cTn>
                              </p:par>
                            </p:childTnLst>
                          </p:cTn>
                        </p:par>
                        <p:par>
                          <p:cTn id="11" fill="hold">
                            <p:stCondLst>
                              <p:cond delay="500"/>
                            </p:stCondLst>
                            <p:childTnLst>
                              <p:par>
                                <p:cTn id="12" presetID="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filter="fade">
                                      <p:cBhvr>
                                        <p:cTn id="14" dur="500">
                                          <p:stCondLst>
                                            <p:cond delay="0"/>
                                          </p:stCondLst>
                                        </p:cTn>
                                        <p:tgtEl>
                                          <p:spTgt spid="5"/>
                                        </p:tgtEl>
                                      </p:cBhvr>
                                    </p:animEffect>
                                    <p:animScale>
                                      <p:cBhvr>
                                        <p:cTn id="15" dur="500" fill="hold">
                                          <p:stCondLst>
                                            <p:cond delay="0"/>
                                          </p:stCondLst>
                                        </p:cTn>
                                        <p:tgtEl>
                                          <p:spTgt spid="5"/>
                                        </p:tgtEl>
                                      </p:cBhvr>
                                      <p:from x="150000" y="150000"/>
                                      <p:to x="100000" y="100000"/>
                                    </p:animScale>
                                    <p:anim to="" calcmode="lin" valueType="num">
                                      <p:cBhvr>
                                        <p:cTn id="16" dur="500" fill="hold">
                                          <p:stCondLst>
                                            <p:cond delay="0"/>
                                          </p:stCondLst>
                                        </p:cTn>
                                        <p:tgtEl>
                                          <p:spTgt spid="5"/>
                                        </p:tgtEl>
                                        <p:attrNameLst>
                                          <p:attrName>ppt_x</p:attrName>
                                        </p:attrNameLst>
                                      </p:cBhvr>
                                      <p:tavLst>
                                        <p:tav tm="0">
                                          <p:val>
                                            <p:strVal val="#ppt_x+sin(rand(10))/10"/>
                                          </p:val>
                                        </p:tav>
                                        <p:tav tm="100000">
                                          <p:val>
                                            <p:strVal val="#ppt_x"/>
                                          </p:val>
                                        </p:tav>
                                      </p:tavLst>
                                    </p:anim>
                                    <p:anim to="" calcmode="lin" valueType="num">
                                      <p:cBhvr>
                                        <p:cTn id="17" dur="500" fill="hold">
                                          <p:stCondLst>
                                            <p:cond delay="0"/>
                                          </p:stCondLst>
                                        </p:cTn>
                                        <p:tgtEl>
                                          <p:spTgt spid="5"/>
                                        </p:tgtEl>
                                        <p:attrNameLst>
                                          <p:attrName>ppt_y</p:attrName>
                                        </p:attrNameLst>
                                      </p:cBhvr>
                                      <p:tavLst>
                                        <p:tav tm="0">
                                          <p:val>
                                            <p:strVal val="#ppt_y+sin(rand(10))/10"/>
                                          </p:val>
                                        </p:tav>
                                        <p:tav tm="100000">
                                          <p:val>
                                            <p:strVal val="#ppt_y"/>
                                          </p:val>
                                        </p:tav>
                                      </p:tavLst>
                                    </p:anim>
                                  </p:childTnLst>
                                </p:cTn>
                              </p:par>
                            </p:childTnLst>
                          </p:cTn>
                        </p:par>
                        <p:par>
                          <p:cTn id="18" fill="hold">
                            <p:stCondLst>
                              <p:cond delay="1000"/>
                            </p:stCondLst>
                            <p:childTnLst>
                              <p:par>
                                <p:cTn id="19" presetID="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filter="fade">
                                      <p:cBhvr>
                                        <p:cTn id="21" dur="500">
                                          <p:stCondLst>
                                            <p:cond delay="0"/>
                                          </p:stCondLst>
                                        </p:cTn>
                                        <p:tgtEl>
                                          <p:spTgt spid="6"/>
                                        </p:tgtEl>
                                      </p:cBhvr>
                                    </p:animEffect>
                                    <p:animScale>
                                      <p:cBhvr>
                                        <p:cTn id="22" dur="500" fill="hold">
                                          <p:stCondLst>
                                            <p:cond delay="0"/>
                                          </p:stCondLst>
                                        </p:cTn>
                                        <p:tgtEl>
                                          <p:spTgt spid="6"/>
                                        </p:tgtEl>
                                      </p:cBhvr>
                                      <p:from x="150000" y="150000"/>
                                      <p:to x="100000" y="100000"/>
                                    </p:animScale>
                                    <p:anim to="" calcmode="lin" valueType="num">
                                      <p:cBhvr>
                                        <p:cTn id="23" dur="500" fill="hold">
                                          <p:stCondLst>
                                            <p:cond delay="0"/>
                                          </p:stCondLst>
                                        </p:cTn>
                                        <p:tgtEl>
                                          <p:spTgt spid="6"/>
                                        </p:tgtEl>
                                        <p:attrNameLst>
                                          <p:attrName>ppt_x</p:attrName>
                                        </p:attrNameLst>
                                      </p:cBhvr>
                                      <p:tavLst>
                                        <p:tav tm="0">
                                          <p:val>
                                            <p:strVal val="#ppt_x+sin(rand(10))/10"/>
                                          </p:val>
                                        </p:tav>
                                        <p:tav tm="100000">
                                          <p:val>
                                            <p:strVal val="#ppt_x"/>
                                          </p:val>
                                        </p:tav>
                                      </p:tavLst>
                                    </p:anim>
                                    <p:anim to="" calcmode="lin" valueType="num">
                                      <p:cBhvr>
                                        <p:cTn id="24" dur="500" fill="hold">
                                          <p:stCondLst>
                                            <p:cond delay="0"/>
                                          </p:stCondLst>
                                        </p:cTn>
                                        <p:tgtEl>
                                          <p:spTgt spid="6"/>
                                        </p:tgtEl>
                                        <p:attrNameLst>
                                          <p:attrName>ppt_y</p:attrName>
                                        </p:attrNameLst>
                                      </p:cBhvr>
                                      <p:tavLst>
                                        <p:tav tm="0">
                                          <p:val>
                                            <p:strVal val="#ppt_y+sin(rand(10))/10"/>
                                          </p:val>
                                        </p:tav>
                                        <p:tav tm="100000">
                                          <p:val>
                                            <p:strVal val="#ppt_y"/>
                                          </p:val>
                                        </p:tav>
                                      </p:tavLst>
                                    </p:anim>
                                  </p:childTnLst>
                                </p:cTn>
                              </p:par>
                            </p:childTnLst>
                          </p:cTn>
                        </p:par>
                        <p:par>
                          <p:cTn id="25" fill="hold">
                            <p:stCondLst>
                              <p:cond delay="1500"/>
                            </p:stCondLst>
                            <p:childTnLst>
                              <p:par>
                                <p:cTn id="26" presetID="0"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filter="fade">
                                      <p:cBhvr>
                                        <p:cTn id="28" dur="500">
                                          <p:stCondLst>
                                            <p:cond delay="0"/>
                                          </p:stCondLst>
                                        </p:cTn>
                                        <p:tgtEl>
                                          <p:spTgt spid="7"/>
                                        </p:tgtEl>
                                      </p:cBhvr>
                                    </p:animEffect>
                                    <p:animScale>
                                      <p:cBhvr>
                                        <p:cTn id="29" dur="500" fill="hold">
                                          <p:stCondLst>
                                            <p:cond delay="0"/>
                                          </p:stCondLst>
                                        </p:cTn>
                                        <p:tgtEl>
                                          <p:spTgt spid="7"/>
                                        </p:tgtEl>
                                      </p:cBhvr>
                                      <p:from x="150000" y="150000"/>
                                      <p:to x="100000" y="100000"/>
                                    </p:animScale>
                                    <p:anim to="" calcmode="lin" valueType="num">
                                      <p:cBhvr>
                                        <p:cTn id="30" dur="500" fill="hold">
                                          <p:stCondLst>
                                            <p:cond delay="0"/>
                                          </p:stCondLst>
                                        </p:cTn>
                                        <p:tgtEl>
                                          <p:spTgt spid="7"/>
                                        </p:tgtEl>
                                        <p:attrNameLst>
                                          <p:attrName>ppt_x</p:attrName>
                                        </p:attrNameLst>
                                      </p:cBhvr>
                                      <p:tavLst>
                                        <p:tav tm="0">
                                          <p:val>
                                            <p:strVal val="#ppt_x+sin(rand(10))/10"/>
                                          </p:val>
                                        </p:tav>
                                        <p:tav tm="100000">
                                          <p:val>
                                            <p:strVal val="#ppt_x"/>
                                          </p:val>
                                        </p:tav>
                                      </p:tavLst>
                                    </p:anim>
                                    <p:anim to="" calcmode="lin" valueType="num">
                                      <p:cBhvr>
                                        <p:cTn id="31" dur="500" fill="hold">
                                          <p:stCondLst>
                                            <p:cond delay="0"/>
                                          </p:stCondLst>
                                        </p:cTn>
                                        <p:tgtEl>
                                          <p:spTgt spid="7"/>
                                        </p:tgtEl>
                                        <p:attrNameLst>
                                          <p:attrName>ppt_y</p:attrName>
                                        </p:attrNameLst>
                                      </p:cBhvr>
                                      <p:tavLst>
                                        <p:tav tm="0">
                                          <p:val>
                                            <p:strVal val="#ppt_y+sin(rand(10))/10"/>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1270635"/>
            <a:ext cx="7886700" cy="4219575"/>
          </a:xfrm>
        </p:spPr>
        <p:txBody>
          <a:bodyPr/>
          <a:lstStyle/>
          <a:p>
            <a:r>
              <a:rPr lang="zh-CN" altLang="en-US"/>
              <a:t>Celadon is a term for ceramics denoting both wares glazed in the jade green celadon color, also known as greenware (the term specialists tend to use) and a type of transparent glaze, often with small cracks, that was first used on greenware, but later used on other porcelains. </a:t>
            </a:r>
          </a:p>
        </p:txBody>
      </p:sp>
      <p:pic>
        <p:nvPicPr>
          <p:cNvPr id="5" name="图片 4"/>
          <p:cNvPicPr>
            <a:picLocks noChangeAspect="1"/>
          </p:cNvPicPr>
          <p:nvPr/>
        </p:nvPicPr>
        <p:blipFill>
          <a:blip r:embed="rId2"/>
          <a:stretch>
            <a:fillRect/>
          </a:stretch>
        </p:blipFill>
        <p:spPr>
          <a:xfrm>
            <a:off x="1233487" y="2630806"/>
            <a:ext cx="2572703" cy="3178016"/>
          </a:xfrm>
          <a:prstGeom prst="rect">
            <a:avLst/>
          </a:prstGeom>
        </p:spPr>
      </p:pic>
      <p:pic>
        <p:nvPicPr>
          <p:cNvPr id="2" name="图片 1"/>
          <p:cNvPicPr>
            <a:picLocks noChangeAspect="1"/>
          </p:cNvPicPr>
          <p:nvPr/>
        </p:nvPicPr>
        <p:blipFill>
          <a:blip r:embed="rId3"/>
          <a:stretch>
            <a:fillRect/>
          </a:stretch>
        </p:blipFill>
        <p:spPr>
          <a:xfrm>
            <a:off x="5624513" y="2787492"/>
            <a:ext cx="3066574" cy="313610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4"/>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r="11111"/>
          <a:stretch>
            <a:fillRect/>
          </a:stretch>
        </p:blipFill>
        <p:spPr>
          <a:xfrm>
            <a:off x="0" y="857250"/>
            <a:ext cx="9144000" cy="5143500"/>
          </a:xfrm>
          <a:prstGeom prst="rect">
            <a:avLst/>
          </a:prstGeom>
        </p:spPr>
      </p:pic>
      <p:pic>
        <p:nvPicPr>
          <p:cNvPr id="23" name="图片 10"/>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0" y="857250"/>
            <a:ext cx="9144000" cy="2857500"/>
          </a:xfrm>
          <a:prstGeom prst="rect">
            <a:avLst/>
          </a:prstGeom>
        </p:spPr>
      </p:pic>
      <p:sp>
        <p:nvSpPr>
          <p:cNvPr id="3" name="矩形 2"/>
          <p:cNvSpPr/>
          <p:nvPr/>
        </p:nvSpPr>
        <p:spPr>
          <a:xfrm>
            <a:off x="209550" y="981075"/>
            <a:ext cx="8724900" cy="489585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24" name="图片 12"/>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1" y="871300"/>
            <a:ext cx="928926" cy="928926"/>
          </a:xfrm>
          <a:prstGeom prst="rect">
            <a:avLst/>
          </a:prstGeom>
        </p:spPr>
      </p:pic>
      <p:grpSp>
        <p:nvGrpSpPr>
          <p:cNvPr id="19" name="组合 18"/>
          <p:cNvGrpSpPr/>
          <p:nvPr/>
        </p:nvGrpSpPr>
        <p:grpSpPr>
          <a:xfrm>
            <a:off x="3281567" y="1730673"/>
            <a:ext cx="2954655" cy="3586490"/>
            <a:chOff x="4696577" y="1945750"/>
            <a:chExt cx="3939540" cy="4781986"/>
          </a:xfrm>
        </p:grpSpPr>
        <p:sp>
          <p:nvSpPr>
            <p:cNvPr id="9" name="文本框 8"/>
            <p:cNvSpPr txBox="1"/>
            <p:nvPr/>
          </p:nvSpPr>
          <p:spPr>
            <a:xfrm>
              <a:off x="4757537" y="3326875"/>
              <a:ext cx="3878580" cy="553997"/>
            </a:xfrm>
            <a:prstGeom prst="rect">
              <a:avLst/>
            </a:prstGeom>
            <a:noFill/>
          </p:spPr>
          <p:txBody>
            <a:bodyPr vert="horz" wrap="square" rtlCol="0">
              <a:spAutoFit/>
            </a:bodyPr>
            <a:lstStyle>
              <a:defPPr>
                <a:defRPr lang="zh-CN"/>
              </a:defPPr>
              <a:lvl1pPr>
                <a:defRPr sz="2800">
                  <a:solidFill>
                    <a:schemeClr val="tx1">
                      <a:lumMod val="75000"/>
                      <a:lumOff val="25000"/>
                    </a:schemeClr>
                  </a:solidFill>
                  <a:latin typeface="苏新诗古印宋简" panose="02010609000101010101" pitchFamily="49" charset="-122"/>
                  <a:ea typeface="苏新诗古印宋简" panose="02010609000101010101" pitchFamily="49" charset="-122"/>
                </a:defRPr>
              </a:lvl1pPr>
            </a:lstStyle>
            <a:p>
              <a:pPr algn="ctr">
                <a:buClrTx/>
                <a:buSzTx/>
                <a:buFontTx/>
              </a:pPr>
              <a:r>
                <a:rPr lang="en-US" altLang="zh-CN" sz="2100" b="1" dirty="0">
                  <a:solidFill>
                    <a:srgbClr val="1C1E18"/>
                  </a:solidFill>
                  <a:latin typeface="+mj-ea"/>
                  <a:ea typeface="+mj-ea"/>
                </a:rPr>
                <a:t>Eastern Han Dynasty</a:t>
              </a:r>
            </a:p>
          </p:txBody>
        </p:sp>
        <p:sp>
          <p:nvSpPr>
            <p:cNvPr id="10" name="矩形 9"/>
            <p:cNvSpPr/>
            <p:nvPr/>
          </p:nvSpPr>
          <p:spPr>
            <a:xfrm>
              <a:off x="4696577" y="4450190"/>
              <a:ext cx="3609340" cy="2277546"/>
            </a:xfrm>
            <a:prstGeom prst="rect">
              <a:avLst/>
            </a:prstGeom>
          </p:spPr>
          <p:txBody>
            <a:bodyPr vert="horz" wrap="square">
              <a:spAutoFit/>
            </a:bodyPr>
            <a:lstStyle/>
            <a:p>
              <a:pPr algn="ctr" fontAlgn="auto">
                <a:lnSpc>
                  <a:spcPct val="100000"/>
                </a:lnSpc>
                <a:buClrTx/>
                <a:buSzTx/>
                <a:buFontTx/>
              </a:pPr>
              <a:r>
                <a:rPr lang="en-US" altLang="zh-CN" dirty="0">
                  <a:solidFill>
                    <a:sysClr val="windowText" lastClr="000000"/>
                  </a:solidFill>
                  <a:ea typeface="思源黑体 CN Light" panose="020B0300000000000000" pitchFamily="34" charset="-122"/>
                  <a:cs typeface="+mn-lt"/>
                </a:rPr>
                <a:t> </a:t>
              </a:r>
              <a:r>
                <a:rPr lang="zh-CN" altLang="en-US" sz="2100"/>
                <a:t>The celadon firing technology in the Eastern Han Dynasty has reached a mature stage.</a:t>
              </a:r>
            </a:p>
          </p:txBody>
        </p:sp>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21697" y="1945750"/>
              <a:ext cx="2792186" cy="1480593"/>
            </a:xfrm>
            <a:prstGeom prst="rect">
              <a:avLst/>
            </a:prstGeom>
          </p:spPr>
        </p:pic>
      </p:grpSp>
      <p:grpSp>
        <p:nvGrpSpPr>
          <p:cNvPr id="20" name="组合 19"/>
          <p:cNvGrpSpPr/>
          <p:nvPr/>
        </p:nvGrpSpPr>
        <p:grpSpPr>
          <a:xfrm>
            <a:off x="6147790" y="1722597"/>
            <a:ext cx="2786063" cy="4056281"/>
            <a:chOff x="8453489" y="1138693"/>
            <a:chExt cx="3714750" cy="5408375"/>
          </a:xfrm>
        </p:grpSpPr>
        <p:sp>
          <p:nvSpPr>
            <p:cNvPr id="11" name="文本框 10"/>
            <p:cNvSpPr txBox="1"/>
            <p:nvPr/>
          </p:nvSpPr>
          <p:spPr>
            <a:xfrm>
              <a:off x="8453489" y="2411233"/>
              <a:ext cx="3714750" cy="1415772"/>
            </a:xfrm>
            <a:prstGeom prst="rect">
              <a:avLst/>
            </a:prstGeom>
            <a:noFill/>
          </p:spPr>
          <p:txBody>
            <a:bodyPr vert="horz" wrap="square" rtlCol="0">
              <a:spAutoFit/>
            </a:bodyPr>
            <a:lstStyle>
              <a:defPPr>
                <a:defRPr lang="zh-CN"/>
              </a:defPPr>
              <a:lvl1pPr>
                <a:defRPr sz="2800">
                  <a:solidFill>
                    <a:schemeClr val="tx1">
                      <a:lumMod val="75000"/>
                      <a:lumOff val="25000"/>
                    </a:schemeClr>
                  </a:solidFill>
                  <a:latin typeface="苏新诗古印宋简" panose="02010609000101010101" pitchFamily="49" charset="-122"/>
                  <a:ea typeface="苏新诗古印宋简" panose="02010609000101010101" pitchFamily="49" charset="-122"/>
                </a:defRPr>
              </a:lvl1pPr>
            </a:lstStyle>
            <a:p>
              <a:pPr algn="ctr">
                <a:buClrTx/>
                <a:buSzTx/>
                <a:buFontTx/>
              </a:pPr>
              <a:r>
                <a:rPr lang="en-US" altLang="zh-CN" sz="2100" b="1" dirty="0">
                  <a:solidFill>
                    <a:srgbClr val="1C1E18"/>
                  </a:solidFill>
                  <a:latin typeface="+mj-ea"/>
                  <a:ea typeface="+mj-ea"/>
                </a:rPr>
                <a:t>Three Kingdoms,Jin and Southern and Northern Dynasties</a:t>
              </a:r>
            </a:p>
          </p:txBody>
        </p:sp>
        <p:sp>
          <p:nvSpPr>
            <p:cNvPr id="12" name="矩形 11"/>
            <p:cNvSpPr/>
            <p:nvPr/>
          </p:nvSpPr>
          <p:spPr>
            <a:xfrm>
              <a:off x="8741144" y="4700408"/>
              <a:ext cx="3327399" cy="1846660"/>
            </a:xfrm>
            <a:prstGeom prst="rect">
              <a:avLst/>
            </a:prstGeom>
          </p:spPr>
          <p:txBody>
            <a:bodyPr vert="horz" wrap="square">
              <a:spAutoFit/>
            </a:bodyPr>
            <a:lstStyle/>
            <a:p>
              <a:pPr algn="ctr" fontAlgn="auto">
                <a:lnSpc>
                  <a:spcPct val="100000"/>
                </a:lnSpc>
              </a:pPr>
              <a:r>
                <a:rPr lang="zh-CN" altLang="en-US" sz="2100"/>
                <a:t>The celadon fired in the south and the north had their own characteristics.</a:t>
              </a:r>
            </a:p>
          </p:txBody>
        </p:sp>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70964" y="1138693"/>
              <a:ext cx="2792186" cy="1480593"/>
            </a:xfrm>
            <a:prstGeom prst="rect">
              <a:avLst/>
            </a:prstGeom>
          </p:spPr>
        </p:pic>
      </p:grpSp>
      <p:grpSp>
        <p:nvGrpSpPr>
          <p:cNvPr id="5" name="组合 4"/>
          <p:cNvGrpSpPr/>
          <p:nvPr/>
        </p:nvGrpSpPr>
        <p:grpSpPr>
          <a:xfrm>
            <a:off x="348193" y="1730694"/>
            <a:ext cx="2710815" cy="3867745"/>
            <a:chOff x="743553" y="1242198"/>
            <a:chExt cx="3614420" cy="5156994"/>
          </a:xfrm>
        </p:grpSpPr>
        <p:sp>
          <p:nvSpPr>
            <p:cNvPr id="7" name="文本框 6"/>
            <p:cNvSpPr txBox="1"/>
            <p:nvPr/>
          </p:nvSpPr>
          <p:spPr>
            <a:xfrm>
              <a:off x="820388" y="2408058"/>
              <a:ext cx="3461385" cy="984885"/>
            </a:xfrm>
            <a:prstGeom prst="rect">
              <a:avLst/>
            </a:prstGeom>
            <a:noFill/>
          </p:spPr>
          <p:txBody>
            <a:bodyPr vert="horz" wrap="square" rtlCol="0">
              <a:spAutoFit/>
            </a:bodyPr>
            <a:lstStyle>
              <a:defPPr>
                <a:defRPr lang="zh-CN"/>
              </a:defPPr>
              <a:lvl1pPr>
                <a:defRPr sz="2800">
                  <a:solidFill>
                    <a:schemeClr val="tx1">
                      <a:lumMod val="75000"/>
                      <a:lumOff val="25000"/>
                    </a:schemeClr>
                  </a:solidFill>
                  <a:latin typeface="苏新诗古印宋简" panose="02010609000101010101" pitchFamily="49" charset="-122"/>
                  <a:ea typeface="苏新诗古印宋简" panose="02010609000101010101" pitchFamily="49" charset="-122"/>
                </a:defRPr>
              </a:lvl1pPr>
            </a:lstStyle>
            <a:p>
              <a:pPr algn="ctr"/>
              <a:r>
                <a:rPr lang="en-US" altLang="zh-CN" sz="2100" b="1" dirty="0">
                  <a:solidFill>
                    <a:srgbClr val="1C1E18"/>
                  </a:solidFill>
                  <a:latin typeface="+mj-ea"/>
                  <a:ea typeface="+mj-ea"/>
                </a:rPr>
                <a:t>Shang and Zhou Dynasties</a:t>
              </a:r>
            </a:p>
          </p:txBody>
        </p:sp>
        <p:sp>
          <p:nvSpPr>
            <p:cNvPr id="8" name="矩形 7"/>
            <p:cNvSpPr/>
            <p:nvPr/>
          </p:nvSpPr>
          <p:spPr>
            <a:xfrm>
              <a:off x="743553" y="3690758"/>
              <a:ext cx="3614420" cy="2708434"/>
            </a:xfrm>
            <a:prstGeom prst="rect">
              <a:avLst/>
            </a:prstGeom>
          </p:spPr>
          <p:txBody>
            <a:bodyPr vert="horz" wrap="square">
              <a:spAutoFit/>
            </a:bodyPr>
            <a:lstStyle/>
            <a:p>
              <a:pPr algn="ctr" fontAlgn="auto">
                <a:lnSpc>
                  <a:spcPct val="100000"/>
                </a:lnSpc>
              </a:pPr>
              <a:r>
                <a:rPr lang="zh-CN" altLang="en-US" sz="2100"/>
                <a:t>Greenwares are found in earthernware from the Shang dynasty onwards and was called primitive celadon. </a:t>
              </a:r>
              <a:endParaRPr lang="zh-CN" altLang="en-US" sz="900" dirty="0">
                <a:solidFill>
                  <a:sysClr val="windowText" lastClr="000000"/>
                </a:solidFill>
                <a:latin typeface="思源黑体 CN Light" panose="020B0300000000000000" pitchFamily="34" charset="-122"/>
                <a:ea typeface="思源黑体 CN Light" panose="020B0300000000000000" pitchFamily="34" charset="-122"/>
              </a:endParaRPr>
            </a:p>
          </p:txBody>
        </p:sp>
        <p:pic>
          <p:nvPicPr>
            <p:cNvPr id="15"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41723" y="1242198"/>
              <a:ext cx="2792186" cy="1480593"/>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filter="fade">
                                      <p:cBhvr>
                                        <p:cTn id="7" dur="500">
                                          <p:stCondLst>
                                            <p:cond delay="0"/>
                                          </p:stCondLst>
                                        </p:cTn>
                                        <p:tgtEl>
                                          <p:spTgt spid="22"/>
                                        </p:tgtEl>
                                      </p:cBhvr>
                                    </p:animEffect>
                                    <p:animScale>
                                      <p:cBhvr>
                                        <p:cTn id="8" dur="500" fill="hold">
                                          <p:stCondLst>
                                            <p:cond delay="0"/>
                                          </p:stCondLst>
                                        </p:cTn>
                                        <p:tgtEl>
                                          <p:spTgt spid="22"/>
                                        </p:tgtEl>
                                      </p:cBhvr>
                                      <p:from x="150000" y="150000"/>
                                      <p:to x="100000" y="100000"/>
                                    </p:animScale>
                                    <p:anim to="" calcmode="lin" valueType="num">
                                      <p:cBhvr>
                                        <p:cTn id="9" dur="500" fill="hold">
                                          <p:stCondLst>
                                            <p:cond delay="0"/>
                                          </p:stCondLst>
                                        </p:cTn>
                                        <p:tgtEl>
                                          <p:spTgt spid="22"/>
                                        </p:tgtEl>
                                        <p:attrNameLst>
                                          <p:attrName>ppt_x</p:attrName>
                                        </p:attrNameLst>
                                      </p:cBhvr>
                                      <p:tavLst>
                                        <p:tav tm="0">
                                          <p:val>
                                            <p:strVal val="#ppt_x+sin(rand(10))/10"/>
                                          </p:val>
                                        </p:tav>
                                        <p:tav tm="100000">
                                          <p:val>
                                            <p:strVal val="#ppt_x"/>
                                          </p:val>
                                        </p:tav>
                                      </p:tavLst>
                                    </p:anim>
                                    <p:anim to="" calcmode="lin" valueType="num">
                                      <p:cBhvr>
                                        <p:cTn id="10" dur="500" fill="hold">
                                          <p:stCondLst>
                                            <p:cond delay="0"/>
                                          </p:stCondLst>
                                        </p:cTn>
                                        <p:tgtEl>
                                          <p:spTgt spid="22"/>
                                        </p:tgtEl>
                                        <p:attrNameLst>
                                          <p:attrName>ppt_y</p:attrName>
                                        </p:attrNameLst>
                                      </p:cBhvr>
                                      <p:tavLst>
                                        <p:tav tm="0">
                                          <p:val>
                                            <p:strVal val="#ppt_y+sin(rand(10))/10"/>
                                          </p:val>
                                        </p:tav>
                                        <p:tav tm="100000">
                                          <p:val>
                                            <p:strVal val="#ppt_y"/>
                                          </p:val>
                                        </p:tav>
                                      </p:tavLst>
                                    </p:anim>
                                  </p:childTnLst>
                                </p:cTn>
                              </p:par>
                            </p:childTnLst>
                          </p:cTn>
                        </p:par>
                        <p:par>
                          <p:cTn id="11" fill="hold">
                            <p:stCondLst>
                              <p:cond delay="500"/>
                            </p:stCondLst>
                            <p:childTnLst>
                              <p:par>
                                <p:cTn id="12" presetID="0" presetClass="entr" presetSubtype="0"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filter="fade">
                                      <p:cBhvr>
                                        <p:cTn id="14" dur="500">
                                          <p:stCondLst>
                                            <p:cond delay="0"/>
                                          </p:stCondLst>
                                        </p:cTn>
                                        <p:tgtEl>
                                          <p:spTgt spid="23"/>
                                        </p:tgtEl>
                                      </p:cBhvr>
                                    </p:animEffect>
                                    <p:animScale>
                                      <p:cBhvr>
                                        <p:cTn id="15" dur="500" fill="hold">
                                          <p:stCondLst>
                                            <p:cond delay="0"/>
                                          </p:stCondLst>
                                        </p:cTn>
                                        <p:tgtEl>
                                          <p:spTgt spid="23"/>
                                        </p:tgtEl>
                                      </p:cBhvr>
                                      <p:from x="150000" y="150000"/>
                                      <p:to x="100000" y="100000"/>
                                    </p:animScale>
                                    <p:anim to="" calcmode="lin" valueType="num">
                                      <p:cBhvr>
                                        <p:cTn id="16" dur="500" fill="hold">
                                          <p:stCondLst>
                                            <p:cond delay="0"/>
                                          </p:stCondLst>
                                        </p:cTn>
                                        <p:tgtEl>
                                          <p:spTgt spid="23"/>
                                        </p:tgtEl>
                                        <p:attrNameLst>
                                          <p:attrName>ppt_x</p:attrName>
                                        </p:attrNameLst>
                                      </p:cBhvr>
                                      <p:tavLst>
                                        <p:tav tm="0">
                                          <p:val>
                                            <p:strVal val="#ppt_x+sin(rand(10))/10"/>
                                          </p:val>
                                        </p:tav>
                                        <p:tav tm="100000">
                                          <p:val>
                                            <p:strVal val="#ppt_x"/>
                                          </p:val>
                                        </p:tav>
                                      </p:tavLst>
                                    </p:anim>
                                    <p:anim to="" calcmode="lin" valueType="num">
                                      <p:cBhvr>
                                        <p:cTn id="17" dur="500" fill="hold">
                                          <p:stCondLst>
                                            <p:cond delay="0"/>
                                          </p:stCondLst>
                                        </p:cTn>
                                        <p:tgtEl>
                                          <p:spTgt spid="23"/>
                                        </p:tgtEl>
                                        <p:attrNameLst>
                                          <p:attrName>ppt_y</p:attrName>
                                        </p:attrNameLst>
                                      </p:cBhvr>
                                      <p:tavLst>
                                        <p:tav tm="0">
                                          <p:val>
                                            <p:strVal val="#ppt_y+sin(rand(10))/10"/>
                                          </p:val>
                                        </p:tav>
                                        <p:tav tm="100000">
                                          <p:val>
                                            <p:strVal val="#ppt_y"/>
                                          </p:val>
                                        </p:tav>
                                      </p:tavLst>
                                    </p:anim>
                                  </p:childTnLst>
                                </p:cTn>
                              </p:par>
                            </p:childTnLst>
                          </p:cTn>
                        </p:par>
                        <p:par>
                          <p:cTn id="18" fill="hold">
                            <p:stCondLst>
                              <p:cond delay="1000"/>
                            </p:stCondLst>
                            <p:childTnLst>
                              <p:par>
                                <p:cTn id="19" presetID="0" presetClass="entr" presetSubtype="0"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filter="fade">
                                      <p:cBhvr>
                                        <p:cTn id="21" dur="500">
                                          <p:stCondLst>
                                            <p:cond delay="0"/>
                                          </p:stCondLst>
                                        </p:cTn>
                                        <p:tgtEl>
                                          <p:spTgt spid="24"/>
                                        </p:tgtEl>
                                      </p:cBhvr>
                                    </p:animEffect>
                                    <p:animScale>
                                      <p:cBhvr>
                                        <p:cTn id="22" dur="500" fill="hold">
                                          <p:stCondLst>
                                            <p:cond delay="0"/>
                                          </p:stCondLst>
                                        </p:cTn>
                                        <p:tgtEl>
                                          <p:spTgt spid="24"/>
                                        </p:tgtEl>
                                      </p:cBhvr>
                                      <p:from x="150000" y="150000"/>
                                      <p:to x="100000" y="100000"/>
                                    </p:animScale>
                                    <p:anim to="" calcmode="lin" valueType="num">
                                      <p:cBhvr>
                                        <p:cTn id="23" dur="500" fill="hold">
                                          <p:stCondLst>
                                            <p:cond delay="0"/>
                                          </p:stCondLst>
                                        </p:cTn>
                                        <p:tgtEl>
                                          <p:spTgt spid="24"/>
                                        </p:tgtEl>
                                        <p:attrNameLst>
                                          <p:attrName>ppt_x</p:attrName>
                                        </p:attrNameLst>
                                      </p:cBhvr>
                                      <p:tavLst>
                                        <p:tav tm="0">
                                          <p:val>
                                            <p:strVal val="#ppt_x+sin(rand(10))/10"/>
                                          </p:val>
                                        </p:tav>
                                        <p:tav tm="100000">
                                          <p:val>
                                            <p:strVal val="#ppt_x"/>
                                          </p:val>
                                        </p:tav>
                                      </p:tavLst>
                                    </p:anim>
                                    <p:anim to="" calcmode="lin" valueType="num">
                                      <p:cBhvr>
                                        <p:cTn id="24" dur="500" fill="hold">
                                          <p:stCondLst>
                                            <p:cond delay="0"/>
                                          </p:stCondLst>
                                        </p:cTn>
                                        <p:tgtEl>
                                          <p:spTgt spid="24"/>
                                        </p:tgtEl>
                                        <p:attrNameLst>
                                          <p:attrName>ppt_y</p:attrName>
                                        </p:attrNameLst>
                                      </p:cBhvr>
                                      <p:tavLst>
                                        <p:tav tm="0">
                                          <p:val>
                                            <p:strVal val="#ppt_y+sin(rand(10))/10"/>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900" decel="100000" fill="hold"/>
                                        <p:tgtEl>
                                          <p:spTgt spid="19"/>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9"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1000" fill="hold"/>
                                        <p:tgtEl>
                                          <p:spTgt spid="20"/>
                                        </p:tgtEl>
                                        <p:attrNameLst>
                                          <p:attrName>ppt_x</p:attrName>
                                        </p:attrNameLst>
                                      </p:cBhvr>
                                      <p:tavLst>
                                        <p:tav tm="0">
                                          <p:val>
                                            <p:strVal val="#ppt_x-.2"/>
                                          </p:val>
                                        </p:tav>
                                        <p:tav tm="100000">
                                          <p:val>
                                            <p:strVal val="#ppt_x"/>
                                          </p:val>
                                        </p:tav>
                                      </p:tavLst>
                                    </p:anim>
                                    <p:anim calcmode="lin" valueType="num">
                                      <p:cBhvr>
                                        <p:cTn id="44"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4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r="11111"/>
          <a:stretch>
            <a:fillRect/>
          </a:stretch>
        </p:blipFill>
        <p:spPr>
          <a:xfrm>
            <a:off x="0" y="857250"/>
            <a:ext cx="9144000" cy="5143500"/>
          </a:xfrm>
          <a:prstGeom prst="rect">
            <a:avLst/>
          </a:prstGeom>
        </p:spPr>
      </p:pic>
      <p:pic>
        <p:nvPicPr>
          <p:cNvPr id="15" name="图片 6"/>
          <p:cNvPicPr>
            <a:picLocks noChangeAspect="1"/>
          </p:cNvPicPr>
          <p:nvPr>
            <p:custDataLst>
              <p:tags r:id="rId2"/>
            </p:custDataLst>
          </p:nvPr>
        </p:nvPicPr>
        <p:blipFill rotWithShape="1">
          <a:blip r:embed="rId7" cstate="print">
            <a:extLst>
              <a:ext uri="{28A0092B-C50C-407E-A947-70E740481C1C}">
                <a14:useLocalDpi xmlns:a14="http://schemas.microsoft.com/office/drawing/2010/main" val="0"/>
              </a:ext>
            </a:extLst>
          </a:blip>
          <a:srcRect t="6754" r="7821" b="33897"/>
          <a:stretch>
            <a:fillRect/>
          </a:stretch>
        </p:blipFill>
        <p:spPr>
          <a:xfrm flipH="1">
            <a:off x="7522470" y="4764881"/>
            <a:ext cx="1416742" cy="935546"/>
          </a:xfrm>
          <a:prstGeom prst="rect">
            <a:avLst/>
          </a:prstGeom>
        </p:spPr>
      </p:pic>
      <p:pic>
        <p:nvPicPr>
          <p:cNvPr id="16" name="图片 10"/>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0" y="857250"/>
            <a:ext cx="9144000" cy="2857500"/>
          </a:xfrm>
          <a:prstGeom prst="rect">
            <a:avLst/>
          </a:prstGeom>
        </p:spPr>
      </p:pic>
      <p:pic>
        <p:nvPicPr>
          <p:cNvPr id="17" name="图片 12"/>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flipH="1">
            <a:off x="5699922" y="871299"/>
            <a:ext cx="3493294" cy="3493294"/>
          </a:xfrm>
          <a:prstGeom prst="rect">
            <a:avLst/>
          </a:prstGeom>
        </p:spPr>
      </p:pic>
      <p:grpSp>
        <p:nvGrpSpPr>
          <p:cNvPr id="38" name="组合 37"/>
          <p:cNvGrpSpPr/>
          <p:nvPr/>
        </p:nvGrpSpPr>
        <p:grpSpPr>
          <a:xfrm>
            <a:off x="1032209" y="2452054"/>
            <a:ext cx="2198370" cy="1803955"/>
            <a:chOff x="3861429" y="1356409"/>
            <a:chExt cx="2466014" cy="2023580"/>
          </a:xfrm>
        </p:grpSpPr>
        <p:pic>
          <p:nvPicPr>
            <p:cNvPr id="39" name="Picture 3" descr="C:\Users\Thinkpad\Desktop\PNG\1_0002_图层-5-副本.png"/>
            <p:cNvPicPr>
              <a:picLocks noChangeAspect="1" noChangeArrowheads="1"/>
            </p:cNvPicPr>
            <p:nvPr/>
          </p:nvPicPr>
          <p:blipFill>
            <a:blip r:embed="rId10" cstate="print">
              <a:lum bright="70000" contrast="-70000"/>
              <a:extLst>
                <a:ext uri="{28A0092B-C50C-407E-A947-70E740481C1C}">
                  <a14:useLocalDpi xmlns:a14="http://schemas.microsoft.com/office/drawing/2010/main" val="0"/>
                </a:ext>
              </a:extLst>
            </a:blip>
            <a:srcRect/>
            <a:stretch>
              <a:fillRect/>
            </a:stretch>
          </p:blipFill>
          <p:spPr bwMode="auto">
            <a:xfrm rot="4418917">
              <a:off x="4231169" y="1517891"/>
              <a:ext cx="1921706" cy="1802490"/>
            </a:xfrm>
            <a:prstGeom prst="rect">
              <a:avLst/>
            </a:prstGeom>
            <a:noFill/>
            <a:extLst>
              <a:ext uri="{909E8E84-426E-40DD-AFC4-6F175D3DCCD1}">
                <a14:hiddenFill xmlns:a14="http://schemas.microsoft.com/office/drawing/2010/main">
                  <a:solidFill>
                    <a:srgbClr val="FFFFFF"/>
                  </a:solidFill>
                </a14:hiddenFill>
              </a:ext>
            </a:extLst>
          </p:spPr>
        </p:pic>
        <p:pic>
          <p:nvPicPr>
            <p:cNvPr id="40" name="图片 39"/>
            <p:cNvPicPr>
              <a:picLocks noChangeAspect="1"/>
            </p:cNvPicPr>
            <p:nvPr/>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rot="4217533">
              <a:off x="5848425" y="2527131"/>
              <a:ext cx="368770" cy="348422"/>
            </a:xfrm>
            <a:prstGeom prst="rect">
              <a:avLst/>
            </a:prstGeom>
          </p:spPr>
        </p:pic>
        <p:sp>
          <p:nvSpPr>
            <p:cNvPr id="43" name="矩形 42"/>
            <p:cNvSpPr/>
            <p:nvPr/>
          </p:nvSpPr>
          <p:spPr>
            <a:xfrm>
              <a:off x="3861429" y="1356409"/>
              <a:ext cx="2466014" cy="621445"/>
            </a:xfrm>
            <a:prstGeom prst="rect">
              <a:avLst/>
            </a:prstGeom>
          </p:spPr>
          <p:txBody>
            <a:bodyPr wrap="square">
              <a:spAutoFit/>
            </a:bodyPr>
            <a:lstStyle/>
            <a:p>
              <a:pPr algn="dist" defTabSz="685800">
                <a:defRPr/>
              </a:pPr>
              <a:r>
                <a:rPr lang="en-US" altLang="zh-CN" sz="3000" spc="225" dirty="0">
                  <a:solidFill>
                    <a:prstClr val="black">
                      <a:lumMod val="75000"/>
                      <a:lumOff val="25000"/>
                    </a:prstClr>
                  </a:solidFill>
                  <a:latin typeface="思源黑体 CN Light" panose="020B0300000000000000" pitchFamily="34" charset="-122"/>
                  <a:ea typeface="思源黑体 CN Light" panose="020B0300000000000000" pitchFamily="34" charset="-122"/>
                </a:rPr>
                <a:t>PART 02</a:t>
              </a:r>
              <a:endParaRPr lang="zh-CN" altLang="en-US" sz="3000" spc="225" dirty="0">
                <a:solidFill>
                  <a:prstClr val="black">
                    <a:lumMod val="75000"/>
                    <a:lumOff val="25000"/>
                  </a:prstClr>
                </a:solidFill>
                <a:latin typeface="思源黑体 CN Light" panose="020B0300000000000000" pitchFamily="34" charset="-122"/>
                <a:ea typeface="思源黑体 CN Light" panose="020B0300000000000000" pitchFamily="34" charset="-122"/>
              </a:endParaRPr>
            </a:p>
          </p:txBody>
        </p:sp>
        <p:sp>
          <p:nvSpPr>
            <p:cNvPr id="54" name="Freeform 682"/>
            <p:cNvSpPr>
              <a:spLocks noEditPoints="1"/>
            </p:cNvSpPr>
            <p:nvPr/>
          </p:nvSpPr>
          <p:spPr bwMode="auto">
            <a:xfrm rot="333008">
              <a:off x="4743980" y="2044500"/>
              <a:ext cx="896441" cy="475466"/>
            </a:xfrm>
            <a:custGeom>
              <a:avLst/>
              <a:gdLst>
                <a:gd name="T0" fmla="*/ 178 w 234"/>
                <a:gd name="T1" fmla="*/ 70 h 107"/>
                <a:gd name="T2" fmla="*/ 185 w 234"/>
                <a:gd name="T3" fmla="*/ 57 h 107"/>
                <a:gd name="T4" fmla="*/ 178 w 234"/>
                <a:gd name="T5" fmla="*/ 47 h 107"/>
                <a:gd name="T6" fmla="*/ 178 w 234"/>
                <a:gd name="T7" fmla="*/ 55 h 107"/>
                <a:gd name="T8" fmla="*/ 168 w 234"/>
                <a:gd name="T9" fmla="*/ 48 h 107"/>
                <a:gd name="T10" fmla="*/ 189 w 234"/>
                <a:gd name="T11" fmla="*/ 50 h 107"/>
                <a:gd name="T12" fmla="*/ 178 w 234"/>
                <a:gd name="T13" fmla="*/ 70 h 107"/>
                <a:gd name="T14" fmla="*/ 178 w 234"/>
                <a:gd name="T15" fmla="*/ 70 h 107"/>
                <a:gd name="T16" fmla="*/ 227 w 234"/>
                <a:gd name="T17" fmla="*/ 33 h 107"/>
                <a:gd name="T18" fmla="*/ 214 w 234"/>
                <a:gd name="T19" fmla="*/ 22 h 107"/>
                <a:gd name="T20" fmla="*/ 192 w 234"/>
                <a:gd name="T21" fmla="*/ 31 h 107"/>
                <a:gd name="T22" fmla="*/ 168 w 234"/>
                <a:gd name="T23" fmla="*/ 32 h 107"/>
                <a:gd name="T24" fmla="*/ 176 w 234"/>
                <a:gd name="T25" fmla="*/ 14 h 107"/>
                <a:gd name="T26" fmla="*/ 180 w 234"/>
                <a:gd name="T27" fmla="*/ 28 h 107"/>
                <a:gd name="T28" fmla="*/ 174 w 234"/>
                <a:gd name="T29" fmla="*/ 25 h 107"/>
                <a:gd name="T30" fmla="*/ 178 w 234"/>
                <a:gd name="T31" fmla="*/ 23 h 107"/>
                <a:gd name="T32" fmla="*/ 171 w 234"/>
                <a:gd name="T33" fmla="*/ 23 h 107"/>
                <a:gd name="T34" fmla="*/ 175 w 234"/>
                <a:gd name="T35" fmla="*/ 32 h 107"/>
                <a:gd name="T36" fmla="*/ 192 w 234"/>
                <a:gd name="T37" fmla="*/ 20 h 107"/>
                <a:gd name="T38" fmla="*/ 178 w 234"/>
                <a:gd name="T39" fmla="*/ 7 h 107"/>
                <a:gd name="T40" fmla="*/ 168 w 234"/>
                <a:gd name="T41" fmla="*/ 1 h 107"/>
                <a:gd name="T42" fmla="*/ 153 w 234"/>
                <a:gd name="T43" fmla="*/ 16 h 107"/>
                <a:gd name="T44" fmla="*/ 138 w 234"/>
                <a:gd name="T45" fmla="*/ 28 h 107"/>
                <a:gd name="T46" fmla="*/ 156 w 234"/>
                <a:gd name="T47" fmla="*/ 33 h 107"/>
                <a:gd name="T48" fmla="*/ 165 w 234"/>
                <a:gd name="T49" fmla="*/ 38 h 107"/>
                <a:gd name="T50" fmla="*/ 158 w 234"/>
                <a:gd name="T51" fmla="*/ 44 h 107"/>
                <a:gd name="T52" fmla="*/ 138 w 234"/>
                <a:gd name="T53" fmla="*/ 40 h 107"/>
                <a:gd name="T54" fmla="*/ 134 w 234"/>
                <a:gd name="T55" fmla="*/ 30 h 107"/>
                <a:gd name="T56" fmla="*/ 111 w 234"/>
                <a:gd name="T57" fmla="*/ 28 h 107"/>
                <a:gd name="T58" fmla="*/ 118 w 234"/>
                <a:gd name="T59" fmla="*/ 43 h 107"/>
                <a:gd name="T60" fmla="*/ 127 w 234"/>
                <a:gd name="T61" fmla="*/ 33 h 107"/>
                <a:gd name="T62" fmla="*/ 128 w 234"/>
                <a:gd name="T63" fmla="*/ 46 h 107"/>
                <a:gd name="T64" fmla="*/ 96 w 234"/>
                <a:gd name="T65" fmla="*/ 50 h 107"/>
                <a:gd name="T66" fmla="*/ 66 w 234"/>
                <a:gd name="T67" fmla="*/ 51 h 107"/>
                <a:gd name="T68" fmla="*/ 100 w 234"/>
                <a:gd name="T69" fmla="*/ 55 h 107"/>
                <a:gd name="T70" fmla="*/ 125 w 234"/>
                <a:gd name="T71" fmla="*/ 58 h 107"/>
                <a:gd name="T72" fmla="*/ 145 w 234"/>
                <a:gd name="T73" fmla="*/ 72 h 107"/>
                <a:gd name="T74" fmla="*/ 150 w 234"/>
                <a:gd name="T75" fmla="*/ 55 h 107"/>
                <a:gd name="T76" fmla="*/ 146 w 234"/>
                <a:gd name="T77" fmla="*/ 62 h 107"/>
                <a:gd name="T78" fmla="*/ 140 w 234"/>
                <a:gd name="T79" fmla="*/ 51 h 107"/>
                <a:gd name="T80" fmla="*/ 154 w 234"/>
                <a:gd name="T81" fmla="*/ 50 h 107"/>
                <a:gd name="T82" fmla="*/ 160 w 234"/>
                <a:gd name="T83" fmla="*/ 74 h 107"/>
                <a:gd name="T84" fmla="*/ 124 w 234"/>
                <a:gd name="T85" fmla="*/ 75 h 107"/>
                <a:gd name="T86" fmla="*/ 49 w 234"/>
                <a:gd name="T87" fmla="*/ 59 h 107"/>
                <a:gd name="T88" fmla="*/ 1 w 234"/>
                <a:gd name="T89" fmla="*/ 106 h 107"/>
                <a:gd name="T90" fmla="*/ 45 w 234"/>
                <a:gd name="T91" fmla="*/ 65 h 107"/>
                <a:gd name="T92" fmla="*/ 111 w 234"/>
                <a:gd name="T93" fmla="*/ 80 h 107"/>
                <a:gd name="T94" fmla="*/ 155 w 234"/>
                <a:gd name="T95" fmla="*/ 97 h 107"/>
                <a:gd name="T96" fmla="*/ 195 w 234"/>
                <a:gd name="T97" fmla="*/ 66 h 107"/>
                <a:gd name="T98" fmla="*/ 204 w 234"/>
                <a:gd name="T99" fmla="*/ 39 h 107"/>
                <a:gd name="T100" fmla="*/ 222 w 234"/>
                <a:gd name="T101" fmla="*/ 39 h 107"/>
                <a:gd name="T102" fmla="*/ 214 w 234"/>
                <a:gd name="T103" fmla="*/ 46 h 107"/>
                <a:gd name="T104" fmla="*/ 216 w 234"/>
                <a:gd name="T105" fmla="*/ 40 h 107"/>
                <a:gd name="T106" fmla="*/ 208 w 234"/>
                <a:gd name="T107" fmla="*/ 43 h 107"/>
                <a:gd name="T108" fmla="*/ 222 w 234"/>
                <a:gd name="T109" fmla="*/ 55 h 107"/>
                <a:gd name="T110" fmla="*/ 227 w 234"/>
                <a:gd name="T111" fmla="*/ 35 h 107"/>
                <a:gd name="T112" fmla="*/ 227 w 234"/>
                <a:gd name="T113" fmla="*/ 33 h 107"/>
                <a:gd name="T114" fmla="*/ 227 w 234"/>
                <a:gd name="T115" fmla="*/ 35 h 107"/>
                <a:gd name="T116" fmla="*/ 227 w 234"/>
                <a:gd name="T117" fmla="*/ 33 h 107"/>
                <a:gd name="T118" fmla="*/ 227 w 234"/>
                <a:gd name="T119" fmla="*/ 3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4" h="107">
                  <a:moveTo>
                    <a:pt x="178" y="70"/>
                  </a:moveTo>
                  <a:cubicBezTo>
                    <a:pt x="177" y="71"/>
                    <a:pt x="183" y="67"/>
                    <a:pt x="185" y="57"/>
                  </a:cubicBezTo>
                  <a:cubicBezTo>
                    <a:pt x="186" y="50"/>
                    <a:pt x="178" y="47"/>
                    <a:pt x="178" y="47"/>
                  </a:cubicBezTo>
                  <a:cubicBezTo>
                    <a:pt x="179" y="47"/>
                    <a:pt x="179" y="52"/>
                    <a:pt x="178" y="55"/>
                  </a:cubicBezTo>
                  <a:cubicBezTo>
                    <a:pt x="176" y="58"/>
                    <a:pt x="167" y="57"/>
                    <a:pt x="168" y="48"/>
                  </a:cubicBezTo>
                  <a:cubicBezTo>
                    <a:pt x="170" y="39"/>
                    <a:pt x="187" y="38"/>
                    <a:pt x="189" y="50"/>
                  </a:cubicBezTo>
                  <a:cubicBezTo>
                    <a:pt x="192" y="62"/>
                    <a:pt x="179" y="70"/>
                    <a:pt x="178" y="70"/>
                  </a:cubicBezTo>
                  <a:cubicBezTo>
                    <a:pt x="178" y="70"/>
                    <a:pt x="178" y="70"/>
                    <a:pt x="178" y="70"/>
                  </a:cubicBezTo>
                  <a:close/>
                  <a:moveTo>
                    <a:pt x="227" y="33"/>
                  </a:moveTo>
                  <a:cubicBezTo>
                    <a:pt x="229" y="18"/>
                    <a:pt x="214" y="22"/>
                    <a:pt x="214" y="22"/>
                  </a:cubicBezTo>
                  <a:cubicBezTo>
                    <a:pt x="204" y="11"/>
                    <a:pt x="195" y="27"/>
                    <a:pt x="192" y="31"/>
                  </a:cubicBezTo>
                  <a:cubicBezTo>
                    <a:pt x="189" y="36"/>
                    <a:pt x="173" y="42"/>
                    <a:pt x="168" y="32"/>
                  </a:cubicBezTo>
                  <a:cubicBezTo>
                    <a:pt x="162" y="22"/>
                    <a:pt x="169" y="12"/>
                    <a:pt x="176" y="14"/>
                  </a:cubicBezTo>
                  <a:cubicBezTo>
                    <a:pt x="184" y="15"/>
                    <a:pt x="187" y="24"/>
                    <a:pt x="180" y="28"/>
                  </a:cubicBezTo>
                  <a:cubicBezTo>
                    <a:pt x="174" y="32"/>
                    <a:pt x="174" y="25"/>
                    <a:pt x="174" y="25"/>
                  </a:cubicBezTo>
                  <a:cubicBezTo>
                    <a:pt x="177" y="27"/>
                    <a:pt x="178" y="25"/>
                    <a:pt x="178" y="23"/>
                  </a:cubicBezTo>
                  <a:cubicBezTo>
                    <a:pt x="178" y="21"/>
                    <a:pt x="173" y="19"/>
                    <a:pt x="171" y="23"/>
                  </a:cubicBezTo>
                  <a:cubicBezTo>
                    <a:pt x="171" y="29"/>
                    <a:pt x="175" y="32"/>
                    <a:pt x="175" y="32"/>
                  </a:cubicBezTo>
                  <a:cubicBezTo>
                    <a:pt x="175" y="32"/>
                    <a:pt x="192" y="35"/>
                    <a:pt x="192" y="20"/>
                  </a:cubicBezTo>
                  <a:cubicBezTo>
                    <a:pt x="191" y="2"/>
                    <a:pt x="178" y="7"/>
                    <a:pt x="178" y="7"/>
                  </a:cubicBezTo>
                  <a:cubicBezTo>
                    <a:pt x="178" y="7"/>
                    <a:pt x="176" y="2"/>
                    <a:pt x="168" y="1"/>
                  </a:cubicBezTo>
                  <a:cubicBezTo>
                    <a:pt x="153" y="0"/>
                    <a:pt x="152" y="15"/>
                    <a:pt x="153" y="16"/>
                  </a:cubicBezTo>
                  <a:cubicBezTo>
                    <a:pt x="149" y="15"/>
                    <a:pt x="136" y="17"/>
                    <a:pt x="138" y="28"/>
                  </a:cubicBezTo>
                  <a:cubicBezTo>
                    <a:pt x="140" y="39"/>
                    <a:pt x="153" y="34"/>
                    <a:pt x="156" y="33"/>
                  </a:cubicBezTo>
                  <a:cubicBezTo>
                    <a:pt x="159" y="33"/>
                    <a:pt x="164" y="32"/>
                    <a:pt x="165" y="38"/>
                  </a:cubicBezTo>
                  <a:cubicBezTo>
                    <a:pt x="166" y="44"/>
                    <a:pt x="158" y="44"/>
                    <a:pt x="158" y="44"/>
                  </a:cubicBezTo>
                  <a:cubicBezTo>
                    <a:pt x="152" y="38"/>
                    <a:pt x="138" y="40"/>
                    <a:pt x="138" y="40"/>
                  </a:cubicBezTo>
                  <a:cubicBezTo>
                    <a:pt x="137" y="36"/>
                    <a:pt x="134" y="30"/>
                    <a:pt x="134" y="30"/>
                  </a:cubicBezTo>
                  <a:cubicBezTo>
                    <a:pt x="128" y="19"/>
                    <a:pt x="114" y="24"/>
                    <a:pt x="111" y="28"/>
                  </a:cubicBezTo>
                  <a:cubicBezTo>
                    <a:pt x="108" y="32"/>
                    <a:pt x="109" y="41"/>
                    <a:pt x="118" y="43"/>
                  </a:cubicBezTo>
                  <a:cubicBezTo>
                    <a:pt x="126" y="45"/>
                    <a:pt x="127" y="33"/>
                    <a:pt x="127" y="33"/>
                  </a:cubicBezTo>
                  <a:cubicBezTo>
                    <a:pt x="127" y="33"/>
                    <a:pt x="131" y="41"/>
                    <a:pt x="128" y="46"/>
                  </a:cubicBezTo>
                  <a:cubicBezTo>
                    <a:pt x="122" y="55"/>
                    <a:pt x="112" y="54"/>
                    <a:pt x="96" y="50"/>
                  </a:cubicBezTo>
                  <a:cubicBezTo>
                    <a:pt x="80" y="46"/>
                    <a:pt x="66" y="51"/>
                    <a:pt x="66" y="51"/>
                  </a:cubicBezTo>
                  <a:cubicBezTo>
                    <a:pt x="66" y="51"/>
                    <a:pt x="83" y="47"/>
                    <a:pt x="100" y="55"/>
                  </a:cubicBezTo>
                  <a:cubicBezTo>
                    <a:pt x="110" y="62"/>
                    <a:pt x="125" y="58"/>
                    <a:pt x="125" y="58"/>
                  </a:cubicBezTo>
                  <a:cubicBezTo>
                    <a:pt x="126" y="66"/>
                    <a:pt x="134" y="76"/>
                    <a:pt x="145" y="72"/>
                  </a:cubicBezTo>
                  <a:cubicBezTo>
                    <a:pt x="156" y="68"/>
                    <a:pt x="150" y="55"/>
                    <a:pt x="150" y="55"/>
                  </a:cubicBezTo>
                  <a:cubicBezTo>
                    <a:pt x="150" y="55"/>
                    <a:pt x="150" y="60"/>
                    <a:pt x="146" y="62"/>
                  </a:cubicBezTo>
                  <a:cubicBezTo>
                    <a:pt x="141" y="63"/>
                    <a:pt x="136" y="57"/>
                    <a:pt x="140" y="51"/>
                  </a:cubicBezTo>
                  <a:cubicBezTo>
                    <a:pt x="145" y="47"/>
                    <a:pt x="154" y="50"/>
                    <a:pt x="154" y="50"/>
                  </a:cubicBezTo>
                  <a:cubicBezTo>
                    <a:pt x="154" y="50"/>
                    <a:pt x="167" y="57"/>
                    <a:pt x="160" y="74"/>
                  </a:cubicBezTo>
                  <a:cubicBezTo>
                    <a:pt x="149" y="91"/>
                    <a:pt x="124" y="75"/>
                    <a:pt x="124" y="75"/>
                  </a:cubicBezTo>
                  <a:cubicBezTo>
                    <a:pt x="124" y="75"/>
                    <a:pt x="81" y="50"/>
                    <a:pt x="49" y="59"/>
                  </a:cubicBezTo>
                  <a:cubicBezTo>
                    <a:pt x="27" y="64"/>
                    <a:pt x="0" y="107"/>
                    <a:pt x="1" y="106"/>
                  </a:cubicBezTo>
                  <a:cubicBezTo>
                    <a:pt x="17" y="86"/>
                    <a:pt x="29" y="73"/>
                    <a:pt x="45" y="65"/>
                  </a:cubicBezTo>
                  <a:cubicBezTo>
                    <a:pt x="80" y="53"/>
                    <a:pt x="111" y="80"/>
                    <a:pt x="111" y="80"/>
                  </a:cubicBezTo>
                  <a:cubicBezTo>
                    <a:pt x="136" y="98"/>
                    <a:pt x="155" y="97"/>
                    <a:pt x="155" y="97"/>
                  </a:cubicBezTo>
                  <a:cubicBezTo>
                    <a:pt x="185" y="99"/>
                    <a:pt x="195" y="66"/>
                    <a:pt x="195" y="66"/>
                  </a:cubicBezTo>
                  <a:cubicBezTo>
                    <a:pt x="195" y="66"/>
                    <a:pt x="200" y="46"/>
                    <a:pt x="204" y="39"/>
                  </a:cubicBezTo>
                  <a:cubicBezTo>
                    <a:pt x="207" y="35"/>
                    <a:pt x="219" y="31"/>
                    <a:pt x="222" y="39"/>
                  </a:cubicBezTo>
                  <a:cubicBezTo>
                    <a:pt x="225" y="48"/>
                    <a:pt x="216" y="52"/>
                    <a:pt x="214" y="46"/>
                  </a:cubicBezTo>
                  <a:cubicBezTo>
                    <a:pt x="212" y="41"/>
                    <a:pt x="216" y="40"/>
                    <a:pt x="216" y="40"/>
                  </a:cubicBezTo>
                  <a:cubicBezTo>
                    <a:pt x="216" y="40"/>
                    <a:pt x="209" y="38"/>
                    <a:pt x="208" y="43"/>
                  </a:cubicBezTo>
                  <a:cubicBezTo>
                    <a:pt x="209" y="48"/>
                    <a:pt x="211" y="58"/>
                    <a:pt x="222" y="55"/>
                  </a:cubicBezTo>
                  <a:cubicBezTo>
                    <a:pt x="234" y="51"/>
                    <a:pt x="227" y="35"/>
                    <a:pt x="227" y="35"/>
                  </a:cubicBezTo>
                  <a:cubicBezTo>
                    <a:pt x="227" y="33"/>
                    <a:pt x="227" y="33"/>
                    <a:pt x="227" y="33"/>
                  </a:cubicBezTo>
                  <a:close/>
                  <a:moveTo>
                    <a:pt x="227" y="35"/>
                  </a:moveTo>
                  <a:cubicBezTo>
                    <a:pt x="227" y="33"/>
                    <a:pt x="227" y="33"/>
                    <a:pt x="227" y="33"/>
                  </a:cubicBezTo>
                  <a:lnTo>
                    <a:pt x="227" y="35"/>
                  </a:lnTo>
                  <a:close/>
                </a:path>
              </a:pathLst>
            </a:custGeom>
            <a:solidFill>
              <a:srgbClr val="811B1F"/>
            </a:solidFill>
            <a:ln>
              <a:noFill/>
            </a:ln>
            <a:effectLst>
              <a:outerShdw blurRad="12700" dist="12700" dir="2700000" algn="tl" rotWithShape="0">
                <a:prstClr val="black">
                  <a:alpha val="40000"/>
                </a:prstClr>
              </a:outerShdw>
            </a:effectLst>
          </p:spPr>
          <p:txBody>
            <a:bodyPr vert="horz" wrap="square" lIns="68580" tIns="34290" rIns="68580" bIns="34290" numCol="1" anchor="t" anchorCtr="0" compatLnSpc="1"/>
            <a:lstStyle/>
            <a:p>
              <a:pPr defTabSz="685800">
                <a:defRPr/>
              </a:pPr>
              <a:endParaRPr lang="zh-CN" altLang="en-US" dirty="0">
                <a:solidFill>
                  <a:prstClr val="black"/>
                </a:solidFill>
                <a:latin typeface="阿里巴巴普惠体 R" panose="00020600040101010101" pitchFamily="18" charset="-122"/>
                <a:ea typeface="阿里巴巴普惠体 R" panose="00020600040101010101" pitchFamily="18" charset="-122"/>
              </a:endParaRPr>
            </a:p>
          </p:txBody>
        </p:sp>
      </p:grpSp>
      <p:sp>
        <p:nvSpPr>
          <p:cNvPr id="10" name="矩形 9"/>
          <p:cNvSpPr/>
          <p:nvPr/>
        </p:nvSpPr>
        <p:spPr>
          <a:xfrm>
            <a:off x="3078319" y="3027959"/>
            <a:ext cx="5024132" cy="854080"/>
          </a:xfrm>
          <a:prstGeom prst="rect">
            <a:avLst/>
          </a:prstGeom>
        </p:spPr>
        <p:txBody>
          <a:bodyPr wrap="none">
            <a:spAutoFit/>
          </a:bodyPr>
          <a:lstStyle/>
          <a:p>
            <a:r>
              <a:rPr lang="en-US" altLang="zh-CN" sz="4950" dirty="0">
                <a:solidFill>
                  <a:schemeClr val="tx1">
                    <a:lumMod val="85000"/>
                    <a:lumOff val="15000"/>
                  </a:schemeClr>
                </a:solidFill>
              </a:rPr>
              <a:t>Longquan celadon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anim calcmode="lin" valueType="num">
                                      <p:cBhvr>
                                        <p:cTn id="8" dur="500" fill="hold"/>
                                        <p:tgtEl>
                                          <p:spTgt spid="38"/>
                                        </p:tgtEl>
                                        <p:attrNameLst>
                                          <p:attrName>ppt_x</p:attrName>
                                        </p:attrNameLst>
                                      </p:cBhvr>
                                      <p:tavLst>
                                        <p:tav tm="0">
                                          <p:val>
                                            <p:strVal val="#ppt_x"/>
                                          </p:val>
                                        </p:tav>
                                        <p:tav tm="100000">
                                          <p:val>
                                            <p:strVal val="#ppt_x"/>
                                          </p:val>
                                        </p:tav>
                                      </p:tavLst>
                                    </p:anim>
                                    <p:anim calcmode="lin" valueType="num">
                                      <p:cBhvr>
                                        <p:cTn id="9" dur="5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anim calcmode="lin" valueType="num">
                                      <p:cBhvr>
                                        <p:cTn id="14" dur="500" fill="hold"/>
                                        <p:tgtEl>
                                          <p:spTgt spid="10"/>
                                        </p:tgtEl>
                                        <p:attrNameLst>
                                          <p:attrName>ppt_x</p:attrName>
                                        </p:attrNameLst>
                                      </p:cBhvr>
                                      <p:tavLst>
                                        <p:tav tm="0">
                                          <p:val>
                                            <p:strVal val="#ppt_x"/>
                                          </p:val>
                                        </p:tav>
                                        <p:tav tm="100000">
                                          <p:val>
                                            <p:strVal val="#ppt_x"/>
                                          </p:val>
                                        </p:tav>
                                      </p:tavLst>
                                    </p:anim>
                                    <p:anim calcmode="lin" valueType="num">
                                      <p:cBhvr>
                                        <p:cTn id="15" dur="5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filter="fade">
                                      <p:cBhvr>
                                        <p:cTn id="19" dur="500">
                                          <p:stCondLst>
                                            <p:cond delay="0"/>
                                          </p:stCondLst>
                                        </p:cTn>
                                        <p:tgtEl>
                                          <p:spTgt spid="14"/>
                                        </p:tgtEl>
                                      </p:cBhvr>
                                    </p:animEffect>
                                    <p:animScale>
                                      <p:cBhvr>
                                        <p:cTn id="20" dur="500" fill="hold">
                                          <p:stCondLst>
                                            <p:cond delay="0"/>
                                          </p:stCondLst>
                                        </p:cTn>
                                        <p:tgtEl>
                                          <p:spTgt spid="14"/>
                                        </p:tgtEl>
                                      </p:cBhvr>
                                      <p:from x="150000" y="150000"/>
                                      <p:to x="100000" y="100000"/>
                                    </p:animScale>
                                    <p:anim to="" calcmode="lin" valueType="num">
                                      <p:cBhvr>
                                        <p:cTn id="21" dur="500" fill="hold">
                                          <p:stCondLst>
                                            <p:cond delay="0"/>
                                          </p:stCondLst>
                                        </p:cTn>
                                        <p:tgtEl>
                                          <p:spTgt spid="14"/>
                                        </p:tgtEl>
                                        <p:attrNameLst>
                                          <p:attrName>ppt_x</p:attrName>
                                        </p:attrNameLst>
                                      </p:cBhvr>
                                      <p:tavLst>
                                        <p:tav tm="0">
                                          <p:val>
                                            <p:strVal val="#ppt_x+sin(rand(10))/10"/>
                                          </p:val>
                                        </p:tav>
                                        <p:tav tm="100000">
                                          <p:val>
                                            <p:strVal val="#ppt_x"/>
                                          </p:val>
                                        </p:tav>
                                      </p:tavLst>
                                    </p:anim>
                                    <p:anim to="" calcmode="lin" valueType="num">
                                      <p:cBhvr>
                                        <p:cTn id="22" dur="500" fill="hold">
                                          <p:stCondLst>
                                            <p:cond delay="0"/>
                                          </p:stCondLst>
                                        </p:cTn>
                                        <p:tgtEl>
                                          <p:spTgt spid="14"/>
                                        </p:tgtEl>
                                        <p:attrNameLst>
                                          <p:attrName>ppt_y</p:attrName>
                                        </p:attrNameLst>
                                      </p:cBhvr>
                                      <p:tavLst>
                                        <p:tav tm="0">
                                          <p:val>
                                            <p:strVal val="#ppt_y+sin(rand(10))/10"/>
                                          </p:val>
                                        </p:tav>
                                        <p:tav tm="100000">
                                          <p:val>
                                            <p:strVal val="#ppt_y"/>
                                          </p:val>
                                        </p:tav>
                                      </p:tavLst>
                                    </p:anim>
                                  </p:childTnLst>
                                </p:cTn>
                              </p:par>
                            </p:childTnLst>
                          </p:cTn>
                        </p:par>
                        <p:par>
                          <p:cTn id="23" fill="hold">
                            <p:stCondLst>
                              <p:cond delay="1500"/>
                            </p:stCondLst>
                            <p:childTnLst>
                              <p:par>
                                <p:cTn id="24" presetID="0"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filter="fade">
                                      <p:cBhvr>
                                        <p:cTn id="26" dur="500">
                                          <p:stCondLst>
                                            <p:cond delay="0"/>
                                          </p:stCondLst>
                                        </p:cTn>
                                        <p:tgtEl>
                                          <p:spTgt spid="15"/>
                                        </p:tgtEl>
                                      </p:cBhvr>
                                    </p:animEffect>
                                    <p:animScale>
                                      <p:cBhvr>
                                        <p:cTn id="27" dur="500" fill="hold">
                                          <p:stCondLst>
                                            <p:cond delay="0"/>
                                          </p:stCondLst>
                                        </p:cTn>
                                        <p:tgtEl>
                                          <p:spTgt spid="15"/>
                                        </p:tgtEl>
                                      </p:cBhvr>
                                      <p:from x="150000" y="150000"/>
                                      <p:to x="100000" y="100000"/>
                                    </p:animScale>
                                    <p:anim to="" calcmode="lin" valueType="num">
                                      <p:cBhvr>
                                        <p:cTn id="28" dur="500" fill="hold">
                                          <p:stCondLst>
                                            <p:cond delay="0"/>
                                          </p:stCondLst>
                                        </p:cTn>
                                        <p:tgtEl>
                                          <p:spTgt spid="15"/>
                                        </p:tgtEl>
                                        <p:attrNameLst>
                                          <p:attrName>ppt_x</p:attrName>
                                        </p:attrNameLst>
                                      </p:cBhvr>
                                      <p:tavLst>
                                        <p:tav tm="0">
                                          <p:val>
                                            <p:strVal val="#ppt_x+sin(rand(10))/10"/>
                                          </p:val>
                                        </p:tav>
                                        <p:tav tm="100000">
                                          <p:val>
                                            <p:strVal val="#ppt_x"/>
                                          </p:val>
                                        </p:tav>
                                      </p:tavLst>
                                    </p:anim>
                                    <p:anim to="" calcmode="lin" valueType="num">
                                      <p:cBhvr>
                                        <p:cTn id="29" dur="500" fill="hold">
                                          <p:stCondLst>
                                            <p:cond delay="0"/>
                                          </p:stCondLst>
                                        </p:cTn>
                                        <p:tgtEl>
                                          <p:spTgt spid="15"/>
                                        </p:tgtEl>
                                        <p:attrNameLst>
                                          <p:attrName>ppt_y</p:attrName>
                                        </p:attrNameLst>
                                      </p:cBhvr>
                                      <p:tavLst>
                                        <p:tav tm="0">
                                          <p:val>
                                            <p:strVal val="#ppt_y+sin(rand(10))/10"/>
                                          </p:val>
                                        </p:tav>
                                        <p:tav tm="100000">
                                          <p:val>
                                            <p:strVal val="#ppt_y"/>
                                          </p:val>
                                        </p:tav>
                                      </p:tavLst>
                                    </p:anim>
                                  </p:childTnLst>
                                </p:cTn>
                              </p:par>
                            </p:childTnLst>
                          </p:cTn>
                        </p:par>
                        <p:par>
                          <p:cTn id="30" fill="hold">
                            <p:stCondLst>
                              <p:cond delay="2000"/>
                            </p:stCondLst>
                            <p:childTnLst>
                              <p:par>
                                <p:cTn id="31" presetID="0" presetClass="entr" presetSubtype="0"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filter="fade">
                                      <p:cBhvr>
                                        <p:cTn id="33" dur="500">
                                          <p:stCondLst>
                                            <p:cond delay="0"/>
                                          </p:stCondLst>
                                        </p:cTn>
                                        <p:tgtEl>
                                          <p:spTgt spid="16"/>
                                        </p:tgtEl>
                                      </p:cBhvr>
                                    </p:animEffect>
                                    <p:animScale>
                                      <p:cBhvr>
                                        <p:cTn id="34" dur="500" fill="hold">
                                          <p:stCondLst>
                                            <p:cond delay="0"/>
                                          </p:stCondLst>
                                        </p:cTn>
                                        <p:tgtEl>
                                          <p:spTgt spid="16"/>
                                        </p:tgtEl>
                                      </p:cBhvr>
                                      <p:from x="150000" y="150000"/>
                                      <p:to x="100000" y="100000"/>
                                    </p:animScale>
                                    <p:anim to="" calcmode="lin" valueType="num">
                                      <p:cBhvr>
                                        <p:cTn id="35" dur="500" fill="hold">
                                          <p:stCondLst>
                                            <p:cond delay="0"/>
                                          </p:stCondLst>
                                        </p:cTn>
                                        <p:tgtEl>
                                          <p:spTgt spid="16"/>
                                        </p:tgtEl>
                                        <p:attrNameLst>
                                          <p:attrName>ppt_x</p:attrName>
                                        </p:attrNameLst>
                                      </p:cBhvr>
                                      <p:tavLst>
                                        <p:tav tm="0">
                                          <p:val>
                                            <p:strVal val="#ppt_x+sin(rand(10))/10"/>
                                          </p:val>
                                        </p:tav>
                                        <p:tav tm="100000">
                                          <p:val>
                                            <p:strVal val="#ppt_x"/>
                                          </p:val>
                                        </p:tav>
                                      </p:tavLst>
                                    </p:anim>
                                    <p:anim to="" calcmode="lin" valueType="num">
                                      <p:cBhvr>
                                        <p:cTn id="36" dur="500" fill="hold">
                                          <p:stCondLst>
                                            <p:cond delay="0"/>
                                          </p:stCondLst>
                                        </p:cTn>
                                        <p:tgtEl>
                                          <p:spTgt spid="16"/>
                                        </p:tgtEl>
                                        <p:attrNameLst>
                                          <p:attrName>ppt_y</p:attrName>
                                        </p:attrNameLst>
                                      </p:cBhvr>
                                      <p:tavLst>
                                        <p:tav tm="0">
                                          <p:val>
                                            <p:strVal val="#ppt_y+sin(rand(10))/10"/>
                                          </p:val>
                                        </p:tav>
                                        <p:tav tm="100000">
                                          <p:val>
                                            <p:strVal val="#ppt_y"/>
                                          </p:val>
                                        </p:tav>
                                      </p:tavLst>
                                    </p:anim>
                                  </p:childTnLst>
                                </p:cTn>
                              </p:par>
                            </p:childTnLst>
                          </p:cTn>
                        </p:par>
                        <p:par>
                          <p:cTn id="37" fill="hold">
                            <p:stCondLst>
                              <p:cond delay="2500"/>
                            </p:stCondLst>
                            <p:childTnLst>
                              <p:par>
                                <p:cTn id="38" presetID="0" presetClass="entr" presetSubtype="0"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filter="fade">
                                      <p:cBhvr>
                                        <p:cTn id="40" dur="500">
                                          <p:stCondLst>
                                            <p:cond delay="0"/>
                                          </p:stCondLst>
                                        </p:cTn>
                                        <p:tgtEl>
                                          <p:spTgt spid="17"/>
                                        </p:tgtEl>
                                      </p:cBhvr>
                                    </p:animEffect>
                                    <p:animScale>
                                      <p:cBhvr>
                                        <p:cTn id="41" dur="500" fill="hold">
                                          <p:stCondLst>
                                            <p:cond delay="0"/>
                                          </p:stCondLst>
                                        </p:cTn>
                                        <p:tgtEl>
                                          <p:spTgt spid="17"/>
                                        </p:tgtEl>
                                      </p:cBhvr>
                                      <p:from x="150000" y="150000"/>
                                      <p:to x="100000" y="100000"/>
                                    </p:animScale>
                                    <p:anim to="" calcmode="lin" valueType="num">
                                      <p:cBhvr>
                                        <p:cTn id="42" dur="500" fill="hold">
                                          <p:stCondLst>
                                            <p:cond delay="0"/>
                                          </p:stCondLst>
                                        </p:cTn>
                                        <p:tgtEl>
                                          <p:spTgt spid="17"/>
                                        </p:tgtEl>
                                        <p:attrNameLst>
                                          <p:attrName>ppt_x</p:attrName>
                                        </p:attrNameLst>
                                      </p:cBhvr>
                                      <p:tavLst>
                                        <p:tav tm="0">
                                          <p:val>
                                            <p:strVal val="#ppt_x+sin(rand(10))/10"/>
                                          </p:val>
                                        </p:tav>
                                        <p:tav tm="100000">
                                          <p:val>
                                            <p:strVal val="#ppt_x"/>
                                          </p:val>
                                        </p:tav>
                                      </p:tavLst>
                                    </p:anim>
                                    <p:anim to="" calcmode="lin" valueType="num">
                                      <p:cBhvr>
                                        <p:cTn id="43" dur="500" fill="hold">
                                          <p:stCondLst>
                                            <p:cond delay="0"/>
                                          </p:stCondLst>
                                        </p:cTn>
                                        <p:tgtEl>
                                          <p:spTgt spid="17"/>
                                        </p:tgtEl>
                                        <p:attrNameLst>
                                          <p:attrName>ppt_y</p:attrName>
                                        </p:attrNameLst>
                                      </p:cBhvr>
                                      <p:tavLst>
                                        <p:tav tm="0">
                                          <p:val>
                                            <p:strVal val="#ppt_y+sin(rand(10))/10"/>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4"/>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r="11111"/>
          <a:stretch>
            <a:fillRect/>
          </a:stretch>
        </p:blipFill>
        <p:spPr>
          <a:xfrm>
            <a:off x="0" y="857250"/>
            <a:ext cx="9144000" cy="5143500"/>
          </a:xfrm>
          <a:prstGeom prst="rect">
            <a:avLst/>
          </a:prstGeom>
        </p:spPr>
      </p:pic>
      <p:pic>
        <p:nvPicPr>
          <p:cNvPr id="36" name="图片 10"/>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0" y="857250"/>
            <a:ext cx="9144000" cy="2857500"/>
          </a:xfrm>
          <a:prstGeom prst="rect">
            <a:avLst/>
          </a:prstGeom>
        </p:spPr>
      </p:pic>
      <p:sp>
        <p:nvSpPr>
          <p:cNvPr id="3" name="矩形 2"/>
          <p:cNvSpPr/>
          <p:nvPr/>
        </p:nvSpPr>
        <p:spPr>
          <a:xfrm>
            <a:off x="209550" y="981075"/>
            <a:ext cx="8724900" cy="489585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37" name="图片 12"/>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1" y="871300"/>
            <a:ext cx="928926" cy="928926"/>
          </a:xfrm>
          <a:prstGeom prst="rect">
            <a:avLst/>
          </a:prstGeom>
        </p:spPr>
      </p:pic>
      <p:grpSp>
        <p:nvGrpSpPr>
          <p:cNvPr id="34" name="组合 33"/>
          <p:cNvGrpSpPr/>
          <p:nvPr/>
        </p:nvGrpSpPr>
        <p:grpSpPr>
          <a:xfrm>
            <a:off x="3273594" y="2333949"/>
            <a:ext cx="2567906" cy="2344861"/>
            <a:chOff x="4070302" y="1855732"/>
            <a:chExt cx="3423874" cy="3126481"/>
          </a:xfrm>
        </p:grpSpPr>
        <p:grpSp>
          <p:nvGrpSpPr>
            <p:cNvPr id="8" name="组合 7"/>
            <p:cNvGrpSpPr/>
            <p:nvPr/>
          </p:nvGrpSpPr>
          <p:grpSpPr>
            <a:xfrm>
              <a:off x="4279691" y="1855732"/>
              <a:ext cx="3098353" cy="3126481"/>
              <a:chOff x="7018338" y="5334002"/>
              <a:chExt cx="1223963" cy="1235075"/>
            </a:xfrm>
            <a:solidFill>
              <a:srgbClr val="ADB2B6"/>
            </a:solidFill>
          </p:grpSpPr>
          <p:sp>
            <p:nvSpPr>
              <p:cNvPr id="9" name="Freeform 5463"/>
              <p:cNvSpPr/>
              <p:nvPr/>
            </p:nvSpPr>
            <p:spPr bwMode="auto">
              <a:xfrm>
                <a:off x="7623176" y="5334002"/>
                <a:ext cx="19050" cy="14288"/>
              </a:xfrm>
              <a:custGeom>
                <a:avLst/>
                <a:gdLst>
                  <a:gd name="T0" fmla="*/ 5 w 5"/>
                  <a:gd name="T1" fmla="*/ 2 h 4"/>
                  <a:gd name="T2" fmla="*/ 3 w 5"/>
                  <a:gd name="T3" fmla="*/ 3 h 4"/>
                  <a:gd name="T4" fmla="*/ 2 w 5"/>
                  <a:gd name="T5" fmla="*/ 4 h 4"/>
                  <a:gd name="T6" fmla="*/ 0 w 5"/>
                  <a:gd name="T7" fmla="*/ 3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5" y="3"/>
                      <a:pt x="4" y="3"/>
                      <a:pt x="3" y="3"/>
                    </a:cubicBezTo>
                    <a:cubicBezTo>
                      <a:pt x="5" y="3"/>
                      <a:pt x="2" y="2"/>
                      <a:pt x="2" y="4"/>
                    </a:cubicBezTo>
                    <a:cubicBezTo>
                      <a:pt x="1" y="3"/>
                      <a:pt x="2" y="3"/>
                      <a:pt x="0" y="3"/>
                    </a:cubicBezTo>
                    <a:cubicBezTo>
                      <a:pt x="0" y="0"/>
                      <a:pt x="4" y="3"/>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0" name="Freeform 5464"/>
              <p:cNvSpPr/>
              <p:nvPr/>
            </p:nvSpPr>
            <p:spPr bwMode="auto">
              <a:xfrm>
                <a:off x="7656513" y="5341939"/>
                <a:ext cx="19050" cy="6350"/>
              </a:xfrm>
              <a:custGeom>
                <a:avLst/>
                <a:gdLst>
                  <a:gd name="T0" fmla="*/ 2 w 5"/>
                  <a:gd name="T1" fmla="*/ 1 h 2"/>
                  <a:gd name="T2" fmla="*/ 5 w 5"/>
                  <a:gd name="T3" fmla="*/ 0 h 2"/>
                  <a:gd name="T4" fmla="*/ 4 w 5"/>
                  <a:gd name="T5" fmla="*/ 2 h 2"/>
                  <a:gd name="T6" fmla="*/ 0 w 5"/>
                  <a:gd name="T7" fmla="*/ 1 h 2"/>
                  <a:gd name="T8" fmla="*/ 2 w 5"/>
                  <a:gd name="T9" fmla="*/ 1 h 2"/>
                </a:gdLst>
                <a:ahLst/>
                <a:cxnLst>
                  <a:cxn ang="0">
                    <a:pos x="T0" y="T1"/>
                  </a:cxn>
                  <a:cxn ang="0">
                    <a:pos x="T2" y="T3"/>
                  </a:cxn>
                  <a:cxn ang="0">
                    <a:pos x="T4" y="T5"/>
                  </a:cxn>
                  <a:cxn ang="0">
                    <a:pos x="T6" y="T7"/>
                  </a:cxn>
                  <a:cxn ang="0">
                    <a:pos x="T8" y="T9"/>
                  </a:cxn>
                </a:cxnLst>
                <a:rect l="0" t="0" r="r" b="b"/>
                <a:pathLst>
                  <a:path w="5" h="2">
                    <a:moveTo>
                      <a:pt x="2" y="1"/>
                    </a:moveTo>
                    <a:cubicBezTo>
                      <a:pt x="3" y="1"/>
                      <a:pt x="3" y="0"/>
                      <a:pt x="5" y="0"/>
                    </a:cubicBezTo>
                    <a:cubicBezTo>
                      <a:pt x="5" y="2"/>
                      <a:pt x="4" y="1"/>
                      <a:pt x="4" y="2"/>
                    </a:cubicBezTo>
                    <a:cubicBezTo>
                      <a:pt x="3" y="2"/>
                      <a:pt x="1" y="2"/>
                      <a:pt x="0" y="1"/>
                    </a:cubicBezTo>
                    <a:cubicBezTo>
                      <a:pt x="0" y="0"/>
                      <a:pt x="2"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1" name="Freeform 5465"/>
              <p:cNvSpPr/>
              <p:nvPr/>
            </p:nvSpPr>
            <p:spPr bwMode="auto">
              <a:xfrm>
                <a:off x="7645401" y="5337177"/>
                <a:ext cx="7938" cy="15875"/>
              </a:xfrm>
              <a:custGeom>
                <a:avLst/>
                <a:gdLst>
                  <a:gd name="T0" fmla="*/ 0 w 2"/>
                  <a:gd name="T1" fmla="*/ 2 h 4"/>
                  <a:gd name="T2" fmla="*/ 0 w 2"/>
                  <a:gd name="T3" fmla="*/ 3 h 4"/>
                  <a:gd name="T4" fmla="*/ 0 w 2"/>
                  <a:gd name="T5" fmla="*/ 2 h 4"/>
                  <a:gd name="T6" fmla="*/ 1 w 2"/>
                  <a:gd name="T7" fmla="*/ 2 h 4"/>
                  <a:gd name="T8" fmla="*/ 0 w 2"/>
                  <a:gd name="T9" fmla="*/ 2 h 4"/>
                </a:gdLst>
                <a:ahLst/>
                <a:cxnLst>
                  <a:cxn ang="0">
                    <a:pos x="T0" y="T1"/>
                  </a:cxn>
                  <a:cxn ang="0">
                    <a:pos x="T2" y="T3"/>
                  </a:cxn>
                  <a:cxn ang="0">
                    <a:pos x="T4" y="T5"/>
                  </a:cxn>
                  <a:cxn ang="0">
                    <a:pos x="T6" y="T7"/>
                  </a:cxn>
                  <a:cxn ang="0">
                    <a:pos x="T8" y="T9"/>
                  </a:cxn>
                </a:cxnLst>
                <a:rect l="0" t="0" r="r" b="b"/>
                <a:pathLst>
                  <a:path w="2" h="4">
                    <a:moveTo>
                      <a:pt x="0" y="2"/>
                    </a:moveTo>
                    <a:cubicBezTo>
                      <a:pt x="1" y="0"/>
                      <a:pt x="2" y="4"/>
                      <a:pt x="0" y="3"/>
                    </a:cubicBezTo>
                    <a:cubicBezTo>
                      <a:pt x="1" y="3"/>
                      <a:pt x="0" y="2"/>
                      <a:pt x="0" y="2"/>
                    </a:cubicBezTo>
                    <a:cubicBezTo>
                      <a:pt x="0" y="2"/>
                      <a:pt x="1" y="2"/>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2" name="Freeform 5466"/>
              <p:cNvSpPr/>
              <p:nvPr/>
            </p:nvSpPr>
            <p:spPr bwMode="auto">
              <a:xfrm>
                <a:off x="7526338" y="5353052"/>
                <a:ext cx="11113" cy="6350"/>
              </a:xfrm>
              <a:custGeom>
                <a:avLst/>
                <a:gdLst>
                  <a:gd name="T0" fmla="*/ 3 w 3"/>
                  <a:gd name="T1" fmla="*/ 0 h 2"/>
                  <a:gd name="T2" fmla="*/ 0 w 3"/>
                  <a:gd name="T3" fmla="*/ 1 h 2"/>
                  <a:gd name="T4" fmla="*/ 3 w 3"/>
                  <a:gd name="T5" fmla="*/ 0 h 2"/>
                </a:gdLst>
                <a:ahLst/>
                <a:cxnLst>
                  <a:cxn ang="0">
                    <a:pos x="T0" y="T1"/>
                  </a:cxn>
                  <a:cxn ang="0">
                    <a:pos x="T2" y="T3"/>
                  </a:cxn>
                  <a:cxn ang="0">
                    <a:pos x="T4" y="T5"/>
                  </a:cxn>
                </a:cxnLst>
                <a:rect l="0" t="0" r="r" b="b"/>
                <a:pathLst>
                  <a:path w="3" h="2">
                    <a:moveTo>
                      <a:pt x="3" y="0"/>
                    </a:moveTo>
                    <a:cubicBezTo>
                      <a:pt x="2" y="2"/>
                      <a:pt x="1" y="0"/>
                      <a:pt x="0" y="1"/>
                    </a:cubicBezTo>
                    <a:cubicBezTo>
                      <a:pt x="0" y="0"/>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3" name="Line 5467"/>
              <p:cNvSpPr>
                <a:spLocks noChangeShapeType="1"/>
              </p:cNvSpPr>
              <p:nvPr/>
            </p:nvSpPr>
            <p:spPr bwMode="auto">
              <a:xfrm>
                <a:off x="8129588" y="6145214"/>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4" name="Line 5468"/>
              <p:cNvSpPr>
                <a:spLocks noChangeShapeType="1"/>
              </p:cNvSpPr>
              <p:nvPr/>
            </p:nvSpPr>
            <p:spPr bwMode="auto">
              <a:xfrm>
                <a:off x="8129588" y="6145214"/>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5" name="Freeform 5469"/>
              <p:cNvSpPr>
                <a:spLocks noEditPoints="1"/>
              </p:cNvSpPr>
              <p:nvPr/>
            </p:nvSpPr>
            <p:spPr bwMode="auto">
              <a:xfrm>
                <a:off x="7092951" y="5356227"/>
                <a:ext cx="403225" cy="311150"/>
              </a:xfrm>
              <a:custGeom>
                <a:avLst/>
                <a:gdLst>
                  <a:gd name="T0" fmla="*/ 92 w 107"/>
                  <a:gd name="T1" fmla="*/ 8 h 83"/>
                  <a:gd name="T2" fmla="*/ 92 w 107"/>
                  <a:gd name="T3" fmla="*/ 10 h 83"/>
                  <a:gd name="T4" fmla="*/ 90 w 107"/>
                  <a:gd name="T5" fmla="*/ 10 h 83"/>
                  <a:gd name="T6" fmla="*/ 72 w 107"/>
                  <a:gd name="T7" fmla="*/ 20 h 83"/>
                  <a:gd name="T8" fmla="*/ 69 w 107"/>
                  <a:gd name="T9" fmla="*/ 21 h 83"/>
                  <a:gd name="T10" fmla="*/ 47 w 107"/>
                  <a:gd name="T11" fmla="*/ 36 h 83"/>
                  <a:gd name="T12" fmla="*/ 36 w 107"/>
                  <a:gd name="T13" fmla="*/ 43 h 83"/>
                  <a:gd name="T14" fmla="*/ 28 w 107"/>
                  <a:gd name="T15" fmla="*/ 52 h 83"/>
                  <a:gd name="T16" fmla="*/ 20 w 107"/>
                  <a:gd name="T17" fmla="*/ 64 h 83"/>
                  <a:gd name="T18" fmla="*/ 19 w 107"/>
                  <a:gd name="T19" fmla="*/ 62 h 83"/>
                  <a:gd name="T20" fmla="*/ 18 w 107"/>
                  <a:gd name="T21" fmla="*/ 67 h 83"/>
                  <a:gd name="T22" fmla="*/ 16 w 107"/>
                  <a:gd name="T23" fmla="*/ 68 h 83"/>
                  <a:gd name="T24" fmla="*/ 17 w 107"/>
                  <a:gd name="T25" fmla="*/ 68 h 83"/>
                  <a:gd name="T26" fmla="*/ 13 w 107"/>
                  <a:gd name="T27" fmla="*/ 77 h 83"/>
                  <a:gd name="T28" fmla="*/ 12 w 107"/>
                  <a:gd name="T29" fmla="*/ 76 h 83"/>
                  <a:gd name="T30" fmla="*/ 13 w 107"/>
                  <a:gd name="T31" fmla="*/ 77 h 83"/>
                  <a:gd name="T32" fmla="*/ 10 w 107"/>
                  <a:gd name="T33" fmla="*/ 79 h 83"/>
                  <a:gd name="T34" fmla="*/ 11 w 107"/>
                  <a:gd name="T35" fmla="*/ 78 h 83"/>
                  <a:gd name="T36" fmla="*/ 8 w 107"/>
                  <a:gd name="T37" fmla="*/ 79 h 83"/>
                  <a:gd name="T38" fmla="*/ 7 w 107"/>
                  <a:gd name="T39" fmla="*/ 80 h 83"/>
                  <a:gd name="T40" fmla="*/ 5 w 107"/>
                  <a:gd name="T41" fmla="*/ 83 h 83"/>
                  <a:gd name="T42" fmla="*/ 5 w 107"/>
                  <a:gd name="T43" fmla="*/ 81 h 83"/>
                  <a:gd name="T44" fmla="*/ 3 w 107"/>
                  <a:gd name="T45" fmla="*/ 83 h 83"/>
                  <a:gd name="T46" fmla="*/ 1 w 107"/>
                  <a:gd name="T47" fmla="*/ 82 h 83"/>
                  <a:gd name="T48" fmla="*/ 3 w 107"/>
                  <a:gd name="T49" fmla="*/ 79 h 83"/>
                  <a:gd name="T50" fmla="*/ 5 w 107"/>
                  <a:gd name="T51" fmla="*/ 70 h 83"/>
                  <a:gd name="T52" fmla="*/ 8 w 107"/>
                  <a:gd name="T53" fmla="*/ 68 h 83"/>
                  <a:gd name="T54" fmla="*/ 13 w 107"/>
                  <a:gd name="T55" fmla="*/ 61 h 83"/>
                  <a:gd name="T56" fmla="*/ 14 w 107"/>
                  <a:gd name="T57" fmla="*/ 62 h 83"/>
                  <a:gd name="T58" fmla="*/ 16 w 107"/>
                  <a:gd name="T59" fmla="*/ 57 h 83"/>
                  <a:gd name="T60" fmla="*/ 18 w 107"/>
                  <a:gd name="T61" fmla="*/ 55 h 83"/>
                  <a:gd name="T62" fmla="*/ 18 w 107"/>
                  <a:gd name="T63" fmla="*/ 54 h 83"/>
                  <a:gd name="T64" fmla="*/ 19 w 107"/>
                  <a:gd name="T65" fmla="*/ 54 h 83"/>
                  <a:gd name="T66" fmla="*/ 19 w 107"/>
                  <a:gd name="T67" fmla="*/ 53 h 83"/>
                  <a:gd name="T68" fmla="*/ 30 w 107"/>
                  <a:gd name="T69" fmla="*/ 41 h 83"/>
                  <a:gd name="T70" fmla="*/ 31 w 107"/>
                  <a:gd name="T71" fmla="*/ 38 h 83"/>
                  <a:gd name="T72" fmla="*/ 42 w 107"/>
                  <a:gd name="T73" fmla="*/ 30 h 83"/>
                  <a:gd name="T74" fmla="*/ 65 w 107"/>
                  <a:gd name="T75" fmla="*/ 15 h 83"/>
                  <a:gd name="T76" fmla="*/ 65 w 107"/>
                  <a:gd name="T77" fmla="*/ 16 h 83"/>
                  <a:gd name="T78" fmla="*/ 68 w 107"/>
                  <a:gd name="T79" fmla="*/ 16 h 83"/>
                  <a:gd name="T80" fmla="*/ 69 w 107"/>
                  <a:gd name="T81" fmla="*/ 13 h 83"/>
                  <a:gd name="T82" fmla="*/ 76 w 107"/>
                  <a:gd name="T83" fmla="*/ 9 h 83"/>
                  <a:gd name="T84" fmla="*/ 80 w 107"/>
                  <a:gd name="T85" fmla="*/ 9 h 83"/>
                  <a:gd name="T86" fmla="*/ 81 w 107"/>
                  <a:gd name="T87" fmla="*/ 7 h 83"/>
                  <a:gd name="T88" fmla="*/ 87 w 107"/>
                  <a:gd name="T89" fmla="*/ 6 h 83"/>
                  <a:gd name="T90" fmla="*/ 96 w 107"/>
                  <a:gd name="T91" fmla="*/ 2 h 83"/>
                  <a:gd name="T92" fmla="*/ 106 w 107"/>
                  <a:gd name="T93" fmla="*/ 0 h 83"/>
                  <a:gd name="T94" fmla="*/ 106 w 107"/>
                  <a:gd name="T95" fmla="*/ 2 h 83"/>
                  <a:gd name="T96" fmla="*/ 103 w 107"/>
                  <a:gd name="T97" fmla="*/ 3 h 83"/>
                  <a:gd name="T98" fmla="*/ 97 w 107"/>
                  <a:gd name="T99" fmla="*/ 5 h 83"/>
                  <a:gd name="T100" fmla="*/ 95 w 107"/>
                  <a:gd name="T101" fmla="*/ 7 h 83"/>
                  <a:gd name="T102" fmla="*/ 95 w 107"/>
                  <a:gd name="T103" fmla="*/ 8 h 83"/>
                  <a:gd name="T104" fmla="*/ 95 w 107"/>
                  <a:gd name="T105" fmla="*/ 8 h 83"/>
                  <a:gd name="T106" fmla="*/ 92 w 107"/>
                  <a:gd name="T107" fmla="*/ 8 h 83"/>
                  <a:gd name="T108" fmla="*/ 14 w 107"/>
                  <a:gd name="T109" fmla="*/ 74 h 83"/>
                  <a:gd name="T110" fmla="*/ 15 w 107"/>
                  <a:gd name="T111" fmla="*/ 73 h 83"/>
                  <a:gd name="T112" fmla="*/ 14 w 107"/>
                  <a:gd name="T113" fmla="*/ 73 h 83"/>
                  <a:gd name="T114" fmla="*/ 14 w 107"/>
                  <a:gd name="T115" fmla="*/ 7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 h="83">
                    <a:moveTo>
                      <a:pt x="92" y="8"/>
                    </a:moveTo>
                    <a:cubicBezTo>
                      <a:pt x="92" y="8"/>
                      <a:pt x="92" y="9"/>
                      <a:pt x="92" y="10"/>
                    </a:cubicBezTo>
                    <a:cubicBezTo>
                      <a:pt x="92" y="9"/>
                      <a:pt x="91" y="10"/>
                      <a:pt x="90" y="10"/>
                    </a:cubicBezTo>
                    <a:cubicBezTo>
                      <a:pt x="85" y="15"/>
                      <a:pt x="78" y="17"/>
                      <a:pt x="72" y="20"/>
                    </a:cubicBezTo>
                    <a:cubicBezTo>
                      <a:pt x="71" y="20"/>
                      <a:pt x="70" y="20"/>
                      <a:pt x="69" y="21"/>
                    </a:cubicBezTo>
                    <a:cubicBezTo>
                      <a:pt x="62" y="26"/>
                      <a:pt x="56" y="33"/>
                      <a:pt x="47" y="36"/>
                    </a:cubicBezTo>
                    <a:cubicBezTo>
                      <a:pt x="41" y="33"/>
                      <a:pt x="40" y="41"/>
                      <a:pt x="36" y="43"/>
                    </a:cubicBezTo>
                    <a:cubicBezTo>
                      <a:pt x="34" y="48"/>
                      <a:pt x="32" y="52"/>
                      <a:pt x="28" y="52"/>
                    </a:cubicBezTo>
                    <a:cubicBezTo>
                      <a:pt x="25" y="57"/>
                      <a:pt x="23" y="59"/>
                      <a:pt x="20" y="64"/>
                    </a:cubicBezTo>
                    <a:cubicBezTo>
                      <a:pt x="19" y="64"/>
                      <a:pt x="20" y="62"/>
                      <a:pt x="19" y="62"/>
                    </a:cubicBezTo>
                    <a:cubicBezTo>
                      <a:pt x="18" y="64"/>
                      <a:pt x="17" y="66"/>
                      <a:pt x="18" y="67"/>
                    </a:cubicBezTo>
                    <a:cubicBezTo>
                      <a:pt x="17" y="67"/>
                      <a:pt x="17" y="68"/>
                      <a:pt x="16" y="68"/>
                    </a:cubicBezTo>
                    <a:cubicBezTo>
                      <a:pt x="16" y="68"/>
                      <a:pt x="17" y="68"/>
                      <a:pt x="17" y="68"/>
                    </a:cubicBezTo>
                    <a:cubicBezTo>
                      <a:pt x="13" y="70"/>
                      <a:pt x="18" y="74"/>
                      <a:pt x="13" y="77"/>
                    </a:cubicBezTo>
                    <a:cubicBezTo>
                      <a:pt x="14" y="75"/>
                      <a:pt x="13" y="77"/>
                      <a:pt x="12" y="76"/>
                    </a:cubicBezTo>
                    <a:cubicBezTo>
                      <a:pt x="12" y="77"/>
                      <a:pt x="12" y="77"/>
                      <a:pt x="13" y="77"/>
                    </a:cubicBezTo>
                    <a:cubicBezTo>
                      <a:pt x="13" y="78"/>
                      <a:pt x="12" y="79"/>
                      <a:pt x="10" y="79"/>
                    </a:cubicBezTo>
                    <a:cubicBezTo>
                      <a:pt x="10" y="79"/>
                      <a:pt x="10" y="78"/>
                      <a:pt x="11" y="78"/>
                    </a:cubicBezTo>
                    <a:cubicBezTo>
                      <a:pt x="10" y="77"/>
                      <a:pt x="9" y="80"/>
                      <a:pt x="8" y="79"/>
                    </a:cubicBezTo>
                    <a:cubicBezTo>
                      <a:pt x="8" y="80"/>
                      <a:pt x="8" y="79"/>
                      <a:pt x="7" y="80"/>
                    </a:cubicBezTo>
                    <a:cubicBezTo>
                      <a:pt x="8" y="82"/>
                      <a:pt x="7" y="83"/>
                      <a:pt x="5" y="83"/>
                    </a:cubicBezTo>
                    <a:cubicBezTo>
                      <a:pt x="5" y="82"/>
                      <a:pt x="5" y="82"/>
                      <a:pt x="5" y="81"/>
                    </a:cubicBezTo>
                    <a:cubicBezTo>
                      <a:pt x="4" y="81"/>
                      <a:pt x="4" y="82"/>
                      <a:pt x="3" y="83"/>
                    </a:cubicBezTo>
                    <a:cubicBezTo>
                      <a:pt x="2" y="82"/>
                      <a:pt x="1" y="82"/>
                      <a:pt x="1" y="82"/>
                    </a:cubicBezTo>
                    <a:cubicBezTo>
                      <a:pt x="0" y="80"/>
                      <a:pt x="1" y="80"/>
                      <a:pt x="3" y="79"/>
                    </a:cubicBezTo>
                    <a:cubicBezTo>
                      <a:pt x="2" y="76"/>
                      <a:pt x="5" y="74"/>
                      <a:pt x="5" y="70"/>
                    </a:cubicBezTo>
                    <a:cubicBezTo>
                      <a:pt x="7" y="70"/>
                      <a:pt x="6" y="68"/>
                      <a:pt x="8" y="68"/>
                    </a:cubicBezTo>
                    <a:cubicBezTo>
                      <a:pt x="8" y="64"/>
                      <a:pt x="11" y="63"/>
                      <a:pt x="13" y="61"/>
                    </a:cubicBezTo>
                    <a:cubicBezTo>
                      <a:pt x="14" y="60"/>
                      <a:pt x="13" y="62"/>
                      <a:pt x="14" y="62"/>
                    </a:cubicBezTo>
                    <a:cubicBezTo>
                      <a:pt x="15" y="60"/>
                      <a:pt x="17" y="58"/>
                      <a:pt x="16" y="57"/>
                    </a:cubicBezTo>
                    <a:cubicBezTo>
                      <a:pt x="17" y="56"/>
                      <a:pt x="18" y="56"/>
                      <a:pt x="18" y="55"/>
                    </a:cubicBezTo>
                    <a:cubicBezTo>
                      <a:pt x="18" y="55"/>
                      <a:pt x="17" y="55"/>
                      <a:pt x="18" y="54"/>
                    </a:cubicBezTo>
                    <a:cubicBezTo>
                      <a:pt x="18" y="54"/>
                      <a:pt x="19" y="54"/>
                      <a:pt x="19" y="54"/>
                    </a:cubicBezTo>
                    <a:cubicBezTo>
                      <a:pt x="19" y="54"/>
                      <a:pt x="19" y="53"/>
                      <a:pt x="19" y="53"/>
                    </a:cubicBezTo>
                    <a:cubicBezTo>
                      <a:pt x="23" y="50"/>
                      <a:pt x="25" y="43"/>
                      <a:pt x="30" y="41"/>
                    </a:cubicBezTo>
                    <a:cubicBezTo>
                      <a:pt x="30" y="40"/>
                      <a:pt x="31" y="40"/>
                      <a:pt x="31" y="38"/>
                    </a:cubicBezTo>
                    <a:cubicBezTo>
                      <a:pt x="34" y="37"/>
                      <a:pt x="38" y="30"/>
                      <a:pt x="42" y="30"/>
                    </a:cubicBezTo>
                    <a:cubicBezTo>
                      <a:pt x="47" y="24"/>
                      <a:pt x="56" y="18"/>
                      <a:pt x="65" y="15"/>
                    </a:cubicBezTo>
                    <a:cubicBezTo>
                      <a:pt x="65" y="15"/>
                      <a:pt x="64" y="15"/>
                      <a:pt x="65" y="16"/>
                    </a:cubicBezTo>
                    <a:cubicBezTo>
                      <a:pt x="66" y="16"/>
                      <a:pt x="66" y="15"/>
                      <a:pt x="68" y="16"/>
                    </a:cubicBezTo>
                    <a:cubicBezTo>
                      <a:pt x="69" y="15"/>
                      <a:pt x="69" y="14"/>
                      <a:pt x="69" y="13"/>
                    </a:cubicBezTo>
                    <a:cubicBezTo>
                      <a:pt x="72" y="13"/>
                      <a:pt x="74" y="10"/>
                      <a:pt x="76" y="9"/>
                    </a:cubicBezTo>
                    <a:cubicBezTo>
                      <a:pt x="78" y="9"/>
                      <a:pt x="80" y="7"/>
                      <a:pt x="80" y="9"/>
                    </a:cubicBezTo>
                    <a:cubicBezTo>
                      <a:pt x="81" y="9"/>
                      <a:pt x="81" y="8"/>
                      <a:pt x="81" y="7"/>
                    </a:cubicBezTo>
                    <a:cubicBezTo>
                      <a:pt x="83" y="6"/>
                      <a:pt x="85" y="4"/>
                      <a:pt x="87" y="6"/>
                    </a:cubicBezTo>
                    <a:cubicBezTo>
                      <a:pt x="89" y="2"/>
                      <a:pt x="95" y="6"/>
                      <a:pt x="96" y="2"/>
                    </a:cubicBezTo>
                    <a:cubicBezTo>
                      <a:pt x="99" y="2"/>
                      <a:pt x="103" y="0"/>
                      <a:pt x="106" y="0"/>
                    </a:cubicBezTo>
                    <a:cubicBezTo>
                      <a:pt x="106" y="1"/>
                      <a:pt x="106" y="3"/>
                      <a:pt x="106" y="2"/>
                    </a:cubicBezTo>
                    <a:cubicBezTo>
                      <a:pt x="107" y="3"/>
                      <a:pt x="104" y="4"/>
                      <a:pt x="103" y="3"/>
                    </a:cubicBezTo>
                    <a:cubicBezTo>
                      <a:pt x="103" y="5"/>
                      <a:pt x="99" y="6"/>
                      <a:pt x="97" y="5"/>
                    </a:cubicBezTo>
                    <a:cubicBezTo>
                      <a:pt x="96" y="6"/>
                      <a:pt x="96" y="7"/>
                      <a:pt x="95" y="7"/>
                    </a:cubicBezTo>
                    <a:cubicBezTo>
                      <a:pt x="95" y="8"/>
                      <a:pt x="95" y="8"/>
                      <a:pt x="95" y="8"/>
                    </a:cubicBezTo>
                    <a:cubicBezTo>
                      <a:pt x="95" y="9"/>
                      <a:pt x="94" y="8"/>
                      <a:pt x="95" y="8"/>
                    </a:cubicBezTo>
                    <a:cubicBezTo>
                      <a:pt x="94" y="6"/>
                      <a:pt x="93" y="8"/>
                      <a:pt x="92" y="8"/>
                    </a:cubicBezTo>
                    <a:close/>
                    <a:moveTo>
                      <a:pt x="14" y="74"/>
                    </a:moveTo>
                    <a:cubicBezTo>
                      <a:pt x="14" y="74"/>
                      <a:pt x="15" y="74"/>
                      <a:pt x="15" y="73"/>
                    </a:cubicBezTo>
                    <a:cubicBezTo>
                      <a:pt x="14" y="73"/>
                      <a:pt x="14" y="73"/>
                      <a:pt x="14" y="73"/>
                    </a:cubicBezTo>
                    <a:cubicBezTo>
                      <a:pt x="14" y="73"/>
                      <a:pt x="13" y="74"/>
                      <a:pt x="14"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8" name="Freeform 5470"/>
              <p:cNvSpPr/>
              <p:nvPr/>
            </p:nvSpPr>
            <p:spPr bwMode="auto">
              <a:xfrm>
                <a:off x="7499351" y="5356227"/>
                <a:ext cx="11113" cy="15875"/>
              </a:xfrm>
              <a:custGeom>
                <a:avLst/>
                <a:gdLst>
                  <a:gd name="T0" fmla="*/ 2 w 3"/>
                  <a:gd name="T1" fmla="*/ 0 h 4"/>
                  <a:gd name="T2" fmla="*/ 0 w 3"/>
                  <a:gd name="T3" fmla="*/ 3 h 4"/>
                  <a:gd name="T4" fmla="*/ 0 w 3"/>
                  <a:gd name="T5" fmla="*/ 1 h 4"/>
                  <a:gd name="T6" fmla="*/ 2 w 3"/>
                  <a:gd name="T7" fmla="*/ 0 h 4"/>
                </a:gdLst>
                <a:ahLst/>
                <a:cxnLst>
                  <a:cxn ang="0">
                    <a:pos x="T0" y="T1"/>
                  </a:cxn>
                  <a:cxn ang="0">
                    <a:pos x="T2" y="T3"/>
                  </a:cxn>
                  <a:cxn ang="0">
                    <a:pos x="T4" y="T5"/>
                  </a:cxn>
                  <a:cxn ang="0">
                    <a:pos x="T6" y="T7"/>
                  </a:cxn>
                </a:cxnLst>
                <a:rect l="0" t="0" r="r" b="b"/>
                <a:pathLst>
                  <a:path w="3" h="4">
                    <a:moveTo>
                      <a:pt x="2" y="0"/>
                    </a:moveTo>
                    <a:cubicBezTo>
                      <a:pt x="3" y="0"/>
                      <a:pt x="2" y="4"/>
                      <a:pt x="0" y="3"/>
                    </a:cubicBezTo>
                    <a:cubicBezTo>
                      <a:pt x="2" y="2"/>
                      <a:pt x="0" y="2"/>
                      <a:pt x="0" y="1"/>
                    </a:cubicBezTo>
                    <a:cubicBezTo>
                      <a:pt x="1" y="0"/>
                      <a:pt x="3"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9" name="Freeform 5471"/>
              <p:cNvSpPr/>
              <p:nvPr/>
            </p:nvSpPr>
            <p:spPr bwMode="auto">
              <a:xfrm>
                <a:off x="7029451" y="5856289"/>
                <a:ext cx="30163" cy="71438"/>
              </a:xfrm>
              <a:custGeom>
                <a:avLst/>
                <a:gdLst>
                  <a:gd name="T0" fmla="*/ 1 w 8"/>
                  <a:gd name="T1" fmla="*/ 0 h 19"/>
                  <a:gd name="T2" fmla="*/ 3 w 8"/>
                  <a:gd name="T3" fmla="*/ 2 h 19"/>
                  <a:gd name="T4" fmla="*/ 7 w 8"/>
                  <a:gd name="T5" fmla="*/ 2 h 19"/>
                  <a:gd name="T6" fmla="*/ 6 w 8"/>
                  <a:gd name="T7" fmla="*/ 5 h 19"/>
                  <a:gd name="T8" fmla="*/ 7 w 8"/>
                  <a:gd name="T9" fmla="*/ 7 h 19"/>
                  <a:gd name="T10" fmla="*/ 5 w 8"/>
                  <a:gd name="T11" fmla="*/ 7 h 19"/>
                  <a:gd name="T12" fmla="*/ 5 w 8"/>
                  <a:gd name="T13" fmla="*/ 8 h 19"/>
                  <a:gd name="T14" fmla="*/ 7 w 8"/>
                  <a:gd name="T15" fmla="*/ 8 h 19"/>
                  <a:gd name="T16" fmla="*/ 3 w 8"/>
                  <a:gd name="T17" fmla="*/ 12 h 19"/>
                  <a:gd name="T18" fmla="*/ 3 w 8"/>
                  <a:gd name="T19" fmla="*/ 19 h 19"/>
                  <a:gd name="T20" fmla="*/ 3 w 8"/>
                  <a:gd name="T21" fmla="*/ 16 h 19"/>
                  <a:gd name="T22" fmla="*/ 4 w 8"/>
                  <a:gd name="T23" fmla="*/ 16 h 19"/>
                  <a:gd name="T24" fmla="*/ 1 w 8"/>
                  <a:gd name="T25" fmla="*/ 11 h 19"/>
                  <a:gd name="T26" fmla="*/ 1 w 8"/>
                  <a:gd name="T27" fmla="*/ 9 h 19"/>
                  <a:gd name="T28" fmla="*/ 3 w 8"/>
                  <a:gd name="T29" fmla="*/ 11 h 19"/>
                  <a:gd name="T30" fmla="*/ 4 w 8"/>
                  <a:gd name="T31" fmla="*/ 7 h 19"/>
                  <a:gd name="T32" fmla="*/ 1 w 8"/>
                  <a:gd name="T33" fmla="*/ 5 h 19"/>
                  <a:gd name="T34" fmla="*/ 1 w 8"/>
                  <a:gd name="T3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19">
                    <a:moveTo>
                      <a:pt x="1" y="0"/>
                    </a:moveTo>
                    <a:cubicBezTo>
                      <a:pt x="2" y="1"/>
                      <a:pt x="3" y="0"/>
                      <a:pt x="3" y="2"/>
                    </a:cubicBezTo>
                    <a:cubicBezTo>
                      <a:pt x="5" y="2"/>
                      <a:pt x="6" y="2"/>
                      <a:pt x="7" y="2"/>
                    </a:cubicBezTo>
                    <a:cubicBezTo>
                      <a:pt x="6" y="4"/>
                      <a:pt x="8" y="3"/>
                      <a:pt x="6" y="5"/>
                    </a:cubicBezTo>
                    <a:cubicBezTo>
                      <a:pt x="5" y="6"/>
                      <a:pt x="7" y="6"/>
                      <a:pt x="7" y="7"/>
                    </a:cubicBezTo>
                    <a:cubicBezTo>
                      <a:pt x="6" y="7"/>
                      <a:pt x="5" y="6"/>
                      <a:pt x="5" y="7"/>
                    </a:cubicBezTo>
                    <a:cubicBezTo>
                      <a:pt x="5" y="8"/>
                      <a:pt x="7" y="8"/>
                      <a:pt x="5" y="8"/>
                    </a:cubicBezTo>
                    <a:cubicBezTo>
                      <a:pt x="6" y="9"/>
                      <a:pt x="6" y="8"/>
                      <a:pt x="7" y="8"/>
                    </a:cubicBezTo>
                    <a:cubicBezTo>
                      <a:pt x="5" y="10"/>
                      <a:pt x="6" y="12"/>
                      <a:pt x="3" y="12"/>
                    </a:cubicBezTo>
                    <a:cubicBezTo>
                      <a:pt x="5" y="14"/>
                      <a:pt x="5" y="16"/>
                      <a:pt x="3" y="19"/>
                    </a:cubicBezTo>
                    <a:cubicBezTo>
                      <a:pt x="3" y="18"/>
                      <a:pt x="2" y="18"/>
                      <a:pt x="3" y="16"/>
                    </a:cubicBezTo>
                    <a:cubicBezTo>
                      <a:pt x="3" y="16"/>
                      <a:pt x="3" y="16"/>
                      <a:pt x="4" y="16"/>
                    </a:cubicBezTo>
                    <a:cubicBezTo>
                      <a:pt x="2" y="15"/>
                      <a:pt x="4" y="11"/>
                      <a:pt x="1" y="11"/>
                    </a:cubicBezTo>
                    <a:cubicBezTo>
                      <a:pt x="1" y="10"/>
                      <a:pt x="0" y="9"/>
                      <a:pt x="1" y="9"/>
                    </a:cubicBezTo>
                    <a:cubicBezTo>
                      <a:pt x="1" y="10"/>
                      <a:pt x="3" y="9"/>
                      <a:pt x="3" y="11"/>
                    </a:cubicBezTo>
                    <a:cubicBezTo>
                      <a:pt x="4" y="9"/>
                      <a:pt x="2" y="8"/>
                      <a:pt x="4" y="7"/>
                    </a:cubicBezTo>
                    <a:cubicBezTo>
                      <a:pt x="3" y="6"/>
                      <a:pt x="2" y="5"/>
                      <a:pt x="1" y="5"/>
                    </a:cubicBezTo>
                    <a:cubicBezTo>
                      <a:pt x="0" y="3"/>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20" name="Freeform 5472"/>
              <p:cNvSpPr/>
              <p:nvPr/>
            </p:nvSpPr>
            <p:spPr bwMode="auto">
              <a:xfrm>
                <a:off x="7743826" y="5348289"/>
                <a:ext cx="288925" cy="158750"/>
              </a:xfrm>
              <a:custGeom>
                <a:avLst/>
                <a:gdLst>
                  <a:gd name="T0" fmla="*/ 1 w 77"/>
                  <a:gd name="T1" fmla="*/ 0 h 42"/>
                  <a:gd name="T2" fmla="*/ 17 w 77"/>
                  <a:gd name="T3" fmla="*/ 5 h 42"/>
                  <a:gd name="T4" fmla="*/ 20 w 77"/>
                  <a:gd name="T5" fmla="*/ 5 h 42"/>
                  <a:gd name="T6" fmla="*/ 74 w 77"/>
                  <a:gd name="T7" fmla="*/ 37 h 42"/>
                  <a:gd name="T8" fmla="*/ 75 w 77"/>
                  <a:gd name="T9" fmla="*/ 40 h 42"/>
                  <a:gd name="T10" fmla="*/ 76 w 77"/>
                  <a:gd name="T11" fmla="*/ 42 h 42"/>
                  <a:gd name="T12" fmla="*/ 69 w 77"/>
                  <a:gd name="T13" fmla="*/ 36 h 42"/>
                  <a:gd name="T14" fmla="*/ 67 w 77"/>
                  <a:gd name="T15" fmla="*/ 36 h 42"/>
                  <a:gd name="T16" fmla="*/ 59 w 77"/>
                  <a:gd name="T17" fmla="*/ 30 h 42"/>
                  <a:gd name="T18" fmla="*/ 24 w 77"/>
                  <a:gd name="T19" fmla="*/ 14 h 42"/>
                  <a:gd name="T20" fmla="*/ 9 w 77"/>
                  <a:gd name="T21" fmla="*/ 7 h 42"/>
                  <a:gd name="T22" fmla="*/ 6 w 77"/>
                  <a:gd name="T23" fmla="*/ 4 h 42"/>
                  <a:gd name="T24" fmla="*/ 1 w 77"/>
                  <a:gd name="T25" fmla="*/ 2 h 42"/>
                  <a:gd name="T26" fmla="*/ 1 w 77"/>
                  <a:gd name="T2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 h="42">
                    <a:moveTo>
                      <a:pt x="1" y="0"/>
                    </a:moveTo>
                    <a:cubicBezTo>
                      <a:pt x="6" y="3"/>
                      <a:pt x="12" y="2"/>
                      <a:pt x="17" y="5"/>
                    </a:cubicBezTo>
                    <a:cubicBezTo>
                      <a:pt x="18" y="5"/>
                      <a:pt x="18" y="5"/>
                      <a:pt x="20" y="5"/>
                    </a:cubicBezTo>
                    <a:cubicBezTo>
                      <a:pt x="41" y="12"/>
                      <a:pt x="60" y="22"/>
                      <a:pt x="74" y="37"/>
                    </a:cubicBezTo>
                    <a:cubicBezTo>
                      <a:pt x="74" y="39"/>
                      <a:pt x="75" y="39"/>
                      <a:pt x="75" y="40"/>
                    </a:cubicBezTo>
                    <a:cubicBezTo>
                      <a:pt x="76" y="40"/>
                      <a:pt x="77" y="41"/>
                      <a:pt x="76" y="42"/>
                    </a:cubicBezTo>
                    <a:cubicBezTo>
                      <a:pt x="73" y="41"/>
                      <a:pt x="70" y="39"/>
                      <a:pt x="69" y="36"/>
                    </a:cubicBezTo>
                    <a:cubicBezTo>
                      <a:pt x="68" y="35"/>
                      <a:pt x="68" y="37"/>
                      <a:pt x="67" y="36"/>
                    </a:cubicBezTo>
                    <a:cubicBezTo>
                      <a:pt x="64" y="34"/>
                      <a:pt x="62" y="33"/>
                      <a:pt x="59" y="30"/>
                    </a:cubicBezTo>
                    <a:cubicBezTo>
                      <a:pt x="47" y="25"/>
                      <a:pt x="37" y="18"/>
                      <a:pt x="24" y="14"/>
                    </a:cubicBezTo>
                    <a:cubicBezTo>
                      <a:pt x="21" y="9"/>
                      <a:pt x="15" y="9"/>
                      <a:pt x="9" y="7"/>
                    </a:cubicBezTo>
                    <a:cubicBezTo>
                      <a:pt x="9" y="5"/>
                      <a:pt x="6" y="6"/>
                      <a:pt x="6" y="4"/>
                    </a:cubicBezTo>
                    <a:cubicBezTo>
                      <a:pt x="4" y="4"/>
                      <a:pt x="2" y="3"/>
                      <a:pt x="1" y="2"/>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21" name="Freeform 5473"/>
              <p:cNvSpPr>
                <a:spLocks noEditPoints="1"/>
              </p:cNvSpPr>
              <p:nvPr/>
            </p:nvSpPr>
            <p:spPr bwMode="auto">
              <a:xfrm>
                <a:off x="7018338" y="5584827"/>
                <a:ext cx="1223963" cy="984250"/>
              </a:xfrm>
              <a:custGeom>
                <a:avLst/>
                <a:gdLst>
                  <a:gd name="T0" fmla="*/ 293 w 326"/>
                  <a:gd name="T1" fmla="*/ 5 h 262"/>
                  <a:gd name="T2" fmla="*/ 300 w 326"/>
                  <a:gd name="T3" fmla="*/ 15 h 262"/>
                  <a:gd name="T4" fmla="*/ 313 w 326"/>
                  <a:gd name="T5" fmla="*/ 41 h 262"/>
                  <a:gd name="T6" fmla="*/ 315 w 326"/>
                  <a:gd name="T7" fmla="*/ 51 h 262"/>
                  <a:gd name="T8" fmla="*/ 321 w 326"/>
                  <a:gd name="T9" fmla="*/ 74 h 262"/>
                  <a:gd name="T10" fmla="*/ 324 w 326"/>
                  <a:gd name="T11" fmla="*/ 95 h 262"/>
                  <a:gd name="T12" fmla="*/ 326 w 326"/>
                  <a:gd name="T13" fmla="*/ 104 h 262"/>
                  <a:gd name="T14" fmla="*/ 317 w 326"/>
                  <a:gd name="T15" fmla="*/ 140 h 262"/>
                  <a:gd name="T16" fmla="*/ 305 w 326"/>
                  <a:gd name="T17" fmla="*/ 172 h 262"/>
                  <a:gd name="T18" fmla="*/ 276 w 326"/>
                  <a:gd name="T19" fmla="*/ 207 h 262"/>
                  <a:gd name="T20" fmla="*/ 221 w 326"/>
                  <a:gd name="T21" fmla="*/ 243 h 262"/>
                  <a:gd name="T22" fmla="*/ 206 w 326"/>
                  <a:gd name="T23" fmla="*/ 249 h 262"/>
                  <a:gd name="T24" fmla="*/ 194 w 326"/>
                  <a:gd name="T25" fmla="*/ 256 h 262"/>
                  <a:gd name="T26" fmla="*/ 187 w 326"/>
                  <a:gd name="T27" fmla="*/ 258 h 262"/>
                  <a:gd name="T28" fmla="*/ 170 w 326"/>
                  <a:gd name="T29" fmla="*/ 254 h 262"/>
                  <a:gd name="T30" fmla="*/ 118 w 326"/>
                  <a:gd name="T31" fmla="*/ 247 h 262"/>
                  <a:gd name="T32" fmla="*/ 74 w 326"/>
                  <a:gd name="T33" fmla="*/ 226 h 262"/>
                  <a:gd name="T34" fmla="*/ 48 w 326"/>
                  <a:gd name="T35" fmla="*/ 206 h 262"/>
                  <a:gd name="T36" fmla="*/ 33 w 326"/>
                  <a:gd name="T37" fmla="*/ 189 h 262"/>
                  <a:gd name="T38" fmla="*/ 12 w 326"/>
                  <a:gd name="T39" fmla="*/ 155 h 262"/>
                  <a:gd name="T40" fmla="*/ 3 w 326"/>
                  <a:gd name="T41" fmla="*/ 104 h 262"/>
                  <a:gd name="T42" fmla="*/ 3 w 326"/>
                  <a:gd name="T43" fmla="*/ 94 h 262"/>
                  <a:gd name="T44" fmla="*/ 6 w 326"/>
                  <a:gd name="T45" fmla="*/ 95 h 262"/>
                  <a:gd name="T46" fmla="*/ 10 w 326"/>
                  <a:gd name="T47" fmla="*/ 111 h 262"/>
                  <a:gd name="T48" fmla="*/ 22 w 326"/>
                  <a:gd name="T49" fmla="*/ 148 h 262"/>
                  <a:gd name="T50" fmla="*/ 34 w 326"/>
                  <a:gd name="T51" fmla="*/ 169 h 262"/>
                  <a:gd name="T52" fmla="*/ 43 w 326"/>
                  <a:gd name="T53" fmla="*/ 187 h 262"/>
                  <a:gd name="T54" fmla="*/ 61 w 326"/>
                  <a:gd name="T55" fmla="*/ 206 h 262"/>
                  <a:gd name="T56" fmla="*/ 90 w 326"/>
                  <a:gd name="T57" fmla="*/ 226 h 262"/>
                  <a:gd name="T58" fmla="*/ 113 w 326"/>
                  <a:gd name="T59" fmla="*/ 237 h 262"/>
                  <a:gd name="T60" fmla="*/ 141 w 326"/>
                  <a:gd name="T61" fmla="*/ 243 h 262"/>
                  <a:gd name="T62" fmla="*/ 154 w 326"/>
                  <a:gd name="T63" fmla="*/ 244 h 262"/>
                  <a:gd name="T64" fmla="*/ 187 w 326"/>
                  <a:gd name="T65" fmla="*/ 241 h 262"/>
                  <a:gd name="T66" fmla="*/ 213 w 326"/>
                  <a:gd name="T67" fmla="*/ 233 h 262"/>
                  <a:gd name="T68" fmla="*/ 236 w 326"/>
                  <a:gd name="T69" fmla="*/ 224 h 262"/>
                  <a:gd name="T70" fmla="*/ 244 w 326"/>
                  <a:gd name="T71" fmla="*/ 220 h 262"/>
                  <a:gd name="T72" fmla="*/ 266 w 326"/>
                  <a:gd name="T73" fmla="*/ 204 h 262"/>
                  <a:gd name="T74" fmla="*/ 286 w 326"/>
                  <a:gd name="T75" fmla="*/ 179 h 262"/>
                  <a:gd name="T76" fmla="*/ 289 w 326"/>
                  <a:gd name="T77" fmla="*/ 174 h 262"/>
                  <a:gd name="T78" fmla="*/ 302 w 326"/>
                  <a:gd name="T79" fmla="*/ 150 h 262"/>
                  <a:gd name="T80" fmla="*/ 309 w 326"/>
                  <a:gd name="T81" fmla="*/ 125 h 262"/>
                  <a:gd name="T82" fmla="*/ 312 w 326"/>
                  <a:gd name="T83" fmla="*/ 120 h 262"/>
                  <a:gd name="T84" fmla="*/ 314 w 326"/>
                  <a:gd name="T85" fmla="*/ 95 h 262"/>
                  <a:gd name="T86" fmla="*/ 315 w 326"/>
                  <a:gd name="T87" fmla="*/ 93 h 262"/>
                  <a:gd name="T88" fmla="*/ 317 w 326"/>
                  <a:gd name="T89" fmla="*/ 91 h 262"/>
                  <a:gd name="T90" fmla="*/ 315 w 326"/>
                  <a:gd name="T91" fmla="*/ 86 h 262"/>
                  <a:gd name="T92" fmla="*/ 315 w 326"/>
                  <a:gd name="T93" fmla="*/ 77 h 262"/>
                  <a:gd name="T94" fmla="*/ 313 w 326"/>
                  <a:gd name="T95" fmla="*/ 71 h 262"/>
                  <a:gd name="T96" fmla="*/ 313 w 326"/>
                  <a:gd name="T97" fmla="*/ 69 h 262"/>
                  <a:gd name="T98" fmla="*/ 311 w 326"/>
                  <a:gd name="T99" fmla="*/ 66 h 262"/>
                  <a:gd name="T100" fmla="*/ 312 w 326"/>
                  <a:gd name="T101" fmla="*/ 58 h 262"/>
                  <a:gd name="T102" fmla="*/ 310 w 326"/>
                  <a:gd name="T103" fmla="*/ 50 h 262"/>
                  <a:gd name="T104" fmla="*/ 301 w 326"/>
                  <a:gd name="T105" fmla="*/ 30 h 262"/>
                  <a:gd name="T106" fmla="*/ 298 w 326"/>
                  <a:gd name="T107" fmla="*/ 20 h 262"/>
                  <a:gd name="T108" fmla="*/ 296 w 326"/>
                  <a:gd name="T109" fmla="*/ 16 h 262"/>
                  <a:gd name="T110" fmla="*/ 288 w 326"/>
                  <a:gd name="T111" fmla="*/ 0 h 262"/>
                  <a:gd name="T112" fmla="*/ 299 w 326"/>
                  <a:gd name="T113" fmla="*/ 19 h 262"/>
                  <a:gd name="T114" fmla="*/ 311 w 326"/>
                  <a:gd name="T115" fmla="*/ 61 h 262"/>
                  <a:gd name="T116" fmla="*/ 312 w 326"/>
                  <a:gd name="T117" fmla="*/ 6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262">
                    <a:moveTo>
                      <a:pt x="288" y="0"/>
                    </a:moveTo>
                    <a:cubicBezTo>
                      <a:pt x="290" y="2"/>
                      <a:pt x="293" y="2"/>
                      <a:pt x="293" y="5"/>
                    </a:cubicBezTo>
                    <a:cubicBezTo>
                      <a:pt x="296" y="8"/>
                      <a:pt x="297" y="10"/>
                      <a:pt x="298" y="14"/>
                    </a:cubicBezTo>
                    <a:cubicBezTo>
                      <a:pt x="299" y="14"/>
                      <a:pt x="300" y="14"/>
                      <a:pt x="300" y="15"/>
                    </a:cubicBezTo>
                    <a:cubicBezTo>
                      <a:pt x="300" y="21"/>
                      <a:pt x="306" y="24"/>
                      <a:pt x="307" y="29"/>
                    </a:cubicBezTo>
                    <a:cubicBezTo>
                      <a:pt x="307" y="32"/>
                      <a:pt x="309" y="39"/>
                      <a:pt x="313" y="41"/>
                    </a:cubicBezTo>
                    <a:cubicBezTo>
                      <a:pt x="313" y="42"/>
                      <a:pt x="313" y="43"/>
                      <a:pt x="313" y="44"/>
                    </a:cubicBezTo>
                    <a:cubicBezTo>
                      <a:pt x="313" y="46"/>
                      <a:pt x="315" y="49"/>
                      <a:pt x="315" y="51"/>
                    </a:cubicBezTo>
                    <a:cubicBezTo>
                      <a:pt x="318" y="54"/>
                      <a:pt x="316" y="60"/>
                      <a:pt x="317" y="65"/>
                    </a:cubicBezTo>
                    <a:cubicBezTo>
                      <a:pt x="318" y="68"/>
                      <a:pt x="321" y="71"/>
                      <a:pt x="321" y="74"/>
                    </a:cubicBezTo>
                    <a:cubicBezTo>
                      <a:pt x="322" y="76"/>
                      <a:pt x="321" y="79"/>
                      <a:pt x="321" y="81"/>
                    </a:cubicBezTo>
                    <a:cubicBezTo>
                      <a:pt x="322" y="86"/>
                      <a:pt x="324" y="90"/>
                      <a:pt x="324" y="95"/>
                    </a:cubicBezTo>
                    <a:cubicBezTo>
                      <a:pt x="324" y="98"/>
                      <a:pt x="322" y="100"/>
                      <a:pt x="322" y="104"/>
                    </a:cubicBezTo>
                    <a:cubicBezTo>
                      <a:pt x="323" y="105"/>
                      <a:pt x="325" y="103"/>
                      <a:pt x="326" y="104"/>
                    </a:cubicBezTo>
                    <a:cubicBezTo>
                      <a:pt x="325" y="106"/>
                      <a:pt x="324" y="107"/>
                      <a:pt x="322" y="107"/>
                    </a:cubicBezTo>
                    <a:cubicBezTo>
                      <a:pt x="323" y="119"/>
                      <a:pt x="318" y="129"/>
                      <a:pt x="317" y="140"/>
                    </a:cubicBezTo>
                    <a:cubicBezTo>
                      <a:pt x="316" y="148"/>
                      <a:pt x="310" y="155"/>
                      <a:pt x="308" y="163"/>
                    </a:cubicBezTo>
                    <a:cubicBezTo>
                      <a:pt x="307" y="166"/>
                      <a:pt x="307" y="169"/>
                      <a:pt x="305" y="172"/>
                    </a:cubicBezTo>
                    <a:cubicBezTo>
                      <a:pt x="302" y="176"/>
                      <a:pt x="299" y="180"/>
                      <a:pt x="296" y="182"/>
                    </a:cubicBezTo>
                    <a:cubicBezTo>
                      <a:pt x="291" y="192"/>
                      <a:pt x="285" y="200"/>
                      <a:pt x="276" y="207"/>
                    </a:cubicBezTo>
                    <a:cubicBezTo>
                      <a:pt x="276" y="207"/>
                      <a:pt x="276" y="208"/>
                      <a:pt x="276" y="208"/>
                    </a:cubicBezTo>
                    <a:cubicBezTo>
                      <a:pt x="261" y="223"/>
                      <a:pt x="241" y="234"/>
                      <a:pt x="221" y="243"/>
                    </a:cubicBezTo>
                    <a:cubicBezTo>
                      <a:pt x="220" y="244"/>
                      <a:pt x="219" y="246"/>
                      <a:pt x="218" y="247"/>
                    </a:cubicBezTo>
                    <a:cubicBezTo>
                      <a:pt x="215" y="246"/>
                      <a:pt x="211" y="248"/>
                      <a:pt x="206" y="249"/>
                    </a:cubicBezTo>
                    <a:cubicBezTo>
                      <a:pt x="202" y="251"/>
                      <a:pt x="198" y="252"/>
                      <a:pt x="194" y="252"/>
                    </a:cubicBezTo>
                    <a:cubicBezTo>
                      <a:pt x="196" y="254"/>
                      <a:pt x="193" y="255"/>
                      <a:pt x="194" y="256"/>
                    </a:cubicBezTo>
                    <a:cubicBezTo>
                      <a:pt x="191" y="254"/>
                      <a:pt x="190" y="258"/>
                      <a:pt x="191" y="259"/>
                    </a:cubicBezTo>
                    <a:cubicBezTo>
                      <a:pt x="189" y="259"/>
                      <a:pt x="188" y="259"/>
                      <a:pt x="187" y="258"/>
                    </a:cubicBezTo>
                    <a:cubicBezTo>
                      <a:pt x="183" y="262"/>
                      <a:pt x="179" y="258"/>
                      <a:pt x="178" y="253"/>
                    </a:cubicBezTo>
                    <a:cubicBezTo>
                      <a:pt x="175" y="252"/>
                      <a:pt x="173" y="253"/>
                      <a:pt x="170" y="254"/>
                    </a:cubicBezTo>
                    <a:cubicBezTo>
                      <a:pt x="163" y="254"/>
                      <a:pt x="156" y="253"/>
                      <a:pt x="150" y="254"/>
                    </a:cubicBezTo>
                    <a:cubicBezTo>
                      <a:pt x="139" y="252"/>
                      <a:pt x="128" y="250"/>
                      <a:pt x="118" y="247"/>
                    </a:cubicBezTo>
                    <a:cubicBezTo>
                      <a:pt x="115" y="247"/>
                      <a:pt x="112" y="245"/>
                      <a:pt x="108" y="245"/>
                    </a:cubicBezTo>
                    <a:cubicBezTo>
                      <a:pt x="97" y="238"/>
                      <a:pt x="83" y="234"/>
                      <a:pt x="74" y="226"/>
                    </a:cubicBezTo>
                    <a:cubicBezTo>
                      <a:pt x="72" y="225"/>
                      <a:pt x="70" y="224"/>
                      <a:pt x="69" y="222"/>
                    </a:cubicBezTo>
                    <a:cubicBezTo>
                      <a:pt x="60" y="218"/>
                      <a:pt x="56" y="211"/>
                      <a:pt x="48" y="206"/>
                    </a:cubicBezTo>
                    <a:cubicBezTo>
                      <a:pt x="44" y="201"/>
                      <a:pt x="39" y="197"/>
                      <a:pt x="35" y="191"/>
                    </a:cubicBezTo>
                    <a:cubicBezTo>
                      <a:pt x="34" y="191"/>
                      <a:pt x="34" y="190"/>
                      <a:pt x="33" y="189"/>
                    </a:cubicBezTo>
                    <a:cubicBezTo>
                      <a:pt x="30" y="185"/>
                      <a:pt x="27" y="181"/>
                      <a:pt x="24" y="178"/>
                    </a:cubicBezTo>
                    <a:cubicBezTo>
                      <a:pt x="20" y="170"/>
                      <a:pt x="15" y="163"/>
                      <a:pt x="12" y="155"/>
                    </a:cubicBezTo>
                    <a:cubicBezTo>
                      <a:pt x="10" y="146"/>
                      <a:pt x="6" y="138"/>
                      <a:pt x="4" y="127"/>
                    </a:cubicBezTo>
                    <a:cubicBezTo>
                      <a:pt x="0" y="120"/>
                      <a:pt x="3" y="112"/>
                      <a:pt x="3" y="104"/>
                    </a:cubicBezTo>
                    <a:cubicBezTo>
                      <a:pt x="3" y="103"/>
                      <a:pt x="2" y="103"/>
                      <a:pt x="1" y="103"/>
                    </a:cubicBezTo>
                    <a:cubicBezTo>
                      <a:pt x="2" y="100"/>
                      <a:pt x="0" y="96"/>
                      <a:pt x="3" y="94"/>
                    </a:cubicBezTo>
                    <a:cubicBezTo>
                      <a:pt x="1" y="93"/>
                      <a:pt x="2" y="90"/>
                      <a:pt x="2" y="88"/>
                    </a:cubicBezTo>
                    <a:cubicBezTo>
                      <a:pt x="3" y="91"/>
                      <a:pt x="6" y="92"/>
                      <a:pt x="6" y="95"/>
                    </a:cubicBezTo>
                    <a:cubicBezTo>
                      <a:pt x="7" y="98"/>
                      <a:pt x="6" y="102"/>
                      <a:pt x="8" y="104"/>
                    </a:cubicBezTo>
                    <a:cubicBezTo>
                      <a:pt x="8" y="107"/>
                      <a:pt x="9" y="110"/>
                      <a:pt x="10" y="111"/>
                    </a:cubicBezTo>
                    <a:cubicBezTo>
                      <a:pt x="11" y="119"/>
                      <a:pt x="13" y="124"/>
                      <a:pt x="14" y="129"/>
                    </a:cubicBezTo>
                    <a:cubicBezTo>
                      <a:pt x="17" y="135"/>
                      <a:pt x="18" y="142"/>
                      <a:pt x="22" y="148"/>
                    </a:cubicBezTo>
                    <a:cubicBezTo>
                      <a:pt x="26" y="153"/>
                      <a:pt x="32" y="158"/>
                      <a:pt x="34" y="164"/>
                    </a:cubicBezTo>
                    <a:cubicBezTo>
                      <a:pt x="34" y="166"/>
                      <a:pt x="34" y="167"/>
                      <a:pt x="34" y="169"/>
                    </a:cubicBezTo>
                    <a:cubicBezTo>
                      <a:pt x="35" y="170"/>
                      <a:pt x="36" y="171"/>
                      <a:pt x="37" y="173"/>
                    </a:cubicBezTo>
                    <a:cubicBezTo>
                      <a:pt x="40" y="177"/>
                      <a:pt x="41" y="182"/>
                      <a:pt x="43" y="187"/>
                    </a:cubicBezTo>
                    <a:cubicBezTo>
                      <a:pt x="45" y="192"/>
                      <a:pt x="50" y="195"/>
                      <a:pt x="54" y="199"/>
                    </a:cubicBezTo>
                    <a:cubicBezTo>
                      <a:pt x="56" y="202"/>
                      <a:pt x="57" y="205"/>
                      <a:pt x="61" y="206"/>
                    </a:cubicBezTo>
                    <a:cubicBezTo>
                      <a:pt x="65" y="211"/>
                      <a:pt x="71" y="215"/>
                      <a:pt x="77" y="218"/>
                    </a:cubicBezTo>
                    <a:cubicBezTo>
                      <a:pt x="81" y="221"/>
                      <a:pt x="84" y="225"/>
                      <a:pt x="90" y="226"/>
                    </a:cubicBezTo>
                    <a:cubicBezTo>
                      <a:pt x="90" y="227"/>
                      <a:pt x="90" y="227"/>
                      <a:pt x="90" y="228"/>
                    </a:cubicBezTo>
                    <a:cubicBezTo>
                      <a:pt x="98" y="231"/>
                      <a:pt x="106" y="234"/>
                      <a:pt x="113" y="237"/>
                    </a:cubicBezTo>
                    <a:cubicBezTo>
                      <a:pt x="119" y="239"/>
                      <a:pt x="126" y="240"/>
                      <a:pt x="133" y="241"/>
                    </a:cubicBezTo>
                    <a:cubicBezTo>
                      <a:pt x="136" y="242"/>
                      <a:pt x="138" y="243"/>
                      <a:pt x="141" y="243"/>
                    </a:cubicBezTo>
                    <a:cubicBezTo>
                      <a:pt x="143" y="243"/>
                      <a:pt x="143" y="242"/>
                      <a:pt x="145" y="243"/>
                    </a:cubicBezTo>
                    <a:cubicBezTo>
                      <a:pt x="148" y="243"/>
                      <a:pt x="151" y="244"/>
                      <a:pt x="154" y="244"/>
                    </a:cubicBezTo>
                    <a:cubicBezTo>
                      <a:pt x="157" y="244"/>
                      <a:pt x="159" y="244"/>
                      <a:pt x="162" y="244"/>
                    </a:cubicBezTo>
                    <a:cubicBezTo>
                      <a:pt x="170" y="244"/>
                      <a:pt x="179" y="242"/>
                      <a:pt x="187" y="241"/>
                    </a:cubicBezTo>
                    <a:cubicBezTo>
                      <a:pt x="191" y="241"/>
                      <a:pt x="195" y="240"/>
                      <a:pt x="199" y="239"/>
                    </a:cubicBezTo>
                    <a:cubicBezTo>
                      <a:pt x="204" y="238"/>
                      <a:pt x="210" y="237"/>
                      <a:pt x="213" y="233"/>
                    </a:cubicBezTo>
                    <a:cubicBezTo>
                      <a:pt x="214" y="234"/>
                      <a:pt x="218" y="234"/>
                      <a:pt x="218" y="231"/>
                    </a:cubicBezTo>
                    <a:cubicBezTo>
                      <a:pt x="225" y="231"/>
                      <a:pt x="231" y="228"/>
                      <a:pt x="236" y="224"/>
                    </a:cubicBezTo>
                    <a:cubicBezTo>
                      <a:pt x="237" y="223"/>
                      <a:pt x="238" y="222"/>
                      <a:pt x="240" y="221"/>
                    </a:cubicBezTo>
                    <a:cubicBezTo>
                      <a:pt x="241" y="220"/>
                      <a:pt x="243" y="221"/>
                      <a:pt x="244" y="220"/>
                    </a:cubicBezTo>
                    <a:cubicBezTo>
                      <a:pt x="246" y="219"/>
                      <a:pt x="248" y="216"/>
                      <a:pt x="250" y="214"/>
                    </a:cubicBezTo>
                    <a:cubicBezTo>
                      <a:pt x="256" y="212"/>
                      <a:pt x="260" y="205"/>
                      <a:pt x="266" y="204"/>
                    </a:cubicBezTo>
                    <a:cubicBezTo>
                      <a:pt x="267" y="200"/>
                      <a:pt x="269" y="197"/>
                      <a:pt x="273" y="196"/>
                    </a:cubicBezTo>
                    <a:cubicBezTo>
                      <a:pt x="276" y="189"/>
                      <a:pt x="282" y="185"/>
                      <a:pt x="286" y="179"/>
                    </a:cubicBezTo>
                    <a:cubicBezTo>
                      <a:pt x="286" y="178"/>
                      <a:pt x="287" y="177"/>
                      <a:pt x="287" y="176"/>
                    </a:cubicBezTo>
                    <a:cubicBezTo>
                      <a:pt x="288" y="176"/>
                      <a:pt x="288" y="174"/>
                      <a:pt x="289" y="174"/>
                    </a:cubicBezTo>
                    <a:cubicBezTo>
                      <a:pt x="292" y="167"/>
                      <a:pt x="296" y="163"/>
                      <a:pt x="299" y="157"/>
                    </a:cubicBezTo>
                    <a:cubicBezTo>
                      <a:pt x="299" y="154"/>
                      <a:pt x="301" y="152"/>
                      <a:pt x="302" y="150"/>
                    </a:cubicBezTo>
                    <a:cubicBezTo>
                      <a:pt x="303" y="147"/>
                      <a:pt x="303" y="143"/>
                      <a:pt x="304" y="141"/>
                    </a:cubicBezTo>
                    <a:cubicBezTo>
                      <a:pt x="305" y="135"/>
                      <a:pt x="308" y="132"/>
                      <a:pt x="309" y="125"/>
                    </a:cubicBezTo>
                    <a:cubicBezTo>
                      <a:pt x="309" y="125"/>
                      <a:pt x="309" y="124"/>
                      <a:pt x="310" y="125"/>
                    </a:cubicBezTo>
                    <a:cubicBezTo>
                      <a:pt x="309" y="122"/>
                      <a:pt x="309" y="120"/>
                      <a:pt x="312" y="120"/>
                    </a:cubicBezTo>
                    <a:cubicBezTo>
                      <a:pt x="311" y="117"/>
                      <a:pt x="312" y="116"/>
                      <a:pt x="311" y="113"/>
                    </a:cubicBezTo>
                    <a:cubicBezTo>
                      <a:pt x="314" y="108"/>
                      <a:pt x="313" y="102"/>
                      <a:pt x="314" y="95"/>
                    </a:cubicBezTo>
                    <a:cubicBezTo>
                      <a:pt x="314" y="94"/>
                      <a:pt x="313" y="96"/>
                      <a:pt x="313" y="95"/>
                    </a:cubicBezTo>
                    <a:cubicBezTo>
                      <a:pt x="313" y="94"/>
                      <a:pt x="316" y="95"/>
                      <a:pt x="315" y="93"/>
                    </a:cubicBezTo>
                    <a:cubicBezTo>
                      <a:pt x="316" y="92"/>
                      <a:pt x="314" y="94"/>
                      <a:pt x="315" y="92"/>
                    </a:cubicBezTo>
                    <a:cubicBezTo>
                      <a:pt x="315" y="91"/>
                      <a:pt x="316" y="92"/>
                      <a:pt x="317" y="91"/>
                    </a:cubicBezTo>
                    <a:cubicBezTo>
                      <a:pt x="315" y="90"/>
                      <a:pt x="314" y="89"/>
                      <a:pt x="314" y="86"/>
                    </a:cubicBezTo>
                    <a:cubicBezTo>
                      <a:pt x="314" y="87"/>
                      <a:pt x="316" y="87"/>
                      <a:pt x="315" y="86"/>
                    </a:cubicBezTo>
                    <a:cubicBezTo>
                      <a:pt x="315" y="85"/>
                      <a:pt x="315" y="87"/>
                      <a:pt x="314" y="86"/>
                    </a:cubicBezTo>
                    <a:cubicBezTo>
                      <a:pt x="315" y="82"/>
                      <a:pt x="314" y="80"/>
                      <a:pt x="315" y="77"/>
                    </a:cubicBezTo>
                    <a:cubicBezTo>
                      <a:pt x="314" y="76"/>
                      <a:pt x="312" y="78"/>
                      <a:pt x="312" y="77"/>
                    </a:cubicBezTo>
                    <a:cubicBezTo>
                      <a:pt x="314" y="75"/>
                      <a:pt x="312" y="73"/>
                      <a:pt x="313" y="71"/>
                    </a:cubicBezTo>
                    <a:cubicBezTo>
                      <a:pt x="312" y="70"/>
                      <a:pt x="313" y="69"/>
                      <a:pt x="312" y="68"/>
                    </a:cubicBezTo>
                    <a:cubicBezTo>
                      <a:pt x="312" y="67"/>
                      <a:pt x="313" y="68"/>
                      <a:pt x="313" y="69"/>
                    </a:cubicBezTo>
                    <a:cubicBezTo>
                      <a:pt x="314" y="69"/>
                      <a:pt x="312" y="67"/>
                      <a:pt x="314" y="67"/>
                    </a:cubicBezTo>
                    <a:cubicBezTo>
                      <a:pt x="313" y="67"/>
                      <a:pt x="312" y="66"/>
                      <a:pt x="311" y="66"/>
                    </a:cubicBezTo>
                    <a:cubicBezTo>
                      <a:pt x="312" y="63"/>
                      <a:pt x="310" y="63"/>
                      <a:pt x="310" y="60"/>
                    </a:cubicBezTo>
                    <a:cubicBezTo>
                      <a:pt x="311" y="60"/>
                      <a:pt x="312" y="59"/>
                      <a:pt x="312" y="58"/>
                    </a:cubicBezTo>
                    <a:cubicBezTo>
                      <a:pt x="311" y="57"/>
                      <a:pt x="311" y="56"/>
                      <a:pt x="310" y="57"/>
                    </a:cubicBezTo>
                    <a:cubicBezTo>
                      <a:pt x="309" y="54"/>
                      <a:pt x="308" y="52"/>
                      <a:pt x="310" y="50"/>
                    </a:cubicBezTo>
                    <a:cubicBezTo>
                      <a:pt x="308" y="48"/>
                      <a:pt x="306" y="47"/>
                      <a:pt x="307" y="43"/>
                    </a:cubicBezTo>
                    <a:cubicBezTo>
                      <a:pt x="304" y="40"/>
                      <a:pt x="304" y="34"/>
                      <a:pt x="301" y="30"/>
                    </a:cubicBezTo>
                    <a:cubicBezTo>
                      <a:pt x="302" y="29"/>
                      <a:pt x="301" y="29"/>
                      <a:pt x="301" y="27"/>
                    </a:cubicBezTo>
                    <a:cubicBezTo>
                      <a:pt x="299" y="26"/>
                      <a:pt x="298" y="22"/>
                      <a:pt x="298" y="20"/>
                    </a:cubicBezTo>
                    <a:cubicBezTo>
                      <a:pt x="297" y="21"/>
                      <a:pt x="297" y="18"/>
                      <a:pt x="296" y="19"/>
                    </a:cubicBezTo>
                    <a:cubicBezTo>
                      <a:pt x="296" y="18"/>
                      <a:pt x="295" y="17"/>
                      <a:pt x="296" y="16"/>
                    </a:cubicBezTo>
                    <a:cubicBezTo>
                      <a:pt x="294" y="16"/>
                      <a:pt x="294" y="13"/>
                      <a:pt x="293" y="12"/>
                    </a:cubicBezTo>
                    <a:cubicBezTo>
                      <a:pt x="292" y="7"/>
                      <a:pt x="289" y="5"/>
                      <a:pt x="288" y="0"/>
                    </a:cubicBezTo>
                    <a:close/>
                    <a:moveTo>
                      <a:pt x="299" y="22"/>
                    </a:moveTo>
                    <a:cubicBezTo>
                      <a:pt x="300" y="21"/>
                      <a:pt x="300" y="20"/>
                      <a:pt x="299" y="19"/>
                    </a:cubicBezTo>
                    <a:cubicBezTo>
                      <a:pt x="299" y="20"/>
                      <a:pt x="299" y="21"/>
                      <a:pt x="299" y="22"/>
                    </a:cubicBezTo>
                    <a:close/>
                    <a:moveTo>
                      <a:pt x="311" y="61"/>
                    </a:moveTo>
                    <a:cubicBezTo>
                      <a:pt x="311" y="62"/>
                      <a:pt x="312" y="62"/>
                      <a:pt x="312" y="62"/>
                    </a:cubicBezTo>
                    <a:cubicBezTo>
                      <a:pt x="312" y="61"/>
                      <a:pt x="313" y="61"/>
                      <a:pt x="312" y="60"/>
                    </a:cubicBezTo>
                    <a:cubicBezTo>
                      <a:pt x="312" y="61"/>
                      <a:pt x="311" y="61"/>
                      <a:pt x="311"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grpSp>
        <p:grpSp>
          <p:nvGrpSpPr>
            <p:cNvPr id="22" name="组合 21"/>
            <p:cNvGrpSpPr/>
            <p:nvPr/>
          </p:nvGrpSpPr>
          <p:grpSpPr>
            <a:xfrm>
              <a:off x="4070302" y="3039225"/>
              <a:ext cx="492443" cy="434519"/>
              <a:chOff x="11081944" y="552138"/>
              <a:chExt cx="669274" cy="590550"/>
            </a:xfrm>
          </p:grpSpPr>
          <p:sp>
            <p:nvSpPr>
              <p:cNvPr id="23" name="Freeform 5"/>
              <p:cNvSpPr/>
              <p:nvPr/>
            </p:nvSpPr>
            <p:spPr bwMode="auto">
              <a:xfrm>
                <a:off x="11175884" y="552138"/>
                <a:ext cx="573204" cy="590550"/>
              </a:xfrm>
              <a:custGeom>
                <a:avLst/>
                <a:gdLst>
                  <a:gd name="T0" fmla="*/ 279 w 291"/>
                  <a:gd name="T1" fmla="*/ 117 h 300"/>
                  <a:gd name="T2" fmla="*/ 274 w 291"/>
                  <a:gd name="T3" fmla="*/ 101 h 300"/>
                  <a:gd name="T4" fmla="*/ 269 w 291"/>
                  <a:gd name="T5" fmla="*/ 84 h 300"/>
                  <a:gd name="T6" fmla="*/ 254 w 291"/>
                  <a:gd name="T7" fmla="*/ 63 h 300"/>
                  <a:gd name="T8" fmla="*/ 227 w 291"/>
                  <a:gd name="T9" fmla="*/ 37 h 300"/>
                  <a:gd name="T10" fmla="*/ 229 w 291"/>
                  <a:gd name="T11" fmla="*/ 34 h 300"/>
                  <a:gd name="T12" fmla="*/ 218 w 291"/>
                  <a:gd name="T13" fmla="*/ 23 h 300"/>
                  <a:gd name="T14" fmla="*/ 191 w 291"/>
                  <a:gd name="T15" fmla="*/ 20 h 300"/>
                  <a:gd name="T16" fmla="*/ 174 w 291"/>
                  <a:gd name="T17" fmla="*/ 9 h 300"/>
                  <a:gd name="T18" fmla="*/ 157 w 291"/>
                  <a:gd name="T19" fmla="*/ 4 h 300"/>
                  <a:gd name="T20" fmla="*/ 135 w 291"/>
                  <a:gd name="T21" fmla="*/ 6 h 300"/>
                  <a:gd name="T22" fmla="*/ 118 w 291"/>
                  <a:gd name="T23" fmla="*/ 6 h 300"/>
                  <a:gd name="T24" fmla="*/ 89 w 291"/>
                  <a:gd name="T25" fmla="*/ 14 h 300"/>
                  <a:gd name="T26" fmla="*/ 58 w 291"/>
                  <a:gd name="T27" fmla="*/ 31 h 300"/>
                  <a:gd name="T28" fmla="*/ 46 w 291"/>
                  <a:gd name="T29" fmla="*/ 40 h 300"/>
                  <a:gd name="T30" fmla="*/ 35 w 291"/>
                  <a:gd name="T31" fmla="*/ 45 h 300"/>
                  <a:gd name="T32" fmla="*/ 22 w 291"/>
                  <a:gd name="T33" fmla="*/ 65 h 300"/>
                  <a:gd name="T34" fmla="*/ 10 w 291"/>
                  <a:gd name="T35" fmla="*/ 93 h 300"/>
                  <a:gd name="T36" fmla="*/ 5 w 291"/>
                  <a:gd name="T37" fmla="*/ 103 h 300"/>
                  <a:gd name="T38" fmla="*/ 4 w 291"/>
                  <a:gd name="T39" fmla="*/ 133 h 300"/>
                  <a:gd name="T40" fmla="*/ 16 w 291"/>
                  <a:gd name="T41" fmla="*/ 172 h 300"/>
                  <a:gd name="T42" fmla="*/ 17 w 291"/>
                  <a:gd name="T43" fmla="*/ 182 h 300"/>
                  <a:gd name="T44" fmla="*/ 18 w 291"/>
                  <a:gd name="T45" fmla="*/ 187 h 300"/>
                  <a:gd name="T46" fmla="*/ 21 w 291"/>
                  <a:gd name="T47" fmla="*/ 193 h 300"/>
                  <a:gd name="T48" fmla="*/ 54 w 291"/>
                  <a:gd name="T49" fmla="*/ 227 h 300"/>
                  <a:gd name="T50" fmla="*/ 83 w 291"/>
                  <a:gd name="T51" fmla="*/ 244 h 300"/>
                  <a:gd name="T52" fmla="*/ 107 w 291"/>
                  <a:gd name="T53" fmla="*/ 263 h 300"/>
                  <a:gd name="T54" fmla="*/ 116 w 291"/>
                  <a:gd name="T55" fmla="*/ 265 h 300"/>
                  <a:gd name="T56" fmla="*/ 113 w 291"/>
                  <a:gd name="T57" fmla="*/ 273 h 300"/>
                  <a:gd name="T58" fmla="*/ 130 w 291"/>
                  <a:gd name="T59" fmla="*/ 281 h 300"/>
                  <a:gd name="T60" fmla="*/ 124 w 291"/>
                  <a:gd name="T61" fmla="*/ 287 h 300"/>
                  <a:gd name="T62" fmla="*/ 150 w 291"/>
                  <a:gd name="T63" fmla="*/ 293 h 300"/>
                  <a:gd name="T64" fmla="*/ 185 w 291"/>
                  <a:gd name="T65" fmla="*/ 289 h 300"/>
                  <a:gd name="T66" fmla="*/ 210 w 291"/>
                  <a:gd name="T67" fmla="*/ 273 h 300"/>
                  <a:gd name="T68" fmla="*/ 246 w 291"/>
                  <a:gd name="T69" fmla="*/ 252 h 300"/>
                  <a:gd name="T70" fmla="*/ 268 w 291"/>
                  <a:gd name="T71" fmla="*/ 223 h 300"/>
                  <a:gd name="T72" fmla="*/ 274 w 291"/>
                  <a:gd name="T73" fmla="*/ 196 h 300"/>
                  <a:gd name="T74" fmla="*/ 280 w 291"/>
                  <a:gd name="T75" fmla="*/ 183 h 300"/>
                  <a:gd name="T76" fmla="*/ 284 w 291"/>
                  <a:gd name="T77" fmla="*/ 15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1" h="300">
                    <a:moveTo>
                      <a:pt x="284" y="135"/>
                    </a:moveTo>
                    <a:cubicBezTo>
                      <a:pt x="285" y="127"/>
                      <a:pt x="282" y="123"/>
                      <a:pt x="279" y="117"/>
                    </a:cubicBezTo>
                    <a:cubicBezTo>
                      <a:pt x="285" y="110"/>
                      <a:pt x="273" y="107"/>
                      <a:pt x="274" y="100"/>
                    </a:cubicBezTo>
                    <a:cubicBezTo>
                      <a:pt x="274" y="101"/>
                      <a:pt x="274" y="101"/>
                      <a:pt x="274" y="101"/>
                    </a:cubicBezTo>
                    <a:cubicBezTo>
                      <a:pt x="272" y="99"/>
                      <a:pt x="272" y="99"/>
                      <a:pt x="272" y="99"/>
                    </a:cubicBezTo>
                    <a:cubicBezTo>
                      <a:pt x="278" y="93"/>
                      <a:pt x="269" y="89"/>
                      <a:pt x="269" y="84"/>
                    </a:cubicBezTo>
                    <a:cubicBezTo>
                      <a:pt x="266" y="81"/>
                      <a:pt x="268" y="71"/>
                      <a:pt x="260" y="73"/>
                    </a:cubicBezTo>
                    <a:cubicBezTo>
                      <a:pt x="260" y="68"/>
                      <a:pt x="258" y="66"/>
                      <a:pt x="254" y="63"/>
                    </a:cubicBezTo>
                    <a:cubicBezTo>
                      <a:pt x="246" y="57"/>
                      <a:pt x="241" y="41"/>
                      <a:pt x="229" y="40"/>
                    </a:cubicBezTo>
                    <a:cubicBezTo>
                      <a:pt x="228" y="39"/>
                      <a:pt x="227" y="38"/>
                      <a:pt x="227" y="37"/>
                    </a:cubicBezTo>
                    <a:cubicBezTo>
                      <a:pt x="228" y="37"/>
                      <a:pt x="228" y="36"/>
                      <a:pt x="229" y="36"/>
                    </a:cubicBezTo>
                    <a:cubicBezTo>
                      <a:pt x="229" y="34"/>
                      <a:pt x="229" y="34"/>
                      <a:pt x="229" y="34"/>
                    </a:cubicBezTo>
                    <a:cubicBezTo>
                      <a:pt x="226" y="33"/>
                      <a:pt x="224" y="32"/>
                      <a:pt x="221" y="31"/>
                    </a:cubicBezTo>
                    <a:cubicBezTo>
                      <a:pt x="223" y="29"/>
                      <a:pt x="221" y="24"/>
                      <a:pt x="218" y="23"/>
                    </a:cubicBezTo>
                    <a:cubicBezTo>
                      <a:pt x="213" y="22"/>
                      <a:pt x="212" y="22"/>
                      <a:pt x="206" y="21"/>
                    </a:cubicBezTo>
                    <a:cubicBezTo>
                      <a:pt x="202" y="17"/>
                      <a:pt x="196" y="19"/>
                      <a:pt x="191" y="20"/>
                    </a:cubicBezTo>
                    <a:cubicBezTo>
                      <a:pt x="189" y="14"/>
                      <a:pt x="182" y="16"/>
                      <a:pt x="178" y="14"/>
                    </a:cubicBezTo>
                    <a:cubicBezTo>
                      <a:pt x="176" y="12"/>
                      <a:pt x="174" y="11"/>
                      <a:pt x="174" y="9"/>
                    </a:cubicBezTo>
                    <a:cubicBezTo>
                      <a:pt x="168" y="9"/>
                      <a:pt x="164" y="6"/>
                      <a:pt x="157" y="7"/>
                    </a:cubicBezTo>
                    <a:cubicBezTo>
                      <a:pt x="157" y="4"/>
                      <a:pt x="157" y="4"/>
                      <a:pt x="157" y="4"/>
                    </a:cubicBezTo>
                    <a:cubicBezTo>
                      <a:pt x="153" y="0"/>
                      <a:pt x="148" y="6"/>
                      <a:pt x="144" y="1"/>
                    </a:cubicBezTo>
                    <a:cubicBezTo>
                      <a:pt x="140" y="2"/>
                      <a:pt x="139" y="5"/>
                      <a:pt x="135" y="6"/>
                    </a:cubicBezTo>
                    <a:cubicBezTo>
                      <a:pt x="132" y="7"/>
                      <a:pt x="126" y="9"/>
                      <a:pt x="124" y="4"/>
                    </a:cubicBezTo>
                    <a:cubicBezTo>
                      <a:pt x="122" y="4"/>
                      <a:pt x="119" y="4"/>
                      <a:pt x="118" y="6"/>
                    </a:cubicBezTo>
                    <a:cubicBezTo>
                      <a:pt x="114" y="2"/>
                      <a:pt x="112" y="11"/>
                      <a:pt x="107" y="6"/>
                    </a:cubicBezTo>
                    <a:cubicBezTo>
                      <a:pt x="103" y="16"/>
                      <a:pt x="96" y="9"/>
                      <a:pt x="89" y="14"/>
                    </a:cubicBezTo>
                    <a:cubicBezTo>
                      <a:pt x="84" y="23"/>
                      <a:pt x="74" y="15"/>
                      <a:pt x="69" y="25"/>
                    </a:cubicBezTo>
                    <a:cubicBezTo>
                      <a:pt x="64" y="22"/>
                      <a:pt x="63" y="35"/>
                      <a:pt x="58" y="31"/>
                    </a:cubicBezTo>
                    <a:cubicBezTo>
                      <a:pt x="58" y="32"/>
                      <a:pt x="58" y="32"/>
                      <a:pt x="58" y="32"/>
                    </a:cubicBezTo>
                    <a:cubicBezTo>
                      <a:pt x="56" y="38"/>
                      <a:pt x="47" y="32"/>
                      <a:pt x="46" y="40"/>
                    </a:cubicBezTo>
                    <a:cubicBezTo>
                      <a:pt x="40" y="40"/>
                      <a:pt x="38" y="39"/>
                      <a:pt x="34" y="43"/>
                    </a:cubicBezTo>
                    <a:cubicBezTo>
                      <a:pt x="35" y="45"/>
                      <a:pt x="35" y="45"/>
                      <a:pt x="35" y="45"/>
                    </a:cubicBezTo>
                    <a:cubicBezTo>
                      <a:pt x="32" y="49"/>
                      <a:pt x="32" y="53"/>
                      <a:pt x="27" y="53"/>
                    </a:cubicBezTo>
                    <a:cubicBezTo>
                      <a:pt x="24" y="57"/>
                      <a:pt x="20" y="61"/>
                      <a:pt x="22" y="65"/>
                    </a:cubicBezTo>
                    <a:cubicBezTo>
                      <a:pt x="9" y="69"/>
                      <a:pt x="20" y="87"/>
                      <a:pt x="8" y="92"/>
                    </a:cubicBezTo>
                    <a:cubicBezTo>
                      <a:pt x="10" y="93"/>
                      <a:pt x="10" y="93"/>
                      <a:pt x="10" y="93"/>
                    </a:cubicBezTo>
                    <a:cubicBezTo>
                      <a:pt x="8" y="96"/>
                      <a:pt x="8" y="102"/>
                      <a:pt x="3" y="99"/>
                    </a:cubicBezTo>
                    <a:cubicBezTo>
                      <a:pt x="2" y="101"/>
                      <a:pt x="4" y="102"/>
                      <a:pt x="5" y="103"/>
                    </a:cubicBezTo>
                    <a:cubicBezTo>
                      <a:pt x="2" y="109"/>
                      <a:pt x="6" y="114"/>
                      <a:pt x="8" y="121"/>
                    </a:cubicBezTo>
                    <a:cubicBezTo>
                      <a:pt x="5" y="124"/>
                      <a:pt x="0" y="128"/>
                      <a:pt x="4" y="133"/>
                    </a:cubicBezTo>
                    <a:cubicBezTo>
                      <a:pt x="12" y="137"/>
                      <a:pt x="0" y="147"/>
                      <a:pt x="8" y="149"/>
                    </a:cubicBezTo>
                    <a:cubicBezTo>
                      <a:pt x="5" y="159"/>
                      <a:pt x="14" y="166"/>
                      <a:pt x="16" y="172"/>
                    </a:cubicBezTo>
                    <a:cubicBezTo>
                      <a:pt x="13" y="175"/>
                      <a:pt x="17" y="180"/>
                      <a:pt x="16" y="183"/>
                    </a:cubicBezTo>
                    <a:cubicBezTo>
                      <a:pt x="17" y="182"/>
                      <a:pt x="17" y="182"/>
                      <a:pt x="17" y="182"/>
                    </a:cubicBezTo>
                    <a:cubicBezTo>
                      <a:pt x="19" y="184"/>
                      <a:pt x="19" y="184"/>
                      <a:pt x="19" y="184"/>
                    </a:cubicBezTo>
                    <a:cubicBezTo>
                      <a:pt x="19" y="185"/>
                      <a:pt x="19" y="186"/>
                      <a:pt x="18" y="187"/>
                    </a:cubicBezTo>
                    <a:cubicBezTo>
                      <a:pt x="26" y="191"/>
                      <a:pt x="26" y="191"/>
                      <a:pt x="26" y="191"/>
                    </a:cubicBezTo>
                    <a:cubicBezTo>
                      <a:pt x="21" y="193"/>
                      <a:pt x="21" y="193"/>
                      <a:pt x="21" y="193"/>
                    </a:cubicBezTo>
                    <a:cubicBezTo>
                      <a:pt x="26" y="202"/>
                      <a:pt x="38" y="205"/>
                      <a:pt x="43" y="215"/>
                    </a:cubicBezTo>
                    <a:cubicBezTo>
                      <a:pt x="51" y="215"/>
                      <a:pt x="47" y="225"/>
                      <a:pt x="54" y="227"/>
                    </a:cubicBezTo>
                    <a:cubicBezTo>
                      <a:pt x="64" y="224"/>
                      <a:pt x="62" y="237"/>
                      <a:pt x="71" y="236"/>
                    </a:cubicBezTo>
                    <a:cubicBezTo>
                      <a:pt x="72" y="243"/>
                      <a:pt x="83" y="237"/>
                      <a:pt x="83" y="244"/>
                    </a:cubicBezTo>
                    <a:cubicBezTo>
                      <a:pt x="86" y="244"/>
                      <a:pt x="86" y="244"/>
                      <a:pt x="86" y="244"/>
                    </a:cubicBezTo>
                    <a:cubicBezTo>
                      <a:pt x="92" y="253"/>
                      <a:pt x="104" y="253"/>
                      <a:pt x="107" y="263"/>
                    </a:cubicBezTo>
                    <a:cubicBezTo>
                      <a:pt x="110" y="261"/>
                      <a:pt x="115" y="259"/>
                      <a:pt x="117" y="263"/>
                    </a:cubicBezTo>
                    <a:cubicBezTo>
                      <a:pt x="116" y="265"/>
                      <a:pt x="116" y="265"/>
                      <a:pt x="116" y="265"/>
                    </a:cubicBezTo>
                    <a:cubicBezTo>
                      <a:pt x="120" y="269"/>
                      <a:pt x="120" y="269"/>
                      <a:pt x="120" y="269"/>
                    </a:cubicBezTo>
                    <a:cubicBezTo>
                      <a:pt x="119" y="273"/>
                      <a:pt x="114" y="269"/>
                      <a:pt x="113" y="273"/>
                    </a:cubicBezTo>
                    <a:cubicBezTo>
                      <a:pt x="116" y="275"/>
                      <a:pt x="120" y="278"/>
                      <a:pt x="122" y="275"/>
                    </a:cubicBezTo>
                    <a:cubicBezTo>
                      <a:pt x="124" y="278"/>
                      <a:pt x="127" y="278"/>
                      <a:pt x="130" y="281"/>
                    </a:cubicBezTo>
                    <a:cubicBezTo>
                      <a:pt x="132" y="283"/>
                      <a:pt x="135" y="277"/>
                      <a:pt x="137" y="282"/>
                    </a:cubicBezTo>
                    <a:cubicBezTo>
                      <a:pt x="133" y="285"/>
                      <a:pt x="130" y="285"/>
                      <a:pt x="124" y="287"/>
                    </a:cubicBezTo>
                    <a:cubicBezTo>
                      <a:pt x="126" y="287"/>
                      <a:pt x="130" y="289"/>
                      <a:pt x="130" y="287"/>
                    </a:cubicBezTo>
                    <a:cubicBezTo>
                      <a:pt x="135" y="291"/>
                      <a:pt x="145" y="288"/>
                      <a:pt x="150" y="293"/>
                    </a:cubicBezTo>
                    <a:cubicBezTo>
                      <a:pt x="154" y="294"/>
                      <a:pt x="156" y="293"/>
                      <a:pt x="157" y="290"/>
                    </a:cubicBezTo>
                    <a:cubicBezTo>
                      <a:pt x="168" y="300"/>
                      <a:pt x="174" y="285"/>
                      <a:pt x="185" y="289"/>
                    </a:cubicBezTo>
                    <a:cubicBezTo>
                      <a:pt x="195" y="289"/>
                      <a:pt x="191" y="272"/>
                      <a:pt x="202" y="279"/>
                    </a:cubicBezTo>
                    <a:cubicBezTo>
                      <a:pt x="205" y="274"/>
                      <a:pt x="211" y="281"/>
                      <a:pt x="210" y="273"/>
                    </a:cubicBezTo>
                    <a:cubicBezTo>
                      <a:pt x="212" y="269"/>
                      <a:pt x="216" y="270"/>
                      <a:pt x="219" y="270"/>
                    </a:cubicBezTo>
                    <a:cubicBezTo>
                      <a:pt x="225" y="260"/>
                      <a:pt x="237" y="259"/>
                      <a:pt x="246" y="252"/>
                    </a:cubicBezTo>
                    <a:cubicBezTo>
                      <a:pt x="245" y="245"/>
                      <a:pt x="253" y="244"/>
                      <a:pt x="253" y="237"/>
                    </a:cubicBezTo>
                    <a:cubicBezTo>
                      <a:pt x="260" y="234"/>
                      <a:pt x="260" y="225"/>
                      <a:pt x="268" y="223"/>
                    </a:cubicBezTo>
                    <a:cubicBezTo>
                      <a:pt x="267" y="218"/>
                      <a:pt x="269" y="210"/>
                      <a:pt x="270" y="205"/>
                    </a:cubicBezTo>
                    <a:cubicBezTo>
                      <a:pt x="273" y="203"/>
                      <a:pt x="270" y="197"/>
                      <a:pt x="274" y="196"/>
                    </a:cubicBezTo>
                    <a:cubicBezTo>
                      <a:pt x="274" y="195"/>
                      <a:pt x="274" y="195"/>
                      <a:pt x="274" y="195"/>
                    </a:cubicBezTo>
                    <a:cubicBezTo>
                      <a:pt x="281" y="194"/>
                      <a:pt x="274" y="185"/>
                      <a:pt x="280" y="183"/>
                    </a:cubicBezTo>
                    <a:cubicBezTo>
                      <a:pt x="280" y="179"/>
                      <a:pt x="280" y="171"/>
                      <a:pt x="284" y="169"/>
                    </a:cubicBezTo>
                    <a:cubicBezTo>
                      <a:pt x="284" y="159"/>
                      <a:pt x="284" y="159"/>
                      <a:pt x="284" y="159"/>
                    </a:cubicBezTo>
                    <a:cubicBezTo>
                      <a:pt x="279" y="151"/>
                      <a:pt x="291" y="143"/>
                      <a:pt x="284" y="135"/>
                    </a:cubicBezTo>
                    <a:close/>
                  </a:path>
                </a:pathLst>
              </a:custGeom>
              <a:solidFill>
                <a:srgbClr val="4C525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200">
                  <a:solidFill>
                    <a:schemeClr val="bg1"/>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endParaRPr>
              </a:p>
            </p:txBody>
          </p:sp>
          <p:sp>
            <p:nvSpPr>
              <p:cNvPr id="24" name="文本框 23"/>
              <p:cNvSpPr txBox="1"/>
              <p:nvPr/>
            </p:nvSpPr>
            <p:spPr>
              <a:xfrm>
                <a:off x="11081944" y="602937"/>
                <a:ext cx="669274" cy="457200"/>
              </a:xfrm>
              <a:prstGeom prst="rect">
                <a:avLst/>
              </a:prstGeom>
              <a:noFill/>
            </p:spPr>
            <p:txBody>
              <a:bodyPr vert="eaVert" wrap="square" rtlCol="0">
                <a:spAutoFit/>
              </a:bodyPr>
              <a:lstStyle/>
              <a:p>
                <a:pPr algn="ctr"/>
                <a:r>
                  <a:rPr lang="zh-CN" altLang="en-US" sz="1200" dirty="0">
                    <a:solidFill>
                      <a:schemeClr val="bg1"/>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rPr>
                  <a:t>一</a:t>
                </a:r>
              </a:p>
            </p:txBody>
          </p:sp>
        </p:grpSp>
        <p:grpSp>
          <p:nvGrpSpPr>
            <p:cNvPr id="25" name="组合 24"/>
            <p:cNvGrpSpPr/>
            <p:nvPr/>
          </p:nvGrpSpPr>
          <p:grpSpPr>
            <a:xfrm>
              <a:off x="7001733" y="3002200"/>
              <a:ext cx="492443" cy="434519"/>
              <a:chOff x="11081944" y="552138"/>
              <a:chExt cx="669274" cy="590550"/>
            </a:xfrm>
          </p:grpSpPr>
          <p:sp>
            <p:nvSpPr>
              <p:cNvPr id="26" name="Freeform 5"/>
              <p:cNvSpPr/>
              <p:nvPr/>
            </p:nvSpPr>
            <p:spPr bwMode="auto">
              <a:xfrm>
                <a:off x="11175884" y="552138"/>
                <a:ext cx="573204" cy="590550"/>
              </a:xfrm>
              <a:custGeom>
                <a:avLst/>
                <a:gdLst>
                  <a:gd name="T0" fmla="*/ 279 w 291"/>
                  <a:gd name="T1" fmla="*/ 117 h 300"/>
                  <a:gd name="T2" fmla="*/ 274 w 291"/>
                  <a:gd name="T3" fmla="*/ 101 h 300"/>
                  <a:gd name="T4" fmla="*/ 269 w 291"/>
                  <a:gd name="T5" fmla="*/ 84 h 300"/>
                  <a:gd name="T6" fmla="*/ 254 w 291"/>
                  <a:gd name="T7" fmla="*/ 63 h 300"/>
                  <a:gd name="T8" fmla="*/ 227 w 291"/>
                  <a:gd name="T9" fmla="*/ 37 h 300"/>
                  <a:gd name="T10" fmla="*/ 229 w 291"/>
                  <a:gd name="T11" fmla="*/ 34 h 300"/>
                  <a:gd name="T12" fmla="*/ 218 w 291"/>
                  <a:gd name="T13" fmla="*/ 23 h 300"/>
                  <a:gd name="T14" fmla="*/ 191 w 291"/>
                  <a:gd name="T15" fmla="*/ 20 h 300"/>
                  <a:gd name="T16" fmla="*/ 174 w 291"/>
                  <a:gd name="T17" fmla="*/ 9 h 300"/>
                  <a:gd name="T18" fmla="*/ 157 w 291"/>
                  <a:gd name="T19" fmla="*/ 4 h 300"/>
                  <a:gd name="T20" fmla="*/ 135 w 291"/>
                  <a:gd name="T21" fmla="*/ 6 h 300"/>
                  <a:gd name="T22" fmla="*/ 118 w 291"/>
                  <a:gd name="T23" fmla="*/ 6 h 300"/>
                  <a:gd name="T24" fmla="*/ 89 w 291"/>
                  <a:gd name="T25" fmla="*/ 14 h 300"/>
                  <a:gd name="T26" fmla="*/ 58 w 291"/>
                  <a:gd name="T27" fmla="*/ 31 h 300"/>
                  <a:gd name="T28" fmla="*/ 46 w 291"/>
                  <a:gd name="T29" fmla="*/ 40 h 300"/>
                  <a:gd name="T30" fmla="*/ 35 w 291"/>
                  <a:gd name="T31" fmla="*/ 45 h 300"/>
                  <a:gd name="T32" fmla="*/ 22 w 291"/>
                  <a:gd name="T33" fmla="*/ 65 h 300"/>
                  <a:gd name="T34" fmla="*/ 10 w 291"/>
                  <a:gd name="T35" fmla="*/ 93 h 300"/>
                  <a:gd name="T36" fmla="*/ 5 w 291"/>
                  <a:gd name="T37" fmla="*/ 103 h 300"/>
                  <a:gd name="T38" fmla="*/ 4 w 291"/>
                  <a:gd name="T39" fmla="*/ 133 h 300"/>
                  <a:gd name="T40" fmla="*/ 16 w 291"/>
                  <a:gd name="T41" fmla="*/ 172 h 300"/>
                  <a:gd name="T42" fmla="*/ 17 w 291"/>
                  <a:gd name="T43" fmla="*/ 182 h 300"/>
                  <a:gd name="T44" fmla="*/ 18 w 291"/>
                  <a:gd name="T45" fmla="*/ 187 h 300"/>
                  <a:gd name="T46" fmla="*/ 21 w 291"/>
                  <a:gd name="T47" fmla="*/ 193 h 300"/>
                  <a:gd name="T48" fmla="*/ 54 w 291"/>
                  <a:gd name="T49" fmla="*/ 227 h 300"/>
                  <a:gd name="T50" fmla="*/ 83 w 291"/>
                  <a:gd name="T51" fmla="*/ 244 h 300"/>
                  <a:gd name="T52" fmla="*/ 107 w 291"/>
                  <a:gd name="T53" fmla="*/ 263 h 300"/>
                  <a:gd name="T54" fmla="*/ 116 w 291"/>
                  <a:gd name="T55" fmla="*/ 265 h 300"/>
                  <a:gd name="T56" fmla="*/ 113 w 291"/>
                  <a:gd name="T57" fmla="*/ 273 h 300"/>
                  <a:gd name="T58" fmla="*/ 130 w 291"/>
                  <a:gd name="T59" fmla="*/ 281 h 300"/>
                  <a:gd name="T60" fmla="*/ 124 w 291"/>
                  <a:gd name="T61" fmla="*/ 287 h 300"/>
                  <a:gd name="T62" fmla="*/ 150 w 291"/>
                  <a:gd name="T63" fmla="*/ 293 h 300"/>
                  <a:gd name="T64" fmla="*/ 185 w 291"/>
                  <a:gd name="T65" fmla="*/ 289 h 300"/>
                  <a:gd name="T66" fmla="*/ 210 w 291"/>
                  <a:gd name="T67" fmla="*/ 273 h 300"/>
                  <a:gd name="T68" fmla="*/ 246 w 291"/>
                  <a:gd name="T69" fmla="*/ 252 h 300"/>
                  <a:gd name="T70" fmla="*/ 268 w 291"/>
                  <a:gd name="T71" fmla="*/ 223 h 300"/>
                  <a:gd name="T72" fmla="*/ 274 w 291"/>
                  <a:gd name="T73" fmla="*/ 196 h 300"/>
                  <a:gd name="T74" fmla="*/ 280 w 291"/>
                  <a:gd name="T75" fmla="*/ 183 h 300"/>
                  <a:gd name="T76" fmla="*/ 284 w 291"/>
                  <a:gd name="T77" fmla="*/ 15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1" h="300">
                    <a:moveTo>
                      <a:pt x="284" y="135"/>
                    </a:moveTo>
                    <a:cubicBezTo>
                      <a:pt x="285" y="127"/>
                      <a:pt x="282" y="123"/>
                      <a:pt x="279" y="117"/>
                    </a:cubicBezTo>
                    <a:cubicBezTo>
                      <a:pt x="285" y="110"/>
                      <a:pt x="273" y="107"/>
                      <a:pt x="274" y="100"/>
                    </a:cubicBezTo>
                    <a:cubicBezTo>
                      <a:pt x="274" y="101"/>
                      <a:pt x="274" y="101"/>
                      <a:pt x="274" y="101"/>
                    </a:cubicBezTo>
                    <a:cubicBezTo>
                      <a:pt x="272" y="99"/>
                      <a:pt x="272" y="99"/>
                      <a:pt x="272" y="99"/>
                    </a:cubicBezTo>
                    <a:cubicBezTo>
                      <a:pt x="278" y="93"/>
                      <a:pt x="269" y="89"/>
                      <a:pt x="269" y="84"/>
                    </a:cubicBezTo>
                    <a:cubicBezTo>
                      <a:pt x="266" y="81"/>
                      <a:pt x="268" y="71"/>
                      <a:pt x="260" y="73"/>
                    </a:cubicBezTo>
                    <a:cubicBezTo>
                      <a:pt x="260" y="68"/>
                      <a:pt x="258" y="66"/>
                      <a:pt x="254" y="63"/>
                    </a:cubicBezTo>
                    <a:cubicBezTo>
                      <a:pt x="246" y="57"/>
                      <a:pt x="241" y="41"/>
                      <a:pt x="229" y="40"/>
                    </a:cubicBezTo>
                    <a:cubicBezTo>
                      <a:pt x="228" y="39"/>
                      <a:pt x="227" y="38"/>
                      <a:pt x="227" y="37"/>
                    </a:cubicBezTo>
                    <a:cubicBezTo>
                      <a:pt x="228" y="37"/>
                      <a:pt x="228" y="36"/>
                      <a:pt x="229" y="36"/>
                    </a:cubicBezTo>
                    <a:cubicBezTo>
                      <a:pt x="229" y="34"/>
                      <a:pt x="229" y="34"/>
                      <a:pt x="229" y="34"/>
                    </a:cubicBezTo>
                    <a:cubicBezTo>
                      <a:pt x="226" y="33"/>
                      <a:pt x="224" y="32"/>
                      <a:pt x="221" y="31"/>
                    </a:cubicBezTo>
                    <a:cubicBezTo>
                      <a:pt x="223" y="29"/>
                      <a:pt x="221" y="24"/>
                      <a:pt x="218" y="23"/>
                    </a:cubicBezTo>
                    <a:cubicBezTo>
                      <a:pt x="213" y="22"/>
                      <a:pt x="212" y="22"/>
                      <a:pt x="206" y="21"/>
                    </a:cubicBezTo>
                    <a:cubicBezTo>
                      <a:pt x="202" y="17"/>
                      <a:pt x="196" y="19"/>
                      <a:pt x="191" y="20"/>
                    </a:cubicBezTo>
                    <a:cubicBezTo>
                      <a:pt x="189" y="14"/>
                      <a:pt x="182" y="16"/>
                      <a:pt x="178" y="14"/>
                    </a:cubicBezTo>
                    <a:cubicBezTo>
                      <a:pt x="176" y="12"/>
                      <a:pt x="174" y="11"/>
                      <a:pt x="174" y="9"/>
                    </a:cubicBezTo>
                    <a:cubicBezTo>
                      <a:pt x="168" y="9"/>
                      <a:pt x="164" y="6"/>
                      <a:pt x="157" y="7"/>
                    </a:cubicBezTo>
                    <a:cubicBezTo>
                      <a:pt x="157" y="4"/>
                      <a:pt x="157" y="4"/>
                      <a:pt x="157" y="4"/>
                    </a:cubicBezTo>
                    <a:cubicBezTo>
                      <a:pt x="153" y="0"/>
                      <a:pt x="148" y="6"/>
                      <a:pt x="144" y="1"/>
                    </a:cubicBezTo>
                    <a:cubicBezTo>
                      <a:pt x="140" y="2"/>
                      <a:pt x="139" y="5"/>
                      <a:pt x="135" y="6"/>
                    </a:cubicBezTo>
                    <a:cubicBezTo>
                      <a:pt x="132" y="7"/>
                      <a:pt x="126" y="9"/>
                      <a:pt x="124" y="4"/>
                    </a:cubicBezTo>
                    <a:cubicBezTo>
                      <a:pt x="122" y="4"/>
                      <a:pt x="119" y="4"/>
                      <a:pt x="118" y="6"/>
                    </a:cubicBezTo>
                    <a:cubicBezTo>
                      <a:pt x="114" y="2"/>
                      <a:pt x="112" y="11"/>
                      <a:pt x="107" y="6"/>
                    </a:cubicBezTo>
                    <a:cubicBezTo>
                      <a:pt x="103" y="16"/>
                      <a:pt x="96" y="9"/>
                      <a:pt x="89" y="14"/>
                    </a:cubicBezTo>
                    <a:cubicBezTo>
                      <a:pt x="84" y="23"/>
                      <a:pt x="74" y="15"/>
                      <a:pt x="69" y="25"/>
                    </a:cubicBezTo>
                    <a:cubicBezTo>
                      <a:pt x="64" y="22"/>
                      <a:pt x="63" y="35"/>
                      <a:pt x="58" y="31"/>
                    </a:cubicBezTo>
                    <a:cubicBezTo>
                      <a:pt x="58" y="32"/>
                      <a:pt x="58" y="32"/>
                      <a:pt x="58" y="32"/>
                    </a:cubicBezTo>
                    <a:cubicBezTo>
                      <a:pt x="56" y="38"/>
                      <a:pt x="47" y="32"/>
                      <a:pt x="46" y="40"/>
                    </a:cubicBezTo>
                    <a:cubicBezTo>
                      <a:pt x="40" y="40"/>
                      <a:pt x="38" y="39"/>
                      <a:pt x="34" y="43"/>
                    </a:cubicBezTo>
                    <a:cubicBezTo>
                      <a:pt x="35" y="45"/>
                      <a:pt x="35" y="45"/>
                      <a:pt x="35" y="45"/>
                    </a:cubicBezTo>
                    <a:cubicBezTo>
                      <a:pt x="32" y="49"/>
                      <a:pt x="32" y="53"/>
                      <a:pt x="27" y="53"/>
                    </a:cubicBezTo>
                    <a:cubicBezTo>
                      <a:pt x="24" y="57"/>
                      <a:pt x="20" y="61"/>
                      <a:pt x="22" y="65"/>
                    </a:cubicBezTo>
                    <a:cubicBezTo>
                      <a:pt x="9" y="69"/>
                      <a:pt x="20" y="87"/>
                      <a:pt x="8" y="92"/>
                    </a:cubicBezTo>
                    <a:cubicBezTo>
                      <a:pt x="10" y="93"/>
                      <a:pt x="10" y="93"/>
                      <a:pt x="10" y="93"/>
                    </a:cubicBezTo>
                    <a:cubicBezTo>
                      <a:pt x="8" y="96"/>
                      <a:pt x="8" y="102"/>
                      <a:pt x="3" y="99"/>
                    </a:cubicBezTo>
                    <a:cubicBezTo>
                      <a:pt x="2" y="101"/>
                      <a:pt x="4" y="102"/>
                      <a:pt x="5" y="103"/>
                    </a:cubicBezTo>
                    <a:cubicBezTo>
                      <a:pt x="2" y="109"/>
                      <a:pt x="6" y="114"/>
                      <a:pt x="8" y="121"/>
                    </a:cubicBezTo>
                    <a:cubicBezTo>
                      <a:pt x="5" y="124"/>
                      <a:pt x="0" y="128"/>
                      <a:pt x="4" y="133"/>
                    </a:cubicBezTo>
                    <a:cubicBezTo>
                      <a:pt x="12" y="137"/>
                      <a:pt x="0" y="147"/>
                      <a:pt x="8" y="149"/>
                    </a:cubicBezTo>
                    <a:cubicBezTo>
                      <a:pt x="5" y="159"/>
                      <a:pt x="14" y="166"/>
                      <a:pt x="16" y="172"/>
                    </a:cubicBezTo>
                    <a:cubicBezTo>
                      <a:pt x="13" y="175"/>
                      <a:pt x="17" y="180"/>
                      <a:pt x="16" y="183"/>
                    </a:cubicBezTo>
                    <a:cubicBezTo>
                      <a:pt x="17" y="182"/>
                      <a:pt x="17" y="182"/>
                      <a:pt x="17" y="182"/>
                    </a:cubicBezTo>
                    <a:cubicBezTo>
                      <a:pt x="19" y="184"/>
                      <a:pt x="19" y="184"/>
                      <a:pt x="19" y="184"/>
                    </a:cubicBezTo>
                    <a:cubicBezTo>
                      <a:pt x="19" y="185"/>
                      <a:pt x="19" y="186"/>
                      <a:pt x="18" y="187"/>
                    </a:cubicBezTo>
                    <a:cubicBezTo>
                      <a:pt x="26" y="191"/>
                      <a:pt x="26" y="191"/>
                      <a:pt x="26" y="191"/>
                    </a:cubicBezTo>
                    <a:cubicBezTo>
                      <a:pt x="21" y="193"/>
                      <a:pt x="21" y="193"/>
                      <a:pt x="21" y="193"/>
                    </a:cubicBezTo>
                    <a:cubicBezTo>
                      <a:pt x="26" y="202"/>
                      <a:pt x="38" y="205"/>
                      <a:pt x="43" y="215"/>
                    </a:cubicBezTo>
                    <a:cubicBezTo>
                      <a:pt x="51" y="215"/>
                      <a:pt x="47" y="225"/>
                      <a:pt x="54" y="227"/>
                    </a:cubicBezTo>
                    <a:cubicBezTo>
                      <a:pt x="64" y="224"/>
                      <a:pt x="62" y="237"/>
                      <a:pt x="71" y="236"/>
                    </a:cubicBezTo>
                    <a:cubicBezTo>
                      <a:pt x="72" y="243"/>
                      <a:pt x="83" y="237"/>
                      <a:pt x="83" y="244"/>
                    </a:cubicBezTo>
                    <a:cubicBezTo>
                      <a:pt x="86" y="244"/>
                      <a:pt x="86" y="244"/>
                      <a:pt x="86" y="244"/>
                    </a:cubicBezTo>
                    <a:cubicBezTo>
                      <a:pt x="92" y="253"/>
                      <a:pt x="104" y="253"/>
                      <a:pt x="107" y="263"/>
                    </a:cubicBezTo>
                    <a:cubicBezTo>
                      <a:pt x="110" y="261"/>
                      <a:pt x="115" y="259"/>
                      <a:pt x="117" y="263"/>
                    </a:cubicBezTo>
                    <a:cubicBezTo>
                      <a:pt x="116" y="265"/>
                      <a:pt x="116" y="265"/>
                      <a:pt x="116" y="265"/>
                    </a:cubicBezTo>
                    <a:cubicBezTo>
                      <a:pt x="120" y="269"/>
                      <a:pt x="120" y="269"/>
                      <a:pt x="120" y="269"/>
                    </a:cubicBezTo>
                    <a:cubicBezTo>
                      <a:pt x="119" y="273"/>
                      <a:pt x="114" y="269"/>
                      <a:pt x="113" y="273"/>
                    </a:cubicBezTo>
                    <a:cubicBezTo>
                      <a:pt x="116" y="275"/>
                      <a:pt x="120" y="278"/>
                      <a:pt x="122" y="275"/>
                    </a:cubicBezTo>
                    <a:cubicBezTo>
                      <a:pt x="124" y="278"/>
                      <a:pt x="127" y="278"/>
                      <a:pt x="130" y="281"/>
                    </a:cubicBezTo>
                    <a:cubicBezTo>
                      <a:pt x="132" y="283"/>
                      <a:pt x="135" y="277"/>
                      <a:pt x="137" y="282"/>
                    </a:cubicBezTo>
                    <a:cubicBezTo>
                      <a:pt x="133" y="285"/>
                      <a:pt x="130" y="285"/>
                      <a:pt x="124" y="287"/>
                    </a:cubicBezTo>
                    <a:cubicBezTo>
                      <a:pt x="126" y="287"/>
                      <a:pt x="130" y="289"/>
                      <a:pt x="130" y="287"/>
                    </a:cubicBezTo>
                    <a:cubicBezTo>
                      <a:pt x="135" y="291"/>
                      <a:pt x="145" y="288"/>
                      <a:pt x="150" y="293"/>
                    </a:cubicBezTo>
                    <a:cubicBezTo>
                      <a:pt x="154" y="294"/>
                      <a:pt x="156" y="293"/>
                      <a:pt x="157" y="290"/>
                    </a:cubicBezTo>
                    <a:cubicBezTo>
                      <a:pt x="168" y="300"/>
                      <a:pt x="174" y="285"/>
                      <a:pt x="185" y="289"/>
                    </a:cubicBezTo>
                    <a:cubicBezTo>
                      <a:pt x="195" y="289"/>
                      <a:pt x="191" y="272"/>
                      <a:pt x="202" y="279"/>
                    </a:cubicBezTo>
                    <a:cubicBezTo>
                      <a:pt x="205" y="274"/>
                      <a:pt x="211" y="281"/>
                      <a:pt x="210" y="273"/>
                    </a:cubicBezTo>
                    <a:cubicBezTo>
                      <a:pt x="212" y="269"/>
                      <a:pt x="216" y="270"/>
                      <a:pt x="219" y="270"/>
                    </a:cubicBezTo>
                    <a:cubicBezTo>
                      <a:pt x="225" y="260"/>
                      <a:pt x="237" y="259"/>
                      <a:pt x="246" y="252"/>
                    </a:cubicBezTo>
                    <a:cubicBezTo>
                      <a:pt x="245" y="245"/>
                      <a:pt x="253" y="244"/>
                      <a:pt x="253" y="237"/>
                    </a:cubicBezTo>
                    <a:cubicBezTo>
                      <a:pt x="260" y="234"/>
                      <a:pt x="260" y="225"/>
                      <a:pt x="268" y="223"/>
                    </a:cubicBezTo>
                    <a:cubicBezTo>
                      <a:pt x="267" y="218"/>
                      <a:pt x="269" y="210"/>
                      <a:pt x="270" y="205"/>
                    </a:cubicBezTo>
                    <a:cubicBezTo>
                      <a:pt x="273" y="203"/>
                      <a:pt x="270" y="197"/>
                      <a:pt x="274" y="196"/>
                    </a:cubicBezTo>
                    <a:cubicBezTo>
                      <a:pt x="274" y="195"/>
                      <a:pt x="274" y="195"/>
                      <a:pt x="274" y="195"/>
                    </a:cubicBezTo>
                    <a:cubicBezTo>
                      <a:pt x="281" y="194"/>
                      <a:pt x="274" y="185"/>
                      <a:pt x="280" y="183"/>
                    </a:cubicBezTo>
                    <a:cubicBezTo>
                      <a:pt x="280" y="179"/>
                      <a:pt x="280" y="171"/>
                      <a:pt x="284" y="169"/>
                    </a:cubicBezTo>
                    <a:cubicBezTo>
                      <a:pt x="284" y="159"/>
                      <a:pt x="284" y="159"/>
                      <a:pt x="284" y="159"/>
                    </a:cubicBezTo>
                    <a:cubicBezTo>
                      <a:pt x="279" y="151"/>
                      <a:pt x="291" y="143"/>
                      <a:pt x="284" y="135"/>
                    </a:cubicBezTo>
                    <a:close/>
                  </a:path>
                </a:pathLst>
              </a:custGeom>
              <a:solidFill>
                <a:srgbClr val="4C525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200">
                  <a:solidFill>
                    <a:schemeClr val="bg1"/>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endParaRPr>
              </a:p>
            </p:txBody>
          </p:sp>
          <p:sp>
            <p:nvSpPr>
              <p:cNvPr id="27" name="文本框 26"/>
              <p:cNvSpPr txBox="1"/>
              <p:nvPr/>
            </p:nvSpPr>
            <p:spPr>
              <a:xfrm>
                <a:off x="11081944" y="602937"/>
                <a:ext cx="669274" cy="457200"/>
              </a:xfrm>
              <a:prstGeom prst="rect">
                <a:avLst/>
              </a:prstGeom>
              <a:noFill/>
            </p:spPr>
            <p:txBody>
              <a:bodyPr vert="eaVert" wrap="square" rtlCol="0">
                <a:spAutoFit/>
              </a:bodyPr>
              <a:lstStyle/>
              <a:p>
                <a:pPr algn="ctr"/>
                <a:r>
                  <a:rPr lang="zh-CN" altLang="en-US" sz="1200" dirty="0">
                    <a:solidFill>
                      <a:schemeClr val="bg1"/>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rPr>
                  <a:t>二</a:t>
                </a:r>
              </a:p>
            </p:txBody>
          </p:sp>
        </p:grpSp>
      </p:grpSp>
      <p:grpSp>
        <p:nvGrpSpPr>
          <p:cNvPr id="2" name="组合 1"/>
          <p:cNvGrpSpPr/>
          <p:nvPr/>
        </p:nvGrpSpPr>
        <p:grpSpPr>
          <a:xfrm>
            <a:off x="298360" y="1950088"/>
            <a:ext cx="3021806" cy="2462982"/>
            <a:chOff x="-345227" y="1686819"/>
            <a:chExt cx="4029075" cy="3283975"/>
          </a:xfrm>
        </p:grpSpPr>
        <p:sp>
          <p:nvSpPr>
            <p:cNvPr id="29" name="文本框 28"/>
            <p:cNvSpPr txBox="1"/>
            <p:nvPr/>
          </p:nvSpPr>
          <p:spPr bwMode="auto">
            <a:xfrm>
              <a:off x="985098" y="2443045"/>
              <a:ext cx="2569778" cy="492443"/>
            </a:xfrm>
            <a:prstGeom prst="rect">
              <a:avLst/>
            </a:prstGeom>
            <a:noFill/>
          </p:spPr>
          <p:txBody>
            <a:bodyPr wrap="square">
              <a:spAutoFit/>
            </a:bodyPr>
            <a:lstStyle/>
            <a:p>
              <a:pPr algn="r">
                <a:defRPr/>
              </a:pPr>
              <a:endParaRPr lang="zh-CN" altLang="en-US" dirty="0">
                <a:ln w="18415" cmpd="sng">
                  <a:noFill/>
                  <a:prstDash val="solid"/>
                </a:ln>
                <a:solidFill>
                  <a:schemeClr val="tx1">
                    <a:lumMod val="85000"/>
                    <a:lumOff val="15000"/>
                  </a:schemeClr>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endParaRPr>
            </a:p>
          </p:txBody>
        </p:sp>
        <p:sp>
          <p:nvSpPr>
            <p:cNvPr id="30" name="文本框 29"/>
            <p:cNvSpPr txBox="1"/>
            <p:nvPr/>
          </p:nvSpPr>
          <p:spPr bwMode="auto">
            <a:xfrm>
              <a:off x="-345227" y="1686819"/>
              <a:ext cx="4029075" cy="3283975"/>
            </a:xfrm>
            <a:prstGeom prst="rect">
              <a:avLst/>
            </a:prstGeom>
            <a:noFill/>
          </p:spPr>
          <p:txBody>
            <a:bodyPr wrap="square">
              <a:spAutoFit/>
            </a:bodyPr>
            <a:lstStyle>
              <a:defPPr>
                <a:defRPr lang="zh-CN"/>
              </a:defPPr>
              <a:lvl1pPr algn="ctr" fontAlgn="auto">
                <a:lnSpc>
                  <a:spcPct val="130000"/>
                </a:lnSpc>
                <a:spcBef>
                  <a:spcPts val="0"/>
                </a:spcBef>
                <a:spcAft>
                  <a:spcPts val="0"/>
                </a:spcAft>
                <a:defRPr sz="1600">
                  <a:solidFill>
                    <a:schemeClr val="bg1">
                      <a:lumMod val="50000"/>
                    </a:schemeClr>
                  </a:solidFill>
                  <a:latin typeface="+mn-ea"/>
                </a:defRPr>
              </a:lvl1pPr>
            </a:lstStyle>
            <a:p>
              <a:pPr algn="r"/>
              <a:r>
                <a:rPr lang="en-US" altLang="zh-CN" sz="2100" dirty="0">
                  <a:solidFill>
                    <a:schemeClr val="tx1">
                      <a:lumMod val="75000"/>
                      <a:lumOff val="25000"/>
                    </a:schemeClr>
                  </a:solidFill>
                  <a:cs typeface="+mn-ea"/>
                  <a:sym typeface="字魂59号-创粗黑" panose="00000500000000000000" pitchFamily="2" charset="-122"/>
                </a:rPr>
                <a:t>Longquan celadon began in the Southern Dynasty.</a:t>
              </a:r>
              <a:endParaRPr lang="en-US" altLang="zh-CN" sz="21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字魂59号-创粗黑" panose="00000500000000000000" pitchFamily="2" charset="-122"/>
              </a:endParaRPr>
            </a:p>
            <a:p>
              <a:pPr algn="r"/>
              <a:endParaRPr lang="zh-CN" altLang="en-US" sz="18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字魂59号-创粗黑" panose="00000500000000000000" pitchFamily="2" charset="-122"/>
              </a:endParaRPr>
            </a:p>
            <a:p>
              <a:pPr algn="r"/>
              <a:endParaRPr lang="zh-CN" altLang="en-US" sz="18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字魂59号-创粗黑" panose="00000500000000000000" pitchFamily="2" charset="-122"/>
              </a:endParaRPr>
            </a:p>
            <a:p>
              <a:pPr algn="r"/>
              <a:r>
                <a:rPr lang="zh-CN" altLang="en-US" sz="18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字魂59号-创粗黑" panose="00000500000000000000" pitchFamily="2" charset="-122"/>
                </a:rPr>
                <a:t> </a:t>
              </a:r>
              <a:r>
                <a:rPr lang="en-US" altLang="zh-CN" sz="2100" dirty="0">
                  <a:solidFill>
                    <a:schemeClr val="tx1">
                      <a:lumMod val="75000"/>
                      <a:lumOff val="25000"/>
                    </a:schemeClr>
                  </a:solidFill>
                  <a:cs typeface="+mn-ea"/>
                  <a:sym typeface="字魂59号-创粗黑" panose="00000500000000000000" pitchFamily="2" charset="-122"/>
                </a:rPr>
                <a:t>It </a:t>
              </a:r>
              <a:r>
                <a:rPr lang="zh-CN" altLang="en-US" sz="2100" dirty="0">
                  <a:solidFill>
                    <a:schemeClr val="tx1">
                      <a:lumMod val="75000"/>
                      <a:lumOff val="25000"/>
                    </a:schemeClr>
                  </a:solidFill>
                  <a:cs typeface="+mn-ea"/>
                  <a:sym typeface="字魂59号-创粗黑" panose="00000500000000000000" pitchFamily="2" charset="-122"/>
                </a:rPr>
                <a:t>flourished in the Northern Song Dynasty</a:t>
              </a:r>
              <a:r>
                <a:rPr lang="en-US" altLang="zh-CN" sz="2100" dirty="0">
                  <a:solidFill>
                    <a:schemeClr val="tx1">
                      <a:lumMod val="75000"/>
                      <a:lumOff val="25000"/>
                    </a:schemeClr>
                  </a:solidFill>
                  <a:cs typeface="+mn-ea"/>
                  <a:sym typeface="字魂59号-创粗黑" panose="00000500000000000000" pitchFamily="2" charset="-122"/>
                </a:rPr>
                <a:t>.</a:t>
              </a:r>
            </a:p>
          </p:txBody>
        </p:sp>
      </p:grpSp>
      <p:grpSp>
        <p:nvGrpSpPr>
          <p:cNvPr id="5" name="组合 4"/>
          <p:cNvGrpSpPr/>
          <p:nvPr/>
        </p:nvGrpSpPr>
        <p:grpSpPr>
          <a:xfrm>
            <a:off x="5754054" y="1611668"/>
            <a:ext cx="3119914" cy="3423245"/>
            <a:chOff x="8449860" y="1693150"/>
            <a:chExt cx="3771327" cy="4564396"/>
          </a:xfrm>
        </p:grpSpPr>
        <p:sp>
          <p:nvSpPr>
            <p:cNvPr id="32" name="文本框 31"/>
            <p:cNvSpPr txBox="1"/>
            <p:nvPr/>
          </p:nvSpPr>
          <p:spPr bwMode="auto">
            <a:xfrm>
              <a:off x="8511458" y="2443047"/>
              <a:ext cx="2569777" cy="492450"/>
            </a:xfrm>
            <a:prstGeom prst="rect">
              <a:avLst/>
            </a:prstGeom>
            <a:noFill/>
          </p:spPr>
          <p:txBody>
            <a:bodyPr wrap="square">
              <a:spAutoFit/>
            </a:bodyPr>
            <a:lstStyle/>
            <a:p>
              <a:pPr>
                <a:defRPr/>
              </a:pPr>
              <a:endParaRPr lang="zh-CN" altLang="en-US" dirty="0">
                <a:ln w="18415" cmpd="sng">
                  <a:noFill/>
                  <a:prstDash val="solid"/>
                </a:ln>
                <a:solidFill>
                  <a:schemeClr val="tx1">
                    <a:lumMod val="85000"/>
                    <a:lumOff val="15000"/>
                  </a:schemeClr>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endParaRPr>
            </a:p>
          </p:txBody>
        </p:sp>
        <p:sp>
          <p:nvSpPr>
            <p:cNvPr id="33" name="文本框 32"/>
            <p:cNvSpPr txBox="1"/>
            <p:nvPr/>
          </p:nvSpPr>
          <p:spPr bwMode="auto">
            <a:xfrm>
              <a:off x="8449860" y="1693150"/>
              <a:ext cx="3771327" cy="4564396"/>
            </a:xfrm>
            <a:prstGeom prst="rect">
              <a:avLst/>
            </a:prstGeom>
            <a:noFill/>
          </p:spPr>
          <p:txBody>
            <a:bodyPr wrap="square">
              <a:spAutoFit/>
            </a:bodyPr>
            <a:lstStyle>
              <a:defPPr>
                <a:defRPr lang="zh-CN"/>
              </a:defPPr>
              <a:lvl1pPr algn="ctr" fontAlgn="auto">
                <a:lnSpc>
                  <a:spcPct val="130000"/>
                </a:lnSpc>
                <a:spcBef>
                  <a:spcPts val="0"/>
                </a:spcBef>
                <a:spcAft>
                  <a:spcPts val="0"/>
                </a:spcAft>
                <a:defRPr sz="1600">
                  <a:solidFill>
                    <a:schemeClr val="bg1">
                      <a:lumMod val="50000"/>
                    </a:schemeClr>
                  </a:solidFill>
                  <a:latin typeface="+mn-ea"/>
                </a:defRPr>
              </a:lvl1pPr>
            </a:lstStyle>
            <a:p>
              <a:pPr algn="l"/>
              <a:r>
                <a:rPr lang="en-US" altLang="zh-CN" sz="2100" dirty="0">
                  <a:solidFill>
                    <a:schemeClr val="tx1">
                      <a:lumMod val="75000"/>
                      <a:lumOff val="25000"/>
                    </a:schemeClr>
                  </a:solidFill>
                  <a:cs typeface="+mn-ea"/>
                  <a:sym typeface="字魂59号-创粗黑" panose="00000500000000000000" pitchFamily="2" charset="-122"/>
                </a:rPr>
                <a:t>It reached its peak in the Southern Song Dynasty.</a:t>
              </a:r>
            </a:p>
            <a:p>
              <a:pPr algn="l"/>
              <a:endParaRPr lang="en-US" altLang="zh-CN" sz="2100" dirty="0">
                <a:solidFill>
                  <a:schemeClr val="tx1">
                    <a:lumMod val="75000"/>
                    <a:lumOff val="25000"/>
                  </a:schemeClr>
                </a:solidFill>
                <a:cs typeface="+mn-ea"/>
                <a:sym typeface="字魂59号-创粗黑" panose="00000500000000000000" pitchFamily="2" charset="-122"/>
              </a:endParaRPr>
            </a:p>
            <a:p>
              <a:pPr algn="l"/>
              <a:r>
                <a:rPr lang="zh-CN" altLang="en-US" sz="2100" dirty="0">
                  <a:solidFill>
                    <a:schemeClr val="tx1">
                      <a:lumMod val="75000"/>
                      <a:lumOff val="25000"/>
                    </a:schemeClr>
                  </a:solidFill>
                  <a:cs typeface="+mn-ea"/>
                  <a:sym typeface="字魂59号-创粗黑" panose="00000500000000000000" pitchFamily="2" charset="-122"/>
                </a:rPr>
                <a:t>The ancient Longquan famous kiln was one of the five famous kilns of the Song Dynasty "Guan, Ge, Ru, Ding and Jun".</a:t>
              </a:r>
            </a:p>
          </p:txBody>
        </p:sp>
      </p:grpSp>
      <p:sp>
        <p:nvSpPr>
          <p:cNvPr id="4" name="文本框 3"/>
          <p:cNvSpPr txBox="1"/>
          <p:nvPr/>
        </p:nvSpPr>
        <p:spPr>
          <a:xfrm>
            <a:off x="3824287" y="3077051"/>
            <a:ext cx="1593533" cy="1338828"/>
          </a:xfrm>
          <a:prstGeom prst="rect">
            <a:avLst/>
          </a:prstGeom>
          <a:noFill/>
        </p:spPr>
        <p:txBody>
          <a:bodyPr wrap="square" rtlCol="0">
            <a:spAutoFit/>
          </a:bodyPr>
          <a:lstStyle/>
          <a:p>
            <a:pPr algn="ctr"/>
            <a:r>
              <a:rPr lang="en-US" altLang="zh-CN" sz="2700" b="1">
                <a:latin typeface="+mj-lt"/>
                <a:cs typeface="+mj-lt"/>
              </a:rPr>
              <a:t>Longquan celadon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anim calcmode="lin" valueType="num">
                                      <p:cBhvr>
                                        <p:cTn id="14" dur="500" fill="hold"/>
                                        <p:tgtEl>
                                          <p:spTgt spid="34"/>
                                        </p:tgtEl>
                                        <p:attrNameLst>
                                          <p:attrName>ppt_x</p:attrName>
                                        </p:attrNameLst>
                                      </p:cBhvr>
                                      <p:tavLst>
                                        <p:tav tm="0">
                                          <p:val>
                                            <p:strVal val="#ppt_x"/>
                                          </p:val>
                                        </p:tav>
                                        <p:tav tm="100000">
                                          <p:val>
                                            <p:strVal val="#ppt_x"/>
                                          </p:val>
                                        </p:tav>
                                      </p:tavLst>
                                    </p:anim>
                                    <p:anim calcmode="lin" valueType="num">
                                      <p:cBhvr>
                                        <p:cTn id="15" dur="500" fill="hold"/>
                                        <p:tgtEl>
                                          <p:spTgt spid="3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0" presetClass="entr" presetSubtype="0" fill="hold"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filter="fade">
                                      <p:cBhvr>
                                        <p:cTn id="25" dur="500">
                                          <p:stCondLst>
                                            <p:cond delay="0"/>
                                          </p:stCondLst>
                                        </p:cTn>
                                        <p:tgtEl>
                                          <p:spTgt spid="35"/>
                                        </p:tgtEl>
                                      </p:cBhvr>
                                    </p:animEffect>
                                    <p:animScale>
                                      <p:cBhvr>
                                        <p:cTn id="26" dur="500" fill="hold">
                                          <p:stCondLst>
                                            <p:cond delay="0"/>
                                          </p:stCondLst>
                                        </p:cTn>
                                        <p:tgtEl>
                                          <p:spTgt spid="35"/>
                                        </p:tgtEl>
                                      </p:cBhvr>
                                      <p:from x="150000" y="150000"/>
                                      <p:to x="100000" y="100000"/>
                                    </p:animScale>
                                    <p:anim to="" calcmode="lin" valueType="num">
                                      <p:cBhvr>
                                        <p:cTn id="27" dur="500" fill="hold">
                                          <p:stCondLst>
                                            <p:cond delay="0"/>
                                          </p:stCondLst>
                                        </p:cTn>
                                        <p:tgtEl>
                                          <p:spTgt spid="35"/>
                                        </p:tgtEl>
                                        <p:attrNameLst>
                                          <p:attrName>ppt_x</p:attrName>
                                        </p:attrNameLst>
                                      </p:cBhvr>
                                      <p:tavLst>
                                        <p:tav tm="0">
                                          <p:val>
                                            <p:strVal val="#ppt_x+sin(rand(10))/10"/>
                                          </p:val>
                                        </p:tav>
                                        <p:tav tm="100000">
                                          <p:val>
                                            <p:strVal val="#ppt_x"/>
                                          </p:val>
                                        </p:tav>
                                      </p:tavLst>
                                    </p:anim>
                                    <p:anim to="" calcmode="lin" valueType="num">
                                      <p:cBhvr>
                                        <p:cTn id="28" dur="500" fill="hold">
                                          <p:stCondLst>
                                            <p:cond delay="0"/>
                                          </p:stCondLst>
                                        </p:cTn>
                                        <p:tgtEl>
                                          <p:spTgt spid="35"/>
                                        </p:tgtEl>
                                        <p:attrNameLst>
                                          <p:attrName>ppt_y</p:attrName>
                                        </p:attrNameLst>
                                      </p:cBhvr>
                                      <p:tavLst>
                                        <p:tav tm="0">
                                          <p:val>
                                            <p:strVal val="#ppt_y+sin(rand(10))/10"/>
                                          </p:val>
                                        </p:tav>
                                        <p:tav tm="100000">
                                          <p:val>
                                            <p:strVal val="#ppt_y"/>
                                          </p:val>
                                        </p:tav>
                                      </p:tavLst>
                                    </p:anim>
                                  </p:childTnLst>
                                </p:cTn>
                              </p:par>
                            </p:childTnLst>
                          </p:cTn>
                        </p:par>
                        <p:par>
                          <p:cTn id="29" fill="hold">
                            <p:stCondLst>
                              <p:cond delay="2000"/>
                            </p:stCondLst>
                            <p:childTnLst>
                              <p:par>
                                <p:cTn id="30" presetID="0" presetClass="entr" presetSubtype="0" fill="hold"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filter="fade">
                                      <p:cBhvr>
                                        <p:cTn id="32" dur="500">
                                          <p:stCondLst>
                                            <p:cond delay="0"/>
                                          </p:stCondLst>
                                        </p:cTn>
                                        <p:tgtEl>
                                          <p:spTgt spid="36"/>
                                        </p:tgtEl>
                                      </p:cBhvr>
                                    </p:animEffect>
                                    <p:animScale>
                                      <p:cBhvr>
                                        <p:cTn id="33" dur="500" fill="hold">
                                          <p:stCondLst>
                                            <p:cond delay="0"/>
                                          </p:stCondLst>
                                        </p:cTn>
                                        <p:tgtEl>
                                          <p:spTgt spid="36"/>
                                        </p:tgtEl>
                                      </p:cBhvr>
                                      <p:from x="150000" y="150000"/>
                                      <p:to x="100000" y="100000"/>
                                    </p:animScale>
                                    <p:anim to="" calcmode="lin" valueType="num">
                                      <p:cBhvr>
                                        <p:cTn id="34" dur="500" fill="hold">
                                          <p:stCondLst>
                                            <p:cond delay="0"/>
                                          </p:stCondLst>
                                        </p:cTn>
                                        <p:tgtEl>
                                          <p:spTgt spid="36"/>
                                        </p:tgtEl>
                                        <p:attrNameLst>
                                          <p:attrName>ppt_x</p:attrName>
                                        </p:attrNameLst>
                                      </p:cBhvr>
                                      <p:tavLst>
                                        <p:tav tm="0">
                                          <p:val>
                                            <p:strVal val="#ppt_x+sin(rand(10))/10"/>
                                          </p:val>
                                        </p:tav>
                                        <p:tav tm="100000">
                                          <p:val>
                                            <p:strVal val="#ppt_x"/>
                                          </p:val>
                                        </p:tav>
                                      </p:tavLst>
                                    </p:anim>
                                    <p:anim to="" calcmode="lin" valueType="num">
                                      <p:cBhvr>
                                        <p:cTn id="35" dur="500" fill="hold">
                                          <p:stCondLst>
                                            <p:cond delay="0"/>
                                          </p:stCondLst>
                                        </p:cTn>
                                        <p:tgtEl>
                                          <p:spTgt spid="36"/>
                                        </p:tgtEl>
                                        <p:attrNameLst>
                                          <p:attrName>ppt_y</p:attrName>
                                        </p:attrNameLst>
                                      </p:cBhvr>
                                      <p:tavLst>
                                        <p:tav tm="0">
                                          <p:val>
                                            <p:strVal val="#ppt_y+sin(rand(10))/10"/>
                                          </p:val>
                                        </p:tav>
                                        <p:tav tm="100000">
                                          <p:val>
                                            <p:strVal val="#ppt_y"/>
                                          </p:val>
                                        </p:tav>
                                      </p:tavLst>
                                    </p:anim>
                                  </p:childTnLst>
                                </p:cTn>
                              </p:par>
                            </p:childTnLst>
                          </p:cTn>
                        </p:par>
                        <p:par>
                          <p:cTn id="36" fill="hold">
                            <p:stCondLst>
                              <p:cond delay="2500"/>
                            </p:stCondLst>
                            <p:childTnLst>
                              <p:par>
                                <p:cTn id="37" presetID="0" presetClass="entr" presetSubtype="0" fill="hold"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filter="fade">
                                      <p:cBhvr>
                                        <p:cTn id="39" dur="500">
                                          <p:stCondLst>
                                            <p:cond delay="0"/>
                                          </p:stCondLst>
                                        </p:cTn>
                                        <p:tgtEl>
                                          <p:spTgt spid="37"/>
                                        </p:tgtEl>
                                      </p:cBhvr>
                                    </p:animEffect>
                                    <p:animScale>
                                      <p:cBhvr>
                                        <p:cTn id="40" dur="500" fill="hold">
                                          <p:stCondLst>
                                            <p:cond delay="0"/>
                                          </p:stCondLst>
                                        </p:cTn>
                                        <p:tgtEl>
                                          <p:spTgt spid="37"/>
                                        </p:tgtEl>
                                      </p:cBhvr>
                                      <p:from x="150000" y="150000"/>
                                      <p:to x="100000" y="100000"/>
                                    </p:animScale>
                                    <p:anim to="" calcmode="lin" valueType="num">
                                      <p:cBhvr>
                                        <p:cTn id="41" dur="500" fill="hold">
                                          <p:stCondLst>
                                            <p:cond delay="0"/>
                                          </p:stCondLst>
                                        </p:cTn>
                                        <p:tgtEl>
                                          <p:spTgt spid="37"/>
                                        </p:tgtEl>
                                        <p:attrNameLst>
                                          <p:attrName>ppt_x</p:attrName>
                                        </p:attrNameLst>
                                      </p:cBhvr>
                                      <p:tavLst>
                                        <p:tav tm="0">
                                          <p:val>
                                            <p:strVal val="#ppt_x+sin(rand(10))/10"/>
                                          </p:val>
                                        </p:tav>
                                        <p:tav tm="100000">
                                          <p:val>
                                            <p:strVal val="#ppt_x"/>
                                          </p:val>
                                        </p:tav>
                                      </p:tavLst>
                                    </p:anim>
                                    <p:anim to="" calcmode="lin" valueType="num">
                                      <p:cBhvr>
                                        <p:cTn id="42" dur="500" fill="hold">
                                          <p:stCondLst>
                                            <p:cond delay="0"/>
                                          </p:stCondLst>
                                        </p:cTn>
                                        <p:tgtEl>
                                          <p:spTgt spid="37"/>
                                        </p:tgtEl>
                                        <p:attrNameLst>
                                          <p:attrName>ppt_y</p:attrName>
                                        </p:attrNameLst>
                                      </p:cBhvr>
                                      <p:tavLst>
                                        <p:tav tm="0">
                                          <p:val>
                                            <p:strVal val="#ppt_y+sin(rand(10))/10"/>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4"/>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r="11111"/>
          <a:stretch>
            <a:fillRect/>
          </a:stretch>
        </p:blipFill>
        <p:spPr>
          <a:xfrm>
            <a:off x="0" y="857250"/>
            <a:ext cx="9144000" cy="5143500"/>
          </a:xfrm>
          <a:prstGeom prst="rect">
            <a:avLst/>
          </a:prstGeom>
        </p:spPr>
      </p:pic>
      <p:pic>
        <p:nvPicPr>
          <p:cNvPr id="22" name="图片 10"/>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0" y="857250"/>
            <a:ext cx="9144000" cy="2857500"/>
          </a:xfrm>
          <a:prstGeom prst="rect">
            <a:avLst/>
          </a:prstGeom>
        </p:spPr>
      </p:pic>
      <p:sp>
        <p:nvSpPr>
          <p:cNvPr id="3" name="矩形 2"/>
          <p:cNvSpPr/>
          <p:nvPr/>
        </p:nvSpPr>
        <p:spPr>
          <a:xfrm>
            <a:off x="209550" y="981075"/>
            <a:ext cx="8724900" cy="489585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23" name="图片 12"/>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1" y="871300"/>
            <a:ext cx="928926" cy="928926"/>
          </a:xfrm>
          <a:prstGeom prst="rect">
            <a:avLst/>
          </a:prstGeom>
        </p:spPr>
      </p:pic>
      <p:grpSp>
        <p:nvGrpSpPr>
          <p:cNvPr id="2" name="组合 1"/>
          <p:cNvGrpSpPr/>
          <p:nvPr/>
        </p:nvGrpSpPr>
        <p:grpSpPr>
          <a:xfrm>
            <a:off x="-629668" y="2232554"/>
            <a:ext cx="3748313" cy="1377070"/>
            <a:chOff x="-1519198" y="1833738"/>
            <a:chExt cx="4997750" cy="1836093"/>
          </a:xfrm>
        </p:grpSpPr>
        <p:sp>
          <p:nvSpPr>
            <p:cNvPr id="8" name="文本框 7"/>
            <p:cNvSpPr txBox="1"/>
            <p:nvPr/>
          </p:nvSpPr>
          <p:spPr>
            <a:xfrm>
              <a:off x="-1519198" y="1833738"/>
              <a:ext cx="2472861" cy="1715916"/>
            </a:xfrm>
            <a:prstGeom prst="rect">
              <a:avLst/>
            </a:prstGeom>
            <a:noFill/>
          </p:spPr>
          <p:txBody>
            <a:bodyPr wrap="square" lIns="0" tIns="0" rIns="0" bIns="0" rtlCol="0">
              <a:noAutofit/>
            </a:bodyPr>
            <a:lstStyle/>
            <a:p>
              <a:pPr algn="ctr">
                <a:lnSpc>
                  <a:spcPct val="150000"/>
                </a:lnSpc>
              </a:pPr>
              <a:r>
                <a:rPr lang="en-US" altLang="zh-CN" sz="1350" dirty="0">
                  <a:solidFill>
                    <a:prstClr val="black">
                      <a:lumMod val="75000"/>
                      <a:lumOff val="25000"/>
                    </a:prstClr>
                  </a:solidFill>
                  <a:latin typeface="思源黑体 CN Light" panose="020B0300000000000000" pitchFamily="34" charset="-122"/>
                  <a:ea typeface="思源黑体 CN Light" panose="020B0300000000000000" pitchFamily="34" charset="-122"/>
                </a:rPr>
                <a:t>.</a:t>
              </a:r>
              <a:endParaRPr lang="zh-CN" altLang="en-US" sz="900" dirty="0">
                <a:solidFill>
                  <a:prstClr val="black">
                    <a:lumMod val="75000"/>
                    <a:lumOff val="25000"/>
                  </a:prstClr>
                </a:solidFill>
                <a:latin typeface="思源黑体 CN Light" panose="020B0300000000000000" pitchFamily="34" charset="-122"/>
                <a:ea typeface="思源黑体 CN Light" panose="020B0300000000000000" pitchFamily="34" charset="-122"/>
              </a:endParaRPr>
            </a:p>
          </p:txBody>
        </p:sp>
        <p:sp>
          <p:nvSpPr>
            <p:cNvPr id="9" name="文本框 8"/>
            <p:cNvSpPr txBox="1"/>
            <p:nvPr/>
          </p:nvSpPr>
          <p:spPr>
            <a:xfrm>
              <a:off x="1080362" y="3054278"/>
              <a:ext cx="2398190" cy="615553"/>
            </a:xfrm>
            <a:prstGeom prst="rect">
              <a:avLst/>
            </a:prstGeom>
            <a:noFill/>
          </p:spPr>
          <p:txBody>
            <a:bodyPr wrap="square" rtlCol="0">
              <a:spAutoFit/>
            </a:bodyPr>
            <a:lstStyle/>
            <a:p>
              <a:pPr algn="ctr"/>
              <a:r>
                <a:rPr lang="en-US" altLang="zh-CN" sz="2400" spc="225" dirty="0">
                  <a:solidFill>
                    <a:schemeClr val="tx1">
                      <a:lumMod val="85000"/>
                      <a:lumOff val="15000"/>
                    </a:schemeClr>
                  </a:solidFill>
                  <a:latin typeface="+mj-ea"/>
                  <a:ea typeface="+mj-ea"/>
                  <a:cs typeface="阿里巴巴普惠体 M" panose="00020600040101010101" pitchFamily="18" charset="-122"/>
                </a:rPr>
                <a:t>Ge kiln</a:t>
              </a:r>
            </a:p>
          </p:txBody>
        </p:sp>
      </p:grpSp>
      <p:grpSp>
        <p:nvGrpSpPr>
          <p:cNvPr id="5" name="组合 4"/>
          <p:cNvGrpSpPr/>
          <p:nvPr/>
        </p:nvGrpSpPr>
        <p:grpSpPr>
          <a:xfrm>
            <a:off x="6384658" y="3081760"/>
            <a:ext cx="1995602" cy="1353083"/>
            <a:chOff x="8825085" y="2966013"/>
            <a:chExt cx="2660802" cy="1804110"/>
          </a:xfrm>
        </p:grpSpPr>
        <p:sp>
          <p:nvSpPr>
            <p:cNvPr id="11" name="文本框 10"/>
            <p:cNvSpPr txBox="1"/>
            <p:nvPr/>
          </p:nvSpPr>
          <p:spPr>
            <a:xfrm>
              <a:off x="8825085" y="3054207"/>
              <a:ext cx="2472861" cy="1715916"/>
            </a:xfrm>
            <a:prstGeom prst="rect">
              <a:avLst/>
            </a:prstGeom>
            <a:noFill/>
          </p:spPr>
          <p:txBody>
            <a:bodyPr wrap="square" lIns="0" tIns="0" rIns="0" bIns="0" rtlCol="0">
              <a:noAutofit/>
            </a:bodyPr>
            <a:lstStyle/>
            <a:p>
              <a:pPr algn="ctr">
                <a:lnSpc>
                  <a:spcPct val="150000"/>
                </a:lnSpc>
              </a:pPr>
              <a:r>
                <a:rPr lang="en-US" altLang="zh-CN" sz="1350" dirty="0">
                  <a:solidFill>
                    <a:prstClr val="black">
                      <a:lumMod val="75000"/>
                      <a:lumOff val="25000"/>
                    </a:prstClr>
                  </a:solidFill>
                  <a:latin typeface="思源黑体 CN Light" panose="020B0300000000000000" pitchFamily="34" charset="-122"/>
                  <a:ea typeface="思源黑体 CN Light" panose="020B0300000000000000" pitchFamily="34" charset="-122"/>
                </a:rPr>
                <a:t>.</a:t>
              </a:r>
              <a:endParaRPr lang="zh-CN" altLang="en-US" sz="900" dirty="0">
                <a:solidFill>
                  <a:prstClr val="black">
                    <a:lumMod val="75000"/>
                    <a:lumOff val="25000"/>
                  </a:prstClr>
                </a:solidFill>
                <a:latin typeface="思源黑体 CN Light" panose="020B0300000000000000" pitchFamily="34" charset="-122"/>
                <a:ea typeface="思源黑体 CN Light" panose="020B0300000000000000" pitchFamily="34" charset="-122"/>
              </a:endParaRPr>
            </a:p>
          </p:txBody>
        </p:sp>
        <p:sp>
          <p:nvSpPr>
            <p:cNvPr id="12" name="文本框 11"/>
            <p:cNvSpPr txBox="1"/>
            <p:nvPr/>
          </p:nvSpPr>
          <p:spPr>
            <a:xfrm>
              <a:off x="8825104" y="2966013"/>
              <a:ext cx="2660783" cy="615553"/>
            </a:xfrm>
            <a:prstGeom prst="rect">
              <a:avLst/>
            </a:prstGeom>
            <a:noFill/>
          </p:spPr>
          <p:txBody>
            <a:bodyPr wrap="square" rtlCol="0">
              <a:spAutoFit/>
            </a:bodyPr>
            <a:lstStyle/>
            <a:p>
              <a:pPr algn="ctr"/>
              <a:r>
                <a:rPr lang="en-US" altLang="zh-CN" sz="2400" spc="225" dirty="0">
                  <a:solidFill>
                    <a:schemeClr val="tx1">
                      <a:lumMod val="85000"/>
                      <a:lumOff val="15000"/>
                    </a:schemeClr>
                  </a:solidFill>
                  <a:latin typeface="+mj-ea"/>
                  <a:ea typeface="+mj-ea"/>
                  <a:cs typeface="阿里巴巴普惠体 M" panose="00020600040101010101" pitchFamily="18" charset="-122"/>
                </a:rPr>
                <a:t>Di kiln</a:t>
              </a:r>
            </a:p>
          </p:txBody>
        </p:sp>
      </p:grpSp>
      <p:cxnSp>
        <p:nvCxnSpPr>
          <p:cNvPr id="13" name="直接连接符 12"/>
          <p:cNvCxnSpPr/>
          <p:nvPr/>
        </p:nvCxnSpPr>
        <p:spPr>
          <a:xfrm>
            <a:off x="7989495" y="4505054"/>
            <a:ext cx="405000" cy="0"/>
          </a:xfrm>
          <a:prstGeom prst="line">
            <a:avLst/>
          </a:prstGeom>
          <a:noFill/>
          <a:ln w="0" cap="flat" cmpd="sng" algn="ctr">
            <a:solidFill>
              <a:sysClr val="window" lastClr="FFFFFF">
                <a:lumMod val="85000"/>
              </a:sysClr>
            </a:solidFill>
            <a:prstDash val="solid"/>
            <a:miter lim="800000"/>
          </a:ln>
          <a:effectLst/>
        </p:spPr>
      </p:cxnSp>
      <p:grpSp>
        <p:nvGrpSpPr>
          <p:cNvPr id="20" name="组合 19"/>
          <p:cNvGrpSpPr/>
          <p:nvPr/>
        </p:nvGrpSpPr>
        <p:grpSpPr>
          <a:xfrm>
            <a:off x="3223540" y="2542306"/>
            <a:ext cx="2696921" cy="2106312"/>
            <a:chOff x="4298053" y="2246741"/>
            <a:chExt cx="3595894" cy="2808416"/>
          </a:xfrm>
        </p:grpSpPr>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298053" y="3574999"/>
              <a:ext cx="3595894" cy="1480158"/>
            </a:xfrm>
            <a:prstGeom prst="rect">
              <a:avLst/>
            </a:prstGeom>
          </p:spPr>
        </p:pic>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57773" y="2884303"/>
              <a:ext cx="1007634" cy="836904"/>
            </a:xfrm>
            <a:prstGeom prst="rect">
              <a:avLst/>
            </a:prstGeom>
          </p:spPr>
        </p:pic>
        <p:pic>
          <p:nvPicPr>
            <p:cNvPr id="15" name="图片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6387986" y="2988007"/>
              <a:ext cx="1045638" cy="1559416"/>
            </a:xfrm>
            <a:prstGeom prst="rect">
              <a:avLst/>
            </a:prstGeom>
          </p:spPr>
        </p:pic>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827893" y="2369028"/>
              <a:ext cx="1829586" cy="1533578"/>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4813052" y="1989852"/>
              <a:ext cx="1045638" cy="1559416"/>
            </a:xfrm>
            <a:prstGeom prst="rect">
              <a:avLst/>
            </a:prstGeom>
            <a:effectLst>
              <a:outerShdw blurRad="381000" algn="ctr" rotWithShape="0">
                <a:prstClr val="black">
                  <a:alpha val="20000"/>
                </a:prstClr>
              </a:outerShdw>
            </a:effectLst>
          </p:spPr>
        </p:pic>
      </p:grpSp>
      <p:pic>
        <p:nvPicPr>
          <p:cNvPr id="4" name="图片 3"/>
          <p:cNvPicPr>
            <a:picLocks noChangeAspect="1"/>
          </p:cNvPicPr>
          <p:nvPr/>
        </p:nvPicPr>
        <p:blipFill>
          <a:blip r:embed="rId12"/>
          <a:stretch>
            <a:fillRect/>
          </a:stretch>
        </p:blipFill>
        <p:spPr>
          <a:xfrm>
            <a:off x="209550" y="3605212"/>
            <a:ext cx="2207419" cy="2271713"/>
          </a:xfrm>
          <a:prstGeom prst="rect">
            <a:avLst/>
          </a:prstGeom>
        </p:spPr>
      </p:pic>
      <p:pic>
        <p:nvPicPr>
          <p:cNvPr id="6" name="图片 5"/>
          <p:cNvPicPr>
            <a:picLocks noChangeAspect="1"/>
          </p:cNvPicPr>
          <p:nvPr/>
        </p:nvPicPr>
        <p:blipFill>
          <a:blip r:embed="rId13"/>
          <a:stretch>
            <a:fillRect/>
          </a:stretch>
        </p:blipFill>
        <p:spPr>
          <a:xfrm>
            <a:off x="2390775" y="3605212"/>
            <a:ext cx="2195989" cy="2197418"/>
          </a:xfrm>
          <a:prstGeom prst="rect">
            <a:avLst/>
          </a:prstGeom>
        </p:spPr>
      </p:pic>
      <p:pic>
        <p:nvPicPr>
          <p:cNvPr id="10" name="图片 9"/>
          <p:cNvPicPr>
            <a:picLocks noChangeAspect="1"/>
          </p:cNvPicPr>
          <p:nvPr/>
        </p:nvPicPr>
        <p:blipFill>
          <a:blip r:embed="rId14"/>
          <a:stretch>
            <a:fillRect/>
          </a:stretch>
        </p:blipFill>
        <p:spPr>
          <a:xfrm>
            <a:off x="6121717" y="950595"/>
            <a:ext cx="2117408" cy="2045494"/>
          </a:xfrm>
          <a:prstGeom prst="rect">
            <a:avLst/>
          </a:prstGeom>
        </p:spPr>
      </p:pic>
      <p:pic>
        <p:nvPicPr>
          <p:cNvPr id="16" name="图片 15"/>
          <p:cNvPicPr>
            <a:picLocks noChangeAspect="1"/>
          </p:cNvPicPr>
          <p:nvPr/>
        </p:nvPicPr>
        <p:blipFill>
          <a:blip r:embed="rId15"/>
          <a:stretch>
            <a:fillRect/>
          </a:stretch>
        </p:blipFill>
        <p:spPr>
          <a:xfrm>
            <a:off x="6059805" y="3519012"/>
            <a:ext cx="2504123" cy="2357914"/>
          </a:xfrm>
          <a:prstGeom prst="rect">
            <a:avLst/>
          </a:prstGeom>
        </p:spPr>
      </p:pic>
      <p:pic>
        <p:nvPicPr>
          <p:cNvPr id="25" name="图片 24"/>
          <p:cNvPicPr>
            <a:picLocks noChangeAspect="1"/>
          </p:cNvPicPr>
          <p:nvPr/>
        </p:nvPicPr>
        <p:blipFill>
          <a:blip r:embed="rId16"/>
          <a:stretch>
            <a:fillRect/>
          </a:stretch>
        </p:blipFill>
        <p:spPr>
          <a:xfrm>
            <a:off x="1069181" y="917258"/>
            <a:ext cx="2301240" cy="22307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0" presetClass="entr" presetSubtype="0"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filter="fade">
                                      <p:cBhvr>
                                        <p:cTn id="25" dur="500">
                                          <p:stCondLst>
                                            <p:cond delay="0"/>
                                          </p:stCondLst>
                                        </p:cTn>
                                        <p:tgtEl>
                                          <p:spTgt spid="21"/>
                                        </p:tgtEl>
                                      </p:cBhvr>
                                    </p:animEffect>
                                    <p:animScale>
                                      <p:cBhvr>
                                        <p:cTn id="26" dur="500" fill="hold">
                                          <p:stCondLst>
                                            <p:cond delay="0"/>
                                          </p:stCondLst>
                                        </p:cTn>
                                        <p:tgtEl>
                                          <p:spTgt spid="21"/>
                                        </p:tgtEl>
                                      </p:cBhvr>
                                      <p:from x="150000" y="150000"/>
                                      <p:to x="100000" y="100000"/>
                                    </p:animScale>
                                    <p:anim to="" calcmode="lin" valueType="num">
                                      <p:cBhvr>
                                        <p:cTn id="27" dur="500" fill="hold">
                                          <p:stCondLst>
                                            <p:cond delay="0"/>
                                          </p:stCondLst>
                                        </p:cTn>
                                        <p:tgtEl>
                                          <p:spTgt spid="21"/>
                                        </p:tgtEl>
                                        <p:attrNameLst>
                                          <p:attrName>ppt_x</p:attrName>
                                        </p:attrNameLst>
                                      </p:cBhvr>
                                      <p:tavLst>
                                        <p:tav tm="0">
                                          <p:val>
                                            <p:strVal val="#ppt_x+sin(rand(10))/10"/>
                                          </p:val>
                                        </p:tav>
                                        <p:tav tm="100000">
                                          <p:val>
                                            <p:strVal val="#ppt_x"/>
                                          </p:val>
                                        </p:tav>
                                      </p:tavLst>
                                    </p:anim>
                                    <p:anim to="" calcmode="lin" valueType="num">
                                      <p:cBhvr>
                                        <p:cTn id="28" dur="500" fill="hold">
                                          <p:stCondLst>
                                            <p:cond delay="0"/>
                                          </p:stCondLst>
                                        </p:cTn>
                                        <p:tgtEl>
                                          <p:spTgt spid="21"/>
                                        </p:tgtEl>
                                        <p:attrNameLst>
                                          <p:attrName>ppt_y</p:attrName>
                                        </p:attrNameLst>
                                      </p:cBhvr>
                                      <p:tavLst>
                                        <p:tav tm="0">
                                          <p:val>
                                            <p:strVal val="#ppt_y+sin(rand(10))/10"/>
                                          </p:val>
                                        </p:tav>
                                        <p:tav tm="100000">
                                          <p:val>
                                            <p:strVal val="#ppt_y"/>
                                          </p:val>
                                        </p:tav>
                                      </p:tavLst>
                                    </p:anim>
                                  </p:childTnLst>
                                </p:cTn>
                              </p:par>
                            </p:childTnLst>
                          </p:cTn>
                        </p:par>
                        <p:par>
                          <p:cTn id="29" fill="hold">
                            <p:stCondLst>
                              <p:cond delay="2000"/>
                            </p:stCondLst>
                            <p:childTnLst>
                              <p:par>
                                <p:cTn id="30" presetID="0" presetClass="entr" presetSubtype="0"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filter="fade">
                                      <p:cBhvr>
                                        <p:cTn id="32" dur="500">
                                          <p:stCondLst>
                                            <p:cond delay="0"/>
                                          </p:stCondLst>
                                        </p:cTn>
                                        <p:tgtEl>
                                          <p:spTgt spid="22"/>
                                        </p:tgtEl>
                                      </p:cBhvr>
                                    </p:animEffect>
                                    <p:animScale>
                                      <p:cBhvr>
                                        <p:cTn id="33" dur="500" fill="hold">
                                          <p:stCondLst>
                                            <p:cond delay="0"/>
                                          </p:stCondLst>
                                        </p:cTn>
                                        <p:tgtEl>
                                          <p:spTgt spid="22"/>
                                        </p:tgtEl>
                                      </p:cBhvr>
                                      <p:from x="150000" y="150000"/>
                                      <p:to x="100000" y="100000"/>
                                    </p:animScale>
                                    <p:anim to="" calcmode="lin" valueType="num">
                                      <p:cBhvr>
                                        <p:cTn id="34" dur="500" fill="hold">
                                          <p:stCondLst>
                                            <p:cond delay="0"/>
                                          </p:stCondLst>
                                        </p:cTn>
                                        <p:tgtEl>
                                          <p:spTgt spid="22"/>
                                        </p:tgtEl>
                                        <p:attrNameLst>
                                          <p:attrName>ppt_x</p:attrName>
                                        </p:attrNameLst>
                                      </p:cBhvr>
                                      <p:tavLst>
                                        <p:tav tm="0">
                                          <p:val>
                                            <p:strVal val="#ppt_x+sin(rand(10))/10"/>
                                          </p:val>
                                        </p:tav>
                                        <p:tav tm="100000">
                                          <p:val>
                                            <p:strVal val="#ppt_x"/>
                                          </p:val>
                                        </p:tav>
                                      </p:tavLst>
                                    </p:anim>
                                    <p:anim to="" calcmode="lin" valueType="num">
                                      <p:cBhvr>
                                        <p:cTn id="35" dur="500" fill="hold">
                                          <p:stCondLst>
                                            <p:cond delay="0"/>
                                          </p:stCondLst>
                                        </p:cTn>
                                        <p:tgtEl>
                                          <p:spTgt spid="22"/>
                                        </p:tgtEl>
                                        <p:attrNameLst>
                                          <p:attrName>ppt_y</p:attrName>
                                        </p:attrNameLst>
                                      </p:cBhvr>
                                      <p:tavLst>
                                        <p:tav tm="0">
                                          <p:val>
                                            <p:strVal val="#ppt_y+sin(rand(10))/10"/>
                                          </p:val>
                                        </p:tav>
                                        <p:tav tm="100000">
                                          <p:val>
                                            <p:strVal val="#ppt_y"/>
                                          </p:val>
                                        </p:tav>
                                      </p:tavLst>
                                    </p:anim>
                                  </p:childTnLst>
                                </p:cTn>
                              </p:par>
                            </p:childTnLst>
                          </p:cTn>
                        </p:par>
                        <p:par>
                          <p:cTn id="36" fill="hold">
                            <p:stCondLst>
                              <p:cond delay="2500"/>
                            </p:stCondLst>
                            <p:childTnLst>
                              <p:par>
                                <p:cTn id="37" presetID="0" presetClass="entr" presetSubtype="0"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filter="fade">
                                      <p:cBhvr>
                                        <p:cTn id="39" dur="500">
                                          <p:stCondLst>
                                            <p:cond delay="0"/>
                                          </p:stCondLst>
                                        </p:cTn>
                                        <p:tgtEl>
                                          <p:spTgt spid="23"/>
                                        </p:tgtEl>
                                      </p:cBhvr>
                                    </p:animEffect>
                                    <p:animScale>
                                      <p:cBhvr>
                                        <p:cTn id="40" dur="500" fill="hold">
                                          <p:stCondLst>
                                            <p:cond delay="0"/>
                                          </p:stCondLst>
                                        </p:cTn>
                                        <p:tgtEl>
                                          <p:spTgt spid="23"/>
                                        </p:tgtEl>
                                      </p:cBhvr>
                                      <p:from x="150000" y="150000"/>
                                      <p:to x="100000" y="100000"/>
                                    </p:animScale>
                                    <p:anim to="" calcmode="lin" valueType="num">
                                      <p:cBhvr>
                                        <p:cTn id="41" dur="500" fill="hold">
                                          <p:stCondLst>
                                            <p:cond delay="0"/>
                                          </p:stCondLst>
                                        </p:cTn>
                                        <p:tgtEl>
                                          <p:spTgt spid="23"/>
                                        </p:tgtEl>
                                        <p:attrNameLst>
                                          <p:attrName>ppt_x</p:attrName>
                                        </p:attrNameLst>
                                      </p:cBhvr>
                                      <p:tavLst>
                                        <p:tav tm="0">
                                          <p:val>
                                            <p:strVal val="#ppt_x+sin(rand(10))/10"/>
                                          </p:val>
                                        </p:tav>
                                        <p:tav tm="100000">
                                          <p:val>
                                            <p:strVal val="#ppt_x"/>
                                          </p:val>
                                        </p:tav>
                                      </p:tavLst>
                                    </p:anim>
                                    <p:anim to="" calcmode="lin" valueType="num">
                                      <p:cBhvr>
                                        <p:cTn id="42" dur="500" fill="hold">
                                          <p:stCondLst>
                                            <p:cond delay="0"/>
                                          </p:stCondLst>
                                        </p:cTn>
                                        <p:tgtEl>
                                          <p:spTgt spid="23"/>
                                        </p:tgtEl>
                                        <p:attrNameLst>
                                          <p:attrName>ppt_y</p:attrName>
                                        </p:attrNameLst>
                                      </p:cBhvr>
                                      <p:tavLst>
                                        <p:tav tm="0">
                                          <p:val>
                                            <p:strVal val="#ppt_y+sin(rand(10))/10"/>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4"/>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r="11111"/>
          <a:stretch>
            <a:fillRect/>
          </a:stretch>
        </p:blipFill>
        <p:spPr>
          <a:xfrm>
            <a:off x="0" y="857250"/>
            <a:ext cx="9144000" cy="5143500"/>
          </a:xfrm>
          <a:prstGeom prst="rect">
            <a:avLst/>
          </a:prstGeom>
        </p:spPr>
      </p:pic>
      <p:pic>
        <p:nvPicPr>
          <p:cNvPr id="29" name="图片 10"/>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0" y="857250"/>
            <a:ext cx="9144000" cy="2857500"/>
          </a:xfrm>
          <a:prstGeom prst="rect">
            <a:avLst/>
          </a:prstGeom>
        </p:spPr>
      </p:pic>
      <p:sp>
        <p:nvSpPr>
          <p:cNvPr id="3" name="矩形 2"/>
          <p:cNvSpPr/>
          <p:nvPr/>
        </p:nvSpPr>
        <p:spPr>
          <a:xfrm>
            <a:off x="209550" y="857250"/>
            <a:ext cx="8724900" cy="489585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350"/>
          </a:p>
        </p:txBody>
      </p:sp>
      <p:pic>
        <p:nvPicPr>
          <p:cNvPr id="30" name="图片 12"/>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1" y="871300"/>
            <a:ext cx="928926" cy="928926"/>
          </a:xfrm>
          <a:prstGeom prst="rect">
            <a:avLst/>
          </a:prstGeom>
        </p:spPr>
      </p:pic>
      <p:sp>
        <p:nvSpPr>
          <p:cNvPr id="17" name="文本框 16"/>
          <p:cNvSpPr txBox="1"/>
          <p:nvPr/>
        </p:nvSpPr>
        <p:spPr>
          <a:xfrm>
            <a:off x="929164" y="1224439"/>
            <a:ext cx="2990850" cy="600164"/>
          </a:xfrm>
          <a:prstGeom prst="rect">
            <a:avLst/>
          </a:prstGeom>
          <a:noFill/>
        </p:spPr>
        <p:txBody>
          <a:bodyPr wrap="square" rtlCol="0">
            <a:spAutoFit/>
          </a:bodyPr>
          <a:lstStyle/>
          <a:p>
            <a:pPr lvl="0">
              <a:defRPr/>
            </a:pPr>
            <a:r>
              <a:rPr lang="en-US" altLang="zh-CN" sz="3300" spc="225" dirty="0">
                <a:solidFill>
                  <a:srgbClr val="811B1F"/>
                </a:solidFill>
                <a:latin typeface="庞门正道粗书体" panose="02010600030101010101" pitchFamily="2" charset="-122"/>
                <a:ea typeface="庞门正道粗书体" panose="02010600030101010101" pitchFamily="2" charset="-122"/>
              </a:rPr>
              <a:t>“Ge kiln”</a:t>
            </a:r>
          </a:p>
        </p:txBody>
      </p:sp>
      <p:grpSp>
        <p:nvGrpSpPr>
          <p:cNvPr id="24" name="组合 23"/>
          <p:cNvGrpSpPr/>
          <p:nvPr/>
        </p:nvGrpSpPr>
        <p:grpSpPr>
          <a:xfrm>
            <a:off x="570876" y="1846603"/>
            <a:ext cx="3194209" cy="2223611"/>
            <a:chOff x="730052" y="2128762"/>
            <a:chExt cx="4258945" cy="2964815"/>
          </a:xfrm>
        </p:grpSpPr>
        <p:sp>
          <p:nvSpPr>
            <p:cNvPr id="7" name="文本框 6"/>
            <p:cNvSpPr txBox="1"/>
            <p:nvPr/>
          </p:nvSpPr>
          <p:spPr>
            <a:xfrm>
              <a:off x="730052" y="4443337"/>
              <a:ext cx="4258945" cy="650240"/>
            </a:xfrm>
            <a:prstGeom prst="rect">
              <a:avLst/>
            </a:prstGeom>
            <a:noFill/>
          </p:spPr>
          <p:txBody>
            <a:bodyPr wrap="square" lIns="0" tIns="0" rIns="0" bIns="0" rtlCol="0">
              <a:noAutofit/>
            </a:bodyPr>
            <a:lstStyle/>
            <a:p>
              <a:pPr algn="ctr">
                <a:lnSpc>
                  <a:spcPct val="110000"/>
                </a:lnSpc>
              </a:pPr>
              <a:r>
                <a:rPr lang="en-US" altLang="zh-CN" dirty="0">
                  <a:solidFill>
                    <a:prstClr val="black">
                      <a:lumMod val="65000"/>
                      <a:lumOff val="35000"/>
                    </a:prstClr>
                  </a:solidFill>
                  <a:latin typeface="+mn-ea"/>
                </a:rPr>
                <a:t>It </a:t>
              </a:r>
              <a:r>
                <a:rPr lang="zh-CN" altLang="en-US" dirty="0">
                  <a:solidFill>
                    <a:prstClr val="black">
                      <a:lumMod val="65000"/>
                      <a:lumOff val="35000"/>
                    </a:prstClr>
                  </a:solidFill>
                  <a:latin typeface="+mn-ea"/>
                </a:rPr>
                <a:t>appeared in the middle and late Southern Song Dynasty, together with the famous Guan, Ru, Ding, and Jun, they were called the five famous kilns in Song Dynasty.</a:t>
              </a:r>
            </a:p>
          </p:txBody>
        </p:sp>
        <p:sp>
          <p:nvSpPr>
            <p:cNvPr id="8" name="文本框 7"/>
            <p:cNvSpPr txBox="1"/>
            <p:nvPr/>
          </p:nvSpPr>
          <p:spPr>
            <a:xfrm>
              <a:off x="1688043" y="3758154"/>
              <a:ext cx="2022348" cy="615553"/>
            </a:xfrm>
            <a:prstGeom prst="rect">
              <a:avLst/>
            </a:prstGeom>
            <a:noFill/>
          </p:spPr>
          <p:txBody>
            <a:bodyPr wrap="square" rtlCol="0">
              <a:spAutoFit/>
            </a:bodyPr>
            <a:lstStyle/>
            <a:p>
              <a:pPr algn="ctr"/>
              <a:r>
                <a:rPr lang="en-US" altLang="zh-CN" sz="2400" dirty="0">
                  <a:solidFill>
                    <a:schemeClr val="tx1">
                      <a:lumMod val="85000"/>
                      <a:lumOff val="15000"/>
                    </a:schemeClr>
                  </a:solidFill>
                  <a:latin typeface="+mj-ea"/>
                  <a:ea typeface="+mj-ea"/>
                  <a:cs typeface="阿里巴巴普惠体 M" panose="00020600040101010101" pitchFamily="18" charset="-122"/>
                </a:rPr>
                <a:t>history</a:t>
              </a:r>
            </a:p>
          </p:txBody>
        </p:sp>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310531" y="2857383"/>
              <a:ext cx="2777372" cy="1143234"/>
            </a:xfrm>
            <a:prstGeom prst="rect">
              <a:avLst/>
            </a:prstGeom>
          </p:spPr>
        </p:pic>
        <p:pic>
          <p:nvPicPr>
            <p:cNvPr id="10" name="图片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66129" y="2217665"/>
              <a:ext cx="1007634" cy="836904"/>
            </a:xfrm>
            <a:prstGeom prst="rect">
              <a:avLst/>
            </a:prstGeom>
          </p:spPr>
        </p:pic>
        <p:pic>
          <p:nvPicPr>
            <p:cNvPr id="11" name="图片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75492" y="2128762"/>
              <a:ext cx="1829586" cy="1533578"/>
            </a:xfrm>
            <a:prstGeom prst="rect">
              <a:avLst/>
            </a:prstGeom>
          </p:spPr>
        </p:pic>
      </p:grpSp>
      <p:grpSp>
        <p:nvGrpSpPr>
          <p:cNvPr id="27" name="组合 26"/>
          <p:cNvGrpSpPr/>
          <p:nvPr/>
        </p:nvGrpSpPr>
        <p:grpSpPr>
          <a:xfrm>
            <a:off x="4956750" y="1691115"/>
            <a:ext cx="3278981" cy="2511266"/>
            <a:chOff x="7237649" y="2049079"/>
            <a:chExt cx="4371975" cy="3348355"/>
          </a:xfrm>
        </p:grpSpPr>
        <p:sp>
          <p:nvSpPr>
            <p:cNvPr id="12" name="文本框 11"/>
            <p:cNvSpPr txBox="1"/>
            <p:nvPr/>
          </p:nvSpPr>
          <p:spPr>
            <a:xfrm>
              <a:off x="7237649" y="4747194"/>
              <a:ext cx="4371975" cy="650240"/>
            </a:xfrm>
            <a:prstGeom prst="rect">
              <a:avLst/>
            </a:prstGeom>
            <a:noFill/>
          </p:spPr>
          <p:txBody>
            <a:bodyPr wrap="square" lIns="0" tIns="0" rIns="0" bIns="0" rtlCol="0">
              <a:noAutofit/>
            </a:bodyPr>
            <a:lstStyle/>
            <a:p>
              <a:pPr algn="ctr">
                <a:lnSpc>
                  <a:spcPct val="100000"/>
                </a:lnSpc>
              </a:pPr>
              <a:r>
                <a:rPr lang="zh-CN" altLang="en-US" dirty="0">
                  <a:solidFill>
                    <a:prstClr val="black">
                      <a:lumMod val="65000"/>
                      <a:lumOff val="35000"/>
                    </a:prstClr>
                  </a:solidFill>
                  <a:latin typeface="+mn-ea"/>
                  <a:sym typeface="+mn-ea"/>
                </a:rPr>
                <a:t>The fetus is as thin as paper, and the glaze is as thick as jade. The glazed surface is covered with patterns, purple-mouthed iron feet, and the fetal color is gray and black.</a:t>
              </a:r>
              <a:endParaRPr lang="zh-CN" altLang="en-US" dirty="0">
                <a:solidFill>
                  <a:prstClr val="black">
                    <a:lumMod val="65000"/>
                    <a:lumOff val="35000"/>
                  </a:prstClr>
                </a:solidFill>
                <a:latin typeface="庞门正道粗书体" panose="02010600030101010101" pitchFamily="2" charset="-122"/>
                <a:ea typeface="庞门正道粗书体" panose="02010600030101010101" pitchFamily="2" charset="-122"/>
              </a:endParaRPr>
            </a:p>
            <a:p>
              <a:pPr algn="ctr">
                <a:lnSpc>
                  <a:spcPct val="100000"/>
                </a:lnSpc>
              </a:pPr>
              <a:endParaRPr lang="zh-CN" altLang="en-US" dirty="0">
                <a:solidFill>
                  <a:prstClr val="black">
                    <a:lumMod val="65000"/>
                    <a:lumOff val="35000"/>
                  </a:prstClr>
                </a:solidFill>
                <a:latin typeface="庞门正道粗书体" panose="02010600030101010101" pitchFamily="2" charset="-122"/>
                <a:ea typeface="庞门正道粗书体" panose="02010600030101010101" pitchFamily="2" charset="-122"/>
              </a:endParaRPr>
            </a:p>
          </p:txBody>
        </p:sp>
        <p:sp>
          <p:nvSpPr>
            <p:cNvPr id="13" name="文本框 12"/>
            <p:cNvSpPr txBox="1"/>
            <p:nvPr/>
          </p:nvSpPr>
          <p:spPr>
            <a:xfrm>
              <a:off x="8640050" y="3789905"/>
              <a:ext cx="2022348" cy="615553"/>
            </a:xfrm>
            <a:prstGeom prst="rect">
              <a:avLst/>
            </a:prstGeom>
            <a:noFill/>
          </p:spPr>
          <p:txBody>
            <a:bodyPr wrap="square" rtlCol="0">
              <a:spAutoFit/>
            </a:bodyPr>
            <a:lstStyle/>
            <a:p>
              <a:pPr algn="ctr"/>
              <a:r>
                <a:rPr lang="en-US" altLang="zh-CN" sz="2400" dirty="0">
                  <a:solidFill>
                    <a:schemeClr val="tx1">
                      <a:lumMod val="85000"/>
                      <a:lumOff val="15000"/>
                    </a:schemeClr>
                  </a:solidFill>
                  <a:latin typeface="+mj-ea"/>
                  <a:ea typeface="+mj-ea"/>
                  <a:cs typeface="阿里巴巴普惠体 M" panose="00020600040101010101" pitchFamily="18" charset="-122"/>
                </a:rPr>
                <a:t>specialty</a:t>
              </a:r>
            </a:p>
          </p:txBody>
        </p:sp>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231424" y="2857383"/>
              <a:ext cx="2777372" cy="1143234"/>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47142" y="2185679"/>
              <a:ext cx="1007634" cy="836904"/>
            </a:xfrm>
            <a:prstGeom prst="rect">
              <a:avLst/>
            </a:prstGeom>
          </p:spPr>
        </p:pic>
        <p:pic>
          <p:nvPicPr>
            <p:cNvPr id="18" name="图片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486437" y="2049079"/>
              <a:ext cx="1829586" cy="1533578"/>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anim calcmode="lin" valueType="num">
                                      <p:cBhvr>
                                        <p:cTn id="14" dur="500" fill="hold"/>
                                        <p:tgtEl>
                                          <p:spTgt spid="27"/>
                                        </p:tgtEl>
                                        <p:attrNameLst>
                                          <p:attrName>ppt_x</p:attrName>
                                        </p:attrNameLst>
                                      </p:cBhvr>
                                      <p:tavLst>
                                        <p:tav tm="0">
                                          <p:val>
                                            <p:strVal val="#ppt_x"/>
                                          </p:val>
                                        </p:tav>
                                        <p:tav tm="100000">
                                          <p:val>
                                            <p:strVal val="#ppt_x"/>
                                          </p:val>
                                        </p:tav>
                                      </p:tavLst>
                                    </p:anim>
                                    <p:anim calcmode="lin" valueType="num">
                                      <p:cBhvr>
                                        <p:cTn id="15" dur="500" fill="hold"/>
                                        <p:tgtEl>
                                          <p:spTgt spid="2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0" presetClass="entr" presetSubtype="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filter="fade">
                                      <p:cBhvr>
                                        <p:cTn id="19" dur="500">
                                          <p:stCondLst>
                                            <p:cond delay="0"/>
                                          </p:stCondLst>
                                        </p:cTn>
                                        <p:tgtEl>
                                          <p:spTgt spid="28"/>
                                        </p:tgtEl>
                                      </p:cBhvr>
                                    </p:animEffect>
                                    <p:animScale>
                                      <p:cBhvr>
                                        <p:cTn id="20" dur="500" fill="hold">
                                          <p:stCondLst>
                                            <p:cond delay="0"/>
                                          </p:stCondLst>
                                        </p:cTn>
                                        <p:tgtEl>
                                          <p:spTgt spid="28"/>
                                        </p:tgtEl>
                                      </p:cBhvr>
                                      <p:from x="150000" y="150000"/>
                                      <p:to x="100000" y="100000"/>
                                    </p:animScale>
                                    <p:anim to="" calcmode="lin" valueType="num">
                                      <p:cBhvr>
                                        <p:cTn id="21" dur="500" fill="hold">
                                          <p:stCondLst>
                                            <p:cond delay="0"/>
                                          </p:stCondLst>
                                        </p:cTn>
                                        <p:tgtEl>
                                          <p:spTgt spid="28"/>
                                        </p:tgtEl>
                                        <p:attrNameLst>
                                          <p:attrName>ppt_x</p:attrName>
                                        </p:attrNameLst>
                                      </p:cBhvr>
                                      <p:tavLst>
                                        <p:tav tm="0">
                                          <p:val>
                                            <p:strVal val="#ppt_x+sin(rand(10))/10"/>
                                          </p:val>
                                        </p:tav>
                                        <p:tav tm="100000">
                                          <p:val>
                                            <p:strVal val="#ppt_x"/>
                                          </p:val>
                                        </p:tav>
                                      </p:tavLst>
                                    </p:anim>
                                    <p:anim to="" calcmode="lin" valueType="num">
                                      <p:cBhvr>
                                        <p:cTn id="22" dur="500" fill="hold">
                                          <p:stCondLst>
                                            <p:cond delay="0"/>
                                          </p:stCondLst>
                                        </p:cTn>
                                        <p:tgtEl>
                                          <p:spTgt spid="28"/>
                                        </p:tgtEl>
                                        <p:attrNameLst>
                                          <p:attrName>ppt_y</p:attrName>
                                        </p:attrNameLst>
                                      </p:cBhvr>
                                      <p:tavLst>
                                        <p:tav tm="0">
                                          <p:val>
                                            <p:strVal val="#ppt_y+sin(rand(10))/10"/>
                                          </p:val>
                                        </p:tav>
                                        <p:tav tm="100000">
                                          <p:val>
                                            <p:strVal val="#ppt_y"/>
                                          </p:val>
                                        </p:tav>
                                      </p:tavLst>
                                    </p:anim>
                                  </p:childTnLst>
                                </p:cTn>
                              </p:par>
                            </p:childTnLst>
                          </p:cTn>
                        </p:par>
                        <p:par>
                          <p:cTn id="23" fill="hold">
                            <p:stCondLst>
                              <p:cond delay="1500"/>
                            </p:stCondLst>
                            <p:childTnLst>
                              <p:par>
                                <p:cTn id="24" presetID="0" presetClass="entr" presetSubtype="0"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filter="fade">
                                      <p:cBhvr>
                                        <p:cTn id="26" dur="500">
                                          <p:stCondLst>
                                            <p:cond delay="0"/>
                                          </p:stCondLst>
                                        </p:cTn>
                                        <p:tgtEl>
                                          <p:spTgt spid="29"/>
                                        </p:tgtEl>
                                      </p:cBhvr>
                                    </p:animEffect>
                                    <p:animScale>
                                      <p:cBhvr>
                                        <p:cTn id="27" dur="500" fill="hold">
                                          <p:stCondLst>
                                            <p:cond delay="0"/>
                                          </p:stCondLst>
                                        </p:cTn>
                                        <p:tgtEl>
                                          <p:spTgt spid="29"/>
                                        </p:tgtEl>
                                      </p:cBhvr>
                                      <p:from x="150000" y="150000"/>
                                      <p:to x="100000" y="100000"/>
                                    </p:animScale>
                                    <p:anim to="" calcmode="lin" valueType="num">
                                      <p:cBhvr>
                                        <p:cTn id="28" dur="500" fill="hold">
                                          <p:stCondLst>
                                            <p:cond delay="0"/>
                                          </p:stCondLst>
                                        </p:cTn>
                                        <p:tgtEl>
                                          <p:spTgt spid="29"/>
                                        </p:tgtEl>
                                        <p:attrNameLst>
                                          <p:attrName>ppt_x</p:attrName>
                                        </p:attrNameLst>
                                      </p:cBhvr>
                                      <p:tavLst>
                                        <p:tav tm="0">
                                          <p:val>
                                            <p:strVal val="#ppt_x+sin(rand(10))/10"/>
                                          </p:val>
                                        </p:tav>
                                        <p:tav tm="100000">
                                          <p:val>
                                            <p:strVal val="#ppt_x"/>
                                          </p:val>
                                        </p:tav>
                                      </p:tavLst>
                                    </p:anim>
                                    <p:anim to="" calcmode="lin" valueType="num">
                                      <p:cBhvr>
                                        <p:cTn id="29" dur="500" fill="hold">
                                          <p:stCondLst>
                                            <p:cond delay="0"/>
                                          </p:stCondLst>
                                        </p:cTn>
                                        <p:tgtEl>
                                          <p:spTgt spid="29"/>
                                        </p:tgtEl>
                                        <p:attrNameLst>
                                          <p:attrName>ppt_y</p:attrName>
                                        </p:attrNameLst>
                                      </p:cBhvr>
                                      <p:tavLst>
                                        <p:tav tm="0">
                                          <p:val>
                                            <p:strVal val="#ppt_y+sin(rand(10))/10"/>
                                          </p:val>
                                        </p:tav>
                                        <p:tav tm="100000">
                                          <p:val>
                                            <p:strVal val="#ppt_y"/>
                                          </p:val>
                                        </p:tav>
                                      </p:tavLst>
                                    </p:anim>
                                  </p:childTnLst>
                                </p:cTn>
                              </p:par>
                            </p:childTnLst>
                          </p:cTn>
                        </p:par>
                        <p:par>
                          <p:cTn id="30" fill="hold">
                            <p:stCondLst>
                              <p:cond delay="2000"/>
                            </p:stCondLst>
                            <p:childTnLst>
                              <p:par>
                                <p:cTn id="31" presetID="0" presetClass="entr" presetSubtype="0"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filter="fade">
                                      <p:cBhvr>
                                        <p:cTn id="33" dur="500">
                                          <p:stCondLst>
                                            <p:cond delay="0"/>
                                          </p:stCondLst>
                                        </p:cTn>
                                        <p:tgtEl>
                                          <p:spTgt spid="30"/>
                                        </p:tgtEl>
                                      </p:cBhvr>
                                    </p:animEffect>
                                    <p:animScale>
                                      <p:cBhvr>
                                        <p:cTn id="34" dur="500" fill="hold">
                                          <p:stCondLst>
                                            <p:cond delay="0"/>
                                          </p:stCondLst>
                                        </p:cTn>
                                        <p:tgtEl>
                                          <p:spTgt spid="30"/>
                                        </p:tgtEl>
                                      </p:cBhvr>
                                      <p:from x="150000" y="150000"/>
                                      <p:to x="100000" y="100000"/>
                                    </p:animScale>
                                    <p:anim to="" calcmode="lin" valueType="num">
                                      <p:cBhvr>
                                        <p:cTn id="35" dur="500" fill="hold">
                                          <p:stCondLst>
                                            <p:cond delay="0"/>
                                          </p:stCondLst>
                                        </p:cTn>
                                        <p:tgtEl>
                                          <p:spTgt spid="30"/>
                                        </p:tgtEl>
                                        <p:attrNameLst>
                                          <p:attrName>ppt_x</p:attrName>
                                        </p:attrNameLst>
                                      </p:cBhvr>
                                      <p:tavLst>
                                        <p:tav tm="0">
                                          <p:val>
                                            <p:strVal val="#ppt_x+sin(rand(10))/10"/>
                                          </p:val>
                                        </p:tav>
                                        <p:tav tm="100000">
                                          <p:val>
                                            <p:strVal val="#ppt_x"/>
                                          </p:val>
                                        </p:tav>
                                      </p:tavLst>
                                    </p:anim>
                                    <p:anim to="" calcmode="lin" valueType="num">
                                      <p:cBhvr>
                                        <p:cTn id="36" dur="500" fill="hold">
                                          <p:stCondLst>
                                            <p:cond delay="0"/>
                                          </p:stCondLst>
                                        </p:cTn>
                                        <p:tgtEl>
                                          <p:spTgt spid="30"/>
                                        </p:tgtEl>
                                        <p:attrNameLst>
                                          <p:attrName>ppt_y</p:attrName>
                                        </p:attrNameLst>
                                      </p:cBhvr>
                                      <p:tavLst>
                                        <p:tav tm="0">
                                          <p:val>
                                            <p:strVal val="#ppt_y+sin(rand(10))/10"/>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4"/>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r="11111"/>
          <a:stretch>
            <a:fillRect/>
          </a:stretch>
        </p:blipFill>
        <p:spPr>
          <a:xfrm>
            <a:off x="0" y="857250"/>
            <a:ext cx="9144000" cy="5143500"/>
          </a:xfrm>
          <a:prstGeom prst="rect">
            <a:avLst/>
          </a:prstGeom>
        </p:spPr>
      </p:pic>
      <p:pic>
        <p:nvPicPr>
          <p:cNvPr id="29" name="图片 10"/>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0" y="857250"/>
            <a:ext cx="9144000" cy="2857500"/>
          </a:xfrm>
          <a:prstGeom prst="rect">
            <a:avLst/>
          </a:prstGeom>
        </p:spPr>
      </p:pic>
      <p:sp>
        <p:nvSpPr>
          <p:cNvPr id="3" name="矩形 2"/>
          <p:cNvSpPr/>
          <p:nvPr/>
        </p:nvSpPr>
        <p:spPr>
          <a:xfrm>
            <a:off x="209550" y="857250"/>
            <a:ext cx="8724900" cy="489585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350"/>
          </a:p>
        </p:txBody>
      </p:sp>
      <p:pic>
        <p:nvPicPr>
          <p:cNvPr id="30" name="图片 12"/>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1" y="871300"/>
            <a:ext cx="928926" cy="928926"/>
          </a:xfrm>
          <a:prstGeom prst="rect">
            <a:avLst/>
          </a:prstGeom>
        </p:spPr>
      </p:pic>
      <p:sp>
        <p:nvSpPr>
          <p:cNvPr id="17" name="文本框 16"/>
          <p:cNvSpPr txBox="1"/>
          <p:nvPr/>
        </p:nvSpPr>
        <p:spPr>
          <a:xfrm>
            <a:off x="806768" y="1217295"/>
            <a:ext cx="2990850" cy="600164"/>
          </a:xfrm>
          <a:prstGeom prst="rect">
            <a:avLst/>
          </a:prstGeom>
          <a:noFill/>
        </p:spPr>
        <p:txBody>
          <a:bodyPr wrap="square" rtlCol="0">
            <a:spAutoFit/>
          </a:bodyPr>
          <a:lstStyle/>
          <a:p>
            <a:pPr lvl="0">
              <a:defRPr/>
            </a:pPr>
            <a:r>
              <a:rPr lang="en-US" altLang="zh-CN" sz="3300" spc="225" dirty="0">
                <a:solidFill>
                  <a:srgbClr val="811B1F"/>
                </a:solidFill>
                <a:latin typeface="庞门正道粗书体" panose="02010600030101010101" pitchFamily="2" charset="-122"/>
                <a:ea typeface="庞门正道粗书体" panose="02010600030101010101" pitchFamily="2" charset="-122"/>
              </a:rPr>
              <a:t>“Di kiln”</a:t>
            </a:r>
          </a:p>
        </p:txBody>
      </p:sp>
      <p:grpSp>
        <p:nvGrpSpPr>
          <p:cNvPr id="24" name="组合 23"/>
          <p:cNvGrpSpPr/>
          <p:nvPr/>
        </p:nvGrpSpPr>
        <p:grpSpPr>
          <a:xfrm>
            <a:off x="382281" y="1857557"/>
            <a:ext cx="3878104" cy="4477226"/>
            <a:chOff x="509707" y="2128762"/>
            <a:chExt cx="5170805" cy="5969635"/>
          </a:xfrm>
        </p:grpSpPr>
        <p:sp>
          <p:nvSpPr>
            <p:cNvPr id="7" name="文本框 6"/>
            <p:cNvSpPr txBox="1"/>
            <p:nvPr/>
          </p:nvSpPr>
          <p:spPr>
            <a:xfrm>
              <a:off x="509707" y="4443337"/>
              <a:ext cx="5170805" cy="3655060"/>
            </a:xfrm>
            <a:prstGeom prst="rect">
              <a:avLst/>
            </a:prstGeom>
            <a:noFill/>
          </p:spPr>
          <p:txBody>
            <a:bodyPr wrap="square" lIns="0" tIns="0" rIns="0" bIns="0" rtlCol="0">
              <a:noAutofit/>
            </a:bodyPr>
            <a:lstStyle/>
            <a:p>
              <a:pPr algn="ctr">
                <a:lnSpc>
                  <a:spcPct val="110000"/>
                </a:lnSpc>
              </a:pPr>
              <a:r>
                <a:rPr lang="en-US" altLang="zh-CN" dirty="0">
                  <a:solidFill>
                    <a:prstClr val="black">
                      <a:lumMod val="65000"/>
                      <a:lumOff val="35000"/>
                    </a:prstClr>
                  </a:solidFill>
                  <a:latin typeface="+mn-ea"/>
                </a:rPr>
                <a:t>It </a:t>
              </a:r>
              <a:r>
                <a:rPr lang="zh-CN" altLang="en-US" dirty="0">
                  <a:solidFill>
                    <a:prstClr val="black">
                      <a:lumMod val="65000"/>
                      <a:lumOff val="35000"/>
                    </a:prstClr>
                  </a:solidFill>
                  <a:latin typeface="+mn-ea"/>
                </a:rPr>
                <a:t>has white glaze green. The glaze colors are powder green and plum green.The glaze layer of the di kiln is rich, the glaze is blue, and the luster is soft, crystal</a:t>
              </a:r>
              <a:r>
                <a:rPr lang="en-US" altLang="zh-CN" dirty="0">
                  <a:solidFill>
                    <a:prstClr val="black">
                      <a:lumMod val="65000"/>
                      <a:lumOff val="35000"/>
                    </a:prstClr>
                  </a:solidFill>
                  <a:latin typeface="+mn-ea"/>
                </a:rPr>
                <a:t>,</a:t>
              </a:r>
              <a:r>
                <a:rPr lang="zh-CN" altLang="en-US" dirty="0">
                  <a:solidFill>
                    <a:prstClr val="black">
                      <a:lumMod val="65000"/>
                      <a:lumOff val="35000"/>
                    </a:prstClr>
                  </a:solidFill>
                  <a:latin typeface="+mn-ea"/>
                </a:rPr>
                <a:t> better than jade.</a:t>
              </a:r>
            </a:p>
          </p:txBody>
        </p:sp>
        <p:sp>
          <p:nvSpPr>
            <p:cNvPr id="8" name="文本框 7"/>
            <p:cNvSpPr txBox="1"/>
            <p:nvPr/>
          </p:nvSpPr>
          <p:spPr>
            <a:xfrm>
              <a:off x="1688043" y="3743549"/>
              <a:ext cx="2022348" cy="615553"/>
            </a:xfrm>
            <a:prstGeom prst="rect">
              <a:avLst/>
            </a:prstGeom>
            <a:noFill/>
          </p:spPr>
          <p:txBody>
            <a:bodyPr wrap="square" rtlCol="0">
              <a:spAutoFit/>
            </a:bodyPr>
            <a:lstStyle/>
            <a:p>
              <a:pPr algn="ctr"/>
              <a:r>
                <a:rPr lang="en-US" altLang="zh-CN" sz="2400" dirty="0">
                  <a:solidFill>
                    <a:schemeClr val="tx1">
                      <a:lumMod val="85000"/>
                      <a:lumOff val="15000"/>
                    </a:schemeClr>
                  </a:solidFill>
                  <a:latin typeface="+mj-ea"/>
                  <a:ea typeface="+mj-ea"/>
                  <a:cs typeface="阿里巴巴普惠体 M" panose="00020600040101010101" pitchFamily="18" charset="-122"/>
                </a:rPr>
                <a:t>specialty</a:t>
              </a:r>
            </a:p>
          </p:txBody>
        </p:sp>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310531" y="2857383"/>
              <a:ext cx="2777372" cy="1143234"/>
            </a:xfrm>
            <a:prstGeom prst="rect">
              <a:avLst/>
            </a:prstGeom>
          </p:spPr>
        </p:pic>
        <p:pic>
          <p:nvPicPr>
            <p:cNvPr id="10" name="图片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66129" y="2217665"/>
              <a:ext cx="1007634" cy="836904"/>
            </a:xfrm>
            <a:prstGeom prst="rect">
              <a:avLst/>
            </a:prstGeom>
          </p:spPr>
        </p:pic>
        <p:pic>
          <p:nvPicPr>
            <p:cNvPr id="11" name="图片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75492" y="2128762"/>
              <a:ext cx="1829586" cy="1533578"/>
            </a:xfrm>
            <a:prstGeom prst="rect">
              <a:avLst/>
            </a:prstGeom>
          </p:spPr>
        </p:pic>
      </p:grpSp>
      <p:grpSp>
        <p:nvGrpSpPr>
          <p:cNvPr id="27" name="组合 26"/>
          <p:cNvGrpSpPr/>
          <p:nvPr/>
        </p:nvGrpSpPr>
        <p:grpSpPr>
          <a:xfrm>
            <a:off x="4956749" y="1691115"/>
            <a:ext cx="3668078" cy="4061936"/>
            <a:chOff x="7237649" y="2049079"/>
            <a:chExt cx="4890770" cy="5415915"/>
          </a:xfrm>
        </p:grpSpPr>
        <p:sp>
          <p:nvSpPr>
            <p:cNvPr id="12" name="文本框 11"/>
            <p:cNvSpPr txBox="1"/>
            <p:nvPr/>
          </p:nvSpPr>
          <p:spPr>
            <a:xfrm>
              <a:off x="7237649" y="4747194"/>
              <a:ext cx="4890770" cy="2717800"/>
            </a:xfrm>
            <a:prstGeom prst="rect">
              <a:avLst/>
            </a:prstGeom>
            <a:noFill/>
          </p:spPr>
          <p:txBody>
            <a:bodyPr wrap="square" lIns="0" tIns="0" rIns="0" bIns="0" rtlCol="0">
              <a:noAutofit/>
            </a:bodyPr>
            <a:lstStyle/>
            <a:p>
              <a:pPr algn="ctr">
                <a:lnSpc>
                  <a:spcPct val="100000"/>
                </a:lnSpc>
              </a:pPr>
              <a:r>
                <a:rPr lang="zh-CN" altLang="en-US" dirty="0">
                  <a:solidFill>
                    <a:prstClr val="black">
                      <a:lumMod val="65000"/>
                      <a:lumOff val="35000"/>
                    </a:prstClr>
                  </a:solidFill>
                  <a:latin typeface="+mn-ea"/>
                  <a:sym typeface="+mn-ea"/>
                </a:rPr>
                <a:t>From the middle and late Southern Song Dynasty, especially in the Yuan Dynasty, a large number of works using exposed fetus appeared. </a:t>
              </a:r>
              <a:endParaRPr lang="zh-CN" altLang="en-US" dirty="0">
                <a:solidFill>
                  <a:prstClr val="black">
                    <a:lumMod val="65000"/>
                    <a:lumOff val="35000"/>
                  </a:prstClr>
                </a:solidFill>
                <a:latin typeface="+mn-ea"/>
              </a:endParaRPr>
            </a:p>
          </p:txBody>
        </p:sp>
        <p:sp>
          <p:nvSpPr>
            <p:cNvPr id="13" name="文本框 12"/>
            <p:cNvSpPr txBox="1"/>
            <p:nvPr/>
          </p:nvSpPr>
          <p:spPr>
            <a:xfrm>
              <a:off x="8672435" y="3804508"/>
              <a:ext cx="2022348" cy="615553"/>
            </a:xfrm>
            <a:prstGeom prst="rect">
              <a:avLst/>
            </a:prstGeom>
            <a:noFill/>
          </p:spPr>
          <p:txBody>
            <a:bodyPr wrap="square" rtlCol="0">
              <a:spAutoFit/>
            </a:bodyPr>
            <a:lstStyle/>
            <a:p>
              <a:pPr algn="ctr"/>
              <a:r>
                <a:rPr lang="en-US" altLang="zh-CN" sz="2400" dirty="0">
                  <a:solidFill>
                    <a:schemeClr val="tx1">
                      <a:lumMod val="85000"/>
                      <a:lumOff val="15000"/>
                    </a:schemeClr>
                  </a:solidFill>
                  <a:latin typeface="+mj-ea"/>
                  <a:ea typeface="+mj-ea"/>
                  <a:cs typeface="阿里巴巴普惠体 M" panose="00020600040101010101" pitchFamily="18" charset="-122"/>
                </a:rPr>
                <a:t>history</a:t>
              </a:r>
            </a:p>
          </p:txBody>
        </p:sp>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231424" y="2857383"/>
              <a:ext cx="2777372" cy="1143234"/>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47142" y="2185679"/>
              <a:ext cx="1007634" cy="836904"/>
            </a:xfrm>
            <a:prstGeom prst="rect">
              <a:avLst/>
            </a:prstGeom>
          </p:spPr>
        </p:pic>
        <p:pic>
          <p:nvPicPr>
            <p:cNvPr id="18" name="图片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486437" y="2049079"/>
              <a:ext cx="1829586" cy="1533578"/>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anim calcmode="lin" valueType="num">
                                      <p:cBhvr>
                                        <p:cTn id="14" dur="500" fill="hold"/>
                                        <p:tgtEl>
                                          <p:spTgt spid="27"/>
                                        </p:tgtEl>
                                        <p:attrNameLst>
                                          <p:attrName>ppt_x</p:attrName>
                                        </p:attrNameLst>
                                      </p:cBhvr>
                                      <p:tavLst>
                                        <p:tav tm="0">
                                          <p:val>
                                            <p:strVal val="#ppt_x"/>
                                          </p:val>
                                        </p:tav>
                                        <p:tav tm="100000">
                                          <p:val>
                                            <p:strVal val="#ppt_x"/>
                                          </p:val>
                                        </p:tav>
                                      </p:tavLst>
                                    </p:anim>
                                    <p:anim calcmode="lin" valueType="num">
                                      <p:cBhvr>
                                        <p:cTn id="15" dur="500" fill="hold"/>
                                        <p:tgtEl>
                                          <p:spTgt spid="2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0" presetClass="entr" presetSubtype="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filter="fade">
                                      <p:cBhvr>
                                        <p:cTn id="19" dur="500">
                                          <p:stCondLst>
                                            <p:cond delay="0"/>
                                          </p:stCondLst>
                                        </p:cTn>
                                        <p:tgtEl>
                                          <p:spTgt spid="28"/>
                                        </p:tgtEl>
                                      </p:cBhvr>
                                    </p:animEffect>
                                    <p:animScale>
                                      <p:cBhvr>
                                        <p:cTn id="20" dur="500" fill="hold">
                                          <p:stCondLst>
                                            <p:cond delay="0"/>
                                          </p:stCondLst>
                                        </p:cTn>
                                        <p:tgtEl>
                                          <p:spTgt spid="28"/>
                                        </p:tgtEl>
                                      </p:cBhvr>
                                      <p:from x="150000" y="150000"/>
                                      <p:to x="100000" y="100000"/>
                                    </p:animScale>
                                    <p:anim to="" calcmode="lin" valueType="num">
                                      <p:cBhvr>
                                        <p:cTn id="21" dur="500" fill="hold">
                                          <p:stCondLst>
                                            <p:cond delay="0"/>
                                          </p:stCondLst>
                                        </p:cTn>
                                        <p:tgtEl>
                                          <p:spTgt spid="28"/>
                                        </p:tgtEl>
                                        <p:attrNameLst>
                                          <p:attrName>ppt_x</p:attrName>
                                        </p:attrNameLst>
                                      </p:cBhvr>
                                      <p:tavLst>
                                        <p:tav tm="0">
                                          <p:val>
                                            <p:strVal val="#ppt_x+sin(rand(10))/10"/>
                                          </p:val>
                                        </p:tav>
                                        <p:tav tm="100000">
                                          <p:val>
                                            <p:strVal val="#ppt_x"/>
                                          </p:val>
                                        </p:tav>
                                      </p:tavLst>
                                    </p:anim>
                                    <p:anim to="" calcmode="lin" valueType="num">
                                      <p:cBhvr>
                                        <p:cTn id="22" dur="500" fill="hold">
                                          <p:stCondLst>
                                            <p:cond delay="0"/>
                                          </p:stCondLst>
                                        </p:cTn>
                                        <p:tgtEl>
                                          <p:spTgt spid="28"/>
                                        </p:tgtEl>
                                        <p:attrNameLst>
                                          <p:attrName>ppt_y</p:attrName>
                                        </p:attrNameLst>
                                      </p:cBhvr>
                                      <p:tavLst>
                                        <p:tav tm="0">
                                          <p:val>
                                            <p:strVal val="#ppt_y+sin(rand(10))/10"/>
                                          </p:val>
                                        </p:tav>
                                        <p:tav tm="100000">
                                          <p:val>
                                            <p:strVal val="#ppt_y"/>
                                          </p:val>
                                        </p:tav>
                                      </p:tavLst>
                                    </p:anim>
                                  </p:childTnLst>
                                </p:cTn>
                              </p:par>
                            </p:childTnLst>
                          </p:cTn>
                        </p:par>
                        <p:par>
                          <p:cTn id="23" fill="hold">
                            <p:stCondLst>
                              <p:cond delay="1500"/>
                            </p:stCondLst>
                            <p:childTnLst>
                              <p:par>
                                <p:cTn id="24" presetID="0" presetClass="entr" presetSubtype="0"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filter="fade">
                                      <p:cBhvr>
                                        <p:cTn id="26" dur="500">
                                          <p:stCondLst>
                                            <p:cond delay="0"/>
                                          </p:stCondLst>
                                        </p:cTn>
                                        <p:tgtEl>
                                          <p:spTgt spid="29"/>
                                        </p:tgtEl>
                                      </p:cBhvr>
                                    </p:animEffect>
                                    <p:animScale>
                                      <p:cBhvr>
                                        <p:cTn id="27" dur="500" fill="hold">
                                          <p:stCondLst>
                                            <p:cond delay="0"/>
                                          </p:stCondLst>
                                        </p:cTn>
                                        <p:tgtEl>
                                          <p:spTgt spid="29"/>
                                        </p:tgtEl>
                                      </p:cBhvr>
                                      <p:from x="150000" y="150000"/>
                                      <p:to x="100000" y="100000"/>
                                    </p:animScale>
                                    <p:anim to="" calcmode="lin" valueType="num">
                                      <p:cBhvr>
                                        <p:cTn id="28" dur="500" fill="hold">
                                          <p:stCondLst>
                                            <p:cond delay="0"/>
                                          </p:stCondLst>
                                        </p:cTn>
                                        <p:tgtEl>
                                          <p:spTgt spid="29"/>
                                        </p:tgtEl>
                                        <p:attrNameLst>
                                          <p:attrName>ppt_x</p:attrName>
                                        </p:attrNameLst>
                                      </p:cBhvr>
                                      <p:tavLst>
                                        <p:tav tm="0">
                                          <p:val>
                                            <p:strVal val="#ppt_x+sin(rand(10))/10"/>
                                          </p:val>
                                        </p:tav>
                                        <p:tav tm="100000">
                                          <p:val>
                                            <p:strVal val="#ppt_x"/>
                                          </p:val>
                                        </p:tav>
                                      </p:tavLst>
                                    </p:anim>
                                    <p:anim to="" calcmode="lin" valueType="num">
                                      <p:cBhvr>
                                        <p:cTn id="29" dur="500" fill="hold">
                                          <p:stCondLst>
                                            <p:cond delay="0"/>
                                          </p:stCondLst>
                                        </p:cTn>
                                        <p:tgtEl>
                                          <p:spTgt spid="29"/>
                                        </p:tgtEl>
                                        <p:attrNameLst>
                                          <p:attrName>ppt_y</p:attrName>
                                        </p:attrNameLst>
                                      </p:cBhvr>
                                      <p:tavLst>
                                        <p:tav tm="0">
                                          <p:val>
                                            <p:strVal val="#ppt_y+sin(rand(10))/10"/>
                                          </p:val>
                                        </p:tav>
                                        <p:tav tm="100000">
                                          <p:val>
                                            <p:strVal val="#ppt_y"/>
                                          </p:val>
                                        </p:tav>
                                      </p:tavLst>
                                    </p:anim>
                                  </p:childTnLst>
                                </p:cTn>
                              </p:par>
                            </p:childTnLst>
                          </p:cTn>
                        </p:par>
                        <p:par>
                          <p:cTn id="30" fill="hold">
                            <p:stCondLst>
                              <p:cond delay="2000"/>
                            </p:stCondLst>
                            <p:childTnLst>
                              <p:par>
                                <p:cTn id="31" presetID="0" presetClass="entr" presetSubtype="0"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filter="fade">
                                      <p:cBhvr>
                                        <p:cTn id="33" dur="500">
                                          <p:stCondLst>
                                            <p:cond delay="0"/>
                                          </p:stCondLst>
                                        </p:cTn>
                                        <p:tgtEl>
                                          <p:spTgt spid="30"/>
                                        </p:tgtEl>
                                      </p:cBhvr>
                                    </p:animEffect>
                                    <p:animScale>
                                      <p:cBhvr>
                                        <p:cTn id="34" dur="500" fill="hold">
                                          <p:stCondLst>
                                            <p:cond delay="0"/>
                                          </p:stCondLst>
                                        </p:cTn>
                                        <p:tgtEl>
                                          <p:spTgt spid="30"/>
                                        </p:tgtEl>
                                      </p:cBhvr>
                                      <p:from x="150000" y="150000"/>
                                      <p:to x="100000" y="100000"/>
                                    </p:animScale>
                                    <p:anim to="" calcmode="lin" valueType="num">
                                      <p:cBhvr>
                                        <p:cTn id="35" dur="500" fill="hold">
                                          <p:stCondLst>
                                            <p:cond delay="0"/>
                                          </p:stCondLst>
                                        </p:cTn>
                                        <p:tgtEl>
                                          <p:spTgt spid="30"/>
                                        </p:tgtEl>
                                        <p:attrNameLst>
                                          <p:attrName>ppt_x</p:attrName>
                                        </p:attrNameLst>
                                      </p:cBhvr>
                                      <p:tavLst>
                                        <p:tav tm="0">
                                          <p:val>
                                            <p:strVal val="#ppt_x+sin(rand(10))/10"/>
                                          </p:val>
                                        </p:tav>
                                        <p:tav tm="100000">
                                          <p:val>
                                            <p:strVal val="#ppt_x"/>
                                          </p:val>
                                        </p:tav>
                                      </p:tavLst>
                                    </p:anim>
                                    <p:anim to="" calcmode="lin" valueType="num">
                                      <p:cBhvr>
                                        <p:cTn id="36" dur="500" fill="hold">
                                          <p:stCondLst>
                                            <p:cond delay="0"/>
                                          </p:stCondLst>
                                        </p:cTn>
                                        <p:tgtEl>
                                          <p:spTgt spid="30"/>
                                        </p:tgtEl>
                                        <p:attrNameLst>
                                          <p:attrName>ppt_y</p:attrName>
                                        </p:attrNameLst>
                                      </p:cBhvr>
                                      <p:tavLst>
                                        <p:tav tm="0">
                                          <p:val>
                                            <p:strVal val="#ppt_y+sin(rand(10))/10"/>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4"/>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r="11111"/>
          <a:stretch>
            <a:fillRect/>
          </a:stretch>
        </p:blipFill>
        <p:spPr>
          <a:xfrm>
            <a:off x="0" y="857250"/>
            <a:ext cx="9144000" cy="5143500"/>
          </a:xfrm>
          <a:prstGeom prst="rect">
            <a:avLst/>
          </a:prstGeom>
        </p:spPr>
      </p:pic>
      <p:pic>
        <p:nvPicPr>
          <p:cNvPr id="41" name="图片 10"/>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0" y="857250"/>
            <a:ext cx="9144000" cy="2857500"/>
          </a:xfrm>
          <a:prstGeom prst="rect">
            <a:avLst/>
          </a:prstGeom>
        </p:spPr>
      </p:pic>
      <p:pic>
        <p:nvPicPr>
          <p:cNvPr id="42" name="图片 12"/>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1" y="871300"/>
            <a:ext cx="928926" cy="928926"/>
          </a:xfrm>
          <a:prstGeom prst="rect">
            <a:avLst/>
          </a:prstGeom>
        </p:spPr>
      </p:pic>
      <p:sp>
        <p:nvSpPr>
          <p:cNvPr id="17" name="文本框 16"/>
          <p:cNvSpPr txBox="1"/>
          <p:nvPr/>
        </p:nvSpPr>
        <p:spPr>
          <a:xfrm>
            <a:off x="22861" y="1143477"/>
            <a:ext cx="9310211" cy="461665"/>
          </a:xfrm>
          <a:prstGeom prst="rect">
            <a:avLst/>
          </a:prstGeom>
          <a:noFill/>
        </p:spPr>
        <p:txBody>
          <a:bodyPr wrap="square" rtlCol="0">
            <a:spAutoFit/>
          </a:bodyPr>
          <a:lstStyle/>
          <a:p>
            <a:pPr lvl="0">
              <a:defRPr/>
            </a:pPr>
            <a:r>
              <a:rPr lang="en-US" altLang="zh-CN" spc="225" dirty="0">
                <a:solidFill>
                  <a:srgbClr val="811B1F"/>
                </a:solidFill>
                <a:latin typeface="庞门正道粗书体" panose="02010600030101010101" pitchFamily="2" charset="-122"/>
                <a:ea typeface="庞门正道粗书体" panose="02010600030101010101" pitchFamily="2" charset="-122"/>
              </a:rPr>
              <a:t>   </a:t>
            </a:r>
            <a:r>
              <a:rPr lang="en-US" altLang="zh-CN" sz="2400" spc="225" dirty="0">
                <a:solidFill>
                  <a:srgbClr val="811B1F"/>
                </a:solidFill>
                <a:latin typeface="+mj-ea"/>
                <a:ea typeface="+mj-ea"/>
              </a:rPr>
              <a:t>features of Longquan celadon in different periods</a:t>
            </a:r>
          </a:p>
        </p:txBody>
      </p:sp>
      <p:grpSp>
        <p:nvGrpSpPr>
          <p:cNvPr id="36" name="组合 35"/>
          <p:cNvGrpSpPr/>
          <p:nvPr/>
        </p:nvGrpSpPr>
        <p:grpSpPr>
          <a:xfrm>
            <a:off x="-724852" y="2696527"/>
            <a:ext cx="10515124" cy="2509838"/>
            <a:chOff x="3320067" y="1959429"/>
            <a:chExt cx="5770880" cy="1906982"/>
          </a:xfrm>
        </p:grpSpPr>
        <p:grpSp>
          <p:nvGrpSpPr>
            <p:cNvPr id="10" name="组合 9"/>
            <p:cNvGrpSpPr/>
            <p:nvPr/>
          </p:nvGrpSpPr>
          <p:grpSpPr>
            <a:xfrm>
              <a:off x="5292187" y="1959429"/>
              <a:ext cx="1907247" cy="1906982"/>
              <a:chOff x="1352550" y="2466975"/>
              <a:chExt cx="1619475" cy="1619250"/>
            </a:xfrm>
          </p:grpSpPr>
          <p:sp>
            <p:nvSpPr>
              <p:cNvPr id="11" name="椭圆 10"/>
              <p:cNvSpPr/>
              <p:nvPr/>
            </p:nvSpPr>
            <p:spPr>
              <a:xfrm>
                <a:off x="1352550" y="2466975"/>
                <a:ext cx="1619475" cy="1619085"/>
              </a:xfrm>
              <a:prstGeom prst="ellipse">
                <a:avLst/>
              </a:prstGeom>
              <a:noFill/>
              <a:ln w="12700" cap="flat" cmpd="sng" algn="ctr">
                <a:solidFill>
                  <a:srgbClr val="404040"/>
                </a:solidFill>
                <a:prstDash val="solid"/>
                <a:miter lim="800000"/>
              </a:ln>
              <a:effectLst/>
            </p:spPr>
            <p:txBody>
              <a:bodyPr rtlCol="0" anchor="ctr"/>
              <a:lstStyle/>
              <a:p>
                <a:pPr algn="ctr" defTabSz="685800">
                  <a:defRPr/>
                </a:pPr>
                <a:endParaRPr lang="zh-CN" altLang="en-US" sz="1500" kern="0" dirty="0">
                  <a:solidFill>
                    <a:prstClr val="white"/>
                  </a:solidFill>
                  <a:latin typeface="阿里巴巴普惠体 R" panose="00020600040101010101" pitchFamily="18" charset="-122"/>
                  <a:ea typeface="阿里巴巴普惠体 R" panose="00020600040101010101" pitchFamily="18" charset="-122"/>
                </a:endParaRPr>
              </a:p>
            </p:txBody>
          </p:sp>
          <p:sp>
            <p:nvSpPr>
              <p:cNvPr id="12" name="任意多边形: 形状 11"/>
              <p:cNvSpPr/>
              <p:nvPr/>
            </p:nvSpPr>
            <p:spPr>
              <a:xfrm>
                <a:off x="1486007" y="2783588"/>
                <a:ext cx="1485793" cy="1302637"/>
              </a:xfrm>
              <a:custGeom>
                <a:avLst/>
                <a:gdLst>
                  <a:gd name="connsiteX0" fmla="*/ 1314236 w 1485793"/>
                  <a:gd name="connsiteY0" fmla="*/ 0 h 1302637"/>
                  <a:gd name="connsiteX1" fmla="*/ 1347522 w 1485793"/>
                  <a:gd name="connsiteY1" fmla="*/ 40343 h 1302637"/>
                  <a:gd name="connsiteX2" fmla="*/ 1485793 w 1485793"/>
                  <a:gd name="connsiteY2" fmla="*/ 493012 h 1302637"/>
                  <a:gd name="connsiteX3" fmla="*/ 676168 w 1485793"/>
                  <a:gd name="connsiteY3" fmla="*/ 1302637 h 1302637"/>
                  <a:gd name="connsiteX4" fmla="*/ 4814 w 1485793"/>
                  <a:gd name="connsiteY4" fmla="*/ 945681 h 1302637"/>
                  <a:gd name="connsiteX5" fmla="*/ 0 w 1485793"/>
                  <a:gd name="connsiteY5" fmla="*/ 936813 h 1302637"/>
                  <a:gd name="connsiteX6" fmla="*/ 65577 w 1485793"/>
                  <a:gd name="connsiteY6" fmla="*/ 1016292 h 1302637"/>
                  <a:gd name="connsiteX7" fmla="*/ 638068 w 1485793"/>
                  <a:gd name="connsiteY7" fmla="*/ 1253425 h 1302637"/>
                  <a:gd name="connsiteX8" fmla="*/ 1447693 w 1485793"/>
                  <a:gd name="connsiteY8" fmla="*/ 443800 h 1302637"/>
                  <a:gd name="connsiteX9" fmla="*/ 1384069 w 1485793"/>
                  <a:gd name="connsiteY9" fmla="*/ 128657 h 13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5793" h="1302637">
                    <a:moveTo>
                      <a:pt x="1314236" y="0"/>
                    </a:moveTo>
                    <a:lnTo>
                      <a:pt x="1347522" y="40343"/>
                    </a:lnTo>
                    <a:cubicBezTo>
                      <a:pt x="1434819" y="169560"/>
                      <a:pt x="1485793" y="325333"/>
                      <a:pt x="1485793" y="493012"/>
                    </a:cubicBezTo>
                    <a:cubicBezTo>
                      <a:pt x="1485793" y="940156"/>
                      <a:pt x="1123312" y="1302637"/>
                      <a:pt x="676168" y="1302637"/>
                    </a:cubicBezTo>
                    <a:cubicBezTo>
                      <a:pt x="396703" y="1302637"/>
                      <a:pt x="150310" y="1161043"/>
                      <a:pt x="4814" y="945681"/>
                    </a:cubicBezTo>
                    <a:lnTo>
                      <a:pt x="0" y="936813"/>
                    </a:lnTo>
                    <a:lnTo>
                      <a:pt x="65577" y="1016292"/>
                    </a:lnTo>
                    <a:cubicBezTo>
                      <a:pt x="212090" y="1162805"/>
                      <a:pt x="414496" y="1253425"/>
                      <a:pt x="638068" y="1253425"/>
                    </a:cubicBezTo>
                    <a:cubicBezTo>
                      <a:pt x="1085212" y="1253425"/>
                      <a:pt x="1447693" y="890944"/>
                      <a:pt x="1447693" y="443800"/>
                    </a:cubicBezTo>
                    <a:cubicBezTo>
                      <a:pt x="1447693" y="332014"/>
                      <a:pt x="1425038" y="225520"/>
                      <a:pt x="1384069" y="128657"/>
                    </a:cubicBezTo>
                    <a:close/>
                  </a:path>
                </a:pathLst>
              </a:custGeom>
              <a:solidFill>
                <a:srgbClr val="404040"/>
              </a:solidFill>
              <a:ln w="12700" cap="flat" cmpd="sng" algn="ctr">
                <a:solidFill>
                  <a:srgbClr val="404040"/>
                </a:solidFill>
                <a:prstDash val="solid"/>
                <a:miter lim="800000"/>
              </a:ln>
              <a:effectLst/>
            </p:spPr>
            <p:txBody>
              <a:bodyPr rtlCol="0" anchor="ctr"/>
              <a:lstStyle/>
              <a:p>
                <a:pPr algn="ctr" defTabSz="685800">
                  <a:defRPr/>
                </a:pPr>
                <a:endParaRPr lang="zh-CN" altLang="en-US" sz="1500" kern="0" dirty="0">
                  <a:solidFill>
                    <a:prstClr val="white"/>
                  </a:solidFill>
                  <a:latin typeface="阿里巴巴普惠体 R" panose="00020600040101010101" pitchFamily="18" charset="-122"/>
                  <a:ea typeface="阿里巴巴普惠体 R" panose="00020600040101010101" pitchFamily="18" charset="-122"/>
                </a:endParaRPr>
              </a:p>
            </p:txBody>
          </p:sp>
        </p:grpSp>
        <p:sp>
          <p:nvSpPr>
            <p:cNvPr id="23" name="矩形 22"/>
            <p:cNvSpPr/>
            <p:nvPr/>
          </p:nvSpPr>
          <p:spPr>
            <a:xfrm>
              <a:off x="3320067" y="2452088"/>
              <a:ext cx="5770880" cy="1052323"/>
            </a:xfrm>
            <a:prstGeom prst="rect">
              <a:avLst/>
            </a:prstGeom>
          </p:spPr>
          <p:txBody>
            <a:bodyPr wrap="square">
              <a:spAutoFit/>
            </a:bodyPr>
            <a:lstStyle/>
            <a:p>
              <a:pPr marL="257175" indent="-257175" algn="ctr">
                <a:buFont typeface="Wingdings" panose="05000000000000000000" charset="0"/>
                <a:buChar char="l"/>
              </a:pPr>
              <a:r>
                <a:rPr lang="en-US" altLang="zh-CN" sz="2100" b="1" dirty="0">
                  <a:solidFill>
                    <a:srgbClr val="404040"/>
                  </a:solidFill>
                  <a:latin typeface="庞门正道粗书体" panose="02010600030101010101" pitchFamily="2" charset="-122"/>
                  <a:ea typeface="庞门正道粗书体" panose="02010600030101010101" pitchFamily="2" charset="-122"/>
                </a:rPr>
                <a:t>light cyan glaze color</a:t>
              </a:r>
            </a:p>
            <a:p>
              <a:pPr marL="257175" indent="-257175" algn="ctr">
                <a:buFont typeface="Wingdings" panose="05000000000000000000" charset="0"/>
                <a:buChar char="l"/>
              </a:pPr>
              <a:r>
                <a:rPr lang="en-US" altLang="zh-CN" sz="2100" b="1" dirty="0">
                  <a:solidFill>
                    <a:srgbClr val="404040"/>
                  </a:solidFill>
                  <a:latin typeface="庞门正道粗书体" panose="02010600030101010101" pitchFamily="2" charset="-122"/>
                  <a:ea typeface="庞门正道粗书体" panose="02010600030101010101" pitchFamily="2" charset="-122"/>
                </a:rPr>
                <a:t>fetal bone gray-white </a:t>
              </a:r>
            </a:p>
            <a:p>
              <a:pPr algn="ctr"/>
              <a:r>
                <a:rPr lang="en-US" altLang="zh-CN" sz="2100" b="1" dirty="0">
                  <a:solidFill>
                    <a:srgbClr val="404040"/>
                  </a:solidFill>
                  <a:latin typeface="庞门正道粗书体" panose="02010600030101010101" pitchFamily="2" charset="-122"/>
                  <a:ea typeface="庞门正道粗书体" panose="02010600030101010101" pitchFamily="2" charset="-122"/>
                </a:rPr>
                <a:t>while a few gray-black</a:t>
              </a:r>
            </a:p>
            <a:p>
              <a:pPr marL="257175" indent="-257175" algn="ctr">
                <a:buFont typeface="Wingdings" panose="05000000000000000000" charset="0"/>
                <a:buChar char="l"/>
              </a:pPr>
              <a:r>
                <a:rPr lang="en-US" altLang="zh-CN" sz="2100" b="1" dirty="0">
                  <a:solidFill>
                    <a:srgbClr val="404040"/>
                  </a:solidFill>
                  <a:latin typeface="庞门正道粗书体" panose="02010600030101010101" pitchFamily="2" charset="-122"/>
                  <a:ea typeface="庞门正道粗书体" panose="02010600030101010101" pitchFamily="2" charset="-122"/>
                </a:rPr>
                <a:t>solid texture</a:t>
              </a:r>
            </a:p>
          </p:txBody>
        </p:sp>
        <p:sp>
          <p:nvSpPr>
            <p:cNvPr id="24" name="flower_90050"/>
            <p:cNvSpPr>
              <a:spLocks noChangeAspect="1"/>
            </p:cNvSpPr>
            <p:nvPr/>
          </p:nvSpPr>
          <p:spPr bwMode="auto">
            <a:xfrm rot="1535413">
              <a:off x="5341222" y="2247146"/>
              <a:ext cx="581914" cy="545214"/>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07568" h="569251">
                  <a:moveTo>
                    <a:pt x="351720" y="344147"/>
                  </a:moveTo>
                  <a:cubicBezTo>
                    <a:pt x="358021" y="347698"/>
                    <a:pt x="364930" y="350842"/>
                    <a:pt x="372348" y="353683"/>
                  </a:cubicBezTo>
                  <a:cubicBezTo>
                    <a:pt x="400495" y="364436"/>
                    <a:pt x="435552" y="370421"/>
                    <a:pt x="471219" y="370421"/>
                  </a:cubicBezTo>
                  <a:cubicBezTo>
                    <a:pt x="479449" y="370421"/>
                    <a:pt x="487477" y="370117"/>
                    <a:pt x="495200" y="369407"/>
                  </a:cubicBezTo>
                  <a:cubicBezTo>
                    <a:pt x="505971" y="378841"/>
                    <a:pt x="515218" y="388478"/>
                    <a:pt x="522026" y="397912"/>
                  </a:cubicBezTo>
                  <a:cubicBezTo>
                    <a:pt x="547429" y="432809"/>
                    <a:pt x="549563" y="478459"/>
                    <a:pt x="528427" y="514979"/>
                  </a:cubicBezTo>
                  <a:cubicBezTo>
                    <a:pt x="521518" y="511631"/>
                    <a:pt x="513897" y="509704"/>
                    <a:pt x="506072" y="509704"/>
                  </a:cubicBezTo>
                  <a:cubicBezTo>
                    <a:pt x="495505" y="509704"/>
                    <a:pt x="485343" y="513051"/>
                    <a:pt x="476807" y="519239"/>
                  </a:cubicBezTo>
                  <a:cubicBezTo>
                    <a:pt x="461464" y="530297"/>
                    <a:pt x="454148" y="549064"/>
                    <a:pt x="456790" y="566918"/>
                  </a:cubicBezTo>
                  <a:cubicBezTo>
                    <a:pt x="449575" y="568440"/>
                    <a:pt x="442157" y="569251"/>
                    <a:pt x="434739" y="569251"/>
                  </a:cubicBezTo>
                  <a:cubicBezTo>
                    <a:pt x="400190" y="569251"/>
                    <a:pt x="367471" y="552614"/>
                    <a:pt x="347148" y="524717"/>
                  </a:cubicBezTo>
                  <a:cubicBezTo>
                    <a:pt x="328451" y="498950"/>
                    <a:pt x="312701" y="454214"/>
                    <a:pt x="307925" y="413332"/>
                  </a:cubicBezTo>
                  <a:cubicBezTo>
                    <a:pt x="305689" y="393855"/>
                    <a:pt x="305994" y="376406"/>
                    <a:pt x="308636" y="361697"/>
                  </a:cubicBezTo>
                  <a:cubicBezTo>
                    <a:pt x="324996" y="360682"/>
                    <a:pt x="339933" y="354190"/>
                    <a:pt x="351720" y="344147"/>
                  </a:cubicBezTo>
                  <a:close/>
                  <a:moveTo>
                    <a:pt x="255874" y="344147"/>
                  </a:moveTo>
                  <a:cubicBezTo>
                    <a:pt x="263294" y="350538"/>
                    <a:pt x="272034" y="355509"/>
                    <a:pt x="281688" y="358552"/>
                  </a:cubicBezTo>
                  <a:cubicBezTo>
                    <a:pt x="278843" y="375493"/>
                    <a:pt x="278538" y="394969"/>
                    <a:pt x="280977" y="416374"/>
                  </a:cubicBezTo>
                  <a:cubicBezTo>
                    <a:pt x="282603" y="430575"/>
                    <a:pt x="285449" y="444879"/>
                    <a:pt x="289107" y="458979"/>
                  </a:cubicBezTo>
                  <a:cubicBezTo>
                    <a:pt x="281790" y="483021"/>
                    <a:pt x="271627" y="505236"/>
                    <a:pt x="260448" y="520656"/>
                  </a:cubicBezTo>
                  <a:cubicBezTo>
                    <a:pt x="240122" y="548451"/>
                    <a:pt x="207398" y="565087"/>
                    <a:pt x="172844" y="565087"/>
                  </a:cubicBezTo>
                  <a:cubicBezTo>
                    <a:pt x="165426" y="565087"/>
                    <a:pt x="158007" y="564377"/>
                    <a:pt x="150791" y="562855"/>
                  </a:cubicBezTo>
                  <a:cubicBezTo>
                    <a:pt x="153332" y="544900"/>
                    <a:pt x="146015" y="526235"/>
                    <a:pt x="130770" y="515178"/>
                  </a:cubicBezTo>
                  <a:cubicBezTo>
                    <a:pt x="122234" y="508888"/>
                    <a:pt x="112071" y="505642"/>
                    <a:pt x="101502" y="505642"/>
                  </a:cubicBezTo>
                  <a:cubicBezTo>
                    <a:pt x="93676" y="505642"/>
                    <a:pt x="86054" y="507468"/>
                    <a:pt x="79143" y="510917"/>
                  </a:cubicBezTo>
                  <a:cubicBezTo>
                    <a:pt x="58005" y="474297"/>
                    <a:pt x="60037" y="428749"/>
                    <a:pt x="85546" y="393752"/>
                  </a:cubicBezTo>
                  <a:cubicBezTo>
                    <a:pt x="91440" y="385637"/>
                    <a:pt x="99164" y="377318"/>
                    <a:pt x="108209" y="369102"/>
                  </a:cubicBezTo>
                  <a:cubicBezTo>
                    <a:pt x="117254" y="369913"/>
                    <a:pt x="126705" y="370420"/>
                    <a:pt x="136258" y="370420"/>
                  </a:cubicBezTo>
                  <a:lnTo>
                    <a:pt x="136360" y="370420"/>
                  </a:lnTo>
                  <a:cubicBezTo>
                    <a:pt x="172031" y="370420"/>
                    <a:pt x="207093" y="364435"/>
                    <a:pt x="235142" y="353683"/>
                  </a:cubicBezTo>
                  <a:cubicBezTo>
                    <a:pt x="242663" y="350842"/>
                    <a:pt x="249573" y="347698"/>
                    <a:pt x="255874" y="344147"/>
                  </a:cubicBezTo>
                  <a:close/>
                  <a:moveTo>
                    <a:pt x="303784" y="241969"/>
                  </a:moveTo>
                  <a:cubicBezTo>
                    <a:pt x="329467" y="241969"/>
                    <a:pt x="350287" y="262742"/>
                    <a:pt x="350287" y="288366"/>
                  </a:cubicBezTo>
                  <a:cubicBezTo>
                    <a:pt x="350287" y="313990"/>
                    <a:pt x="329467" y="334763"/>
                    <a:pt x="303784" y="334763"/>
                  </a:cubicBezTo>
                  <a:cubicBezTo>
                    <a:pt x="278101" y="334763"/>
                    <a:pt x="257281" y="313990"/>
                    <a:pt x="257281" y="288366"/>
                  </a:cubicBezTo>
                  <a:cubicBezTo>
                    <a:pt x="257281" y="262742"/>
                    <a:pt x="278101" y="241969"/>
                    <a:pt x="303784" y="241969"/>
                  </a:cubicBezTo>
                  <a:close/>
                  <a:moveTo>
                    <a:pt x="500046" y="124477"/>
                  </a:moveTo>
                  <a:cubicBezTo>
                    <a:pt x="530738" y="124477"/>
                    <a:pt x="559803" y="137564"/>
                    <a:pt x="580230" y="159984"/>
                  </a:cubicBezTo>
                  <a:cubicBezTo>
                    <a:pt x="567527" y="172969"/>
                    <a:pt x="562446" y="192346"/>
                    <a:pt x="568238" y="210302"/>
                  </a:cubicBezTo>
                  <a:cubicBezTo>
                    <a:pt x="574133" y="228258"/>
                    <a:pt x="589377" y="241041"/>
                    <a:pt x="607568" y="244084"/>
                  </a:cubicBezTo>
                  <a:cubicBezTo>
                    <a:pt x="603097" y="286083"/>
                    <a:pt x="574539" y="321692"/>
                    <a:pt x="533380" y="335083"/>
                  </a:cubicBezTo>
                  <a:cubicBezTo>
                    <a:pt x="517018" y="340358"/>
                    <a:pt x="494965" y="343300"/>
                    <a:pt x="471184" y="343300"/>
                  </a:cubicBezTo>
                  <a:cubicBezTo>
                    <a:pt x="435919" y="343300"/>
                    <a:pt x="396793" y="336706"/>
                    <a:pt x="368845" y="322706"/>
                  </a:cubicBezTo>
                  <a:cubicBezTo>
                    <a:pt x="374232" y="312460"/>
                    <a:pt x="377382" y="300793"/>
                    <a:pt x="377382" y="288417"/>
                  </a:cubicBezTo>
                  <a:cubicBezTo>
                    <a:pt x="377382" y="280098"/>
                    <a:pt x="375959" y="272084"/>
                    <a:pt x="373418" y="264678"/>
                  </a:cubicBezTo>
                  <a:cubicBezTo>
                    <a:pt x="383378" y="253722"/>
                    <a:pt x="392829" y="240432"/>
                    <a:pt x="401569" y="224910"/>
                  </a:cubicBezTo>
                  <a:cubicBezTo>
                    <a:pt x="415492" y="200360"/>
                    <a:pt x="426366" y="172157"/>
                    <a:pt x="432769" y="145680"/>
                  </a:cubicBezTo>
                  <a:cubicBezTo>
                    <a:pt x="444558" y="138680"/>
                    <a:pt x="456042" y="133201"/>
                    <a:pt x="466611" y="129752"/>
                  </a:cubicBezTo>
                  <a:cubicBezTo>
                    <a:pt x="477485" y="126303"/>
                    <a:pt x="488766" y="124477"/>
                    <a:pt x="500046" y="124477"/>
                  </a:cubicBezTo>
                  <a:close/>
                  <a:moveTo>
                    <a:pt x="107522" y="124477"/>
                  </a:moveTo>
                  <a:cubicBezTo>
                    <a:pt x="118802" y="124477"/>
                    <a:pt x="130083" y="126303"/>
                    <a:pt x="140957" y="129752"/>
                  </a:cubicBezTo>
                  <a:cubicBezTo>
                    <a:pt x="151425" y="133201"/>
                    <a:pt x="163010" y="138680"/>
                    <a:pt x="174799" y="145680"/>
                  </a:cubicBezTo>
                  <a:cubicBezTo>
                    <a:pt x="181202" y="172157"/>
                    <a:pt x="192076" y="200360"/>
                    <a:pt x="205999" y="224910"/>
                  </a:cubicBezTo>
                  <a:cubicBezTo>
                    <a:pt x="214739" y="240432"/>
                    <a:pt x="224190" y="253722"/>
                    <a:pt x="234150" y="264678"/>
                  </a:cubicBezTo>
                  <a:cubicBezTo>
                    <a:pt x="231609" y="272084"/>
                    <a:pt x="230186" y="280098"/>
                    <a:pt x="230186" y="288417"/>
                  </a:cubicBezTo>
                  <a:cubicBezTo>
                    <a:pt x="230186" y="300793"/>
                    <a:pt x="233235" y="312460"/>
                    <a:pt x="238723" y="322706"/>
                  </a:cubicBezTo>
                  <a:cubicBezTo>
                    <a:pt x="210775" y="336706"/>
                    <a:pt x="171649" y="343300"/>
                    <a:pt x="136282" y="343300"/>
                  </a:cubicBezTo>
                  <a:cubicBezTo>
                    <a:pt x="112603" y="343300"/>
                    <a:pt x="90550" y="340358"/>
                    <a:pt x="74086" y="335083"/>
                  </a:cubicBezTo>
                  <a:cubicBezTo>
                    <a:pt x="32927" y="321692"/>
                    <a:pt x="4471" y="286083"/>
                    <a:pt x="0" y="243983"/>
                  </a:cubicBezTo>
                  <a:cubicBezTo>
                    <a:pt x="18191" y="241041"/>
                    <a:pt x="33435" y="228258"/>
                    <a:pt x="39228" y="210302"/>
                  </a:cubicBezTo>
                  <a:cubicBezTo>
                    <a:pt x="45122" y="192346"/>
                    <a:pt x="40041" y="172969"/>
                    <a:pt x="27338" y="159984"/>
                  </a:cubicBezTo>
                  <a:cubicBezTo>
                    <a:pt x="47663" y="137564"/>
                    <a:pt x="76830" y="124477"/>
                    <a:pt x="107522" y="124477"/>
                  </a:cubicBezTo>
                  <a:close/>
                  <a:moveTo>
                    <a:pt x="259565" y="0"/>
                  </a:moveTo>
                  <a:cubicBezTo>
                    <a:pt x="267999" y="16029"/>
                    <a:pt x="284867" y="26883"/>
                    <a:pt x="303768" y="26883"/>
                  </a:cubicBezTo>
                  <a:cubicBezTo>
                    <a:pt x="322669" y="26883"/>
                    <a:pt x="339640" y="16029"/>
                    <a:pt x="348074" y="0"/>
                  </a:cubicBezTo>
                  <a:cubicBezTo>
                    <a:pt x="386689" y="17246"/>
                    <a:pt x="411890" y="55289"/>
                    <a:pt x="411890" y="98505"/>
                  </a:cubicBezTo>
                  <a:cubicBezTo>
                    <a:pt x="411890" y="130359"/>
                    <a:pt x="398273" y="175807"/>
                    <a:pt x="378051" y="211618"/>
                  </a:cubicBezTo>
                  <a:cubicBezTo>
                    <a:pt x="371954" y="222270"/>
                    <a:pt x="365654" y="231806"/>
                    <a:pt x="359049" y="239922"/>
                  </a:cubicBezTo>
                  <a:cubicBezTo>
                    <a:pt x="345534" y="224603"/>
                    <a:pt x="325820" y="214865"/>
                    <a:pt x="303768" y="214865"/>
                  </a:cubicBezTo>
                  <a:cubicBezTo>
                    <a:pt x="281819" y="214865"/>
                    <a:pt x="262003" y="224603"/>
                    <a:pt x="248589" y="239922"/>
                  </a:cubicBezTo>
                  <a:cubicBezTo>
                    <a:pt x="241984" y="231806"/>
                    <a:pt x="235582" y="222270"/>
                    <a:pt x="229587" y="211618"/>
                  </a:cubicBezTo>
                  <a:cubicBezTo>
                    <a:pt x="209365" y="175807"/>
                    <a:pt x="195748" y="130359"/>
                    <a:pt x="195748" y="98505"/>
                  </a:cubicBezTo>
                  <a:cubicBezTo>
                    <a:pt x="195748" y="55289"/>
                    <a:pt x="220847" y="17246"/>
                    <a:pt x="259565" y="0"/>
                  </a:cubicBezTo>
                  <a:close/>
                </a:path>
              </a:pathLst>
            </a:custGeom>
            <a:noFill/>
            <a:ln>
              <a:solidFill>
                <a:srgbClr val="404040">
                  <a:alpha val="29000"/>
                </a:srgbClr>
              </a:solidFill>
            </a:ln>
          </p:spPr>
        </p:sp>
      </p:grpSp>
      <p:pic>
        <p:nvPicPr>
          <p:cNvPr id="2" name="图片 1"/>
          <p:cNvPicPr>
            <a:picLocks noChangeAspect="1"/>
          </p:cNvPicPr>
          <p:nvPr/>
        </p:nvPicPr>
        <p:blipFill>
          <a:blip r:embed="rId8"/>
          <a:stretch>
            <a:fillRect/>
          </a:stretch>
        </p:blipFill>
        <p:spPr>
          <a:xfrm>
            <a:off x="22860" y="1800702"/>
            <a:ext cx="2925128" cy="3405664"/>
          </a:xfrm>
          <a:prstGeom prst="rect">
            <a:avLst/>
          </a:prstGeom>
        </p:spPr>
      </p:pic>
      <p:pic>
        <p:nvPicPr>
          <p:cNvPr id="4" name="图片 3"/>
          <p:cNvPicPr>
            <a:picLocks noChangeAspect="1"/>
          </p:cNvPicPr>
          <p:nvPr/>
        </p:nvPicPr>
        <p:blipFill>
          <a:blip r:embed="rId9"/>
          <a:stretch>
            <a:fillRect/>
          </a:stretch>
        </p:blipFill>
        <p:spPr>
          <a:xfrm>
            <a:off x="6437471" y="1903095"/>
            <a:ext cx="2482215" cy="2083594"/>
          </a:xfrm>
          <a:prstGeom prst="rect">
            <a:avLst/>
          </a:prstGeom>
        </p:spPr>
      </p:pic>
      <p:sp>
        <p:nvSpPr>
          <p:cNvPr id="3" name="文本框 2"/>
          <p:cNvSpPr txBox="1"/>
          <p:nvPr/>
        </p:nvSpPr>
        <p:spPr>
          <a:xfrm>
            <a:off x="3155157" y="2044066"/>
            <a:ext cx="3188494" cy="507831"/>
          </a:xfrm>
          <a:prstGeom prst="rect">
            <a:avLst/>
          </a:prstGeom>
          <a:noFill/>
        </p:spPr>
        <p:txBody>
          <a:bodyPr wrap="square" rtlCol="0">
            <a:spAutoFit/>
          </a:bodyPr>
          <a:lstStyle/>
          <a:p>
            <a:r>
              <a:rPr lang="en-US" altLang="zh-CN" sz="2700"/>
              <a:t>the Five Dynasties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0" presetClass="entr" presetSubtype="0" fill="hold"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filter="fade">
                                      <p:cBhvr>
                                        <p:cTn id="13" dur="500">
                                          <p:stCondLst>
                                            <p:cond delay="0"/>
                                          </p:stCondLst>
                                        </p:cTn>
                                        <p:tgtEl>
                                          <p:spTgt spid="40"/>
                                        </p:tgtEl>
                                      </p:cBhvr>
                                    </p:animEffect>
                                    <p:animScale>
                                      <p:cBhvr>
                                        <p:cTn id="14" dur="500" fill="hold">
                                          <p:stCondLst>
                                            <p:cond delay="0"/>
                                          </p:stCondLst>
                                        </p:cTn>
                                        <p:tgtEl>
                                          <p:spTgt spid="40"/>
                                        </p:tgtEl>
                                      </p:cBhvr>
                                      <p:from x="150000" y="150000"/>
                                      <p:to x="100000" y="100000"/>
                                    </p:animScale>
                                    <p:anim to="" calcmode="lin" valueType="num">
                                      <p:cBhvr>
                                        <p:cTn id="15" dur="500" fill="hold">
                                          <p:stCondLst>
                                            <p:cond delay="0"/>
                                          </p:stCondLst>
                                        </p:cTn>
                                        <p:tgtEl>
                                          <p:spTgt spid="40"/>
                                        </p:tgtEl>
                                        <p:attrNameLst>
                                          <p:attrName>ppt_x</p:attrName>
                                        </p:attrNameLst>
                                      </p:cBhvr>
                                      <p:tavLst>
                                        <p:tav tm="0">
                                          <p:val>
                                            <p:strVal val="#ppt_x+sin(rand(10))/10"/>
                                          </p:val>
                                        </p:tav>
                                        <p:tav tm="100000">
                                          <p:val>
                                            <p:strVal val="#ppt_x"/>
                                          </p:val>
                                        </p:tav>
                                      </p:tavLst>
                                    </p:anim>
                                    <p:anim to="" calcmode="lin" valueType="num">
                                      <p:cBhvr>
                                        <p:cTn id="16" dur="500" fill="hold">
                                          <p:stCondLst>
                                            <p:cond delay="0"/>
                                          </p:stCondLst>
                                        </p:cTn>
                                        <p:tgtEl>
                                          <p:spTgt spid="40"/>
                                        </p:tgtEl>
                                        <p:attrNameLst>
                                          <p:attrName>ppt_y</p:attrName>
                                        </p:attrNameLst>
                                      </p:cBhvr>
                                      <p:tavLst>
                                        <p:tav tm="0">
                                          <p:val>
                                            <p:strVal val="#ppt_y+sin(rand(10))/10"/>
                                          </p:val>
                                        </p:tav>
                                        <p:tav tm="100000">
                                          <p:val>
                                            <p:strVal val="#ppt_y"/>
                                          </p:val>
                                        </p:tav>
                                      </p:tavLst>
                                    </p:anim>
                                  </p:childTnLst>
                                </p:cTn>
                              </p:par>
                            </p:childTnLst>
                          </p:cTn>
                        </p:par>
                        <p:par>
                          <p:cTn id="17" fill="hold">
                            <p:stCondLst>
                              <p:cond delay="1000"/>
                            </p:stCondLst>
                            <p:childTnLst>
                              <p:par>
                                <p:cTn id="18" presetID="0" presetClass="entr" presetSubtype="0" fill="hold" nodeType="afterEffect">
                                  <p:stCondLst>
                                    <p:cond delay="0"/>
                                  </p:stCondLst>
                                  <p:childTnLst>
                                    <p:set>
                                      <p:cBhvr>
                                        <p:cTn id="19" dur="1" fill="hold">
                                          <p:stCondLst>
                                            <p:cond delay="0"/>
                                          </p:stCondLst>
                                        </p:cTn>
                                        <p:tgtEl>
                                          <p:spTgt spid="41"/>
                                        </p:tgtEl>
                                        <p:attrNameLst>
                                          <p:attrName>style.visibility</p:attrName>
                                        </p:attrNameLst>
                                      </p:cBhvr>
                                      <p:to>
                                        <p:strVal val="visible"/>
                                      </p:to>
                                    </p:set>
                                    <p:animEffect filter="fade">
                                      <p:cBhvr>
                                        <p:cTn id="20" dur="500">
                                          <p:stCondLst>
                                            <p:cond delay="0"/>
                                          </p:stCondLst>
                                        </p:cTn>
                                        <p:tgtEl>
                                          <p:spTgt spid="41"/>
                                        </p:tgtEl>
                                      </p:cBhvr>
                                    </p:animEffect>
                                    <p:animScale>
                                      <p:cBhvr>
                                        <p:cTn id="21" dur="500" fill="hold">
                                          <p:stCondLst>
                                            <p:cond delay="0"/>
                                          </p:stCondLst>
                                        </p:cTn>
                                        <p:tgtEl>
                                          <p:spTgt spid="41"/>
                                        </p:tgtEl>
                                      </p:cBhvr>
                                      <p:from x="150000" y="150000"/>
                                      <p:to x="100000" y="100000"/>
                                    </p:animScale>
                                    <p:anim to="" calcmode="lin" valueType="num">
                                      <p:cBhvr>
                                        <p:cTn id="22" dur="500" fill="hold">
                                          <p:stCondLst>
                                            <p:cond delay="0"/>
                                          </p:stCondLst>
                                        </p:cTn>
                                        <p:tgtEl>
                                          <p:spTgt spid="41"/>
                                        </p:tgtEl>
                                        <p:attrNameLst>
                                          <p:attrName>ppt_x</p:attrName>
                                        </p:attrNameLst>
                                      </p:cBhvr>
                                      <p:tavLst>
                                        <p:tav tm="0">
                                          <p:val>
                                            <p:strVal val="#ppt_x+sin(rand(10))/10"/>
                                          </p:val>
                                        </p:tav>
                                        <p:tav tm="100000">
                                          <p:val>
                                            <p:strVal val="#ppt_x"/>
                                          </p:val>
                                        </p:tav>
                                      </p:tavLst>
                                    </p:anim>
                                    <p:anim to="" calcmode="lin" valueType="num">
                                      <p:cBhvr>
                                        <p:cTn id="23" dur="500" fill="hold">
                                          <p:stCondLst>
                                            <p:cond delay="0"/>
                                          </p:stCondLst>
                                        </p:cTn>
                                        <p:tgtEl>
                                          <p:spTgt spid="41"/>
                                        </p:tgtEl>
                                        <p:attrNameLst>
                                          <p:attrName>ppt_y</p:attrName>
                                        </p:attrNameLst>
                                      </p:cBhvr>
                                      <p:tavLst>
                                        <p:tav tm="0">
                                          <p:val>
                                            <p:strVal val="#ppt_y+sin(rand(10))/10"/>
                                          </p:val>
                                        </p:tav>
                                        <p:tav tm="100000">
                                          <p:val>
                                            <p:strVal val="#ppt_y"/>
                                          </p:val>
                                        </p:tav>
                                      </p:tavLst>
                                    </p:anim>
                                  </p:childTnLst>
                                </p:cTn>
                              </p:par>
                            </p:childTnLst>
                          </p:cTn>
                        </p:par>
                        <p:par>
                          <p:cTn id="24" fill="hold">
                            <p:stCondLst>
                              <p:cond delay="1500"/>
                            </p:stCondLst>
                            <p:childTnLst>
                              <p:par>
                                <p:cTn id="25" presetID="0"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filter="fade">
                                      <p:cBhvr>
                                        <p:cTn id="27" dur="500">
                                          <p:stCondLst>
                                            <p:cond delay="0"/>
                                          </p:stCondLst>
                                        </p:cTn>
                                        <p:tgtEl>
                                          <p:spTgt spid="42"/>
                                        </p:tgtEl>
                                      </p:cBhvr>
                                    </p:animEffect>
                                    <p:animScale>
                                      <p:cBhvr>
                                        <p:cTn id="28" dur="500" fill="hold">
                                          <p:stCondLst>
                                            <p:cond delay="0"/>
                                          </p:stCondLst>
                                        </p:cTn>
                                        <p:tgtEl>
                                          <p:spTgt spid="42"/>
                                        </p:tgtEl>
                                      </p:cBhvr>
                                      <p:from x="150000" y="150000"/>
                                      <p:to x="100000" y="100000"/>
                                    </p:animScale>
                                    <p:anim to="" calcmode="lin" valueType="num">
                                      <p:cBhvr>
                                        <p:cTn id="29" dur="500" fill="hold">
                                          <p:stCondLst>
                                            <p:cond delay="0"/>
                                          </p:stCondLst>
                                        </p:cTn>
                                        <p:tgtEl>
                                          <p:spTgt spid="42"/>
                                        </p:tgtEl>
                                        <p:attrNameLst>
                                          <p:attrName>ppt_x</p:attrName>
                                        </p:attrNameLst>
                                      </p:cBhvr>
                                      <p:tavLst>
                                        <p:tav tm="0">
                                          <p:val>
                                            <p:strVal val="#ppt_x+sin(rand(10))/10"/>
                                          </p:val>
                                        </p:tav>
                                        <p:tav tm="100000">
                                          <p:val>
                                            <p:strVal val="#ppt_x"/>
                                          </p:val>
                                        </p:tav>
                                      </p:tavLst>
                                    </p:anim>
                                    <p:anim to="" calcmode="lin" valueType="num">
                                      <p:cBhvr>
                                        <p:cTn id="30" dur="500" fill="hold">
                                          <p:stCondLst>
                                            <p:cond delay="0"/>
                                          </p:stCondLst>
                                        </p:cTn>
                                        <p:tgtEl>
                                          <p:spTgt spid="42"/>
                                        </p:tgtEl>
                                        <p:attrNameLst>
                                          <p:attrName>ppt_y</p:attrName>
                                        </p:attrNameLst>
                                      </p:cBhvr>
                                      <p:tavLst>
                                        <p:tav tm="0">
                                          <p:val>
                                            <p:strVal val="#ppt_y+sin(rand(10))/10"/>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4"/>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r="11111"/>
          <a:stretch>
            <a:fillRect/>
          </a:stretch>
        </p:blipFill>
        <p:spPr>
          <a:xfrm>
            <a:off x="0" y="857250"/>
            <a:ext cx="9144000" cy="5143500"/>
          </a:xfrm>
          <a:prstGeom prst="rect">
            <a:avLst/>
          </a:prstGeom>
        </p:spPr>
      </p:pic>
      <p:pic>
        <p:nvPicPr>
          <p:cNvPr id="41" name="图片 10"/>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0" y="1069658"/>
            <a:ext cx="9144000" cy="2857500"/>
          </a:xfrm>
          <a:prstGeom prst="rect">
            <a:avLst/>
          </a:prstGeom>
        </p:spPr>
      </p:pic>
      <p:pic>
        <p:nvPicPr>
          <p:cNvPr id="42" name="图片 12"/>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1" y="871300"/>
            <a:ext cx="928926" cy="928926"/>
          </a:xfrm>
          <a:prstGeom prst="rect">
            <a:avLst/>
          </a:prstGeom>
        </p:spPr>
      </p:pic>
      <p:sp>
        <p:nvSpPr>
          <p:cNvPr id="17" name="文本框 16"/>
          <p:cNvSpPr txBox="1"/>
          <p:nvPr/>
        </p:nvSpPr>
        <p:spPr>
          <a:xfrm>
            <a:off x="111919" y="1143477"/>
            <a:ext cx="9032081" cy="461665"/>
          </a:xfrm>
          <a:prstGeom prst="rect">
            <a:avLst/>
          </a:prstGeom>
          <a:noFill/>
        </p:spPr>
        <p:txBody>
          <a:bodyPr wrap="square" rtlCol="0">
            <a:spAutoFit/>
          </a:bodyPr>
          <a:lstStyle/>
          <a:p>
            <a:pPr lvl="0">
              <a:defRPr/>
            </a:pPr>
            <a:r>
              <a:rPr lang="en-US" altLang="zh-CN" spc="225" dirty="0">
                <a:solidFill>
                  <a:srgbClr val="811B1F"/>
                </a:solidFill>
                <a:latin typeface="庞门正道粗书体" panose="02010600030101010101" pitchFamily="2" charset="-122"/>
                <a:ea typeface="庞门正道粗书体" panose="02010600030101010101" pitchFamily="2" charset="-122"/>
              </a:rPr>
              <a:t> </a:t>
            </a:r>
            <a:r>
              <a:rPr lang="en-US" altLang="zh-CN" sz="2400" spc="225" dirty="0">
                <a:solidFill>
                  <a:srgbClr val="811B1F"/>
                </a:solidFill>
                <a:latin typeface="+mj-ea"/>
                <a:ea typeface="+mj-ea"/>
              </a:rPr>
              <a:t>features of Longquan celadon in different periods</a:t>
            </a:r>
          </a:p>
        </p:txBody>
      </p:sp>
      <p:grpSp>
        <p:nvGrpSpPr>
          <p:cNvPr id="36" name="组合 35"/>
          <p:cNvGrpSpPr/>
          <p:nvPr/>
        </p:nvGrpSpPr>
        <p:grpSpPr>
          <a:xfrm>
            <a:off x="2834734" y="2174081"/>
            <a:ext cx="3475196" cy="2509838"/>
            <a:chOff x="5292187" y="1959429"/>
            <a:chExt cx="1907247" cy="1906982"/>
          </a:xfrm>
        </p:grpSpPr>
        <p:grpSp>
          <p:nvGrpSpPr>
            <p:cNvPr id="10" name="组合 9"/>
            <p:cNvGrpSpPr/>
            <p:nvPr/>
          </p:nvGrpSpPr>
          <p:grpSpPr>
            <a:xfrm>
              <a:off x="5292187" y="1959429"/>
              <a:ext cx="1907247" cy="1906982"/>
              <a:chOff x="1352550" y="2466975"/>
              <a:chExt cx="1619475" cy="1619250"/>
            </a:xfrm>
          </p:grpSpPr>
          <p:sp>
            <p:nvSpPr>
              <p:cNvPr id="11" name="椭圆 10"/>
              <p:cNvSpPr/>
              <p:nvPr/>
            </p:nvSpPr>
            <p:spPr>
              <a:xfrm>
                <a:off x="1352550" y="2466975"/>
                <a:ext cx="1619475" cy="1619085"/>
              </a:xfrm>
              <a:prstGeom prst="ellipse">
                <a:avLst/>
              </a:prstGeom>
              <a:noFill/>
              <a:ln w="12700" cap="flat" cmpd="sng" algn="ctr">
                <a:solidFill>
                  <a:srgbClr val="404040"/>
                </a:solidFill>
                <a:prstDash val="solid"/>
                <a:miter lim="800000"/>
              </a:ln>
              <a:effectLst/>
            </p:spPr>
            <p:txBody>
              <a:bodyPr rtlCol="0" anchor="ctr"/>
              <a:lstStyle/>
              <a:p>
                <a:pPr algn="ctr" defTabSz="685800">
                  <a:defRPr/>
                </a:pPr>
                <a:endParaRPr lang="zh-CN" altLang="en-US" sz="1500" kern="0" dirty="0">
                  <a:solidFill>
                    <a:prstClr val="white"/>
                  </a:solidFill>
                  <a:latin typeface="阿里巴巴普惠体 R" panose="00020600040101010101" pitchFamily="18" charset="-122"/>
                  <a:ea typeface="阿里巴巴普惠体 R" panose="00020600040101010101" pitchFamily="18" charset="-122"/>
                </a:endParaRPr>
              </a:p>
            </p:txBody>
          </p:sp>
          <p:sp>
            <p:nvSpPr>
              <p:cNvPr id="12" name="任意多边形: 形状 11"/>
              <p:cNvSpPr/>
              <p:nvPr/>
            </p:nvSpPr>
            <p:spPr>
              <a:xfrm>
                <a:off x="1486007" y="2783588"/>
                <a:ext cx="1485793" cy="1302637"/>
              </a:xfrm>
              <a:custGeom>
                <a:avLst/>
                <a:gdLst>
                  <a:gd name="connsiteX0" fmla="*/ 1314236 w 1485793"/>
                  <a:gd name="connsiteY0" fmla="*/ 0 h 1302637"/>
                  <a:gd name="connsiteX1" fmla="*/ 1347522 w 1485793"/>
                  <a:gd name="connsiteY1" fmla="*/ 40343 h 1302637"/>
                  <a:gd name="connsiteX2" fmla="*/ 1485793 w 1485793"/>
                  <a:gd name="connsiteY2" fmla="*/ 493012 h 1302637"/>
                  <a:gd name="connsiteX3" fmla="*/ 676168 w 1485793"/>
                  <a:gd name="connsiteY3" fmla="*/ 1302637 h 1302637"/>
                  <a:gd name="connsiteX4" fmla="*/ 4814 w 1485793"/>
                  <a:gd name="connsiteY4" fmla="*/ 945681 h 1302637"/>
                  <a:gd name="connsiteX5" fmla="*/ 0 w 1485793"/>
                  <a:gd name="connsiteY5" fmla="*/ 936813 h 1302637"/>
                  <a:gd name="connsiteX6" fmla="*/ 65577 w 1485793"/>
                  <a:gd name="connsiteY6" fmla="*/ 1016292 h 1302637"/>
                  <a:gd name="connsiteX7" fmla="*/ 638068 w 1485793"/>
                  <a:gd name="connsiteY7" fmla="*/ 1253425 h 1302637"/>
                  <a:gd name="connsiteX8" fmla="*/ 1447693 w 1485793"/>
                  <a:gd name="connsiteY8" fmla="*/ 443800 h 1302637"/>
                  <a:gd name="connsiteX9" fmla="*/ 1384069 w 1485793"/>
                  <a:gd name="connsiteY9" fmla="*/ 128657 h 13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5793" h="1302637">
                    <a:moveTo>
                      <a:pt x="1314236" y="0"/>
                    </a:moveTo>
                    <a:lnTo>
                      <a:pt x="1347522" y="40343"/>
                    </a:lnTo>
                    <a:cubicBezTo>
                      <a:pt x="1434819" y="169560"/>
                      <a:pt x="1485793" y="325333"/>
                      <a:pt x="1485793" y="493012"/>
                    </a:cubicBezTo>
                    <a:cubicBezTo>
                      <a:pt x="1485793" y="940156"/>
                      <a:pt x="1123312" y="1302637"/>
                      <a:pt x="676168" y="1302637"/>
                    </a:cubicBezTo>
                    <a:cubicBezTo>
                      <a:pt x="396703" y="1302637"/>
                      <a:pt x="150310" y="1161043"/>
                      <a:pt x="4814" y="945681"/>
                    </a:cubicBezTo>
                    <a:lnTo>
                      <a:pt x="0" y="936813"/>
                    </a:lnTo>
                    <a:lnTo>
                      <a:pt x="65577" y="1016292"/>
                    </a:lnTo>
                    <a:cubicBezTo>
                      <a:pt x="212090" y="1162805"/>
                      <a:pt x="414496" y="1253425"/>
                      <a:pt x="638068" y="1253425"/>
                    </a:cubicBezTo>
                    <a:cubicBezTo>
                      <a:pt x="1085212" y="1253425"/>
                      <a:pt x="1447693" y="890944"/>
                      <a:pt x="1447693" y="443800"/>
                    </a:cubicBezTo>
                    <a:cubicBezTo>
                      <a:pt x="1447693" y="332014"/>
                      <a:pt x="1425038" y="225520"/>
                      <a:pt x="1384069" y="128657"/>
                    </a:cubicBezTo>
                    <a:close/>
                  </a:path>
                </a:pathLst>
              </a:custGeom>
              <a:solidFill>
                <a:srgbClr val="404040"/>
              </a:solidFill>
              <a:ln w="12700" cap="flat" cmpd="sng" algn="ctr">
                <a:solidFill>
                  <a:srgbClr val="404040"/>
                </a:solidFill>
                <a:prstDash val="solid"/>
                <a:miter lim="800000"/>
              </a:ln>
              <a:effectLst/>
            </p:spPr>
            <p:txBody>
              <a:bodyPr rtlCol="0" anchor="ctr"/>
              <a:lstStyle/>
              <a:p>
                <a:pPr algn="ctr" defTabSz="685800">
                  <a:defRPr/>
                </a:pPr>
                <a:endParaRPr lang="zh-CN" altLang="en-US" sz="1500" kern="0" dirty="0">
                  <a:solidFill>
                    <a:prstClr val="white"/>
                  </a:solidFill>
                  <a:latin typeface="阿里巴巴普惠体 R" panose="00020600040101010101" pitchFamily="18" charset="-122"/>
                  <a:ea typeface="阿里巴巴普惠体 R" panose="00020600040101010101" pitchFamily="18" charset="-122"/>
                </a:endParaRPr>
              </a:p>
            </p:txBody>
          </p:sp>
        </p:grpSp>
        <p:sp>
          <p:nvSpPr>
            <p:cNvPr id="23" name="矩形 22"/>
            <p:cNvSpPr/>
            <p:nvPr/>
          </p:nvSpPr>
          <p:spPr>
            <a:xfrm>
              <a:off x="5335784" y="2451915"/>
              <a:ext cx="1728729" cy="1052323"/>
            </a:xfrm>
            <a:prstGeom prst="rect">
              <a:avLst/>
            </a:prstGeom>
          </p:spPr>
          <p:txBody>
            <a:bodyPr wrap="square">
              <a:spAutoFit/>
            </a:bodyPr>
            <a:lstStyle/>
            <a:p>
              <a:pPr marL="257175" indent="-257175" algn="ctr">
                <a:buFont typeface="Wingdings" panose="05000000000000000000" charset="0"/>
                <a:buChar char="l"/>
              </a:pPr>
              <a:r>
                <a:rPr lang="en-US" altLang="zh-CN" sz="2100" b="1" dirty="0">
                  <a:solidFill>
                    <a:srgbClr val="404040"/>
                  </a:solidFill>
                  <a:latin typeface="庞门正道粗书体" panose="02010600030101010101" pitchFamily="2" charset="-122"/>
                  <a:ea typeface="庞门正道粗书体" panose="02010600030101010101" pitchFamily="2" charset="-122"/>
                </a:rPr>
                <a:t>Patterns such as cluster flowers, waves, and burnt leaves appeared</a:t>
              </a:r>
            </a:p>
          </p:txBody>
        </p:sp>
        <p:sp>
          <p:nvSpPr>
            <p:cNvPr id="24" name="flower_90050"/>
            <p:cNvSpPr>
              <a:spLocks noChangeAspect="1"/>
            </p:cNvSpPr>
            <p:nvPr/>
          </p:nvSpPr>
          <p:spPr bwMode="auto">
            <a:xfrm rot="1535413">
              <a:off x="5341222" y="2247146"/>
              <a:ext cx="581914" cy="545214"/>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07568" h="569251">
                  <a:moveTo>
                    <a:pt x="351720" y="344147"/>
                  </a:moveTo>
                  <a:cubicBezTo>
                    <a:pt x="358021" y="347698"/>
                    <a:pt x="364930" y="350842"/>
                    <a:pt x="372348" y="353683"/>
                  </a:cubicBezTo>
                  <a:cubicBezTo>
                    <a:pt x="400495" y="364436"/>
                    <a:pt x="435552" y="370421"/>
                    <a:pt x="471219" y="370421"/>
                  </a:cubicBezTo>
                  <a:cubicBezTo>
                    <a:pt x="479449" y="370421"/>
                    <a:pt x="487477" y="370117"/>
                    <a:pt x="495200" y="369407"/>
                  </a:cubicBezTo>
                  <a:cubicBezTo>
                    <a:pt x="505971" y="378841"/>
                    <a:pt x="515218" y="388478"/>
                    <a:pt x="522026" y="397912"/>
                  </a:cubicBezTo>
                  <a:cubicBezTo>
                    <a:pt x="547429" y="432809"/>
                    <a:pt x="549563" y="478459"/>
                    <a:pt x="528427" y="514979"/>
                  </a:cubicBezTo>
                  <a:cubicBezTo>
                    <a:pt x="521518" y="511631"/>
                    <a:pt x="513897" y="509704"/>
                    <a:pt x="506072" y="509704"/>
                  </a:cubicBezTo>
                  <a:cubicBezTo>
                    <a:pt x="495505" y="509704"/>
                    <a:pt x="485343" y="513051"/>
                    <a:pt x="476807" y="519239"/>
                  </a:cubicBezTo>
                  <a:cubicBezTo>
                    <a:pt x="461464" y="530297"/>
                    <a:pt x="454148" y="549064"/>
                    <a:pt x="456790" y="566918"/>
                  </a:cubicBezTo>
                  <a:cubicBezTo>
                    <a:pt x="449575" y="568440"/>
                    <a:pt x="442157" y="569251"/>
                    <a:pt x="434739" y="569251"/>
                  </a:cubicBezTo>
                  <a:cubicBezTo>
                    <a:pt x="400190" y="569251"/>
                    <a:pt x="367471" y="552614"/>
                    <a:pt x="347148" y="524717"/>
                  </a:cubicBezTo>
                  <a:cubicBezTo>
                    <a:pt x="328451" y="498950"/>
                    <a:pt x="312701" y="454214"/>
                    <a:pt x="307925" y="413332"/>
                  </a:cubicBezTo>
                  <a:cubicBezTo>
                    <a:pt x="305689" y="393855"/>
                    <a:pt x="305994" y="376406"/>
                    <a:pt x="308636" y="361697"/>
                  </a:cubicBezTo>
                  <a:cubicBezTo>
                    <a:pt x="324996" y="360682"/>
                    <a:pt x="339933" y="354190"/>
                    <a:pt x="351720" y="344147"/>
                  </a:cubicBezTo>
                  <a:close/>
                  <a:moveTo>
                    <a:pt x="255874" y="344147"/>
                  </a:moveTo>
                  <a:cubicBezTo>
                    <a:pt x="263294" y="350538"/>
                    <a:pt x="272034" y="355509"/>
                    <a:pt x="281688" y="358552"/>
                  </a:cubicBezTo>
                  <a:cubicBezTo>
                    <a:pt x="278843" y="375493"/>
                    <a:pt x="278538" y="394969"/>
                    <a:pt x="280977" y="416374"/>
                  </a:cubicBezTo>
                  <a:cubicBezTo>
                    <a:pt x="282603" y="430575"/>
                    <a:pt x="285449" y="444879"/>
                    <a:pt x="289107" y="458979"/>
                  </a:cubicBezTo>
                  <a:cubicBezTo>
                    <a:pt x="281790" y="483021"/>
                    <a:pt x="271627" y="505236"/>
                    <a:pt x="260448" y="520656"/>
                  </a:cubicBezTo>
                  <a:cubicBezTo>
                    <a:pt x="240122" y="548451"/>
                    <a:pt x="207398" y="565087"/>
                    <a:pt x="172844" y="565087"/>
                  </a:cubicBezTo>
                  <a:cubicBezTo>
                    <a:pt x="165426" y="565087"/>
                    <a:pt x="158007" y="564377"/>
                    <a:pt x="150791" y="562855"/>
                  </a:cubicBezTo>
                  <a:cubicBezTo>
                    <a:pt x="153332" y="544900"/>
                    <a:pt x="146015" y="526235"/>
                    <a:pt x="130770" y="515178"/>
                  </a:cubicBezTo>
                  <a:cubicBezTo>
                    <a:pt x="122234" y="508888"/>
                    <a:pt x="112071" y="505642"/>
                    <a:pt x="101502" y="505642"/>
                  </a:cubicBezTo>
                  <a:cubicBezTo>
                    <a:pt x="93676" y="505642"/>
                    <a:pt x="86054" y="507468"/>
                    <a:pt x="79143" y="510917"/>
                  </a:cubicBezTo>
                  <a:cubicBezTo>
                    <a:pt x="58005" y="474297"/>
                    <a:pt x="60037" y="428749"/>
                    <a:pt x="85546" y="393752"/>
                  </a:cubicBezTo>
                  <a:cubicBezTo>
                    <a:pt x="91440" y="385637"/>
                    <a:pt x="99164" y="377318"/>
                    <a:pt x="108209" y="369102"/>
                  </a:cubicBezTo>
                  <a:cubicBezTo>
                    <a:pt x="117254" y="369913"/>
                    <a:pt x="126705" y="370420"/>
                    <a:pt x="136258" y="370420"/>
                  </a:cubicBezTo>
                  <a:lnTo>
                    <a:pt x="136360" y="370420"/>
                  </a:lnTo>
                  <a:cubicBezTo>
                    <a:pt x="172031" y="370420"/>
                    <a:pt x="207093" y="364435"/>
                    <a:pt x="235142" y="353683"/>
                  </a:cubicBezTo>
                  <a:cubicBezTo>
                    <a:pt x="242663" y="350842"/>
                    <a:pt x="249573" y="347698"/>
                    <a:pt x="255874" y="344147"/>
                  </a:cubicBezTo>
                  <a:close/>
                  <a:moveTo>
                    <a:pt x="303784" y="241969"/>
                  </a:moveTo>
                  <a:cubicBezTo>
                    <a:pt x="329467" y="241969"/>
                    <a:pt x="350287" y="262742"/>
                    <a:pt x="350287" y="288366"/>
                  </a:cubicBezTo>
                  <a:cubicBezTo>
                    <a:pt x="350287" y="313990"/>
                    <a:pt x="329467" y="334763"/>
                    <a:pt x="303784" y="334763"/>
                  </a:cubicBezTo>
                  <a:cubicBezTo>
                    <a:pt x="278101" y="334763"/>
                    <a:pt x="257281" y="313990"/>
                    <a:pt x="257281" y="288366"/>
                  </a:cubicBezTo>
                  <a:cubicBezTo>
                    <a:pt x="257281" y="262742"/>
                    <a:pt x="278101" y="241969"/>
                    <a:pt x="303784" y="241969"/>
                  </a:cubicBezTo>
                  <a:close/>
                  <a:moveTo>
                    <a:pt x="500046" y="124477"/>
                  </a:moveTo>
                  <a:cubicBezTo>
                    <a:pt x="530738" y="124477"/>
                    <a:pt x="559803" y="137564"/>
                    <a:pt x="580230" y="159984"/>
                  </a:cubicBezTo>
                  <a:cubicBezTo>
                    <a:pt x="567527" y="172969"/>
                    <a:pt x="562446" y="192346"/>
                    <a:pt x="568238" y="210302"/>
                  </a:cubicBezTo>
                  <a:cubicBezTo>
                    <a:pt x="574133" y="228258"/>
                    <a:pt x="589377" y="241041"/>
                    <a:pt x="607568" y="244084"/>
                  </a:cubicBezTo>
                  <a:cubicBezTo>
                    <a:pt x="603097" y="286083"/>
                    <a:pt x="574539" y="321692"/>
                    <a:pt x="533380" y="335083"/>
                  </a:cubicBezTo>
                  <a:cubicBezTo>
                    <a:pt x="517018" y="340358"/>
                    <a:pt x="494965" y="343300"/>
                    <a:pt x="471184" y="343300"/>
                  </a:cubicBezTo>
                  <a:cubicBezTo>
                    <a:pt x="435919" y="343300"/>
                    <a:pt x="396793" y="336706"/>
                    <a:pt x="368845" y="322706"/>
                  </a:cubicBezTo>
                  <a:cubicBezTo>
                    <a:pt x="374232" y="312460"/>
                    <a:pt x="377382" y="300793"/>
                    <a:pt x="377382" y="288417"/>
                  </a:cubicBezTo>
                  <a:cubicBezTo>
                    <a:pt x="377382" y="280098"/>
                    <a:pt x="375959" y="272084"/>
                    <a:pt x="373418" y="264678"/>
                  </a:cubicBezTo>
                  <a:cubicBezTo>
                    <a:pt x="383378" y="253722"/>
                    <a:pt x="392829" y="240432"/>
                    <a:pt x="401569" y="224910"/>
                  </a:cubicBezTo>
                  <a:cubicBezTo>
                    <a:pt x="415492" y="200360"/>
                    <a:pt x="426366" y="172157"/>
                    <a:pt x="432769" y="145680"/>
                  </a:cubicBezTo>
                  <a:cubicBezTo>
                    <a:pt x="444558" y="138680"/>
                    <a:pt x="456042" y="133201"/>
                    <a:pt x="466611" y="129752"/>
                  </a:cubicBezTo>
                  <a:cubicBezTo>
                    <a:pt x="477485" y="126303"/>
                    <a:pt x="488766" y="124477"/>
                    <a:pt x="500046" y="124477"/>
                  </a:cubicBezTo>
                  <a:close/>
                  <a:moveTo>
                    <a:pt x="107522" y="124477"/>
                  </a:moveTo>
                  <a:cubicBezTo>
                    <a:pt x="118802" y="124477"/>
                    <a:pt x="130083" y="126303"/>
                    <a:pt x="140957" y="129752"/>
                  </a:cubicBezTo>
                  <a:cubicBezTo>
                    <a:pt x="151425" y="133201"/>
                    <a:pt x="163010" y="138680"/>
                    <a:pt x="174799" y="145680"/>
                  </a:cubicBezTo>
                  <a:cubicBezTo>
                    <a:pt x="181202" y="172157"/>
                    <a:pt x="192076" y="200360"/>
                    <a:pt x="205999" y="224910"/>
                  </a:cubicBezTo>
                  <a:cubicBezTo>
                    <a:pt x="214739" y="240432"/>
                    <a:pt x="224190" y="253722"/>
                    <a:pt x="234150" y="264678"/>
                  </a:cubicBezTo>
                  <a:cubicBezTo>
                    <a:pt x="231609" y="272084"/>
                    <a:pt x="230186" y="280098"/>
                    <a:pt x="230186" y="288417"/>
                  </a:cubicBezTo>
                  <a:cubicBezTo>
                    <a:pt x="230186" y="300793"/>
                    <a:pt x="233235" y="312460"/>
                    <a:pt x="238723" y="322706"/>
                  </a:cubicBezTo>
                  <a:cubicBezTo>
                    <a:pt x="210775" y="336706"/>
                    <a:pt x="171649" y="343300"/>
                    <a:pt x="136282" y="343300"/>
                  </a:cubicBezTo>
                  <a:cubicBezTo>
                    <a:pt x="112603" y="343300"/>
                    <a:pt x="90550" y="340358"/>
                    <a:pt x="74086" y="335083"/>
                  </a:cubicBezTo>
                  <a:cubicBezTo>
                    <a:pt x="32927" y="321692"/>
                    <a:pt x="4471" y="286083"/>
                    <a:pt x="0" y="243983"/>
                  </a:cubicBezTo>
                  <a:cubicBezTo>
                    <a:pt x="18191" y="241041"/>
                    <a:pt x="33435" y="228258"/>
                    <a:pt x="39228" y="210302"/>
                  </a:cubicBezTo>
                  <a:cubicBezTo>
                    <a:pt x="45122" y="192346"/>
                    <a:pt x="40041" y="172969"/>
                    <a:pt x="27338" y="159984"/>
                  </a:cubicBezTo>
                  <a:cubicBezTo>
                    <a:pt x="47663" y="137564"/>
                    <a:pt x="76830" y="124477"/>
                    <a:pt x="107522" y="124477"/>
                  </a:cubicBezTo>
                  <a:close/>
                  <a:moveTo>
                    <a:pt x="259565" y="0"/>
                  </a:moveTo>
                  <a:cubicBezTo>
                    <a:pt x="267999" y="16029"/>
                    <a:pt x="284867" y="26883"/>
                    <a:pt x="303768" y="26883"/>
                  </a:cubicBezTo>
                  <a:cubicBezTo>
                    <a:pt x="322669" y="26883"/>
                    <a:pt x="339640" y="16029"/>
                    <a:pt x="348074" y="0"/>
                  </a:cubicBezTo>
                  <a:cubicBezTo>
                    <a:pt x="386689" y="17246"/>
                    <a:pt x="411890" y="55289"/>
                    <a:pt x="411890" y="98505"/>
                  </a:cubicBezTo>
                  <a:cubicBezTo>
                    <a:pt x="411890" y="130359"/>
                    <a:pt x="398273" y="175807"/>
                    <a:pt x="378051" y="211618"/>
                  </a:cubicBezTo>
                  <a:cubicBezTo>
                    <a:pt x="371954" y="222270"/>
                    <a:pt x="365654" y="231806"/>
                    <a:pt x="359049" y="239922"/>
                  </a:cubicBezTo>
                  <a:cubicBezTo>
                    <a:pt x="345534" y="224603"/>
                    <a:pt x="325820" y="214865"/>
                    <a:pt x="303768" y="214865"/>
                  </a:cubicBezTo>
                  <a:cubicBezTo>
                    <a:pt x="281819" y="214865"/>
                    <a:pt x="262003" y="224603"/>
                    <a:pt x="248589" y="239922"/>
                  </a:cubicBezTo>
                  <a:cubicBezTo>
                    <a:pt x="241984" y="231806"/>
                    <a:pt x="235582" y="222270"/>
                    <a:pt x="229587" y="211618"/>
                  </a:cubicBezTo>
                  <a:cubicBezTo>
                    <a:pt x="209365" y="175807"/>
                    <a:pt x="195748" y="130359"/>
                    <a:pt x="195748" y="98505"/>
                  </a:cubicBezTo>
                  <a:cubicBezTo>
                    <a:pt x="195748" y="55289"/>
                    <a:pt x="220847" y="17246"/>
                    <a:pt x="259565" y="0"/>
                  </a:cubicBezTo>
                  <a:close/>
                </a:path>
              </a:pathLst>
            </a:custGeom>
            <a:noFill/>
            <a:ln>
              <a:solidFill>
                <a:srgbClr val="404040">
                  <a:alpha val="29000"/>
                </a:srgbClr>
              </a:solidFill>
            </a:ln>
          </p:spPr>
        </p:sp>
      </p:grpSp>
      <p:pic>
        <p:nvPicPr>
          <p:cNvPr id="3" name="图片 2"/>
          <p:cNvPicPr>
            <a:picLocks noChangeAspect="1"/>
          </p:cNvPicPr>
          <p:nvPr/>
        </p:nvPicPr>
        <p:blipFill>
          <a:blip r:embed="rId8"/>
          <a:stretch>
            <a:fillRect/>
          </a:stretch>
        </p:blipFill>
        <p:spPr>
          <a:xfrm>
            <a:off x="161449" y="1918335"/>
            <a:ext cx="2659380" cy="2662238"/>
          </a:xfrm>
          <a:prstGeom prst="rect">
            <a:avLst/>
          </a:prstGeom>
        </p:spPr>
      </p:pic>
      <p:pic>
        <p:nvPicPr>
          <p:cNvPr id="7" name="图片 6"/>
          <p:cNvPicPr>
            <a:picLocks noChangeAspect="1"/>
          </p:cNvPicPr>
          <p:nvPr/>
        </p:nvPicPr>
        <p:blipFill>
          <a:blip r:embed="rId9"/>
          <a:stretch>
            <a:fillRect/>
          </a:stretch>
        </p:blipFill>
        <p:spPr>
          <a:xfrm>
            <a:off x="6695599" y="1648778"/>
            <a:ext cx="1914525" cy="2857500"/>
          </a:xfrm>
          <a:prstGeom prst="rect">
            <a:avLst/>
          </a:prstGeom>
        </p:spPr>
      </p:pic>
      <p:sp>
        <p:nvSpPr>
          <p:cNvPr id="2" name="文本框 1"/>
          <p:cNvSpPr txBox="1"/>
          <p:nvPr/>
        </p:nvSpPr>
        <p:spPr>
          <a:xfrm rot="10800000" flipV="1">
            <a:off x="2315528" y="4868153"/>
            <a:ext cx="4841081" cy="507831"/>
          </a:xfrm>
          <a:prstGeom prst="rect">
            <a:avLst/>
          </a:prstGeom>
          <a:noFill/>
        </p:spPr>
        <p:txBody>
          <a:bodyPr wrap="square" rtlCol="0">
            <a:spAutoFit/>
          </a:bodyPr>
          <a:lstStyle/>
          <a:p>
            <a:r>
              <a:rPr lang="en-US" altLang="zh-CN" sz="2700"/>
              <a:t>the early Northern Song Dynasty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0" presetClass="entr" presetSubtype="0" fill="hold"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filter="fade">
                                      <p:cBhvr>
                                        <p:cTn id="13" dur="500">
                                          <p:stCondLst>
                                            <p:cond delay="0"/>
                                          </p:stCondLst>
                                        </p:cTn>
                                        <p:tgtEl>
                                          <p:spTgt spid="40"/>
                                        </p:tgtEl>
                                      </p:cBhvr>
                                    </p:animEffect>
                                    <p:animScale>
                                      <p:cBhvr>
                                        <p:cTn id="14" dur="500" fill="hold">
                                          <p:stCondLst>
                                            <p:cond delay="0"/>
                                          </p:stCondLst>
                                        </p:cTn>
                                        <p:tgtEl>
                                          <p:spTgt spid="40"/>
                                        </p:tgtEl>
                                      </p:cBhvr>
                                      <p:from x="150000" y="150000"/>
                                      <p:to x="100000" y="100000"/>
                                    </p:animScale>
                                    <p:anim to="" calcmode="lin" valueType="num">
                                      <p:cBhvr>
                                        <p:cTn id="15" dur="500" fill="hold">
                                          <p:stCondLst>
                                            <p:cond delay="0"/>
                                          </p:stCondLst>
                                        </p:cTn>
                                        <p:tgtEl>
                                          <p:spTgt spid="40"/>
                                        </p:tgtEl>
                                        <p:attrNameLst>
                                          <p:attrName>ppt_x</p:attrName>
                                        </p:attrNameLst>
                                      </p:cBhvr>
                                      <p:tavLst>
                                        <p:tav tm="0">
                                          <p:val>
                                            <p:strVal val="#ppt_x+sin(rand(10))/10"/>
                                          </p:val>
                                        </p:tav>
                                        <p:tav tm="100000">
                                          <p:val>
                                            <p:strVal val="#ppt_x"/>
                                          </p:val>
                                        </p:tav>
                                      </p:tavLst>
                                    </p:anim>
                                    <p:anim to="" calcmode="lin" valueType="num">
                                      <p:cBhvr>
                                        <p:cTn id="16" dur="500" fill="hold">
                                          <p:stCondLst>
                                            <p:cond delay="0"/>
                                          </p:stCondLst>
                                        </p:cTn>
                                        <p:tgtEl>
                                          <p:spTgt spid="40"/>
                                        </p:tgtEl>
                                        <p:attrNameLst>
                                          <p:attrName>ppt_y</p:attrName>
                                        </p:attrNameLst>
                                      </p:cBhvr>
                                      <p:tavLst>
                                        <p:tav tm="0">
                                          <p:val>
                                            <p:strVal val="#ppt_y+sin(rand(10))/10"/>
                                          </p:val>
                                        </p:tav>
                                        <p:tav tm="100000">
                                          <p:val>
                                            <p:strVal val="#ppt_y"/>
                                          </p:val>
                                        </p:tav>
                                      </p:tavLst>
                                    </p:anim>
                                  </p:childTnLst>
                                </p:cTn>
                              </p:par>
                            </p:childTnLst>
                          </p:cTn>
                        </p:par>
                        <p:par>
                          <p:cTn id="17" fill="hold">
                            <p:stCondLst>
                              <p:cond delay="1000"/>
                            </p:stCondLst>
                            <p:childTnLst>
                              <p:par>
                                <p:cTn id="18" presetID="0" presetClass="entr" presetSubtype="0" fill="hold" nodeType="afterEffect">
                                  <p:stCondLst>
                                    <p:cond delay="0"/>
                                  </p:stCondLst>
                                  <p:childTnLst>
                                    <p:set>
                                      <p:cBhvr>
                                        <p:cTn id="19" dur="1" fill="hold">
                                          <p:stCondLst>
                                            <p:cond delay="0"/>
                                          </p:stCondLst>
                                        </p:cTn>
                                        <p:tgtEl>
                                          <p:spTgt spid="41"/>
                                        </p:tgtEl>
                                        <p:attrNameLst>
                                          <p:attrName>style.visibility</p:attrName>
                                        </p:attrNameLst>
                                      </p:cBhvr>
                                      <p:to>
                                        <p:strVal val="visible"/>
                                      </p:to>
                                    </p:set>
                                    <p:animEffect filter="fade">
                                      <p:cBhvr>
                                        <p:cTn id="20" dur="500">
                                          <p:stCondLst>
                                            <p:cond delay="0"/>
                                          </p:stCondLst>
                                        </p:cTn>
                                        <p:tgtEl>
                                          <p:spTgt spid="41"/>
                                        </p:tgtEl>
                                      </p:cBhvr>
                                    </p:animEffect>
                                    <p:animScale>
                                      <p:cBhvr>
                                        <p:cTn id="21" dur="500" fill="hold">
                                          <p:stCondLst>
                                            <p:cond delay="0"/>
                                          </p:stCondLst>
                                        </p:cTn>
                                        <p:tgtEl>
                                          <p:spTgt spid="41"/>
                                        </p:tgtEl>
                                      </p:cBhvr>
                                      <p:from x="150000" y="150000"/>
                                      <p:to x="100000" y="100000"/>
                                    </p:animScale>
                                    <p:anim to="" calcmode="lin" valueType="num">
                                      <p:cBhvr>
                                        <p:cTn id="22" dur="500" fill="hold">
                                          <p:stCondLst>
                                            <p:cond delay="0"/>
                                          </p:stCondLst>
                                        </p:cTn>
                                        <p:tgtEl>
                                          <p:spTgt spid="41"/>
                                        </p:tgtEl>
                                        <p:attrNameLst>
                                          <p:attrName>ppt_x</p:attrName>
                                        </p:attrNameLst>
                                      </p:cBhvr>
                                      <p:tavLst>
                                        <p:tav tm="0">
                                          <p:val>
                                            <p:strVal val="#ppt_x+sin(rand(10))/10"/>
                                          </p:val>
                                        </p:tav>
                                        <p:tav tm="100000">
                                          <p:val>
                                            <p:strVal val="#ppt_x"/>
                                          </p:val>
                                        </p:tav>
                                      </p:tavLst>
                                    </p:anim>
                                    <p:anim to="" calcmode="lin" valueType="num">
                                      <p:cBhvr>
                                        <p:cTn id="23" dur="500" fill="hold">
                                          <p:stCondLst>
                                            <p:cond delay="0"/>
                                          </p:stCondLst>
                                        </p:cTn>
                                        <p:tgtEl>
                                          <p:spTgt spid="41"/>
                                        </p:tgtEl>
                                        <p:attrNameLst>
                                          <p:attrName>ppt_y</p:attrName>
                                        </p:attrNameLst>
                                      </p:cBhvr>
                                      <p:tavLst>
                                        <p:tav tm="0">
                                          <p:val>
                                            <p:strVal val="#ppt_y+sin(rand(10))/10"/>
                                          </p:val>
                                        </p:tav>
                                        <p:tav tm="100000">
                                          <p:val>
                                            <p:strVal val="#ppt_y"/>
                                          </p:val>
                                        </p:tav>
                                      </p:tavLst>
                                    </p:anim>
                                  </p:childTnLst>
                                </p:cTn>
                              </p:par>
                            </p:childTnLst>
                          </p:cTn>
                        </p:par>
                        <p:par>
                          <p:cTn id="24" fill="hold">
                            <p:stCondLst>
                              <p:cond delay="1500"/>
                            </p:stCondLst>
                            <p:childTnLst>
                              <p:par>
                                <p:cTn id="25" presetID="0"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filter="fade">
                                      <p:cBhvr>
                                        <p:cTn id="27" dur="500">
                                          <p:stCondLst>
                                            <p:cond delay="0"/>
                                          </p:stCondLst>
                                        </p:cTn>
                                        <p:tgtEl>
                                          <p:spTgt spid="42"/>
                                        </p:tgtEl>
                                      </p:cBhvr>
                                    </p:animEffect>
                                    <p:animScale>
                                      <p:cBhvr>
                                        <p:cTn id="28" dur="500" fill="hold">
                                          <p:stCondLst>
                                            <p:cond delay="0"/>
                                          </p:stCondLst>
                                        </p:cTn>
                                        <p:tgtEl>
                                          <p:spTgt spid="42"/>
                                        </p:tgtEl>
                                      </p:cBhvr>
                                      <p:from x="150000" y="150000"/>
                                      <p:to x="100000" y="100000"/>
                                    </p:animScale>
                                    <p:anim to="" calcmode="lin" valueType="num">
                                      <p:cBhvr>
                                        <p:cTn id="29" dur="500" fill="hold">
                                          <p:stCondLst>
                                            <p:cond delay="0"/>
                                          </p:stCondLst>
                                        </p:cTn>
                                        <p:tgtEl>
                                          <p:spTgt spid="42"/>
                                        </p:tgtEl>
                                        <p:attrNameLst>
                                          <p:attrName>ppt_x</p:attrName>
                                        </p:attrNameLst>
                                      </p:cBhvr>
                                      <p:tavLst>
                                        <p:tav tm="0">
                                          <p:val>
                                            <p:strVal val="#ppt_x+sin(rand(10))/10"/>
                                          </p:val>
                                        </p:tav>
                                        <p:tav tm="100000">
                                          <p:val>
                                            <p:strVal val="#ppt_x"/>
                                          </p:val>
                                        </p:tav>
                                      </p:tavLst>
                                    </p:anim>
                                    <p:anim to="" calcmode="lin" valueType="num">
                                      <p:cBhvr>
                                        <p:cTn id="30" dur="500" fill="hold">
                                          <p:stCondLst>
                                            <p:cond delay="0"/>
                                          </p:stCondLst>
                                        </p:cTn>
                                        <p:tgtEl>
                                          <p:spTgt spid="42"/>
                                        </p:tgtEl>
                                        <p:attrNameLst>
                                          <p:attrName>ppt_y</p:attrName>
                                        </p:attrNameLst>
                                      </p:cBhvr>
                                      <p:tavLst>
                                        <p:tav tm="0">
                                          <p:val>
                                            <p:strVal val="#ppt_y+sin(rand(10))/10"/>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p:txBody>
          <a:bodyPr>
            <a:normAutofit fontScale="90000"/>
          </a:bodyPr>
          <a:lstStyle/>
          <a:p>
            <a:pPr eaLnBrk="1" hangingPunct="1"/>
            <a:r>
              <a:rPr altLang="zh-CN" dirty="0">
                <a:solidFill>
                  <a:srgbClr val="0E5772"/>
                </a:solidFill>
                <a:latin typeface="Arial" panose="020B0604020202020204" pitchFamily="34" charset="0"/>
                <a:cs typeface="Arial" panose="020B0604020202020204" pitchFamily="34" charset="0"/>
              </a:rPr>
              <a:t>Session</a:t>
            </a:r>
            <a:r>
              <a:rPr lang="zh-CN" altLang="de-DE" dirty="0">
                <a:solidFill>
                  <a:srgbClr val="0E5772"/>
                </a:solidFill>
                <a:latin typeface="Arial" panose="020B0604020202020204" pitchFamily="34" charset="0"/>
                <a:cs typeface="Arial" panose="020B0604020202020204" pitchFamily="34" charset="0"/>
              </a:rPr>
              <a:t> </a:t>
            </a:r>
            <a:r>
              <a:rPr lang="de-DE" altLang="zh-CN" dirty="0">
                <a:solidFill>
                  <a:srgbClr val="0E5772"/>
                </a:solidFill>
                <a:latin typeface="Arial" panose="020B0604020202020204" pitchFamily="34" charset="0"/>
                <a:cs typeface="Arial" panose="020B0604020202020204" pitchFamily="34" charset="0"/>
              </a:rPr>
              <a:t>5 </a:t>
            </a:r>
            <a:r>
              <a:rPr lang="zh-CN" altLang="de-DE" dirty="0">
                <a:solidFill>
                  <a:srgbClr val="0E5772"/>
                </a:solidFill>
                <a:latin typeface="Arial" panose="020B0604020202020204" pitchFamily="34" charset="0"/>
                <a:cs typeface="Arial" panose="020B0604020202020204" pitchFamily="34" charset="0"/>
              </a:rPr>
              <a:t>第五周 </a:t>
            </a:r>
            <a:br>
              <a:rPr lang="de-DE" altLang="zh-CN" dirty="0">
                <a:solidFill>
                  <a:srgbClr val="0E5772"/>
                </a:solidFill>
                <a:latin typeface="Arial" panose="020B0604020202020204" pitchFamily="34" charset="0"/>
                <a:cs typeface="Arial" panose="020B0604020202020204" pitchFamily="34" charset="0"/>
              </a:rPr>
            </a:br>
            <a:r>
              <a:rPr lang="de-DE" altLang="zh-CN" dirty="0" err="1">
                <a:solidFill>
                  <a:srgbClr val="0E5772"/>
                </a:solidFill>
                <a:latin typeface="Arial" panose="020B0604020202020204" pitchFamily="34" charset="0"/>
                <a:cs typeface="Arial" panose="020B0604020202020204" pitchFamily="34" charset="0"/>
              </a:rPr>
              <a:t>Celadon</a:t>
            </a:r>
            <a:r>
              <a:rPr lang="de-DE" altLang="zh-CN" dirty="0">
                <a:solidFill>
                  <a:srgbClr val="0E5772"/>
                </a:solidFill>
                <a:latin typeface="Arial" panose="020B0604020202020204" pitchFamily="34" charset="0"/>
                <a:cs typeface="Arial" panose="020B0604020202020204" pitchFamily="34" charset="0"/>
              </a:rPr>
              <a:t> Song and </a:t>
            </a:r>
            <a:r>
              <a:rPr lang="de-DE" altLang="zh-CN" dirty="0" err="1">
                <a:solidFill>
                  <a:srgbClr val="0E5772"/>
                </a:solidFill>
                <a:latin typeface="Arial" panose="020B0604020202020204" pitchFamily="34" charset="0"/>
                <a:cs typeface="Arial" panose="020B0604020202020204" pitchFamily="34" charset="0"/>
              </a:rPr>
              <a:t>TikTok</a:t>
            </a:r>
            <a:endParaRPr kumimoji="1" lang="zh-CN" altLang="en-US" dirty="0">
              <a:cs typeface="Arial" panose="020B0604020202020204" pitchFamily="34" charset="0"/>
            </a:endParaRPr>
          </a:p>
        </p:txBody>
      </p:sp>
      <p:sp>
        <p:nvSpPr>
          <p:cNvPr id="7171" name="内容占位符 2"/>
          <p:cNvSpPr>
            <a:spLocks noGrp="1"/>
          </p:cNvSpPr>
          <p:nvPr>
            <p:ph idx="1"/>
          </p:nvPr>
        </p:nvSpPr>
        <p:spPr>
          <a:xfrm>
            <a:off x="457200" y="1628800"/>
            <a:ext cx="8629650" cy="5040560"/>
          </a:xfrm>
        </p:spPr>
        <p:txBody>
          <a:bodyPr>
            <a:normAutofit fontScale="92500" lnSpcReduction="20000"/>
          </a:bodyPr>
          <a:lstStyle/>
          <a:p>
            <a:pPr algn="l"/>
            <a:r>
              <a:rPr lang="de-DE" sz="1600" b="1" i="0" dirty="0">
                <a:solidFill>
                  <a:srgbClr val="000000"/>
                </a:solidFill>
                <a:effectLst/>
                <a:latin typeface="Arial" panose="020B0604020202020204" pitchFamily="34" charset="0"/>
              </a:rPr>
              <a:t>Silk and </a:t>
            </a:r>
            <a:r>
              <a:rPr lang="de-DE" sz="1600" b="1" i="0" dirty="0" err="1">
                <a:solidFill>
                  <a:srgbClr val="000000"/>
                </a:solidFill>
                <a:effectLst/>
                <a:latin typeface="Arial" panose="020B0604020202020204" pitchFamily="34" charset="0"/>
              </a:rPr>
              <a:t>porcelain</a:t>
            </a:r>
            <a:r>
              <a:rPr lang="de-DE" sz="1600" b="1" i="0" dirty="0">
                <a:solidFill>
                  <a:srgbClr val="000000"/>
                </a:solidFill>
                <a:effectLst/>
                <a:latin typeface="Arial" panose="020B0604020202020204" pitchFamily="34" charset="0"/>
              </a:rPr>
              <a:t>: </a:t>
            </a:r>
            <a:r>
              <a:rPr lang="de-DE" sz="1600" b="1" i="0" dirty="0" err="1">
                <a:solidFill>
                  <a:srgbClr val="000000"/>
                </a:solidFill>
                <a:effectLst/>
                <a:latin typeface="Arial" panose="020B0604020202020204" pitchFamily="34" charset="0"/>
              </a:rPr>
              <a:t>Celadon</a:t>
            </a:r>
            <a:r>
              <a:rPr lang="de-DE" sz="1600" b="1" i="0" dirty="0">
                <a:solidFill>
                  <a:srgbClr val="000000"/>
                </a:solidFill>
                <a:effectLst/>
                <a:latin typeface="Arial" panose="020B0604020202020204" pitchFamily="34" charset="0"/>
              </a:rPr>
              <a:t> and </a:t>
            </a:r>
            <a:r>
              <a:rPr lang="de-DE" sz="1600" b="1" i="0" dirty="0" err="1">
                <a:solidFill>
                  <a:srgbClr val="000000"/>
                </a:solidFill>
                <a:effectLst/>
                <a:latin typeface="Arial" panose="020B0604020202020204" pitchFamily="34" charset="0"/>
              </a:rPr>
              <a:t>Celadon</a:t>
            </a:r>
            <a:r>
              <a:rPr lang="de-DE" sz="1600" b="1" i="0" dirty="0">
                <a:solidFill>
                  <a:srgbClr val="000000"/>
                </a:solidFill>
                <a:effectLst/>
                <a:latin typeface="Arial" panose="020B0604020202020204" pitchFamily="34" charset="0"/>
              </a:rPr>
              <a:t> Song</a:t>
            </a:r>
            <a:r>
              <a:rPr lang="de-DE" sz="1600" b="0" i="0" dirty="0">
                <a:solidFill>
                  <a:srgbClr val="000000"/>
                </a:solidFill>
                <a:effectLst/>
                <a:latin typeface="Arial" panose="020B0604020202020204" pitchFamily="34" charset="0"/>
              </a:rPr>
              <a:t>[</a:t>
            </a:r>
            <a:r>
              <a:rPr lang="de-DE" sz="1600" b="0" i="0" u="none" strike="noStrike" dirty="0" err="1">
                <a:solidFill>
                  <a:srgbClr val="002BB8"/>
                </a:solidFill>
                <a:effectLst/>
                <a:latin typeface="Arial" panose="020B0604020202020204" pitchFamily="34" charset="0"/>
                <a:hlinkClick r:id="rId2" tooltip="Edit section: Silk and porcelain: Celadon and Celadon Song"/>
              </a:rPr>
              <a:t>edit</a:t>
            </a:r>
            <a:r>
              <a:rPr lang="de-DE" sz="1600" b="0" i="0" dirty="0">
                <a:solidFill>
                  <a:srgbClr val="000000"/>
                </a:solidFill>
                <a:effectLst/>
                <a:latin typeface="Arial" panose="020B0604020202020204" pitchFamily="34" charset="0"/>
              </a:rPr>
              <a:t>]</a:t>
            </a:r>
            <a:endParaRPr lang="de-DE" sz="1600" b="1" i="0" dirty="0">
              <a:solidFill>
                <a:srgbClr val="000000"/>
              </a:solidFill>
              <a:effectLst/>
              <a:latin typeface="Arial" panose="020B0604020202020204" pitchFamily="34" charset="0"/>
            </a:endParaRPr>
          </a:p>
          <a:p>
            <a:pPr algn="l"/>
            <a:r>
              <a:rPr lang="zh-CN" altLang="de-DE" sz="1600" b="0" i="0" dirty="0">
                <a:solidFill>
                  <a:srgbClr val="000000"/>
                </a:solidFill>
                <a:effectLst/>
                <a:latin typeface="Arial" panose="020B0604020202020204" pitchFamily="34" charset="0"/>
              </a:rPr>
              <a:t>喻锦博 </a:t>
            </a:r>
            <a:r>
              <a:rPr lang="de-DE" sz="1600" b="0" i="0" dirty="0" err="1">
                <a:solidFill>
                  <a:srgbClr val="000000"/>
                </a:solidFill>
                <a:effectLst/>
                <a:latin typeface="Arial" panose="020B0604020202020204" pitchFamily="34" charset="0"/>
              </a:rPr>
              <a:t>student</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presentation</a:t>
            </a:r>
            <a:r>
              <a:rPr lang="de-DE" sz="1600" b="0" i="0" dirty="0">
                <a:solidFill>
                  <a:srgbClr val="000000"/>
                </a:solidFill>
                <a:effectLst/>
                <a:latin typeface="Arial" panose="020B0604020202020204" pitchFamily="34" charset="0"/>
              </a:rPr>
              <a:t> </a:t>
            </a:r>
            <a:r>
              <a:rPr lang="de-DE" sz="1600" b="0" i="0" u="none" strike="noStrike" dirty="0">
                <a:solidFill>
                  <a:srgbClr val="CC2200"/>
                </a:solidFill>
                <a:effectLst/>
                <a:latin typeface="Arial" panose="020B0604020202020204" pitchFamily="34" charset="0"/>
                <a:hlinkClick r:id="rId3" tooltip="Silk and porcelain: Celadon and Celadon Song.pptx"/>
              </a:rPr>
              <a:t>This </a:t>
            </a:r>
            <a:r>
              <a:rPr lang="de-DE" sz="1600" b="0" i="0" u="none" strike="noStrike" dirty="0" err="1">
                <a:solidFill>
                  <a:srgbClr val="CC2200"/>
                </a:solidFill>
                <a:effectLst/>
                <a:latin typeface="Arial" panose="020B0604020202020204" pitchFamily="34" charset="0"/>
                <a:hlinkClick r:id="rId3" tooltip="Silk and porcelain: Celadon and Celadon Song.pptx"/>
              </a:rPr>
              <a:t>is</a:t>
            </a:r>
            <a:r>
              <a:rPr lang="de-DE" sz="1600" b="0" i="0" u="none" strike="noStrike" dirty="0">
                <a:solidFill>
                  <a:srgbClr val="CC2200"/>
                </a:solidFill>
                <a:effectLst/>
                <a:latin typeface="Arial" panose="020B0604020202020204" pitchFamily="34" charset="0"/>
                <a:hlinkClick r:id="rId3" tooltip="Silk and porcelain: Celadon and Celadon Song.pptx"/>
              </a:rPr>
              <a:t> </a:t>
            </a:r>
            <a:r>
              <a:rPr lang="de-DE" sz="1600" b="0" i="0" u="none" strike="noStrike" dirty="0" err="1">
                <a:solidFill>
                  <a:srgbClr val="CC2200"/>
                </a:solidFill>
                <a:effectLst/>
                <a:latin typeface="Arial" panose="020B0604020202020204" pitchFamily="34" charset="0"/>
                <a:hlinkClick r:id="rId3" tooltip="Silk and porcelain: Celadon and Celadon Song.pptx"/>
              </a:rPr>
              <a:t>the</a:t>
            </a:r>
            <a:r>
              <a:rPr lang="de-DE" sz="1600" b="0" i="0" u="none" strike="noStrike" dirty="0">
                <a:solidFill>
                  <a:srgbClr val="CC2200"/>
                </a:solidFill>
                <a:effectLst/>
                <a:latin typeface="Arial" panose="020B0604020202020204" pitchFamily="34" charset="0"/>
                <a:hlinkClick r:id="rId3" tooltip="Silk and porcelain: Celadon and Celadon Song.pptx"/>
              </a:rPr>
              <a:t> </a:t>
            </a:r>
            <a:r>
              <a:rPr lang="de-DE" sz="1600" b="0" i="0" u="none" strike="noStrike" dirty="0" err="1">
                <a:solidFill>
                  <a:srgbClr val="CC2200"/>
                </a:solidFill>
                <a:effectLst/>
                <a:latin typeface="Arial" panose="020B0604020202020204" pitchFamily="34" charset="0"/>
                <a:hlinkClick r:id="rId3" tooltip="Silk and porcelain: Celadon and Celadon Song.pptx"/>
              </a:rPr>
              <a:t>ppt</a:t>
            </a:r>
            <a:r>
              <a:rPr lang="de-DE" sz="1600" b="0" i="0" u="none" strike="noStrike" dirty="0">
                <a:solidFill>
                  <a:srgbClr val="CC2200"/>
                </a:solidFill>
                <a:effectLst/>
                <a:latin typeface="Arial" panose="020B0604020202020204" pitchFamily="34" charset="0"/>
                <a:hlinkClick r:id="rId3" tooltip="Silk and porcelain: Celadon and Celadon Song.pptx"/>
              </a:rPr>
              <a:t> </a:t>
            </a:r>
            <a:r>
              <a:rPr lang="de-DE" sz="1600" b="0" i="0" u="none" strike="noStrike" dirty="0" err="1">
                <a:solidFill>
                  <a:srgbClr val="CC2200"/>
                </a:solidFill>
                <a:effectLst/>
                <a:latin typeface="Arial" panose="020B0604020202020204" pitchFamily="34" charset="0"/>
                <a:hlinkClick r:id="rId3" tooltip="Silk and porcelain: Celadon and Celadon Song.pptx"/>
              </a:rPr>
              <a:t>by</a:t>
            </a:r>
            <a:r>
              <a:rPr lang="de-DE" sz="1600" b="0" i="0" u="none" strike="noStrike" dirty="0">
                <a:solidFill>
                  <a:srgbClr val="CC2200"/>
                </a:solidFill>
                <a:effectLst/>
                <a:latin typeface="Arial" panose="020B0604020202020204" pitchFamily="34" charset="0"/>
                <a:hlinkClick r:id="rId3" tooltip="Silk and porcelain: Celadon and Celadon Song.pptx"/>
              </a:rPr>
              <a:t> </a:t>
            </a:r>
            <a:r>
              <a:rPr lang="de-DE" sz="1600" b="0" i="0" u="none" strike="noStrike" dirty="0" err="1">
                <a:solidFill>
                  <a:srgbClr val="CC2200"/>
                </a:solidFill>
                <a:effectLst/>
                <a:latin typeface="Arial" panose="020B0604020202020204" pitchFamily="34" charset="0"/>
                <a:hlinkClick r:id="rId3" tooltip="Silk and porcelain: Celadon and Celadon Song.pptx"/>
              </a:rPr>
              <a:t>Yu</a:t>
            </a:r>
            <a:r>
              <a:rPr lang="de-DE" sz="1600" b="0" i="0" u="none" strike="noStrike" dirty="0">
                <a:solidFill>
                  <a:srgbClr val="CC2200"/>
                </a:solidFill>
                <a:effectLst/>
                <a:latin typeface="Arial" panose="020B0604020202020204" pitchFamily="34" charset="0"/>
                <a:hlinkClick r:id="rId3" tooltip="Silk and porcelain: Celadon and Celadon Song.pptx"/>
              </a:rPr>
              <a:t> </a:t>
            </a:r>
            <a:r>
              <a:rPr lang="de-DE" sz="1600" b="0" i="0" u="none" strike="noStrike" dirty="0" err="1">
                <a:solidFill>
                  <a:srgbClr val="CC2200"/>
                </a:solidFill>
                <a:effectLst/>
                <a:latin typeface="Arial" panose="020B0604020202020204" pitchFamily="34" charset="0"/>
                <a:hlinkClick r:id="rId3" tooltip="Silk and porcelain: Celadon and Celadon Song.pptx"/>
              </a:rPr>
              <a:t>Jinbo</a:t>
            </a:r>
            <a:r>
              <a:rPr lang="de-DE" sz="1600" b="0" i="0" u="none" strike="noStrike" dirty="0">
                <a:solidFill>
                  <a:srgbClr val="CC2200"/>
                </a:solidFill>
                <a:effectLst/>
                <a:latin typeface="Arial" panose="020B0604020202020204" pitchFamily="34" charset="0"/>
                <a:hlinkClick r:id="rId3" tooltip="Silk and porcelain: Celadon and Celadon Song.pptx"/>
              </a:rPr>
              <a:t> on Silk and </a:t>
            </a:r>
            <a:r>
              <a:rPr lang="de-DE" sz="1600" b="0" i="0" u="none" strike="noStrike" dirty="0" err="1">
                <a:solidFill>
                  <a:srgbClr val="CC2200"/>
                </a:solidFill>
                <a:effectLst/>
                <a:latin typeface="Arial" panose="020B0604020202020204" pitchFamily="34" charset="0"/>
                <a:hlinkClick r:id="rId3" tooltip="Silk and porcelain: Celadon and Celadon Song.pptx"/>
              </a:rPr>
              <a:t>porcelain</a:t>
            </a:r>
            <a:r>
              <a:rPr lang="de-DE" sz="1600" b="0" i="0" u="none" strike="noStrike" dirty="0">
                <a:solidFill>
                  <a:srgbClr val="CC2200"/>
                </a:solidFill>
                <a:effectLst/>
                <a:latin typeface="Arial" panose="020B0604020202020204" pitchFamily="34" charset="0"/>
                <a:hlinkClick r:id="rId3" tooltip="Silk and porcelain: Celadon and Celadon Song.pptx"/>
              </a:rPr>
              <a:t>: </a:t>
            </a:r>
            <a:r>
              <a:rPr lang="de-DE" sz="1600" b="0" i="0" u="none" strike="noStrike" dirty="0" err="1">
                <a:solidFill>
                  <a:srgbClr val="CC2200"/>
                </a:solidFill>
                <a:effectLst/>
                <a:latin typeface="Arial" panose="020B0604020202020204" pitchFamily="34" charset="0"/>
                <a:hlinkClick r:id="rId3" tooltip="Silk and porcelain: Celadon and Celadon Song.pptx"/>
              </a:rPr>
              <a:t>Celadon</a:t>
            </a:r>
            <a:r>
              <a:rPr lang="de-DE" sz="1600" b="0" i="0" u="none" strike="noStrike" dirty="0">
                <a:solidFill>
                  <a:srgbClr val="CC2200"/>
                </a:solidFill>
                <a:effectLst/>
                <a:latin typeface="Arial" panose="020B0604020202020204" pitchFamily="34" charset="0"/>
                <a:hlinkClick r:id="rId3" tooltip="Silk and porcelain: Celadon and Celadon Song.pptx"/>
              </a:rPr>
              <a:t> and </a:t>
            </a:r>
            <a:r>
              <a:rPr lang="de-DE" sz="1600" b="0" i="0" u="none" strike="noStrike" dirty="0" err="1">
                <a:solidFill>
                  <a:srgbClr val="CC2200"/>
                </a:solidFill>
                <a:effectLst/>
                <a:latin typeface="Arial" panose="020B0604020202020204" pitchFamily="34" charset="0"/>
                <a:hlinkClick r:id="rId3" tooltip="Silk and porcelain: Celadon and Celadon Song.pptx"/>
              </a:rPr>
              <a:t>Celadon</a:t>
            </a:r>
            <a:r>
              <a:rPr lang="de-DE" sz="1600" b="0" i="0" u="none" strike="noStrike" dirty="0">
                <a:solidFill>
                  <a:srgbClr val="CC2200"/>
                </a:solidFill>
                <a:effectLst/>
                <a:latin typeface="Arial" panose="020B0604020202020204" pitchFamily="34" charset="0"/>
                <a:hlinkClick r:id="rId3" tooltip="Silk and porcelain: Celadon and Celadon Song.pptx"/>
              </a:rPr>
              <a:t> Song.</a:t>
            </a:r>
            <a:endParaRPr lang="de-DE" sz="1600" b="0" i="0" dirty="0">
              <a:solidFill>
                <a:srgbClr val="000000"/>
              </a:solidFill>
              <a:effectLst/>
              <a:latin typeface="Arial" panose="020B0604020202020204" pitchFamily="34" charset="0"/>
            </a:endParaRPr>
          </a:p>
          <a:p>
            <a:pPr algn="l"/>
            <a:r>
              <a:rPr lang="de-DE" sz="1600" b="1" i="0" dirty="0">
                <a:solidFill>
                  <a:srgbClr val="000000"/>
                </a:solidFill>
                <a:effectLst/>
                <a:latin typeface="Arial" panose="020B0604020202020204" pitchFamily="34" charset="0"/>
              </a:rPr>
              <a:t>Science and Technology: </a:t>
            </a:r>
            <a:r>
              <a:rPr lang="de-DE" sz="1600" b="1" i="0" dirty="0" err="1">
                <a:solidFill>
                  <a:srgbClr val="000000"/>
                </a:solidFill>
                <a:effectLst/>
                <a:latin typeface="Arial" panose="020B0604020202020204" pitchFamily="34" charset="0"/>
              </a:rPr>
              <a:t>Douyin</a:t>
            </a:r>
            <a:r>
              <a:rPr lang="de-DE" sz="1600" b="1" i="0" dirty="0">
                <a:solidFill>
                  <a:srgbClr val="000000"/>
                </a:solidFill>
                <a:effectLst/>
                <a:latin typeface="Arial" panose="020B0604020202020204" pitchFamily="34" charset="0"/>
              </a:rPr>
              <a:t> (</a:t>
            </a:r>
            <a:r>
              <a:rPr lang="de-DE" sz="1600" b="1" i="0" dirty="0" err="1">
                <a:solidFill>
                  <a:srgbClr val="000000"/>
                </a:solidFill>
                <a:effectLst/>
                <a:latin typeface="Arial" panose="020B0604020202020204" pitchFamily="34" charset="0"/>
              </a:rPr>
              <a:t>Tik</a:t>
            </a:r>
            <a:r>
              <a:rPr lang="de-DE" sz="1600" b="1" i="0" dirty="0">
                <a:solidFill>
                  <a:srgbClr val="000000"/>
                </a:solidFill>
                <a:effectLst/>
                <a:latin typeface="Arial" panose="020B0604020202020204" pitchFamily="34" charset="0"/>
              </a:rPr>
              <a:t> </a:t>
            </a:r>
            <a:r>
              <a:rPr lang="de-DE" sz="1600" b="1" i="0" dirty="0" err="1">
                <a:solidFill>
                  <a:srgbClr val="000000"/>
                </a:solidFill>
                <a:effectLst/>
                <a:latin typeface="Arial" panose="020B0604020202020204" pitchFamily="34" charset="0"/>
              </a:rPr>
              <a:t>Tok</a:t>
            </a:r>
            <a:r>
              <a:rPr lang="de-DE" sz="1600" b="1" i="0" dirty="0">
                <a:solidFill>
                  <a:srgbClr val="000000"/>
                </a:solidFill>
                <a:effectLst/>
                <a:latin typeface="Arial" panose="020B0604020202020204" pitchFamily="34" charset="0"/>
              </a:rPr>
              <a:t>)</a:t>
            </a:r>
            <a:r>
              <a:rPr lang="de-DE" sz="1600" b="0" i="0" dirty="0">
                <a:solidFill>
                  <a:srgbClr val="000000"/>
                </a:solidFill>
                <a:effectLst/>
                <a:latin typeface="Arial" panose="020B0604020202020204" pitchFamily="34" charset="0"/>
              </a:rPr>
              <a:t>[</a:t>
            </a:r>
            <a:r>
              <a:rPr lang="de-DE" sz="1600" b="0" i="0" u="none" strike="noStrike" dirty="0" err="1">
                <a:solidFill>
                  <a:srgbClr val="002BB8"/>
                </a:solidFill>
                <a:effectLst/>
                <a:latin typeface="Arial" panose="020B0604020202020204" pitchFamily="34" charset="0"/>
                <a:hlinkClick r:id="rId4" tooltip="Edit section: Science and Technology: Douyin (Tik Tok)"/>
              </a:rPr>
              <a:t>edit</a:t>
            </a:r>
            <a:r>
              <a:rPr lang="de-DE" sz="1600" b="0" i="0" dirty="0">
                <a:solidFill>
                  <a:srgbClr val="000000"/>
                </a:solidFill>
                <a:effectLst/>
                <a:latin typeface="Arial" panose="020B0604020202020204" pitchFamily="34" charset="0"/>
              </a:rPr>
              <a:t>]</a:t>
            </a:r>
            <a:endParaRPr lang="de-DE" sz="1600" b="1" i="0" dirty="0">
              <a:solidFill>
                <a:srgbClr val="000000"/>
              </a:solidFill>
              <a:effectLst/>
              <a:latin typeface="Arial" panose="020B0604020202020204" pitchFamily="34" charset="0"/>
            </a:endParaRPr>
          </a:p>
          <a:p>
            <a:pPr algn="l"/>
            <a:r>
              <a:rPr lang="zh-CN" altLang="de-DE" sz="1600" b="0" i="0" dirty="0">
                <a:solidFill>
                  <a:srgbClr val="000000"/>
                </a:solidFill>
                <a:effectLst/>
                <a:latin typeface="Arial" panose="020B0604020202020204" pitchFamily="34" charset="0"/>
              </a:rPr>
              <a:t>欧欣榆 </a:t>
            </a:r>
            <a:r>
              <a:rPr lang="de-DE" sz="1600" b="0" i="0" dirty="0" err="1">
                <a:solidFill>
                  <a:srgbClr val="000000"/>
                </a:solidFill>
                <a:effectLst/>
                <a:latin typeface="Arial" panose="020B0604020202020204" pitchFamily="34" charset="0"/>
              </a:rPr>
              <a:t>student</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presentation</a:t>
            </a:r>
            <a:r>
              <a:rPr lang="de-DE" sz="1600" b="0" i="0" dirty="0">
                <a:solidFill>
                  <a:srgbClr val="000000"/>
                </a:solidFill>
                <a:effectLst/>
                <a:latin typeface="Arial" panose="020B0604020202020204" pitchFamily="34" charset="0"/>
              </a:rPr>
              <a:t> </a:t>
            </a:r>
            <a:r>
              <a:rPr lang="de-DE" sz="1600" b="0" i="0" u="none" strike="noStrike" dirty="0">
                <a:solidFill>
                  <a:srgbClr val="002BB8"/>
                </a:solidFill>
                <a:effectLst/>
                <a:latin typeface="Arial" panose="020B0604020202020204" pitchFamily="34" charset="0"/>
                <a:hlinkClick r:id="rId5" tooltip="Science and Technology Douyin(Tik Tok).pptx"/>
              </a:rPr>
              <a:t>This </a:t>
            </a:r>
            <a:r>
              <a:rPr lang="de-DE" sz="1600" b="0" i="0" u="none" strike="noStrike" dirty="0" err="1">
                <a:solidFill>
                  <a:srgbClr val="002BB8"/>
                </a:solidFill>
                <a:effectLst/>
                <a:latin typeface="Arial" panose="020B0604020202020204" pitchFamily="34" charset="0"/>
                <a:hlinkClick r:id="rId5" tooltip="Science and Technology Douyin(Tik Tok).pptx"/>
              </a:rPr>
              <a:t>is</a:t>
            </a:r>
            <a:r>
              <a:rPr lang="de-DE" sz="1600" b="0" i="0" u="none" strike="noStrike" dirty="0">
                <a:solidFill>
                  <a:srgbClr val="002BB8"/>
                </a:solidFill>
                <a:effectLst/>
                <a:latin typeface="Arial" panose="020B0604020202020204" pitchFamily="34" charset="0"/>
                <a:hlinkClick r:id="rId5" tooltip="Science and Technology Douyin(Tik Tok).pptx"/>
              </a:rPr>
              <a:t> </a:t>
            </a:r>
            <a:r>
              <a:rPr lang="de-DE" sz="1600" b="0" i="0" u="none" strike="noStrike" dirty="0" err="1">
                <a:solidFill>
                  <a:srgbClr val="002BB8"/>
                </a:solidFill>
                <a:effectLst/>
                <a:latin typeface="Arial" panose="020B0604020202020204" pitchFamily="34" charset="0"/>
                <a:hlinkClick r:id="rId5" tooltip="Science and Technology Douyin(Tik Tok).pptx"/>
              </a:rPr>
              <a:t>the</a:t>
            </a:r>
            <a:r>
              <a:rPr lang="de-DE" sz="1600" b="0" i="0" u="none" strike="noStrike" dirty="0">
                <a:solidFill>
                  <a:srgbClr val="002BB8"/>
                </a:solidFill>
                <a:effectLst/>
                <a:latin typeface="Arial" panose="020B0604020202020204" pitchFamily="34" charset="0"/>
                <a:hlinkClick r:id="rId5" tooltip="Science and Technology Douyin(Tik Tok).pptx"/>
              </a:rPr>
              <a:t> </a:t>
            </a:r>
            <a:r>
              <a:rPr lang="de-DE" sz="1600" b="0" i="0" u="none" strike="noStrike" dirty="0" err="1">
                <a:solidFill>
                  <a:srgbClr val="002BB8"/>
                </a:solidFill>
                <a:effectLst/>
                <a:latin typeface="Arial" panose="020B0604020202020204" pitchFamily="34" charset="0"/>
                <a:hlinkClick r:id="rId5" tooltip="Science and Technology Douyin(Tik Tok).pptx"/>
              </a:rPr>
              <a:t>ppt</a:t>
            </a:r>
            <a:r>
              <a:rPr lang="de-DE" sz="1600" b="0" i="0" u="none" strike="noStrike" dirty="0">
                <a:solidFill>
                  <a:srgbClr val="002BB8"/>
                </a:solidFill>
                <a:effectLst/>
                <a:latin typeface="Arial" panose="020B0604020202020204" pitchFamily="34" charset="0"/>
                <a:hlinkClick r:id="rId5" tooltip="Science and Technology Douyin(Tik Tok).pptx"/>
              </a:rPr>
              <a:t> </a:t>
            </a:r>
            <a:r>
              <a:rPr lang="de-DE" sz="1600" b="0" i="0" u="none" strike="noStrike" dirty="0" err="1">
                <a:solidFill>
                  <a:srgbClr val="002BB8"/>
                </a:solidFill>
                <a:effectLst/>
                <a:latin typeface="Arial" panose="020B0604020202020204" pitchFamily="34" charset="0"/>
                <a:hlinkClick r:id="rId5" tooltip="Science and Technology Douyin(Tik Tok).pptx"/>
              </a:rPr>
              <a:t>by</a:t>
            </a:r>
            <a:r>
              <a:rPr lang="de-DE" sz="1600" b="0" i="0" u="none" strike="noStrike" dirty="0">
                <a:solidFill>
                  <a:srgbClr val="002BB8"/>
                </a:solidFill>
                <a:effectLst/>
                <a:latin typeface="Arial" panose="020B0604020202020204" pitchFamily="34" charset="0"/>
                <a:hlinkClick r:id="rId5" tooltip="Science and Technology Douyin(Tik Tok).pptx"/>
              </a:rPr>
              <a:t> Ou </a:t>
            </a:r>
            <a:r>
              <a:rPr lang="de-DE" sz="1600" b="0" i="0" u="none" strike="noStrike" dirty="0" err="1">
                <a:solidFill>
                  <a:srgbClr val="002BB8"/>
                </a:solidFill>
                <a:effectLst/>
                <a:latin typeface="Arial" panose="020B0604020202020204" pitchFamily="34" charset="0"/>
                <a:hlinkClick r:id="rId5" tooltip="Science and Technology Douyin(Tik Tok).pptx"/>
              </a:rPr>
              <a:t>Xinyu</a:t>
            </a:r>
            <a:r>
              <a:rPr lang="de-DE" sz="1600" b="0" i="0" u="none" strike="noStrike" dirty="0">
                <a:solidFill>
                  <a:srgbClr val="002BB8"/>
                </a:solidFill>
                <a:effectLst/>
                <a:latin typeface="Arial" panose="020B0604020202020204" pitchFamily="34" charset="0"/>
                <a:hlinkClick r:id="rId5" tooltip="Science and Technology Douyin(Tik Tok).pptx"/>
              </a:rPr>
              <a:t> on Science and Technology: </a:t>
            </a:r>
            <a:r>
              <a:rPr lang="de-DE" sz="1600" b="0" i="0" u="none" strike="noStrike" dirty="0" err="1">
                <a:solidFill>
                  <a:srgbClr val="002BB8"/>
                </a:solidFill>
                <a:effectLst/>
                <a:latin typeface="Arial" panose="020B0604020202020204" pitchFamily="34" charset="0"/>
                <a:hlinkClick r:id="rId5" tooltip="Science and Technology Douyin(Tik Tok).pptx"/>
              </a:rPr>
              <a:t>Douyin</a:t>
            </a:r>
            <a:r>
              <a:rPr lang="de-DE" sz="1600" b="0" i="0" u="none" strike="noStrike" dirty="0">
                <a:solidFill>
                  <a:srgbClr val="002BB8"/>
                </a:solidFill>
                <a:effectLst/>
                <a:latin typeface="Arial" panose="020B0604020202020204" pitchFamily="34" charset="0"/>
                <a:hlinkClick r:id="rId5" tooltip="Science and Technology Douyin(Tik Tok).pptx"/>
              </a:rPr>
              <a:t> (</a:t>
            </a:r>
            <a:r>
              <a:rPr lang="de-DE" sz="1600" b="0" i="0" u="none" strike="noStrike" dirty="0" err="1">
                <a:solidFill>
                  <a:srgbClr val="002BB8"/>
                </a:solidFill>
                <a:effectLst/>
                <a:latin typeface="Arial" panose="020B0604020202020204" pitchFamily="34" charset="0"/>
                <a:hlinkClick r:id="rId5" tooltip="Science and Technology Douyin(Tik Tok).pptx"/>
              </a:rPr>
              <a:t>Tik</a:t>
            </a:r>
            <a:r>
              <a:rPr lang="de-DE" sz="1600" b="0" i="0" u="none" strike="noStrike" dirty="0">
                <a:solidFill>
                  <a:srgbClr val="002BB8"/>
                </a:solidFill>
                <a:effectLst/>
                <a:latin typeface="Arial" panose="020B0604020202020204" pitchFamily="34" charset="0"/>
                <a:hlinkClick r:id="rId5" tooltip="Science and Technology Douyin(Tik Tok).pptx"/>
              </a:rPr>
              <a:t> </a:t>
            </a:r>
            <a:r>
              <a:rPr lang="de-DE" sz="1600" b="0" i="0" u="none" strike="noStrike" dirty="0" err="1">
                <a:solidFill>
                  <a:srgbClr val="002BB8"/>
                </a:solidFill>
                <a:effectLst/>
                <a:latin typeface="Arial" panose="020B0604020202020204" pitchFamily="34" charset="0"/>
                <a:hlinkClick r:id="rId5" tooltip="Science and Technology Douyin(Tik Tok).pptx"/>
              </a:rPr>
              <a:t>Tok</a:t>
            </a:r>
            <a:r>
              <a:rPr lang="de-DE" sz="1600" b="0" i="0" u="none" strike="noStrike" dirty="0">
                <a:solidFill>
                  <a:srgbClr val="002BB8"/>
                </a:solidFill>
                <a:effectLst/>
                <a:latin typeface="Arial" panose="020B0604020202020204" pitchFamily="34" charset="0"/>
                <a:hlinkClick r:id="rId5" tooltip="Science and Technology Douyin(Tik Tok).pptx"/>
              </a:rPr>
              <a:t>) .</a:t>
            </a:r>
            <a:endParaRPr lang="de-DE" sz="1600" b="0" i="0" dirty="0">
              <a:solidFill>
                <a:srgbClr val="000000"/>
              </a:solidFill>
              <a:effectLst/>
              <a:latin typeface="Arial" panose="020B0604020202020204" pitchFamily="34" charset="0"/>
            </a:endParaRPr>
          </a:p>
          <a:p>
            <a:pPr algn="l"/>
            <a:r>
              <a:rPr lang="de-DE" sz="1600" b="0" i="0" dirty="0" err="1">
                <a:solidFill>
                  <a:srgbClr val="000000"/>
                </a:solidFill>
                <a:effectLst/>
                <a:latin typeface="Arial" panose="020B0604020202020204" pitchFamily="34" charset="0"/>
              </a:rPr>
              <a:t>Homework</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of</a:t>
            </a:r>
            <a:r>
              <a:rPr lang="de-DE" sz="1600" b="0" i="0" dirty="0">
                <a:solidFill>
                  <a:srgbClr val="000000"/>
                </a:solidFill>
                <a:effectLst/>
                <a:latin typeface="Arial" panose="020B0604020202020204" pitchFamily="34" charset="0"/>
              </a:rPr>
              <a:t> Session 5 </a:t>
            </a:r>
            <a:r>
              <a:rPr lang="de-DE" sz="1600" b="0" i="0" dirty="0" err="1">
                <a:solidFill>
                  <a:srgbClr val="000000"/>
                </a:solidFill>
                <a:effectLst/>
                <a:latin typeface="Arial" panose="020B0604020202020204" pitchFamily="34" charset="0"/>
              </a:rPr>
              <a:t>for</a:t>
            </a:r>
            <a:r>
              <a:rPr lang="de-DE" sz="1600" b="0" i="0" dirty="0">
                <a:solidFill>
                  <a:srgbClr val="000000"/>
                </a:solidFill>
                <a:effectLst/>
                <a:latin typeface="Arial" panose="020B0604020202020204" pitchFamily="34" charset="0"/>
              </a:rPr>
              <a:t> Session 6[</a:t>
            </a:r>
            <a:r>
              <a:rPr lang="de-DE" sz="1600" b="0" i="0" u="none" strike="noStrike" dirty="0" err="1">
                <a:solidFill>
                  <a:srgbClr val="002BB8"/>
                </a:solidFill>
                <a:effectLst/>
                <a:latin typeface="Arial" panose="020B0604020202020204" pitchFamily="34" charset="0"/>
                <a:hlinkClick r:id="rId6" tooltip="Edit section: Homework of Session 5 for Session 6"/>
              </a:rPr>
              <a:t>edit</a:t>
            </a:r>
            <a:r>
              <a:rPr lang="de-DE" sz="1600" b="0" i="0" dirty="0">
                <a:solidFill>
                  <a:srgbClr val="000000"/>
                </a:solidFill>
                <a:effectLst/>
                <a:latin typeface="Arial" panose="020B0604020202020204" pitchFamily="34" charset="0"/>
              </a:rPr>
              <a:t>]</a:t>
            </a:r>
          </a:p>
          <a:p>
            <a:pPr algn="l"/>
            <a:r>
              <a:rPr lang="de-DE" sz="1600" b="0" i="0" dirty="0" err="1">
                <a:solidFill>
                  <a:srgbClr val="000000"/>
                </a:solidFill>
                <a:effectLst/>
                <a:latin typeface="Arial" panose="020B0604020202020204" pitchFamily="34" charset="0"/>
              </a:rPr>
              <a:t>Please</a:t>
            </a:r>
            <a:r>
              <a:rPr lang="de-DE" sz="1600" b="0" i="0" dirty="0">
                <a:solidFill>
                  <a:srgbClr val="000000"/>
                </a:solidFill>
                <a:effectLst/>
                <a:latin typeface="Arial" panose="020B0604020202020204" pitchFamily="34" charset="0"/>
              </a:rPr>
              <a:t> do </a:t>
            </a:r>
            <a:r>
              <a:rPr lang="de-DE" sz="1600" b="0" i="0" dirty="0" err="1">
                <a:solidFill>
                  <a:srgbClr val="000000"/>
                </a:solidFill>
                <a:effectLst/>
                <a:latin typeface="Arial" panose="020B0604020202020204" pitchFamily="34" charset="0"/>
              </a:rPr>
              <a:t>your</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homework</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here</a:t>
            </a:r>
            <a:r>
              <a:rPr lang="de-DE" sz="1600" b="0" i="0" dirty="0">
                <a:solidFill>
                  <a:srgbClr val="000000"/>
                </a:solidFill>
                <a:effectLst/>
                <a:latin typeface="Arial" panose="020B0604020202020204" pitchFamily="34" charset="0"/>
              </a:rPr>
              <a:t>.</a:t>
            </a:r>
          </a:p>
          <a:p>
            <a:pPr algn="l">
              <a:buFont typeface="Arial" panose="020B0604020202020204" pitchFamily="34" charset="0"/>
              <a:buChar char="•"/>
            </a:pPr>
            <a:r>
              <a:rPr lang="de-DE" sz="1600" b="0" i="0" dirty="0">
                <a:solidFill>
                  <a:srgbClr val="000000"/>
                </a:solidFill>
                <a:effectLst/>
                <a:latin typeface="Arial" panose="020B0604020202020204" pitchFamily="34" charset="0"/>
              </a:rPr>
              <a:t>Do </a:t>
            </a:r>
            <a:r>
              <a:rPr lang="de-DE" sz="1600" b="0" i="0" dirty="0" err="1">
                <a:solidFill>
                  <a:srgbClr val="000000"/>
                </a:solidFill>
                <a:effectLst/>
                <a:latin typeface="Arial" panose="020B0604020202020204" pitchFamily="34" charset="0"/>
              </a:rPr>
              <a:t>the</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translation</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homework</a:t>
            </a:r>
            <a:r>
              <a:rPr lang="de-DE" sz="1600" b="0" i="0" dirty="0">
                <a:solidFill>
                  <a:srgbClr val="000000"/>
                </a:solidFill>
                <a:effectLst/>
                <a:latin typeface="Arial" panose="020B0604020202020204" pitchFamily="34" charset="0"/>
              </a:rPr>
              <a:t>. Here </a:t>
            </a:r>
            <a:r>
              <a:rPr lang="de-DE" sz="1600" b="0" i="0" dirty="0" err="1">
                <a:solidFill>
                  <a:srgbClr val="000000"/>
                </a:solidFill>
                <a:effectLst/>
                <a:latin typeface="Arial" panose="020B0604020202020204" pitchFamily="34" charset="0"/>
              </a:rPr>
              <a:t>is</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the</a:t>
            </a:r>
            <a:r>
              <a:rPr lang="de-DE" sz="1600" b="0" i="0" dirty="0">
                <a:solidFill>
                  <a:srgbClr val="000000"/>
                </a:solidFill>
                <a:effectLst/>
                <a:latin typeface="Arial" panose="020B0604020202020204" pitchFamily="34" charset="0"/>
              </a:rPr>
              <a:t> link </a:t>
            </a:r>
            <a:r>
              <a:rPr lang="de-DE" sz="1600" b="0" i="0" dirty="0" err="1">
                <a:solidFill>
                  <a:srgbClr val="000000"/>
                </a:solidFill>
                <a:effectLst/>
                <a:latin typeface="Arial" panose="020B0604020202020204" pitchFamily="34" charset="0"/>
              </a:rPr>
              <a:t>to</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the</a:t>
            </a:r>
            <a:r>
              <a:rPr lang="de-DE" sz="1600" b="0" i="0" dirty="0">
                <a:solidFill>
                  <a:srgbClr val="000000"/>
                </a:solidFill>
                <a:effectLst/>
                <a:latin typeface="Arial" panose="020B0604020202020204" pitchFamily="34" charset="0"/>
              </a:rPr>
              <a:t> </a:t>
            </a:r>
            <a:r>
              <a:rPr lang="de-DE" sz="1600" b="0" i="0" u="none" strike="noStrike" dirty="0" err="1">
                <a:solidFill>
                  <a:srgbClr val="002BB8"/>
                </a:solidFill>
                <a:effectLst/>
                <a:latin typeface="Arial" panose="020B0604020202020204" pitchFamily="34" charset="0"/>
                <a:hlinkClick r:id="rId7" tooltip="CULTURE2022 20220321 homework"/>
              </a:rPr>
              <a:t>homework</a:t>
            </a:r>
            <a:r>
              <a:rPr lang="de-DE" sz="1600" b="0" i="0" u="none" strike="noStrike" dirty="0">
                <a:solidFill>
                  <a:srgbClr val="002BB8"/>
                </a:solidFill>
                <a:effectLst/>
                <a:latin typeface="Arial" panose="020B0604020202020204" pitchFamily="34" charset="0"/>
                <a:hlinkClick r:id="rId7" tooltip="CULTURE2022 20220321 homework"/>
              </a:rPr>
              <a:t> </a:t>
            </a:r>
            <a:r>
              <a:rPr lang="de-DE" sz="1600" b="0" i="0" u="none" strike="noStrike" dirty="0" err="1">
                <a:solidFill>
                  <a:srgbClr val="002BB8"/>
                </a:solidFill>
                <a:effectLst/>
                <a:latin typeface="Arial" panose="020B0604020202020204" pitchFamily="34" charset="0"/>
                <a:hlinkClick r:id="rId7" tooltip="CULTURE2022 20220321 homework"/>
              </a:rPr>
              <a:t>of</a:t>
            </a:r>
            <a:r>
              <a:rPr lang="de-DE" sz="1600" b="0" i="0" u="none" strike="noStrike" dirty="0">
                <a:solidFill>
                  <a:srgbClr val="002BB8"/>
                </a:solidFill>
                <a:effectLst/>
                <a:latin typeface="Arial" panose="020B0604020202020204" pitchFamily="34" charset="0"/>
                <a:hlinkClick r:id="rId7" tooltip="CULTURE2022 20220321 homework"/>
              </a:rPr>
              <a:t> </a:t>
            </a:r>
            <a:r>
              <a:rPr lang="de-DE" sz="1600" b="0" i="0" u="none" strike="noStrike" dirty="0" err="1">
                <a:solidFill>
                  <a:srgbClr val="002BB8"/>
                </a:solidFill>
                <a:effectLst/>
                <a:latin typeface="Arial" panose="020B0604020202020204" pitchFamily="34" charset="0"/>
                <a:hlinkClick r:id="rId7" tooltip="CULTURE2022 20220321 homework"/>
              </a:rPr>
              <a:t>session</a:t>
            </a:r>
            <a:r>
              <a:rPr lang="de-DE" sz="1600" b="0" i="0" u="none" strike="noStrike" dirty="0">
                <a:solidFill>
                  <a:srgbClr val="002BB8"/>
                </a:solidFill>
                <a:effectLst/>
                <a:latin typeface="Arial" panose="020B0604020202020204" pitchFamily="34" charset="0"/>
                <a:hlinkClick r:id="rId7" tooltip="CULTURE2022 20220321 homework"/>
              </a:rPr>
              <a:t> 5 </a:t>
            </a:r>
            <a:r>
              <a:rPr lang="de-DE" sz="1600" b="0" i="0" u="none" strike="noStrike" dirty="0" err="1">
                <a:solidFill>
                  <a:srgbClr val="002BB8"/>
                </a:solidFill>
                <a:effectLst/>
                <a:latin typeface="Arial" panose="020B0604020202020204" pitchFamily="34" charset="0"/>
                <a:hlinkClick r:id="rId7" tooltip="CULTURE2022 20220321 homework"/>
              </a:rPr>
              <a:t>for</a:t>
            </a:r>
            <a:r>
              <a:rPr lang="de-DE" sz="1600" b="0" i="0" u="none" strike="noStrike" dirty="0">
                <a:solidFill>
                  <a:srgbClr val="002BB8"/>
                </a:solidFill>
                <a:effectLst/>
                <a:latin typeface="Arial" panose="020B0604020202020204" pitchFamily="34" charset="0"/>
                <a:hlinkClick r:id="rId7" tooltip="CULTURE2022 20220321 homework"/>
              </a:rPr>
              <a:t> </a:t>
            </a:r>
            <a:r>
              <a:rPr lang="de-DE" sz="1600" b="0" i="0" u="none" strike="noStrike" dirty="0" err="1">
                <a:solidFill>
                  <a:srgbClr val="002BB8"/>
                </a:solidFill>
                <a:effectLst/>
                <a:latin typeface="Arial" panose="020B0604020202020204" pitchFamily="34" charset="0"/>
                <a:hlinkClick r:id="rId7" tooltip="CULTURE2022 20220321 homework"/>
              </a:rPr>
              <a:t>session</a:t>
            </a:r>
            <a:r>
              <a:rPr lang="de-DE" sz="1600" b="0" i="0" u="none" strike="noStrike" dirty="0">
                <a:solidFill>
                  <a:srgbClr val="002BB8"/>
                </a:solidFill>
                <a:effectLst/>
                <a:latin typeface="Arial" panose="020B0604020202020204" pitchFamily="34" charset="0"/>
                <a:hlinkClick r:id="rId7" tooltip="CULTURE2022 20220321 homework"/>
              </a:rPr>
              <a:t> 6 Mar 28</a:t>
            </a:r>
            <a:r>
              <a:rPr lang="de-DE" sz="1600" b="0" i="0" dirty="0">
                <a:solidFill>
                  <a:srgbClr val="000000"/>
                </a:solidFill>
                <a:effectLst/>
                <a:latin typeface="Arial" panose="020B0604020202020204" pitchFamily="34" charset="0"/>
              </a:rPr>
              <a:t> .</a:t>
            </a:r>
          </a:p>
          <a:p>
            <a:pPr algn="l"/>
            <a:r>
              <a:rPr lang="de-DE" sz="1600" b="0" i="0" dirty="0">
                <a:solidFill>
                  <a:srgbClr val="000000"/>
                </a:solidFill>
                <a:effectLst/>
                <a:latin typeface="Arial" panose="020B0604020202020204" pitchFamily="34" charset="0"/>
              </a:rPr>
              <a:t>Here </a:t>
            </a:r>
            <a:r>
              <a:rPr lang="de-DE" sz="1600" b="0" i="0" dirty="0" err="1">
                <a:solidFill>
                  <a:srgbClr val="000000"/>
                </a:solidFill>
                <a:effectLst/>
                <a:latin typeface="Arial" panose="020B0604020202020204" pitchFamily="34" charset="0"/>
              </a:rPr>
              <a:t>is</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the</a:t>
            </a:r>
            <a:r>
              <a:rPr lang="de-DE" sz="1600" b="0" i="0" dirty="0">
                <a:solidFill>
                  <a:srgbClr val="000000"/>
                </a:solidFill>
                <a:effectLst/>
                <a:latin typeface="Arial" panose="020B0604020202020204" pitchFamily="34" charset="0"/>
              </a:rPr>
              <a:t> link </a:t>
            </a:r>
            <a:r>
              <a:rPr lang="de-DE" sz="1600" b="0" i="0" dirty="0" err="1">
                <a:solidFill>
                  <a:srgbClr val="000000"/>
                </a:solidFill>
                <a:effectLst/>
                <a:latin typeface="Arial" panose="020B0604020202020204" pitchFamily="34" charset="0"/>
              </a:rPr>
              <a:t>to</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the</a:t>
            </a:r>
            <a:r>
              <a:rPr lang="de-DE" sz="1600" b="0" i="0" dirty="0">
                <a:solidFill>
                  <a:srgbClr val="000000"/>
                </a:solidFill>
                <a:effectLst/>
                <a:latin typeface="Arial" panose="020B0604020202020204" pitchFamily="34" charset="0"/>
              </a:rPr>
              <a:t> </a:t>
            </a:r>
            <a:r>
              <a:rPr lang="de-DE" sz="1600" b="0" i="0" u="none" strike="noStrike" dirty="0">
                <a:solidFill>
                  <a:srgbClr val="002BB8"/>
                </a:solidFill>
                <a:effectLst/>
                <a:latin typeface="Arial" panose="020B0604020202020204" pitchFamily="34" charset="0"/>
                <a:hlinkClick r:id="rId8" tooltip="Joint translation terms"/>
              </a:rPr>
              <a:t>Joint </a:t>
            </a:r>
            <a:r>
              <a:rPr lang="de-DE" sz="1600" b="0" i="0" u="none" strike="noStrike" dirty="0" err="1">
                <a:solidFill>
                  <a:srgbClr val="002BB8"/>
                </a:solidFill>
                <a:effectLst/>
                <a:latin typeface="Arial" panose="020B0604020202020204" pitchFamily="34" charset="0"/>
                <a:hlinkClick r:id="rId8" tooltip="Joint translation terms"/>
              </a:rPr>
              <a:t>translation</a:t>
            </a:r>
            <a:r>
              <a:rPr lang="de-DE" sz="1600" b="0" i="0" u="none" strike="noStrike" dirty="0">
                <a:solidFill>
                  <a:srgbClr val="002BB8"/>
                </a:solidFill>
                <a:effectLst/>
                <a:latin typeface="Arial" panose="020B0604020202020204" pitchFamily="34" charset="0"/>
                <a:hlinkClick r:id="rId8" tooltip="Joint translation terms"/>
              </a:rPr>
              <a:t> </a:t>
            </a:r>
            <a:r>
              <a:rPr lang="de-DE" sz="1600" b="0" i="0" u="none" strike="noStrike" dirty="0" err="1">
                <a:solidFill>
                  <a:srgbClr val="002BB8"/>
                </a:solidFill>
                <a:effectLst/>
                <a:latin typeface="Arial" panose="020B0604020202020204" pitchFamily="34" charset="0"/>
                <a:hlinkClick r:id="rId8" tooltip="Joint translation terms"/>
              </a:rPr>
              <a:t>terms</a:t>
            </a:r>
            <a:r>
              <a:rPr lang="de-DE" sz="1600" b="0" i="0" dirty="0">
                <a:solidFill>
                  <a:srgbClr val="000000"/>
                </a:solidFill>
                <a:effectLst/>
                <a:latin typeface="Arial" panose="020B0604020202020204" pitchFamily="34" charset="0"/>
              </a:rPr>
              <a:t> .</a:t>
            </a:r>
          </a:p>
          <a:p>
            <a:pPr algn="l">
              <a:buFont typeface="Arial" panose="020B0604020202020204" pitchFamily="34" charset="0"/>
              <a:buChar char="•"/>
            </a:pPr>
            <a:r>
              <a:rPr lang="de-DE" sz="1600" b="0" i="0" dirty="0">
                <a:solidFill>
                  <a:srgbClr val="000000"/>
                </a:solidFill>
                <a:effectLst/>
                <a:latin typeface="Arial" panose="020B0604020202020204" pitchFamily="34" charset="0"/>
              </a:rPr>
              <a:t>Do </a:t>
            </a:r>
            <a:r>
              <a:rPr lang="de-DE" sz="1600" b="0" i="0" dirty="0" err="1">
                <a:solidFill>
                  <a:srgbClr val="000000"/>
                </a:solidFill>
                <a:effectLst/>
                <a:latin typeface="Arial" panose="020B0604020202020204" pitchFamily="34" charset="0"/>
              </a:rPr>
              <a:t>the</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correction</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of</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the</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translation</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of</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your</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fellow</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student</a:t>
            </a:r>
            <a:r>
              <a:rPr lang="de-DE" sz="1600" b="0" i="0" dirty="0">
                <a:solidFill>
                  <a:srgbClr val="000000"/>
                </a:solidFill>
                <a:effectLst/>
                <a:latin typeface="Arial" panose="020B0604020202020204" pitchFamily="34" charset="0"/>
              </a:rPr>
              <a:t>. Here </a:t>
            </a:r>
            <a:r>
              <a:rPr lang="de-DE" sz="1600" b="0" i="0" dirty="0" err="1">
                <a:solidFill>
                  <a:srgbClr val="000000"/>
                </a:solidFill>
                <a:effectLst/>
                <a:latin typeface="Arial" panose="020B0604020202020204" pitchFamily="34" charset="0"/>
              </a:rPr>
              <a:t>is</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the</a:t>
            </a:r>
            <a:r>
              <a:rPr lang="de-DE" sz="1600" b="0" i="0" dirty="0">
                <a:solidFill>
                  <a:srgbClr val="000000"/>
                </a:solidFill>
                <a:effectLst/>
                <a:latin typeface="Arial" panose="020B0604020202020204" pitchFamily="34" charset="0"/>
              </a:rPr>
              <a:t> link </a:t>
            </a:r>
            <a:r>
              <a:rPr lang="de-DE" sz="1600" b="0" i="0" dirty="0" err="1">
                <a:solidFill>
                  <a:srgbClr val="000000"/>
                </a:solidFill>
                <a:effectLst/>
                <a:latin typeface="Arial" panose="020B0604020202020204" pitchFamily="34" charset="0"/>
              </a:rPr>
              <a:t>to</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the</a:t>
            </a:r>
            <a:r>
              <a:rPr lang="de-DE" sz="1600" b="0" i="0" dirty="0">
                <a:solidFill>
                  <a:srgbClr val="000000"/>
                </a:solidFill>
                <a:effectLst/>
                <a:latin typeface="Arial" panose="020B0604020202020204" pitchFamily="34" charset="0"/>
              </a:rPr>
              <a:t> </a:t>
            </a:r>
            <a:r>
              <a:rPr lang="de-DE" sz="1600" b="0" i="0" u="none" strike="noStrike" dirty="0" err="1">
                <a:solidFill>
                  <a:srgbClr val="002BB8"/>
                </a:solidFill>
                <a:effectLst/>
                <a:latin typeface="Arial" panose="020B0604020202020204" pitchFamily="34" charset="0"/>
                <a:hlinkClick r:id="rId7" tooltip="CULTURE2022 20220321 homework"/>
              </a:rPr>
              <a:t>homework</a:t>
            </a:r>
            <a:r>
              <a:rPr lang="de-DE" sz="1600" b="0" i="0" u="none" strike="noStrike" dirty="0">
                <a:solidFill>
                  <a:srgbClr val="002BB8"/>
                </a:solidFill>
                <a:effectLst/>
                <a:latin typeface="Arial" panose="020B0604020202020204" pitchFamily="34" charset="0"/>
                <a:hlinkClick r:id="rId7" tooltip="CULTURE2022 20220321 homework"/>
              </a:rPr>
              <a:t> </a:t>
            </a:r>
            <a:r>
              <a:rPr lang="de-DE" sz="1600" b="0" i="0" u="none" strike="noStrike" dirty="0" err="1">
                <a:solidFill>
                  <a:srgbClr val="002BB8"/>
                </a:solidFill>
                <a:effectLst/>
                <a:latin typeface="Arial" panose="020B0604020202020204" pitchFamily="34" charset="0"/>
                <a:hlinkClick r:id="rId7" tooltip="CULTURE2022 20220321 homework"/>
              </a:rPr>
              <a:t>of</a:t>
            </a:r>
            <a:r>
              <a:rPr lang="de-DE" sz="1600" b="0" i="0" u="none" strike="noStrike" dirty="0">
                <a:solidFill>
                  <a:srgbClr val="002BB8"/>
                </a:solidFill>
                <a:effectLst/>
                <a:latin typeface="Arial" panose="020B0604020202020204" pitchFamily="34" charset="0"/>
                <a:hlinkClick r:id="rId7" tooltip="CULTURE2022 20220321 homework"/>
              </a:rPr>
              <a:t> </a:t>
            </a:r>
            <a:r>
              <a:rPr lang="de-DE" sz="1600" b="0" i="0" u="none" strike="noStrike" dirty="0" err="1">
                <a:solidFill>
                  <a:srgbClr val="002BB8"/>
                </a:solidFill>
                <a:effectLst/>
                <a:latin typeface="Arial" panose="020B0604020202020204" pitchFamily="34" charset="0"/>
                <a:hlinkClick r:id="rId7" tooltip="CULTURE2022 20220321 homework"/>
              </a:rPr>
              <a:t>session</a:t>
            </a:r>
            <a:r>
              <a:rPr lang="de-DE" sz="1600" b="0" i="0" u="none" strike="noStrike" dirty="0">
                <a:solidFill>
                  <a:srgbClr val="002BB8"/>
                </a:solidFill>
                <a:effectLst/>
                <a:latin typeface="Arial" panose="020B0604020202020204" pitchFamily="34" charset="0"/>
                <a:hlinkClick r:id="rId7" tooltip="CULTURE2022 20220321 homework"/>
              </a:rPr>
              <a:t> 5 </a:t>
            </a:r>
            <a:r>
              <a:rPr lang="de-DE" sz="1600" b="0" i="0" u="none" strike="noStrike" dirty="0" err="1">
                <a:solidFill>
                  <a:srgbClr val="002BB8"/>
                </a:solidFill>
                <a:effectLst/>
                <a:latin typeface="Arial" panose="020B0604020202020204" pitchFamily="34" charset="0"/>
                <a:hlinkClick r:id="rId7" tooltip="CULTURE2022 20220321 homework"/>
              </a:rPr>
              <a:t>for</a:t>
            </a:r>
            <a:r>
              <a:rPr lang="de-DE" sz="1600" b="0" i="0" u="none" strike="noStrike" dirty="0">
                <a:solidFill>
                  <a:srgbClr val="002BB8"/>
                </a:solidFill>
                <a:effectLst/>
                <a:latin typeface="Arial" panose="020B0604020202020204" pitchFamily="34" charset="0"/>
                <a:hlinkClick r:id="rId7" tooltip="CULTURE2022 20220321 homework"/>
              </a:rPr>
              <a:t> </a:t>
            </a:r>
            <a:r>
              <a:rPr lang="de-DE" sz="1600" b="0" i="0" u="none" strike="noStrike" dirty="0" err="1">
                <a:solidFill>
                  <a:srgbClr val="002BB8"/>
                </a:solidFill>
                <a:effectLst/>
                <a:latin typeface="Arial" panose="020B0604020202020204" pitchFamily="34" charset="0"/>
                <a:hlinkClick r:id="rId7" tooltip="CULTURE2022 20220321 homework"/>
              </a:rPr>
              <a:t>session</a:t>
            </a:r>
            <a:r>
              <a:rPr lang="de-DE" sz="1600" b="0" i="0" u="none" strike="noStrike" dirty="0">
                <a:solidFill>
                  <a:srgbClr val="002BB8"/>
                </a:solidFill>
                <a:effectLst/>
                <a:latin typeface="Arial" panose="020B0604020202020204" pitchFamily="34" charset="0"/>
                <a:hlinkClick r:id="rId7" tooltip="CULTURE2022 20220321 homework"/>
              </a:rPr>
              <a:t> 6 Mar 28</a:t>
            </a:r>
            <a:r>
              <a:rPr lang="de-DE" sz="1600" b="0" i="0" dirty="0">
                <a:solidFill>
                  <a:srgbClr val="000000"/>
                </a:solidFill>
                <a:effectLst/>
                <a:latin typeface="Arial" panose="020B0604020202020204" pitchFamily="34" charset="0"/>
              </a:rPr>
              <a:t>.</a:t>
            </a:r>
          </a:p>
          <a:p>
            <a:pPr algn="l">
              <a:buFont typeface="Arial" panose="020B0604020202020204" pitchFamily="34" charset="0"/>
              <a:buChar char="•"/>
            </a:pPr>
            <a:r>
              <a:rPr lang="de-DE" sz="1600" b="0" i="0" dirty="0">
                <a:solidFill>
                  <a:srgbClr val="000000"/>
                </a:solidFill>
                <a:effectLst/>
                <a:latin typeface="Arial" panose="020B0604020202020204" pitchFamily="34" charset="0"/>
              </a:rPr>
              <a:t>Read </a:t>
            </a:r>
            <a:r>
              <a:rPr lang="de-DE" sz="1600" b="0" i="0" dirty="0" err="1">
                <a:solidFill>
                  <a:srgbClr val="000000"/>
                </a:solidFill>
                <a:effectLst/>
                <a:latin typeface="Arial" panose="020B0604020202020204" pitchFamily="34" charset="0"/>
              </a:rPr>
              <a:t>textbook</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text</a:t>
            </a:r>
            <a:r>
              <a:rPr lang="de-DE" sz="1600" b="0" i="0" dirty="0">
                <a:solidFill>
                  <a:srgbClr val="000000"/>
                </a:solidFill>
                <a:effectLst/>
                <a:latin typeface="Arial" panose="020B0604020202020204" pitchFamily="34" charset="0"/>
              </a:rPr>
              <a:t> Silk and </a:t>
            </a:r>
            <a:r>
              <a:rPr lang="de-DE" sz="1600" b="0" i="0" dirty="0" err="1">
                <a:solidFill>
                  <a:srgbClr val="000000"/>
                </a:solidFill>
                <a:effectLst/>
                <a:latin typeface="Arial" panose="020B0604020202020204" pitchFamily="34" charset="0"/>
              </a:rPr>
              <a:t>porcelain</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Celadon</a:t>
            </a:r>
            <a:r>
              <a:rPr lang="de-DE" sz="1600" b="0" i="0" dirty="0">
                <a:solidFill>
                  <a:srgbClr val="000000"/>
                </a:solidFill>
                <a:effectLst/>
                <a:latin typeface="Arial" panose="020B0604020202020204" pitchFamily="34" charset="0"/>
              </a:rPr>
              <a:t> and </a:t>
            </a:r>
            <a:r>
              <a:rPr lang="de-DE" sz="1600" b="0" i="0" dirty="0" err="1">
                <a:solidFill>
                  <a:srgbClr val="000000"/>
                </a:solidFill>
                <a:effectLst/>
                <a:latin typeface="Arial" panose="020B0604020202020204" pitchFamily="34" charset="0"/>
              </a:rPr>
              <a:t>Celadon</a:t>
            </a:r>
            <a:r>
              <a:rPr lang="de-DE" sz="1600" b="0" i="0" dirty="0">
                <a:solidFill>
                  <a:srgbClr val="000000"/>
                </a:solidFill>
                <a:effectLst/>
                <a:latin typeface="Arial" panose="020B0604020202020204" pitchFamily="34" charset="0"/>
              </a:rPr>
              <a:t> Song Page674</a:t>
            </a:r>
          </a:p>
          <a:p>
            <a:pPr algn="l">
              <a:buFont typeface="Arial" panose="020B0604020202020204" pitchFamily="34" charset="0"/>
              <a:buChar char="•"/>
            </a:pPr>
            <a:r>
              <a:rPr lang="de-DE" sz="1600" b="0" i="0" dirty="0">
                <a:solidFill>
                  <a:srgbClr val="000000"/>
                </a:solidFill>
                <a:effectLst/>
                <a:latin typeface="Arial" panose="020B0604020202020204" pitchFamily="34" charset="0"/>
              </a:rPr>
              <a:t>Take </a:t>
            </a:r>
            <a:r>
              <a:rPr lang="de-DE" sz="1600" b="0" i="0" dirty="0" err="1">
                <a:solidFill>
                  <a:srgbClr val="000000"/>
                </a:solidFill>
                <a:effectLst/>
                <a:latin typeface="Arial" panose="020B0604020202020204" pitchFamily="34" charset="0"/>
              </a:rPr>
              <a:t>the</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quiz</a:t>
            </a:r>
            <a:r>
              <a:rPr lang="de-DE" sz="1600" b="0" i="0" dirty="0">
                <a:solidFill>
                  <a:srgbClr val="000000"/>
                </a:solidFill>
                <a:effectLst/>
                <a:latin typeface="Arial" panose="020B0604020202020204" pitchFamily="34" charset="0"/>
              </a:rPr>
              <a:t> on Silk and </a:t>
            </a:r>
            <a:r>
              <a:rPr lang="de-DE" sz="1600" b="0" i="0" dirty="0" err="1">
                <a:solidFill>
                  <a:srgbClr val="000000"/>
                </a:solidFill>
                <a:effectLst/>
                <a:latin typeface="Arial" panose="020B0604020202020204" pitchFamily="34" charset="0"/>
              </a:rPr>
              <a:t>porcelain</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Celadon</a:t>
            </a:r>
            <a:r>
              <a:rPr lang="de-DE" sz="1600" b="0" i="0" dirty="0">
                <a:solidFill>
                  <a:srgbClr val="000000"/>
                </a:solidFill>
                <a:effectLst/>
                <a:latin typeface="Arial" panose="020B0604020202020204" pitchFamily="34" charset="0"/>
              </a:rPr>
              <a:t> and </a:t>
            </a:r>
            <a:r>
              <a:rPr lang="de-DE" sz="1600" b="0" i="0" dirty="0" err="1">
                <a:solidFill>
                  <a:srgbClr val="000000"/>
                </a:solidFill>
                <a:effectLst/>
                <a:latin typeface="Arial" panose="020B0604020202020204" pitchFamily="34" charset="0"/>
              </a:rPr>
              <a:t>Celadon</a:t>
            </a:r>
            <a:r>
              <a:rPr lang="de-DE" sz="1600" b="0" i="0" dirty="0">
                <a:solidFill>
                  <a:srgbClr val="000000"/>
                </a:solidFill>
                <a:effectLst/>
                <a:latin typeface="Arial" panose="020B0604020202020204" pitchFamily="34" charset="0"/>
              </a:rPr>
              <a:t> Song : </a:t>
            </a:r>
            <a:r>
              <a:rPr lang="de-DE" sz="1600" b="0" i="0" u="none" strike="noStrike" dirty="0">
                <a:solidFill>
                  <a:srgbClr val="3366BB"/>
                </a:solidFill>
                <a:effectLst/>
                <a:latin typeface="Arial" panose="020B0604020202020204" pitchFamily="34" charset="0"/>
                <a:hlinkClick r:id="rId9"/>
              </a:rPr>
              <a:t>https://www.wjx.cn/vm/PiuMQ9V.aspx</a:t>
            </a:r>
            <a:endParaRPr lang="de-DE" sz="1600" b="0" i="0" dirty="0">
              <a:solidFill>
                <a:srgbClr val="000000"/>
              </a:solidFill>
              <a:effectLst/>
              <a:latin typeface="Arial" panose="020B0604020202020204" pitchFamily="34" charset="0"/>
            </a:endParaRPr>
          </a:p>
          <a:p>
            <a:pPr algn="l">
              <a:buFont typeface="Arial" panose="020B0604020202020204" pitchFamily="34" charset="0"/>
              <a:buChar char="•"/>
            </a:pPr>
            <a:r>
              <a:rPr lang="de-DE" sz="1600" b="0" i="0" dirty="0">
                <a:solidFill>
                  <a:srgbClr val="000000"/>
                </a:solidFill>
                <a:effectLst/>
                <a:latin typeface="Arial" panose="020B0604020202020204" pitchFamily="34" charset="0"/>
              </a:rPr>
              <a:t>Read </a:t>
            </a:r>
            <a:r>
              <a:rPr lang="de-DE" sz="1600" b="0" i="0" dirty="0" err="1">
                <a:solidFill>
                  <a:srgbClr val="000000"/>
                </a:solidFill>
                <a:effectLst/>
                <a:latin typeface="Arial" panose="020B0604020202020204" pitchFamily="34" charset="0"/>
              </a:rPr>
              <a:t>textbook</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text</a:t>
            </a:r>
            <a:r>
              <a:rPr lang="de-DE" sz="1600" b="0" i="0" dirty="0">
                <a:solidFill>
                  <a:srgbClr val="000000"/>
                </a:solidFill>
                <a:effectLst/>
                <a:latin typeface="Arial" panose="020B0604020202020204" pitchFamily="34" charset="0"/>
              </a:rPr>
              <a:t> Science and Technology: </a:t>
            </a:r>
            <a:r>
              <a:rPr lang="de-DE" sz="1600" b="0" i="0" dirty="0" err="1">
                <a:solidFill>
                  <a:srgbClr val="000000"/>
                </a:solidFill>
                <a:effectLst/>
                <a:latin typeface="Arial" panose="020B0604020202020204" pitchFamily="34" charset="0"/>
              </a:rPr>
              <a:t>Douyin</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Tik</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Tok</a:t>
            </a:r>
            <a:r>
              <a:rPr lang="de-DE" sz="1600" b="0" i="0" dirty="0">
                <a:solidFill>
                  <a:srgbClr val="000000"/>
                </a:solidFill>
                <a:effectLst/>
                <a:latin typeface="Arial" panose="020B0604020202020204" pitchFamily="34" charset="0"/>
              </a:rPr>
              <a:t>) Page 645</a:t>
            </a:r>
          </a:p>
          <a:p>
            <a:pPr algn="l">
              <a:buFont typeface="Arial" panose="020B0604020202020204" pitchFamily="34" charset="0"/>
              <a:buChar char="•"/>
            </a:pPr>
            <a:r>
              <a:rPr lang="de-DE" sz="1600" b="0" i="0" dirty="0">
                <a:solidFill>
                  <a:srgbClr val="000000"/>
                </a:solidFill>
                <a:effectLst/>
                <a:latin typeface="Arial" panose="020B0604020202020204" pitchFamily="34" charset="0"/>
              </a:rPr>
              <a:t>Take </a:t>
            </a:r>
            <a:r>
              <a:rPr lang="de-DE" sz="1600" b="0" i="0" dirty="0" err="1">
                <a:solidFill>
                  <a:srgbClr val="000000"/>
                </a:solidFill>
                <a:effectLst/>
                <a:latin typeface="Arial" panose="020B0604020202020204" pitchFamily="34" charset="0"/>
              </a:rPr>
              <a:t>the</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quiz</a:t>
            </a:r>
            <a:r>
              <a:rPr lang="de-DE" sz="1600" b="0" i="0" dirty="0">
                <a:solidFill>
                  <a:srgbClr val="000000"/>
                </a:solidFill>
                <a:effectLst/>
                <a:latin typeface="Arial" panose="020B0604020202020204" pitchFamily="34" charset="0"/>
              </a:rPr>
              <a:t> on Science and Technology: </a:t>
            </a:r>
            <a:r>
              <a:rPr lang="de-DE" sz="1600" b="0" i="0" dirty="0" err="1">
                <a:solidFill>
                  <a:srgbClr val="000000"/>
                </a:solidFill>
                <a:effectLst/>
                <a:latin typeface="Arial" panose="020B0604020202020204" pitchFamily="34" charset="0"/>
              </a:rPr>
              <a:t>Douyin</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Tik</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Tok</a:t>
            </a:r>
            <a:r>
              <a:rPr lang="de-DE" sz="1600" b="0" i="0" dirty="0">
                <a:solidFill>
                  <a:srgbClr val="000000"/>
                </a:solidFill>
                <a:effectLst/>
                <a:latin typeface="Arial" panose="020B0604020202020204" pitchFamily="34" charset="0"/>
              </a:rPr>
              <a:t>) : </a:t>
            </a:r>
            <a:r>
              <a:rPr lang="de-DE" sz="1600" b="0" i="0" u="none" strike="noStrike" dirty="0">
                <a:solidFill>
                  <a:srgbClr val="3366BB"/>
                </a:solidFill>
                <a:effectLst/>
                <a:latin typeface="Arial" panose="020B0604020202020204" pitchFamily="34" charset="0"/>
                <a:hlinkClick r:id="rId10"/>
              </a:rPr>
              <a:t>https://www.wjx.cn/vj/wbUktb0.aspx</a:t>
            </a:r>
            <a:endParaRPr lang="de-DE" sz="1600" b="0" i="0" u="none" strike="noStrike" dirty="0">
              <a:solidFill>
                <a:srgbClr val="3366BB"/>
              </a:solidFill>
              <a:effectLst/>
              <a:latin typeface="Arial" panose="020B0604020202020204" pitchFamily="34" charset="0"/>
            </a:endParaRPr>
          </a:p>
          <a:p>
            <a:pPr algn="l">
              <a:buFont typeface="Arial" panose="020B0604020202020204" pitchFamily="34" charset="0"/>
              <a:buChar char="•"/>
            </a:pPr>
            <a:endParaRPr lang="de-DE" sz="1600" dirty="0">
              <a:solidFill>
                <a:srgbClr val="3366BB"/>
              </a:solidFill>
              <a:latin typeface="Arial" panose="020B0604020202020204" pitchFamily="34" charset="0"/>
            </a:endParaRPr>
          </a:p>
          <a:p>
            <a:pPr algn="l">
              <a:buFont typeface="Arial" panose="020B0604020202020204" pitchFamily="34" charset="0"/>
              <a:buChar char="•"/>
            </a:pPr>
            <a:r>
              <a:rPr lang="de-DE" sz="1600" dirty="0" err="1">
                <a:solidFill>
                  <a:srgbClr val="3366BB"/>
                </a:solidFill>
                <a:latin typeface="Arial" panose="020B0604020202020204" pitchFamily="34" charset="0"/>
              </a:rPr>
              <a:t>Produce</a:t>
            </a:r>
            <a:r>
              <a:rPr lang="de-DE" sz="1600" dirty="0">
                <a:solidFill>
                  <a:srgbClr val="3366BB"/>
                </a:solidFill>
                <a:latin typeface="Arial" panose="020B0604020202020204" pitchFamily="34" charset="0"/>
              </a:rPr>
              <a:t> a </a:t>
            </a:r>
            <a:r>
              <a:rPr lang="de-DE" sz="1600" dirty="0" err="1">
                <a:solidFill>
                  <a:srgbClr val="3366BB"/>
                </a:solidFill>
                <a:latin typeface="Arial" panose="020B0604020202020204" pitchFamily="34" charset="0"/>
              </a:rPr>
              <a:t>Bilibili</a:t>
            </a:r>
            <a:r>
              <a:rPr lang="de-DE" sz="1600" dirty="0">
                <a:solidFill>
                  <a:srgbClr val="3366BB"/>
                </a:solidFill>
                <a:latin typeface="Arial" panose="020B0604020202020204" pitchFamily="34" charset="0"/>
              </a:rPr>
              <a:t> </a:t>
            </a:r>
            <a:r>
              <a:rPr lang="de-DE" sz="1600" dirty="0" err="1">
                <a:solidFill>
                  <a:srgbClr val="3366BB"/>
                </a:solidFill>
                <a:latin typeface="Arial" panose="020B0604020202020204" pitchFamily="34" charset="0"/>
              </a:rPr>
              <a:t>or</a:t>
            </a:r>
            <a:r>
              <a:rPr lang="de-DE" sz="1600" dirty="0">
                <a:solidFill>
                  <a:srgbClr val="3366BB"/>
                </a:solidFill>
                <a:latin typeface="Arial" panose="020B0604020202020204" pitchFamily="34" charset="0"/>
              </a:rPr>
              <a:t> </a:t>
            </a:r>
            <a:r>
              <a:rPr lang="de-DE" sz="1600" dirty="0" err="1">
                <a:solidFill>
                  <a:srgbClr val="3366BB"/>
                </a:solidFill>
                <a:latin typeface="Arial" panose="020B0604020202020204" pitchFamily="34" charset="0"/>
              </a:rPr>
              <a:t>TikTok</a:t>
            </a:r>
            <a:r>
              <a:rPr lang="de-DE" sz="1600" dirty="0">
                <a:solidFill>
                  <a:srgbClr val="3366BB"/>
                </a:solidFill>
                <a:latin typeface="Arial" panose="020B0604020202020204" pitchFamily="34" charset="0"/>
              </a:rPr>
              <a:t> Video and link </a:t>
            </a:r>
            <a:r>
              <a:rPr lang="de-DE" sz="1600" dirty="0" err="1">
                <a:solidFill>
                  <a:srgbClr val="3366BB"/>
                </a:solidFill>
                <a:latin typeface="Arial" panose="020B0604020202020204" pitchFamily="34" charset="0"/>
              </a:rPr>
              <a:t>it</a:t>
            </a:r>
            <a:r>
              <a:rPr lang="de-DE" sz="1600" dirty="0">
                <a:solidFill>
                  <a:srgbClr val="3366BB"/>
                </a:solidFill>
                <a:latin typeface="Arial" panose="020B0604020202020204" pitchFamily="34" charset="0"/>
              </a:rPr>
              <a:t> </a:t>
            </a:r>
            <a:r>
              <a:rPr lang="de-DE" sz="1600" dirty="0" err="1">
                <a:solidFill>
                  <a:srgbClr val="3366BB"/>
                </a:solidFill>
                <a:latin typeface="Arial" panose="020B0604020202020204" pitchFamily="34" charset="0"/>
              </a:rPr>
              <a:t>here</a:t>
            </a:r>
            <a:endParaRPr lang="de-DE" sz="1600"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778693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4"/>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r="11111"/>
          <a:stretch>
            <a:fillRect/>
          </a:stretch>
        </p:blipFill>
        <p:spPr>
          <a:xfrm>
            <a:off x="0" y="857250"/>
            <a:ext cx="9144000" cy="5143500"/>
          </a:xfrm>
          <a:prstGeom prst="rect">
            <a:avLst/>
          </a:prstGeom>
        </p:spPr>
      </p:pic>
      <p:pic>
        <p:nvPicPr>
          <p:cNvPr id="41" name="图片 10"/>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0" y="857250"/>
            <a:ext cx="9144000" cy="2857500"/>
          </a:xfrm>
          <a:prstGeom prst="rect">
            <a:avLst/>
          </a:prstGeom>
        </p:spPr>
      </p:pic>
      <p:pic>
        <p:nvPicPr>
          <p:cNvPr id="42" name="图片 12"/>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1" y="871300"/>
            <a:ext cx="928926" cy="928926"/>
          </a:xfrm>
          <a:prstGeom prst="rect">
            <a:avLst/>
          </a:prstGeom>
        </p:spPr>
      </p:pic>
      <p:sp>
        <p:nvSpPr>
          <p:cNvPr id="17" name="文本框 16"/>
          <p:cNvSpPr txBox="1"/>
          <p:nvPr/>
        </p:nvSpPr>
        <p:spPr>
          <a:xfrm>
            <a:off x="289084" y="1143477"/>
            <a:ext cx="8855393" cy="461665"/>
          </a:xfrm>
          <a:prstGeom prst="rect">
            <a:avLst/>
          </a:prstGeom>
          <a:noFill/>
        </p:spPr>
        <p:txBody>
          <a:bodyPr wrap="square" rtlCol="0">
            <a:spAutoFit/>
          </a:bodyPr>
          <a:lstStyle/>
          <a:p>
            <a:pPr lvl="0">
              <a:defRPr/>
            </a:pPr>
            <a:r>
              <a:rPr lang="en-US" altLang="zh-CN" sz="2400" spc="225" dirty="0">
                <a:solidFill>
                  <a:srgbClr val="811B1F"/>
                </a:solidFill>
                <a:latin typeface="+mj-ea"/>
                <a:ea typeface="+mj-ea"/>
              </a:rPr>
              <a:t>features of Longquan celadon in different periods</a:t>
            </a:r>
          </a:p>
        </p:txBody>
      </p:sp>
      <p:grpSp>
        <p:nvGrpSpPr>
          <p:cNvPr id="36" name="组合 35"/>
          <p:cNvGrpSpPr/>
          <p:nvPr/>
        </p:nvGrpSpPr>
        <p:grpSpPr>
          <a:xfrm>
            <a:off x="2878920" y="2401729"/>
            <a:ext cx="3700474" cy="3127534"/>
            <a:chOff x="5292187" y="1959429"/>
            <a:chExt cx="1907247" cy="1906982"/>
          </a:xfrm>
        </p:grpSpPr>
        <p:grpSp>
          <p:nvGrpSpPr>
            <p:cNvPr id="10" name="组合 9"/>
            <p:cNvGrpSpPr/>
            <p:nvPr/>
          </p:nvGrpSpPr>
          <p:grpSpPr>
            <a:xfrm>
              <a:off x="5292187" y="1959429"/>
              <a:ext cx="1907247" cy="1906982"/>
              <a:chOff x="1352550" y="2466975"/>
              <a:chExt cx="1619475" cy="1619250"/>
            </a:xfrm>
          </p:grpSpPr>
          <p:sp>
            <p:nvSpPr>
              <p:cNvPr id="11" name="椭圆 10"/>
              <p:cNvSpPr/>
              <p:nvPr/>
            </p:nvSpPr>
            <p:spPr>
              <a:xfrm>
                <a:off x="1352550" y="2466975"/>
                <a:ext cx="1619475" cy="1619085"/>
              </a:xfrm>
              <a:prstGeom prst="ellipse">
                <a:avLst/>
              </a:prstGeom>
              <a:noFill/>
              <a:ln w="12700" cap="flat" cmpd="sng" algn="ctr">
                <a:solidFill>
                  <a:srgbClr val="404040"/>
                </a:solidFill>
                <a:prstDash val="solid"/>
                <a:miter lim="800000"/>
              </a:ln>
              <a:effectLst/>
            </p:spPr>
            <p:txBody>
              <a:bodyPr rtlCol="0" anchor="ctr"/>
              <a:lstStyle/>
              <a:p>
                <a:pPr algn="ctr" defTabSz="685800">
                  <a:defRPr/>
                </a:pPr>
                <a:endParaRPr lang="zh-CN" altLang="en-US" sz="1500" kern="0" dirty="0">
                  <a:solidFill>
                    <a:prstClr val="white"/>
                  </a:solidFill>
                  <a:latin typeface="阿里巴巴普惠体 R" panose="00020600040101010101" pitchFamily="18" charset="-122"/>
                  <a:ea typeface="阿里巴巴普惠体 R" panose="00020600040101010101" pitchFamily="18" charset="-122"/>
                </a:endParaRPr>
              </a:p>
            </p:txBody>
          </p:sp>
          <p:sp>
            <p:nvSpPr>
              <p:cNvPr id="12" name="任意多边形: 形状 11"/>
              <p:cNvSpPr/>
              <p:nvPr/>
            </p:nvSpPr>
            <p:spPr>
              <a:xfrm>
                <a:off x="1486007" y="2783588"/>
                <a:ext cx="1485793" cy="1302637"/>
              </a:xfrm>
              <a:custGeom>
                <a:avLst/>
                <a:gdLst>
                  <a:gd name="connsiteX0" fmla="*/ 1314236 w 1485793"/>
                  <a:gd name="connsiteY0" fmla="*/ 0 h 1302637"/>
                  <a:gd name="connsiteX1" fmla="*/ 1347522 w 1485793"/>
                  <a:gd name="connsiteY1" fmla="*/ 40343 h 1302637"/>
                  <a:gd name="connsiteX2" fmla="*/ 1485793 w 1485793"/>
                  <a:gd name="connsiteY2" fmla="*/ 493012 h 1302637"/>
                  <a:gd name="connsiteX3" fmla="*/ 676168 w 1485793"/>
                  <a:gd name="connsiteY3" fmla="*/ 1302637 h 1302637"/>
                  <a:gd name="connsiteX4" fmla="*/ 4814 w 1485793"/>
                  <a:gd name="connsiteY4" fmla="*/ 945681 h 1302637"/>
                  <a:gd name="connsiteX5" fmla="*/ 0 w 1485793"/>
                  <a:gd name="connsiteY5" fmla="*/ 936813 h 1302637"/>
                  <a:gd name="connsiteX6" fmla="*/ 65577 w 1485793"/>
                  <a:gd name="connsiteY6" fmla="*/ 1016292 h 1302637"/>
                  <a:gd name="connsiteX7" fmla="*/ 638068 w 1485793"/>
                  <a:gd name="connsiteY7" fmla="*/ 1253425 h 1302637"/>
                  <a:gd name="connsiteX8" fmla="*/ 1447693 w 1485793"/>
                  <a:gd name="connsiteY8" fmla="*/ 443800 h 1302637"/>
                  <a:gd name="connsiteX9" fmla="*/ 1384069 w 1485793"/>
                  <a:gd name="connsiteY9" fmla="*/ 128657 h 13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5793" h="1302637">
                    <a:moveTo>
                      <a:pt x="1314236" y="0"/>
                    </a:moveTo>
                    <a:lnTo>
                      <a:pt x="1347522" y="40343"/>
                    </a:lnTo>
                    <a:cubicBezTo>
                      <a:pt x="1434819" y="169560"/>
                      <a:pt x="1485793" y="325333"/>
                      <a:pt x="1485793" y="493012"/>
                    </a:cubicBezTo>
                    <a:cubicBezTo>
                      <a:pt x="1485793" y="940156"/>
                      <a:pt x="1123312" y="1302637"/>
                      <a:pt x="676168" y="1302637"/>
                    </a:cubicBezTo>
                    <a:cubicBezTo>
                      <a:pt x="396703" y="1302637"/>
                      <a:pt x="150310" y="1161043"/>
                      <a:pt x="4814" y="945681"/>
                    </a:cubicBezTo>
                    <a:lnTo>
                      <a:pt x="0" y="936813"/>
                    </a:lnTo>
                    <a:lnTo>
                      <a:pt x="65577" y="1016292"/>
                    </a:lnTo>
                    <a:cubicBezTo>
                      <a:pt x="212090" y="1162805"/>
                      <a:pt x="414496" y="1253425"/>
                      <a:pt x="638068" y="1253425"/>
                    </a:cubicBezTo>
                    <a:cubicBezTo>
                      <a:pt x="1085212" y="1253425"/>
                      <a:pt x="1447693" y="890944"/>
                      <a:pt x="1447693" y="443800"/>
                    </a:cubicBezTo>
                    <a:cubicBezTo>
                      <a:pt x="1447693" y="332014"/>
                      <a:pt x="1425038" y="225520"/>
                      <a:pt x="1384069" y="128657"/>
                    </a:cubicBezTo>
                    <a:close/>
                  </a:path>
                </a:pathLst>
              </a:custGeom>
              <a:solidFill>
                <a:srgbClr val="404040"/>
              </a:solidFill>
              <a:ln w="12700" cap="flat" cmpd="sng" algn="ctr">
                <a:solidFill>
                  <a:srgbClr val="404040"/>
                </a:solidFill>
                <a:prstDash val="solid"/>
                <a:miter lim="800000"/>
              </a:ln>
              <a:effectLst/>
            </p:spPr>
            <p:txBody>
              <a:bodyPr rtlCol="0" anchor="ctr"/>
              <a:lstStyle/>
              <a:p>
                <a:pPr algn="ctr" defTabSz="685800">
                  <a:defRPr/>
                </a:pPr>
                <a:endParaRPr lang="zh-CN" altLang="en-US" sz="1500" kern="0" dirty="0">
                  <a:solidFill>
                    <a:prstClr val="white"/>
                  </a:solidFill>
                  <a:latin typeface="阿里巴巴普惠体 R" panose="00020600040101010101" pitchFamily="18" charset="-122"/>
                  <a:ea typeface="阿里巴巴普惠体 R" panose="00020600040101010101" pitchFamily="18" charset="-122"/>
                </a:endParaRPr>
              </a:p>
            </p:txBody>
          </p:sp>
        </p:grpSp>
        <p:sp>
          <p:nvSpPr>
            <p:cNvPr id="23" name="矩形 22"/>
            <p:cNvSpPr/>
            <p:nvPr/>
          </p:nvSpPr>
          <p:spPr>
            <a:xfrm>
              <a:off x="5364359" y="2311961"/>
              <a:ext cx="1676752" cy="1238580"/>
            </a:xfrm>
            <a:prstGeom prst="rect">
              <a:avLst/>
            </a:prstGeom>
          </p:spPr>
          <p:txBody>
            <a:bodyPr wrap="square">
              <a:spAutoFit/>
            </a:bodyPr>
            <a:lstStyle/>
            <a:p>
              <a:pPr marL="342900" indent="-342900" algn="ctr">
                <a:buFont typeface="Wingdings" panose="05000000000000000000" charset="0"/>
                <a:buChar char="l"/>
              </a:pPr>
              <a:r>
                <a:rPr lang="en-US" altLang="zh-CN" sz="2100" b="1" dirty="0">
                  <a:solidFill>
                    <a:srgbClr val="404040"/>
                  </a:solidFill>
                  <a:latin typeface="庞门正道粗书体" panose="02010600030101010101" pitchFamily="2" charset="-122"/>
                  <a:ea typeface="庞门正道粗书体" panose="02010600030101010101" pitchFamily="2" charset="-122"/>
                </a:rPr>
                <a:t>glaze color is like jade, </a:t>
              </a:r>
            </a:p>
            <a:p>
              <a:pPr marL="342900" indent="-342900" algn="ctr">
                <a:buFont typeface="Wingdings" panose="05000000000000000000" charset="0"/>
                <a:buChar char="l"/>
              </a:pPr>
              <a:r>
                <a:rPr lang="en-US" altLang="zh-CN" sz="2100" b="1" dirty="0">
                  <a:solidFill>
                    <a:srgbClr val="404040"/>
                  </a:solidFill>
                  <a:latin typeface="庞门正道粗书体" panose="02010600030101010101" pitchFamily="2" charset="-122"/>
                  <a:ea typeface="庞门正道粗书体" panose="02010600030101010101" pitchFamily="2" charset="-122"/>
                </a:rPr>
                <a:t>the shape is rich and varied, </a:t>
              </a:r>
            </a:p>
            <a:p>
              <a:pPr marL="342900" indent="-342900" algn="ctr">
                <a:buFont typeface="Wingdings" panose="05000000000000000000" charset="0"/>
                <a:buChar char="l"/>
              </a:pPr>
              <a:r>
                <a:rPr lang="en-US" altLang="zh-CN" sz="2100" b="1" dirty="0">
                  <a:solidFill>
                    <a:srgbClr val="404040"/>
                  </a:solidFill>
                  <a:latin typeface="庞门正道粗书体" panose="02010600030101010101" pitchFamily="2" charset="-122"/>
                  <a:ea typeface="庞门正道粗书体" panose="02010600030101010101" pitchFamily="2" charset="-122"/>
                </a:rPr>
                <a:t>the decoration is quite creative</a:t>
              </a:r>
            </a:p>
          </p:txBody>
        </p:sp>
        <p:sp>
          <p:nvSpPr>
            <p:cNvPr id="24" name="flower_90050"/>
            <p:cNvSpPr>
              <a:spLocks noChangeAspect="1"/>
            </p:cNvSpPr>
            <p:nvPr/>
          </p:nvSpPr>
          <p:spPr bwMode="auto">
            <a:xfrm rot="1535413">
              <a:off x="5341222" y="2247146"/>
              <a:ext cx="581914" cy="545214"/>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07568" h="569251">
                  <a:moveTo>
                    <a:pt x="351720" y="344147"/>
                  </a:moveTo>
                  <a:cubicBezTo>
                    <a:pt x="358021" y="347698"/>
                    <a:pt x="364930" y="350842"/>
                    <a:pt x="372348" y="353683"/>
                  </a:cubicBezTo>
                  <a:cubicBezTo>
                    <a:pt x="400495" y="364436"/>
                    <a:pt x="435552" y="370421"/>
                    <a:pt x="471219" y="370421"/>
                  </a:cubicBezTo>
                  <a:cubicBezTo>
                    <a:pt x="479449" y="370421"/>
                    <a:pt x="487477" y="370117"/>
                    <a:pt x="495200" y="369407"/>
                  </a:cubicBezTo>
                  <a:cubicBezTo>
                    <a:pt x="505971" y="378841"/>
                    <a:pt x="515218" y="388478"/>
                    <a:pt x="522026" y="397912"/>
                  </a:cubicBezTo>
                  <a:cubicBezTo>
                    <a:pt x="547429" y="432809"/>
                    <a:pt x="549563" y="478459"/>
                    <a:pt x="528427" y="514979"/>
                  </a:cubicBezTo>
                  <a:cubicBezTo>
                    <a:pt x="521518" y="511631"/>
                    <a:pt x="513897" y="509704"/>
                    <a:pt x="506072" y="509704"/>
                  </a:cubicBezTo>
                  <a:cubicBezTo>
                    <a:pt x="495505" y="509704"/>
                    <a:pt x="485343" y="513051"/>
                    <a:pt x="476807" y="519239"/>
                  </a:cubicBezTo>
                  <a:cubicBezTo>
                    <a:pt x="461464" y="530297"/>
                    <a:pt x="454148" y="549064"/>
                    <a:pt x="456790" y="566918"/>
                  </a:cubicBezTo>
                  <a:cubicBezTo>
                    <a:pt x="449575" y="568440"/>
                    <a:pt x="442157" y="569251"/>
                    <a:pt x="434739" y="569251"/>
                  </a:cubicBezTo>
                  <a:cubicBezTo>
                    <a:pt x="400190" y="569251"/>
                    <a:pt x="367471" y="552614"/>
                    <a:pt x="347148" y="524717"/>
                  </a:cubicBezTo>
                  <a:cubicBezTo>
                    <a:pt x="328451" y="498950"/>
                    <a:pt x="312701" y="454214"/>
                    <a:pt x="307925" y="413332"/>
                  </a:cubicBezTo>
                  <a:cubicBezTo>
                    <a:pt x="305689" y="393855"/>
                    <a:pt x="305994" y="376406"/>
                    <a:pt x="308636" y="361697"/>
                  </a:cubicBezTo>
                  <a:cubicBezTo>
                    <a:pt x="324996" y="360682"/>
                    <a:pt x="339933" y="354190"/>
                    <a:pt x="351720" y="344147"/>
                  </a:cubicBezTo>
                  <a:close/>
                  <a:moveTo>
                    <a:pt x="255874" y="344147"/>
                  </a:moveTo>
                  <a:cubicBezTo>
                    <a:pt x="263294" y="350538"/>
                    <a:pt x="272034" y="355509"/>
                    <a:pt x="281688" y="358552"/>
                  </a:cubicBezTo>
                  <a:cubicBezTo>
                    <a:pt x="278843" y="375493"/>
                    <a:pt x="278538" y="394969"/>
                    <a:pt x="280977" y="416374"/>
                  </a:cubicBezTo>
                  <a:cubicBezTo>
                    <a:pt x="282603" y="430575"/>
                    <a:pt x="285449" y="444879"/>
                    <a:pt x="289107" y="458979"/>
                  </a:cubicBezTo>
                  <a:cubicBezTo>
                    <a:pt x="281790" y="483021"/>
                    <a:pt x="271627" y="505236"/>
                    <a:pt x="260448" y="520656"/>
                  </a:cubicBezTo>
                  <a:cubicBezTo>
                    <a:pt x="240122" y="548451"/>
                    <a:pt x="207398" y="565087"/>
                    <a:pt x="172844" y="565087"/>
                  </a:cubicBezTo>
                  <a:cubicBezTo>
                    <a:pt x="165426" y="565087"/>
                    <a:pt x="158007" y="564377"/>
                    <a:pt x="150791" y="562855"/>
                  </a:cubicBezTo>
                  <a:cubicBezTo>
                    <a:pt x="153332" y="544900"/>
                    <a:pt x="146015" y="526235"/>
                    <a:pt x="130770" y="515178"/>
                  </a:cubicBezTo>
                  <a:cubicBezTo>
                    <a:pt x="122234" y="508888"/>
                    <a:pt x="112071" y="505642"/>
                    <a:pt x="101502" y="505642"/>
                  </a:cubicBezTo>
                  <a:cubicBezTo>
                    <a:pt x="93676" y="505642"/>
                    <a:pt x="86054" y="507468"/>
                    <a:pt x="79143" y="510917"/>
                  </a:cubicBezTo>
                  <a:cubicBezTo>
                    <a:pt x="58005" y="474297"/>
                    <a:pt x="60037" y="428749"/>
                    <a:pt x="85546" y="393752"/>
                  </a:cubicBezTo>
                  <a:cubicBezTo>
                    <a:pt x="91440" y="385637"/>
                    <a:pt x="99164" y="377318"/>
                    <a:pt x="108209" y="369102"/>
                  </a:cubicBezTo>
                  <a:cubicBezTo>
                    <a:pt x="117254" y="369913"/>
                    <a:pt x="126705" y="370420"/>
                    <a:pt x="136258" y="370420"/>
                  </a:cubicBezTo>
                  <a:lnTo>
                    <a:pt x="136360" y="370420"/>
                  </a:lnTo>
                  <a:cubicBezTo>
                    <a:pt x="172031" y="370420"/>
                    <a:pt x="207093" y="364435"/>
                    <a:pt x="235142" y="353683"/>
                  </a:cubicBezTo>
                  <a:cubicBezTo>
                    <a:pt x="242663" y="350842"/>
                    <a:pt x="249573" y="347698"/>
                    <a:pt x="255874" y="344147"/>
                  </a:cubicBezTo>
                  <a:close/>
                  <a:moveTo>
                    <a:pt x="303784" y="241969"/>
                  </a:moveTo>
                  <a:cubicBezTo>
                    <a:pt x="329467" y="241969"/>
                    <a:pt x="350287" y="262742"/>
                    <a:pt x="350287" y="288366"/>
                  </a:cubicBezTo>
                  <a:cubicBezTo>
                    <a:pt x="350287" y="313990"/>
                    <a:pt x="329467" y="334763"/>
                    <a:pt x="303784" y="334763"/>
                  </a:cubicBezTo>
                  <a:cubicBezTo>
                    <a:pt x="278101" y="334763"/>
                    <a:pt x="257281" y="313990"/>
                    <a:pt x="257281" y="288366"/>
                  </a:cubicBezTo>
                  <a:cubicBezTo>
                    <a:pt x="257281" y="262742"/>
                    <a:pt x="278101" y="241969"/>
                    <a:pt x="303784" y="241969"/>
                  </a:cubicBezTo>
                  <a:close/>
                  <a:moveTo>
                    <a:pt x="500046" y="124477"/>
                  </a:moveTo>
                  <a:cubicBezTo>
                    <a:pt x="530738" y="124477"/>
                    <a:pt x="559803" y="137564"/>
                    <a:pt x="580230" y="159984"/>
                  </a:cubicBezTo>
                  <a:cubicBezTo>
                    <a:pt x="567527" y="172969"/>
                    <a:pt x="562446" y="192346"/>
                    <a:pt x="568238" y="210302"/>
                  </a:cubicBezTo>
                  <a:cubicBezTo>
                    <a:pt x="574133" y="228258"/>
                    <a:pt x="589377" y="241041"/>
                    <a:pt x="607568" y="244084"/>
                  </a:cubicBezTo>
                  <a:cubicBezTo>
                    <a:pt x="603097" y="286083"/>
                    <a:pt x="574539" y="321692"/>
                    <a:pt x="533380" y="335083"/>
                  </a:cubicBezTo>
                  <a:cubicBezTo>
                    <a:pt x="517018" y="340358"/>
                    <a:pt x="494965" y="343300"/>
                    <a:pt x="471184" y="343300"/>
                  </a:cubicBezTo>
                  <a:cubicBezTo>
                    <a:pt x="435919" y="343300"/>
                    <a:pt x="396793" y="336706"/>
                    <a:pt x="368845" y="322706"/>
                  </a:cubicBezTo>
                  <a:cubicBezTo>
                    <a:pt x="374232" y="312460"/>
                    <a:pt x="377382" y="300793"/>
                    <a:pt x="377382" y="288417"/>
                  </a:cubicBezTo>
                  <a:cubicBezTo>
                    <a:pt x="377382" y="280098"/>
                    <a:pt x="375959" y="272084"/>
                    <a:pt x="373418" y="264678"/>
                  </a:cubicBezTo>
                  <a:cubicBezTo>
                    <a:pt x="383378" y="253722"/>
                    <a:pt x="392829" y="240432"/>
                    <a:pt x="401569" y="224910"/>
                  </a:cubicBezTo>
                  <a:cubicBezTo>
                    <a:pt x="415492" y="200360"/>
                    <a:pt x="426366" y="172157"/>
                    <a:pt x="432769" y="145680"/>
                  </a:cubicBezTo>
                  <a:cubicBezTo>
                    <a:pt x="444558" y="138680"/>
                    <a:pt x="456042" y="133201"/>
                    <a:pt x="466611" y="129752"/>
                  </a:cubicBezTo>
                  <a:cubicBezTo>
                    <a:pt x="477485" y="126303"/>
                    <a:pt x="488766" y="124477"/>
                    <a:pt x="500046" y="124477"/>
                  </a:cubicBezTo>
                  <a:close/>
                  <a:moveTo>
                    <a:pt x="107522" y="124477"/>
                  </a:moveTo>
                  <a:cubicBezTo>
                    <a:pt x="118802" y="124477"/>
                    <a:pt x="130083" y="126303"/>
                    <a:pt x="140957" y="129752"/>
                  </a:cubicBezTo>
                  <a:cubicBezTo>
                    <a:pt x="151425" y="133201"/>
                    <a:pt x="163010" y="138680"/>
                    <a:pt x="174799" y="145680"/>
                  </a:cubicBezTo>
                  <a:cubicBezTo>
                    <a:pt x="181202" y="172157"/>
                    <a:pt x="192076" y="200360"/>
                    <a:pt x="205999" y="224910"/>
                  </a:cubicBezTo>
                  <a:cubicBezTo>
                    <a:pt x="214739" y="240432"/>
                    <a:pt x="224190" y="253722"/>
                    <a:pt x="234150" y="264678"/>
                  </a:cubicBezTo>
                  <a:cubicBezTo>
                    <a:pt x="231609" y="272084"/>
                    <a:pt x="230186" y="280098"/>
                    <a:pt x="230186" y="288417"/>
                  </a:cubicBezTo>
                  <a:cubicBezTo>
                    <a:pt x="230186" y="300793"/>
                    <a:pt x="233235" y="312460"/>
                    <a:pt x="238723" y="322706"/>
                  </a:cubicBezTo>
                  <a:cubicBezTo>
                    <a:pt x="210775" y="336706"/>
                    <a:pt x="171649" y="343300"/>
                    <a:pt x="136282" y="343300"/>
                  </a:cubicBezTo>
                  <a:cubicBezTo>
                    <a:pt x="112603" y="343300"/>
                    <a:pt x="90550" y="340358"/>
                    <a:pt x="74086" y="335083"/>
                  </a:cubicBezTo>
                  <a:cubicBezTo>
                    <a:pt x="32927" y="321692"/>
                    <a:pt x="4471" y="286083"/>
                    <a:pt x="0" y="243983"/>
                  </a:cubicBezTo>
                  <a:cubicBezTo>
                    <a:pt x="18191" y="241041"/>
                    <a:pt x="33435" y="228258"/>
                    <a:pt x="39228" y="210302"/>
                  </a:cubicBezTo>
                  <a:cubicBezTo>
                    <a:pt x="45122" y="192346"/>
                    <a:pt x="40041" y="172969"/>
                    <a:pt x="27338" y="159984"/>
                  </a:cubicBezTo>
                  <a:cubicBezTo>
                    <a:pt x="47663" y="137564"/>
                    <a:pt x="76830" y="124477"/>
                    <a:pt x="107522" y="124477"/>
                  </a:cubicBezTo>
                  <a:close/>
                  <a:moveTo>
                    <a:pt x="259565" y="0"/>
                  </a:moveTo>
                  <a:cubicBezTo>
                    <a:pt x="267999" y="16029"/>
                    <a:pt x="284867" y="26883"/>
                    <a:pt x="303768" y="26883"/>
                  </a:cubicBezTo>
                  <a:cubicBezTo>
                    <a:pt x="322669" y="26883"/>
                    <a:pt x="339640" y="16029"/>
                    <a:pt x="348074" y="0"/>
                  </a:cubicBezTo>
                  <a:cubicBezTo>
                    <a:pt x="386689" y="17246"/>
                    <a:pt x="411890" y="55289"/>
                    <a:pt x="411890" y="98505"/>
                  </a:cubicBezTo>
                  <a:cubicBezTo>
                    <a:pt x="411890" y="130359"/>
                    <a:pt x="398273" y="175807"/>
                    <a:pt x="378051" y="211618"/>
                  </a:cubicBezTo>
                  <a:cubicBezTo>
                    <a:pt x="371954" y="222270"/>
                    <a:pt x="365654" y="231806"/>
                    <a:pt x="359049" y="239922"/>
                  </a:cubicBezTo>
                  <a:cubicBezTo>
                    <a:pt x="345534" y="224603"/>
                    <a:pt x="325820" y="214865"/>
                    <a:pt x="303768" y="214865"/>
                  </a:cubicBezTo>
                  <a:cubicBezTo>
                    <a:pt x="281819" y="214865"/>
                    <a:pt x="262003" y="224603"/>
                    <a:pt x="248589" y="239922"/>
                  </a:cubicBezTo>
                  <a:cubicBezTo>
                    <a:pt x="241984" y="231806"/>
                    <a:pt x="235582" y="222270"/>
                    <a:pt x="229587" y="211618"/>
                  </a:cubicBezTo>
                  <a:cubicBezTo>
                    <a:pt x="209365" y="175807"/>
                    <a:pt x="195748" y="130359"/>
                    <a:pt x="195748" y="98505"/>
                  </a:cubicBezTo>
                  <a:cubicBezTo>
                    <a:pt x="195748" y="55289"/>
                    <a:pt x="220847" y="17246"/>
                    <a:pt x="259565" y="0"/>
                  </a:cubicBezTo>
                  <a:close/>
                </a:path>
              </a:pathLst>
            </a:custGeom>
            <a:noFill/>
            <a:ln>
              <a:solidFill>
                <a:srgbClr val="404040">
                  <a:alpha val="29000"/>
                </a:srgbClr>
              </a:solidFill>
            </a:ln>
          </p:spPr>
        </p:sp>
      </p:grpSp>
      <p:pic>
        <p:nvPicPr>
          <p:cNvPr id="3" name="图片 2"/>
          <p:cNvPicPr>
            <a:picLocks noChangeAspect="1"/>
          </p:cNvPicPr>
          <p:nvPr/>
        </p:nvPicPr>
        <p:blipFill>
          <a:blip r:embed="rId8"/>
          <a:stretch>
            <a:fillRect/>
          </a:stretch>
        </p:blipFill>
        <p:spPr>
          <a:xfrm>
            <a:off x="246697" y="2074545"/>
            <a:ext cx="2589848" cy="3330893"/>
          </a:xfrm>
          <a:prstGeom prst="rect">
            <a:avLst/>
          </a:prstGeom>
        </p:spPr>
      </p:pic>
      <p:pic>
        <p:nvPicPr>
          <p:cNvPr id="7" name="图片 6"/>
          <p:cNvPicPr>
            <a:picLocks noChangeAspect="1"/>
          </p:cNvPicPr>
          <p:nvPr/>
        </p:nvPicPr>
        <p:blipFill>
          <a:blip r:embed="rId9"/>
          <a:stretch>
            <a:fillRect/>
          </a:stretch>
        </p:blipFill>
        <p:spPr>
          <a:xfrm>
            <a:off x="6750368" y="1800702"/>
            <a:ext cx="2132171" cy="3078004"/>
          </a:xfrm>
          <a:prstGeom prst="rect">
            <a:avLst/>
          </a:prstGeom>
        </p:spPr>
      </p:pic>
      <p:sp>
        <p:nvSpPr>
          <p:cNvPr id="2" name="文本框 1"/>
          <p:cNvSpPr txBox="1"/>
          <p:nvPr/>
        </p:nvSpPr>
        <p:spPr>
          <a:xfrm>
            <a:off x="2878932" y="1906429"/>
            <a:ext cx="4370546" cy="507831"/>
          </a:xfrm>
          <a:prstGeom prst="rect">
            <a:avLst/>
          </a:prstGeom>
          <a:noFill/>
        </p:spPr>
        <p:txBody>
          <a:bodyPr wrap="square" rtlCol="0">
            <a:spAutoFit/>
          </a:bodyPr>
          <a:lstStyle/>
          <a:p>
            <a:r>
              <a:rPr lang="en-US" altLang="zh-CN" sz="2700"/>
              <a:t>the Southern Song Dynasty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0" presetClass="entr" presetSubtype="0" fill="hold"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filter="fade">
                                      <p:cBhvr>
                                        <p:cTn id="13" dur="500">
                                          <p:stCondLst>
                                            <p:cond delay="0"/>
                                          </p:stCondLst>
                                        </p:cTn>
                                        <p:tgtEl>
                                          <p:spTgt spid="40"/>
                                        </p:tgtEl>
                                      </p:cBhvr>
                                    </p:animEffect>
                                    <p:animScale>
                                      <p:cBhvr>
                                        <p:cTn id="14" dur="500" fill="hold">
                                          <p:stCondLst>
                                            <p:cond delay="0"/>
                                          </p:stCondLst>
                                        </p:cTn>
                                        <p:tgtEl>
                                          <p:spTgt spid="40"/>
                                        </p:tgtEl>
                                      </p:cBhvr>
                                      <p:from x="150000" y="150000"/>
                                      <p:to x="100000" y="100000"/>
                                    </p:animScale>
                                    <p:anim to="" calcmode="lin" valueType="num">
                                      <p:cBhvr>
                                        <p:cTn id="15" dur="500" fill="hold">
                                          <p:stCondLst>
                                            <p:cond delay="0"/>
                                          </p:stCondLst>
                                        </p:cTn>
                                        <p:tgtEl>
                                          <p:spTgt spid="40"/>
                                        </p:tgtEl>
                                        <p:attrNameLst>
                                          <p:attrName>ppt_x</p:attrName>
                                        </p:attrNameLst>
                                      </p:cBhvr>
                                      <p:tavLst>
                                        <p:tav tm="0">
                                          <p:val>
                                            <p:strVal val="#ppt_x+sin(rand(10))/10"/>
                                          </p:val>
                                        </p:tav>
                                        <p:tav tm="100000">
                                          <p:val>
                                            <p:strVal val="#ppt_x"/>
                                          </p:val>
                                        </p:tav>
                                      </p:tavLst>
                                    </p:anim>
                                    <p:anim to="" calcmode="lin" valueType="num">
                                      <p:cBhvr>
                                        <p:cTn id="16" dur="500" fill="hold">
                                          <p:stCondLst>
                                            <p:cond delay="0"/>
                                          </p:stCondLst>
                                        </p:cTn>
                                        <p:tgtEl>
                                          <p:spTgt spid="40"/>
                                        </p:tgtEl>
                                        <p:attrNameLst>
                                          <p:attrName>ppt_y</p:attrName>
                                        </p:attrNameLst>
                                      </p:cBhvr>
                                      <p:tavLst>
                                        <p:tav tm="0">
                                          <p:val>
                                            <p:strVal val="#ppt_y+sin(rand(10))/10"/>
                                          </p:val>
                                        </p:tav>
                                        <p:tav tm="100000">
                                          <p:val>
                                            <p:strVal val="#ppt_y"/>
                                          </p:val>
                                        </p:tav>
                                      </p:tavLst>
                                    </p:anim>
                                  </p:childTnLst>
                                </p:cTn>
                              </p:par>
                            </p:childTnLst>
                          </p:cTn>
                        </p:par>
                        <p:par>
                          <p:cTn id="17" fill="hold">
                            <p:stCondLst>
                              <p:cond delay="1000"/>
                            </p:stCondLst>
                            <p:childTnLst>
                              <p:par>
                                <p:cTn id="18" presetID="0" presetClass="entr" presetSubtype="0" fill="hold" nodeType="afterEffect">
                                  <p:stCondLst>
                                    <p:cond delay="0"/>
                                  </p:stCondLst>
                                  <p:childTnLst>
                                    <p:set>
                                      <p:cBhvr>
                                        <p:cTn id="19" dur="1" fill="hold">
                                          <p:stCondLst>
                                            <p:cond delay="0"/>
                                          </p:stCondLst>
                                        </p:cTn>
                                        <p:tgtEl>
                                          <p:spTgt spid="41"/>
                                        </p:tgtEl>
                                        <p:attrNameLst>
                                          <p:attrName>style.visibility</p:attrName>
                                        </p:attrNameLst>
                                      </p:cBhvr>
                                      <p:to>
                                        <p:strVal val="visible"/>
                                      </p:to>
                                    </p:set>
                                    <p:animEffect filter="fade">
                                      <p:cBhvr>
                                        <p:cTn id="20" dur="500">
                                          <p:stCondLst>
                                            <p:cond delay="0"/>
                                          </p:stCondLst>
                                        </p:cTn>
                                        <p:tgtEl>
                                          <p:spTgt spid="41"/>
                                        </p:tgtEl>
                                      </p:cBhvr>
                                    </p:animEffect>
                                    <p:animScale>
                                      <p:cBhvr>
                                        <p:cTn id="21" dur="500" fill="hold">
                                          <p:stCondLst>
                                            <p:cond delay="0"/>
                                          </p:stCondLst>
                                        </p:cTn>
                                        <p:tgtEl>
                                          <p:spTgt spid="41"/>
                                        </p:tgtEl>
                                      </p:cBhvr>
                                      <p:from x="150000" y="150000"/>
                                      <p:to x="100000" y="100000"/>
                                    </p:animScale>
                                    <p:anim to="" calcmode="lin" valueType="num">
                                      <p:cBhvr>
                                        <p:cTn id="22" dur="500" fill="hold">
                                          <p:stCondLst>
                                            <p:cond delay="0"/>
                                          </p:stCondLst>
                                        </p:cTn>
                                        <p:tgtEl>
                                          <p:spTgt spid="41"/>
                                        </p:tgtEl>
                                        <p:attrNameLst>
                                          <p:attrName>ppt_x</p:attrName>
                                        </p:attrNameLst>
                                      </p:cBhvr>
                                      <p:tavLst>
                                        <p:tav tm="0">
                                          <p:val>
                                            <p:strVal val="#ppt_x+sin(rand(10))/10"/>
                                          </p:val>
                                        </p:tav>
                                        <p:tav tm="100000">
                                          <p:val>
                                            <p:strVal val="#ppt_x"/>
                                          </p:val>
                                        </p:tav>
                                      </p:tavLst>
                                    </p:anim>
                                    <p:anim to="" calcmode="lin" valueType="num">
                                      <p:cBhvr>
                                        <p:cTn id="23" dur="500" fill="hold">
                                          <p:stCondLst>
                                            <p:cond delay="0"/>
                                          </p:stCondLst>
                                        </p:cTn>
                                        <p:tgtEl>
                                          <p:spTgt spid="41"/>
                                        </p:tgtEl>
                                        <p:attrNameLst>
                                          <p:attrName>ppt_y</p:attrName>
                                        </p:attrNameLst>
                                      </p:cBhvr>
                                      <p:tavLst>
                                        <p:tav tm="0">
                                          <p:val>
                                            <p:strVal val="#ppt_y+sin(rand(10))/10"/>
                                          </p:val>
                                        </p:tav>
                                        <p:tav tm="100000">
                                          <p:val>
                                            <p:strVal val="#ppt_y"/>
                                          </p:val>
                                        </p:tav>
                                      </p:tavLst>
                                    </p:anim>
                                  </p:childTnLst>
                                </p:cTn>
                              </p:par>
                            </p:childTnLst>
                          </p:cTn>
                        </p:par>
                        <p:par>
                          <p:cTn id="24" fill="hold">
                            <p:stCondLst>
                              <p:cond delay="1500"/>
                            </p:stCondLst>
                            <p:childTnLst>
                              <p:par>
                                <p:cTn id="25" presetID="0"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filter="fade">
                                      <p:cBhvr>
                                        <p:cTn id="27" dur="500">
                                          <p:stCondLst>
                                            <p:cond delay="0"/>
                                          </p:stCondLst>
                                        </p:cTn>
                                        <p:tgtEl>
                                          <p:spTgt spid="42"/>
                                        </p:tgtEl>
                                      </p:cBhvr>
                                    </p:animEffect>
                                    <p:animScale>
                                      <p:cBhvr>
                                        <p:cTn id="28" dur="500" fill="hold">
                                          <p:stCondLst>
                                            <p:cond delay="0"/>
                                          </p:stCondLst>
                                        </p:cTn>
                                        <p:tgtEl>
                                          <p:spTgt spid="42"/>
                                        </p:tgtEl>
                                      </p:cBhvr>
                                      <p:from x="150000" y="150000"/>
                                      <p:to x="100000" y="100000"/>
                                    </p:animScale>
                                    <p:anim to="" calcmode="lin" valueType="num">
                                      <p:cBhvr>
                                        <p:cTn id="29" dur="500" fill="hold">
                                          <p:stCondLst>
                                            <p:cond delay="0"/>
                                          </p:stCondLst>
                                        </p:cTn>
                                        <p:tgtEl>
                                          <p:spTgt spid="42"/>
                                        </p:tgtEl>
                                        <p:attrNameLst>
                                          <p:attrName>ppt_x</p:attrName>
                                        </p:attrNameLst>
                                      </p:cBhvr>
                                      <p:tavLst>
                                        <p:tav tm="0">
                                          <p:val>
                                            <p:strVal val="#ppt_x+sin(rand(10))/10"/>
                                          </p:val>
                                        </p:tav>
                                        <p:tav tm="100000">
                                          <p:val>
                                            <p:strVal val="#ppt_x"/>
                                          </p:val>
                                        </p:tav>
                                      </p:tavLst>
                                    </p:anim>
                                    <p:anim to="" calcmode="lin" valueType="num">
                                      <p:cBhvr>
                                        <p:cTn id="30" dur="500" fill="hold">
                                          <p:stCondLst>
                                            <p:cond delay="0"/>
                                          </p:stCondLst>
                                        </p:cTn>
                                        <p:tgtEl>
                                          <p:spTgt spid="42"/>
                                        </p:tgtEl>
                                        <p:attrNameLst>
                                          <p:attrName>ppt_y</p:attrName>
                                        </p:attrNameLst>
                                      </p:cBhvr>
                                      <p:tavLst>
                                        <p:tav tm="0">
                                          <p:val>
                                            <p:strVal val="#ppt_y+sin(rand(10))/10"/>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4"/>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r="11111"/>
          <a:stretch>
            <a:fillRect/>
          </a:stretch>
        </p:blipFill>
        <p:spPr>
          <a:xfrm>
            <a:off x="0" y="857250"/>
            <a:ext cx="9144000" cy="5143500"/>
          </a:xfrm>
          <a:prstGeom prst="rect">
            <a:avLst/>
          </a:prstGeom>
        </p:spPr>
      </p:pic>
      <p:pic>
        <p:nvPicPr>
          <p:cNvPr id="41" name="图片 10"/>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0" y="857250"/>
            <a:ext cx="9144000" cy="2857500"/>
          </a:xfrm>
          <a:prstGeom prst="rect">
            <a:avLst/>
          </a:prstGeom>
        </p:spPr>
      </p:pic>
      <p:pic>
        <p:nvPicPr>
          <p:cNvPr id="42" name="图片 12"/>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1" y="871300"/>
            <a:ext cx="928926" cy="928926"/>
          </a:xfrm>
          <a:prstGeom prst="rect">
            <a:avLst/>
          </a:prstGeom>
        </p:spPr>
      </p:pic>
      <p:sp>
        <p:nvSpPr>
          <p:cNvPr id="17" name="文本框 16"/>
          <p:cNvSpPr txBox="1"/>
          <p:nvPr/>
        </p:nvSpPr>
        <p:spPr>
          <a:xfrm>
            <a:off x="289084" y="1143477"/>
            <a:ext cx="8854916" cy="461665"/>
          </a:xfrm>
          <a:prstGeom prst="rect">
            <a:avLst/>
          </a:prstGeom>
          <a:noFill/>
        </p:spPr>
        <p:txBody>
          <a:bodyPr wrap="square" rtlCol="0">
            <a:spAutoFit/>
          </a:bodyPr>
          <a:lstStyle/>
          <a:p>
            <a:pPr lvl="0">
              <a:defRPr/>
            </a:pPr>
            <a:r>
              <a:rPr lang="en-US" altLang="zh-CN" sz="2400" spc="225" dirty="0">
                <a:solidFill>
                  <a:srgbClr val="811B1F"/>
                </a:solidFill>
                <a:latin typeface="+mj-ea"/>
                <a:ea typeface="+mj-ea"/>
              </a:rPr>
              <a:t>features of Longquan celadon in different periods</a:t>
            </a:r>
          </a:p>
        </p:txBody>
      </p:sp>
      <p:grpSp>
        <p:nvGrpSpPr>
          <p:cNvPr id="36" name="组合 35"/>
          <p:cNvGrpSpPr/>
          <p:nvPr/>
        </p:nvGrpSpPr>
        <p:grpSpPr>
          <a:xfrm>
            <a:off x="-724852" y="2696527"/>
            <a:ext cx="10515124" cy="2509838"/>
            <a:chOff x="3320067" y="1959429"/>
            <a:chExt cx="5770880" cy="1906982"/>
          </a:xfrm>
        </p:grpSpPr>
        <p:grpSp>
          <p:nvGrpSpPr>
            <p:cNvPr id="10" name="组合 9"/>
            <p:cNvGrpSpPr/>
            <p:nvPr/>
          </p:nvGrpSpPr>
          <p:grpSpPr>
            <a:xfrm>
              <a:off x="5292187" y="1959429"/>
              <a:ext cx="1907247" cy="1906982"/>
              <a:chOff x="1352550" y="2466975"/>
              <a:chExt cx="1619475" cy="1619250"/>
            </a:xfrm>
          </p:grpSpPr>
          <p:sp>
            <p:nvSpPr>
              <p:cNvPr id="11" name="椭圆 10"/>
              <p:cNvSpPr/>
              <p:nvPr/>
            </p:nvSpPr>
            <p:spPr>
              <a:xfrm>
                <a:off x="1352550" y="2466975"/>
                <a:ext cx="1619475" cy="1619085"/>
              </a:xfrm>
              <a:prstGeom prst="ellipse">
                <a:avLst/>
              </a:prstGeom>
              <a:noFill/>
              <a:ln w="12700" cap="flat" cmpd="sng" algn="ctr">
                <a:solidFill>
                  <a:srgbClr val="404040"/>
                </a:solidFill>
                <a:prstDash val="solid"/>
                <a:miter lim="800000"/>
              </a:ln>
              <a:effectLst/>
            </p:spPr>
            <p:txBody>
              <a:bodyPr rtlCol="0" anchor="ctr"/>
              <a:lstStyle/>
              <a:p>
                <a:pPr algn="ctr" defTabSz="685800">
                  <a:defRPr/>
                </a:pPr>
                <a:endParaRPr lang="zh-CN" altLang="en-US" sz="1500" kern="0" dirty="0">
                  <a:solidFill>
                    <a:prstClr val="white"/>
                  </a:solidFill>
                  <a:latin typeface="阿里巴巴普惠体 R" panose="00020600040101010101" pitchFamily="18" charset="-122"/>
                  <a:ea typeface="阿里巴巴普惠体 R" panose="00020600040101010101" pitchFamily="18" charset="-122"/>
                </a:endParaRPr>
              </a:p>
            </p:txBody>
          </p:sp>
          <p:sp>
            <p:nvSpPr>
              <p:cNvPr id="12" name="任意多边形: 形状 11"/>
              <p:cNvSpPr/>
              <p:nvPr/>
            </p:nvSpPr>
            <p:spPr>
              <a:xfrm>
                <a:off x="1486007" y="2783588"/>
                <a:ext cx="1485793" cy="1302637"/>
              </a:xfrm>
              <a:custGeom>
                <a:avLst/>
                <a:gdLst>
                  <a:gd name="connsiteX0" fmla="*/ 1314236 w 1485793"/>
                  <a:gd name="connsiteY0" fmla="*/ 0 h 1302637"/>
                  <a:gd name="connsiteX1" fmla="*/ 1347522 w 1485793"/>
                  <a:gd name="connsiteY1" fmla="*/ 40343 h 1302637"/>
                  <a:gd name="connsiteX2" fmla="*/ 1485793 w 1485793"/>
                  <a:gd name="connsiteY2" fmla="*/ 493012 h 1302637"/>
                  <a:gd name="connsiteX3" fmla="*/ 676168 w 1485793"/>
                  <a:gd name="connsiteY3" fmla="*/ 1302637 h 1302637"/>
                  <a:gd name="connsiteX4" fmla="*/ 4814 w 1485793"/>
                  <a:gd name="connsiteY4" fmla="*/ 945681 h 1302637"/>
                  <a:gd name="connsiteX5" fmla="*/ 0 w 1485793"/>
                  <a:gd name="connsiteY5" fmla="*/ 936813 h 1302637"/>
                  <a:gd name="connsiteX6" fmla="*/ 65577 w 1485793"/>
                  <a:gd name="connsiteY6" fmla="*/ 1016292 h 1302637"/>
                  <a:gd name="connsiteX7" fmla="*/ 638068 w 1485793"/>
                  <a:gd name="connsiteY7" fmla="*/ 1253425 h 1302637"/>
                  <a:gd name="connsiteX8" fmla="*/ 1447693 w 1485793"/>
                  <a:gd name="connsiteY8" fmla="*/ 443800 h 1302637"/>
                  <a:gd name="connsiteX9" fmla="*/ 1384069 w 1485793"/>
                  <a:gd name="connsiteY9" fmla="*/ 128657 h 13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5793" h="1302637">
                    <a:moveTo>
                      <a:pt x="1314236" y="0"/>
                    </a:moveTo>
                    <a:lnTo>
                      <a:pt x="1347522" y="40343"/>
                    </a:lnTo>
                    <a:cubicBezTo>
                      <a:pt x="1434819" y="169560"/>
                      <a:pt x="1485793" y="325333"/>
                      <a:pt x="1485793" y="493012"/>
                    </a:cubicBezTo>
                    <a:cubicBezTo>
                      <a:pt x="1485793" y="940156"/>
                      <a:pt x="1123312" y="1302637"/>
                      <a:pt x="676168" y="1302637"/>
                    </a:cubicBezTo>
                    <a:cubicBezTo>
                      <a:pt x="396703" y="1302637"/>
                      <a:pt x="150310" y="1161043"/>
                      <a:pt x="4814" y="945681"/>
                    </a:cubicBezTo>
                    <a:lnTo>
                      <a:pt x="0" y="936813"/>
                    </a:lnTo>
                    <a:lnTo>
                      <a:pt x="65577" y="1016292"/>
                    </a:lnTo>
                    <a:cubicBezTo>
                      <a:pt x="212090" y="1162805"/>
                      <a:pt x="414496" y="1253425"/>
                      <a:pt x="638068" y="1253425"/>
                    </a:cubicBezTo>
                    <a:cubicBezTo>
                      <a:pt x="1085212" y="1253425"/>
                      <a:pt x="1447693" y="890944"/>
                      <a:pt x="1447693" y="443800"/>
                    </a:cubicBezTo>
                    <a:cubicBezTo>
                      <a:pt x="1447693" y="332014"/>
                      <a:pt x="1425038" y="225520"/>
                      <a:pt x="1384069" y="128657"/>
                    </a:cubicBezTo>
                    <a:close/>
                  </a:path>
                </a:pathLst>
              </a:custGeom>
              <a:solidFill>
                <a:srgbClr val="404040"/>
              </a:solidFill>
              <a:ln w="12700" cap="flat" cmpd="sng" algn="ctr">
                <a:solidFill>
                  <a:srgbClr val="404040"/>
                </a:solidFill>
                <a:prstDash val="solid"/>
                <a:miter lim="800000"/>
              </a:ln>
              <a:effectLst/>
            </p:spPr>
            <p:txBody>
              <a:bodyPr rtlCol="0" anchor="ctr"/>
              <a:lstStyle/>
              <a:p>
                <a:pPr algn="ctr" defTabSz="685800">
                  <a:defRPr/>
                </a:pPr>
                <a:endParaRPr lang="zh-CN" altLang="en-US" sz="1500" kern="0" dirty="0">
                  <a:solidFill>
                    <a:prstClr val="white"/>
                  </a:solidFill>
                  <a:latin typeface="阿里巴巴普惠体 R" panose="00020600040101010101" pitchFamily="18" charset="-122"/>
                  <a:ea typeface="阿里巴巴普惠体 R" panose="00020600040101010101" pitchFamily="18" charset="-122"/>
                </a:endParaRPr>
              </a:p>
            </p:txBody>
          </p:sp>
        </p:grpSp>
        <p:sp>
          <p:nvSpPr>
            <p:cNvPr id="23" name="矩形 22"/>
            <p:cNvSpPr/>
            <p:nvPr/>
          </p:nvSpPr>
          <p:spPr>
            <a:xfrm>
              <a:off x="3320067" y="2452088"/>
              <a:ext cx="5770880" cy="1052323"/>
            </a:xfrm>
            <a:prstGeom prst="rect">
              <a:avLst/>
            </a:prstGeom>
          </p:spPr>
          <p:txBody>
            <a:bodyPr wrap="square">
              <a:spAutoFit/>
            </a:bodyPr>
            <a:lstStyle/>
            <a:p>
              <a:pPr marL="257175" indent="-257175" algn="ctr">
                <a:buFont typeface="Wingdings" panose="05000000000000000000" charset="0"/>
                <a:buChar char="l"/>
              </a:pPr>
              <a:r>
                <a:rPr lang="en-US" altLang="zh-CN" sz="2100" b="1" dirty="0">
                  <a:solidFill>
                    <a:srgbClr val="404040"/>
                  </a:solidFill>
                  <a:latin typeface="庞门正道粗书体" panose="02010600030101010101" pitchFamily="2" charset="-122"/>
                  <a:ea typeface="庞门正道粗书体" panose="02010600030101010101" pitchFamily="2" charset="-122"/>
                </a:rPr>
                <a:t>light cyan glaze color</a:t>
              </a:r>
            </a:p>
            <a:p>
              <a:pPr marL="257175" indent="-257175" algn="ctr">
                <a:buFont typeface="Wingdings" panose="05000000000000000000" charset="0"/>
                <a:buChar char="l"/>
              </a:pPr>
              <a:r>
                <a:rPr lang="en-US" altLang="zh-CN" sz="2100" b="1" dirty="0">
                  <a:solidFill>
                    <a:srgbClr val="404040"/>
                  </a:solidFill>
                  <a:latin typeface="庞门正道粗书体" panose="02010600030101010101" pitchFamily="2" charset="-122"/>
                  <a:ea typeface="庞门正道粗书体" panose="02010600030101010101" pitchFamily="2" charset="-122"/>
                </a:rPr>
                <a:t>fetal bone gray-white </a:t>
              </a:r>
            </a:p>
            <a:p>
              <a:pPr algn="ctr"/>
              <a:r>
                <a:rPr lang="en-US" altLang="zh-CN" sz="2100" b="1" dirty="0">
                  <a:solidFill>
                    <a:srgbClr val="404040"/>
                  </a:solidFill>
                  <a:latin typeface="庞门正道粗书体" panose="02010600030101010101" pitchFamily="2" charset="-122"/>
                  <a:ea typeface="庞门正道粗书体" panose="02010600030101010101" pitchFamily="2" charset="-122"/>
                </a:rPr>
                <a:t>while a few gray-black</a:t>
              </a:r>
            </a:p>
            <a:p>
              <a:pPr marL="257175" indent="-257175" algn="ctr">
                <a:buFont typeface="Wingdings" panose="05000000000000000000" charset="0"/>
                <a:buChar char="l"/>
              </a:pPr>
              <a:r>
                <a:rPr lang="en-US" altLang="zh-CN" sz="2100" b="1" dirty="0">
                  <a:solidFill>
                    <a:srgbClr val="404040"/>
                  </a:solidFill>
                  <a:latin typeface="庞门正道粗书体" panose="02010600030101010101" pitchFamily="2" charset="-122"/>
                  <a:ea typeface="庞门正道粗书体" panose="02010600030101010101" pitchFamily="2" charset="-122"/>
                </a:rPr>
                <a:t>solid texture</a:t>
              </a:r>
            </a:p>
          </p:txBody>
        </p:sp>
        <p:sp>
          <p:nvSpPr>
            <p:cNvPr id="24" name="flower_90050"/>
            <p:cNvSpPr>
              <a:spLocks noChangeAspect="1"/>
            </p:cNvSpPr>
            <p:nvPr/>
          </p:nvSpPr>
          <p:spPr bwMode="auto">
            <a:xfrm rot="1535413">
              <a:off x="5341222" y="2247146"/>
              <a:ext cx="581914" cy="545214"/>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07568" h="569251">
                  <a:moveTo>
                    <a:pt x="351720" y="344147"/>
                  </a:moveTo>
                  <a:cubicBezTo>
                    <a:pt x="358021" y="347698"/>
                    <a:pt x="364930" y="350842"/>
                    <a:pt x="372348" y="353683"/>
                  </a:cubicBezTo>
                  <a:cubicBezTo>
                    <a:pt x="400495" y="364436"/>
                    <a:pt x="435552" y="370421"/>
                    <a:pt x="471219" y="370421"/>
                  </a:cubicBezTo>
                  <a:cubicBezTo>
                    <a:pt x="479449" y="370421"/>
                    <a:pt x="487477" y="370117"/>
                    <a:pt x="495200" y="369407"/>
                  </a:cubicBezTo>
                  <a:cubicBezTo>
                    <a:pt x="505971" y="378841"/>
                    <a:pt x="515218" y="388478"/>
                    <a:pt x="522026" y="397912"/>
                  </a:cubicBezTo>
                  <a:cubicBezTo>
                    <a:pt x="547429" y="432809"/>
                    <a:pt x="549563" y="478459"/>
                    <a:pt x="528427" y="514979"/>
                  </a:cubicBezTo>
                  <a:cubicBezTo>
                    <a:pt x="521518" y="511631"/>
                    <a:pt x="513897" y="509704"/>
                    <a:pt x="506072" y="509704"/>
                  </a:cubicBezTo>
                  <a:cubicBezTo>
                    <a:pt x="495505" y="509704"/>
                    <a:pt x="485343" y="513051"/>
                    <a:pt x="476807" y="519239"/>
                  </a:cubicBezTo>
                  <a:cubicBezTo>
                    <a:pt x="461464" y="530297"/>
                    <a:pt x="454148" y="549064"/>
                    <a:pt x="456790" y="566918"/>
                  </a:cubicBezTo>
                  <a:cubicBezTo>
                    <a:pt x="449575" y="568440"/>
                    <a:pt x="442157" y="569251"/>
                    <a:pt x="434739" y="569251"/>
                  </a:cubicBezTo>
                  <a:cubicBezTo>
                    <a:pt x="400190" y="569251"/>
                    <a:pt x="367471" y="552614"/>
                    <a:pt x="347148" y="524717"/>
                  </a:cubicBezTo>
                  <a:cubicBezTo>
                    <a:pt x="328451" y="498950"/>
                    <a:pt x="312701" y="454214"/>
                    <a:pt x="307925" y="413332"/>
                  </a:cubicBezTo>
                  <a:cubicBezTo>
                    <a:pt x="305689" y="393855"/>
                    <a:pt x="305994" y="376406"/>
                    <a:pt x="308636" y="361697"/>
                  </a:cubicBezTo>
                  <a:cubicBezTo>
                    <a:pt x="324996" y="360682"/>
                    <a:pt x="339933" y="354190"/>
                    <a:pt x="351720" y="344147"/>
                  </a:cubicBezTo>
                  <a:close/>
                  <a:moveTo>
                    <a:pt x="255874" y="344147"/>
                  </a:moveTo>
                  <a:cubicBezTo>
                    <a:pt x="263294" y="350538"/>
                    <a:pt x="272034" y="355509"/>
                    <a:pt x="281688" y="358552"/>
                  </a:cubicBezTo>
                  <a:cubicBezTo>
                    <a:pt x="278843" y="375493"/>
                    <a:pt x="278538" y="394969"/>
                    <a:pt x="280977" y="416374"/>
                  </a:cubicBezTo>
                  <a:cubicBezTo>
                    <a:pt x="282603" y="430575"/>
                    <a:pt x="285449" y="444879"/>
                    <a:pt x="289107" y="458979"/>
                  </a:cubicBezTo>
                  <a:cubicBezTo>
                    <a:pt x="281790" y="483021"/>
                    <a:pt x="271627" y="505236"/>
                    <a:pt x="260448" y="520656"/>
                  </a:cubicBezTo>
                  <a:cubicBezTo>
                    <a:pt x="240122" y="548451"/>
                    <a:pt x="207398" y="565087"/>
                    <a:pt x="172844" y="565087"/>
                  </a:cubicBezTo>
                  <a:cubicBezTo>
                    <a:pt x="165426" y="565087"/>
                    <a:pt x="158007" y="564377"/>
                    <a:pt x="150791" y="562855"/>
                  </a:cubicBezTo>
                  <a:cubicBezTo>
                    <a:pt x="153332" y="544900"/>
                    <a:pt x="146015" y="526235"/>
                    <a:pt x="130770" y="515178"/>
                  </a:cubicBezTo>
                  <a:cubicBezTo>
                    <a:pt x="122234" y="508888"/>
                    <a:pt x="112071" y="505642"/>
                    <a:pt x="101502" y="505642"/>
                  </a:cubicBezTo>
                  <a:cubicBezTo>
                    <a:pt x="93676" y="505642"/>
                    <a:pt x="86054" y="507468"/>
                    <a:pt x="79143" y="510917"/>
                  </a:cubicBezTo>
                  <a:cubicBezTo>
                    <a:pt x="58005" y="474297"/>
                    <a:pt x="60037" y="428749"/>
                    <a:pt x="85546" y="393752"/>
                  </a:cubicBezTo>
                  <a:cubicBezTo>
                    <a:pt x="91440" y="385637"/>
                    <a:pt x="99164" y="377318"/>
                    <a:pt x="108209" y="369102"/>
                  </a:cubicBezTo>
                  <a:cubicBezTo>
                    <a:pt x="117254" y="369913"/>
                    <a:pt x="126705" y="370420"/>
                    <a:pt x="136258" y="370420"/>
                  </a:cubicBezTo>
                  <a:lnTo>
                    <a:pt x="136360" y="370420"/>
                  </a:lnTo>
                  <a:cubicBezTo>
                    <a:pt x="172031" y="370420"/>
                    <a:pt x="207093" y="364435"/>
                    <a:pt x="235142" y="353683"/>
                  </a:cubicBezTo>
                  <a:cubicBezTo>
                    <a:pt x="242663" y="350842"/>
                    <a:pt x="249573" y="347698"/>
                    <a:pt x="255874" y="344147"/>
                  </a:cubicBezTo>
                  <a:close/>
                  <a:moveTo>
                    <a:pt x="303784" y="241969"/>
                  </a:moveTo>
                  <a:cubicBezTo>
                    <a:pt x="329467" y="241969"/>
                    <a:pt x="350287" y="262742"/>
                    <a:pt x="350287" y="288366"/>
                  </a:cubicBezTo>
                  <a:cubicBezTo>
                    <a:pt x="350287" y="313990"/>
                    <a:pt x="329467" y="334763"/>
                    <a:pt x="303784" y="334763"/>
                  </a:cubicBezTo>
                  <a:cubicBezTo>
                    <a:pt x="278101" y="334763"/>
                    <a:pt x="257281" y="313990"/>
                    <a:pt x="257281" y="288366"/>
                  </a:cubicBezTo>
                  <a:cubicBezTo>
                    <a:pt x="257281" y="262742"/>
                    <a:pt x="278101" y="241969"/>
                    <a:pt x="303784" y="241969"/>
                  </a:cubicBezTo>
                  <a:close/>
                  <a:moveTo>
                    <a:pt x="500046" y="124477"/>
                  </a:moveTo>
                  <a:cubicBezTo>
                    <a:pt x="530738" y="124477"/>
                    <a:pt x="559803" y="137564"/>
                    <a:pt x="580230" y="159984"/>
                  </a:cubicBezTo>
                  <a:cubicBezTo>
                    <a:pt x="567527" y="172969"/>
                    <a:pt x="562446" y="192346"/>
                    <a:pt x="568238" y="210302"/>
                  </a:cubicBezTo>
                  <a:cubicBezTo>
                    <a:pt x="574133" y="228258"/>
                    <a:pt x="589377" y="241041"/>
                    <a:pt x="607568" y="244084"/>
                  </a:cubicBezTo>
                  <a:cubicBezTo>
                    <a:pt x="603097" y="286083"/>
                    <a:pt x="574539" y="321692"/>
                    <a:pt x="533380" y="335083"/>
                  </a:cubicBezTo>
                  <a:cubicBezTo>
                    <a:pt x="517018" y="340358"/>
                    <a:pt x="494965" y="343300"/>
                    <a:pt x="471184" y="343300"/>
                  </a:cubicBezTo>
                  <a:cubicBezTo>
                    <a:pt x="435919" y="343300"/>
                    <a:pt x="396793" y="336706"/>
                    <a:pt x="368845" y="322706"/>
                  </a:cubicBezTo>
                  <a:cubicBezTo>
                    <a:pt x="374232" y="312460"/>
                    <a:pt x="377382" y="300793"/>
                    <a:pt x="377382" y="288417"/>
                  </a:cubicBezTo>
                  <a:cubicBezTo>
                    <a:pt x="377382" y="280098"/>
                    <a:pt x="375959" y="272084"/>
                    <a:pt x="373418" y="264678"/>
                  </a:cubicBezTo>
                  <a:cubicBezTo>
                    <a:pt x="383378" y="253722"/>
                    <a:pt x="392829" y="240432"/>
                    <a:pt x="401569" y="224910"/>
                  </a:cubicBezTo>
                  <a:cubicBezTo>
                    <a:pt x="415492" y="200360"/>
                    <a:pt x="426366" y="172157"/>
                    <a:pt x="432769" y="145680"/>
                  </a:cubicBezTo>
                  <a:cubicBezTo>
                    <a:pt x="444558" y="138680"/>
                    <a:pt x="456042" y="133201"/>
                    <a:pt x="466611" y="129752"/>
                  </a:cubicBezTo>
                  <a:cubicBezTo>
                    <a:pt x="477485" y="126303"/>
                    <a:pt x="488766" y="124477"/>
                    <a:pt x="500046" y="124477"/>
                  </a:cubicBezTo>
                  <a:close/>
                  <a:moveTo>
                    <a:pt x="107522" y="124477"/>
                  </a:moveTo>
                  <a:cubicBezTo>
                    <a:pt x="118802" y="124477"/>
                    <a:pt x="130083" y="126303"/>
                    <a:pt x="140957" y="129752"/>
                  </a:cubicBezTo>
                  <a:cubicBezTo>
                    <a:pt x="151425" y="133201"/>
                    <a:pt x="163010" y="138680"/>
                    <a:pt x="174799" y="145680"/>
                  </a:cubicBezTo>
                  <a:cubicBezTo>
                    <a:pt x="181202" y="172157"/>
                    <a:pt x="192076" y="200360"/>
                    <a:pt x="205999" y="224910"/>
                  </a:cubicBezTo>
                  <a:cubicBezTo>
                    <a:pt x="214739" y="240432"/>
                    <a:pt x="224190" y="253722"/>
                    <a:pt x="234150" y="264678"/>
                  </a:cubicBezTo>
                  <a:cubicBezTo>
                    <a:pt x="231609" y="272084"/>
                    <a:pt x="230186" y="280098"/>
                    <a:pt x="230186" y="288417"/>
                  </a:cubicBezTo>
                  <a:cubicBezTo>
                    <a:pt x="230186" y="300793"/>
                    <a:pt x="233235" y="312460"/>
                    <a:pt x="238723" y="322706"/>
                  </a:cubicBezTo>
                  <a:cubicBezTo>
                    <a:pt x="210775" y="336706"/>
                    <a:pt x="171649" y="343300"/>
                    <a:pt x="136282" y="343300"/>
                  </a:cubicBezTo>
                  <a:cubicBezTo>
                    <a:pt x="112603" y="343300"/>
                    <a:pt x="90550" y="340358"/>
                    <a:pt x="74086" y="335083"/>
                  </a:cubicBezTo>
                  <a:cubicBezTo>
                    <a:pt x="32927" y="321692"/>
                    <a:pt x="4471" y="286083"/>
                    <a:pt x="0" y="243983"/>
                  </a:cubicBezTo>
                  <a:cubicBezTo>
                    <a:pt x="18191" y="241041"/>
                    <a:pt x="33435" y="228258"/>
                    <a:pt x="39228" y="210302"/>
                  </a:cubicBezTo>
                  <a:cubicBezTo>
                    <a:pt x="45122" y="192346"/>
                    <a:pt x="40041" y="172969"/>
                    <a:pt x="27338" y="159984"/>
                  </a:cubicBezTo>
                  <a:cubicBezTo>
                    <a:pt x="47663" y="137564"/>
                    <a:pt x="76830" y="124477"/>
                    <a:pt x="107522" y="124477"/>
                  </a:cubicBezTo>
                  <a:close/>
                  <a:moveTo>
                    <a:pt x="259565" y="0"/>
                  </a:moveTo>
                  <a:cubicBezTo>
                    <a:pt x="267999" y="16029"/>
                    <a:pt x="284867" y="26883"/>
                    <a:pt x="303768" y="26883"/>
                  </a:cubicBezTo>
                  <a:cubicBezTo>
                    <a:pt x="322669" y="26883"/>
                    <a:pt x="339640" y="16029"/>
                    <a:pt x="348074" y="0"/>
                  </a:cubicBezTo>
                  <a:cubicBezTo>
                    <a:pt x="386689" y="17246"/>
                    <a:pt x="411890" y="55289"/>
                    <a:pt x="411890" y="98505"/>
                  </a:cubicBezTo>
                  <a:cubicBezTo>
                    <a:pt x="411890" y="130359"/>
                    <a:pt x="398273" y="175807"/>
                    <a:pt x="378051" y="211618"/>
                  </a:cubicBezTo>
                  <a:cubicBezTo>
                    <a:pt x="371954" y="222270"/>
                    <a:pt x="365654" y="231806"/>
                    <a:pt x="359049" y="239922"/>
                  </a:cubicBezTo>
                  <a:cubicBezTo>
                    <a:pt x="345534" y="224603"/>
                    <a:pt x="325820" y="214865"/>
                    <a:pt x="303768" y="214865"/>
                  </a:cubicBezTo>
                  <a:cubicBezTo>
                    <a:pt x="281819" y="214865"/>
                    <a:pt x="262003" y="224603"/>
                    <a:pt x="248589" y="239922"/>
                  </a:cubicBezTo>
                  <a:cubicBezTo>
                    <a:pt x="241984" y="231806"/>
                    <a:pt x="235582" y="222270"/>
                    <a:pt x="229587" y="211618"/>
                  </a:cubicBezTo>
                  <a:cubicBezTo>
                    <a:pt x="209365" y="175807"/>
                    <a:pt x="195748" y="130359"/>
                    <a:pt x="195748" y="98505"/>
                  </a:cubicBezTo>
                  <a:cubicBezTo>
                    <a:pt x="195748" y="55289"/>
                    <a:pt x="220847" y="17246"/>
                    <a:pt x="259565" y="0"/>
                  </a:cubicBezTo>
                  <a:close/>
                </a:path>
              </a:pathLst>
            </a:custGeom>
            <a:noFill/>
            <a:ln>
              <a:solidFill>
                <a:srgbClr val="404040">
                  <a:alpha val="29000"/>
                </a:srgbClr>
              </a:solidFill>
            </a:ln>
          </p:spPr>
        </p:sp>
      </p:grpSp>
      <p:pic>
        <p:nvPicPr>
          <p:cNvPr id="3" name="图片 2"/>
          <p:cNvPicPr>
            <a:picLocks noChangeAspect="1"/>
          </p:cNvPicPr>
          <p:nvPr/>
        </p:nvPicPr>
        <p:blipFill>
          <a:blip r:embed="rId8"/>
          <a:stretch>
            <a:fillRect/>
          </a:stretch>
        </p:blipFill>
        <p:spPr>
          <a:xfrm>
            <a:off x="0" y="1581150"/>
            <a:ext cx="3264218" cy="1744980"/>
          </a:xfrm>
          <a:prstGeom prst="rect">
            <a:avLst/>
          </a:prstGeom>
        </p:spPr>
      </p:pic>
      <p:pic>
        <p:nvPicPr>
          <p:cNvPr id="7" name="图片 6"/>
          <p:cNvPicPr>
            <a:picLocks noChangeAspect="1"/>
          </p:cNvPicPr>
          <p:nvPr/>
        </p:nvPicPr>
        <p:blipFill>
          <a:blip r:embed="rId9"/>
          <a:stretch>
            <a:fillRect/>
          </a:stretch>
        </p:blipFill>
        <p:spPr>
          <a:xfrm>
            <a:off x="6404134" y="2364582"/>
            <a:ext cx="2590800" cy="2841784"/>
          </a:xfrm>
          <a:prstGeom prst="rect">
            <a:avLst/>
          </a:prstGeom>
        </p:spPr>
      </p:pic>
      <p:sp>
        <p:nvSpPr>
          <p:cNvPr id="2" name="文本框 1"/>
          <p:cNvSpPr txBox="1"/>
          <p:nvPr/>
        </p:nvSpPr>
        <p:spPr>
          <a:xfrm>
            <a:off x="3454718" y="2212658"/>
            <a:ext cx="3037999" cy="507831"/>
          </a:xfrm>
          <a:prstGeom prst="rect">
            <a:avLst/>
          </a:prstGeom>
          <a:noFill/>
        </p:spPr>
        <p:txBody>
          <a:bodyPr wrap="square" rtlCol="0">
            <a:spAutoFit/>
          </a:bodyPr>
          <a:lstStyle/>
          <a:p>
            <a:r>
              <a:rPr lang="en-US" altLang="zh-CN" sz="2700"/>
              <a:t>the Yuan Dynasty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0" presetClass="entr" presetSubtype="0" fill="hold"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filter="fade">
                                      <p:cBhvr>
                                        <p:cTn id="13" dur="500">
                                          <p:stCondLst>
                                            <p:cond delay="0"/>
                                          </p:stCondLst>
                                        </p:cTn>
                                        <p:tgtEl>
                                          <p:spTgt spid="40"/>
                                        </p:tgtEl>
                                      </p:cBhvr>
                                    </p:animEffect>
                                    <p:animScale>
                                      <p:cBhvr>
                                        <p:cTn id="14" dur="500" fill="hold">
                                          <p:stCondLst>
                                            <p:cond delay="0"/>
                                          </p:stCondLst>
                                        </p:cTn>
                                        <p:tgtEl>
                                          <p:spTgt spid="40"/>
                                        </p:tgtEl>
                                      </p:cBhvr>
                                      <p:from x="150000" y="150000"/>
                                      <p:to x="100000" y="100000"/>
                                    </p:animScale>
                                    <p:anim to="" calcmode="lin" valueType="num">
                                      <p:cBhvr>
                                        <p:cTn id="15" dur="500" fill="hold">
                                          <p:stCondLst>
                                            <p:cond delay="0"/>
                                          </p:stCondLst>
                                        </p:cTn>
                                        <p:tgtEl>
                                          <p:spTgt spid="40"/>
                                        </p:tgtEl>
                                        <p:attrNameLst>
                                          <p:attrName>ppt_x</p:attrName>
                                        </p:attrNameLst>
                                      </p:cBhvr>
                                      <p:tavLst>
                                        <p:tav tm="0">
                                          <p:val>
                                            <p:strVal val="#ppt_x+sin(rand(10))/10"/>
                                          </p:val>
                                        </p:tav>
                                        <p:tav tm="100000">
                                          <p:val>
                                            <p:strVal val="#ppt_x"/>
                                          </p:val>
                                        </p:tav>
                                      </p:tavLst>
                                    </p:anim>
                                    <p:anim to="" calcmode="lin" valueType="num">
                                      <p:cBhvr>
                                        <p:cTn id="16" dur="500" fill="hold">
                                          <p:stCondLst>
                                            <p:cond delay="0"/>
                                          </p:stCondLst>
                                        </p:cTn>
                                        <p:tgtEl>
                                          <p:spTgt spid="40"/>
                                        </p:tgtEl>
                                        <p:attrNameLst>
                                          <p:attrName>ppt_y</p:attrName>
                                        </p:attrNameLst>
                                      </p:cBhvr>
                                      <p:tavLst>
                                        <p:tav tm="0">
                                          <p:val>
                                            <p:strVal val="#ppt_y+sin(rand(10))/10"/>
                                          </p:val>
                                        </p:tav>
                                        <p:tav tm="100000">
                                          <p:val>
                                            <p:strVal val="#ppt_y"/>
                                          </p:val>
                                        </p:tav>
                                      </p:tavLst>
                                    </p:anim>
                                  </p:childTnLst>
                                </p:cTn>
                              </p:par>
                            </p:childTnLst>
                          </p:cTn>
                        </p:par>
                        <p:par>
                          <p:cTn id="17" fill="hold">
                            <p:stCondLst>
                              <p:cond delay="1000"/>
                            </p:stCondLst>
                            <p:childTnLst>
                              <p:par>
                                <p:cTn id="18" presetID="0" presetClass="entr" presetSubtype="0" fill="hold" nodeType="afterEffect">
                                  <p:stCondLst>
                                    <p:cond delay="0"/>
                                  </p:stCondLst>
                                  <p:childTnLst>
                                    <p:set>
                                      <p:cBhvr>
                                        <p:cTn id="19" dur="1" fill="hold">
                                          <p:stCondLst>
                                            <p:cond delay="0"/>
                                          </p:stCondLst>
                                        </p:cTn>
                                        <p:tgtEl>
                                          <p:spTgt spid="41"/>
                                        </p:tgtEl>
                                        <p:attrNameLst>
                                          <p:attrName>style.visibility</p:attrName>
                                        </p:attrNameLst>
                                      </p:cBhvr>
                                      <p:to>
                                        <p:strVal val="visible"/>
                                      </p:to>
                                    </p:set>
                                    <p:animEffect filter="fade">
                                      <p:cBhvr>
                                        <p:cTn id="20" dur="500">
                                          <p:stCondLst>
                                            <p:cond delay="0"/>
                                          </p:stCondLst>
                                        </p:cTn>
                                        <p:tgtEl>
                                          <p:spTgt spid="41"/>
                                        </p:tgtEl>
                                      </p:cBhvr>
                                    </p:animEffect>
                                    <p:animScale>
                                      <p:cBhvr>
                                        <p:cTn id="21" dur="500" fill="hold">
                                          <p:stCondLst>
                                            <p:cond delay="0"/>
                                          </p:stCondLst>
                                        </p:cTn>
                                        <p:tgtEl>
                                          <p:spTgt spid="41"/>
                                        </p:tgtEl>
                                      </p:cBhvr>
                                      <p:from x="150000" y="150000"/>
                                      <p:to x="100000" y="100000"/>
                                    </p:animScale>
                                    <p:anim to="" calcmode="lin" valueType="num">
                                      <p:cBhvr>
                                        <p:cTn id="22" dur="500" fill="hold">
                                          <p:stCondLst>
                                            <p:cond delay="0"/>
                                          </p:stCondLst>
                                        </p:cTn>
                                        <p:tgtEl>
                                          <p:spTgt spid="41"/>
                                        </p:tgtEl>
                                        <p:attrNameLst>
                                          <p:attrName>ppt_x</p:attrName>
                                        </p:attrNameLst>
                                      </p:cBhvr>
                                      <p:tavLst>
                                        <p:tav tm="0">
                                          <p:val>
                                            <p:strVal val="#ppt_x+sin(rand(10))/10"/>
                                          </p:val>
                                        </p:tav>
                                        <p:tav tm="100000">
                                          <p:val>
                                            <p:strVal val="#ppt_x"/>
                                          </p:val>
                                        </p:tav>
                                      </p:tavLst>
                                    </p:anim>
                                    <p:anim to="" calcmode="lin" valueType="num">
                                      <p:cBhvr>
                                        <p:cTn id="23" dur="500" fill="hold">
                                          <p:stCondLst>
                                            <p:cond delay="0"/>
                                          </p:stCondLst>
                                        </p:cTn>
                                        <p:tgtEl>
                                          <p:spTgt spid="41"/>
                                        </p:tgtEl>
                                        <p:attrNameLst>
                                          <p:attrName>ppt_y</p:attrName>
                                        </p:attrNameLst>
                                      </p:cBhvr>
                                      <p:tavLst>
                                        <p:tav tm="0">
                                          <p:val>
                                            <p:strVal val="#ppt_y+sin(rand(10))/10"/>
                                          </p:val>
                                        </p:tav>
                                        <p:tav tm="100000">
                                          <p:val>
                                            <p:strVal val="#ppt_y"/>
                                          </p:val>
                                        </p:tav>
                                      </p:tavLst>
                                    </p:anim>
                                  </p:childTnLst>
                                </p:cTn>
                              </p:par>
                            </p:childTnLst>
                          </p:cTn>
                        </p:par>
                        <p:par>
                          <p:cTn id="24" fill="hold">
                            <p:stCondLst>
                              <p:cond delay="1500"/>
                            </p:stCondLst>
                            <p:childTnLst>
                              <p:par>
                                <p:cTn id="25" presetID="0"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filter="fade">
                                      <p:cBhvr>
                                        <p:cTn id="27" dur="500">
                                          <p:stCondLst>
                                            <p:cond delay="0"/>
                                          </p:stCondLst>
                                        </p:cTn>
                                        <p:tgtEl>
                                          <p:spTgt spid="42"/>
                                        </p:tgtEl>
                                      </p:cBhvr>
                                    </p:animEffect>
                                    <p:animScale>
                                      <p:cBhvr>
                                        <p:cTn id="28" dur="500" fill="hold">
                                          <p:stCondLst>
                                            <p:cond delay="0"/>
                                          </p:stCondLst>
                                        </p:cTn>
                                        <p:tgtEl>
                                          <p:spTgt spid="42"/>
                                        </p:tgtEl>
                                      </p:cBhvr>
                                      <p:from x="150000" y="150000"/>
                                      <p:to x="100000" y="100000"/>
                                    </p:animScale>
                                    <p:anim to="" calcmode="lin" valueType="num">
                                      <p:cBhvr>
                                        <p:cTn id="29" dur="500" fill="hold">
                                          <p:stCondLst>
                                            <p:cond delay="0"/>
                                          </p:stCondLst>
                                        </p:cTn>
                                        <p:tgtEl>
                                          <p:spTgt spid="42"/>
                                        </p:tgtEl>
                                        <p:attrNameLst>
                                          <p:attrName>ppt_x</p:attrName>
                                        </p:attrNameLst>
                                      </p:cBhvr>
                                      <p:tavLst>
                                        <p:tav tm="0">
                                          <p:val>
                                            <p:strVal val="#ppt_x+sin(rand(10))/10"/>
                                          </p:val>
                                        </p:tav>
                                        <p:tav tm="100000">
                                          <p:val>
                                            <p:strVal val="#ppt_x"/>
                                          </p:val>
                                        </p:tav>
                                      </p:tavLst>
                                    </p:anim>
                                    <p:anim to="" calcmode="lin" valueType="num">
                                      <p:cBhvr>
                                        <p:cTn id="30" dur="500" fill="hold">
                                          <p:stCondLst>
                                            <p:cond delay="0"/>
                                          </p:stCondLst>
                                        </p:cTn>
                                        <p:tgtEl>
                                          <p:spTgt spid="42"/>
                                        </p:tgtEl>
                                        <p:attrNameLst>
                                          <p:attrName>ppt_y</p:attrName>
                                        </p:attrNameLst>
                                      </p:cBhvr>
                                      <p:tavLst>
                                        <p:tav tm="0">
                                          <p:val>
                                            <p:strVal val="#ppt_y+sin(rand(10))/10"/>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r="11111"/>
          <a:stretch>
            <a:fillRect/>
          </a:stretch>
        </p:blipFill>
        <p:spPr>
          <a:xfrm>
            <a:off x="0" y="857250"/>
            <a:ext cx="9144000" cy="5143500"/>
          </a:xfrm>
          <a:prstGeom prst="rect">
            <a:avLst/>
          </a:prstGeom>
        </p:spPr>
      </p:pic>
      <p:pic>
        <p:nvPicPr>
          <p:cNvPr id="15" name="图片 6"/>
          <p:cNvPicPr>
            <a:picLocks noChangeAspect="1"/>
          </p:cNvPicPr>
          <p:nvPr>
            <p:custDataLst>
              <p:tags r:id="rId2"/>
            </p:custDataLst>
          </p:nvPr>
        </p:nvPicPr>
        <p:blipFill rotWithShape="1">
          <a:blip r:embed="rId7" cstate="print">
            <a:extLst>
              <a:ext uri="{28A0092B-C50C-407E-A947-70E740481C1C}">
                <a14:useLocalDpi xmlns:a14="http://schemas.microsoft.com/office/drawing/2010/main" val="0"/>
              </a:ext>
            </a:extLst>
          </a:blip>
          <a:srcRect t="6754" r="7821" b="33897"/>
          <a:stretch>
            <a:fillRect/>
          </a:stretch>
        </p:blipFill>
        <p:spPr>
          <a:xfrm flipH="1">
            <a:off x="7522470" y="4764881"/>
            <a:ext cx="1416742" cy="935546"/>
          </a:xfrm>
          <a:prstGeom prst="rect">
            <a:avLst/>
          </a:prstGeom>
        </p:spPr>
      </p:pic>
      <p:pic>
        <p:nvPicPr>
          <p:cNvPr id="16" name="图片 10"/>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0" y="857250"/>
            <a:ext cx="9144000" cy="2857500"/>
          </a:xfrm>
          <a:prstGeom prst="rect">
            <a:avLst/>
          </a:prstGeom>
        </p:spPr>
      </p:pic>
      <p:pic>
        <p:nvPicPr>
          <p:cNvPr id="17" name="图片 12"/>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flipH="1">
            <a:off x="5699922" y="871299"/>
            <a:ext cx="3493294" cy="3493294"/>
          </a:xfrm>
          <a:prstGeom prst="rect">
            <a:avLst/>
          </a:prstGeom>
        </p:spPr>
      </p:pic>
      <p:grpSp>
        <p:nvGrpSpPr>
          <p:cNvPr id="38" name="组合 37"/>
          <p:cNvGrpSpPr/>
          <p:nvPr/>
        </p:nvGrpSpPr>
        <p:grpSpPr>
          <a:xfrm>
            <a:off x="961249" y="2359662"/>
            <a:ext cx="2269331" cy="1896347"/>
            <a:chOff x="3781828" y="1252768"/>
            <a:chExt cx="2545614" cy="2127221"/>
          </a:xfrm>
        </p:grpSpPr>
        <p:pic>
          <p:nvPicPr>
            <p:cNvPr id="39" name="Picture 3" descr="C:\Users\Thinkpad\Desktop\PNG\1_0002_图层-5-副本.png"/>
            <p:cNvPicPr>
              <a:picLocks noChangeAspect="1" noChangeArrowheads="1"/>
            </p:cNvPicPr>
            <p:nvPr/>
          </p:nvPicPr>
          <p:blipFill>
            <a:blip r:embed="rId10" cstate="print">
              <a:lum bright="70000" contrast="-70000"/>
              <a:extLst>
                <a:ext uri="{28A0092B-C50C-407E-A947-70E740481C1C}">
                  <a14:useLocalDpi xmlns:a14="http://schemas.microsoft.com/office/drawing/2010/main" val="0"/>
                </a:ext>
              </a:extLst>
            </a:blip>
            <a:srcRect/>
            <a:stretch>
              <a:fillRect/>
            </a:stretch>
          </p:blipFill>
          <p:spPr bwMode="auto">
            <a:xfrm rot="4418917">
              <a:off x="4231169" y="1517891"/>
              <a:ext cx="1921706" cy="1802490"/>
            </a:xfrm>
            <a:prstGeom prst="rect">
              <a:avLst/>
            </a:prstGeom>
            <a:noFill/>
            <a:extLst>
              <a:ext uri="{909E8E84-426E-40DD-AFC4-6F175D3DCCD1}">
                <a14:hiddenFill xmlns:a14="http://schemas.microsoft.com/office/drawing/2010/main">
                  <a:solidFill>
                    <a:srgbClr val="FFFFFF"/>
                  </a:solidFill>
                </a14:hiddenFill>
              </a:ext>
            </a:extLst>
          </p:spPr>
        </p:pic>
        <p:pic>
          <p:nvPicPr>
            <p:cNvPr id="40" name="图片 39"/>
            <p:cNvPicPr>
              <a:picLocks noChangeAspect="1"/>
            </p:cNvPicPr>
            <p:nvPr/>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rot="4217533">
              <a:off x="5848425" y="2527131"/>
              <a:ext cx="368770" cy="348422"/>
            </a:xfrm>
            <a:prstGeom prst="rect">
              <a:avLst/>
            </a:prstGeom>
          </p:spPr>
        </p:pic>
        <p:sp>
          <p:nvSpPr>
            <p:cNvPr id="43" name="矩形 42"/>
            <p:cNvSpPr/>
            <p:nvPr/>
          </p:nvSpPr>
          <p:spPr>
            <a:xfrm>
              <a:off x="3781828" y="1252768"/>
              <a:ext cx="2545614" cy="673232"/>
            </a:xfrm>
            <a:prstGeom prst="rect">
              <a:avLst/>
            </a:prstGeom>
          </p:spPr>
          <p:txBody>
            <a:bodyPr wrap="square">
              <a:spAutoFit/>
            </a:bodyPr>
            <a:lstStyle/>
            <a:p>
              <a:pPr algn="dist" defTabSz="685800">
                <a:defRPr/>
              </a:pPr>
              <a:r>
                <a:rPr lang="en-US" altLang="zh-CN" sz="3300" spc="225" dirty="0">
                  <a:solidFill>
                    <a:prstClr val="black">
                      <a:lumMod val="75000"/>
                      <a:lumOff val="25000"/>
                    </a:prstClr>
                  </a:solidFill>
                  <a:latin typeface="思源黑体 CN Light" panose="020B0300000000000000" pitchFamily="34" charset="-122"/>
                  <a:ea typeface="思源黑体 CN Light" panose="020B0300000000000000" pitchFamily="34" charset="-122"/>
                </a:rPr>
                <a:t>PART 03</a:t>
              </a:r>
            </a:p>
          </p:txBody>
        </p:sp>
        <p:sp>
          <p:nvSpPr>
            <p:cNvPr id="54" name="Freeform 682"/>
            <p:cNvSpPr>
              <a:spLocks noEditPoints="1"/>
            </p:cNvSpPr>
            <p:nvPr/>
          </p:nvSpPr>
          <p:spPr bwMode="auto">
            <a:xfrm rot="333008">
              <a:off x="4748253" y="1940859"/>
              <a:ext cx="888427" cy="564683"/>
            </a:xfrm>
            <a:custGeom>
              <a:avLst/>
              <a:gdLst>
                <a:gd name="T0" fmla="*/ 178 w 234"/>
                <a:gd name="T1" fmla="*/ 70 h 107"/>
                <a:gd name="T2" fmla="*/ 185 w 234"/>
                <a:gd name="T3" fmla="*/ 57 h 107"/>
                <a:gd name="T4" fmla="*/ 178 w 234"/>
                <a:gd name="T5" fmla="*/ 47 h 107"/>
                <a:gd name="T6" fmla="*/ 178 w 234"/>
                <a:gd name="T7" fmla="*/ 55 h 107"/>
                <a:gd name="T8" fmla="*/ 168 w 234"/>
                <a:gd name="T9" fmla="*/ 48 h 107"/>
                <a:gd name="T10" fmla="*/ 189 w 234"/>
                <a:gd name="T11" fmla="*/ 50 h 107"/>
                <a:gd name="T12" fmla="*/ 178 w 234"/>
                <a:gd name="T13" fmla="*/ 70 h 107"/>
                <a:gd name="T14" fmla="*/ 178 w 234"/>
                <a:gd name="T15" fmla="*/ 70 h 107"/>
                <a:gd name="T16" fmla="*/ 227 w 234"/>
                <a:gd name="T17" fmla="*/ 33 h 107"/>
                <a:gd name="T18" fmla="*/ 214 w 234"/>
                <a:gd name="T19" fmla="*/ 22 h 107"/>
                <a:gd name="T20" fmla="*/ 192 w 234"/>
                <a:gd name="T21" fmla="*/ 31 h 107"/>
                <a:gd name="T22" fmla="*/ 168 w 234"/>
                <a:gd name="T23" fmla="*/ 32 h 107"/>
                <a:gd name="T24" fmla="*/ 176 w 234"/>
                <a:gd name="T25" fmla="*/ 14 h 107"/>
                <a:gd name="T26" fmla="*/ 180 w 234"/>
                <a:gd name="T27" fmla="*/ 28 h 107"/>
                <a:gd name="T28" fmla="*/ 174 w 234"/>
                <a:gd name="T29" fmla="*/ 25 h 107"/>
                <a:gd name="T30" fmla="*/ 178 w 234"/>
                <a:gd name="T31" fmla="*/ 23 h 107"/>
                <a:gd name="T32" fmla="*/ 171 w 234"/>
                <a:gd name="T33" fmla="*/ 23 h 107"/>
                <a:gd name="T34" fmla="*/ 175 w 234"/>
                <a:gd name="T35" fmla="*/ 32 h 107"/>
                <a:gd name="T36" fmla="*/ 192 w 234"/>
                <a:gd name="T37" fmla="*/ 20 h 107"/>
                <a:gd name="T38" fmla="*/ 178 w 234"/>
                <a:gd name="T39" fmla="*/ 7 h 107"/>
                <a:gd name="T40" fmla="*/ 168 w 234"/>
                <a:gd name="T41" fmla="*/ 1 h 107"/>
                <a:gd name="T42" fmla="*/ 153 w 234"/>
                <a:gd name="T43" fmla="*/ 16 h 107"/>
                <a:gd name="T44" fmla="*/ 138 w 234"/>
                <a:gd name="T45" fmla="*/ 28 h 107"/>
                <a:gd name="T46" fmla="*/ 156 w 234"/>
                <a:gd name="T47" fmla="*/ 33 h 107"/>
                <a:gd name="T48" fmla="*/ 165 w 234"/>
                <a:gd name="T49" fmla="*/ 38 h 107"/>
                <a:gd name="T50" fmla="*/ 158 w 234"/>
                <a:gd name="T51" fmla="*/ 44 h 107"/>
                <a:gd name="T52" fmla="*/ 138 w 234"/>
                <a:gd name="T53" fmla="*/ 40 h 107"/>
                <a:gd name="T54" fmla="*/ 134 w 234"/>
                <a:gd name="T55" fmla="*/ 30 h 107"/>
                <a:gd name="T56" fmla="*/ 111 w 234"/>
                <a:gd name="T57" fmla="*/ 28 h 107"/>
                <a:gd name="T58" fmla="*/ 118 w 234"/>
                <a:gd name="T59" fmla="*/ 43 h 107"/>
                <a:gd name="T60" fmla="*/ 127 w 234"/>
                <a:gd name="T61" fmla="*/ 33 h 107"/>
                <a:gd name="T62" fmla="*/ 128 w 234"/>
                <a:gd name="T63" fmla="*/ 46 h 107"/>
                <a:gd name="T64" fmla="*/ 96 w 234"/>
                <a:gd name="T65" fmla="*/ 50 h 107"/>
                <a:gd name="T66" fmla="*/ 66 w 234"/>
                <a:gd name="T67" fmla="*/ 51 h 107"/>
                <a:gd name="T68" fmla="*/ 100 w 234"/>
                <a:gd name="T69" fmla="*/ 55 h 107"/>
                <a:gd name="T70" fmla="*/ 125 w 234"/>
                <a:gd name="T71" fmla="*/ 58 h 107"/>
                <a:gd name="T72" fmla="*/ 145 w 234"/>
                <a:gd name="T73" fmla="*/ 72 h 107"/>
                <a:gd name="T74" fmla="*/ 150 w 234"/>
                <a:gd name="T75" fmla="*/ 55 h 107"/>
                <a:gd name="T76" fmla="*/ 146 w 234"/>
                <a:gd name="T77" fmla="*/ 62 h 107"/>
                <a:gd name="T78" fmla="*/ 140 w 234"/>
                <a:gd name="T79" fmla="*/ 51 h 107"/>
                <a:gd name="T80" fmla="*/ 154 w 234"/>
                <a:gd name="T81" fmla="*/ 50 h 107"/>
                <a:gd name="T82" fmla="*/ 160 w 234"/>
                <a:gd name="T83" fmla="*/ 74 h 107"/>
                <a:gd name="T84" fmla="*/ 124 w 234"/>
                <a:gd name="T85" fmla="*/ 75 h 107"/>
                <a:gd name="T86" fmla="*/ 49 w 234"/>
                <a:gd name="T87" fmla="*/ 59 h 107"/>
                <a:gd name="T88" fmla="*/ 1 w 234"/>
                <a:gd name="T89" fmla="*/ 106 h 107"/>
                <a:gd name="T90" fmla="*/ 45 w 234"/>
                <a:gd name="T91" fmla="*/ 65 h 107"/>
                <a:gd name="T92" fmla="*/ 111 w 234"/>
                <a:gd name="T93" fmla="*/ 80 h 107"/>
                <a:gd name="T94" fmla="*/ 155 w 234"/>
                <a:gd name="T95" fmla="*/ 97 h 107"/>
                <a:gd name="T96" fmla="*/ 195 w 234"/>
                <a:gd name="T97" fmla="*/ 66 h 107"/>
                <a:gd name="T98" fmla="*/ 204 w 234"/>
                <a:gd name="T99" fmla="*/ 39 h 107"/>
                <a:gd name="T100" fmla="*/ 222 w 234"/>
                <a:gd name="T101" fmla="*/ 39 h 107"/>
                <a:gd name="T102" fmla="*/ 214 w 234"/>
                <a:gd name="T103" fmla="*/ 46 h 107"/>
                <a:gd name="T104" fmla="*/ 216 w 234"/>
                <a:gd name="T105" fmla="*/ 40 h 107"/>
                <a:gd name="T106" fmla="*/ 208 w 234"/>
                <a:gd name="T107" fmla="*/ 43 h 107"/>
                <a:gd name="T108" fmla="*/ 222 w 234"/>
                <a:gd name="T109" fmla="*/ 55 h 107"/>
                <a:gd name="T110" fmla="*/ 227 w 234"/>
                <a:gd name="T111" fmla="*/ 35 h 107"/>
                <a:gd name="T112" fmla="*/ 227 w 234"/>
                <a:gd name="T113" fmla="*/ 33 h 107"/>
                <a:gd name="T114" fmla="*/ 227 w 234"/>
                <a:gd name="T115" fmla="*/ 35 h 107"/>
                <a:gd name="T116" fmla="*/ 227 w 234"/>
                <a:gd name="T117" fmla="*/ 33 h 107"/>
                <a:gd name="T118" fmla="*/ 227 w 234"/>
                <a:gd name="T119" fmla="*/ 3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4" h="107">
                  <a:moveTo>
                    <a:pt x="178" y="70"/>
                  </a:moveTo>
                  <a:cubicBezTo>
                    <a:pt x="177" y="71"/>
                    <a:pt x="183" y="67"/>
                    <a:pt x="185" y="57"/>
                  </a:cubicBezTo>
                  <a:cubicBezTo>
                    <a:pt x="186" y="50"/>
                    <a:pt x="178" y="47"/>
                    <a:pt x="178" y="47"/>
                  </a:cubicBezTo>
                  <a:cubicBezTo>
                    <a:pt x="179" y="47"/>
                    <a:pt x="179" y="52"/>
                    <a:pt x="178" y="55"/>
                  </a:cubicBezTo>
                  <a:cubicBezTo>
                    <a:pt x="176" y="58"/>
                    <a:pt x="167" y="57"/>
                    <a:pt x="168" y="48"/>
                  </a:cubicBezTo>
                  <a:cubicBezTo>
                    <a:pt x="170" y="39"/>
                    <a:pt x="187" y="38"/>
                    <a:pt x="189" y="50"/>
                  </a:cubicBezTo>
                  <a:cubicBezTo>
                    <a:pt x="192" y="62"/>
                    <a:pt x="179" y="70"/>
                    <a:pt x="178" y="70"/>
                  </a:cubicBezTo>
                  <a:cubicBezTo>
                    <a:pt x="178" y="70"/>
                    <a:pt x="178" y="70"/>
                    <a:pt x="178" y="70"/>
                  </a:cubicBezTo>
                  <a:close/>
                  <a:moveTo>
                    <a:pt x="227" y="33"/>
                  </a:moveTo>
                  <a:cubicBezTo>
                    <a:pt x="229" y="18"/>
                    <a:pt x="214" y="22"/>
                    <a:pt x="214" y="22"/>
                  </a:cubicBezTo>
                  <a:cubicBezTo>
                    <a:pt x="204" y="11"/>
                    <a:pt x="195" y="27"/>
                    <a:pt x="192" y="31"/>
                  </a:cubicBezTo>
                  <a:cubicBezTo>
                    <a:pt x="189" y="36"/>
                    <a:pt x="173" y="42"/>
                    <a:pt x="168" y="32"/>
                  </a:cubicBezTo>
                  <a:cubicBezTo>
                    <a:pt x="162" y="22"/>
                    <a:pt x="169" y="12"/>
                    <a:pt x="176" y="14"/>
                  </a:cubicBezTo>
                  <a:cubicBezTo>
                    <a:pt x="184" y="15"/>
                    <a:pt x="187" y="24"/>
                    <a:pt x="180" y="28"/>
                  </a:cubicBezTo>
                  <a:cubicBezTo>
                    <a:pt x="174" y="32"/>
                    <a:pt x="174" y="25"/>
                    <a:pt x="174" y="25"/>
                  </a:cubicBezTo>
                  <a:cubicBezTo>
                    <a:pt x="177" y="27"/>
                    <a:pt x="178" y="25"/>
                    <a:pt x="178" y="23"/>
                  </a:cubicBezTo>
                  <a:cubicBezTo>
                    <a:pt x="178" y="21"/>
                    <a:pt x="173" y="19"/>
                    <a:pt x="171" y="23"/>
                  </a:cubicBezTo>
                  <a:cubicBezTo>
                    <a:pt x="171" y="29"/>
                    <a:pt x="175" y="32"/>
                    <a:pt x="175" y="32"/>
                  </a:cubicBezTo>
                  <a:cubicBezTo>
                    <a:pt x="175" y="32"/>
                    <a:pt x="192" y="35"/>
                    <a:pt x="192" y="20"/>
                  </a:cubicBezTo>
                  <a:cubicBezTo>
                    <a:pt x="191" y="2"/>
                    <a:pt x="178" y="7"/>
                    <a:pt x="178" y="7"/>
                  </a:cubicBezTo>
                  <a:cubicBezTo>
                    <a:pt x="178" y="7"/>
                    <a:pt x="176" y="2"/>
                    <a:pt x="168" y="1"/>
                  </a:cubicBezTo>
                  <a:cubicBezTo>
                    <a:pt x="153" y="0"/>
                    <a:pt x="152" y="15"/>
                    <a:pt x="153" y="16"/>
                  </a:cubicBezTo>
                  <a:cubicBezTo>
                    <a:pt x="149" y="15"/>
                    <a:pt x="136" y="17"/>
                    <a:pt x="138" y="28"/>
                  </a:cubicBezTo>
                  <a:cubicBezTo>
                    <a:pt x="140" y="39"/>
                    <a:pt x="153" y="34"/>
                    <a:pt x="156" y="33"/>
                  </a:cubicBezTo>
                  <a:cubicBezTo>
                    <a:pt x="159" y="33"/>
                    <a:pt x="164" y="32"/>
                    <a:pt x="165" y="38"/>
                  </a:cubicBezTo>
                  <a:cubicBezTo>
                    <a:pt x="166" y="44"/>
                    <a:pt x="158" y="44"/>
                    <a:pt x="158" y="44"/>
                  </a:cubicBezTo>
                  <a:cubicBezTo>
                    <a:pt x="152" y="38"/>
                    <a:pt x="138" y="40"/>
                    <a:pt x="138" y="40"/>
                  </a:cubicBezTo>
                  <a:cubicBezTo>
                    <a:pt x="137" y="36"/>
                    <a:pt x="134" y="30"/>
                    <a:pt x="134" y="30"/>
                  </a:cubicBezTo>
                  <a:cubicBezTo>
                    <a:pt x="128" y="19"/>
                    <a:pt x="114" y="24"/>
                    <a:pt x="111" y="28"/>
                  </a:cubicBezTo>
                  <a:cubicBezTo>
                    <a:pt x="108" y="32"/>
                    <a:pt x="109" y="41"/>
                    <a:pt x="118" y="43"/>
                  </a:cubicBezTo>
                  <a:cubicBezTo>
                    <a:pt x="126" y="45"/>
                    <a:pt x="127" y="33"/>
                    <a:pt x="127" y="33"/>
                  </a:cubicBezTo>
                  <a:cubicBezTo>
                    <a:pt x="127" y="33"/>
                    <a:pt x="131" y="41"/>
                    <a:pt x="128" y="46"/>
                  </a:cubicBezTo>
                  <a:cubicBezTo>
                    <a:pt x="122" y="55"/>
                    <a:pt x="112" y="54"/>
                    <a:pt x="96" y="50"/>
                  </a:cubicBezTo>
                  <a:cubicBezTo>
                    <a:pt x="80" y="46"/>
                    <a:pt x="66" y="51"/>
                    <a:pt x="66" y="51"/>
                  </a:cubicBezTo>
                  <a:cubicBezTo>
                    <a:pt x="66" y="51"/>
                    <a:pt x="83" y="47"/>
                    <a:pt x="100" y="55"/>
                  </a:cubicBezTo>
                  <a:cubicBezTo>
                    <a:pt x="110" y="62"/>
                    <a:pt x="125" y="58"/>
                    <a:pt x="125" y="58"/>
                  </a:cubicBezTo>
                  <a:cubicBezTo>
                    <a:pt x="126" y="66"/>
                    <a:pt x="134" y="76"/>
                    <a:pt x="145" y="72"/>
                  </a:cubicBezTo>
                  <a:cubicBezTo>
                    <a:pt x="156" y="68"/>
                    <a:pt x="150" y="55"/>
                    <a:pt x="150" y="55"/>
                  </a:cubicBezTo>
                  <a:cubicBezTo>
                    <a:pt x="150" y="55"/>
                    <a:pt x="150" y="60"/>
                    <a:pt x="146" y="62"/>
                  </a:cubicBezTo>
                  <a:cubicBezTo>
                    <a:pt x="141" y="63"/>
                    <a:pt x="136" y="57"/>
                    <a:pt x="140" y="51"/>
                  </a:cubicBezTo>
                  <a:cubicBezTo>
                    <a:pt x="145" y="47"/>
                    <a:pt x="154" y="50"/>
                    <a:pt x="154" y="50"/>
                  </a:cubicBezTo>
                  <a:cubicBezTo>
                    <a:pt x="154" y="50"/>
                    <a:pt x="167" y="57"/>
                    <a:pt x="160" y="74"/>
                  </a:cubicBezTo>
                  <a:cubicBezTo>
                    <a:pt x="149" y="91"/>
                    <a:pt x="124" y="75"/>
                    <a:pt x="124" y="75"/>
                  </a:cubicBezTo>
                  <a:cubicBezTo>
                    <a:pt x="124" y="75"/>
                    <a:pt x="81" y="50"/>
                    <a:pt x="49" y="59"/>
                  </a:cubicBezTo>
                  <a:cubicBezTo>
                    <a:pt x="27" y="64"/>
                    <a:pt x="0" y="107"/>
                    <a:pt x="1" y="106"/>
                  </a:cubicBezTo>
                  <a:cubicBezTo>
                    <a:pt x="17" y="86"/>
                    <a:pt x="29" y="73"/>
                    <a:pt x="45" y="65"/>
                  </a:cubicBezTo>
                  <a:cubicBezTo>
                    <a:pt x="80" y="53"/>
                    <a:pt x="111" y="80"/>
                    <a:pt x="111" y="80"/>
                  </a:cubicBezTo>
                  <a:cubicBezTo>
                    <a:pt x="136" y="98"/>
                    <a:pt x="155" y="97"/>
                    <a:pt x="155" y="97"/>
                  </a:cubicBezTo>
                  <a:cubicBezTo>
                    <a:pt x="185" y="99"/>
                    <a:pt x="195" y="66"/>
                    <a:pt x="195" y="66"/>
                  </a:cubicBezTo>
                  <a:cubicBezTo>
                    <a:pt x="195" y="66"/>
                    <a:pt x="200" y="46"/>
                    <a:pt x="204" y="39"/>
                  </a:cubicBezTo>
                  <a:cubicBezTo>
                    <a:pt x="207" y="35"/>
                    <a:pt x="219" y="31"/>
                    <a:pt x="222" y="39"/>
                  </a:cubicBezTo>
                  <a:cubicBezTo>
                    <a:pt x="225" y="48"/>
                    <a:pt x="216" y="52"/>
                    <a:pt x="214" y="46"/>
                  </a:cubicBezTo>
                  <a:cubicBezTo>
                    <a:pt x="212" y="41"/>
                    <a:pt x="216" y="40"/>
                    <a:pt x="216" y="40"/>
                  </a:cubicBezTo>
                  <a:cubicBezTo>
                    <a:pt x="216" y="40"/>
                    <a:pt x="209" y="38"/>
                    <a:pt x="208" y="43"/>
                  </a:cubicBezTo>
                  <a:cubicBezTo>
                    <a:pt x="209" y="48"/>
                    <a:pt x="211" y="58"/>
                    <a:pt x="222" y="55"/>
                  </a:cubicBezTo>
                  <a:cubicBezTo>
                    <a:pt x="234" y="51"/>
                    <a:pt x="227" y="35"/>
                    <a:pt x="227" y="35"/>
                  </a:cubicBezTo>
                  <a:cubicBezTo>
                    <a:pt x="227" y="33"/>
                    <a:pt x="227" y="33"/>
                    <a:pt x="227" y="33"/>
                  </a:cubicBezTo>
                  <a:close/>
                  <a:moveTo>
                    <a:pt x="227" y="35"/>
                  </a:moveTo>
                  <a:cubicBezTo>
                    <a:pt x="227" y="33"/>
                    <a:pt x="227" y="33"/>
                    <a:pt x="227" y="33"/>
                  </a:cubicBezTo>
                  <a:lnTo>
                    <a:pt x="227" y="35"/>
                  </a:lnTo>
                  <a:close/>
                </a:path>
              </a:pathLst>
            </a:custGeom>
            <a:solidFill>
              <a:srgbClr val="811B1F"/>
            </a:solidFill>
            <a:ln>
              <a:noFill/>
            </a:ln>
            <a:effectLst>
              <a:outerShdw blurRad="12700" dist="12700" dir="2700000" algn="tl" rotWithShape="0">
                <a:prstClr val="black">
                  <a:alpha val="40000"/>
                </a:prstClr>
              </a:outerShdw>
            </a:effectLst>
          </p:spPr>
          <p:txBody>
            <a:bodyPr vert="horz" wrap="square" lIns="68580" tIns="34290" rIns="68580" bIns="34290" numCol="1" anchor="t" anchorCtr="0" compatLnSpc="1"/>
            <a:lstStyle/>
            <a:p>
              <a:pPr defTabSz="685800">
                <a:defRPr/>
              </a:pPr>
              <a:endParaRPr lang="zh-CN" altLang="en-US" dirty="0">
                <a:solidFill>
                  <a:prstClr val="black"/>
                </a:solidFill>
                <a:latin typeface="阿里巴巴普惠体 R" panose="00020600040101010101" pitchFamily="18" charset="-122"/>
                <a:ea typeface="阿里巴巴普惠体 R" panose="00020600040101010101" pitchFamily="18" charset="-122"/>
              </a:endParaRPr>
            </a:p>
          </p:txBody>
        </p:sp>
      </p:grpSp>
      <p:sp>
        <p:nvSpPr>
          <p:cNvPr id="10" name="矩形 9"/>
          <p:cNvSpPr/>
          <p:nvPr/>
        </p:nvSpPr>
        <p:spPr>
          <a:xfrm>
            <a:off x="3444241" y="2957513"/>
            <a:ext cx="4303871" cy="1200329"/>
          </a:xfrm>
          <a:prstGeom prst="rect">
            <a:avLst/>
          </a:prstGeom>
        </p:spPr>
        <p:txBody>
          <a:bodyPr wrap="square">
            <a:spAutoFit/>
          </a:bodyPr>
          <a:lstStyle/>
          <a:p>
            <a:r>
              <a:rPr lang="en-US" altLang="zh-CN" sz="3600" dirty="0">
                <a:solidFill>
                  <a:schemeClr val="tx1">
                    <a:lumMod val="85000"/>
                    <a:lumOff val="15000"/>
                  </a:schemeClr>
                </a:solidFill>
              </a:rPr>
              <a:t>Translation difficulities and skills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anim calcmode="lin" valueType="num">
                                      <p:cBhvr>
                                        <p:cTn id="8" dur="500" fill="hold"/>
                                        <p:tgtEl>
                                          <p:spTgt spid="38"/>
                                        </p:tgtEl>
                                        <p:attrNameLst>
                                          <p:attrName>ppt_x</p:attrName>
                                        </p:attrNameLst>
                                      </p:cBhvr>
                                      <p:tavLst>
                                        <p:tav tm="0">
                                          <p:val>
                                            <p:strVal val="#ppt_x"/>
                                          </p:val>
                                        </p:tav>
                                        <p:tav tm="100000">
                                          <p:val>
                                            <p:strVal val="#ppt_x"/>
                                          </p:val>
                                        </p:tav>
                                      </p:tavLst>
                                    </p:anim>
                                    <p:anim calcmode="lin" valueType="num">
                                      <p:cBhvr>
                                        <p:cTn id="9" dur="5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anim calcmode="lin" valueType="num">
                                      <p:cBhvr>
                                        <p:cTn id="14" dur="500" fill="hold"/>
                                        <p:tgtEl>
                                          <p:spTgt spid="10"/>
                                        </p:tgtEl>
                                        <p:attrNameLst>
                                          <p:attrName>ppt_x</p:attrName>
                                        </p:attrNameLst>
                                      </p:cBhvr>
                                      <p:tavLst>
                                        <p:tav tm="0">
                                          <p:val>
                                            <p:strVal val="#ppt_x"/>
                                          </p:val>
                                        </p:tav>
                                        <p:tav tm="100000">
                                          <p:val>
                                            <p:strVal val="#ppt_x"/>
                                          </p:val>
                                        </p:tav>
                                      </p:tavLst>
                                    </p:anim>
                                    <p:anim calcmode="lin" valueType="num">
                                      <p:cBhvr>
                                        <p:cTn id="15" dur="5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filter="fade">
                                      <p:cBhvr>
                                        <p:cTn id="19" dur="500">
                                          <p:stCondLst>
                                            <p:cond delay="0"/>
                                          </p:stCondLst>
                                        </p:cTn>
                                        <p:tgtEl>
                                          <p:spTgt spid="14"/>
                                        </p:tgtEl>
                                      </p:cBhvr>
                                    </p:animEffect>
                                    <p:animScale>
                                      <p:cBhvr>
                                        <p:cTn id="20" dur="500" fill="hold">
                                          <p:stCondLst>
                                            <p:cond delay="0"/>
                                          </p:stCondLst>
                                        </p:cTn>
                                        <p:tgtEl>
                                          <p:spTgt spid="14"/>
                                        </p:tgtEl>
                                      </p:cBhvr>
                                      <p:from x="150000" y="150000"/>
                                      <p:to x="100000" y="100000"/>
                                    </p:animScale>
                                    <p:anim to="" calcmode="lin" valueType="num">
                                      <p:cBhvr>
                                        <p:cTn id="21" dur="500" fill="hold">
                                          <p:stCondLst>
                                            <p:cond delay="0"/>
                                          </p:stCondLst>
                                        </p:cTn>
                                        <p:tgtEl>
                                          <p:spTgt spid="14"/>
                                        </p:tgtEl>
                                        <p:attrNameLst>
                                          <p:attrName>ppt_x</p:attrName>
                                        </p:attrNameLst>
                                      </p:cBhvr>
                                      <p:tavLst>
                                        <p:tav tm="0">
                                          <p:val>
                                            <p:strVal val="#ppt_x+sin(rand(10))/10"/>
                                          </p:val>
                                        </p:tav>
                                        <p:tav tm="100000">
                                          <p:val>
                                            <p:strVal val="#ppt_x"/>
                                          </p:val>
                                        </p:tav>
                                      </p:tavLst>
                                    </p:anim>
                                    <p:anim to="" calcmode="lin" valueType="num">
                                      <p:cBhvr>
                                        <p:cTn id="22" dur="500" fill="hold">
                                          <p:stCondLst>
                                            <p:cond delay="0"/>
                                          </p:stCondLst>
                                        </p:cTn>
                                        <p:tgtEl>
                                          <p:spTgt spid="14"/>
                                        </p:tgtEl>
                                        <p:attrNameLst>
                                          <p:attrName>ppt_y</p:attrName>
                                        </p:attrNameLst>
                                      </p:cBhvr>
                                      <p:tavLst>
                                        <p:tav tm="0">
                                          <p:val>
                                            <p:strVal val="#ppt_y+sin(rand(10))/10"/>
                                          </p:val>
                                        </p:tav>
                                        <p:tav tm="100000">
                                          <p:val>
                                            <p:strVal val="#ppt_y"/>
                                          </p:val>
                                        </p:tav>
                                      </p:tavLst>
                                    </p:anim>
                                  </p:childTnLst>
                                </p:cTn>
                              </p:par>
                            </p:childTnLst>
                          </p:cTn>
                        </p:par>
                        <p:par>
                          <p:cTn id="23" fill="hold">
                            <p:stCondLst>
                              <p:cond delay="1500"/>
                            </p:stCondLst>
                            <p:childTnLst>
                              <p:par>
                                <p:cTn id="24" presetID="0"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filter="fade">
                                      <p:cBhvr>
                                        <p:cTn id="26" dur="500">
                                          <p:stCondLst>
                                            <p:cond delay="0"/>
                                          </p:stCondLst>
                                        </p:cTn>
                                        <p:tgtEl>
                                          <p:spTgt spid="15"/>
                                        </p:tgtEl>
                                      </p:cBhvr>
                                    </p:animEffect>
                                    <p:animScale>
                                      <p:cBhvr>
                                        <p:cTn id="27" dur="500" fill="hold">
                                          <p:stCondLst>
                                            <p:cond delay="0"/>
                                          </p:stCondLst>
                                        </p:cTn>
                                        <p:tgtEl>
                                          <p:spTgt spid="15"/>
                                        </p:tgtEl>
                                      </p:cBhvr>
                                      <p:from x="150000" y="150000"/>
                                      <p:to x="100000" y="100000"/>
                                    </p:animScale>
                                    <p:anim to="" calcmode="lin" valueType="num">
                                      <p:cBhvr>
                                        <p:cTn id="28" dur="500" fill="hold">
                                          <p:stCondLst>
                                            <p:cond delay="0"/>
                                          </p:stCondLst>
                                        </p:cTn>
                                        <p:tgtEl>
                                          <p:spTgt spid="15"/>
                                        </p:tgtEl>
                                        <p:attrNameLst>
                                          <p:attrName>ppt_x</p:attrName>
                                        </p:attrNameLst>
                                      </p:cBhvr>
                                      <p:tavLst>
                                        <p:tav tm="0">
                                          <p:val>
                                            <p:strVal val="#ppt_x+sin(rand(10))/10"/>
                                          </p:val>
                                        </p:tav>
                                        <p:tav tm="100000">
                                          <p:val>
                                            <p:strVal val="#ppt_x"/>
                                          </p:val>
                                        </p:tav>
                                      </p:tavLst>
                                    </p:anim>
                                    <p:anim to="" calcmode="lin" valueType="num">
                                      <p:cBhvr>
                                        <p:cTn id="29" dur="500" fill="hold">
                                          <p:stCondLst>
                                            <p:cond delay="0"/>
                                          </p:stCondLst>
                                        </p:cTn>
                                        <p:tgtEl>
                                          <p:spTgt spid="15"/>
                                        </p:tgtEl>
                                        <p:attrNameLst>
                                          <p:attrName>ppt_y</p:attrName>
                                        </p:attrNameLst>
                                      </p:cBhvr>
                                      <p:tavLst>
                                        <p:tav tm="0">
                                          <p:val>
                                            <p:strVal val="#ppt_y+sin(rand(10))/10"/>
                                          </p:val>
                                        </p:tav>
                                        <p:tav tm="100000">
                                          <p:val>
                                            <p:strVal val="#ppt_y"/>
                                          </p:val>
                                        </p:tav>
                                      </p:tavLst>
                                    </p:anim>
                                  </p:childTnLst>
                                </p:cTn>
                              </p:par>
                            </p:childTnLst>
                          </p:cTn>
                        </p:par>
                        <p:par>
                          <p:cTn id="30" fill="hold">
                            <p:stCondLst>
                              <p:cond delay="2000"/>
                            </p:stCondLst>
                            <p:childTnLst>
                              <p:par>
                                <p:cTn id="31" presetID="0" presetClass="entr" presetSubtype="0"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filter="fade">
                                      <p:cBhvr>
                                        <p:cTn id="33" dur="500">
                                          <p:stCondLst>
                                            <p:cond delay="0"/>
                                          </p:stCondLst>
                                        </p:cTn>
                                        <p:tgtEl>
                                          <p:spTgt spid="16"/>
                                        </p:tgtEl>
                                      </p:cBhvr>
                                    </p:animEffect>
                                    <p:animScale>
                                      <p:cBhvr>
                                        <p:cTn id="34" dur="500" fill="hold">
                                          <p:stCondLst>
                                            <p:cond delay="0"/>
                                          </p:stCondLst>
                                        </p:cTn>
                                        <p:tgtEl>
                                          <p:spTgt spid="16"/>
                                        </p:tgtEl>
                                      </p:cBhvr>
                                      <p:from x="150000" y="150000"/>
                                      <p:to x="100000" y="100000"/>
                                    </p:animScale>
                                    <p:anim to="" calcmode="lin" valueType="num">
                                      <p:cBhvr>
                                        <p:cTn id="35" dur="500" fill="hold">
                                          <p:stCondLst>
                                            <p:cond delay="0"/>
                                          </p:stCondLst>
                                        </p:cTn>
                                        <p:tgtEl>
                                          <p:spTgt spid="16"/>
                                        </p:tgtEl>
                                        <p:attrNameLst>
                                          <p:attrName>ppt_x</p:attrName>
                                        </p:attrNameLst>
                                      </p:cBhvr>
                                      <p:tavLst>
                                        <p:tav tm="0">
                                          <p:val>
                                            <p:strVal val="#ppt_x+sin(rand(10))/10"/>
                                          </p:val>
                                        </p:tav>
                                        <p:tav tm="100000">
                                          <p:val>
                                            <p:strVal val="#ppt_x"/>
                                          </p:val>
                                        </p:tav>
                                      </p:tavLst>
                                    </p:anim>
                                    <p:anim to="" calcmode="lin" valueType="num">
                                      <p:cBhvr>
                                        <p:cTn id="36" dur="500" fill="hold">
                                          <p:stCondLst>
                                            <p:cond delay="0"/>
                                          </p:stCondLst>
                                        </p:cTn>
                                        <p:tgtEl>
                                          <p:spTgt spid="16"/>
                                        </p:tgtEl>
                                        <p:attrNameLst>
                                          <p:attrName>ppt_y</p:attrName>
                                        </p:attrNameLst>
                                      </p:cBhvr>
                                      <p:tavLst>
                                        <p:tav tm="0">
                                          <p:val>
                                            <p:strVal val="#ppt_y+sin(rand(10))/10"/>
                                          </p:val>
                                        </p:tav>
                                        <p:tav tm="100000">
                                          <p:val>
                                            <p:strVal val="#ppt_y"/>
                                          </p:val>
                                        </p:tav>
                                      </p:tavLst>
                                    </p:anim>
                                  </p:childTnLst>
                                </p:cTn>
                              </p:par>
                            </p:childTnLst>
                          </p:cTn>
                        </p:par>
                        <p:par>
                          <p:cTn id="37" fill="hold">
                            <p:stCondLst>
                              <p:cond delay="2500"/>
                            </p:stCondLst>
                            <p:childTnLst>
                              <p:par>
                                <p:cTn id="38" presetID="0" presetClass="entr" presetSubtype="0"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filter="fade">
                                      <p:cBhvr>
                                        <p:cTn id="40" dur="500">
                                          <p:stCondLst>
                                            <p:cond delay="0"/>
                                          </p:stCondLst>
                                        </p:cTn>
                                        <p:tgtEl>
                                          <p:spTgt spid="17"/>
                                        </p:tgtEl>
                                      </p:cBhvr>
                                    </p:animEffect>
                                    <p:animScale>
                                      <p:cBhvr>
                                        <p:cTn id="41" dur="500" fill="hold">
                                          <p:stCondLst>
                                            <p:cond delay="0"/>
                                          </p:stCondLst>
                                        </p:cTn>
                                        <p:tgtEl>
                                          <p:spTgt spid="17"/>
                                        </p:tgtEl>
                                      </p:cBhvr>
                                      <p:from x="150000" y="150000"/>
                                      <p:to x="100000" y="100000"/>
                                    </p:animScale>
                                    <p:anim to="" calcmode="lin" valueType="num">
                                      <p:cBhvr>
                                        <p:cTn id="42" dur="500" fill="hold">
                                          <p:stCondLst>
                                            <p:cond delay="0"/>
                                          </p:stCondLst>
                                        </p:cTn>
                                        <p:tgtEl>
                                          <p:spTgt spid="17"/>
                                        </p:tgtEl>
                                        <p:attrNameLst>
                                          <p:attrName>ppt_x</p:attrName>
                                        </p:attrNameLst>
                                      </p:cBhvr>
                                      <p:tavLst>
                                        <p:tav tm="0">
                                          <p:val>
                                            <p:strVal val="#ppt_x+sin(rand(10))/10"/>
                                          </p:val>
                                        </p:tav>
                                        <p:tav tm="100000">
                                          <p:val>
                                            <p:strVal val="#ppt_x"/>
                                          </p:val>
                                        </p:tav>
                                      </p:tavLst>
                                    </p:anim>
                                    <p:anim to="" calcmode="lin" valueType="num">
                                      <p:cBhvr>
                                        <p:cTn id="43" dur="500" fill="hold">
                                          <p:stCondLst>
                                            <p:cond delay="0"/>
                                          </p:stCondLst>
                                        </p:cTn>
                                        <p:tgtEl>
                                          <p:spTgt spid="17"/>
                                        </p:tgtEl>
                                        <p:attrNameLst>
                                          <p:attrName>ppt_y</p:attrName>
                                        </p:attrNameLst>
                                      </p:cBhvr>
                                      <p:tavLst>
                                        <p:tav tm="0">
                                          <p:val>
                                            <p:strVal val="#ppt_y+sin(rand(10))/10"/>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4"/>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r="11111"/>
          <a:stretch>
            <a:fillRect/>
          </a:stretch>
        </p:blipFill>
        <p:spPr>
          <a:xfrm>
            <a:off x="0" y="857250"/>
            <a:ext cx="9144000" cy="5143500"/>
          </a:xfrm>
          <a:prstGeom prst="rect">
            <a:avLst/>
          </a:prstGeom>
        </p:spPr>
      </p:pic>
      <p:pic>
        <p:nvPicPr>
          <p:cNvPr id="36" name="图片 10"/>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0" y="857250"/>
            <a:ext cx="9144000" cy="2857500"/>
          </a:xfrm>
          <a:prstGeom prst="rect">
            <a:avLst/>
          </a:prstGeom>
        </p:spPr>
      </p:pic>
      <p:sp>
        <p:nvSpPr>
          <p:cNvPr id="3" name="矩形 2"/>
          <p:cNvSpPr/>
          <p:nvPr/>
        </p:nvSpPr>
        <p:spPr>
          <a:xfrm>
            <a:off x="209550" y="981075"/>
            <a:ext cx="8724900" cy="489585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37" name="图片 12"/>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1" y="871300"/>
            <a:ext cx="928926" cy="928926"/>
          </a:xfrm>
          <a:prstGeom prst="rect">
            <a:avLst/>
          </a:prstGeom>
        </p:spPr>
      </p:pic>
      <p:sp>
        <p:nvSpPr>
          <p:cNvPr id="17" name="文本框 16"/>
          <p:cNvSpPr txBox="1"/>
          <p:nvPr/>
        </p:nvSpPr>
        <p:spPr>
          <a:xfrm>
            <a:off x="288994" y="1143588"/>
            <a:ext cx="1835081" cy="369332"/>
          </a:xfrm>
          <a:prstGeom prst="rect">
            <a:avLst/>
          </a:prstGeom>
          <a:noFill/>
        </p:spPr>
        <p:txBody>
          <a:bodyPr wrap="square" rtlCol="0">
            <a:spAutoFit/>
          </a:bodyPr>
          <a:lstStyle/>
          <a:p>
            <a:pPr lvl="0">
              <a:defRPr/>
            </a:pPr>
            <a:endParaRPr lang="zh-CN" altLang="en-US" spc="225" dirty="0">
              <a:solidFill>
                <a:srgbClr val="811B1F"/>
              </a:solidFill>
              <a:latin typeface="庞门正道粗书体" panose="02010600030101010101" pitchFamily="2" charset="-122"/>
              <a:ea typeface="庞门正道粗书体" panose="02010600030101010101" pitchFamily="2" charset="-122"/>
            </a:endParaRPr>
          </a:p>
        </p:txBody>
      </p:sp>
      <p:grpSp>
        <p:nvGrpSpPr>
          <p:cNvPr id="34" name="组合 33"/>
          <p:cNvGrpSpPr/>
          <p:nvPr/>
        </p:nvGrpSpPr>
        <p:grpSpPr>
          <a:xfrm>
            <a:off x="3182154" y="1921040"/>
            <a:ext cx="2567906" cy="2344861"/>
            <a:chOff x="4070302" y="1855732"/>
            <a:chExt cx="3423874" cy="3126481"/>
          </a:xfrm>
        </p:grpSpPr>
        <p:grpSp>
          <p:nvGrpSpPr>
            <p:cNvPr id="8" name="组合 7"/>
            <p:cNvGrpSpPr/>
            <p:nvPr/>
          </p:nvGrpSpPr>
          <p:grpSpPr>
            <a:xfrm>
              <a:off x="4279691" y="1855732"/>
              <a:ext cx="3098353" cy="3126481"/>
              <a:chOff x="7018338" y="5334002"/>
              <a:chExt cx="1223963" cy="1235075"/>
            </a:xfrm>
            <a:solidFill>
              <a:srgbClr val="ADB2B6"/>
            </a:solidFill>
          </p:grpSpPr>
          <p:sp>
            <p:nvSpPr>
              <p:cNvPr id="9" name="Freeform 5463"/>
              <p:cNvSpPr/>
              <p:nvPr/>
            </p:nvSpPr>
            <p:spPr bwMode="auto">
              <a:xfrm>
                <a:off x="7623176" y="5334002"/>
                <a:ext cx="19050" cy="14288"/>
              </a:xfrm>
              <a:custGeom>
                <a:avLst/>
                <a:gdLst>
                  <a:gd name="T0" fmla="*/ 5 w 5"/>
                  <a:gd name="T1" fmla="*/ 2 h 4"/>
                  <a:gd name="T2" fmla="*/ 3 w 5"/>
                  <a:gd name="T3" fmla="*/ 3 h 4"/>
                  <a:gd name="T4" fmla="*/ 2 w 5"/>
                  <a:gd name="T5" fmla="*/ 4 h 4"/>
                  <a:gd name="T6" fmla="*/ 0 w 5"/>
                  <a:gd name="T7" fmla="*/ 3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5" y="3"/>
                      <a:pt x="4" y="3"/>
                      <a:pt x="3" y="3"/>
                    </a:cubicBezTo>
                    <a:cubicBezTo>
                      <a:pt x="5" y="3"/>
                      <a:pt x="2" y="2"/>
                      <a:pt x="2" y="4"/>
                    </a:cubicBezTo>
                    <a:cubicBezTo>
                      <a:pt x="1" y="3"/>
                      <a:pt x="2" y="3"/>
                      <a:pt x="0" y="3"/>
                    </a:cubicBezTo>
                    <a:cubicBezTo>
                      <a:pt x="0" y="0"/>
                      <a:pt x="4" y="3"/>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0" name="Freeform 5464"/>
              <p:cNvSpPr/>
              <p:nvPr/>
            </p:nvSpPr>
            <p:spPr bwMode="auto">
              <a:xfrm>
                <a:off x="7656513" y="5341939"/>
                <a:ext cx="19050" cy="6350"/>
              </a:xfrm>
              <a:custGeom>
                <a:avLst/>
                <a:gdLst>
                  <a:gd name="T0" fmla="*/ 2 w 5"/>
                  <a:gd name="T1" fmla="*/ 1 h 2"/>
                  <a:gd name="T2" fmla="*/ 5 w 5"/>
                  <a:gd name="T3" fmla="*/ 0 h 2"/>
                  <a:gd name="T4" fmla="*/ 4 w 5"/>
                  <a:gd name="T5" fmla="*/ 2 h 2"/>
                  <a:gd name="T6" fmla="*/ 0 w 5"/>
                  <a:gd name="T7" fmla="*/ 1 h 2"/>
                  <a:gd name="T8" fmla="*/ 2 w 5"/>
                  <a:gd name="T9" fmla="*/ 1 h 2"/>
                </a:gdLst>
                <a:ahLst/>
                <a:cxnLst>
                  <a:cxn ang="0">
                    <a:pos x="T0" y="T1"/>
                  </a:cxn>
                  <a:cxn ang="0">
                    <a:pos x="T2" y="T3"/>
                  </a:cxn>
                  <a:cxn ang="0">
                    <a:pos x="T4" y="T5"/>
                  </a:cxn>
                  <a:cxn ang="0">
                    <a:pos x="T6" y="T7"/>
                  </a:cxn>
                  <a:cxn ang="0">
                    <a:pos x="T8" y="T9"/>
                  </a:cxn>
                </a:cxnLst>
                <a:rect l="0" t="0" r="r" b="b"/>
                <a:pathLst>
                  <a:path w="5" h="2">
                    <a:moveTo>
                      <a:pt x="2" y="1"/>
                    </a:moveTo>
                    <a:cubicBezTo>
                      <a:pt x="3" y="1"/>
                      <a:pt x="3" y="0"/>
                      <a:pt x="5" y="0"/>
                    </a:cubicBezTo>
                    <a:cubicBezTo>
                      <a:pt x="5" y="2"/>
                      <a:pt x="4" y="1"/>
                      <a:pt x="4" y="2"/>
                    </a:cubicBezTo>
                    <a:cubicBezTo>
                      <a:pt x="3" y="2"/>
                      <a:pt x="1" y="2"/>
                      <a:pt x="0" y="1"/>
                    </a:cubicBezTo>
                    <a:cubicBezTo>
                      <a:pt x="0" y="0"/>
                      <a:pt x="2"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1" name="Freeform 5465"/>
              <p:cNvSpPr/>
              <p:nvPr/>
            </p:nvSpPr>
            <p:spPr bwMode="auto">
              <a:xfrm>
                <a:off x="7645401" y="5337177"/>
                <a:ext cx="7938" cy="15875"/>
              </a:xfrm>
              <a:custGeom>
                <a:avLst/>
                <a:gdLst>
                  <a:gd name="T0" fmla="*/ 0 w 2"/>
                  <a:gd name="T1" fmla="*/ 2 h 4"/>
                  <a:gd name="T2" fmla="*/ 0 w 2"/>
                  <a:gd name="T3" fmla="*/ 3 h 4"/>
                  <a:gd name="T4" fmla="*/ 0 w 2"/>
                  <a:gd name="T5" fmla="*/ 2 h 4"/>
                  <a:gd name="T6" fmla="*/ 1 w 2"/>
                  <a:gd name="T7" fmla="*/ 2 h 4"/>
                  <a:gd name="T8" fmla="*/ 0 w 2"/>
                  <a:gd name="T9" fmla="*/ 2 h 4"/>
                </a:gdLst>
                <a:ahLst/>
                <a:cxnLst>
                  <a:cxn ang="0">
                    <a:pos x="T0" y="T1"/>
                  </a:cxn>
                  <a:cxn ang="0">
                    <a:pos x="T2" y="T3"/>
                  </a:cxn>
                  <a:cxn ang="0">
                    <a:pos x="T4" y="T5"/>
                  </a:cxn>
                  <a:cxn ang="0">
                    <a:pos x="T6" y="T7"/>
                  </a:cxn>
                  <a:cxn ang="0">
                    <a:pos x="T8" y="T9"/>
                  </a:cxn>
                </a:cxnLst>
                <a:rect l="0" t="0" r="r" b="b"/>
                <a:pathLst>
                  <a:path w="2" h="4">
                    <a:moveTo>
                      <a:pt x="0" y="2"/>
                    </a:moveTo>
                    <a:cubicBezTo>
                      <a:pt x="1" y="0"/>
                      <a:pt x="2" y="4"/>
                      <a:pt x="0" y="3"/>
                    </a:cubicBezTo>
                    <a:cubicBezTo>
                      <a:pt x="1" y="3"/>
                      <a:pt x="0" y="2"/>
                      <a:pt x="0" y="2"/>
                    </a:cubicBezTo>
                    <a:cubicBezTo>
                      <a:pt x="0" y="2"/>
                      <a:pt x="1" y="2"/>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2" name="Freeform 5466"/>
              <p:cNvSpPr/>
              <p:nvPr/>
            </p:nvSpPr>
            <p:spPr bwMode="auto">
              <a:xfrm>
                <a:off x="7526338" y="5353052"/>
                <a:ext cx="11113" cy="6350"/>
              </a:xfrm>
              <a:custGeom>
                <a:avLst/>
                <a:gdLst>
                  <a:gd name="T0" fmla="*/ 3 w 3"/>
                  <a:gd name="T1" fmla="*/ 0 h 2"/>
                  <a:gd name="T2" fmla="*/ 0 w 3"/>
                  <a:gd name="T3" fmla="*/ 1 h 2"/>
                  <a:gd name="T4" fmla="*/ 3 w 3"/>
                  <a:gd name="T5" fmla="*/ 0 h 2"/>
                </a:gdLst>
                <a:ahLst/>
                <a:cxnLst>
                  <a:cxn ang="0">
                    <a:pos x="T0" y="T1"/>
                  </a:cxn>
                  <a:cxn ang="0">
                    <a:pos x="T2" y="T3"/>
                  </a:cxn>
                  <a:cxn ang="0">
                    <a:pos x="T4" y="T5"/>
                  </a:cxn>
                </a:cxnLst>
                <a:rect l="0" t="0" r="r" b="b"/>
                <a:pathLst>
                  <a:path w="3" h="2">
                    <a:moveTo>
                      <a:pt x="3" y="0"/>
                    </a:moveTo>
                    <a:cubicBezTo>
                      <a:pt x="2" y="2"/>
                      <a:pt x="1" y="0"/>
                      <a:pt x="0" y="1"/>
                    </a:cubicBezTo>
                    <a:cubicBezTo>
                      <a:pt x="0" y="0"/>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3" name="Line 5467"/>
              <p:cNvSpPr>
                <a:spLocks noChangeShapeType="1"/>
              </p:cNvSpPr>
              <p:nvPr/>
            </p:nvSpPr>
            <p:spPr bwMode="auto">
              <a:xfrm>
                <a:off x="8129588" y="6145214"/>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4" name="Line 5468"/>
              <p:cNvSpPr>
                <a:spLocks noChangeShapeType="1"/>
              </p:cNvSpPr>
              <p:nvPr/>
            </p:nvSpPr>
            <p:spPr bwMode="auto">
              <a:xfrm>
                <a:off x="8129588" y="6145214"/>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5" name="Freeform 5469"/>
              <p:cNvSpPr>
                <a:spLocks noEditPoints="1"/>
              </p:cNvSpPr>
              <p:nvPr/>
            </p:nvSpPr>
            <p:spPr bwMode="auto">
              <a:xfrm>
                <a:off x="7092951" y="5356227"/>
                <a:ext cx="403225" cy="311150"/>
              </a:xfrm>
              <a:custGeom>
                <a:avLst/>
                <a:gdLst>
                  <a:gd name="T0" fmla="*/ 92 w 107"/>
                  <a:gd name="T1" fmla="*/ 8 h 83"/>
                  <a:gd name="T2" fmla="*/ 92 w 107"/>
                  <a:gd name="T3" fmla="*/ 10 h 83"/>
                  <a:gd name="T4" fmla="*/ 90 w 107"/>
                  <a:gd name="T5" fmla="*/ 10 h 83"/>
                  <a:gd name="T6" fmla="*/ 72 w 107"/>
                  <a:gd name="T7" fmla="*/ 20 h 83"/>
                  <a:gd name="T8" fmla="*/ 69 w 107"/>
                  <a:gd name="T9" fmla="*/ 21 h 83"/>
                  <a:gd name="T10" fmla="*/ 47 w 107"/>
                  <a:gd name="T11" fmla="*/ 36 h 83"/>
                  <a:gd name="T12" fmla="*/ 36 w 107"/>
                  <a:gd name="T13" fmla="*/ 43 h 83"/>
                  <a:gd name="T14" fmla="*/ 28 w 107"/>
                  <a:gd name="T15" fmla="*/ 52 h 83"/>
                  <a:gd name="T16" fmla="*/ 20 w 107"/>
                  <a:gd name="T17" fmla="*/ 64 h 83"/>
                  <a:gd name="T18" fmla="*/ 19 w 107"/>
                  <a:gd name="T19" fmla="*/ 62 h 83"/>
                  <a:gd name="T20" fmla="*/ 18 w 107"/>
                  <a:gd name="T21" fmla="*/ 67 h 83"/>
                  <a:gd name="T22" fmla="*/ 16 w 107"/>
                  <a:gd name="T23" fmla="*/ 68 h 83"/>
                  <a:gd name="T24" fmla="*/ 17 w 107"/>
                  <a:gd name="T25" fmla="*/ 68 h 83"/>
                  <a:gd name="T26" fmla="*/ 13 w 107"/>
                  <a:gd name="T27" fmla="*/ 77 h 83"/>
                  <a:gd name="T28" fmla="*/ 12 w 107"/>
                  <a:gd name="T29" fmla="*/ 76 h 83"/>
                  <a:gd name="T30" fmla="*/ 13 w 107"/>
                  <a:gd name="T31" fmla="*/ 77 h 83"/>
                  <a:gd name="T32" fmla="*/ 10 w 107"/>
                  <a:gd name="T33" fmla="*/ 79 h 83"/>
                  <a:gd name="T34" fmla="*/ 11 w 107"/>
                  <a:gd name="T35" fmla="*/ 78 h 83"/>
                  <a:gd name="T36" fmla="*/ 8 w 107"/>
                  <a:gd name="T37" fmla="*/ 79 h 83"/>
                  <a:gd name="T38" fmla="*/ 7 w 107"/>
                  <a:gd name="T39" fmla="*/ 80 h 83"/>
                  <a:gd name="T40" fmla="*/ 5 w 107"/>
                  <a:gd name="T41" fmla="*/ 83 h 83"/>
                  <a:gd name="T42" fmla="*/ 5 w 107"/>
                  <a:gd name="T43" fmla="*/ 81 h 83"/>
                  <a:gd name="T44" fmla="*/ 3 w 107"/>
                  <a:gd name="T45" fmla="*/ 83 h 83"/>
                  <a:gd name="T46" fmla="*/ 1 w 107"/>
                  <a:gd name="T47" fmla="*/ 82 h 83"/>
                  <a:gd name="T48" fmla="*/ 3 w 107"/>
                  <a:gd name="T49" fmla="*/ 79 h 83"/>
                  <a:gd name="T50" fmla="*/ 5 w 107"/>
                  <a:gd name="T51" fmla="*/ 70 h 83"/>
                  <a:gd name="T52" fmla="*/ 8 w 107"/>
                  <a:gd name="T53" fmla="*/ 68 h 83"/>
                  <a:gd name="T54" fmla="*/ 13 w 107"/>
                  <a:gd name="T55" fmla="*/ 61 h 83"/>
                  <a:gd name="T56" fmla="*/ 14 w 107"/>
                  <a:gd name="T57" fmla="*/ 62 h 83"/>
                  <a:gd name="T58" fmla="*/ 16 w 107"/>
                  <a:gd name="T59" fmla="*/ 57 h 83"/>
                  <a:gd name="T60" fmla="*/ 18 w 107"/>
                  <a:gd name="T61" fmla="*/ 55 h 83"/>
                  <a:gd name="T62" fmla="*/ 18 w 107"/>
                  <a:gd name="T63" fmla="*/ 54 h 83"/>
                  <a:gd name="T64" fmla="*/ 19 w 107"/>
                  <a:gd name="T65" fmla="*/ 54 h 83"/>
                  <a:gd name="T66" fmla="*/ 19 w 107"/>
                  <a:gd name="T67" fmla="*/ 53 h 83"/>
                  <a:gd name="T68" fmla="*/ 30 w 107"/>
                  <a:gd name="T69" fmla="*/ 41 h 83"/>
                  <a:gd name="T70" fmla="*/ 31 w 107"/>
                  <a:gd name="T71" fmla="*/ 38 h 83"/>
                  <a:gd name="T72" fmla="*/ 42 w 107"/>
                  <a:gd name="T73" fmla="*/ 30 h 83"/>
                  <a:gd name="T74" fmla="*/ 65 w 107"/>
                  <a:gd name="T75" fmla="*/ 15 h 83"/>
                  <a:gd name="T76" fmla="*/ 65 w 107"/>
                  <a:gd name="T77" fmla="*/ 16 h 83"/>
                  <a:gd name="T78" fmla="*/ 68 w 107"/>
                  <a:gd name="T79" fmla="*/ 16 h 83"/>
                  <a:gd name="T80" fmla="*/ 69 w 107"/>
                  <a:gd name="T81" fmla="*/ 13 h 83"/>
                  <a:gd name="T82" fmla="*/ 76 w 107"/>
                  <a:gd name="T83" fmla="*/ 9 h 83"/>
                  <a:gd name="T84" fmla="*/ 80 w 107"/>
                  <a:gd name="T85" fmla="*/ 9 h 83"/>
                  <a:gd name="T86" fmla="*/ 81 w 107"/>
                  <a:gd name="T87" fmla="*/ 7 h 83"/>
                  <a:gd name="T88" fmla="*/ 87 w 107"/>
                  <a:gd name="T89" fmla="*/ 6 h 83"/>
                  <a:gd name="T90" fmla="*/ 96 w 107"/>
                  <a:gd name="T91" fmla="*/ 2 h 83"/>
                  <a:gd name="T92" fmla="*/ 106 w 107"/>
                  <a:gd name="T93" fmla="*/ 0 h 83"/>
                  <a:gd name="T94" fmla="*/ 106 w 107"/>
                  <a:gd name="T95" fmla="*/ 2 h 83"/>
                  <a:gd name="T96" fmla="*/ 103 w 107"/>
                  <a:gd name="T97" fmla="*/ 3 h 83"/>
                  <a:gd name="T98" fmla="*/ 97 w 107"/>
                  <a:gd name="T99" fmla="*/ 5 h 83"/>
                  <a:gd name="T100" fmla="*/ 95 w 107"/>
                  <a:gd name="T101" fmla="*/ 7 h 83"/>
                  <a:gd name="T102" fmla="*/ 95 w 107"/>
                  <a:gd name="T103" fmla="*/ 8 h 83"/>
                  <a:gd name="T104" fmla="*/ 95 w 107"/>
                  <a:gd name="T105" fmla="*/ 8 h 83"/>
                  <a:gd name="T106" fmla="*/ 92 w 107"/>
                  <a:gd name="T107" fmla="*/ 8 h 83"/>
                  <a:gd name="T108" fmla="*/ 14 w 107"/>
                  <a:gd name="T109" fmla="*/ 74 h 83"/>
                  <a:gd name="T110" fmla="*/ 15 w 107"/>
                  <a:gd name="T111" fmla="*/ 73 h 83"/>
                  <a:gd name="T112" fmla="*/ 14 w 107"/>
                  <a:gd name="T113" fmla="*/ 73 h 83"/>
                  <a:gd name="T114" fmla="*/ 14 w 107"/>
                  <a:gd name="T115" fmla="*/ 7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 h="83">
                    <a:moveTo>
                      <a:pt x="92" y="8"/>
                    </a:moveTo>
                    <a:cubicBezTo>
                      <a:pt x="92" y="8"/>
                      <a:pt x="92" y="9"/>
                      <a:pt x="92" y="10"/>
                    </a:cubicBezTo>
                    <a:cubicBezTo>
                      <a:pt x="92" y="9"/>
                      <a:pt x="91" y="10"/>
                      <a:pt x="90" y="10"/>
                    </a:cubicBezTo>
                    <a:cubicBezTo>
                      <a:pt x="85" y="15"/>
                      <a:pt x="78" y="17"/>
                      <a:pt x="72" y="20"/>
                    </a:cubicBezTo>
                    <a:cubicBezTo>
                      <a:pt x="71" y="20"/>
                      <a:pt x="70" y="20"/>
                      <a:pt x="69" y="21"/>
                    </a:cubicBezTo>
                    <a:cubicBezTo>
                      <a:pt x="62" y="26"/>
                      <a:pt x="56" y="33"/>
                      <a:pt x="47" y="36"/>
                    </a:cubicBezTo>
                    <a:cubicBezTo>
                      <a:pt x="41" y="33"/>
                      <a:pt x="40" y="41"/>
                      <a:pt x="36" y="43"/>
                    </a:cubicBezTo>
                    <a:cubicBezTo>
                      <a:pt x="34" y="48"/>
                      <a:pt x="32" y="52"/>
                      <a:pt x="28" y="52"/>
                    </a:cubicBezTo>
                    <a:cubicBezTo>
                      <a:pt x="25" y="57"/>
                      <a:pt x="23" y="59"/>
                      <a:pt x="20" y="64"/>
                    </a:cubicBezTo>
                    <a:cubicBezTo>
                      <a:pt x="19" y="64"/>
                      <a:pt x="20" y="62"/>
                      <a:pt x="19" y="62"/>
                    </a:cubicBezTo>
                    <a:cubicBezTo>
                      <a:pt x="18" y="64"/>
                      <a:pt x="17" y="66"/>
                      <a:pt x="18" y="67"/>
                    </a:cubicBezTo>
                    <a:cubicBezTo>
                      <a:pt x="17" y="67"/>
                      <a:pt x="17" y="68"/>
                      <a:pt x="16" y="68"/>
                    </a:cubicBezTo>
                    <a:cubicBezTo>
                      <a:pt x="16" y="68"/>
                      <a:pt x="17" y="68"/>
                      <a:pt x="17" y="68"/>
                    </a:cubicBezTo>
                    <a:cubicBezTo>
                      <a:pt x="13" y="70"/>
                      <a:pt x="18" y="74"/>
                      <a:pt x="13" y="77"/>
                    </a:cubicBezTo>
                    <a:cubicBezTo>
                      <a:pt x="14" y="75"/>
                      <a:pt x="13" y="77"/>
                      <a:pt x="12" y="76"/>
                    </a:cubicBezTo>
                    <a:cubicBezTo>
                      <a:pt x="12" y="77"/>
                      <a:pt x="12" y="77"/>
                      <a:pt x="13" y="77"/>
                    </a:cubicBezTo>
                    <a:cubicBezTo>
                      <a:pt x="13" y="78"/>
                      <a:pt x="12" y="79"/>
                      <a:pt x="10" y="79"/>
                    </a:cubicBezTo>
                    <a:cubicBezTo>
                      <a:pt x="10" y="79"/>
                      <a:pt x="10" y="78"/>
                      <a:pt x="11" y="78"/>
                    </a:cubicBezTo>
                    <a:cubicBezTo>
                      <a:pt x="10" y="77"/>
                      <a:pt x="9" y="80"/>
                      <a:pt x="8" y="79"/>
                    </a:cubicBezTo>
                    <a:cubicBezTo>
                      <a:pt x="8" y="80"/>
                      <a:pt x="8" y="79"/>
                      <a:pt x="7" y="80"/>
                    </a:cubicBezTo>
                    <a:cubicBezTo>
                      <a:pt x="8" y="82"/>
                      <a:pt x="7" y="83"/>
                      <a:pt x="5" y="83"/>
                    </a:cubicBezTo>
                    <a:cubicBezTo>
                      <a:pt x="5" y="82"/>
                      <a:pt x="5" y="82"/>
                      <a:pt x="5" y="81"/>
                    </a:cubicBezTo>
                    <a:cubicBezTo>
                      <a:pt x="4" y="81"/>
                      <a:pt x="4" y="82"/>
                      <a:pt x="3" y="83"/>
                    </a:cubicBezTo>
                    <a:cubicBezTo>
                      <a:pt x="2" y="82"/>
                      <a:pt x="1" y="82"/>
                      <a:pt x="1" y="82"/>
                    </a:cubicBezTo>
                    <a:cubicBezTo>
                      <a:pt x="0" y="80"/>
                      <a:pt x="1" y="80"/>
                      <a:pt x="3" y="79"/>
                    </a:cubicBezTo>
                    <a:cubicBezTo>
                      <a:pt x="2" y="76"/>
                      <a:pt x="5" y="74"/>
                      <a:pt x="5" y="70"/>
                    </a:cubicBezTo>
                    <a:cubicBezTo>
                      <a:pt x="7" y="70"/>
                      <a:pt x="6" y="68"/>
                      <a:pt x="8" y="68"/>
                    </a:cubicBezTo>
                    <a:cubicBezTo>
                      <a:pt x="8" y="64"/>
                      <a:pt x="11" y="63"/>
                      <a:pt x="13" y="61"/>
                    </a:cubicBezTo>
                    <a:cubicBezTo>
                      <a:pt x="14" y="60"/>
                      <a:pt x="13" y="62"/>
                      <a:pt x="14" y="62"/>
                    </a:cubicBezTo>
                    <a:cubicBezTo>
                      <a:pt x="15" y="60"/>
                      <a:pt x="17" y="58"/>
                      <a:pt x="16" y="57"/>
                    </a:cubicBezTo>
                    <a:cubicBezTo>
                      <a:pt x="17" y="56"/>
                      <a:pt x="18" y="56"/>
                      <a:pt x="18" y="55"/>
                    </a:cubicBezTo>
                    <a:cubicBezTo>
                      <a:pt x="18" y="55"/>
                      <a:pt x="17" y="55"/>
                      <a:pt x="18" y="54"/>
                    </a:cubicBezTo>
                    <a:cubicBezTo>
                      <a:pt x="18" y="54"/>
                      <a:pt x="19" y="54"/>
                      <a:pt x="19" y="54"/>
                    </a:cubicBezTo>
                    <a:cubicBezTo>
                      <a:pt x="19" y="54"/>
                      <a:pt x="19" y="53"/>
                      <a:pt x="19" y="53"/>
                    </a:cubicBezTo>
                    <a:cubicBezTo>
                      <a:pt x="23" y="50"/>
                      <a:pt x="25" y="43"/>
                      <a:pt x="30" y="41"/>
                    </a:cubicBezTo>
                    <a:cubicBezTo>
                      <a:pt x="30" y="40"/>
                      <a:pt x="31" y="40"/>
                      <a:pt x="31" y="38"/>
                    </a:cubicBezTo>
                    <a:cubicBezTo>
                      <a:pt x="34" y="37"/>
                      <a:pt x="38" y="30"/>
                      <a:pt x="42" y="30"/>
                    </a:cubicBezTo>
                    <a:cubicBezTo>
                      <a:pt x="47" y="24"/>
                      <a:pt x="56" y="18"/>
                      <a:pt x="65" y="15"/>
                    </a:cubicBezTo>
                    <a:cubicBezTo>
                      <a:pt x="65" y="15"/>
                      <a:pt x="64" y="15"/>
                      <a:pt x="65" y="16"/>
                    </a:cubicBezTo>
                    <a:cubicBezTo>
                      <a:pt x="66" y="16"/>
                      <a:pt x="66" y="15"/>
                      <a:pt x="68" y="16"/>
                    </a:cubicBezTo>
                    <a:cubicBezTo>
                      <a:pt x="69" y="15"/>
                      <a:pt x="69" y="14"/>
                      <a:pt x="69" y="13"/>
                    </a:cubicBezTo>
                    <a:cubicBezTo>
                      <a:pt x="72" y="13"/>
                      <a:pt x="74" y="10"/>
                      <a:pt x="76" y="9"/>
                    </a:cubicBezTo>
                    <a:cubicBezTo>
                      <a:pt x="78" y="9"/>
                      <a:pt x="80" y="7"/>
                      <a:pt x="80" y="9"/>
                    </a:cubicBezTo>
                    <a:cubicBezTo>
                      <a:pt x="81" y="9"/>
                      <a:pt x="81" y="8"/>
                      <a:pt x="81" y="7"/>
                    </a:cubicBezTo>
                    <a:cubicBezTo>
                      <a:pt x="83" y="6"/>
                      <a:pt x="85" y="4"/>
                      <a:pt x="87" y="6"/>
                    </a:cubicBezTo>
                    <a:cubicBezTo>
                      <a:pt x="89" y="2"/>
                      <a:pt x="95" y="6"/>
                      <a:pt x="96" y="2"/>
                    </a:cubicBezTo>
                    <a:cubicBezTo>
                      <a:pt x="99" y="2"/>
                      <a:pt x="103" y="0"/>
                      <a:pt x="106" y="0"/>
                    </a:cubicBezTo>
                    <a:cubicBezTo>
                      <a:pt x="106" y="1"/>
                      <a:pt x="106" y="3"/>
                      <a:pt x="106" y="2"/>
                    </a:cubicBezTo>
                    <a:cubicBezTo>
                      <a:pt x="107" y="3"/>
                      <a:pt x="104" y="4"/>
                      <a:pt x="103" y="3"/>
                    </a:cubicBezTo>
                    <a:cubicBezTo>
                      <a:pt x="103" y="5"/>
                      <a:pt x="99" y="6"/>
                      <a:pt x="97" y="5"/>
                    </a:cubicBezTo>
                    <a:cubicBezTo>
                      <a:pt x="96" y="6"/>
                      <a:pt x="96" y="7"/>
                      <a:pt x="95" y="7"/>
                    </a:cubicBezTo>
                    <a:cubicBezTo>
                      <a:pt x="95" y="8"/>
                      <a:pt x="95" y="8"/>
                      <a:pt x="95" y="8"/>
                    </a:cubicBezTo>
                    <a:cubicBezTo>
                      <a:pt x="95" y="9"/>
                      <a:pt x="94" y="8"/>
                      <a:pt x="95" y="8"/>
                    </a:cubicBezTo>
                    <a:cubicBezTo>
                      <a:pt x="94" y="6"/>
                      <a:pt x="93" y="8"/>
                      <a:pt x="92" y="8"/>
                    </a:cubicBezTo>
                    <a:close/>
                    <a:moveTo>
                      <a:pt x="14" y="74"/>
                    </a:moveTo>
                    <a:cubicBezTo>
                      <a:pt x="14" y="74"/>
                      <a:pt x="15" y="74"/>
                      <a:pt x="15" y="73"/>
                    </a:cubicBezTo>
                    <a:cubicBezTo>
                      <a:pt x="14" y="73"/>
                      <a:pt x="14" y="73"/>
                      <a:pt x="14" y="73"/>
                    </a:cubicBezTo>
                    <a:cubicBezTo>
                      <a:pt x="14" y="73"/>
                      <a:pt x="13" y="74"/>
                      <a:pt x="14"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8" name="Freeform 5470"/>
              <p:cNvSpPr/>
              <p:nvPr/>
            </p:nvSpPr>
            <p:spPr bwMode="auto">
              <a:xfrm>
                <a:off x="7499351" y="5356227"/>
                <a:ext cx="11113" cy="15875"/>
              </a:xfrm>
              <a:custGeom>
                <a:avLst/>
                <a:gdLst>
                  <a:gd name="T0" fmla="*/ 2 w 3"/>
                  <a:gd name="T1" fmla="*/ 0 h 4"/>
                  <a:gd name="T2" fmla="*/ 0 w 3"/>
                  <a:gd name="T3" fmla="*/ 3 h 4"/>
                  <a:gd name="T4" fmla="*/ 0 w 3"/>
                  <a:gd name="T5" fmla="*/ 1 h 4"/>
                  <a:gd name="T6" fmla="*/ 2 w 3"/>
                  <a:gd name="T7" fmla="*/ 0 h 4"/>
                </a:gdLst>
                <a:ahLst/>
                <a:cxnLst>
                  <a:cxn ang="0">
                    <a:pos x="T0" y="T1"/>
                  </a:cxn>
                  <a:cxn ang="0">
                    <a:pos x="T2" y="T3"/>
                  </a:cxn>
                  <a:cxn ang="0">
                    <a:pos x="T4" y="T5"/>
                  </a:cxn>
                  <a:cxn ang="0">
                    <a:pos x="T6" y="T7"/>
                  </a:cxn>
                </a:cxnLst>
                <a:rect l="0" t="0" r="r" b="b"/>
                <a:pathLst>
                  <a:path w="3" h="4">
                    <a:moveTo>
                      <a:pt x="2" y="0"/>
                    </a:moveTo>
                    <a:cubicBezTo>
                      <a:pt x="3" y="0"/>
                      <a:pt x="2" y="4"/>
                      <a:pt x="0" y="3"/>
                    </a:cubicBezTo>
                    <a:cubicBezTo>
                      <a:pt x="2" y="2"/>
                      <a:pt x="0" y="2"/>
                      <a:pt x="0" y="1"/>
                    </a:cubicBezTo>
                    <a:cubicBezTo>
                      <a:pt x="1" y="0"/>
                      <a:pt x="3"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9" name="Freeform 5471"/>
              <p:cNvSpPr/>
              <p:nvPr/>
            </p:nvSpPr>
            <p:spPr bwMode="auto">
              <a:xfrm>
                <a:off x="7029451" y="5856289"/>
                <a:ext cx="30163" cy="71438"/>
              </a:xfrm>
              <a:custGeom>
                <a:avLst/>
                <a:gdLst>
                  <a:gd name="T0" fmla="*/ 1 w 8"/>
                  <a:gd name="T1" fmla="*/ 0 h 19"/>
                  <a:gd name="T2" fmla="*/ 3 w 8"/>
                  <a:gd name="T3" fmla="*/ 2 h 19"/>
                  <a:gd name="T4" fmla="*/ 7 w 8"/>
                  <a:gd name="T5" fmla="*/ 2 h 19"/>
                  <a:gd name="T6" fmla="*/ 6 w 8"/>
                  <a:gd name="T7" fmla="*/ 5 h 19"/>
                  <a:gd name="T8" fmla="*/ 7 w 8"/>
                  <a:gd name="T9" fmla="*/ 7 h 19"/>
                  <a:gd name="T10" fmla="*/ 5 w 8"/>
                  <a:gd name="T11" fmla="*/ 7 h 19"/>
                  <a:gd name="T12" fmla="*/ 5 w 8"/>
                  <a:gd name="T13" fmla="*/ 8 h 19"/>
                  <a:gd name="T14" fmla="*/ 7 w 8"/>
                  <a:gd name="T15" fmla="*/ 8 h 19"/>
                  <a:gd name="T16" fmla="*/ 3 w 8"/>
                  <a:gd name="T17" fmla="*/ 12 h 19"/>
                  <a:gd name="T18" fmla="*/ 3 w 8"/>
                  <a:gd name="T19" fmla="*/ 19 h 19"/>
                  <a:gd name="T20" fmla="*/ 3 w 8"/>
                  <a:gd name="T21" fmla="*/ 16 h 19"/>
                  <a:gd name="T22" fmla="*/ 4 w 8"/>
                  <a:gd name="T23" fmla="*/ 16 h 19"/>
                  <a:gd name="T24" fmla="*/ 1 w 8"/>
                  <a:gd name="T25" fmla="*/ 11 h 19"/>
                  <a:gd name="T26" fmla="*/ 1 w 8"/>
                  <a:gd name="T27" fmla="*/ 9 h 19"/>
                  <a:gd name="T28" fmla="*/ 3 w 8"/>
                  <a:gd name="T29" fmla="*/ 11 h 19"/>
                  <a:gd name="T30" fmla="*/ 4 w 8"/>
                  <a:gd name="T31" fmla="*/ 7 h 19"/>
                  <a:gd name="T32" fmla="*/ 1 w 8"/>
                  <a:gd name="T33" fmla="*/ 5 h 19"/>
                  <a:gd name="T34" fmla="*/ 1 w 8"/>
                  <a:gd name="T3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19">
                    <a:moveTo>
                      <a:pt x="1" y="0"/>
                    </a:moveTo>
                    <a:cubicBezTo>
                      <a:pt x="2" y="1"/>
                      <a:pt x="3" y="0"/>
                      <a:pt x="3" y="2"/>
                    </a:cubicBezTo>
                    <a:cubicBezTo>
                      <a:pt x="5" y="2"/>
                      <a:pt x="6" y="2"/>
                      <a:pt x="7" y="2"/>
                    </a:cubicBezTo>
                    <a:cubicBezTo>
                      <a:pt x="6" y="4"/>
                      <a:pt x="8" y="3"/>
                      <a:pt x="6" y="5"/>
                    </a:cubicBezTo>
                    <a:cubicBezTo>
                      <a:pt x="5" y="6"/>
                      <a:pt x="7" y="6"/>
                      <a:pt x="7" y="7"/>
                    </a:cubicBezTo>
                    <a:cubicBezTo>
                      <a:pt x="6" y="7"/>
                      <a:pt x="5" y="6"/>
                      <a:pt x="5" y="7"/>
                    </a:cubicBezTo>
                    <a:cubicBezTo>
                      <a:pt x="5" y="8"/>
                      <a:pt x="7" y="8"/>
                      <a:pt x="5" y="8"/>
                    </a:cubicBezTo>
                    <a:cubicBezTo>
                      <a:pt x="6" y="9"/>
                      <a:pt x="6" y="8"/>
                      <a:pt x="7" y="8"/>
                    </a:cubicBezTo>
                    <a:cubicBezTo>
                      <a:pt x="5" y="10"/>
                      <a:pt x="6" y="12"/>
                      <a:pt x="3" y="12"/>
                    </a:cubicBezTo>
                    <a:cubicBezTo>
                      <a:pt x="5" y="14"/>
                      <a:pt x="5" y="16"/>
                      <a:pt x="3" y="19"/>
                    </a:cubicBezTo>
                    <a:cubicBezTo>
                      <a:pt x="3" y="18"/>
                      <a:pt x="2" y="18"/>
                      <a:pt x="3" y="16"/>
                    </a:cubicBezTo>
                    <a:cubicBezTo>
                      <a:pt x="3" y="16"/>
                      <a:pt x="3" y="16"/>
                      <a:pt x="4" y="16"/>
                    </a:cubicBezTo>
                    <a:cubicBezTo>
                      <a:pt x="2" y="15"/>
                      <a:pt x="4" y="11"/>
                      <a:pt x="1" y="11"/>
                    </a:cubicBezTo>
                    <a:cubicBezTo>
                      <a:pt x="1" y="10"/>
                      <a:pt x="0" y="9"/>
                      <a:pt x="1" y="9"/>
                    </a:cubicBezTo>
                    <a:cubicBezTo>
                      <a:pt x="1" y="10"/>
                      <a:pt x="3" y="9"/>
                      <a:pt x="3" y="11"/>
                    </a:cubicBezTo>
                    <a:cubicBezTo>
                      <a:pt x="4" y="9"/>
                      <a:pt x="2" y="8"/>
                      <a:pt x="4" y="7"/>
                    </a:cubicBezTo>
                    <a:cubicBezTo>
                      <a:pt x="3" y="6"/>
                      <a:pt x="2" y="5"/>
                      <a:pt x="1" y="5"/>
                    </a:cubicBezTo>
                    <a:cubicBezTo>
                      <a:pt x="0" y="3"/>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20" name="Freeform 5472"/>
              <p:cNvSpPr/>
              <p:nvPr/>
            </p:nvSpPr>
            <p:spPr bwMode="auto">
              <a:xfrm>
                <a:off x="7743826" y="5348289"/>
                <a:ext cx="288925" cy="158750"/>
              </a:xfrm>
              <a:custGeom>
                <a:avLst/>
                <a:gdLst>
                  <a:gd name="T0" fmla="*/ 1 w 77"/>
                  <a:gd name="T1" fmla="*/ 0 h 42"/>
                  <a:gd name="T2" fmla="*/ 17 w 77"/>
                  <a:gd name="T3" fmla="*/ 5 h 42"/>
                  <a:gd name="T4" fmla="*/ 20 w 77"/>
                  <a:gd name="T5" fmla="*/ 5 h 42"/>
                  <a:gd name="T6" fmla="*/ 74 w 77"/>
                  <a:gd name="T7" fmla="*/ 37 h 42"/>
                  <a:gd name="T8" fmla="*/ 75 w 77"/>
                  <a:gd name="T9" fmla="*/ 40 h 42"/>
                  <a:gd name="T10" fmla="*/ 76 w 77"/>
                  <a:gd name="T11" fmla="*/ 42 h 42"/>
                  <a:gd name="T12" fmla="*/ 69 w 77"/>
                  <a:gd name="T13" fmla="*/ 36 h 42"/>
                  <a:gd name="T14" fmla="*/ 67 w 77"/>
                  <a:gd name="T15" fmla="*/ 36 h 42"/>
                  <a:gd name="T16" fmla="*/ 59 w 77"/>
                  <a:gd name="T17" fmla="*/ 30 h 42"/>
                  <a:gd name="T18" fmla="*/ 24 w 77"/>
                  <a:gd name="T19" fmla="*/ 14 h 42"/>
                  <a:gd name="T20" fmla="*/ 9 w 77"/>
                  <a:gd name="T21" fmla="*/ 7 h 42"/>
                  <a:gd name="T22" fmla="*/ 6 w 77"/>
                  <a:gd name="T23" fmla="*/ 4 h 42"/>
                  <a:gd name="T24" fmla="*/ 1 w 77"/>
                  <a:gd name="T25" fmla="*/ 2 h 42"/>
                  <a:gd name="T26" fmla="*/ 1 w 77"/>
                  <a:gd name="T2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 h="42">
                    <a:moveTo>
                      <a:pt x="1" y="0"/>
                    </a:moveTo>
                    <a:cubicBezTo>
                      <a:pt x="6" y="3"/>
                      <a:pt x="12" y="2"/>
                      <a:pt x="17" y="5"/>
                    </a:cubicBezTo>
                    <a:cubicBezTo>
                      <a:pt x="18" y="5"/>
                      <a:pt x="18" y="5"/>
                      <a:pt x="20" y="5"/>
                    </a:cubicBezTo>
                    <a:cubicBezTo>
                      <a:pt x="41" y="12"/>
                      <a:pt x="60" y="22"/>
                      <a:pt x="74" y="37"/>
                    </a:cubicBezTo>
                    <a:cubicBezTo>
                      <a:pt x="74" y="39"/>
                      <a:pt x="75" y="39"/>
                      <a:pt x="75" y="40"/>
                    </a:cubicBezTo>
                    <a:cubicBezTo>
                      <a:pt x="76" y="40"/>
                      <a:pt x="77" y="41"/>
                      <a:pt x="76" y="42"/>
                    </a:cubicBezTo>
                    <a:cubicBezTo>
                      <a:pt x="73" y="41"/>
                      <a:pt x="70" y="39"/>
                      <a:pt x="69" y="36"/>
                    </a:cubicBezTo>
                    <a:cubicBezTo>
                      <a:pt x="68" y="35"/>
                      <a:pt x="68" y="37"/>
                      <a:pt x="67" y="36"/>
                    </a:cubicBezTo>
                    <a:cubicBezTo>
                      <a:pt x="64" y="34"/>
                      <a:pt x="62" y="33"/>
                      <a:pt x="59" y="30"/>
                    </a:cubicBezTo>
                    <a:cubicBezTo>
                      <a:pt x="47" y="25"/>
                      <a:pt x="37" y="18"/>
                      <a:pt x="24" y="14"/>
                    </a:cubicBezTo>
                    <a:cubicBezTo>
                      <a:pt x="21" y="9"/>
                      <a:pt x="15" y="9"/>
                      <a:pt x="9" y="7"/>
                    </a:cubicBezTo>
                    <a:cubicBezTo>
                      <a:pt x="9" y="5"/>
                      <a:pt x="6" y="6"/>
                      <a:pt x="6" y="4"/>
                    </a:cubicBezTo>
                    <a:cubicBezTo>
                      <a:pt x="4" y="4"/>
                      <a:pt x="2" y="3"/>
                      <a:pt x="1" y="2"/>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21" name="Freeform 5473"/>
              <p:cNvSpPr>
                <a:spLocks noEditPoints="1"/>
              </p:cNvSpPr>
              <p:nvPr/>
            </p:nvSpPr>
            <p:spPr bwMode="auto">
              <a:xfrm>
                <a:off x="7018338" y="5584827"/>
                <a:ext cx="1223963" cy="984250"/>
              </a:xfrm>
              <a:custGeom>
                <a:avLst/>
                <a:gdLst>
                  <a:gd name="T0" fmla="*/ 293 w 326"/>
                  <a:gd name="T1" fmla="*/ 5 h 262"/>
                  <a:gd name="T2" fmla="*/ 300 w 326"/>
                  <a:gd name="T3" fmla="*/ 15 h 262"/>
                  <a:gd name="T4" fmla="*/ 313 w 326"/>
                  <a:gd name="T5" fmla="*/ 41 h 262"/>
                  <a:gd name="T6" fmla="*/ 315 w 326"/>
                  <a:gd name="T7" fmla="*/ 51 h 262"/>
                  <a:gd name="T8" fmla="*/ 321 w 326"/>
                  <a:gd name="T9" fmla="*/ 74 h 262"/>
                  <a:gd name="T10" fmla="*/ 324 w 326"/>
                  <a:gd name="T11" fmla="*/ 95 h 262"/>
                  <a:gd name="T12" fmla="*/ 326 w 326"/>
                  <a:gd name="T13" fmla="*/ 104 h 262"/>
                  <a:gd name="T14" fmla="*/ 317 w 326"/>
                  <a:gd name="T15" fmla="*/ 140 h 262"/>
                  <a:gd name="T16" fmla="*/ 305 w 326"/>
                  <a:gd name="T17" fmla="*/ 172 h 262"/>
                  <a:gd name="T18" fmla="*/ 276 w 326"/>
                  <a:gd name="T19" fmla="*/ 207 h 262"/>
                  <a:gd name="T20" fmla="*/ 221 w 326"/>
                  <a:gd name="T21" fmla="*/ 243 h 262"/>
                  <a:gd name="T22" fmla="*/ 206 w 326"/>
                  <a:gd name="T23" fmla="*/ 249 h 262"/>
                  <a:gd name="T24" fmla="*/ 194 w 326"/>
                  <a:gd name="T25" fmla="*/ 256 h 262"/>
                  <a:gd name="T26" fmla="*/ 187 w 326"/>
                  <a:gd name="T27" fmla="*/ 258 h 262"/>
                  <a:gd name="T28" fmla="*/ 170 w 326"/>
                  <a:gd name="T29" fmla="*/ 254 h 262"/>
                  <a:gd name="T30" fmla="*/ 118 w 326"/>
                  <a:gd name="T31" fmla="*/ 247 h 262"/>
                  <a:gd name="T32" fmla="*/ 74 w 326"/>
                  <a:gd name="T33" fmla="*/ 226 h 262"/>
                  <a:gd name="T34" fmla="*/ 48 w 326"/>
                  <a:gd name="T35" fmla="*/ 206 h 262"/>
                  <a:gd name="T36" fmla="*/ 33 w 326"/>
                  <a:gd name="T37" fmla="*/ 189 h 262"/>
                  <a:gd name="T38" fmla="*/ 12 w 326"/>
                  <a:gd name="T39" fmla="*/ 155 h 262"/>
                  <a:gd name="T40" fmla="*/ 3 w 326"/>
                  <a:gd name="T41" fmla="*/ 104 h 262"/>
                  <a:gd name="T42" fmla="*/ 3 w 326"/>
                  <a:gd name="T43" fmla="*/ 94 h 262"/>
                  <a:gd name="T44" fmla="*/ 6 w 326"/>
                  <a:gd name="T45" fmla="*/ 95 h 262"/>
                  <a:gd name="T46" fmla="*/ 10 w 326"/>
                  <a:gd name="T47" fmla="*/ 111 h 262"/>
                  <a:gd name="T48" fmla="*/ 22 w 326"/>
                  <a:gd name="T49" fmla="*/ 148 h 262"/>
                  <a:gd name="T50" fmla="*/ 34 w 326"/>
                  <a:gd name="T51" fmla="*/ 169 h 262"/>
                  <a:gd name="T52" fmla="*/ 43 w 326"/>
                  <a:gd name="T53" fmla="*/ 187 h 262"/>
                  <a:gd name="T54" fmla="*/ 61 w 326"/>
                  <a:gd name="T55" fmla="*/ 206 h 262"/>
                  <a:gd name="T56" fmla="*/ 90 w 326"/>
                  <a:gd name="T57" fmla="*/ 226 h 262"/>
                  <a:gd name="T58" fmla="*/ 113 w 326"/>
                  <a:gd name="T59" fmla="*/ 237 h 262"/>
                  <a:gd name="T60" fmla="*/ 141 w 326"/>
                  <a:gd name="T61" fmla="*/ 243 h 262"/>
                  <a:gd name="T62" fmla="*/ 154 w 326"/>
                  <a:gd name="T63" fmla="*/ 244 h 262"/>
                  <a:gd name="T64" fmla="*/ 187 w 326"/>
                  <a:gd name="T65" fmla="*/ 241 h 262"/>
                  <a:gd name="T66" fmla="*/ 213 w 326"/>
                  <a:gd name="T67" fmla="*/ 233 h 262"/>
                  <a:gd name="T68" fmla="*/ 236 w 326"/>
                  <a:gd name="T69" fmla="*/ 224 h 262"/>
                  <a:gd name="T70" fmla="*/ 244 w 326"/>
                  <a:gd name="T71" fmla="*/ 220 h 262"/>
                  <a:gd name="T72" fmla="*/ 266 w 326"/>
                  <a:gd name="T73" fmla="*/ 204 h 262"/>
                  <a:gd name="T74" fmla="*/ 286 w 326"/>
                  <a:gd name="T75" fmla="*/ 179 h 262"/>
                  <a:gd name="T76" fmla="*/ 289 w 326"/>
                  <a:gd name="T77" fmla="*/ 174 h 262"/>
                  <a:gd name="T78" fmla="*/ 302 w 326"/>
                  <a:gd name="T79" fmla="*/ 150 h 262"/>
                  <a:gd name="T80" fmla="*/ 309 w 326"/>
                  <a:gd name="T81" fmla="*/ 125 h 262"/>
                  <a:gd name="T82" fmla="*/ 312 w 326"/>
                  <a:gd name="T83" fmla="*/ 120 h 262"/>
                  <a:gd name="T84" fmla="*/ 314 w 326"/>
                  <a:gd name="T85" fmla="*/ 95 h 262"/>
                  <a:gd name="T86" fmla="*/ 315 w 326"/>
                  <a:gd name="T87" fmla="*/ 93 h 262"/>
                  <a:gd name="T88" fmla="*/ 317 w 326"/>
                  <a:gd name="T89" fmla="*/ 91 h 262"/>
                  <a:gd name="T90" fmla="*/ 315 w 326"/>
                  <a:gd name="T91" fmla="*/ 86 h 262"/>
                  <a:gd name="T92" fmla="*/ 315 w 326"/>
                  <a:gd name="T93" fmla="*/ 77 h 262"/>
                  <a:gd name="T94" fmla="*/ 313 w 326"/>
                  <a:gd name="T95" fmla="*/ 71 h 262"/>
                  <a:gd name="T96" fmla="*/ 313 w 326"/>
                  <a:gd name="T97" fmla="*/ 69 h 262"/>
                  <a:gd name="T98" fmla="*/ 311 w 326"/>
                  <a:gd name="T99" fmla="*/ 66 h 262"/>
                  <a:gd name="T100" fmla="*/ 312 w 326"/>
                  <a:gd name="T101" fmla="*/ 58 h 262"/>
                  <a:gd name="T102" fmla="*/ 310 w 326"/>
                  <a:gd name="T103" fmla="*/ 50 h 262"/>
                  <a:gd name="T104" fmla="*/ 301 w 326"/>
                  <a:gd name="T105" fmla="*/ 30 h 262"/>
                  <a:gd name="T106" fmla="*/ 298 w 326"/>
                  <a:gd name="T107" fmla="*/ 20 h 262"/>
                  <a:gd name="T108" fmla="*/ 296 w 326"/>
                  <a:gd name="T109" fmla="*/ 16 h 262"/>
                  <a:gd name="T110" fmla="*/ 288 w 326"/>
                  <a:gd name="T111" fmla="*/ 0 h 262"/>
                  <a:gd name="T112" fmla="*/ 299 w 326"/>
                  <a:gd name="T113" fmla="*/ 19 h 262"/>
                  <a:gd name="T114" fmla="*/ 311 w 326"/>
                  <a:gd name="T115" fmla="*/ 61 h 262"/>
                  <a:gd name="T116" fmla="*/ 312 w 326"/>
                  <a:gd name="T117" fmla="*/ 6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262">
                    <a:moveTo>
                      <a:pt x="288" y="0"/>
                    </a:moveTo>
                    <a:cubicBezTo>
                      <a:pt x="290" y="2"/>
                      <a:pt x="293" y="2"/>
                      <a:pt x="293" y="5"/>
                    </a:cubicBezTo>
                    <a:cubicBezTo>
                      <a:pt x="296" y="8"/>
                      <a:pt x="297" y="10"/>
                      <a:pt x="298" y="14"/>
                    </a:cubicBezTo>
                    <a:cubicBezTo>
                      <a:pt x="299" y="14"/>
                      <a:pt x="300" y="14"/>
                      <a:pt x="300" y="15"/>
                    </a:cubicBezTo>
                    <a:cubicBezTo>
                      <a:pt x="300" y="21"/>
                      <a:pt x="306" y="24"/>
                      <a:pt x="307" y="29"/>
                    </a:cubicBezTo>
                    <a:cubicBezTo>
                      <a:pt x="307" y="32"/>
                      <a:pt x="309" y="39"/>
                      <a:pt x="313" y="41"/>
                    </a:cubicBezTo>
                    <a:cubicBezTo>
                      <a:pt x="313" y="42"/>
                      <a:pt x="313" y="43"/>
                      <a:pt x="313" y="44"/>
                    </a:cubicBezTo>
                    <a:cubicBezTo>
                      <a:pt x="313" y="46"/>
                      <a:pt x="315" y="49"/>
                      <a:pt x="315" y="51"/>
                    </a:cubicBezTo>
                    <a:cubicBezTo>
                      <a:pt x="318" y="54"/>
                      <a:pt x="316" y="60"/>
                      <a:pt x="317" y="65"/>
                    </a:cubicBezTo>
                    <a:cubicBezTo>
                      <a:pt x="318" y="68"/>
                      <a:pt x="321" y="71"/>
                      <a:pt x="321" y="74"/>
                    </a:cubicBezTo>
                    <a:cubicBezTo>
                      <a:pt x="322" y="76"/>
                      <a:pt x="321" y="79"/>
                      <a:pt x="321" y="81"/>
                    </a:cubicBezTo>
                    <a:cubicBezTo>
                      <a:pt x="322" y="86"/>
                      <a:pt x="324" y="90"/>
                      <a:pt x="324" y="95"/>
                    </a:cubicBezTo>
                    <a:cubicBezTo>
                      <a:pt x="324" y="98"/>
                      <a:pt x="322" y="100"/>
                      <a:pt x="322" y="104"/>
                    </a:cubicBezTo>
                    <a:cubicBezTo>
                      <a:pt x="323" y="105"/>
                      <a:pt x="325" y="103"/>
                      <a:pt x="326" y="104"/>
                    </a:cubicBezTo>
                    <a:cubicBezTo>
                      <a:pt x="325" y="106"/>
                      <a:pt x="324" y="107"/>
                      <a:pt x="322" y="107"/>
                    </a:cubicBezTo>
                    <a:cubicBezTo>
                      <a:pt x="323" y="119"/>
                      <a:pt x="318" y="129"/>
                      <a:pt x="317" y="140"/>
                    </a:cubicBezTo>
                    <a:cubicBezTo>
                      <a:pt x="316" y="148"/>
                      <a:pt x="310" y="155"/>
                      <a:pt x="308" y="163"/>
                    </a:cubicBezTo>
                    <a:cubicBezTo>
                      <a:pt x="307" y="166"/>
                      <a:pt x="307" y="169"/>
                      <a:pt x="305" y="172"/>
                    </a:cubicBezTo>
                    <a:cubicBezTo>
                      <a:pt x="302" y="176"/>
                      <a:pt x="299" y="180"/>
                      <a:pt x="296" y="182"/>
                    </a:cubicBezTo>
                    <a:cubicBezTo>
                      <a:pt x="291" y="192"/>
                      <a:pt x="285" y="200"/>
                      <a:pt x="276" y="207"/>
                    </a:cubicBezTo>
                    <a:cubicBezTo>
                      <a:pt x="276" y="207"/>
                      <a:pt x="276" y="208"/>
                      <a:pt x="276" y="208"/>
                    </a:cubicBezTo>
                    <a:cubicBezTo>
                      <a:pt x="261" y="223"/>
                      <a:pt x="241" y="234"/>
                      <a:pt x="221" y="243"/>
                    </a:cubicBezTo>
                    <a:cubicBezTo>
                      <a:pt x="220" y="244"/>
                      <a:pt x="219" y="246"/>
                      <a:pt x="218" y="247"/>
                    </a:cubicBezTo>
                    <a:cubicBezTo>
                      <a:pt x="215" y="246"/>
                      <a:pt x="211" y="248"/>
                      <a:pt x="206" y="249"/>
                    </a:cubicBezTo>
                    <a:cubicBezTo>
                      <a:pt x="202" y="251"/>
                      <a:pt x="198" y="252"/>
                      <a:pt x="194" y="252"/>
                    </a:cubicBezTo>
                    <a:cubicBezTo>
                      <a:pt x="196" y="254"/>
                      <a:pt x="193" y="255"/>
                      <a:pt x="194" y="256"/>
                    </a:cubicBezTo>
                    <a:cubicBezTo>
                      <a:pt x="191" y="254"/>
                      <a:pt x="190" y="258"/>
                      <a:pt x="191" y="259"/>
                    </a:cubicBezTo>
                    <a:cubicBezTo>
                      <a:pt x="189" y="259"/>
                      <a:pt x="188" y="259"/>
                      <a:pt x="187" y="258"/>
                    </a:cubicBezTo>
                    <a:cubicBezTo>
                      <a:pt x="183" y="262"/>
                      <a:pt x="179" y="258"/>
                      <a:pt x="178" y="253"/>
                    </a:cubicBezTo>
                    <a:cubicBezTo>
                      <a:pt x="175" y="252"/>
                      <a:pt x="173" y="253"/>
                      <a:pt x="170" y="254"/>
                    </a:cubicBezTo>
                    <a:cubicBezTo>
                      <a:pt x="163" y="254"/>
                      <a:pt x="156" y="253"/>
                      <a:pt x="150" y="254"/>
                    </a:cubicBezTo>
                    <a:cubicBezTo>
                      <a:pt x="139" y="252"/>
                      <a:pt x="128" y="250"/>
                      <a:pt x="118" y="247"/>
                    </a:cubicBezTo>
                    <a:cubicBezTo>
                      <a:pt x="115" y="247"/>
                      <a:pt x="112" y="245"/>
                      <a:pt x="108" y="245"/>
                    </a:cubicBezTo>
                    <a:cubicBezTo>
                      <a:pt x="97" y="238"/>
                      <a:pt x="83" y="234"/>
                      <a:pt x="74" y="226"/>
                    </a:cubicBezTo>
                    <a:cubicBezTo>
                      <a:pt x="72" y="225"/>
                      <a:pt x="70" y="224"/>
                      <a:pt x="69" y="222"/>
                    </a:cubicBezTo>
                    <a:cubicBezTo>
                      <a:pt x="60" y="218"/>
                      <a:pt x="56" y="211"/>
                      <a:pt x="48" y="206"/>
                    </a:cubicBezTo>
                    <a:cubicBezTo>
                      <a:pt x="44" y="201"/>
                      <a:pt x="39" y="197"/>
                      <a:pt x="35" y="191"/>
                    </a:cubicBezTo>
                    <a:cubicBezTo>
                      <a:pt x="34" y="191"/>
                      <a:pt x="34" y="190"/>
                      <a:pt x="33" y="189"/>
                    </a:cubicBezTo>
                    <a:cubicBezTo>
                      <a:pt x="30" y="185"/>
                      <a:pt x="27" y="181"/>
                      <a:pt x="24" y="178"/>
                    </a:cubicBezTo>
                    <a:cubicBezTo>
                      <a:pt x="20" y="170"/>
                      <a:pt x="15" y="163"/>
                      <a:pt x="12" y="155"/>
                    </a:cubicBezTo>
                    <a:cubicBezTo>
                      <a:pt x="10" y="146"/>
                      <a:pt x="6" y="138"/>
                      <a:pt x="4" y="127"/>
                    </a:cubicBezTo>
                    <a:cubicBezTo>
                      <a:pt x="0" y="120"/>
                      <a:pt x="3" y="112"/>
                      <a:pt x="3" y="104"/>
                    </a:cubicBezTo>
                    <a:cubicBezTo>
                      <a:pt x="3" y="103"/>
                      <a:pt x="2" y="103"/>
                      <a:pt x="1" y="103"/>
                    </a:cubicBezTo>
                    <a:cubicBezTo>
                      <a:pt x="2" y="100"/>
                      <a:pt x="0" y="96"/>
                      <a:pt x="3" y="94"/>
                    </a:cubicBezTo>
                    <a:cubicBezTo>
                      <a:pt x="1" y="93"/>
                      <a:pt x="2" y="90"/>
                      <a:pt x="2" y="88"/>
                    </a:cubicBezTo>
                    <a:cubicBezTo>
                      <a:pt x="3" y="91"/>
                      <a:pt x="6" y="92"/>
                      <a:pt x="6" y="95"/>
                    </a:cubicBezTo>
                    <a:cubicBezTo>
                      <a:pt x="7" y="98"/>
                      <a:pt x="6" y="102"/>
                      <a:pt x="8" y="104"/>
                    </a:cubicBezTo>
                    <a:cubicBezTo>
                      <a:pt x="8" y="107"/>
                      <a:pt x="9" y="110"/>
                      <a:pt x="10" y="111"/>
                    </a:cubicBezTo>
                    <a:cubicBezTo>
                      <a:pt x="11" y="119"/>
                      <a:pt x="13" y="124"/>
                      <a:pt x="14" y="129"/>
                    </a:cubicBezTo>
                    <a:cubicBezTo>
                      <a:pt x="17" y="135"/>
                      <a:pt x="18" y="142"/>
                      <a:pt x="22" y="148"/>
                    </a:cubicBezTo>
                    <a:cubicBezTo>
                      <a:pt x="26" y="153"/>
                      <a:pt x="32" y="158"/>
                      <a:pt x="34" y="164"/>
                    </a:cubicBezTo>
                    <a:cubicBezTo>
                      <a:pt x="34" y="166"/>
                      <a:pt x="34" y="167"/>
                      <a:pt x="34" y="169"/>
                    </a:cubicBezTo>
                    <a:cubicBezTo>
                      <a:pt x="35" y="170"/>
                      <a:pt x="36" y="171"/>
                      <a:pt x="37" y="173"/>
                    </a:cubicBezTo>
                    <a:cubicBezTo>
                      <a:pt x="40" y="177"/>
                      <a:pt x="41" y="182"/>
                      <a:pt x="43" y="187"/>
                    </a:cubicBezTo>
                    <a:cubicBezTo>
                      <a:pt x="45" y="192"/>
                      <a:pt x="50" y="195"/>
                      <a:pt x="54" y="199"/>
                    </a:cubicBezTo>
                    <a:cubicBezTo>
                      <a:pt x="56" y="202"/>
                      <a:pt x="57" y="205"/>
                      <a:pt x="61" y="206"/>
                    </a:cubicBezTo>
                    <a:cubicBezTo>
                      <a:pt x="65" y="211"/>
                      <a:pt x="71" y="215"/>
                      <a:pt x="77" y="218"/>
                    </a:cubicBezTo>
                    <a:cubicBezTo>
                      <a:pt x="81" y="221"/>
                      <a:pt x="84" y="225"/>
                      <a:pt x="90" y="226"/>
                    </a:cubicBezTo>
                    <a:cubicBezTo>
                      <a:pt x="90" y="227"/>
                      <a:pt x="90" y="227"/>
                      <a:pt x="90" y="228"/>
                    </a:cubicBezTo>
                    <a:cubicBezTo>
                      <a:pt x="98" y="231"/>
                      <a:pt x="106" y="234"/>
                      <a:pt x="113" y="237"/>
                    </a:cubicBezTo>
                    <a:cubicBezTo>
                      <a:pt x="119" y="239"/>
                      <a:pt x="126" y="240"/>
                      <a:pt x="133" y="241"/>
                    </a:cubicBezTo>
                    <a:cubicBezTo>
                      <a:pt x="136" y="242"/>
                      <a:pt x="138" y="243"/>
                      <a:pt x="141" y="243"/>
                    </a:cubicBezTo>
                    <a:cubicBezTo>
                      <a:pt x="143" y="243"/>
                      <a:pt x="143" y="242"/>
                      <a:pt x="145" y="243"/>
                    </a:cubicBezTo>
                    <a:cubicBezTo>
                      <a:pt x="148" y="243"/>
                      <a:pt x="151" y="244"/>
                      <a:pt x="154" y="244"/>
                    </a:cubicBezTo>
                    <a:cubicBezTo>
                      <a:pt x="157" y="244"/>
                      <a:pt x="159" y="244"/>
                      <a:pt x="162" y="244"/>
                    </a:cubicBezTo>
                    <a:cubicBezTo>
                      <a:pt x="170" y="244"/>
                      <a:pt x="179" y="242"/>
                      <a:pt x="187" y="241"/>
                    </a:cubicBezTo>
                    <a:cubicBezTo>
                      <a:pt x="191" y="241"/>
                      <a:pt x="195" y="240"/>
                      <a:pt x="199" y="239"/>
                    </a:cubicBezTo>
                    <a:cubicBezTo>
                      <a:pt x="204" y="238"/>
                      <a:pt x="210" y="237"/>
                      <a:pt x="213" y="233"/>
                    </a:cubicBezTo>
                    <a:cubicBezTo>
                      <a:pt x="214" y="234"/>
                      <a:pt x="218" y="234"/>
                      <a:pt x="218" y="231"/>
                    </a:cubicBezTo>
                    <a:cubicBezTo>
                      <a:pt x="225" y="231"/>
                      <a:pt x="231" y="228"/>
                      <a:pt x="236" y="224"/>
                    </a:cubicBezTo>
                    <a:cubicBezTo>
                      <a:pt x="237" y="223"/>
                      <a:pt x="238" y="222"/>
                      <a:pt x="240" y="221"/>
                    </a:cubicBezTo>
                    <a:cubicBezTo>
                      <a:pt x="241" y="220"/>
                      <a:pt x="243" y="221"/>
                      <a:pt x="244" y="220"/>
                    </a:cubicBezTo>
                    <a:cubicBezTo>
                      <a:pt x="246" y="219"/>
                      <a:pt x="248" y="216"/>
                      <a:pt x="250" y="214"/>
                    </a:cubicBezTo>
                    <a:cubicBezTo>
                      <a:pt x="256" y="212"/>
                      <a:pt x="260" y="205"/>
                      <a:pt x="266" y="204"/>
                    </a:cubicBezTo>
                    <a:cubicBezTo>
                      <a:pt x="267" y="200"/>
                      <a:pt x="269" y="197"/>
                      <a:pt x="273" y="196"/>
                    </a:cubicBezTo>
                    <a:cubicBezTo>
                      <a:pt x="276" y="189"/>
                      <a:pt x="282" y="185"/>
                      <a:pt x="286" y="179"/>
                    </a:cubicBezTo>
                    <a:cubicBezTo>
                      <a:pt x="286" y="178"/>
                      <a:pt x="287" y="177"/>
                      <a:pt x="287" y="176"/>
                    </a:cubicBezTo>
                    <a:cubicBezTo>
                      <a:pt x="288" y="176"/>
                      <a:pt x="288" y="174"/>
                      <a:pt x="289" y="174"/>
                    </a:cubicBezTo>
                    <a:cubicBezTo>
                      <a:pt x="292" y="167"/>
                      <a:pt x="296" y="163"/>
                      <a:pt x="299" y="157"/>
                    </a:cubicBezTo>
                    <a:cubicBezTo>
                      <a:pt x="299" y="154"/>
                      <a:pt x="301" y="152"/>
                      <a:pt x="302" y="150"/>
                    </a:cubicBezTo>
                    <a:cubicBezTo>
                      <a:pt x="303" y="147"/>
                      <a:pt x="303" y="143"/>
                      <a:pt x="304" y="141"/>
                    </a:cubicBezTo>
                    <a:cubicBezTo>
                      <a:pt x="305" y="135"/>
                      <a:pt x="308" y="132"/>
                      <a:pt x="309" y="125"/>
                    </a:cubicBezTo>
                    <a:cubicBezTo>
                      <a:pt x="309" y="125"/>
                      <a:pt x="309" y="124"/>
                      <a:pt x="310" y="125"/>
                    </a:cubicBezTo>
                    <a:cubicBezTo>
                      <a:pt x="309" y="122"/>
                      <a:pt x="309" y="120"/>
                      <a:pt x="312" y="120"/>
                    </a:cubicBezTo>
                    <a:cubicBezTo>
                      <a:pt x="311" y="117"/>
                      <a:pt x="312" y="116"/>
                      <a:pt x="311" y="113"/>
                    </a:cubicBezTo>
                    <a:cubicBezTo>
                      <a:pt x="314" y="108"/>
                      <a:pt x="313" y="102"/>
                      <a:pt x="314" y="95"/>
                    </a:cubicBezTo>
                    <a:cubicBezTo>
                      <a:pt x="314" y="94"/>
                      <a:pt x="313" y="96"/>
                      <a:pt x="313" y="95"/>
                    </a:cubicBezTo>
                    <a:cubicBezTo>
                      <a:pt x="313" y="94"/>
                      <a:pt x="316" y="95"/>
                      <a:pt x="315" y="93"/>
                    </a:cubicBezTo>
                    <a:cubicBezTo>
                      <a:pt x="316" y="92"/>
                      <a:pt x="314" y="94"/>
                      <a:pt x="315" y="92"/>
                    </a:cubicBezTo>
                    <a:cubicBezTo>
                      <a:pt x="315" y="91"/>
                      <a:pt x="316" y="92"/>
                      <a:pt x="317" y="91"/>
                    </a:cubicBezTo>
                    <a:cubicBezTo>
                      <a:pt x="315" y="90"/>
                      <a:pt x="314" y="89"/>
                      <a:pt x="314" y="86"/>
                    </a:cubicBezTo>
                    <a:cubicBezTo>
                      <a:pt x="314" y="87"/>
                      <a:pt x="316" y="87"/>
                      <a:pt x="315" y="86"/>
                    </a:cubicBezTo>
                    <a:cubicBezTo>
                      <a:pt x="315" y="85"/>
                      <a:pt x="315" y="87"/>
                      <a:pt x="314" y="86"/>
                    </a:cubicBezTo>
                    <a:cubicBezTo>
                      <a:pt x="315" y="82"/>
                      <a:pt x="314" y="80"/>
                      <a:pt x="315" y="77"/>
                    </a:cubicBezTo>
                    <a:cubicBezTo>
                      <a:pt x="314" y="76"/>
                      <a:pt x="312" y="78"/>
                      <a:pt x="312" y="77"/>
                    </a:cubicBezTo>
                    <a:cubicBezTo>
                      <a:pt x="314" y="75"/>
                      <a:pt x="312" y="73"/>
                      <a:pt x="313" y="71"/>
                    </a:cubicBezTo>
                    <a:cubicBezTo>
                      <a:pt x="312" y="70"/>
                      <a:pt x="313" y="69"/>
                      <a:pt x="312" y="68"/>
                    </a:cubicBezTo>
                    <a:cubicBezTo>
                      <a:pt x="312" y="67"/>
                      <a:pt x="313" y="68"/>
                      <a:pt x="313" y="69"/>
                    </a:cubicBezTo>
                    <a:cubicBezTo>
                      <a:pt x="314" y="69"/>
                      <a:pt x="312" y="67"/>
                      <a:pt x="314" y="67"/>
                    </a:cubicBezTo>
                    <a:cubicBezTo>
                      <a:pt x="313" y="67"/>
                      <a:pt x="312" y="66"/>
                      <a:pt x="311" y="66"/>
                    </a:cubicBezTo>
                    <a:cubicBezTo>
                      <a:pt x="312" y="63"/>
                      <a:pt x="310" y="63"/>
                      <a:pt x="310" y="60"/>
                    </a:cubicBezTo>
                    <a:cubicBezTo>
                      <a:pt x="311" y="60"/>
                      <a:pt x="312" y="59"/>
                      <a:pt x="312" y="58"/>
                    </a:cubicBezTo>
                    <a:cubicBezTo>
                      <a:pt x="311" y="57"/>
                      <a:pt x="311" y="56"/>
                      <a:pt x="310" y="57"/>
                    </a:cubicBezTo>
                    <a:cubicBezTo>
                      <a:pt x="309" y="54"/>
                      <a:pt x="308" y="52"/>
                      <a:pt x="310" y="50"/>
                    </a:cubicBezTo>
                    <a:cubicBezTo>
                      <a:pt x="308" y="48"/>
                      <a:pt x="306" y="47"/>
                      <a:pt x="307" y="43"/>
                    </a:cubicBezTo>
                    <a:cubicBezTo>
                      <a:pt x="304" y="40"/>
                      <a:pt x="304" y="34"/>
                      <a:pt x="301" y="30"/>
                    </a:cubicBezTo>
                    <a:cubicBezTo>
                      <a:pt x="302" y="29"/>
                      <a:pt x="301" y="29"/>
                      <a:pt x="301" y="27"/>
                    </a:cubicBezTo>
                    <a:cubicBezTo>
                      <a:pt x="299" y="26"/>
                      <a:pt x="298" y="22"/>
                      <a:pt x="298" y="20"/>
                    </a:cubicBezTo>
                    <a:cubicBezTo>
                      <a:pt x="297" y="21"/>
                      <a:pt x="297" y="18"/>
                      <a:pt x="296" y="19"/>
                    </a:cubicBezTo>
                    <a:cubicBezTo>
                      <a:pt x="296" y="18"/>
                      <a:pt x="295" y="17"/>
                      <a:pt x="296" y="16"/>
                    </a:cubicBezTo>
                    <a:cubicBezTo>
                      <a:pt x="294" y="16"/>
                      <a:pt x="294" y="13"/>
                      <a:pt x="293" y="12"/>
                    </a:cubicBezTo>
                    <a:cubicBezTo>
                      <a:pt x="292" y="7"/>
                      <a:pt x="289" y="5"/>
                      <a:pt x="288" y="0"/>
                    </a:cubicBezTo>
                    <a:close/>
                    <a:moveTo>
                      <a:pt x="299" y="22"/>
                    </a:moveTo>
                    <a:cubicBezTo>
                      <a:pt x="300" y="21"/>
                      <a:pt x="300" y="20"/>
                      <a:pt x="299" y="19"/>
                    </a:cubicBezTo>
                    <a:cubicBezTo>
                      <a:pt x="299" y="20"/>
                      <a:pt x="299" y="21"/>
                      <a:pt x="299" y="22"/>
                    </a:cubicBezTo>
                    <a:close/>
                    <a:moveTo>
                      <a:pt x="311" y="61"/>
                    </a:moveTo>
                    <a:cubicBezTo>
                      <a:pt x="311" y="62"/>
                      <a:pt x="312" y="62"/>
                      <a:pt x="312" y="62"/>
                    </a:cubicBezTo>
                    <a:cubicBezTo>
                      <a:pt x="312" y="61"/>
                      <a:pt x="313" y="61"/>
                      <a:pt x="312" y="60"/>
                    </a:cubicBezTo>
                    <a:cubicBezTo>
                      <a:pt x="312" y="61"/>
                      <a:pt x="311" y="61"/>
                      <a:pt x="311"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grpSp>
        <p:grpSp>
          <p:nvGrpSpPr>
            <p:cNvPr id="22" name="组合 21"/>
            <p:cNvGrpSpPr/>
            <p:nvPr/>
          </p:nvGrpSpPr>
          <p:grpSpPr>
            <a:xfrm>
              <a:off x="4070302" y="3039225"/>
              <a:ext cx="492443" cy="434519"/>
              <a:chOff x="11081944" y="552138"/>
              <a:chExt cx="669274" cy="590550"/>
            </a:xfrm>
          </p:grpSpPr>
          <p:sp>
            <p:nvSpPr>
              <p:cNvPr id="23" name="Freeform 5"/>
              <p:cNvSpPr/>
              <p:nvPr/>
            </p:nvSpPr>
            <p:spPr bwMode="auto">
              <a:xfrm>
                <a:off x="11175884" y="552138"/>
                <a:ext cx="573204" cy="590550"/>
              </a:xfrm>
              <a:custGeom>
                <a:avLst/>
                <a:gdLst>
                  <a:gd name="T0" fmla="*/ 279 w 291"/>
                  <a:gd name="T1" fmla="*/ 117 h 300"/>
                  <a:gd name="T2" fmla="*/ 274 w 291"/>
                  <a:gd name="T3" fmla="*/ 101 h 300"/>
                  <a:gd name="T4" fmla="*/ 269 w 291"/>
                  <a:gd name="T5" fmla="*/ 84 h 300"/>
                  <a:gd name="T6" fmla="*/ 254 w 291"/>
                  <a:gd name="T7" fmla="*/ 63 h 300"/>
                  <a:gd name="T8" fmla="*/ 227 w 291"/>
                  <a:gd name="T9" fmla="*/ 37 h 300"/>
                  <a:gd name="T10" fmla="*/ 229 w 291"/>
                  <a:gd name="T11" fmla="*/ 34 h 300"/>
                  <a:gd name="T12" fmla="*/ 218 w 291"/>
                  <a:gd name="T13" fmla="*/ 23 h 300"/>
                  <a:gd name="T14" fmla="*/ 191 w 291"/>
                  <a:gd name="T15" fmla="*/ 20 h 300"/>
                  <a:gd name="T16" fmla="*/ 174 w 291"/>
                  <a:gd name="T17" fmla="*/ 9 h 300"/>
                  <a:gd name="T18" fmla="*/ 157 w 291"/>
                  <a:gd name="T19" fmla="*/ 4 h 300"/>
                  <a:gd name="T20" fmla="*/ 135 w 291"/>
                  <a:gd name="T21" fmla="*/ 6 h 300"/>
                  <a:gd name="T22" fmla="*/ 118 w 291"/>
                  <a:gd name="T23" fmla="*/ 6 h 300"/>
                  <a:gd name="T24" fmla="*/ 89 w 291"/>
                  <a:gd name="T25" fmla="*/ 14 h 300"/>
                  <a:gd name="T26" fmla="*/ 58 w 291"/>
                  <a:gd name="T27" fmla="*/ 31 h 300"/>
                  <a:gd name="T28" fmla="*/ 46 w 291"/>
                  <a:gd name="T29" fmla="*/ 40 h 300"/>
                  <a:gd name="T30" fmla="*/ 35 w 291"/>
                  <a:gd name="T31" fmla="*/ 45 h 300"/>
                  <a:gd name="T32" fmla="*/ 22 w 291"/>
                  <a:gd name="T33" fmla="*/ 65 h 300"/>
                  <a:gd name="T34" fmla="*/ 10 w 291"/>
                  <a:gd name="T35" fmla="*/ 93 h 300"/>
                  <a:gd name="T36" fmla="*/ 5 w 291"/>
                  <a:gd name="T37" fmla="*/ 103 h 300"/>
                  <a:gd name="T38" fmla="*/ 4 w 291"/>
                  <a:gd name="T39" fmla="*/ 133 h 300"/>
                  <a:gd name="T40" fmla="*/ 16 w 291"/>
                  <a:gd name="T41" fmla="*/ 172 h 300"/>
                  <a:gd name="T42" fmla="*/ 17 w 291"/>
                  <a:gd name="T43" fmla="*/ 182 h 300"/>
                  <a:gd name="T44" fmla="*/ 18 w 291"/>
                  <a:gd name="T45" fmla="*/ 187 h 300"/>
                  <a:gd name="T46" fmla="*/ 21 w 291"/>
                  <a:gd name="T47" fmla="*/ 193 h 300"/>
                  <a:gd name="T48" fmla="*/ 54 w 291"/>
                  <a:gd name="T49" fmla="*/ 227 h 300"/>
                  <a:gd name="T50" fmla="*/ 83 w 291"/>
                  <a:gd name="T51" fmla="*/ 244 h 300"/>
                  <a:gd name="T52" fmla="*/ 107 w 291"/>
                  <a:gd name="T53" fmla="*/ 263 h 300"/>
                  <a:gd name="T54" fmla="*/ 116 w 291"/>
                  <a:gd name="T55" fmla="*/ 265 h 300"/>
                  <a:gd name="T56" fmla="*/ 113 w 291"/>
                  <a:gd name="T57" fmla="*/ 273 h 300"/>
                  <a:gd name="T58" fmla="*/ 130 w 291"/>
                  <a:gd name="T59" fmla="*/ 281 h 300"/>
                  <a:gd name="T60" fmla="*/ 124 w 291"/>
                  <a:gd name="T61" fmla="*/ 287 h 300"/>
                  <a:gd name="T62" fmla="*/ 150 w 291"/>
                  <a:gd name="T63" fmla="*/ 293 h 300"/>
                  <a:gd name="T64" fmla="*/ 185 w 291"/>
                  <a:gd name="T65" fmla="*/ 289 h 300"/>
                  <a:gd name="T66" fmla="*/ 210 w 291"/>
                  <a:gd name="T67" fmla="*/ 273 h 300"/>
                  <a:gd name="T68" fmla="*/ 246 w 291"/>
                  <a:gd name="T69" fmla="*/ 252 h 300"/>
                  <a:gd name="T70" fmla="*/ 268 w 291"/>
                  <a:gd name="T71" fmla="*/ 223 h 300"/>
                  <a:gd name="T72" fmla="*/ 274 w 291"/>
                  <a:gd name="T73" fmla="*/ 196 h 300"/>
                  <a:gd name="T74" fmla="*/ 280 w 291"/>
                  <a:gd name="T75" fmla="*/ 183 h 300"/>
                  <a:gd name="T76" fmla="*/ 284 w 291"/>
                  <a:gd name="T77" fmla="*/ 15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1" h="300">
                    <a:moveTo>
                      <a:pt x="284" y="135"/>
                    </a:moveTo>
                    <a:cubicBezTo>
                      <a:pt x="285" y="127"/>
                      <a:pt x="282" y="123"/>
                      <a:pt x="279" y="117"/>
                    </a:cubicBezTo>
                    <a:cubicBezTo>
                      <a:pt x="285" y="110"/>
                      <a:pt x="273" y="107"/>
                      <a:pt x="274" y="100"/>
                    </a:cubicBezTo>
                    <a:cubicBezTo>
                      <a:pt x="274" y="101"/>
                      <a:pt x="274" y="101"/>
                      <a:pt x="274" y="101"/>
                    </a:cubicBezTo>
                    <a:cubicBezTo>
                      <a:pt x="272" y="99"/>
                      <a:pt x="272" y="99"/>
                      <a:pt x="272" y="99"/>
                    </a:cubicBezTo>
                    <a:cubicBezTo>
                      <a:pt x="278" y="93"/>
                      <a:pt x="269" y="89"/>
                      <a:pt x="269" y="84"/>
                    </a:cubicBezTo>
                    <a:cubicBezTo>
                      <a:pt x="266" y="81"/>
                      <a:pt x="268" y="71"/>
                      <a:pt x="260" y="73"/>
                    </a:cubicBezTo>
                    <a:cubicBezTo>
                      <a:pt x="260" y="68"/>
                      <a:pt x="258" y="66"/>
                      <a:pt x="254" y="63"/>
                    </a:cubicBezTo>
                    <a:cubicBezTo>
                      <a:pt x="246" y="57"/>
                      <a:pt x="241" y="41"/>
                      <a:pt x="229" y="40"/>
                    </a:cubicBezTo>
                    <a:cubicBezTo>
                      <a:pt x="228" y="39"/>
                      <a:pt x="227" y="38"/>
                      <a:pt x="227" y="37"/>
                    </a:cubicBezTo>
                    <a:cubicBezTo>
                      <a:pt x="228" y="37"/>
                      <a:pt x="228" y="36"/>
                      <a:pt x="229" y="36"/>
                    </a:cubicBezTo>
                    <a:cubicBezTo>
                      <a:pt x="229" y="34"/>
                      <a:pt x="229" y="34"/>
                      <a:pt x="229" y="34"/>
                    </a:cubicBezTo>
                    <a:cubicBezTo>
                      <a:pt x="226" y="33"/>
                      <a:pt x="224" y="32"/>
                      <a:pt x="221" y="31"/>
                    </a:cubicBezTo>
                    <a:cubicBezTo>
                      <a:pt x="223" y="29"/>
                      <a:pt x="221" y="24"/>
                      <a:pt x="218" y="23"/>
                    </a:cubicBezTo>
                    <a:cubicBezTo>
                      <a:pt x="213" y="22"/>
                      <a:pt x="212" y="22"/>
                      <a:pt x="206" y="21"/>
                    </a:cubicBezTo>
                    <a:cubicBezTo>
                      <a:pt x="202" y="17"/>
                      <a:pt x="196" y="19"/>
                      <a:pt x="191" y="20"/>
                    </a:cubicBezTo>
                    <a:cubicBezTo>
                      <a:pt x="189" y="14"/>
                      <a:pt x="182" y="16"/>
                      <a:pt x="178" y="14"/>
                    </a:cubicBezTo>
                    <a:cubicBezTo>
                      <a:pt x="176" y="12"/>
                      <a:pt x="174" y="11"/>
                      <a:pt x="174" y="9"/>
                    </a:cubicBezTo>
                    <a:cubicBezTo>
                      <a:pt x="168" y="9"/>
                      <a:pt x="164" y="6"/>
                      <a:pt x="157" y="7"/>
                    </a:cubicBezTo>
                    <a:cubicBezTo>
                      <a:pt x="157" y="4"/>
                      <a:pt x="157" y="4"/>
                      <a:pt x="157" y="4"/>
                    </a:cubicBezTo>
                    <a:cubicBezTo>
                      <a:pt x="153" y="0"/>
                      <a:pt x="148" y="6"/>
                      <a:pt x="144" y="1"/>
                    </a:cubicBezTo>
                    <a:cubicBezTo>
                      <a:pt x="140" y="2"/>
                      <a:pt x="139" y="5"/>
                      <a:pt x="135" y="6"/>
                    </a:cubicBezTo>
                    <a:cubicBezTo>
                      <a:pt x="132" y="7"/>
                      <a:pt x="126" y="9"/>
                      <a:pt x="124" y="4"/>
                    </a:cubicBezTo>
                    <a:cubicBezTo>
                      <a:pt x="122" y="4"/>
                      <a:pt x="119" y="4"/>
                      <a:pt x="118" y="6"/>
                    </a:cubicBezTo>
                    <a:cubicBezTo>
                      <a:pt x="114" y="2"/>
                      <a:pt x="112" y="11"/>
                      <a:pt x="107" y="6"/>
                    </a:cubicBezTo>
                    <a:cubicBezTo>
                      <a:pt x="103" y="16"/>
                      <a:pt x="96" y="9"/>
                      <a:pt x="89" y="14"/>
                    </a:cubicBezTo>
                    <a:cubicBezTo>
                      <a:pt x="84" y="23"/>
                      <a:pt x="74" y="15"/>
                      <a:pt x="69" y="25"/>
                    </a:cubicBezTo>
                    <a:cubicBezTo>
                      <a:pt x="64" y="22"/>
                      <a:pt x="63" y="35"/>
                      <a:pt x="58" y="31"/>
                    </a:cubicBezTo>
                    <a:cubicBezTo>
                      <a:pt x="58" y="32"/>
                      <a:pt x="58" y="32"/>
                      <a:pt x="58" y="32"/>
                    </a:cubicBezTo>
                    <a:cubicBezTo>
                      <a:pt x="56" y="38"/>
                      <a:pt x="47" y="32"/>
                      <a:pt x="46" y="40"/>
                    </a:cubicBezTo>
                    <a:cubicBezTo>
                      <a:pt x="40" y="40"/>
                      <a:pt x="38" y="39"/>
                      <a:pt x="34" y="43"/>
                    </a:cubicBezTo>
                    <a:cubicBezTo>
                      <a:pt x="35" y="45"/>
                      <a:pt x="35" y="45"/>
                      <a:pt x="35" y="45"/>
                    </a:cubicBezTo>
                    <a:cubicBezTo>
                      <a:pt x="32" y="49"/>
                      <a:pt x="32" y="53"/>
                      <a:pt x="27" y="53"/>
                    </a:cubicBezTo>
                    <a:cubicBezTo>
                      <a:pt x="24" y="57"/>
                      <a:pt x="20" y="61"/>
                      <a:pt x="22" y="65"/>
                    </a:cubicBezTo>
                    <a:cubicBezTo>
                      <a:pt x="9" y="69"/>
                      <a:pt x="20" y="87"/>
                      <a:pt x="8" y="92"/>
                    </a:cubicBezTo>
                    <a:cubicBezTo>
                      <a:pt x="10" y="93"/>
                      <a:pt x="10" y="93"/>
                      <a:pt x="10" y="93"/>
                    </a:cubicBezTo>
                    <a:cubicBezTo>
                      <a:pt x="8" y="96"/>
                      <a:pt x="8" y="102"/>
                      <a:pt x="3" y="99"/>
                    </a:cubicBezTo>
                    <a:cubicBezTo>
                      <a:pt x="2" y="101"/>
                      <a:pt x="4" y="102"/>
                      <a:pt x="5" y="103"/>
                    </a:cubicBezTo>
                    <a:cubicBezTo>
                      <a:pt x="2" y="109"/>
                      <a:pt x="6" y="114"/>
                      <a:pt x="8" y="121"/>
                    </a:cubicBezTo>
                    <a:cubicBezTo>
                      <a:pt x="5" y="124"/>
                      <a:pt x="0" y="128"/>
                      <a:pt x="4" y="133"/>
                    </a:cubicBezTo>
                    <a:cubicBezTo>
                      <a:pt x="12" y="137"/>
                      <a:pt x="0" y="147"/>
                      <a:pt x="8" y="149"/>
                    </a:cubicBezTo>
                    <a:cubicBezTo>
                      <a:pt x="5" y="159"/>
                      <a:pt x="14" y="166"/>
                      <a:pt x="16" y="172"/>
                    </a:cubicBezTo>
                    <a:cubicBezTo>
                      <a:pt x="13" y="175"/>
                      <a:pt x="17" y="180"/>
                      <a:pt x="16" y="183"/>
                    </a:cubicBezTo>
                    <a:cubicBezTo>
                      <a:pt x="17" y="182"/>
                      <a:pt x="17" y="182"/>
                      <a:pt x="17" y="182"/>
                    </a:cubicBezTo>
                    <a:cubicBezTo>
                      <a:pt x="19" y="184"/>
                      <a:pt x="19" y="184"/>
                      <a:pt x="19" y="184"/>
                    </a:cubicBezTo>
                    <a:cubicBezTo>
                      <a:pt x="19" y="185"/>
                      <a:pt x="19" y="186"/>
                      <a:pt x="18" y="187"/>
                    </a:cubicBezTo>
                    <a:cubicBezTo>
                      <a:pt x="26" y="191"/>
                      <a:pt x="26" y="191"/>
                      <a:pt x="26" y="191"/>
                    </a:cubicBezTo>
                    <a:cubicBezTo>
                      <a:pt x="21" y="193"/>
                      <a:pt x="21" y="193"/>
                      <a:pt x="21" y="193"/>
                    </a:cubicBezTo>
                    <a:cubicBezTo>
                      <a:pt x="26" y="202"/>
                      <a:pt x="38" y="205"/>
                      <a:pt x="43" y="215"/>
                    </a:cubicBezTo>
                    <a:cubicBezTo>
                      <a:pt x="51" y="215"/>
                      <a:pt x="47" y="225"/>
                      <a:pt x="54" y="227"/>
                    </a:cubicBezTo>
                    <a:cubicBezTo>
                      <a:pt x="64" y="224"/>
                      <a:pt x="62" y="237"/>
                      <a:pt x="71" y="236"/>
                    </a:cubicBezTo>
                    <a:cubicBezTo>
                      <a:pt x="72" y="243"/>
                      <a:pt x="83" y="237"/>
                      <a:pt x="83" y="244"/>
                    </a:cubicBezTo>
                    <a:cubicBezTo>
                      <a:pt x="86" y="244"/>
                      <a:pt x="86" y="244"/>
                      <a:pt x="86" y="244"/>
                    </a:cubicBezTo>
                    <a:cubicBezTo>
                      <a:pt x="92" y="253"/>
                      <a:pt x="104" y="253"/>
                      <a:pt x="107" y="263"/>
                    </a:cubicBezTo>
                    <a:cubicBezTo>
                      <a:pt x="110" y="261"/>
                      <a:pt x="115" y="259"/>
                      <a:pt x="117" y="263"/>
                    </a:cubicBezTo>
                    <a:cubicBezTo>
                      <a:pt x="116" y="265"/>
                      <a:pt x="116" y="265"/>
                      <a:pt x="116" y="265"/>
                    </a:cubicBezTo>
                    <a:cubicBezTo>
                      <a:pt x="120" y="269"/>
                      <a:pt x="120" y="269"/>
                      <a:pt x="120" y="269"/>
                    </a:cubicBezTo>
                    <a:cubicBezTo>
                      <a:pt x="119" y="273"/>
                      <a:pt x="114" y="269"/>
                      <a:pt x="113" y="273"/>
                    </a:cubicBezTo>
                    <a:cubicBezTo>
                      <a:pt x="116" y="275"/>
                      <a:pt x="120" y="278"/>
                      <a:pt x="122" y="275"/>
                    </a:cubicBezTo>
                    <a:cubicBezTo>
                      <a:pt x="124" y="278"/>
                      <a:pt x="127" y="278"/>
                      <a:pt x="130" y="281"/>
                    </a:cubicBezTo>
                    <a:cubicBezTo>
                      <a:pt x="132" y="283"/>
                      <a:pt x="135" y="277"/>
                      <a:pt x="137" y="282"/>
                    </a:cubicBezTo>
                    <a:cubicBezTo>
                      <a:pt x="133" y="285"/>
                      <a:pt x="130" y="285"/>
                      <a:pt x="124" y="287"/>
                    </a:cubicBezTo>
                    <a:cubicBezTo>
                      <a:pt x="126" y="287"/>
                      <a:pt x="130" y="289"/>
                      <a:pt x="130" y="287"/>
                    </a:cubicBezTo>
                    <a:cubicBezTo>
                      <a:pt x="135" y="291"/>
                      <a:pt x="145" y="288"/>
                      <a:pt x="150" y="293"/>
                    </a:cubicBezTo>
                    <a:cubicBezTo>
                      <a:pt x="154" y="294"/>
                      <a:pt x="156" y="293"/>
                      <a:pt x="157" y="290"/>
                    </a:cubicBezTo>
                    <a:cubicBezTo>
                      <a:pt x="168" y="300"/>
                      <a:pt x="174" y="285"/>
                      <a:pt x="185" y="289"/>
                    </a:cubicBezTo>
                    <a:cubicBezTo>
                      <a:pt x="195" y="289"/>
                      <a:pt x="191" y="272"/>
                      <a:pt x="202" y="279"/>
                    </a:cubicBezTo>
                    <a:cubicBezTo>
                      <a:pt x="205" y="274"/>
                      <a:pt x="211" y="281"/>
                      <a:pt x="210" y="273"/>
                    </a:cubicBezTo>
                    <a:cubicBezTo>
                      <a:pt x="212" y="269"/>
                      <a:pt x="216" y="270"/>
                      <a:pt x="219" y="270"/>
                    </a:cubicBezTo>
                    <a:cubicBezTo>
                      <a:pt x="225" y="260"/>
                      <a:pt x="237" y="259"/>
                      <a:pt x="246" y="252"/>
                    </a:cubicBezTo>
                    <a:cubicBezTo>
                      <a:pt x="245" y="245"/>
                      <a:pt x="253" y="244"/>
                      <a:pt x="253" y="237"/>
                    </a:cubicBezTo>
                    <a:cubicBezTo>
                      <a:pt x="260" y="234"/>
                      <a:pt x="260" y="225"/>
                      <a:pt x="268" y="223"/>
                    </a:cubicBezTo>
                    <a:cubicBezTo>
                      <a:pt x="267" y="218"/>
                      <a:pt x="269" y="210"/>
                      <a:pt x="270" y="205"/>
                    </a:cubicBezTo>
                    <a:cubicBezTo>
                      <a:pt x="273" y="203"/>
                      <a:pt x="270" y="197"/>
                      <a:pt x="274" y="196"/>
                    </a:cubicBezTo>
                    <a:cubicBezTo>
                      <a:pt x="274" y="195"/>
                      <a:pt x="274" y="195"/>
                      <a:pt x="274" y="195"/>
                    </a:cubicBezTo>
                    <a:cubicBezTo>
                      <a:pt x="281" y="194"/>
                      <a:pt x="274" y="185"/>
                      <a:pt x="280" y="183"/>
                    </a:cubicBezTo>
                    <a:cubicBezTo>
                      <a:pt x="280" y="179"/>
                      <a:pt x="280" y="171"/>
                      <a:pt x="284" y="169"/>
                    </a:cubicBezTo>
                    <a:cubicBezTo>
                      <a:pt x="284" y="159"/>
                      <a:pt x="284" y="159"/>
                      <a:pt x="284" y="159"/>
                    </a:cubicBezTo>
                    <a:cubicBezTo>
                      <a:pt x="279" y="151"/>
                      <a:pt x="291" y="143"/>
                      <a:pt x="284" y="135"/>
                    </a:cubicBezTo>
                    <a:close/>
                  </a:path>
                </a:pathLst>
              </a:custGeom>
              <a:solidFill>
                <a:srgbClr val="4C525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200">
                  <a:solidFill>
                    <a:schemeClr val="bg1"/>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endParaRPr>
              </a:p>
            </p:txBody>
          </p:sp>
          <p:sp>
            <p:nvSpPr>
              <p:cNvPr id="24" name="文本框 23"/>
              <p:cNvSpPr txBox="1"/>
              <p:nvPr/>
            </p:nvSpPr>
            <p:spPr>
              <a:xfrm>
                <a:off x="11081944" y="602937"/>
                <a:ext cx="669274" cy="457200"/>
              </a:xfrm>
              <a:prstGeom prst="rect">
                <a:avLst/>
              </a:prstGeom>
              <a:noFill/>
            </p:spPr>
            <p:txBody>
              <a:bodyPr vert="eaVert" wrap="square" rtlCol="0">
                <a:spAutoFit/>
              </a:bodyPr>
              <a:lstStyle/>
              <a:p>
                <a:pPr algn="ctr"/>
                <a:r>
                  <a:rPr lang="zh-CN" altLang="en-US" sz="1200" dirty="0">
                    <a:solidFill>
                      <a:schemeClr val="bg1"/>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rPr>
                  <a:t>一</a:t>
                </a:r>
              </a:p>
            </p:txBody>
          </p:sp>
        </p:grpSp>
        <p:grpSp>
          <p:nvGrpSpPr>
            <p:cNvPr id="25" name="组合 24"/>
            <p:cNvGrpSpPr/>
            <p:nvPr/>
          </p:nvGrpSpPr>
          <p:grpSpPr>
            <a:xfrm>
              <a:off x="7001733" y="3002200"/>
              <a:ext cx="492443" cy="434519"/>
              <a:chOff x="11081944" y="552138"/>
              <a:chExt cx="669274" cy="590550"/>
            </a:xfrm>
          </p:grpSpPr>
          <p:sp>
            <p:nvSpPr>
              <p:cNvPr id="26" name="Freeform 5"/>
              <p:cNvSpPr/>
              <p:nvPr/>
            </p:nvSpPr>
            <p:spPr bwMode="auto">
              <a:xfrm>
                <a:off x="11175884" y="552138"/>
                <a:ext cx="573204" cy="590550"/>
              </a:xfrm>
              <a:custGeom>
                <a:avLst/>
                <a:gdLst>
                  <a:gd name="T0" fmla="*/ 279 w 291"/>
                  <a:gd name="T1" fmla="*/ 117 h 300"/>
                  <a:gd name="T2" fmla="*/ 274 w 291"/>
                  <a:gd name="T3" fmla="*/ 101 h 300"/>
                  <a:gd name="T4" fmla="*/ 269 w 291"/>
                  <a:gd name="T5" fmla="*/ 84 h 300"/>
                  <a:gd name="T6" fmla="*/ 254 w 291"/>
                  <a:gd name="T7" fmla="*/ 63 h 300"/>
                  <a:gd name="T8" fmla="*/ 227 w 291"/>
                  <a:gd name="T9" fmla="*/ 37 h 300"/>
                  <a:gd name="T10" fmla="*/ 229 w 291"/>
                  <a:gd name="T11" fmla="*/ 34 h 300"/>
                  <a:gd name="T12" fmla="*/ 218 w 291"/>
                  <a:gd name="T13" fmla="*/ 23 h 300"/>
                  <a:gd name="T14" fmla="*/ 191 w 291"/>
                  <a:gd name="T15" fmla="*/ 20 h 300"/>
                  <a:gd name="T16" fmla="*/ 174 w 291"/>
                  <a:gd name="T17" fmla="*/ 9 h 300"/>
                  <a:gd name="T18" fmla="*/ 157 w 291"/>
                  <a:gd name="T19" fmla="*/ 4 h 300"/>
                  <a:gd name="T20" fmla="*/ 135 w 291"/>
                  <a:gd name="T21" fmla="*/ 6 h 300"/>
                  <a:gd name="T22" fmla="*/ 118 w 291"/>
                  <a:gd name="T23" fmla="*/ 6 h 300"/>
                  <a:gd name="T24" fmla="*/ 89 w 291"/>
                  <a:gd name="T25" fmla="*/ 14 h 300"/>
                  <a:gd name="T26" fmla="*/ 58 w 291"/>
                  <a:gd name="T27" fmla="*/ 31 h 300"/>
                  <a:gd name="T28" fmla="*/ 46 w 291"/>
                  <a:gd name="T29" fmla="*/ 40 h 300"/>
                  <a:gd name="T30" fmla="*/ 35 w 291"/>
                  <a:gd name="T31" fmla="*/ 45 h 300"/>
                  <a:gd name="T32" fmla="*/ 22 w 291"/>
                  <a:gd name="T33" fmla="*/ 65 h 300"/>
                  <a:gd name="T34" fmla="*/ 10 w 291"/>
                  <a:gd name="T35" fmla="*/ 93 h 300"/>
                  <a:gd name="T36" fmla="*/ 5 w 291"/>
                  <a:gd name="T37" fmla="*/ 103 h 300"/>
                  <a:gd name="T38" fmla="*/ 4 w 291"/>
                  <a:gd name="T39" fmla="*/ 133 h 300"/>
                  <a:gd name="T40" fmla="*/ 16 w 291"/>
                  <a:gd name="T41" fmla="*/ 172 h 300"/>
                  <a:gd name="T42" fmla="*/ 17 w 291"/>
                  <a:gd name="T43" fmla="*/ 182 h 300"/>
                  <a:gd name="T44" fmla="*/ 18 w 291"/>
                  <a:gd name="T45" fmla="*/ 187 h 300"/>
                  <a:gd name="T46" fmla="*/ 21 w 291"/>
                  <a:gd name="T47" fmla="*/ 193 h 300"/>
                  <a:gd name="T48" fmla="*/ 54 w 291"/>
                  <a:gd name="T49" fmla="*/ 227 h 300"/>
                  <a:gd name="T50" fmla="*/ 83 w 291"/>
                  <a:gd name="T51" fmla="*/ 244 h 300"/>
                  <a:gd name="T52" fmla="*/ 107 w 291"/>
                  <a:gd name="T53" fmla="*/ 263 h 300"/>
                  <a:gd name="T54" fmla="*/ 116 w 291"/>
                  <a:gd name="T55" fmla="*/ 265 h 300"/>
                  <a:gd name="T56" fmla="*/ 113 w 291"/>
                  <a:gd name="T57" fmla="*/ 273 h 300"/>
                  <a:gd name="T58" fmla="*/ 130 w 291"/>
                  <a:gd name="T59" fmla="*/ 281 h 300"/>
                  <a:gd name="T60" fmla="*/ 124 w 291"/>
                  <a:gd name="T61" fmla="*/ 287 h 300"/>
                  <a:gd name="T62" fmla="*/ 150 w 291"/>
                  <a:gd name="T63" fmla="*/ 293 h 300"/>
                  <a:gd name="T64" fmla="*/ 185 w 291"/>
                  <a:gd name="T65" fmla="*/ 289 h 300"/>
                  <a:gd name="T66" fmla="*/ 210 w 291"/>
                  <a:gd name="T67" fmla="*/ 273 h 300"/>
                  <a:gd name="T68" fmla="*/ 246 w 291"/>
                  <a:gd name="T69" fmla="*/ 252 h 300"/>
                  <a:gd name="T70" fmla="*/ 268 w 291"/>
                  <a:gd name="T71" fmla="*/ 223 h 300"/>
                  <a:gd name="T72" fmla="*/ 274 w 291"/>
                  <a:gd name="T73" fmla="*/ 196 h 300"/>
                  <a:gd name="T74" fmla="*/ 280 w 291"/>
                  <a:gd name="T75" fmla="*/ 183 h 300"/>
                  <a:gd name="T76" fmla="*/ 284 w 291"/>
                  <a:gd name="T77" fmla="*/ 15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1" h="300">
                    <a:moveTo>
                      <a:pt x="284" y="135"/>
                    </a:moveTo>
                    <a:cubicBezTo>
                      <a:pt x="285" y="127"/>
                      <a:pt x="282" y="123"/>
                      <a:pt x="279" y="117"/>
                    </a:cubicBezTo>
                    <a:cubicBezTo>
                      <a:pt x="285" y="110"/>
                      <a:pt x="273" y="107"/>
                      <a:pt x="274" y="100"/>
                    </a:cubicBezTo>
                    <a:cubicBezTo>
                      <a:pt x="274" y="101"/>
                      <a:pt x="274" y="101"/>
                      <a:pt x="274" y="101"/>
                    </a:cubicBezTo>
                    <a:cubicBezTo>
                      <a:pt x="272" y="99"/>
                      <a:pt x="272" y="99"/>
                      <a:pt x="272" y="99"/>
                    </a:cubicBezTo>
                    <a:cubicBezTo>
                      <a:pt x="278" y="93"/>
                      <a:pt x="269" y="89"/>
                      <a:pt x="269" y="84"/>
                    </a:cubicBezTo>
                    <a:cubicBezTo>
                      <a:pt x="266" y="81"/>
                      <a:pt x="268" y="71"/>
                      <a:pt x="260" y="73"/>
                    </a:cubicBezTo>
                    <a:cubicBezTo>
                      <a:pt x="260" y="68"/>
                      <a:pt x="258" y="66"/>
                      <a:pt x="254" y="63"/>
                    </a:cubicBezTo>
                    <a:cubicBezTo>
                      <a:pt x="246" y="57"/>
                      <a:pt x="241" y="41"/>
                      <a:pt x="229" y="40"/>
                    </a:cubicBezTo>
                    <a:cubicBezTo>
                      <a:pt x="228" y="39"/>
                      <a:pt x="227" y="38"/>
                      <a:pt x="227" y="37"/>
                    </a:cubicBezTo>
                    <a:cubicBezTo>
                      <a:pt x="228" y="37"/>
                      <a:pt x="228" y="36"/>
                      <a:pt x="229" y="36"/>
                    </a:cubicBezTo>
                    <a:cubicBezTo>
                      <a:pt x="229" y="34"/>
                      <a:pt x="229" y="34"/>
                      <a:pt x="229" y="34"/>
                    </a:cubicBezTo>
                    <a:cubicBezTo>
                      <a:pt x="226" y="33"/>
                      <a:pt x="224" y="32"/>
                      <a:pt x="221" y="31"/>
                    </a:cubicBezTo>
                    <a:cubicBezTo>
                      <a:pt x="223" y="29"/>
                      <a:pt x="221" y="24"/>
                      <a:pt x="218" y="23"/>
                    </a:cubicBezTo>
                    <a:cubicBezTo>
                      <a:pt x="213" y="22"/>
                      <a:pt x="212" y="22"/>
                      <a:pt x="206" y="21"/>
                    </a:cubicBezTo>
                    <a:cubicBezTo>
                      <a:pt x="202" y="17"/>
                      <a:pt x="196" y="19"/>
                      <a:pt x="191" y="20"/>
                    </a:cubicBezTo>
                    <a:cubicBezTo>
                      <a:pt x="189" y="14"/>
                      <a:pt x="182" y="16"/>
                      <a:pt x="178" y="14"/>
                    </a:cubicBezTo>
                    <a:cubicBezTo>
                      <a:pt x="176" y="12"/>
                      <a:pt x="174" y="11"/>
                      <a:pt x="174" y="9"/>
                    </a:cubicBezTo>
                    <a:cubicBezTo>
                      <a:pt x="168" y="9"/>
                      <a:pt x="164" y="6"/>
                      <a:pt x="157" y="7"/>
                    </a:cubicBezTo>
                    <a:cubicBezTo>
                      <a:pt x="157" y="4"/>
                      <a:pt x="157" y="4"/>
                      <a:pt x="157" y="4"/>
                    </a:cubicBezTo>
                    <a:cubicBezTo>
                      <a:pt x="153" y="0"/>
                      <a:pt x="148" y="6"/>
                      <a:pt x="144" y="1"/>
                    </a:cubicBezTo>
                    <a:cubicBezTo>
                      <a:pt x="140" y="2"/>
                      <a:pt x="139" y="5"/>
                      <a:pt x="135" y="6"/>
                    </a:cubicBezTo>
                    <a:cubicBezTo>
                      <a:pt x="132" y="7"/>
                      <a:pt x="126" y="9"/>
                      <a:pt x="124" y="4"/>
                    </a:cubicBezTo>
                    <a:cubicBezTo>
                      <a:pt x="122" y="4"/>
                      <a:pt x="119" y="4"/>
                      <a:pt x="118" y="6"/>
                    </a:cubicBezTo>
                    <a:cubicBezTo>
                      <a:pt x="114" y="2"/>
                      <a:pt x="112" y="11"/>
                      <a:pt x="107" y="6"/>
                    </a:cubicBezTo>
                    <a:cubicBezTo>
                      <a:pt x="103" y="16"/>
                      <a:pt x="96" y="9"/>
                      <a:pt x="89" y="14"/>
                    </a:cubicBezTo>
                    <a:cubicBezTo>
                      <a:pt x="84" y="23"/>
                      <a:pt x="74" y="15"/>
                      <a:pt x="69" y="25"/>
                    </a:cubicBezTo>
                    <a:cubicBezTo>
                      <a:pt x="64" y="22"/>
                      <a:pt x="63" y="35"/>
                      <a:pt x="58" y="31"/>
                    </a:cubicBezTo>
                    <a:cubicBezTo>
                      <a:pt x="58" y="32"/>
                      <a:pt x="58" y="32"/>
                      <a:pt x="58" y="32"/>
                    </a:cubicBezTo>
                    <a:cubicBezTo>
                      <a:pt x="56" y="38"/>
                      <a:pt x="47" y="32"/>
                      <a:pt x="46" y="40"/>
                    </a:cubicBezTo>
                    <a:cubicBezTo>
                      <a:pt x="40" y="40"/>
                      <a:pt x="38" y="39"/>
                      <a:pt x="34" y="43"/>
                    </a:cubicBezTo>
                    <a:cubicBezTo>
                      <a:pt x="35" y="45"/>
                      <a:pt x="35" y="45"/>
                      <a:pt x="35" y="45"/>
                    </a:cubicBezTo>
                    <a:cubicBezTo>
                      <a:pt x="32" y="49"/>
                      <a:pt x="32" y="53"/>
                      <a:pt x="27" y="53"/>
                    </a:cubicBezTo>
                    <a:cubicBezTo>
                      <a:pt x="24" y="57"/>
                      <a:pt x="20" y="61"/>
                      <a:pt x="22" y="65"/>
                    </a:cubicBezTo>
                    <a:cubicBezTo>
                      <a:pt x="9" y="69"/>
                      <a:pt x="20" y="87"/>
                      <a:pt x="8" y="92"/>
                    </a:cubicBezTo>
                    <a:cubicBezTo>
                      <a:pt x="10" y="93"/>
                      <a:pt x="10" y="93"/>
                      <a:pt x="10" y="93"/>
                    </a:cubicBezTo>
                    <a:cubicBezTo>
                      <a:pt x="8" y="96"/>
                      <a:pt x="8" y="102"/>
                      <a:pt x="3" y="99"/>
                    </a:cubicBezTo>
                    <a:cubicBezTo>
                      <a:pt x="2" y="101"/>
                      <a:pt x="4" y="102"/>
                      <a:pt x="5" y="103"/>
                    </a:cubicBezTo>
                    <a:cubicBezTo>
                      <a:pt x="2" y="109"/>
                      <a:pt x="6" y="114"/>
                      <a:pt x="8" y="121"/>
                    </a:cubicBezTo>
                    <a:cubicBezTo>
                      <a:pt x="5" y="124"/>
                      <a:pt x="0" y="128"/>
                      <a:pt x="4" y="133"/>
                    </a:cubicBezTo>
                    <a:cubicBezTo>
                      <a:pt x="12" y="137"/>
                      <a:pt x="0" y="147"/>
                      <a:pt x="8" y="149"/>
                    </a:cubicBezTo>
                    <a:cubicBezTo>
                      <a:pt x="5" y="159"/>
                      <a:pt x="14" y="166"/>
                      <a:pt x="16" y="172"/>
                    </a:cubicBezTo>
                    <a:cubicBezTo>
                      <a:pt x="13" y="175"/>
                      <a:pt x="17" y="180"/>
                      <a:pt x="16" y="183"/>
                    </a:cubicBezTo>
                    <a:cubicBezTo>
                      <a:pt x="17" y="182"/>
                      <a:pt x="17" y="182"/>
                      <a:pt x="17" y="182"/>
                    </a:cubicBezTo>
                    <a:cubicBezTo>
                      <a:pt x="19" y="184"/>
                      <a:pt x="19" y="184"/>
                      <a:pt x="19" y="184"/>
                    </a:cubicBezTo>
                    <a:cubicBezTo>
                      <a:pt x="19" y="185"/>
                      <a:pt x="19" y="186"/>
                      <a:pt x="18" y="187"/>
                    </a:cubicBezTo>
                    <a:cubicBezTo>
                      <a:pt x="26" y="191"/>
                      <a:pt x="26" y="191"/>
                      <a:pt x="26" y="191"/>
                    </a:cubicBezTo>
                    <a:cubicBezTo>
                      <a:pt x="21" y="193"/>
                      <a:pt x="21" y="193"/>
                      <a:pt x="21" y="193"/>
                    </a:cubicBezTo>
                    <a:cubicBezTo>
                      <a:pt x="26" y="202"/>
                      <a:pt x="38" y="205"/>
                      <a:pt x="43" y="215"/>
                    </a:cubicBezTo>
                    <a:cubicBezTo>
                      <a:pt x="51" y="215"/>
                      <a:pt x="47" y="225"/>
                      <a:pt x="54" y="227"/>
                    </a:cubicBezTo>
                    <a:cubicBezTo>
                      <a:pt x="64" y="224"/>
                      <a:pt x="62" y="237"/>
                      <a:pt x="71" y="236"/>
                    </a:cubicBezTo>
                    <a:cubicBezTo>
                      <a:pt x="72" y="243"/>
                      <a:pt x="83" y="237"/>
                      <a:pt x="83" y="244"/>
                    </a:cubicBezTo>
                    <a:cubicBezTo>
                      <a:pt x="86" y="244"/>
                      <a:pt x="86" y="244"/>
                      <a:pt x="86" y="244"/>
                    </a:cubicBezTo>
                    <a:cubicBezTo>
                      <a:pt x="92" y="253"/>
                      <a:pt x="104" y="253"/>
                      <a:pt x="107" y="263"/>
                    </a:cubicBezTo>
                    <a:cubicBezTo>
                      <a:pt x="110" y="261"/>
                      <a:pt x="115" y="259"/>
                      <a:pt x="117" y="263"/>
                    </a:cubicBezTo>
                    <a:cubicBezTo>
                      <a:pt x="116" y="265"/>
                      <a:pt x="116" y="265"/>
                      <a:pt x="116" y="265"/>
                    </a:cubicBezTo>
                    <a:cubicBezTo>
                      <a:pt x="120" y="269"/>
                      <a:pt x="120" y="269"/>
                      <a:pt x="120" y="269"/>
                    </a:cubicBezTo>
                    <a:cubicBezTo>
                      <a:pt x="119" y="273"/>
                      <a:pt x="114" y="269"/>
                      <a:pt x="113" y="273"/>
                    </a:cubicBezTo>
                    <a:cubicBezTo>
                      <a:pt x="116" y="275"/>
                      <a:pt x="120" y="278"/>
                      <a:pt x="122" y="275"/>
                    </a:cubicBezTo>
                    <a:cubicBezTo>
                      <a:pt x="124" y="278"/>
                      <a:pt x="127" y="278"/>
                      <a:pt x="130" y="281"/>
                    </a:cubicBezTo>
                    <a:cubicBezTo>
                      <a:pt x="132" y="283"/>
                      <a:pt x="135" y="277"/>
                      <a:pt x="137" y="282"/>
                    </a:cubicBezTo>
                    <a:cubicBezTo>
                      <a:pt x="133" y="285"/>
                      <a:pt x="130" y="285"/>
                      <a:pt x="124" y="287"/>
                    </a:cubicBezTo>
                    <a:cubicBezTo>
                      <a:pt x="126" y="287"/>
                      <a:pt x="130" y="289"/>
                      <a:pt x="130" y="287"/>
                    </a:cubicBezTo>
                    <a:cubicBezTo>
                      <a:pt x="135" y="291"/>
                      <a:pt x="145" y="288"/>
                      <a:pt x="150" y="293"/>
                    </a:cubicBezTo>
                    <a:cubicBezTo>
                      <a:pt x="154" y="294"/>
                      <a:pt x="156" y="293"/>
                      <a:pt x="157" y="290"/>
                    </a:cubicBezTo>
                    <a:cubicBezTo>
                      <a:pt x="168" y="300"/>
                      <a:pt x="174" y="285"/>
                      <a:pt x="185" y="289"/>
                    </a:cubicBezTo>
                    <a:cubicBezTo>
                      <a:pt x="195" y="289"/>
                      <a:pt x="191" y="272"/>
                      <a:pt x="202" y="279"/>
                    </a:cubicBezTo>
                    <a:cubicBezTo>
                      <a:pt x="205" y="274"/>
                      <a:pt x="211" y="281"/>
                      <a:pt x="210" y="273"/>
                    </a:cubicBezTo>
                    <a:cubicBezTo>
                      <a:pt x="212" y="269"/>
                      <a:pt x="216" y="270"/>
                      <a:pt x="219" y="270"/>
                    </a:cubicBezTo>
                    <a:cubicBezTo>
                      <a:pt x="225" y="260"/>
                      <a:pt x="237" y="259"/>
                      <a:pt x="246" y="252"/>
                    </a:cubicBezTo>
                    <a:cubicBezTo>
                      <a:pt x="245" y="245"/>
                      <a:pt x="253" y="244"/>
                      <a:pt x="253" y="237"/>
                    </a:cubicBezTo>
                    <a:cubicBezTo>
                      <a:pt x="260" y="234"/>
                      <a:pt x="260" y="225"/>
                      <a:pt x="268" y="223"/>
                    </a:cubicBezTo>
                    <a:cubicBezTo>
                      <a:pt x="267" y="218"/>
                      <a:pt x="269" y="210"/>
                      <a:pt x="270" y="205"/>
                    </a:cubicBezTo>
                    <a:cubicBezTo>
                      <a:pt x="273" y="203"/>
                      <a:pt x="270" y="197"/>
                      <a:pt x="274" y="196"/>
                    </a:cubicBezTo>
                    <a:cubicBezTo>
                      <a:pt x="274" y="195"/>
                      <a:pt x="274" y="195"/>
                      <a:pt x="274" y="195"/>
                    </a:cubicBezTo>
                    <a:cubicBezTo>
                      <a:pt x="281" y="194"/>
                      <a:pt x="274" y="185"/>
                      <a:pt x="280" y="183"/>
                    </a:cubicBezTo>
                    <a:cubicBezTo>
                      <a:pt x="280" y="179"/>
                      <a:pt x="280" y="171"/>
                      <a:pt x="284" y="169"/>
                    </a:cubicBezTo>
                    <a:cubicBezTo>
                      <a:pt x="284" y="159"/>
                      <a:pt x="284" y="159"/>
                      <a:pt x="284" y="159"/>
                    </a:cubicBezTo>
                    <a:cubicBezTo>
                      <a:pt x="279" y="151"/>
                      <a:pt x="291" y="143"/>
                      <a:pt x="284" y="135"/>
                    </a:cubicBezTo>
                    <a:close/>
                  </a:path>
                </a:pathLst>
              </a:custGeom>
              <a:solidFill>
                <a:srgbClr val="4C525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200">
                  <a:solidFill>
                    <a:schemeClr val="bg1"/>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endParaRPr>
              </a:p>
            </p:txBody>
          </p:sp>
          <p:sp>
            <p:nvSpPr>
              <p:cNvPr id="27" name="文本框 26"/>
              <p:cNvSpPr txBox="1"/>
              <p:nvPr/>
            </p:nvSpPr>
            <p:spPr>
              <a:xfrm>
                <a:off x="11081944" y="602937"/>
                <a:ext cx="669274" cy="457200"/>
              </a:xfrm>
              <a:prstGeom prst="rect">
                <a:avLst/>
              </a:prstGeom>
              <a:noFill/>
            </p:spPr>
            <p:txBody>
              <a:bodyPr vert="eaVert" wrap="square" rtlCol="0">
                <a:spAutoFit/>
              </a:bodyPr>
              <a:lstStyle/>
              <a:p>
                <a:pPr algn="ctr"/>
                <a:r>
                  <a:rPr lang="zh-CN" altLang="en-US" sz="1200" dirty="0">
                    <a:solidFill>
                      <a:schemeClr val="bg1"/>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rPr>
                  <a:t>二</a:t>
                </a:r>
              </a:p>
            </p:txBody>
          </p:sp>
        </p:grpSp>
      </p:grpSp>
      <p:grpSp>
        <p:nvGrpSpPr>
          <p:cNvPr id="2" name="组合 1"/>
          <p:cNvGrpSpPr/>
          <p:nvPr/>
        </p:nvGrpSpPr>
        <p:grpSpPr>
          <a:xfrm>
            <a:off x="645666" y="2774434"/>
            <a:ext cx="2583009" cy="2385941"/>
            <a:chOff x="110863" y="2443046"/>
            <a:chExt cx="3444012" cy="3181255"/>
          </a:xfrm>
        </p:grpSpPr>
        <p:sp>
          <p:nvSpPr>
            <p:cNvPr id="29" name="文本框 28"/>
            <p:cNvSpPr txBox="1"/>
            <p:nvPr/>
          </p:nvSpPr>
          <p:spPr bwMode="auto">
            <a:xfrm>
              <a:off x="985098" y="2443046"/>
              <a:ext cx="2569777" cy="492443"/>
            </a:xfrm>
            <a:prstGeom prst="rect">
              <a:avLst/>
            </a:prstGeom>
            <a:noFill/>
          </p:spPr>
          <p:txBody>
            <a:bodyPr wrap="square">
              <a:spAutoFit/>
            </a:bodyPr>
            <a:lstStyle/>
            <a:p>
              <a:pPr algn="r">
                <a:defRPr/>
              </a:pPr>
              <a:endParaRPr lang="en-US" altLang="zh-CN" dirty="0">
                <a:ln w="18415" cmpd="sng">
                  <a:noFill/>
                  <a:prstDash val="solid"/>
                </a:ln>
                <a:solidFill>
                  <a:schemeClr val="tx1">
                    <a:lumMod val="85000"/>
                    <a:lumOff val="15000"/>
                  </a:schemeClr>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endParaRPr>
            </a:p>
          </p:txBody>
        </p:sp>
        <p:sp>
          <p:nvSpPr>
            <p:cNvPr id="30" name="文本框 29"/>
            <p:cNvSpPr txBox="1"/>
            <p:nvPr/>
          </p:nvSpPr>
          <p:spPr bwMode="auto">
            <a:xfrm>
              <a:off x="110863" y="2907231"/>
              <a:ext cx="3416300" cy="2717070"/>
            </a:xfrm>
            <a:prstGeom prst="rect">
              <a:avLst/>
            </a:prstGeom>
            <a:noFill/>
          </p:spPr>
          <p:txBody>
            <a:bodyPr wrap="square">
              <a:spAutoFit/>
            </a:bodyPr>
            <a:lstStyle>
              <a:defPPr>
                <a:defRPr lang="zh-CN"/>
              </a:defPPr>
              <a:lvl1pPr algn="ctr" fontAlgn="auto">
                <a:lnSpc>
                  <a:spcPct val="130000"/>
                </a:lnSpc>
                <a:spcBef>
                  <a:spcPts val="0"/>
                </a:spcBef>
                <a:spcAft>
                  <a:spcPts val="0"/>
                </a:spcAft>
                <a:defRPr sz="1600">
                  <a:solidFill>
                    <a:schemeClr val="bg1">
                      <a:lumMod val="50000"/>
                    </a:schemeClr>
                  </a:solidFill>
                  <a:latin typeface="+mn-ea"/>
                </a:defRPr>
              </a:lvl1pPr>
            </a:lstStyle>
            <a:p>
              <a:pPr algn="r"/>
              <a:endParaRPr lang="zh-CN" altLang="en-US" sz="18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字魂59号-创粗黑" panose="00000500000000000000" pitchFamily="2" charset="-122"/>
              </a:endParaRPr>
            </a:p>
            <a:p>
              <a:pPr algn="r"/>
              <a:r>
                <a:rPr lang="zh-CN" altLang="en-US" sz="21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字魂59号-创粗黑" panose="00000500000000000000" pitchFamily="2" charset="-122"/>
                </a:rPr>
                <a:t>龙泉窑，龙泉青瓷</a:t>
              </a:r>
              <a:endParaRPr lang="en-US" altLang="zh-CN" sz="21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字魂59号-创粗黑" panose="00000500000000000000" pitchFamily="2" charset="-122"/>
              </a:endParaRPr>
            </a:p>
            <a:p>
              <a:pPr algn="r"/>
              <a:r>
                <a:rPr lang="en-US" altLang="zh-CN" sz="21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字魂59号-创粗黑" panose="00000500000000000000" pitchFamily="2" charset="-122"/>
                </a:rPr>
                <a:t>Longquan kiln, Longquan celadon</a:t>
              </a:r>
              <a:endParaRPr lang="zh-CN" altLang="en-US" sz="18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字魂59号-创粗黑" panose="00000500000000000000" pitchFamily="2" charset="-122"/>
              </a:endParaRPr>
            </a:p>
            <a:p>
              <a:pPr algn="r"/>
              <a:endParaRPr lang="zh-CN" altLang="en-US" sz="18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字魂59号-创粗黑" panose="00000500000000000000" pitchFamily="2" charset="-122"/>
              </a:endParaRPr>
            </a:p>
          </p:txBody>
        </p:sp>
      </p:grpSp>
      <p:grpSp>
        <p:nvGrpSpPr>
          <p:cNvPr id="5" name="组合 4"/>
          <p:cNvGrpSpPr/>
          <p:nvPr/>
        </p:nvGrpSpPr>
        <p:grpSpPr>
          <a:xfrm>
            <a:off x="5663306" y="2531071"/>
            <a:ext cx="3271838" cy="3109434"/>
            <a:chOff x="8085373" y="2118561"/>
            <a:chExt cx="4362450" cy="4145913"/>
          </a:xfrm>
        </p:grpSpPr>
        <p:sp>
          <p:nvSpPr>
            <p:cNvPr id="32" name="文本框 31"/>
            <p:cNvSpPr txBox="1"/>
            <p:nvPr/>
          </p:nvSpPr>
          <p:spPr bwMode="auto">
            <a:xfrm>
              <a:off x="8201578" y="2118561"/>
              <a:ext cx="3936365" cy="1107996"/>
            </a:xfrm>
            <a:prstGeom prst="rect">
              <a:avLst/>
            </a:prstGeom>
            <a:noFill/>
          </p:spPr>
          <p:txBody>
            <a:bodyPr wrap="square">
              <a:spAutoFit/>
            </a:bodyPr>
            <a:lstStyle/>
            <a:p>
              <a:pPr>
                <a:defRPr/>
              </a:pPr>
              <a:r>
                <a:rPr lang="en-US" altLang="zh-CN" sz="2400" b="1" dirty="0">
                  <a:ln w="18415" cmpd="sng">
                    <a:noFill/>
                    <a:prstDash val="solid"/>
                  </a:ln>
                  <a:solidFill>
                    <a:schemeClr val="tx1">
                      <a:lumMod val="85000"/>
                      <a:lumOff val="15000"/>
                    </a:schemeClr>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rPr>
                <a:t>transliteration and explanation</a:t>
              </a:r>
            </a:p>
          </p:txBody>
        </p:sp>
        <p:sp>
          <p:nvSpPr>
            <p:cNvPr id="33" name="文本框 32"/>
            <p:cNvSpPr txBox="1"/>
            <p:nvPr/>
          </p:nvSpPr>
          <p:spPr bwMode="auto">
            <a:xfrm>
              <a:off x="8085373" y="2907230"/>
              <a:ext cx="4362450" cy="3357244"/>
            </a:xfrm>
            <a:prstGeom prst="rect">
              <a:avLst/>
            </a:prstGeom>
            <a:noFill/>
          </p:spPr>
          <p:txBody>
            <a:bodyPr wrap="square">
              <a:spAutoFit/>
            </a:bodyPr>
            <a:lstStyle>
              <a:defPPr>
                <a:defRPr lang="zh-CN"/>
              </a:defPPr>
              <a:lvl1pPr algn="ctr" fontAlgn="auto">
                <a:lnSpc>
                  <a:spcPct val="130000"/>
                </a:lnSpc>
                <a:spcBef>
                  <a:spcPts val="0"/>
                </a:spcBef>
                <a:spcAft>
                  <a:spcPts val="0"/>
                </a:spcAft>
                <a:defRPr sz="1600">
                  <a:solidFill>
                    <a:schemeClr val="bg1">
                      <a:lumMod val="50000"/>
                    </a:schemeClr>
                  </a:solidFill>
                  <a:latin typeface="+mn-ea"/>
                </a:defRPr>
              </a:lvl1pPr>
            </a:lstStyle>
            <a:p>
              <a:pPr algn="l"/>
              <a:endParaRPr lang="zh-CN" altLang="en-US" sz="21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字魂59号-创粗黑" panose="00000500000000000000" pitchFamily="2" charset="-122"/>
              </a:endParaRPr>
            </a:p>
            <a:p>
              <a:pPr algn="l"/>
              <a:r>
                <a:rPr lang="zh-CN" altLang="en-US" sz="21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字魂59号-创粗黑" panose="00000500000000000000" pitchFamily="2" charset="-122"/>
                </a:rPr>
                <a:t>尊式瓶</a:t>
              </a:r>
            </a:p>
            <a:p>
              <a:pPr algn="l">
                <a:buClrTx/>
                <a:buSzTx/>
                <a:buNone/>
              </a:pPr>
              <a:r>
                <a:rPr lang="en-US" altLang="zh-CN" sz="2100">
                  <a:solidFill>
                    <a:schemeClr val="tx1"/>
                  </a:solidFill>
                  <a:latin typeface="+mn-lt"/>
                  <a:sym typeface="字魂59号-创粗黑" panose="00000500000000000000" pitchFamily="2" charset="-122"/>
                </a:rPr>
                <a:t>zun-shaped vase (a kind of vessel, means the bottom is smaller than the top</a:t>
              </a:r>
            </a:p>
            <a:p>
              <a:pPr algn="l">
                <a:buNone/>
              </a:pPr>
              <a:endParaRPr lang="zh-CN" altLang="en-US" sz="18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字魂59号-创粗黑" panose="00000500000000000000" pitchFamily="2" charset="-122"/>
              </a:endParaRPr>
            </a:p>
          </p:txBody>
        </p:sp>
      </p:grpSp>
      <p:sp>
        <p:nvSpPr>
          <p:cNvPr id="4" name="文本框 3"/>
          <p:cNvSpPr txBox="1"/>
          <p:nvPr/>
        </p:nvSpPr>
        <p:spPr>
          <a:xfrm>
            <a:off x="748189" y="2728437"/>
            <a:ext cx="2577465" cy="461665"/>
          </a:xfrm>
          <a:prstGeom prst="rect">
            <a:avLst/>
          </a:prstGeom>
          <a:noFill/>
        </p:spPr>
        <p:txBody>
          <a:bodyPr wrap="square" rtlCol="0">
            <a:spAutoFit/>
          </a:bodyPr>
          <a:lstStyle/>
          <a:p>
            <a:r>
              <a:rPr lang="en-US" altLang="zh-CN" sz="2400" b="1" dirty="0">
                <a:ln w="18415" cmpd="sng">
                  <a:noFill/>
                  <a:prstDash val="solid"/>
                </a:ln>
                <a:solidFill>
                  <a:schemeClr val="tx1">
                    <a:lumMod val="85000"/>
                    <a:lumOff val="15000"/>
                  </a:schemeClr>
                </a:solidFill>
                <a:latin typeface="庞门正道粗书体" panose="02010600030101010101" pitchFamily="2" charset="-122"/>
                <a:ea typeface="庞门正道粗书体" panose="02010600030101010101" pitchFamily="2" charset="-122"/>
                <a:cs typeface="+mn-ea"/>
              </a:rPr>
              <a:t>transliteration</a:t>
            </a:r>
            <a:endParaRPr lang="en-US" altLang="zh-CN" sz="2400" b="1"/>
          </a:p>
        </p:txBody>
      </p:sp>
      <p:sp>
        <p:nvSpPr>
          <p:cNvPr id="6" name="下箭头 5"/>
          <p:cNvSpPr/>
          <p:nvPr/>
        </p:nvSpPr>
        <p:spPr>
          <a:xfrm>
            <a:off x="2123123" y="3210402"/>
            <a:ext cx="294799" cy="3538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下箭头 15"/>
          <p:cNvSpPr/>
          <p:nvPr/>
        </p:nvSpPr>
        <p:spPr>
          <a:xfrm>
            <a:off x="6287929" y="3304699"/>
            <a:ext cx="295275" cy="2833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1" name="文本框 30"/>
          <p:cNvSpPr txBox="1"/>
          <p:nvPr/>
        </p:nvSpPr>
        <p:spPr>
          <a:xfrm>
            <a:off x="3528060" y="2397443"/>
            <a:ext cx="1898809" cy="1569660"/>
          </a:xfrm>
          <a:prstGeom prst="rect">
            <a:avLst/>
          </a:prstGeom>
          <a:noFill/>
        </p:spPr>
        <p:txBody>
          <a:bodyPr wrap="square" rtlCol="0">
            <a:spAutoFit/>
          </a:bodyPr>
          <a:lstStyle/>
          <a:p>
            <a:r>
              <a:rPr lang="en-US" altLang="zh-CN" sz="2400">
                <a:solidFill>
                  <a:srgbClr val="00B0F0"/>
                </a:solidFill>
                <a:sym typeface="+mn-ea"/>
              </a:rPr>
              <a:t>translation of some kinds of celadons</a:t>
            </a:r>
            <a:endParaRPr lang="en-US" altLang="zh-CN" sz="2400">
              <a:solidFill>
                <a:srgbClr val="00B0F0"/>
              </a:solidFill>
            </a:endParaRPr>
          </a:p>
          <a:p>
            <a:endParaRPr lang="en-US" altLang="zh-CN"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anim calcmode="lin" valueType="num">
                                      <p:cBhvr>
                                        <p:cTn id="14" dur="500" fill="hold"/>
                                        <p:tgtEl>
                                          <p:spTgt spid="34"/>
                                        </p:tgtEl>
                                        <p:attrNameLst>
                                          <p:attrName>ppt_x</p:attrName>
                                        </p:attrNameLst>
                                      </p:cBhvr>
                                      <p:tavLst>
                                        <p:tav tm="0">
                                          <p:val>
                                            <p:strVal val="#ppt_x"/>
                                          </p:val>
                                        </p:tav>
                                        <p:tav tm="100000">
                                          <p:val>
                                            <p:strVal val="#ppt_x"/>
                                          </p:val>
                                        </p:tav>
                                      </p:tavLst>
                                    </p:anim>
                                    <p:anim calcmode="lin" valueType="num">
                                      <p:cBhvr>
                                        <p:cTn id="15" dur="500" fill="hold"/>
                                        <p:tgtEl>
                                          <p:spTgt spid="3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0" presetClass="entr" presetSubtype="0" fill="hold"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filter="fade">
                                      <p:cBhvr>
                                        <p:cTn id="25" dur="500">
                                          <p:stCondLst>
                                            <p:cond delay="0"/>
                                          </p:stCondLst>
                                        </p:cTn>
                                        <p:tgtEl>
                                          <p:spTgt spid="35"/>
                                        </p:tgtEl>
                                      </p:cBhvr>
                                    </p:animEffect>
                                    <p:animScale>
                                      <p:cBhvr>
                                        <p:cTn id="26" dur="500" fill="hold">
                                          <p:stCondLst>
                                            <p:cond delay="0"/>
                                          </p:stCondLst>
                                        </p:cTn>
                                        <p:tgtEl>
                                          <p:spTgt spid="35"/>
                                        </p:tgtEl>
                                      </p:cBhvr>
                                      <p:from x="150000" y="150000"/>
                                      <p:to x="100000" y="100000"/>
                                    </p:animScale>
                                    <p:anim to="" calcmode="lin" valueType="num">
                                      <p:cBhvr>
                                        <p:cTn id="27" dur="500" fill="hold">
                                          <p:stCondLst>
                                            <p:cond delay="0"/>
                                          </p:stCondLst>
                                        </p:cTn>
                                        <p:tgtEl>
                                          <p:spTgt spid="35"/>
                                        </p:tgtEl>
                                        <p:attrNameLst>
                                          <p:attrName>ppt_x</p:attrName>
                                        </p:attrNameLst>
                                      </p:cBhvr>
                                      <p:tavLst>
                                        <p:tav tm="0">
                                          <p:val>
                                            <p:strVal val="#ppt_x+sin(rand(10))/10"/>
                                          </p:val>
                                        </p:tav>
                                        <p:tav tm="100000">
                                          <p:val>
                                            <p:strVal val="#ppt_x"/>
                                          </p:val>
                                        </p:tav>
                                      </p:tavLst>
                                    </p:anim>
                                    <p:anim to="" calcmode="lin" valueType="num">
                                      <p:cBhvr>
                                        <p:cTn id="28" dur="500" fill="hold">
                                          <p:stCondLst>
                                            <p:cond delay="0"/>
                                          </p:stCondLst>
                                        </p:cTn>
                                        <p:tgtEl>
                                          <p:spTgt spid="35"/>
                                        </p:tgtEl>
                                        <p:attrNameLst>
                                          <p:attrName>ppt_y</p:attrName>
                                        </p:attrNameLst>
                                      </p:cBhvr>
                                      <p:tavLst>
                                        <p:tav tm="0">
                                          <p:val>
                                            <p:strVal val="#ppt_y+sin(rand(10))/10"/>
                                          </p:val>
                                        </p:tav>
                                        <p:tav tm="100000">
                                          <p:val>
                                            <p:strVal val="#ppt_y"/>
                                          </p:val>
                                        </p:tav>
                                      </p:tavLst>
                                    </p:anim>
                                  </p:childTnLst>
                                </p:cTn>
                              </p:par>
                            </p:childTnLst>
                          </p:cTn>
                        </p:par>
                        <p:par>
                          <p:cTn id="29" fill="hold">
                            <p:stCondLst>
                              <p:cond delay="2000"/>
                            </p:stCondLst>
                            <p:childTnLst>
                              <p:par>
                                <p:cTn id="30" presetID="0" presetClass="entr" presetSubtype="0" fill="hold"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filter="fade">
                                      <p:cBhvr>
                                        <p:cTn id="32" dur="500">
                                          <p:stCondLst>
                                            <p:cond delay="0"/>
                                          </p:stCondLst>
                                        </p:cTn>
                                        <p:tgtEl>
                                          <p:spTgt spid="36"/>
                                        </p:tgtEl>
                                      </p:cBhvr>
                                    </p:animEffect>
                                    <p:animScale>
                                      <p:cBhvr>
                                        <p:cTn id="33" dur="500" fill="hold">
                                          <p:stCondLst>
                                            <p:cond delay="0"/>
                                          </p:stCondLst>
                                        </p:cTn>
                                        <p:tgtEl>
                                          <p:spTgt spid="36"/>
                                        </p:tgtEl>
                                      </p:cBhvr>
                                      <p:from x="150000" y="150000"/>
                                      <p:to x="100000" y="100000"/>
                                    </p:animScale>
                                    <p:anim to="" calcmode="lin" valueType="num">
                                      <p:cBhvr>
                                        <p:cTn id="34" dur="500" fill="hold">
                                          <p:stCondLst>
                                            <p:cond delay="0"/>
                                          </p:stCondLst>
                                        </p:cTn>
                                        <p:tgtEl>
                                          <p:spTgt spid="36"/>
                                        </p:tgtEl>
                                        <p:attrNameLst>
                                          <p:attrName>ppt_x</p:attrName>
                                        </p:attrNameLst>
                                      </p:cBhvr>
                                      <p:tavLst>
                                        <p:tav tm="0">
                                          <p:val>
                                            <p:strVal val="#ppt_x+sin(rand(10))/10"/>
                                          </p:val>
                                        </p:tav>
                                        <p:tav tm="100000">
                                          <p:val>
                                            <p:strVal val="#ppt_x"/>
                                          </p:val>
                                        </p:tav>
                                      </p:tavLst>
                                    </p:anim>
                                    <p:anim to="" calcmode="lin" valueType="num">
                                      <p:cBhvr>
                                        <p:cTn id="35" dur="500" fill="hold">
                                          <p:stCondLst>
                                            <p:cond delay="0"/>
                                          </p:stCondLst>
                                        </p:cTn>
                                        <p:tgtEl>
                                          <p:spTgt spid="36"/>
                                        </p:tgtEl>
                                        <p:attrNameLst>
                                          <p:attrName>ppt_y</p:attrName>
                                        </p:attrNameLst>
                                      </p:cBhvr>
                                      <p:tavLst>
                                        <p:tav tm="0">
                                          <p:val>
                                            <p:strVal val="#ppt_y+sin(rand(10))/10"/>
                                          </p:val>
                                        </p:tav>
                                        <p:tav tm="100000">
                                          <p:val>
                                            <p:strVal val="#ppt_y"/>
                                          </p:val>
                                        </p:tav>
                                      </p:tavLst>
                                    </p:anim>
                                  </p:childTnLst>
                                </p:cTn>
                              </p:par>
                            </p:childTnLst>
                          </p:cTn>
                        </p:par>
                        <p:par>
                          <p:cTn id="36" fill="hold">
                            <p:stCondLst>
                              <p:cond delay="2500"/>
                            </p:stCondLst>
                            <p:childTnLst>
                              <p:par>
                                <p:cTn id="37" presetID="0" presetClass="entr" presetSubtype="0" fill="hold"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filter="fade">
                                      <p:cBhvr>
                                        <p:cTn id="39" dur="500">
                                          <p:stCondLst>
                                            <p:cond delay="0"/>
                                          </p:stCondLst>
                                        </p:cTn>
                                        <p:tgtEl>
                                          <p:spTgt spid="37"/>
                                        </p:tgtEl>
                                      </p:cBhvr>
                                    </p:animEffect>
                                    <p:animScale>
                                      <p:cBhvr>
                                        <p:cTn id="40" dur="500" fill="hold">
                                          <p:stCondLst>
                                            <p:cond delay="0"/>
                                          </p:stCondLst>
                                        </p:cTn>
                                        <p:tgtEl>
                                          <p:spTgt spid="37"/>
                                        </p:tgtEl>
                                      </p:cBhvr>
                                      <p:from x="150000" y="150000"/>
                                      <p:to x="100000" y="100000"/>
                                    </p:animScale>
                                    <p:anim to="" calcmode="lin" valueType="num">
                                      <p:cBhvr>
                                        <p:cTn id="41" dur="500" fill="hold">
                                          <p:stCondLst>
                                            <p:cond delay="0"/>
                                          </p:stCondLst>
                                        </p:cTn>
                                        <p:tgtEl>
                                          <p:spTgt spid="37"/>
                                        </p:tgtEl>
                                        <p:attrNameLst>
                                          <p:attrName>ppt_x</p:attrName>
                                        </p:attrNameLst>
                                      </p:cBhvr>
                                      <p:tavLst>
                                        <p:tav tm="0">
                                          <p:val>
                                            <p:strVal val="#ppt_x+sin(rand(10))/10"/>
                                          </p:val>
                                        </p:tav>
                                        <p:tav tm="100000">
                                          <p:val>
                                            <p:strVal val="#ppt_x"/>
                                          </p:val>
                                        </p:tav>
                                      </p:tavLst>
                                    </p:anim>
                                    <p:anim to="" calcmode="lin" valueType="num">
                                      <p:cBhvr>
                                        <p:cTn id="42" dur="500" fill="hold">
                                          <p:stCondLst>
                                            <p:cond delay="0"/>
                                          </p:stCondLst>
                                        </p:cTn>
                                        <p:tgtEl>
                                          <p:spTgt spid="37"/>
                                        </p:tgtEl>
                                        <p:attrNameLst>
                                          <p:attrName>ppt_y</p:attrName>
                                        </p:attrNameLst>
                                      </p:cBhvr>
                                      <p:tavLst>
                                        <p:tav tm="0">
                                          <p:val>
                                            <p:strVal val="#ppt_y+sin(rand(10))/10"/>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4"/>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r="11111"/>
          <a:stretch>
            <a:fillRect/>
          </a:stretch>
        </p:blipFill>
        <p:spPr>
          <a:xfrm>
            <a:off x="0" y="857250"/>
            <a:ext cx="9144000" cy="5143500"/>
          </a:xfrm>
          <a:prstGeom prst="rect">
            <a:avLst/>
          </a:prstGeom>
        </p:spPr>
      </p:pic>
      <p:pic>
        <p:nvPicPr>
          <p:cNvPr id="36" name="图片 10"/>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0" y="857250"/>
            <a:ext cx="9144000" cy="2857500"/>
          </a:xfrm>
          <a:prstGeom prst="rect">
            <a:avLst/>
          </a:prstGeom>
        </p:spPr>
      </p:pic>
      <p:sp>
        <p:nvSpPr>
          <p:cNvPr id="3" name="矩形 2"/>
          <p:cNvSpPr/>
          <p:nvPr/>
        </p:nvSpPr>
        <p:spPr>
          <a:xfrm>
            <a:off x="209550" y="981075"/>
            <a:ext cx="8724900" cy="489585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37" name="图片 12"/>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1" y="871300"/>
            <a:ext cx="928926" cy="928926"/>
          </a:xfrm>
          <a:prstGeom prst="rect">
            <a:avLst/>
          </a:prstGeom>
        </p:spPr>
      </p:pic>
      <p:sp>
        <p:nvSpPr>
          <p:cNvPr id="17" name="文本框 16"/>
          <p:cNvSpPr txBox="1"/>
          <p:nvPr/>
        </p:nvSpPr>
        <p:spPr>
          <a:xfrm>
            <a:off x="288994" y="1143588"/>
            <a:ext cx="1835081" cy="369332"/>
          </a:xfrm>
          <a:prstGeom prst="rect">
            <a:avLst/>
          </a:prstGeom>
          <a:noFill/>
        </p:spPr>
        <p:txBody>
          <a:bodyPr wrap="square" rtlCol="0">
            <a:spAutoFit/>
          </a:bodyPr>
          <a:lstStyle/>
          <a:p>
            <a:pPr lvl="0">
              <a:defRPr/>
            </a:pPr>
            <a:endParaRPr lang="zh-CN" altLang="en-US" spc="225" dirty="0">
              <a:solidFill>
                <a:srgbClr val="811B1F"/>
              </a:solidFill>
              <a:latin typeface="庞门正道粗书体" panose="02010600030101010101" pitchFamily="2" charset="-122"/>
              <a:ea typeface="庞门正道粗书体" panose="02010600030101010101" pitchFamily="2" charset="-122"/>
            </a:endParaRPr>
          </a:p>
        </p:txBody>
      </p:sp>
      <p:grpSp>
        <p:nvGrpSpPr>
          <p:cNvPr id="34" name="组合 33"/>
          <p:cNvGrpSpPr/>
          <p:nvPr/>
        </p:nvGrpSpPr>
        <p:grpSpPr>
          <a:xfrm>
            <a:off x="3182157" y="1921040"/>
            <a:ext cx="2566726" cy="2344861"/>
            <a:chOff x="4070306" y="1855732"/>
            <a:chExt cx="3422301" cy="3126481"/>
          </a:xfrm>
        </p:grpSpPr>
        <p:grpSp>
          <p:nvGrpSpPr>
            <p:cNvPr id="8" name="组合 7"/>
            <p:cNvGrpSpPr/>
            <p:nvPr/>
          </p:nvGrpSpPr>
          <p:grpSpPr>
            <a:xfrm>
              <a:off x="4279691" y="1855732"/>
              <a:ext cx="3098353" cy="3126481"/>
              <a:chOff x="7018338" y="5334002"/>
              <a:chExt cx="1223963" cy="1235075"/>
            </a:xfrm>
            <a:solidFill>
              <a:srgbClr val="ADB2B6"/>
            </a:solidFill>
          </p:grpSpPr>
          <p:sp>
            <p:nvSpPr>
              <p:cNvPr id="9" name="Freeform 5463"/>
              <p:cNvSpPr/>
              <p:nvPr/>
            </p:nvSpPr>
            <p:spPr bwMode="auto">
              <a:xfrm>
                <a:off x="7623176" y="5334002"/>
                <a:ext cx="19050" cy="14288"/>
              </a:xfrm>
              <a:custGeom>
                <a:avLst/>
                <a:gdLst>
                  <a:gd name="T0" fmla="*/ 5 w 5"/>
                  <a:gd name="T1" fmla="*/ 2 h 4"/>
                  <a:gd name="T2" fmla="*/ 3 w 5"/>
                  <a:gd name="T3" fmla="*/ 3 h 4"/>
                  <a:gd name="T4" fmla="*/ 2 w 5"/>
                  <a:gd name="T5" fmla="*/ 4 h 4"/>
                  <a:gd name="T6" fmla="*/ 0 w 5"/>
                  <a:gd name="T7" fmla="*/ 3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5" y="3"/>
                      <a:pt x="4" y="3"/>
                      <a:pt x="3" y="3"/>
                    </a:cubicBezTo>
                    <a:cubicBezTo>
                      <a:pt x="5" y="3"/>
                      <a:pt x="2" y="2"/>
                      <a:pt x="2" y="4"/>
                    </a:cubicBezTo>
                    <a:cubicBezTo>
                      <a:pt x="1" y="3"/>
                      <a:pt x="2" y="3"/>
                      <a:pt x="0" y="3"/>
                    </a:cubicBezTo>
                    <a:cubicBezTo>
                      <a:pt x="0" y="0"/>
                      <a:pt x="4" y="3"/>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0" name="Freeform 5464"/>
              <p:cNvSpPr/>
              <p:nvPr/>
            </p:nvSpPr>
            <p:spPr bwMode="auto">
              <a:xfrm>
                <a:off x="7656513" y="5341939"/>
                <a:ext cx="19050" cy="6350"/>
              </a:xfrm>
              <a:custGeom>
                <a:avLst/>
                <a:gdLst>
                  <a:gd name="T0" fmla="*/ 2 w 5"/>
                  <a:gd name="T1" fmla="*/ 1 h 2"/>
                  <a:gd name="T2" fmla="*/ 5 w 5"/>
                  <a:gd name="T3" fmla="*/ 0 h 2"/>
                  <a:gd name="T4" fmla="*/ 4 w 5"/>
                  <a:gd name="T5" fmla="*/ 2 h 2"/>
                  <a:gd name="T6" fmla="*/ 0 w 5"/>
                  <a:gd name="T7" fmla="*/ 1 h 2"/>
                  <a:gd name="T8" fmla="*/ 2 w 5"/>
                  <a:gd name="T9" fmla="*/ 1 h 2"/>
                </a:gdLst>
                <a:ahLst/>
                <a:cxnLst>
                  <a:cxn ang="0">
                    <a:pos x="T0" y="T1"/>
                  </a:cxn>
                  <a:cxn ang="0">
                    <a:pos x="T2" y="T3"/>
                  </a:cxn>
                  <a:cxn ang="0">
                    <a:pos x="T4" y="T5"/>
                  </a:cxn>
                  <a:cxn ang="0">
                    <a:pos x="T6" y="T7"/>
                  </a:cxn>
                  <a:cxn ang="0">
                    <a:pos x="T8" y="T9"/>
                  </a:cxn>
                </a:cxnLst>
                <a:rect l="0" t="0" r="r" b="b"/>
                <a:pathLst>
                  <a:path w="5" h="2">
                    <a:moveTo>
                      <a:pt x="2" y="1"/>
                    </a:moveTo>
                    <a:cubicBezTo>
                      <a:pt x="3" y="1"/>
                      <a:pt x="3" y="0"/>
                      <a:pt x="5" y="0"/>
                    </a:cubicBezTo>
                    <a:cubicBezTo>
                      <a:pt x="5" y="2"/>
                      <a:pt x="4" y="1"/>
                      <a:pt x="4" y="2"/>
                    </a:cubicBezTo>
                    <a:cubicBezTo>
                      <a:pt x="3" y="2"/>
                      <a:pt x="1" y="2"/>
                      <a:pt x="0" y="1"/>
                    </a:cubicBezTo>
                    <a:cubicBezTo>
                      <a:pt x="0" y="0"/>
                      <a:pt x="2"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1" name="Freeform 5465"/>
              <p:cNvSpPr/>
              <p:nvPr/>
            </p:nvSpPr>
            <p:spPr bwMode="auto">
              <a:xfrm>
                <a:off x="7645401" y="5337177"/>
                <a:ext cx="7938" cy="15875"/>
              </a:xfrm>
              <a:custGeom>
                <a:avLst/>
                <a:gdLst>
                  <a:gd name="T0" fmla="*/ 0 w 2"/>
                  <a:gd name="T1" fmla="*/ 2 h 4"/>
                  <a:gd name="T2" fmla="*/ 0 w 2"/>
                  <a:gd name="T3" fmla="*/ 3 h 4"/>
                  <a:gd name="T4" fmla="*/ 0 w 2"/>
                  <a:gd name="T5" fmla="*/ 2 h 4"/>
                  <a:gd name="T6" fmla="*/ 1 w 2"/>
                  <a:gd name="T7" fmla="*/ 2 h 4"/>
                  <a:gd name="T8" fmla="*/ 0 w 2"/>
                  <a:gd name="T9" fmla="*/ 2 h 4"/>
                </a:gdLst>
                <a:ahLst/>
                <a:cxnLst>
                  <a:cxn ang="0">
                    <a:pos x="T0" y="T1"/>
                  </a:cxn>
                  <a:cxn ang="0">
                    <a:pos x="T2" y="T3"/>
                  </a:cxn>
                  <a:cxn ang="0">
                    <a:pos x="T4" y="T5"/>
                  </a:cxn>
                  <a:cxn ang="0">
                    <a:pos x="T6" y="T7"/>
                  </a:cxn>
                  <a:cxn ang="0">
                    <a:pos x="T8" y="T9"/>
                  </a:cxn>
                </a:cxnLst>
                <a:rect l="0" t="0" r="r" b="b"/>
                <a:pathLst>
                  <a:path w="2" h="4">
                    <a:moveTo>
                      <a:pt x="0" y="2"/>
                    </a:moveTo>
                    <a:cubicBezTo>
                      <a:pt x="1" y="0"/>
                      <a:pt x="2" y="4"/>
                      <a:pt x="0" y="3"/>
                    </a:cubicBezTo>
                    <a:cubicBezTo>
                      <a:pt x="1" y="3"/>
                      <a:pt x="0" y="2"/>
                      <a:pt x="0" y="2"/>
                    </a:cubicBezTo>
                    <a:cubicBezTo>
                      <a:pt x="0" y="2"/>
                      <a:pt x="1" y="2"/>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2" name="Freeform 5466"/>
              <p:cNvSpPr/>
              <p:nvPr/>
            </p:nvSpPr>
            <p:spPr bwMode="auto">
              <a:xfrm>
                <a:off x="7526338" y="5353052"/>
                <a:ext cx="11113" cy="6350"/>
              </a:xfrm>
              <a:custGeom>
                <a:avLst/>
                <a:gdLst>
                  <a:gd name="T0" fmla="*/ 3 w 3"/>
                  <a:gd name="T1" fmla="*/ 0 h 2"/>
                  <a:gd name="T2" fmla="*/ 0 w 3"/>
                  <a:gd name="T3" fmla="*/ 1 h 2"/>
                  <a:gd name="T4" fmla="*/ 3 w 3"/>
                  <a:gd name="T5" fmla="*/ 0 h 2"/>
                </a:gdLst>
                <a:ahLst/>
                <a:cxnLst>
                  <a:cxn ang="0">
                    <a:pos x="T0" y="T1"/>
                  </a:cxn>
                  <a:cxn ang="0">
                    <a:pos x="T2" y="T3"/>
                  </a:cxn>
                  <a:cxn ang="0">
                    <a:pos x="T4" y="T5"/>
                  </a:cxn>
                </a:cxnLst>
                <a:rect l="0" t="0" r="r" b="b"/>
                <a:pathLst>
                  <a:path w="3" h="2">
                    <a:moveTo>
                      <a:pt x="3" y="0"/>
                    </a:moveTo>
                    <a:cubicBezTo>
                      <a:pt x="2" y="2"/>
                      <a:pt x="1" y="0"/>
                      <a:pt x="0" y="1"/>
                    </a:cubicBezTo>
                    <a:cubicBezTo>
                      <a:pt x="0" y="0"/>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3" name="Line 5467"/>
              <p:cNvSpPr>
                <a:spLocks noChangeShapeType="1"/>
              </p:cNvSpPr>
              <p:nvPr/>
            </p:nvSpPr>
            <p:spPr bwMode="auto">
              <a:xfrm>
                <a:off x="8129588" y="6145214"/>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4" name="Line 5468"/>
              <p:cNvSpPr>
                <a:spLocks noChangeShapeType="1"/>
              </p:cNvSpPr>
              <p:nvPr/>
            </p:nvSpPr>
            <p:spPr bwMode="auto">
              <a:xfrm>
                <a:off x="8129588" y="6145214"/>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5" name="Freeform 5469"/>
              <p:cNvSpPr>
                <a:spLocks noEditPoints="1"/>
              </p:cNvSpPr>
              <p:nvPr/>
            </p:nvSpPr>
            <p:spPr bwMode="auto">
              <a:xfrm>
                <a:off x="7092951" y="5356227"/>
                <a:ext cx="403225" cy="311150"/>
              </a:xfrm>
              <a:custGeom>
                <a:avLst/>
                <a:gdLst>
                  <a:gd name="T0" fmla="*/ 92 w 107"/>
                  <a:gd name="T1" fmla="*/ 8 h 83"/>
                  <a:gd name="T2" fmla="*/ 92 w 107"/>
                  <a:gd name="T3" fmla="*/ 10 h 83"/>
                  <a:gd name="T4" fmla="*/ 90 w 107"/>
                  <a:gd name="T5" fmla="*/ 10 h 83"/>
                  <a:gd name="T6" fmla="*/ 72 w 107"/>
                  <a:gd name="T7" fmla="*/ 20 h 83"/>
                  <a:gd name="T8" fmla="*/ 69 w 107"/>
                  <a:gd name="T9" fmla="*/ 21 h 83"/>
                  <a:gd name="T10" fmla="*/ 47 w 107"/>
                  <a:gd name="T11" fmla="*/ 36 h 83"/>
                  <a:gd name="T12" fmla="*/ 36 w 107"/>
                  <a:gd name="T13" fmla="*/ 43 h 83"/>
                  <a:gd name="T14" fmla="*/ 28 w 107"/>
                  <a:gd name="T15" fmla="*/ 52 h 83"/>
                  <a:gd name="T16" fmla="*/ 20 w 107"/>
                  <a:gd name="T17" fmla="*/ 64 h 83"/>
                  <a:gd name="T18" fmla="*/ 19 w 107"/>
                  <a:gd name="T19" fmla="*/ 62 h 83"/>
                  <a:gd name="T20" fmla="*/ 18 w 107"/>
                  <a:gd name="T21" fmla="*/ 67 h 83"/>
                  <a:gd name="T22" fmla="*/ 16 w 107"/>
                  <a:gd name="T23" fmla="*/ 68 h 83"/>
                  <a:gd name="T24" fmla="*/ 17 w 107"/>
                  <a:gd name="T25" fmla="*/ 68 h 83"/>
                  <a:gd name="T26" fmla="*/ 13 w 107"/>
                  <a:gd name="T27" fmla="*/ 77 h 83"/>
                  <a:gd name="T28" fmla="*/ 12 w 107"/>
                  <a:gd name="T29" fmla="*/ 76 h 83"/>
                  <a:gd name="T30" fmla="*/ 13 w 107"/>
                  <a:gd name="T31" fmla="*/ 77 h 83"/>
                  <a:gd name="T32" fmla="*/ 10 w 107"/>
                  <a:gd name="T33" fmla="*/ 79 h 83"/>
                  <a:gd name="T34" fmla="*/ 11 w 107"/>
                  <a:gd name="T35" fmla="*/ 78 h 83"/>
                  <a:gd name="T36" fmla="*/ 8 w 107"/>
                  <a:gd name="T37" fmla="*/ 79 h 83"/>
                  <a:gd name="T38" fmla="*/ 7 w 107"/>
                  <a:gd name="T39" fmla="*/ 80 h 83"/>
                  <a:gd name="T40" fmla="*/ 5 w 107"/>
                  <a:gd name="T41" fmla="*/ 83 h 83"/>
                  <a:gd name="T42" fmla="*/ 5 w 107"/>
                  <a:gd name="T43" fmla="*/ 81 h 83"/>
                  <a:gd name="T44" fmla="*/ 3 w 107"/>
                  <a:gd name="T45" fmla="*/ 83 h 83"/>
                  <a:gd name="T46" fmla="*/ 1 w 107"/>
                  <a:gd name="T47" fmla="*/ 82 h 83"/>
                  <a:gd name="T48" fmla="*/ 3 w 107"/>
                  <a:gd name="T49" fmla="*/ 79 h 83"/>
                  <a:gd name="T50" fmla="*/ 5 w 107"/>
                  <a:gd name="T51" fmla="*/ 70 h 83"/>
                  <a:gd name="T52" fmla="*/ 8 w 107"/>
                  <a:gd name="T53" fmla="*/ 68 h 83"/>
                  <a:gd name="T54" fmla="*/ 13 w 107"/>
                  <a:gd name="T55" fmla="*/ 61 h 83"/>
                  <a:gd name="T56" fmla="*/ 14 w 107"/>
                  <a:gd name="T57" fmla="*/ 62 h 83"/>
                  <a:gd name="T58" fmla="*/ 16 w 107"/>
                  <a:gd name="T59" fmla="*/ 57 h 83"/>
                  <a:gd name="T60" fmla="*/ 18 w 107"/>
                  <a:gd name="T61" fmla="*/ 55 h 83"/>
                  <a:gd name="T62" fmla="*/ 18 w 107"/>
                  <a:gd name="T63" fmla="*/ 54 h 83"/>
                  <a:gd name="T64" fmla="*/ 19 w 107"/>
                  <a:gd name="T65" fmla="*/ 54 h 83"/>
                  <a:gd name="T66" fmla="*/ 19 w 107"/>
                  <a:gd name="T67" fmla="*/ 53 h 83"/>
                  <a:gd name="T68" fmla="*/ 30 w 107"/>
                  <a:gd name="T69" fmla="*/ 41 h 83"/>
                  <a:gd name="T70" fmla="*/ 31 w 107"/>
                  <a:gd name="T71" fmla="*/ 38 h 83"/>
                  <a:gd name="T72" fmla="*/ 42 w 107"/>
                  <a:gd name="T73" fmla="*/ 30 h 83"/>
                  <a:gd name="T74" fmla="*/ 65 w 107"/>
                  <a:gd name="T75" fmla="*/ 15 h 83"/>
                  <a:gd name="T76" fmla="*/ 65 w 107"/>
                  <a:gd name="T77" fmla="*/ 16 h 83"/>
                  <a:gd name="T78" fmla="*/ 68 w 107"/>
                  <a:gd name="T79" fmla="*/ 16 h 83"/>
                  <a:gd name="T80" fmla="*/ 69 w 107"/>
                  <a:gd name="T81" fmla="*/ 13 h 83"/>
                  <a:gd name="T82" fmla="*/ 76 w 107"/>
                  <a:gd name="T83" fmla="*/ 9 h 83"/>
                  <a:gd name="T84" fmla="*/ 80 w 107"/>
                  <a:gd name="T85" fmla="*/ 9 h 83"/>
                  <a:gd name="T86" fmla="*/ 81 w 107"/>
                  <a:gd name="T87" fmla="*/ 7 h 83"/>
                  <a:gd name="T88" fmla="*/ 87 w 107"/>
                  <a:gd name="T89" fmla="*/ 6 h 83"/>
                  <a:gd name="T90" fmla="*/ 96 w 107"/>
                  <a:gd name="T91" fmla="*/ 2 h 83"/>
                  <a:gd name="T92" fmla="*/ 106 w 107"/>
                  <a:gd name="T93" fmla="*/ 0 h 83"/>
                  <a:gd name="T94" fmla="*/ 106 w 107"/>
                  <a:gd name="T95" fmla="*/ 2 h 83"/>
                  <a:gd name="T96" fmla="*/ 103 w 107"/>
                  <a:gd name="T97" fmla="*/ 3 h 83"/>
                  <a:gd name="T98" fmla="*/ 97 w 107"/>
                  <a:gd name="T99" fmla="*/ 5 h 83"/>
                  <a:gd name="T100" fmla="*/ 95 w 107"/>
                  <a:gd name="T101" fmla="*/ 7 h 83"/>
                  <a:gd name="T102" fmla="*/ 95 w 107"/>
                  <a:gd name="T103" fmla="*/ 8 h 83"/>
                  <a:gd name="T104" fmla="*/ 95 w 107"/>
                  <a:gd name="T105" fmla="*/ 8 h 83"/>
                  <a:gd name="T106" fmla="*/ 92 w 107"/>
                  <a:gd name="T107" fmla="*/ 8 h 83"/>
                  <a:gd name="T108" fmla="*/ 14 w 107"/>
                  <a:gd name="T109" fmla="*/ 74 h 83"/>
                  <a:gd name="T110" fmla="*/ 15 w 107"/>
                  <a:gd name="T111" fmla="*/ 73 h 83"/>
                  <a:gd name="T112" fmla="*/ 14 w 107"/>
                  <a:gd name="T113" fmla="*/ 73 h 83"/>
                  <a:gd name="T114" fmla="*/ 14 w 107"/>
                  <a:gd name="T115" fmla="*/ 7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 h="83">
                    <a:moveTo>
                      <a:pt x="92" y="8"/>
                    </a:moveTo>
                    <a:cubicBezTo>
                      <a:pt x="92" y="8"/>
                      <a:pt x="92" y="9"/>
                      <a:pt x="92" y="10"/>
                    </a:cubicBezTo>
                    <a:cubicBezTo>
                      <a:pt x="92" y="9"/>
                      <a:pt x="91" y="10"/>
                      <a:pt x="90" y="10"/>
                    </a:cubicBezTo>
                    <a:cubicBezTo>
                      <a:pt x="85" y="15"/>
                      <a:pt x="78" y="17"/>
                      <a:pt x="72" y="20"/>
                    </a:cubicBezTo>
                    <a:cubicBezTo>
                      <a:pt x="71" y="20"/>
                      <a:pt x="70" y="20"/>
                      <a:pt x="69" y="21"/>
                    </a:cubicBezTo>
                    <a:cubicBezTo>
                      <a:pt x="62" y="26"/>
                      <a:pt x="56" y="33"/>
                      <a:pt x="47" y="36"/>
                    </a:cubicBezTo>
                    <a:cubicBezTo>
                      <a:pt x="41" y="33"/>
                      <a:pt x="40" y="41"/>
                      <a:pt x="36" y="43"/>
                    </a:cubicBezTo>
                    <a:cubicBezTo>
                      <a:pt x="34" y="48"/>
                      <a:pt x="32" y="52"/>
                      <a:pt x="28" y="52"/>
                    </a:cubicBezTo>
                    <a:cubicBezTo>
                      <a:pt x="25" y="57"/>
                      <a:pt x="23" y="59"/>
                      <a:pt x="20" y="64"/>
                    </a:cubicBezTo>
                    <a:cubicBezTo>
                      <a:pt x="19" y="64"/>
                      <a:pt x="20" y="62"/>
                      <a:pt x="19" y="62"/>
                    </a:cubicBezTo>
                    <a:cubicBezTo>
                      <a:pt x="18" y="64"/>
                      <a:pt x="17" y="66"/>
                      <a:pt x="18" y="67"/>
                    </a:cubicBezTo>
                    <a:cubicBezTo>
                      <a:pt x="17" y="67"/>
                      <a:pt x="17" y="68"/>
                      <a:pt x="16" y="68"/>
                    </a:cubicBezTo>
                    <a:cubicBezTo>
                      <a:pt x="16" y="68"/>
                      <a:pt x="17" y="68"/>
                      <a:pt x="17" y="68"/>
                    </a:cubicBezTo>
                    <a:cubicBezTo>
                      <a:pt x="13" y="70"/>
                      <a:pt x="18" y="74"/>
                      <a:pt x="13" y="77"/>
                    </a:cubicBezTo>
                    <a:cubicBezTo>
                      <a:pt x="14" y="75"/>
                      <a:pt x="13" y="77"/>
                      <a:pt x="12" y="76"/>
                    </a:cubicBezTo>
                    <a:cubicBezTo>
                      <a:pt x="12" y="77"/>
                      <a:pt x="12" y="77"/>
                      <a:pt x="13" y="77"/>
                    </a:cubicBezTo>
                    <a:cubicBezTo>
                      <a:pt x="13" y="78"/>
                      <a:pt x="12" y="79"/>
                      <a:pt x="10" y="79"/>
                    </a:cubicBezTo>
                    <a:cubicBezTo>
                      <a:pt x="10" y="79"/>
                      <a:pt x="10" y="78"/>
                      <a:pt x="11" y="78"/>
                    </a:cubicBezTo>
                    <a:cubicBezTo>
                      <a:pt x="10" y="77"/>
                      <a:pt x="9" y="80"/>
                      <a:pt x="8" y="79"/>
                    </a:cubicBezTo>
                    <a:cubicBezTo>
                      <a:pt x="8" y="80"/>
                      <a:pt x="8" y="79"/>
                      <a:pt x="7" y="80"/>
                    </a:cubicBezTo>
                    <a:cubicBezTo>
                      <a:pt x="8" y="82"/>
                      <a:pt x="7" y="83"/>
                      <a:pt x="5" y="83"/>
                    </a:cubicBezTo>
                    <a:cubicBezTo>
                      <a:pt x="5" y="82"/>
                      <a:pt x="5" y="82"/>
                      <a:pt x="5" y="81"/>
                    </a:cubicBezTo>
                    <a:cubicBezTo>
                      <a:pt x="4" y="81"/>
                      <a:pt x="4" y="82"/>
                      <a:pt x="3" y="83"/>
                    </a:cubicBezTo>
                    <a:cubicBezTo>
                      <a:pt x="2" y="82"/>
                      <a:pt x="1" y="82"/>
                      <a:pt x="1" y="82"/>
                    </a:cubicBezTo>
                    <a:cubicBezTo>
                      <a:pt x="0" y="80"/>
                      <a:pt x="1" y="80"/>
                      <a:pt x="3" y="79"/>
                    </a:cubicBezTo>
                    <a:cubicBezTo>
                      <a:pt x="2" y="76"/>
                      <a:pt x="5" y="74"/>
                      <a:pt x="5" y="70"/>
                    </a:cubicBezTo>
                    <a:cubicBezTo>
                      <a:pt x="7" y="70"/>
                      <a:pt x="6" y="68"/>
                      <a:pt x="8" y="68"/>
                    </a:cubicBezTo>
                    <a:cubicBezTo>
                      <a:pt x="8" y="64"/>
                      <a:pt x="11" y="63"/>
                      <a:pt x="13" y="61"/>
                    </a:cubicBezTo>
                    <a:cubicBezTo>
                      <a:pt x="14" y="60"/>
                      <a:pt x="13" y="62"/>
                      <a:pt x="14" y="62"/>
                    </a:cubicBezTo>
                    <a:cubicBezTo>
                      <a:pt x="15" y="60"/>
                      <a:pt x="17" y="58"/>
                      <a:pt x="16" y="57"/>
                    </a:cubicBezTo>
                    <a:cubicBezTo>
                      <a:pt x="17" y="56"/>
                      <a:pt x="18" y="56"/>
                      <a:pt x="18" y="55"/>
                    </a:cubicBezTo>
                    <a:cubicBezTo>
                      <a:pt x="18" y="55"/>
                      <a:pt x="17" y="55"/>
                      <a:pt x="18" y="54"/>
                    </a:cubicBezTo>
                    <a:cubicBezTo>
                      <a:pt x="18" y="54"/>
                      <a:pt x="19" y="54"/>
                      <a:pt x="19" y="54"/>
                    </a:cubicBezTo>
                    <a:cubicBezTo>
                      <a:pt x="19" y="54"/>
                      <a:pt x="19" y="53"/>
                      <a:pt x="19" y="53"/>
                    </a:cubicBezTo>
                    <a:cubicBezTo>
                      <a:pt x="23" y="50"/>
                      <a:pt x="25" y="43"/>
                      <a:pt x="30" y="41"/>
                    </a:cubicBezTo>
                    <a:cubicBezTo>
                      <a:pt x="30" y="40"/>
                      <a:pt x="31" y="40"/>
                      <a:pt x="31" y="38"/>
                    </a:cubicBezTo>
                    <a:cubicBezTo>
                      <a:pt x="34" y="37"/>
                      <a:pt x="38" y="30"/>
                      <a:pt x="42" y="30"/>
                    </a:cubicBezTo>
                    <a:cubicBezTo>
                      <a:pt x="47" y="24"/>
                      <a:pt x="56" y="18"/>
                      <a:pt x="65" y="15"/>
                    </a:cubicBezTo>
                    <a:cubicBezTo>
                      <a:pt x="65" y="15"/>
                      <a:pt x="64" y="15"/>
                      <a:pt x="65" y="16"/>
                    </a:cubicBezTo>
                    <a:cubicBezTo>
                      <a:pt x="66" y="16"/>
                      <a:pt x="66" y="15"/>
                      <a:pt x="68" y="16"/>
                    </a:cubicBezTo>
                    <a:cubicBezTo>
                      <a:pt x="69" y="15"/>
                      <a:pt x="69" y="14"/>
                      <a:pt x="69" y="13"/>
                    </a:cubicBezTo>
                    <a:cubicBezTo>
                      <a:pt x="72" y="13"/>
                      <a:pt x="74" y="10"/>
                      <a:pt x="76" y="9"/>
                    </a:cubicBezTo>
                    <a:cubicBezTo>
                      <a:pt x="78" y="9"/>
                      <a:pt x="80" y="7"/>
                      <a:pt x="80" y="9"/>
                    </a:cubicBezTo>
                    <a:cubicBezTo>
                      <a:pt x="81" y="9"/>
                      <a:pt x="81" y="8"/>
                      <a:pt x="81" y="7"/>
                    </a:cubicBezTo>
                    <a:cubicBezTo>
                      <a:pt x="83" y="6"/>
                      <a:pt x="85" y="4"/>
                      <a:pt x="87" y="6"/>
                    </a:cubicBezTo>
                    <a:cubicBezTo>
                      <a:pt x="89" y="2"/>
                      <a:pt x="95" y="6"/>
                      <a:pt x="96" y="2"/>
                    </a:cubicBezTo>
                    <a:cubicBezTo>
                      <a:pt x="99" y="2"/>
                      <a:pt x="103" y="0"/>
                      <a:pt x="106" y="0"/>
                    </a:cubicBezTo>
                    <a:cubicBezTo>
                      <a:pt x="106" y="1"/>
                      <a:pt x="106" y="3"/>
                      <a:pt x="106" y="2"/>
                    </a:cubicBezTo>
                    <a:cubicBezTo>
                      <a:pt x="107" y="3"/>
                      <a:pt x="104" y="4"/>
                      <a:pt x="103" y="3"/>
                    </a:cubicBezTo>
                    <a:cubicBezTo>
                      <a:pt x="103" y="5"/>
                      <a:pt x="99" y="6"/>
                      <a:pt x="97" y="5"/>
                    </a:cubicBezTo>
                    <a:cubicBezTo>
                      <a:pt x="96" y="6"/>
                      <a:pt x="96" y="7"/>
                      <a:pt x="95" y="7"/>
                    </a:cubicBezTo>
                    <a:cubicBezTo>
                      <a:pt x="95" y="8"/>
                      <a:pt x="95" y="8"/>
                      <a:pt x="95" y="8"/>
                    </a:cubicBezTo>
                    <a:cubicBezTo>
                      <a:pt x="95" y="9"/>
                      <a:pt x="94" y="8"/>
                      <a:pt x="95" y="8"/>
                    </a:cubicBezTo>
                    <a:cubicBezTo>
                      <a:pt x="94" y="6"/>
                      <a:pt x="93" y="8"/>
                      <a:pt x="92" y="8"/>
                    </a:cubicBezTo>
                    <a:close/>
                    <a:moveTo>
                      <a:pt x="14" y="74"/>
                    </a:moveTo>
                    <a:cubicBezTo>
                      <a:pt x="14" y="74"/>
                      <a:pt x="15" y="74"/>
                      <a:pt x="15" y="73"/>
                    </a:cubicBezTo>
                    <a:cubicBezTo>
                      <a:pt x="14" y="73"/>
                      <a:pt x="14" y="73"/>
                      <a:pt x="14" y="73"/>
                    </a:cubicBezTo>
                    <a:cubicBezTo>
                      <a:pt x="14" y="73"/>
                      <a:pt x="13" y="74"/>
                      <a:pt x="14"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8" name="Freeform 5470"/>
              <p:cNvSpPr/>
              <p:nvPr/>
            </p:nvSpPr>
            <p:spPr bwMode="auto">
              <a:xfrm>
                <a:off x="7499351" y="5356227"/>
                <a:ext cx="11113" cy="15875"/>
              </a:xfrm>
              <a:custGeom>
                <a:avLst/>
                <a:gdLst>
                  <a:gd name="T0" fmla="*/ 2 w 3"/>
                  <a:gd name="T1" fmla="*/ 0 h 4"/>
                  <a:gd name="T2" fmla="*/ 0 w 3"/>
                  <a:gd name="T3" fmla="*/ 3 h 4"/>
                  <a:gd name="T4" fmla="*/ 0 w 3"/>
                  <a:gd name="T5" fmla="*/ 1 h 4"/>
                  <a:gd name="T6" fmla="*/ 2 w 3"/>
                  <a:gd name="T7" fmla="*/ 0 h 4"/>
                </a:gdLst>
                <a:ahLst/>
                <a:cxnLst>
                  <a:cxn ang="0">
                    <a:pos x="T0" y="T1"/>
                  </a:cxn>
                  <a:cxn ang="0">
                    <a:pos x="T2" y="T3"/>
                  </a:cxn>
                  <a:cxn ang="0">
                    <a:pos x="T4" y="T5"/>
                  </a:cxn>
                  <a:cxn ang="0">
                    <a:pos x="T6" y="T7"/>
                  </a:cxn>
                </a:cxnLst>
                <a:rect l="0" t="0" r="r" b="b"/>
                <a:pathLst>
                  <a:path w="3" h="4">
                    <a:moveTo>
                      <a:pt x="2" y="0"/>
                    </a:moveTo>
                    <a:cubicBezTo>
                      <a:pt x="3" y="0"/>
                      <a:pt x="2" y="4"/>
                      <a:pt x="0" y="3"/>
                    </a:cubicBezTo>
                    <a:cubicBezTo>
                      <a:pt x="2" y="2"/>
                      <a:pt x="0" y="2"/>
                      <a:pt x="0" y="1"/>
                    </a:cubicBezTo>
                    <a:cubicBezTo>
                      <a:pt x="1" y="0"/>
                      <a:pt x="3"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19" name="Freeform 5471"/>
              <p:cNvSpPr/>
              <p:nvPr/>
            </p:nvSpPr>
            <p:spPr bwMode="auto">
              <a:xfrm>
                <a:off x="7029451" y="5856289"/>
                <a:ext cx="30163" cy="71438"/>
              </a:xfrm>
              <a:custGeom>
                <a:avLst/>
                <a:gdLst>
                  <a:gd name="T0" fmla="*/ 1 w 8"/>
                  <a:gd name="T1" fmla="*/ 0 h 19"/>
                  <a:gd name="T2" fmla="*/ 3 w 8"/>
                  <a:gd name="T3" fmla="*/ 2 h 19"/>
                  <a:gd name="T4" fmla="*/ 7 w 8"/>
                  <a:gd name="T5" fmla="*/ 2 h 19"/>
                  <a:gd name="T6" fmla="*/ 6 w 8"/>
                  <a:gd name="T7" fmla="*/ 5 h 19"/>
                  <a:gd name="T8" fmla="*/ 7 w 8"/>
                  <a:gd name="T9" fmla="*/ 7 h 19"/>
                  <a:gd name="T10" fmla="*/ 5 w 8"/>
                  <a:gd name="T11" fmla="*/ 7 h 19"/>
                  <a:gd name="T12" fmla="*/ 5 w 8"/>
                  <a:gd name="T13" fmla="*/ 8 h 19"/>
                  <a:gd name="T14" fmla="*/ 7 w 8"/>
                  <a:gd name="T15" fmla="*/ 8 h 19"/>
                  <a:gd name="T16" fmla="*/ 3 w 8"/>
                  <a:gd name="T17" fmla="*/ 12 h 19"/>
                  <a:gd name="T18" fmla="*/ 3 w 8"/>
                  <a:gd name="T19" fmla="*/ 19 h 19"/>
                  <a:gd name="T20" fmla="*/ 3 w 8"/>
                  <a:gd name="T21" fmla="*/ 16 h 19"/>
                  <a:gd name="T22" fmla="*/ 4 w 8"/>
                  <a:gd name="T23" fmla="*/ 16 h 19"/>
                  <a:gd name="T24" fmla="*/ 1 w 8"/>
                  <a:gd name="T25" fmla="*/ 11 h 19"/>
                  <a:gd name="T26" fmla="*/ 1 w 8"/>
                  <a:gd name="T27" fmla="*/ 9 h 19"/>
                  <a:gd name="T28" fmla="*/ 3 w 8"/>
                  <a:gd name="T29" fmla="*/ 11 h 19"/>
                  <a:gd name="T30" fmla="*/ 4 w 8"/>
                  <a:gd name="T31" fmla="*/ 7 h 19"/>
                  <a:gd name="T32" fmla="*/ 1 w 8"/>
                  <a:gd name="T33" fmla="*/ 5 h 19"/>
                  <a:gd name="T34" fmla="*/ 1 w 8"/>
                  <a:gd name="T3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19">
                    <a:moveTo>
                      <a:pt x="1" y="0"/>
                    </a:moveTo>
                    <a:cubicBezTo>
                      <a:pt x="2" y="1"/>
                      <a:pt x="3" y="0"/>
                      <a:pt x="3" y="2"/>
                    </a:cubicBezTo>
                    <a:cubicBezTo>
                      <a:pt x="5" y="2"/>
                      <a:pt x="6" y="2"/>
                      <a:pt x="7" y="2"/>
                    </a:cubicBezTo>
                    <a:cubicBezTo>
                      <a:pt x="6" y="4"/>
                      <a:pt x="8" y="3"/>
                      <a:pt x="6" y="5"/>
                    </a:cubicBezTo>
                    <a:cubicBezTo>
                      <a:pt x="5" y="6"/>
                      <a:pt x="7" y="6"/>
                      <a:pt x="7" y="7"/>
                    </a:cubicBezTo>
                    <a:cubicBezTo>
                      <a:pt x="6" y="7"/>
                      <a:pt x="5" y="6"/>
                      <a:pt x="5" y="7"/>
                    </a:cubicBezTo>
                    <a:cubicBezTo>
                      <a:pt x="5" y="8"/>
                      <a:pt x="7" y="8"/>
                      <a:pt x="5" y="8"/>
                    </a:cubicBezTo>
                    <a:cubicBezTo>
                      <a:pt x="6" y="9"/>
                      <a:pt x="6" y="8"/>
                      <a:pt x="7" y="8"/>
                    </a:cubicBezTo>
                    <a:cubicBezTo>
                      <a:pt x="5" y="10"/>
                      <a:pt x="6" y="12"/>
                      <a:pt x="3" y="12"/>
                    </a:cubicBezTo>
                    <a:cubicBezTo>
                      <a:pt x="5" y="14"/>
                      <a:pt x="5" y="16"/>
                      <a:pt x="3" y="19"/>
                    </a:cubicBezTo>
                    <a:cubicBezTo>
                      <a:pt x="3" y="18"/>
                      <a:pt x="2" y="18"/>
                      <a:pt x="3" y="16"/>
                    </a:cubicBezTo>
                    <a:cubicBezTo>
                      <a:pt x="3" y="16"/>
                      <a:pt x="3" y="16"/>
                      <a:pt x="4" y="16"/>
                    </a:cubicBezTo>
                    <a:cubicBezTo>
                      <a:pt x="2" y="15"/>
                      <a:pt x="4" y="11"/>
                      <a:pt x="1" y="11"/>
                    </a:cubicBezTo>
                    <a:cubicBezTo>
                      <a:pt x="1" y="10"/>
                      <a:pt x="0" y="9"/>
                      <a:pt x="1" y="9"/>
                    </a:cubicBezTo>
                    <a:cubicBezTo>
                      <a:pt x="1" y="10"/>
                      <a:pt x="3" y="9"/>
                      <a:pt x="3" y="11"/>
                    </a:cubicBezTo>
                    <a:cubicBezTo>
                      <a:pt x="4" y="9"/>
                      <a:pt x="2" y="8"/>
                      <a:pt x="4" y="7"/>
                    </a:cubicBezTo>
                    <a:cubicBezTo>
                      <a:pt x="3" y="6"/>
                      <a:pt x="2" y="5"/>
                      <a:pt x="1" y="5"/>
                    </a:cubicBezTo>
                    <a:cubicBezTo>
                      <a:pt x="0" y="3"/>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20" name="Freeform 5472"/>
              <p:cNvSpPr/>
              <p:nvPr/>
            </p:nvSpPr>
            <p:spPr bwMode="auto">
              <a:xfrm>
                <a:off x="7743826" y="5348289"/>
                <a:ext cx="288925" cy="158750"/>
              </a:xfrm>
              <a:custGeom>
                <a:avLst/>
                <a:gdLst>
                  <a:gd name="T0" fmla="*/ 1 w 77"/>
                  <a:gd name="T1" fmla="*/ 0 h 42"/>
                  <a:gd name="T2" fmla="*/ 17 w 77"/>
                  <a:gd name="T3" fmla="*/ 5 h 42"/>
                  <a:gd name="T4" fmla="*/ 20 w 77"/>
                  <a:gd name="T5" fmla="*/ 5 h 42"/>
                  <a:gd name="T6" fmla="*/ 74 w 77"/>
                  <a:gd name="T7" fmla="*/ 37 h 42"/>
                  <a:gd name="T8" fmla="*/ 75 w 77"/>
                  <a:gd name="T9" fmla="*/ 40 h 42"/>
                  <a:gd name="T10" fmla="*/ 76 w 77"/>
                  <a:gd name="T11" fmla="*/ 42 h 42"/>
                  <a:gd name="T12" fmla="*/ 69 w 77"/>
                  <a:gd name="T13" fmla="*/ 36 h 42"/>
                  <a:gd name="T14" fmla="*/ 67 w 77"/>
                  <a:gd name="T15" fmla="*/ 36 h 42"/>
                  <a:gd name="T16" fmla="*/ 59 w 77"/>
                  <a:gd name="T17" fmla="*/ 30 h 42"/>
                  <a:gd name="T18" fmla="*/ 24 w 77"/>
                  <a:gd name="T19" fmla="*/ 14 h 42"/>
                  <a:gd name="T20" fmla="*/ 9 w 77"/>
                  <a:gd name="T21" fmla="*/ 7 h 42"/>
                  <a:gd name="T22" fmla="*/ 6 w 77"/>
                  <a:gd name="T23" fmla="*/ 4 h 42"/>
                  <a:gd name="T24" fmla="*/ 1 w 77"/>
                  <a:gd name="T25" fmla="*/ 2 h 42"/>
                  <a:gd name="T26" fmla="*/ 1 w 77"/>
                  <a:gd name="T2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 h="42">
                    <a:moveTo>
                      <a:pt x="1" y="0"/>
                    </a:moveTo>
                    <a:cubicBezTo>
                      <a:pt x="6" y="3"/>
                      <a:pt x="12" y="2"/>
                      <a:pt x="17" y="5"/>
                    </a:cubicBezTo>
                    <a:cubicBezTo>
                      <a:pt x="18" y="5"/>
                      <a:pt x="18" y="5"/>
                      <a:pt x="20" y="5"/>
                    </a:cubicBezTo>
                    <a:cubicBezTo>
                      <a:pt x="41" y="12"/>
                      <a:pt x="60" y="22"/>
                      <a:pt x="74" y="37"/>
                    </a:cubicBezTo>
                    <a:cubicBezTo>
                      <a:pt x="74" y="39"/>
                      <a:pt x="75" y="39"/>
                      <a:pt x="75" y="40"/>
                    </a:cubicBezTo>
                    <a:cubicBezTo>
                      <a:pt x="76" y="40"/>
                      <a:pt x="77" y="41"/>
                      <a:pt x="76" y="42"/>
                    </a:cubicBezTo>
                    <a:cubicBezTo>
                      <a:pt x="73" y="41"/>
                      <a:pt x="70" y="39"/>
                      <a:pt x="69" y="36"/>
                    </a:cubicBezTo>
                    <a:cubicBezTo>
                      <a:pt x="68" y="35"/>
                      <a:pt x="68" y="37"/>
                      <a:pt x="67" y="36"/>
                    </a:cubicBezTo>
                    <a:cubicBezTo>
                      <a:pt x="64" y="34"/>
                      <a:pt x="62" y="33"/>
                      <a:pt x="59" y="30"/>
                    </a:cubicBezTo>
                    <a:cubicBezTo>
                      <a:pt x="47" y="25"/>
                      <a:pt x="37" y="18"/>
                      <a:pt x="24" y="14"/>
                    </a:cubicBezTo>
                    <a:cubicBezTo>
                      <a:pt x="21" y="9"/>
                      <a:pt x="15" y="9"/>
                      <a:pt x="9" y="7"/>
                    </a:cubicBezTo>
                    <a:cubicBezTo>
                      <a:pt x="9" y="5"/>
                      <a:pt x="6" y="6"/>
                      <a:pt x="6" y="4"/>
                    </a:cubicBezTo>
                    <a:cubicBezTo>
                      <a:pt x="4" y="4"/>
                      <a:pt x="2" y="3"/>
                      <a:pt x="1" y="2"/>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sp>
            <p:nvSpPr>
              <p:cNvPr id="21" name="Freeform 5473"/>
              <p:cNvSpPr>
                <a:spLocks noEditPoints="1"/>
              </p:cNvSpPr>
              <p:nvPr/>
            </p:nvSpPr>
            <p:spPr bwMode="auto">
              <a:xfrm>
                <a:off x="7018338" y="5584827"/>
                <a:ext cx="1223963" cy="984250"/>
              </a:xfrm>
              <a:custGeom>
                <a:avLst/>
                <a:gdLst>
                  <a:gd name="T0" fmla="*/ 293 w 326"/>
                  <a:gd name="T1" fmla="*/ 5 h 262"/>
                  <a:gd name="T2" fmla="*/ 300 w 326"/>
                  <a:gd name="T3" fmla="*/ 15 h 262"/>
                  <a:gd name="T4" fmla="*/ 313 w 326"/>
                  <a:gd name="T5" fmla="*/ 41 h 262"/>
                  <a:gd name="T6" fmla="*/ 315 w 326"/>
                  <a:gd name="T7" fmla="*/ 51 h 262"/>
                  <a:gd name="T8" fmla="*/ 321 w 326"/>
                  <a:gd name="T9" fmla="*/ 74 h 262"/>
                  <a:gd name="T10" fmla="*/ 324 w 326"/>
                  <a:gd name="T11" fmla="*/ 95 h 262"/>
                  <a:gd name="T12" fmla="*/ 326 w 326"/>
                  <a:gd name="T13" fmla="*/ 104 h 262"/>
                  <a:gd name="T14" fmla="*/ 317 w 326"/>
                  <a:gd name="T15" fmla="*/ 140 h 262"/>
                  <a:gd name="T16" fmla="*/ 305 w 326"/>
                  <a:gd name="T17" fmla="*/ 172 h 262"/>
                  <a:gd name="T18" fmla="*/ 276 w 326"/>
                  <a:gd name="T19" fmla="*/ 207 h 262"/>
                  <a:gd name="T20" fmla="*/ 221 w 326"/>
                  <a:gd name="T21" fmla="*/ 243 h 262"/>
                  <a:gd name="T22" fmla="*/ 206 w 326"/>
                  <a:gd name="T23" fmla="*/ 249 h 262"/>
                  <a:gd name="T24" fmla="*/ 194 w 326"/>
                  <a:gd name="T25" fmla="*/ 256 h 262"/>
                  <a:gd name="T26" fmla="*/ 187 w 326"/>
                  <a:gd name="T27" fmla="*/ 258 h 262"/>
                  <a:gd name="T28" fmla="*/ 170 w 326"/>
                  <a:gd name="T29" fmla="*/ 254 h 262"/>
                  <a:gd name="T30" fmla="*/ 118 w 326"/>
                  <a:gd name="T31" fmla="*/ 247 h 262"/>
                  <a:gd name="T32" fmla="*/ 74 w 326"/>
                  <a:gd name="T33" fmla="*/ 226 h 262"/>
                  <a:gd name="T34" fmla="*/ 48 w 326"/>
                  <a:gd name="T35" fmla="*/ 206 h 262"/>
                  <a:gd name="T36" fmla="*/ 33 w 326"/>
                  <a:gd name="T37" fmla="*/ 189 h 262"/>
                  <a:gd name="T38" fmla="*/ 12 w 326"/>
                  <a:gd name="T39" fmla="*/ 155 h 262"/>
                  <a:gd name="T40" fmla="*/ 3 w 326"/>
                  <a:gd name="T41" fmla="*/ 104 h 262"/>
                  <a:gd name="T42" fmla="*/ 3 w 326"/>
                  <a:gd name="T43" fmla="*/ 94 h 262"/>
                  <a:gd name="T44" fmla="*/ 6 w 326"/>
                  <a:gd name="T45" fmla="*/ 95 h 262"/>
                  <a:gd name="T46" fmla="*/ 10 w 326"/>
                  <a:gd name="T47" fmla="*/ 111 h 262"/>
                  <a:gd name="T48" fmla="*/ 22 w 326"/>
                  <a:gd name="T49" fmla="*/ 148 h 262"/>
                  <a:gd name="T50" fmla="*/ 34 w 326"/>
                  <a:gd name="T51" fmla="*/ 169 h 262"/>
                  <a:gd name="T52" fmla="*/ 43 w 326"/>
                  <a:gd name="T53" fmla="*/ 187 h 262"/>
                  <a:gd name="T54" fmla="*/ 61 w 326"/>
                  <a:gd name="T55" fmla="*/ 206 h 262"/>
                  <a:gd name="T56" fmla="*/ 90 w 326"/>
                  <a:gd name="T57" fmla="*/ 226 h 262"/>
                  <a:gd name="T58" fmla="*/ 113 w 326"/>
                  <a:gd name="T59" fmla="*/ 237 h 262"/>
                  <a:gd name="T60" fmla="*/ 141 w 326"/>
                  <a:gd name="T61" fmla="*/ 243 h 262"/>
                  <a:gd name="T62" fmla="*/ 154 w 326"/>
                  <a:gd name="T63" fmla="*/ 244 h 262"/>
                  <a:gd name="T64" fmla="*/ 187 w 326"/>
                  <a:gd name="T65" fmla="*/ 241 h 262"/>
                  <a:gd name="T66" fmla="*/ 213 w 326"/>
                  <a:gd name="T67" fmla="*/ 233 h 262"/>
                  <a:gd name="T68" fmla="*/ 236 w 326"/>
                  <a:gd name="T69" fmla="*/ 224 h 262"/>
                  <a:gd name="T70" fmla="*/ 244 w 326"/>
                  <a:gd name="T71" fmla="*/ 220 h 262"/>
                  <a:gd name="T72" fmla="*/ 266 w 326"/>
                  <a:gd name="T73" fmla="*/ 204 h 262"/>
                  <a:gd name="T74" fmla="*/ 286 w 326"/>
                  <a:gd name="T75" fmla="*/ 179 h 262"/>
                  <a:gd name="T76" fmla="*/ 289 w 326"/>
                  <a:gd name="T77" fmla="*/ 174 h 262"/>
                  <a:gd name="T78" fmla="*/ 302 w 326"/>
                  <a:gd name="T79" fmla="*/ 150 h 262"/>
                  <a:gd name="T80" fmla="*/ 309 w 326"/>
                  <a:gd name="T81" fmla="*/ 125 h 262"/>
                  <a:gd name="T82" fmla="*/ 312 w 326"/>
                  <a:gd name="T83" fmla="*/ 120 h 262"/>
                  <a:gd name="T84" fmla="*/ 314 w 326"/>
                  <a:gd name="T85" fmla="*/ 95 h 262"/>
                  <a:gd name="T86" fmla="*/ 315 w 326"/>
                  <a:gd name="T87" fmla="*/ 93 h 262"/>
                  <a:gd name="T88" fmla="*/ 317 w 326"/>
                  <a:gd name="T89" fmla="*/ 91 h 262"/>
                  <a:gd name="T90" fmla="*/ 315 w 326"/>
                  <a:gd name="T91" fmla="*/ 86 h 262"/>
                  <a:gd name="T92" fmla="*/ 315 w 326"/>
                  <a:gd name="T93" fmla="*/ 77 h 262"/>
                  <a:gd name="T94" fmla="*/ 313 w 326"/>
                  <a:gd name="T95" fmla="*/ 71 h 262"/>
                  <a:gd name="T96" fmla="*/ 313 w 326"/>
                  <a:gd name="T97" fmla="*/ 69 h 262"/>
                  <a:gd name="T98" fmla="*/ 311 w 326"/>
                  <a:gd name="T99" fmla="*/ 66 h 262"/>
                  <a:gd name="T100" fmla="*/ 312 w 326"/>
                  <a:gd name="T101" fmla="*/ 58 h 262"/>
                  <a:gd name="T102" fmla="*/ 310 w 326"/>
                  <a:gd name="T103" fmla="*/ 50 h 262"/>
                  <a:gd name="T104" fmla="*/ 301 w 326"/>
                  <a:gd name="T105" fmla="*/ 30 h 262"/>
                  <a:gd name="T106" fmla="*/ 298 w 326"/>
                  <a:gd name="T107" fmla="*/ 20 h 262"/>
                  <a:gd name="T108" fmla="*/ 296 w 326"/>
                  <a:gd name="T109" fmla="*/ 16 h 262"/>
                  <a:gd name="T110" fmla="*/ 288 w 326"/>
                  <a:gd name="T111" fmla="*/ 0 h 262"/>
                  <a:gd name="T112" fmla="*/ 299 w 326"/>
                  <a:gd name="T113" fmla="*/ 19 h 262"/>
                  <a:gd name="T114" fmla="*/ 311 w 326"/>
                  <a:gd name="T115" fmla="*/ 61 h 262"/>
                  <a:gd name="T116" fmla="*/ 312 w 326"/>
                  <a:gd name="T117" fmla="*/ 6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262">
                    <a:moveTo>
                      <a:pt x="288" y="0"/>
                    </a:moveTo>
                    <a:cubicBezTo>
                      <a:pt x="290" y="2"/>
                      <a:pt x="293" y="2"/>
                      <a:pt x="293" y="5"/>
                    </a:cubicBezTo>
                    <a:cubicBezTo>
                      <a:pt x="296" y="8"/>
                      <a:pt x="297" y="10"/>
                      <a:pt x="298" y="14"/>
                    </a:cubicBezTo>
                    <a:cubicBezTo>
                      <a:pt x="299" y="14"/>
                      <a:pt x="300" y="14"/>
                      <a:pt x="300" y="15"/>
                    </a:cubicBezTo>
                    <a:cubicBezTo>
                      <a:pt x="300" y="21"/>
                      <a:pt x="306" y="24"/>
                      <a:pt x="307" y="29"/>
                    </a:cubicBezTo>
                    <a:cubicBezTo>
                      <a:pt x="307" y="32"/>
                      <a:pt x="309" y="39"/>
                      <a:pt x="313" y="41"/>
                    </a:cubicBezTo>
                    <a:cubicBezTo>
                      <a:pt x="313" y="42"/>
                      <a:pt x="313" y="43"/>
                      <a:pt x="313" y="44"/>
                    </a:cubicBezTo>
                    <a:cubicBezTo>
                      <a:pt x="313" y="46"/>
                      <a:pt x="315" y="49"/>
                      <a:pt x="315" y="51"/>
                    </a:cubicBezTo>
                    <a:cubicBezTo>
                      <a:pt x="318" y="54"/>
                      <a:pt x="316" y="60"/>
                      <a:pt x="317" y="65"/>
                    </a:cubicBezTo>
                    <a:cubicBezTo>
                      <a:pt x="318" y="68"/>
                      <a:pt x="321" y="71"/>
                      <a:pt x="321" y="74"/>
                    </a:cubicBezTo>
                    <a:cubicBezTo>
                      <a:pt x="322" y="76"/>
                      <a:pt x="321" y="79"/>
                      <a:pt x="321" y="81"/>
                    </a:cubicBezTo>
                    <a:cubicBezTo>
                      <a:pt x="322" y="86"/>
                      <a:pt x="324" y="90"/>
                      <a:pt x="324" y="95"/>
                    </a:cubicBezTo>
                    <a:cubicBezTo>
                      <a:pt x="324" y="98"/>
                      <a:pt x="322" y="100"/>
                      <a:pt x="322" y="104"/>
                    </a:cubicBezTo>
                    <a:cubicBezTo>
                      <a:pt x="323" y="105"/>
                      <a:pt x="325" y="103"/>
                      <a:pt x="326" y="104"/>
                    </a:cubicBezTo>
                    <a:cubicBezTo>
                      <a:pt x="325" y="106"/>
                      <a:pt x="324" y="107"/>
                      <a:pt x="322" y="107"/>
                    </a:cubicBezTo>
                    <a:cubicBezTo>
                      <a:pt x="323" y="119"/>
                      <a:pt x="318" y="129"/>
                      <a:pt x="317" y="140"/>
                    </a:cubicBezTo>
                    <a:cubicBezTo>
                      <a:pt x="316" y="148"/>
                      <a:pt x="310" y="155"/>
                      <a:pt x="308" y="163"/>
                    </a:cubicBezTo>
                    <a:cubicBezTo>
                      <a:pt x="307" y="166"/>
                      <a:pt x="307" y="169"/>
                      <a:pt x="305" y="172"/>
                    </a:cubicBezTo>
                    <a:cubicBezTo>
                      <a:pt x="302" y="176"/>
                      <a:pt x="299" y="180"/>
                      <a:pt x="296" y="182"/>
                    </a:cubicBezTo>
                    <a:cubicBezTo>
                      <a:pt x="291" y="192"/>
                      <a:pt x="285" y="200"/>
                      <a:pt x="276" y="207"/>
                    </a:cubicBezTo>
                    <a:cubicBezTo>
                      <a:pt x="276" y="207"/>
                      <a:pt x="276" y="208"/>
                      <a:pt x="276" y="208"/>
                    </a:cubicBezTo>
                    <a:cubicBezTo>
                      <a:pt x="261" y="223"/>
                      <a:pt x="241" y="234"/>
                      <a:pt x="221" y="243"/>
                    </a:cubicBezTo>
                    <a:cubicBezTo>
                      <a:pt x="220" y="244"/>
                      <a:pt x="219" y="246"/>
                      <a:pt x="218" y="247"/>
                    </a:cubicBezTo>
                    <a:cubicBezTo>
                      <a:pt x="215" y="246"/>
                      <a:pt x="211" y="248"/>
                      <a:pt x="206" y="249"/>
                    </a:cubicBezTo>
                    <a:cubicBezTo>
                      <a:pt x="202" y="251"/>
                      <a:pt x="198" y="252"/>
                      <a:pt x="194" y="252"/>
                    </a:cubicBezTo>
                    <a:cubicBezTo>
                      <a:pt x="196" y="254"/>
                      <a:pt x="193" y="255"/>
                      <a:pt x="194" y="256"/>
                    </a:cubicBezTo>
                    <a:cubicBezTo>
                      <a:pt x="191" y="254"/>
                      <a:pt x="190" y="258"/>
                      <a:pt x="191" y="259"/>
                    </a:cubicBezTo>
                    <a:cubicBezTo>
                      <a:pt x="189" y="259"/>
                      <a:pt x="188" y="259"/>
                      <a:pt x="187" y="258"/>
                    </a:cubicBezTo>
                    <a:cubicBezTo>
                      <a:pt x="183" y="262"/>
                      <a:pt x="179" y="258"/>
                      <a:pt x="178" y="253"/>
                    </a:cubicBezTo>
                    <a:cubicBezTo>
                      <a:pt x="175" y="252"/>
                      <a:pt x="173" y="253"/>
                      <a:pt x="170" y="254"/>
                    </a:cubicBezTo>
                    <a:cubicBezTo>
                      <a:pt x="163" y="254"/>
                      <a:pt x="156" y="253"/>
                      <a:pt x="150" y="254"/>
                    </a:cubicBezTo>
                    <a:cubicBezTo>
                      <a:pt x="139" y="252"/>
                      <a:pt x="128" y="250"/>
                      <a:pt x="118" y="247"/>
                    </a:cubicBezTo>
                    <a:cubicBezTo>
                      <a:pt x="115" y="247"/>
                      <a:pt x="112" y="245"/>
                      <a:pt x="108" y="245"/>
                    </a:cubicBezTo>
                    <a:cubicBezTo>
                      <a:pt x="97" y="238"/>
                      <a:pt x="83" y="234"/>
                      <a:pt x="74" y="226"/>
                    </a:cubicBezTo>
                    <a:cubicBezTo>
                      <a:pt x="72" y="225"/>
                      <a:pt x="70" y="224"/>
                      <a:pt x="69" y="222"/>
                    </a:cubicBezTo>
                    <a:cubicBezTo>
                      <a:pt x="60" y="218"/>
                      <a:pt x="56" y="211"/>
                      <a:pt x="48" y="206"/>
                    </a:cubicBezTo>
                    <a:cubicBezTo>
                      <a:pt x="44" y="201"/>
                      <a:pt x="39" y="197"/>
                      <a:pt x="35" y="191"/>
                    </a:cubicBezTo>
                    <a:cubicBezTo>
                      <a:pt x="34" y="191"/>
                      <a:pt x="34" y="190"/>
                      <a:pt x="33" y="189"/>
                    </a:cubicBezTo>
                    <a:cubicBezTo>
                      <a:pt x="30" y="185"/>
                      <a:pt x="27" y="181"/>
                      <a:pt x="24" y="178"/>
                    </a:cubicBezTo>
                    <a:cubicBezTo>
                      <a:pt x="20" y="170"/>
                      <a:pt x="15" y="163"/>
                      <a:pt x="12" y="155"/>
                    </a:cubicBezTo>
                    <a:cubicBezTo>
                      <a:pt x="10" y="146"/>
                      <a:pt x="6" y="138"/>
                      <a:pt x="4" y="127"/>
                    </a:cubicBezTo>
                    <a:cubicBezTo>
                      <a:pt x="0" y="120"/>
                      <a:pt x="3" y="112"/>
                      <a:pt x="3" y="104"/>
                    </a:cubicBezTo>
                    <a:cubicBezTo>
                      <a:pt x="3" y="103"/>
                      <a:pt x="2" y="103"/>
                      <a:pt x="1" y="103"/>
                    </a:cubicBezTo>
                    <a:cubicBezTo>
                      <a:pt x="2" y="100"/>
                      <a:pt x="0" y="96"/>
                      <a:pt x="3" y="94"/>
                    </a:cubicBezTo>
                    <a:cubicBezTo>
                      <a:pt x="1" y="93"/>
                      <a:pt x="2" y="90"/>
                      <a:pt x="2" y="88"/>
                    </a:cubicBezTo>
                    <a:cubicBezTo>
                      <a:pt x="3" y="91"/>
                      <a:pt x="6" y="92"/>
                      <a:pt x="6" y="95"/>
                    </a:cubicBezTo>
                    <a:cubicBezTo>
                      <a:pt x="7" y="98"/>
                      <a:pt x="6" y="102"/>
                      <a:pt x="8" y="104"/>
                    </a:cubicBezTo>
                    <a:cubicBezTo>
                      <a:pt x="8" y="107"/>
                      <a:pt x="9" y="110"/>
                      <a:pt x="10" y="111"/>
                    </a:cubicBezTo>
                    <a:cubicBezTo>
                      <a:pt x="11" y="119"/>
                      <a:pt x="13" y="124"/>
                      <a:pt x="14" y="129"/>
                    </a:cubicBezTo>
                    <a:cubicBezTo>
                      <a:pt x="17" y="135"/>
                      <a:pt x="18" y="142"/>
                      <a:pt x="22" y="148"/>
                    </a:cubicBezTo>
                    <a:cubicBezTo>
                      <a:pt x="26" y="153"/>
                      <a:pt x="32" y="158"/>
                      <a:pt x="34" y="164"/>
                    </a:cubicBezTo>
                    <a:cubicBezTo>
                      <a:pt x="34" y="166"/>
                      <a:pt x="34" y="167"/>
                      <a:pt x="34" y="169"/>
                    </a:cubicBezTo>
                    <a:cubicBezTo>
                      <a:pt x="35" y="170"/>
                      <a:pt x="36" y="171"/>
                      <a:pt x="37" y="173"/>
                    </a:cubicBezTo>
                    <a:cubicBezTo>
                      <a:pt x="40" y="177"/>
                      <a:pt x="41" y="182"/>
                      <a:pt x="43" y="187"/>
                    </a:cubicBezTo>
                    <a:cubicBezTo>
                      <a:pt x="45" y="192"/>
                      <a:pt x="50" y="195"/>
                      <a:pt x="54" y="199"/>
                    </a:cubicBezTo>
                    <a:cubicBezTo>
                      <a:pt x="56" y="202"/>
                      <a:pt x="57" y="205"/>
                      <a:pt x="61" y="206"/>
                    </a:cubicBezTo>
                    <a:cubicBezTo>
                      <a:pt x="65" y="211"/>
                      <a:pt x="71" y="215"/>
                      <a:pt x="77" y="218"/>
                    </a:cubicBezTo>
                    <a:cubicBezTo>
                      <a:pt x="81" y="221"/>
                      <a:pt x="84" y="225"/>
                      <a:pt x="90" y="226"/>
                    </a:cubicBezTo>
                    <a:cubicBezTo>
                      <a:pt x="90" y="227"/>
                      <a:pt x="90" y="227"/>
                      <a:pt x="90" y="228"/>
                    </a:cubicBezTo>
                    <a:cubicBezTo>
                      <a:pt x="98" y="231"/>
                      <a:pt x="106" y="234"/>
                      <a:pt x="113" y="237"/>
                    </a:cubicBezTo>
                    <a:cubicBezTo>
                      <a:pt x="119" y="239"/>
                      <a:pt x="126" y="240"/>
                      <a:pt x="133" y="241"/>
                    </a:cubicBezTo>
                    <a:cubicBezTo>
                      <a:pt x="136" y="242"/>
                      <a:pt x="138" y="243"/>
                      <a:pt x="141" y="243"/>
                    </a:cubicBezTo>
                    <a:cubicBezTo>
                      <a:pt x="143" y="243"/>
                      <a:pt x="143" y="242"/>
                      <a:pt x="145" y="243"/>
                    </a:cubicBezTo>
                    <a:cubicBezTo>
                      <a:pt x="148" y="243"/>
                      <a:pt x="151" y="244"/>
                      <a:pt x="154" y="244"/>
                    </a:cubicBezTo>
                    <a:cubicBezTo>
                      <a:pt x="157" y="244"/>
                      <a:pt x="159" y="244"/>
                      <a:pt x="162" y="244"/>
                    </a:cubicBezTo>
                    <a:cubicBezTo>
                      <a:pt x="170" y="244"/>
                      <a:pt x="179" y="242"/>
                      <a:pt x="187" y="241"/>
                    </a:cubicBezTo>
                    <a:cubicBezTo>
                      <a:pt x="191" y="241"/>
                      <a:pt x="195" y="240"/>
                      <a:pt x="199" y="239"/>
                    </a:cubicBezTo>
                    <a:cubicBezTo>
                      <a:pt x="204" y="238"/>
                      <a:pt x="210" y="237"/>
                      <a:pt x="213" y="233"/>
                    </a:cubicBezTo>
                    <a:cubicBezTo>
                      <a:pt x="214" y="234"/>
                      <a:pt x="218" y="234"/>
                      <a:pt x="218" y="231"/>
                    </a:cubicBezTo>
                    <a:cubicBezTo>
                      <a:pt x="225" y="231"/>
                      <a:pt x="231" y="228"/>
                      <a:pt x="236" y="224"/>
                    </a:cubicBezTo>
                    <a:cubicBezTo>
                      <a:pt x="237" y="223"/>
                      <a:pt x="238" y="222"/>
                      <a:pt x="240" y="221"/>
                    </a:cubicBezTo>
                    <a:cubicBezTo>
                      <a:pt x="241" y="220"/>
                      <a:pt x="243" y="221"/>
                      <a:pt x="244" y="220"/>
                    </a:cubicBezTo>
                    <a:cubicBezTo>
                      <a:pt x="246" y="219"/>
                      <a:pt x="248" y="216"/>
                      <a:pt x="250" y="214"/>
                    </a:cubicBezTo>
                    <a:cubicBezTo>
                      <a:pt x="256" y="212"/>
                      <a:pt x="260" y="205"/>
                      <a:pt x="266" y="204"/>
                    </a:cubicBezTo>
                    <a:cubicBezTo>
                      <a:pt x="267" y="200"/>
                      <a:pt x="269" y="197"/>
                      <a:pt x="273" y="196"/>
                    </a:cubicBezTo>
                    <a:cubicBezTo>
                      <a:pt x="276" y="189"/>
                      <a:pt x="282" y="185"/>
                      <a:pt x="286" y="179"/>
                    </a:cubicBezTo>
                    <a:cubicBezTo>
                      <a:pt x="286" y="178"/>
                      <a:pt x="287" y="177"/>
                      <a:pt x="287" y="176"/>
                    </a:cubicBezTo>
                    <a:cubicBezTo>
                      <a:pt x="288" y="176"/>
                      <a:pt x="288" y="174"/>
                      <a:pt x="289" y="174"/>
                    </a:cubicBezTo>
                    <a:cubicBezTo>
                      <a:pt x="292" y="167"/>
                      <a:pt x="296" y="163"/>
                      <a:pt x="299" y="157"/>
                    </a:cubicBezTo>
                    <a:cubicBezTo>
                      <a:pt x="299" y="154"/>
                      <a:pt x="301" y="152"/>
                      <a:pt x="302" y="150"/>
                    </a:cubicBezTo>
                    <a:cubicBezTo>
                      <a:pt x="303" y="147"/>
                      <a:pt x="303" y="143"/>
                      <a:pt x="304" y="141"/>
                    </a:cubicBezTo>
                    <a:cubicBezTo>
                      <a:pt x="305" y="135"/>
                      <a:pt x="308" y="132"/>
                      <a:pt x="309" y="125"/>
                    </a:cubicBezTo>
                    <a:cubicBezTo>
                      <a:pt x="309" y="125"/>
                      <a:pt x="309" y="124"/>
                      <a:pt x="310" y="125"/>
                    </a:cubicBezTo>
                    <a:cubicBezTo>
                      <a:pt x="309" y="122"/>
                      <a:pt x="309" y="120"/>
                      <a:pt x="312" y="120"/>
                    </a:cubicBezTo>
                    <a:cubicBezTo>
                      <a:pt x="311" y="117"/>
                      <a:pt x="312" y="116"/>
                      <a:pt x="311" y="113"/>
                    </a:cubicBezTo>
                    <a:cubicBezTo>
                      <a:pt x="314" y="108"/>
                      <a:pt x="313" y="102"/>
                      <a:pt x="314" y="95"/>
                    </a:cubicBezTo>
                    <a:cubicBezTo>
                      <a:pt x="314" y="94"/>
                      <a:pt x="313" y="96"/>
                      <a:pt x="313" y="95"/>
                    </a:cubicBezTo>
                    <a:cubicBezTo>
                      <a:pt x="313" y="94"/>
                      <a:pt x="316" y="95"/>
                      <a:pt x="315" y="93"/>
                    </a:cubicBezTo>
                    <a:cubicBezTo>
                      <a:pt x="316" y="92"/>
                      <a:pt x="314" y="94"/>
                      <a:pt x="315" y="92"/>
                    </a:cubicBezTo>
                    <a:cubicBezTo>
                      <a:pt x="315" y="91"/>
                      <a:pt x="316" y="92"/>
                      <a:pt x="317" y="91"/>
                    </a:cubicBezTo>
                    <a:cubicBezTo>
                      <a:pt x="315" y="90"/>
                      <a:pt x="314" y="89"/>
                      <a:pt x="314" y="86"/>
                    </a:cubicBezTo>
                    <a:cubicBezTo>
                      <a:pt x="314" y="87"/>
                      <a:pt x="316" y="87"/>
                      <a:pt x="315" y="86"/>
                    </a:cubicBezTo>
                    <a:cubicBezTo>
                      <a:pt x="315" y="85"/>
                      <a:pt x="315" y="87"/>
                      <a:pt x="314" y="86"/>
                    </a:cubicBezTo>
                    <a:cubicBezTo>
                      <a:pt x="315" y="82"/>
                      <a:pt x="314" y="80"/>
                      <a:pt x="315" y="77"/>
                    </a:cubicBezTo>
                    <a:cubicBezTo>
                      <a:pt x="314" y="76"/>
                      <a:pt x="312" y="78"/>
                      <a:pt x="312" y="77"/>
                    </a:cubicBezTo>
                    <a:cubicBezTo>
                      <a:pt x="314" y="75"/>
                      <a:pt x="312" y="73"/>
                      <a:pt x="313" y="71"/>
                    </a:cubicBezTo>
                    <a:cubicBezTo>
                      <a:pt x="312" y="70"/>
                      <a:pt x="313" y="69"/>
                      <a:pt x="312" y="68"/>
                    </a:cubicBezTo>
                    <a:cubicBezTo>
                      <a:pt x="312" y="67"/>
                      <a:pt x="313" y="68"/>
                      <a:pt x="313" y="69"/>
                    </a:cubicBezTo>
                    <a:cubicBezTo>
                      <a:pt x="314" y="69"/>
                      <a:pt x="312" y="67"/>
                      <a:pt x="314" y="67"/>
                    </a:cubicBezTo>
                    <a:cubicBezTo>
                      <a:pt x="313" y="67"/>
                      <a:pt x="312" y="66"/>
                      <a:pt x="311" y="66"/>
                    </a:cubicBezTo>
                    <a:cubicBezTo>
                      <a:pt x="312" y="63"/>
                      <a:pt x="310" y="63"/>
                      <a:pt x="310" y="60"/>
                    </a:cubicBezTo>
                    <a:cubicBezTo>
                      <a:pt x="311" y="60"/>
                      <a:pt x="312" y="59"/>
                      <a:pt x="312" y="58"/>
                    </a:cubicBezTo>
                    <a:cubicBezTo>
                      <a:pt x="311" y="57"/>
                      <a:pt x="311" y="56"/>
                      <a:pt x="310" y="57"/>
                    </a:cubicBezTo>
                    <a:cubicBezTo>
                      <a:pt x="309" y="54"/>
                      <a:pt x="308" y="52"/>
                      <a:pt x="310" y="50"/>
                    </a:cubicBezTo>
                    <a:cubicBezTo>
                      <a:pt x="308" y="48"/>
                      <a:pt x="306" y="47"/>
                      <a:pt x="307" y="43"/>
                    </a:cubicBezTo>
                    <a:cubicBezTo>
                      <a:pt x="304" y="40"/>
                      <a:pt x="304" y="34"/>
                      <a:pt x="301" y="30"/>
                    </a:cubicBezTo>
                    <a:cubicBezTo>
                      <a:pt x="302" y="29"/>
                      <a:pt x="301" y="29"/>
                      <a:pt x="301" y="27"/>
                    </a:cubicBezTo>
                    <a:cubicBezTo>
                      <a:pt x="299" y="26"/>
                      <a:pt x="298" y="22"/>
                      <a:pt x="298" y="20"/>
                    </a:cubicBezTo>
                    <a:cubicBezTo>
                      <a:pt x="297" y="21"/>
                      <a:pt x="297" y="18"/>
                      <a:pt x="296" y="19"/>
                    </a:cubicBezTo>
                    <a:cubicBezTo>
                      <a:pt x="296" y="18"/>
                      <a:pt x="295" y="17"/>
                      <a:pt x="296" y="16"/>
                    </a:cubicBezTo>
                    <a:cubicBezTo>
                      <a:pt x="294" y="16"/>
                      <a:pt x="294" y="13"/>
                      <a:pt x="293" y="12"/>
                    </a:cubicBezTo>
                    <a:cubicBezTo>
                      <a:pt x="292" y="7"/>
                      <a:pt x="289" y="5"/>
                      <a:pt x="288" y="0"/>
                    </a:cubicBezTo>
                    <a:close/>
                    <a:moveTo>
                      <a:pt x="299" y="22"/>
                    </a:moveTo>
                    <a:cubicBezTo>
                      <a:pt x="300" y="21"/>
                      <a:pt x="300" y="20"/>
                      <a:pt x="299" y="19"/>
                    </a:cubicBezTo>
                    <a:cubicBezTo>
                      <a:pt x="299" y="20"/>
                      <a:pt x="299" y="21"/>
                      <a:pt x="299" y="22"/>
                    </a:cubicBezTo>
                    <a:close/>
                    <a:moveTo>
                      <a:pt x="311" y="61"/>
                    </a:moveTo>
                    <a:cubicBezTo>
                      <a:pt x="311" y="62"/>
                      <a:pt x="312" y="62"/>
                      <a:pt x="312" y="62"/>
                    </a:cubicBezTo>
                    <a:cubicBezTo>
                      <a:pt x="312" y="61"/>
                      <a:pt x="313" y="61"/>
                      <a:pt x="312" y="60"/>
                    </a:cubicBezTo>
                    <a:cubicBezTo>
                      <a:pt x="312" y="61"/>
                      <a:pt x="311" y="61"/>
                      <a:pt x="311"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013" dirty="0">
                  <a:solidFill>
                    <a:prstClr val="black"/>
                  </a:solidFill>
                  <a:latin typeface="阿里巴巴普惠体 R" panose="00020600040101010101" pitchFamily="18" charset="-122"/>
                  <a:ea typeface="阿里巴巴普惠体 R" panose="00020600040101010101" pitchFamily="18" charset="-122"/>
                  <a:cs typeface="+mn-ea"/>
                  <a:sym typeface="字魂59号-创粗黑" panose="00000500000000000000" pitchFamily="2" charset="-122"/>
                </a:endParaRPr>
              </a:p>
            </p:txBody>
          </p:sp>
        </p:grpSp>
        <p:grpSp>
          <p:nvGrpSpPr>
            <p:cNvPr id="22" name="组合 21"/>
            <p:cNvGrpSpPr/>
            <p:nvPr/>
          </p:nvGrpSpPr>
          <p:grpSpPr>
            <a:xfrm>
              <a:off x="4070306" y="3039225"/>
              <a:ext cx="492443" cy="434519"/>
              <a:chOff x="11081944" y="552138"/>
              <a:chExt cx="669274" cy="590550"/>
            </a:xfrm>
          </p:grpSpPr>
          <p:sp>
            <p:nvSpPr>
              <p:cNvPr id="23" name="Freeform 5"/>
              <p:cNvSpPr/>
              <p:nvPr/>
            </p:nvSpPr>
            <p:spPr bwMode="auto">
              <a:xfrm>
                <a:off x="11175884" y="552138"/>
                <a:ext cx="573204" cy="590550"/>
              </a:xfrm>
              <a:custGeom>
                <a:avLst/>
                <a:gdLst>
                  <a:gd name="T0" fmla="*/ 279 w 291"/>
                  <a:gd name="T1" fmla="*/ 117 h 300"/>
                  <a:gd name="T2" fmla="*/ 274 w 291"/>
                  <a:gd name="T3" fmla="*/ 101 h 300"/>
                  <a:gd name="T4" fmla="*/ 269 w 291"/>
                  <a:gd name="T5" fmla="*/ 84 h 300"/>
                  <a:gd name="T6" fmla="*/ 254 w 291"/>
                  <a:gd name="T7" fmla="*/ 63 h 300"/>
                  <a:gd name="T8" fmla="*/ 227 w 291"/>
                  <a:gd name="T9" fmla="*/ 37 h 300"/>
                  <a:gd name="T10" fmla="*/ 229 w 291"/>
                  <a:gd name="T11" fmla="*/ 34 h 300"/>
                  <a:gd name="T12" fmla="*/ 218 w 291"/>
                  <a:gd name="T13" fmla="*/ 23 h 300"/>
                  <a:gd name="T14" fmla="*/ 191 w 291"/>
                  <a:gd name="T15" fmla="*/ 20 h 300"/>
                  <a:gd name="T16" fmla="*/ 174 w 291"/>
                  <a:gd name="T17" fmla="*/ 9 h 300"/>
                  <a:gd name="T18" fmla="*/ 157 w 291"/>
                  <a:gd name="T19" fmla="*/ 4 h 300"/>
                  <a:gd name="T20" fmla="*/ 135 w 291"/>
                  <a:gd name="T21" fmla="*/ 6 h 300"/>
                  <a:gd name="T22" fmla="*/ 118 w 291"/>
                  <a:gd name="T23" fmla="*/ 6 h 300"/>
                  <a:gd name="T24" fmla="*/ 89 w 291"/>
                  <a:gd name="T25" fmla="*/ 14 h 300"/>
                  <a:gd name="T26" fmla="*/ 58 w 291"/>
                  <a:gd name="T27" fmla="*/ 31 h 300"/>
                  <a:gd name="T28" fmla="*/ 46 w 291"/>
                  <a:gd name="T29" fmla="*/ 40 h 300"/>
                  <a:gd name="T30" fmla="*/ 35 w 291"/>
                  <a:gd name="T31" fmla="*/ 45 h 300"/>
                  <a:gd name="T32" fmla="*/ 22 w 291"/>
                  <a:gd name="T33" fmla="*/ 65 h 300"/>
                  <a:gd name="T34" fmla="*/ 10 w 291"/>
                  <a:gd name="T35" fmla="*/ 93 h 300"/>
                  <a:gd name="T36" fmla="*/ 5 w 291"/>
                  <a:gd name="T37" fmla="*/ 103 h 300"/>
                  <a:gd name="T38" fmla="*/ 4 w 291"/>
                  <a:gd name="T39" fmla="*/ 133 h 300"/>
                  <a:gd name="T40" fmla="*/ 16 w 291"/>
                  <a:gd name="T41" fmla="*/ 172 h 300"/>
                  <a:gd name="T42" fmla="*/ 17 w 291"/>
                  <a:gd name="T43" fmla="*/ 182 h 300"/>
                  <a:gd name="T44" fmla="*/ 18 w 291"/>
                  <a:gd name="T45" fmla="*/ 187 h 300"/>
                  <a:gd name="T46" fmla="*/ 21 w 291"/>
                  <a:gd name="T47" fmla="*/ 193 h 300"/>
                  <a:gd name="T48" fmla="*/ 54 w 291"/>
                  <a:gd name="T49" fmla="*/ 227 h 300"/>
                  <a:gd name="T50" fmla="*/ 83 w 291"/>
                  <a:gd name="T51" fmla="*/ 244 h 300"/>
                  <a:gd name="T52" fmla="*/ 107 w 291"/>
                  <a:gd name="T53" fmla="*/ 263 h 300"/>
                  <a:gd name="T54" fmla="*/ 116 w 291"/>
                  <a:gd name="T55" fmla="*/ 265 h 300"/>
                  <a:gd name="T56" fmla="*/ 113 w 291"/>
                  <a:gd name="T57" fmla="*/ 273 h 300"/>
                  <a:gd name="T58" fmla="*/ 130 w 291"/>
                  <a:gd name="T59" fmla="*/ 281 h 300"/>
                  <a:gd name="T60" fmla="*/ 124 w 291"/>
                  <a:gd name="T61" fmla="*/ 287 h 300"/>
                  <a:gd name="T62" fmla="*/ 150 w 291"/>
                  <a:gd name="T63" fmla="*/ 293 h 300"/>
                  <a:gd name="T64" fmla="*/ 185 w 291"/>
                  <a:gd name="T65" fmla="*/ 289 h 300"/>
                  <a:gd name="T66" fmla="*/ 210 w 291"/>
                  <a:gd name="T67" fmla="*/ 273 h 300"/>
                  <a:gd name="T68" fmla="*/ 246 w 291"/>
                  <a:gd name="T69" fmla="*/ 252 h 300"/>
                  <a:gd name="T70" fmla="*/ 268 w 291"/>
                  <a:gd name="T71" fmla="*/ 223 h 300"/>
                  <a:gd name="T72" fmla="*/ 274 w 291"/>
                  <a:gd name="T73" fmla="*/ 196 h 300"/>
                  <a:gd name="T74" fmla="*/ 280 w 291"/>
                  <a:gd name="T75" fmla="*/ 183 h 300"/>
                  <a:gd name="T76" fmla="*/ 284 w 291"/>
                  <a:gd name="T77" fmla="*/ 15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1" h="300">
                    <a:moveTo>
                      <a:pt x="284" y="135"/>
                    </a:moveTo>
                    <a:cubicBezTo>
                      <a:pt x="285" y="127"/>
                      <a:pt x="282" y="123"/>
                      <a:pt x="279" y="117"/>
                    </a:cubicBezTo>
                    <a:cubicBezTo>
                      <a:pt x="285" y="110"/>
                      <a:pt x="273" y="107"/>
                      <a:pt x="274" y="100"/>
                    </a:cubicBezTo>
                    <a:cubicBezTo>
                      <a:pt x="274" y="101"/>
                      <a:pt x="274" y="101"/>
                      <a:pt x="274" y="101"/>
                    </a:cubicBezTo>
                    <a:cubicBezTo>
                      <a:pt x="272" y="99"/>
                      <a:pt x="272" y="99"/>
                      <a:pt x="272" y="99"/>
                    </a:cubicBezTo>
                    <a:cubicBezTo>
                      <a:pt x="278" y="93"/>
                      <a:pt x="269" y="89"/>
                      <a:pt x="269" y="84"/>
                    </a:cubicBezTo>
                    <a:cubicBezTo>
                      <a:pt x="266" y="81"/>
                      <a:pt x="268" y="71"/>
                      <a:pt x="260" y="73"/>
                    </a:cubicBezTo>
                    <a:cubicBezTo>
                      <a:pt x="260" y="68"/>
                      <a:pt x="258" y="66"/>
                      <a:pt x="254" y="63"/>
                    </a:cubicBezTo>
                    <a:cubicBezTo>
                      <a:pt x="246" y="57"/>
                      <a:pt x="241" y="41"/>
                      <a:pt x="229" y="40"/>
                    </a:cubicBezTo>
                    <a:cubicBezTo>
                      <a:pt x="228" y="39"/>
                      <a:pt x="227" y="38"/>
                      <a:pt x="227" y="37"/>
                    </a:cubicBezTo>
                    <a:cubicBezTo>
                      <a:pt x="228" y="37"/>
                      <a:pt x="228" y="36"/>
                      <a:pt x="229" y="36"/>
                    </a:cubicBezTo>
                    <a:cubicBezTo>
                      <a:pt x="229" y="34"/>
                      <a:pt x="229" y="34"/>
                      <a:pt x="229" y="34"/>
                    </a:cubicBezTo>
                    <a:cubicBezTo>
                      <a:pt x="226" y="33"/>
                      <a:pt x="224" y="32"/>
                      <a:pt x="221" y="31"/>
                    </a:cubicBezTo>
                    <a:cubicBezTo>
                      <a:pt x="223" y="29"/>
                      <a:pt x="221" y="24"/>
                      <a:pt x="218" y="23"/>
                    </a:cubicBezTo>
                    <a:cubicBezTo>
                      <a:pt x="213" y="22"/>
                      <a:pt x="212" y="22"/>
                      <a:pt x="206" y="21"/>
                    </a:cubicBezTo>
                    <a:cubicBezTo>
                      <a:pt x="202" y="17"/>
                      <a:pt x="196" y="19"/>
                      <a:pt x="191" y="20"/>
                    </a:cubicBezTo>
                    <a:cubicBezTo>
                      <a:pt x="189" y="14"/>
                      <a:pt x="182" y="16"/>
                      <a:pt x="178" y="14"/>
                    </a:cubicBezTo>
                    <a:cubicBezTo>
                      <a:pt x="176" y="12"/>
                      <a:pt x="174" y="11"/>
                      <a:pt x="174" y="9"/>
                    </a:cubicBezTo>
                    <a:cubicBezTo>
                      <a:pt x="168" y="9"/>
                      <a:pt x="164" y="6"/>
                      <a:pt x="157" y="7"/>
                    </a:cubicBezTo>
                    <a:cubicBezTo>
                      <a:pt x="157" y="4"/>
                      <a:pt x="157" y="4"/>
                      <a:pt x="157" y="4"/>
                    </a:cubicBezTo>
                    <a:cubicBezTo>
                      <a:pt x="153" y="0"/>
                      <a:pt x="148" y="6"/>
                      <a:pt x="144" y="1"/>
                    </a:cubicBezTo>
                    <a:cubicBezTo>
                      <a:pt x="140" y="2"/>
                      <a:pt x="139" y="5"/>
                      <a:pt x="135" y="6"/>
                    </a:cubicBezTo>
                    <a:cubicBezTo>
                      <a:pt x="132" y="7"/>
                      <a:pt x="126" y="9"/>
                      <a:pt x="124" y="4"/>
                    </a:cubicBezTo>
                    <a:cubicBezTo>
                      <a:pt x="122" y="4"/>
                      <a:pt x="119" y="4"/>
                      <a:pt x="118" y="6"/>
                    </a:cubicBezTo>
                    <a:cubicBezTo>
                      <a:pt x="114" y="2"/>
                      <a:pt x="112" y="11"/>
                      <a:pt x="107" y="6"/>
                    </a:cubicBezTo>
                    <a:cubicBezTo>
                      <a:pt x="103" y="16"/>
                      <a:pt x="96" y="9"/>
                      <a:pt x="89" y="14"/>
                    </a:cubicBezTo>
                    <a:cubicBezTo>
                      <a:pt x="84" y="23"/>
                      <a:pt x="74" y="15"/>
                      <a:pt x="69" y="25"/>
                    </a:cubicBezTo>
                    <a:cubicBezTo>
                      <a:pt x="64" y="22"/>
                      <a:pt x="63" y="35"/>
                      <a:pt x="58" y="31"/>
                    </a:cubicBezTo>
                    <a:cubicBezTo>
                      <a:pt x="58" y="32"/>
                      <a:pt x="58" y="32"/>
                      <a:pt x="58" y="32"/>
                    </a:cubicBezTo>
                    <a:cubicBezTo>
                      <a:pt x="56" y="38"/>
                      <a:pt x="47" y="32"/>
                      <a:pt x="46" y="40"/>
                    </a:cubicBezTo>
                    <a:cubicBezTo>
                      <a:pt x="40" y="40"/>
                      <a:pt x="38" y="39"/>
                      <a:pt x="34" y="43"/>
                    </a:cubicBezTo>
                    <a:cubicBezTo>
                      <a:pt x="35" y="45"/>
                      <a:pt x="35" y="45"/>
                      <a:pt x="35" y="45"/>
                    </a:cubicBezTo>
                    <a:cubicBezTo>
                      <a:pt x="32" y="49"/>
                      <a:pt x="32" y="53"/>
                      <a:pt x="27" y="53"/>
                    </a:cubicBezTo>
                    <a:cubicBezTo>
                      <a:pt x="24" y="57"/>
                      <a:pt x="20" y="61"/>
                      <a:pt x="22" y="65"/>
                    </a:cubicBezTo>
                    <a:cubicBezTo>
                      <a:pt x="9" y="69"/>
                      <a:pt x="20" y="87"/>
                      <a:pt x="8" y="92"/>
                    </a:cubicBezTo>
                    <a:cubicBezTo>
                      <a:pt x="10" y="93"/>
                      <a:pt x="10" y="93"/>
                      <a:pt x="10" y="93"/>
                    </a:cubicBezTo>
                    <a:cubicBezTo>
                      <a:pt x="8" y="96"/>
                      <a:pt x="8" y="102"/>
                      <a:pt x="3" y="99"/>
                    </a:cubicBezTo>
                    <a:cubicBezTo>
                      <a:pt x="2" y="101"/>
                      <a:pt x="4" y="102"/>
                      <a:pt x="5" y="103"/>
                    </a:cubicBezTo>
                    <a:cubicBezTo>
                      <a:pt x="2" y="109"/>
                      <a:pt x="6" y="114"/>
                      <a:pt x="8" y="121"/>
                    </a:cubicBezTo>
                    <a:cubicBezTo>
                      <a:pt x="5" y="124"/>
                      <a:pt x="0" y="128"/>
                      <a:pt x="4" y="133"/>
                    </a:cubicBezTo>
                    <a:cubicBezTo>
                      <a:pt x="12" y="137"/>
                      <a:pt x="0" y="147"/>
                      <a:pt x="8" y="149"/>
                    </a:cubicBezTo>
                    <a:cubicBezTo>
                      <a:pt x="5" y="159"/>
                      <a:pt x="14" y="166"/>
                      <a:pt x="16" y="172"/>
                    </a:cubicBezTo>
                    <a:cubicBezTo>
                      <a:pt x="13" y="175"/>
                      <a:pt x="17" y="180"/>
                      <a:pt x="16" y="183"/>
                    </a:cubicBezTo>
                    <a:cubicBezTo>
                      <a:pt x="17" y="182"/>
                      <a:pt x="17" y="182"/>
                      <a:pt x="17" y="182"/>
                    </a:cubicBezTo>
                    <a:cubicBezTo>
                      <a:pt x="19" y="184"/>
                      <a:pt x="19" y="184"/>
                      <a:pt x="19" y="184"/>
                    </a:cubicBezTo>
                    <a:cubicBezTo>
                      <a:pt x="19" y="185"/>
                      <a:pt x="19" y="186"/>
                      <a:pt x="18" y="187"/>
                    </a:cubicBezTo>
                    <a:cubicBezTo>
                      <a:pt x="26" y="191"/>
                      <a:pt x="26" y="191"/>
                      <a:pt x="26" y="191"/>
                    </a:cubicBezTo>
                    <a:cubicBezTo>
                      <a:pt x="21" y="193"/>
                      <a:pt x="21" y="193"/>
                      <a:pt x="21" y="193"/>
                    </a:cubicBezTo>
                    <a:cubicBezTo>
                      <a:pt x="26" y="202"/>
                      <a:pt x="38" y="205"/>
                      <a:pt x="43" y="215"/>
                    </a:cubicBezTo>
                    <a:cubicBezTo>
                      <a:pt x="51" y="215"/>
                      <a:pt x="47" y="225"/>
                      <a:pt x="54" y="227"/>
                    </a:cubicBezTo>
                    <a:cubicBezTo>
                      <a:pt x="64" y="224"/>
                      <a:pt x="62" y="237"/>
                      <a:pt x="71" y="236"/>
                    </a:cubicBezTo>
                    <a:cubicBezTo>
                      <a:pt x="72" y="243"/>
                      <a:pt x="83" y="237"/>
                      <a:pt x="83" y="244"/>
                    </a:cubicBezTo>
                    <a:cubicBezTo>
                      <a:pt x="86" y="244"/>
                      <a:pt x="86" y="244"/>
                      <a:pt x="86" y="244"/>
                    </a:cubicBezTo>
                    <a:cubicBezTo>
                      <a:pt x="92" y="253"/>
                      <a:pt x="104" y="253"/>
                      <a:pt x="107" y="263"/>
                    </a:cubicBezTo>
                    <a:cubicBezTo>
                      <a:pt x="110" y="261"/>
                      <a:pt x="115" y="259"/>
                      <a:pt x="117" y="263"/>
                    </a:cubicBezTo>
                    <a:cubicBezTo>
                      <a:pt x="116" y="265"/>
                      <a:pt x="116" y="265"/>
                      <a:pt x="116" y="265"/>
                    </a:cubicBezTo>
                    <a:cubicBezTo>
                      <a:pt x="120" y="269"/>
                      <a:pt x="120" y="269"/>
                      <a:pt x="120" y="269"/>
                    </a:cubicBezTo>
                    <a:cubicBezTo>
                      <a:pt x="119" y="273"/>
                      <a:pt x="114" y="269"/>
                      <a:pt x="113" y="273"/>
                    </a:cubicBezTo>
                    <a:cubicBezTo>
                      <a:pt x="116" y="275"/>
                      <a:pt x="120" y="278"/>
                      <a:pt x="122" y="275"/>
                    </a:cubicBezTo>
                    <a:cubicBezTo>
                      <a:pt x="124" y="278"/>
                      <a:pt x="127" y="278"/>
                      <a:pt x="130" y="281"/>
                    </a:cubicBezTo>
                    <a:cubicBezTo>
                      <a:pt x="132" y="283"/>
                      <a:pt x="135" y="277"/>
                      <a:pt x="137" y="282"/>
                    </a:cubicBezTo>
                    <a:cubicBezTo>
                      <a:pt x="133" y="285"/>
                      <a:pt x="130" y="285"/>
                      <a:pt x="124" y="287"/>
                    </a:cubicBezTo>
                    <a:cubicBezTo>
                      <a:pt x="126" y="287"/>
                      <a:pt x="130" y="289"/>
                      <a:pt x="130" y="287"/>
                    </a:cubicBezTo>
                    <a:cubicBezTo>
                      <a:pt x="135" y="291"/>
                      <a:pt x="145" y="288"/>
                      <a:pt x="150" y="293"/>
                    </a:cubicBezTo>
                    <a:cubicBezTo>
                      <a:pt x="154" y="294"/>
                      <a:pt x="156" y="293"/>
                      <a:pt x="157" y="290"/>
                    </a:cubicBezTo>
                    <a:cubicBezTo>
                      <a:pt x="168" y="300"/>
                      <a:pt x="174" y="285"/>
                      <a:pt x="185" y="289"/>
                    </a:cubicBezTo>
                    <a:cubicBezTo>
                      <a:pt x="195" y="289"/>
                      <a:pt x="191" y="272"/>
                      <a:pt x="202" y="279"/>
                    </a:cubicBezTo>
                    <a:cubicBezTo>
                      <a:pt x="205" y="274"/>
                      <a:pt x="211" y="281"/>
                      <a:pt x="210" y="273"/>
                    </a:cubicBezTo>
                    <a:cubicBezTo>
                      <a:pt x="212" y="269"/>
                      <a:pt x="216" y="270"/>
                      <a:pt x="219" y="270"/>
                    </a:cubicBezTo>
                    <a:cubicBezTo>
                      <a:pt x="225" y="260"/>
                      <a:pt x="237" y="259"/>
                      <a:pt x="246" y="252"/>
                    </a:cubicBezTo>
                    <a:cubicBezTo>
                      <a:pt x="245" y="245"/>
                      <a:pt x="253" y="244"/>
                      <a:pt x="253" y="237"/>
                    </a:cubicBezTo>
                    <a:cubicBezTo>
                      <a:pt x="260" y="234"/>
                      <a:pt x="260" y="225"/>
                      <a:pt x="268" y="223"/>
                    </a:cubicBezTo>
                    <a:cubicBezTo>
                      <a:pt x="267" y="218"/>
                      <a:pt x="269" y="210"/>
                      <a:pt x="270" y="205"/>
                    </a:cubicBezTo>
                    <a:cubicBezTo>
                      <a:pt x="273" y="203"/>
                      <a:pt x="270" y="197"/>
                      <a:pt x="274" y="196"/>
                    </a:cubicBezTo>
                    <a:cubicBezTo>
                      <a:pt x="274" y="195"/>
                      <a:pt x="274" y="195"/>
                      <a:pt x="274" y="195"/>
                    </a:cubicBezTo>
                    <a:cubicBezTo>
                      <a:pt x="281" y="194"/>
                      <a:pt x="274" y="185"/>
                      <a:pt x="280" y="183"/>
                    </a:cubicBezTo>
                    <a:cubicBezTo>
                      <a:pt x="280" y="179"/>
                      <a:pt x="280" y="171"/>
                      <a:pt x="284" y="169"/>
                    </a:cubicBezTo>
                    <a:cubicBezTo>
                      <a:pt x="284" y="159"/>
                      <a:pt x="284" y="159"/>
                      <a:pt x="284" y="159"/>
                    </a:cubicBezTo>
                    <a:cubicBezTo>
                      <a:pt x="279" y="151"/>
                      <a:pt x="291" y="143"/>
                      <a:pt x="284" y="135"/>
                    </a:cubicBezTo>
                    <a:close/>
                  </a:path>
                </a:pathLst>
              </a:custGeom>
              <a:solidFill>
                <a:srgbClr val="4C525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200">
                  <a:solidFill>
                    <a:schemeClr val="bg1"/>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endParaRPr>
              </a:p>
            </p:txBody>
          </p:sp>
          <p:sp>
            <p:nvSpPr>
              <p:cNvPr id="24" name="文本框 23"/>
              <p:cNvSpPr txBox="1"/>
              <p:nvPr/>
            </p:nvSpPr>
            <p:spPr>
              <a:xfrm>
                <a:off x="11081944" y="602937"/>
                <a:ext cx="669274" cy="457200"/>
              </a:xfrm>
              <a:prstGeom prst="rect">
                <a:avLst/>
              </a:prstGeom>
              <a:noFill/>
            </p:spPr>
            <p:txBody>
              <a:bodyPr vert="eaVert" wrap="square" rtlCol="0">
                <a:spAutoFit/>
              </a:bodyPr>
              <a:lstStyle/>
              <a:p>
                <a:pPr algn="ctr"/>
                <a:r>
                  <a:rPr lang="zh-CN" altLang="en-US" sz="1200" dirty="0">
                    <a:solidFill>
                      <a:schemeClr val="bg1"/>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rPr>
                  <a:t>三</a:t>
                </a:r>
              </a:p>
            </p:txBody>
          </p:sp>
        </p:grpSp>
        <p:sp>
          <p:nvSpPr>
            <p:cNvPr id="26" name="Freeform 5"/>
            <p:cNvSpPr/>
            <p:nvPr/>
          </p:nvSpPr>
          <p:spPr bwMode="auto">
            <a:xfrm>
              <a:off x="7070851" y="3002200"/>
              <a:ext cx="421756" cy="434519"/>
            </a:xfrm>
            <a:custGeom>
              <a:avLst/>
              <a:gdLst>
                <a:gd name="T0" fmla="*/ 279 w 291"/>
                <a:gd name="T1" fmla="*/ 117 h 300"/>
                <a:gd name="T2" fmla="*/ 274 w 291"/>
                <a:gd name="T3" fmla="*/ 101 h 300"/>
                <a:gd name="T4" fmla="*/ 269 w 291"/>
                <a:gd name="T5" fmla="*/ 84 h 300"/>
                <a:gd name="T6" fmla="*/ 254 w 291"/>
                <a:gd name="T7" fmla="*/ 63 h 300"/>
                <a:gd name="T8" fmla="*/ 227 w 291"/>
                <a:gd name="T9" fmla="*/ 37 h 300"/>
                <a:gd name="T10" fmla="*/ 229 w 291"/>
                <a:gd name="T11" fmla="*/ 34 h 300"/>
                <a:gd name="T12" fmla="*/ 218 w 291"/>
                <a:gd name="T13" fmla="*/ 23 h 300"/>
                <a:gd name="T14" fmla="*/ 191 w 291"/>
                <a:gd name="T15" fmla="*/ 20 h 300"/>
                <a:gd name="T16" fmla="*/ 174 w 291"/>
                <a:gd name="T17" fmla="*/ 9 h 300"/>
                <a:gd name="T18" fmla="*/ 157 w 291"/>
                <a:gd name="T19" fmla="*/ 4 h 300"/>
                <a:gd name="T20" fmla="*/ 135 w 291"/>
                <a:gd name="T21" fmla="*/ 6 h 300"/>
                <a:gd name="T22" fmla="*/ 118 w 291"/>
                <a:gd name="T23" fmla="*/ 6 h 300"/>
                <a:gd name="T24" fmla="*/ 89 w 291"/>
                <a:gd name="T25" fmla="*/ 14 h 300"/>
                <a:gd name="T26" fmla="*/ 58 w 291"/>
                <a:gd name="T27" fmla="*/ 31 h 300"/>
                <a:gd name="T28" fmla="*/ 46 w 291"/>
                <a:gd name="T29" fmla="*/ 40 h 300"/>
                <a:gd name="T30" fmla="*/ 35 w 291"/>
                <a:gd name="T31" fmla="*/ 45 h 300"/>
                <a:gd name="T32" fmla="*/ 22 w 291"/>
                <a:gd name="T33" fmla="*/ 65 h 300"/>
                <a:gd name="T34" fmla="*/ 10 w 291"/>
                <a:gd name="T35" fmla="*/ 93 h 300"/>
                <a:gd name="T36" fmla="*/ 5 w 291"/>
                <a:gd name="T37" fmla="*/ 103 h 300"/>
                <a:gd name="T38" fmla="*/ 4 w 291"/>
                <a:gd name="T39" fmla="*/ 133 h 300"/>
                <a:gd name="T40" fmla="*/ 16 w 291"/>
                <a:gd name="T41" fmla="*/ 172 h 300"/>
                <a:gd name="T42" fmla="*/ 17 w 291"/>
                <a:gd name="T43" fmla="*/ 182 h 300"/>
                <a:gd name="T44" fmla="*/ 18 w 291"/>
                <a:gd name="T45" fmla="*/ 187 h 300"/>
                <a:gd name="T46" fmla="*/ 21 w 291"/>
                <a:gd name="T47" fmla="*/ 193 h 300"/>
                <a:gd name="T48" fmla="*/ 54 w 291"/>
                <a:gd name="T49" fmla="*/ 227 h 300"/>
                <a:gd name="T50" fmla="*/ 83 w 291"/>
                <a:gd name="T51" fmla="*/ 244 h 300"/>
                <a:gd name="T52" fmla="*/ 107 w 291"/>
                <a:gd name="T53" fmla="*/ 263 h 300"/>
                <a:gd name="T54" fmla="*/ 116 w 291"/>
                <a:gd name="T55" fmla="*/ 265 h 300"/>
                <a:gd name="T56" fmla="*/ 113 w 291"/>
                <a:gd name="T57" fmla="*/ 273 h 300"/>
                <a:gd name="T58" fmla="*/ 130 w 291"/>
                <a:gd name="T59" fmla="*/ 281 h 300"/>
                <a:gd name="T60" fmla="*/ 124 w 291"/>
                <a:gd name="T61" fmla="*/ 287 h 300"/>
                <a:gd name="T62" fmla="*/ 150 w 291"/>
                <a:gd name="T63" fmla="*/ 293 h 300"/>
                <a:gd name="T64" fmla="*/ 185 w 291"/>
                <a:gd name="T65" fmla="*/ 289 h 300"/>
                <a:gd name="T66" fmla="*/ 210 w 291"/>
                <a:gd name="T67" fmla="*/ 273 h 300"/>
                <a:gd name="T68" fmla="*/ 246 w 291"/>
                <a:gd name="T69" fmla="*/ 252 h 300"/>
                <a:gd name="T70" fmla="*/ 268 w 291"/>
                <a:gd name="T71" fmla="*/ 223 h 300"/>
                <a:gd name="T72" fmla="*/ 274 w 291"/>
                <a:gd name="T73" fmla="*/ 196 h 300"/>
                <a:gd name="T74" fmla="*/ 280 w 291"/>
                <a:gd name="T75" fmla="*/ 183 h 300"/>
                <a:gd name="T76" fmla="*/ 284 w 291"/>
                <a:gd name="T77" fmla="*/ 15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1" h="300">
                  <a:moveTo>
                    <a:pt x="284" y="135"/>
                  </a:moveTo>
                  <a:cubicBezTo>
                    <a:pt x="285" y="127"/>
                    <a:pt x="282" y="123"/>
                    <a:pt x="279" y="117"/>
                  </a:cubicBezTo>
                  <a:cubicBezTo>
                    <a:pt x="285" y="110"/>
                    <a:pt x="273" y="107"/>
                    <a:pt x="274" y="100"/>
                  </a:cubicBezTo>
                  <a:cubicBezTo>
                    <a:pt x="274" y="101"/>
                    <a:pt x="274" y="101"/>
                    <a:pt x="274" y="101"/>
                  </a:cubicBezTo>
                  <a:cubicBezTo>
                    <a:pt x="272" y="99"/>
                    <a:pt x="272" y="99"/>
                    <a:pt x="272" y="99"/>
                  </a:cubicBezTo>
                  <a:cubicBezTo>
                    <a:pt x="278" y="93"/>
                    <a:pt x="269" y="89"/>
                    <a:pt x="269" y="84"/>
                  </a:cubicBezTo>
                  <a:cubicBezTo>
                    <a:pt x="266" y="81"/>
                    <a:pt x="268" y="71"/>
                    <a:pt x="260" y="73"/>
                  </a:cubicBezTo>
                  <a:cubicBezTo>
                    <a:pt x="260" y="68"/>
                    <a:pt x="258" y="66"/>
                    <a:pt x="254" y="63"/>
                  </a:cubicBezTo>
                  <a:cubicBezTo>
                    <a:pt x="246" y="57"/>
                    <a:pt x="241" y="41"/>
                    <a:pt x="229" y="40"/>
                  </a:cubicBezTo>
                  <a:cubicBezTo>
                    <a:pt x="228" y="39"/>
                    <a:pt x="227" y="38"/>
                    <a:pt x="227" y="37"/>
                  </a:cubicBezTo>
                  <a:cubicBezTo>
                    <a:pt x="228" y="37"/>
                    <a:pt x="228" y="36"/>
                    <a:pt x="229" y="36"/>
                  </a:cubicBezTo>
                  <a:cubicBezTo>
                    <a:pt x="229" y="34"/>
                    <a:pt x="229" y="34"/>
                    <a:pt x="229" y="34"/>
                  </a:cubicBezTo>
                  <a:cubicBezTo>
                    <a:pt x="226" y="33"/>
                    <a:pt x="224" y="32"/>
                    <a:pt x="221" y="31"/>
                  </a:cubicBezTo>
                  <a:cubicBezTo>
                    <a:pt x="223" y="29"/>
                    <a:pt x="221" y="24"/>
                    <a:pt x="218" y="23"/>
                  </a:cubicBezTo>
                  <a:cubicBezTo>
                    <a:pt x="213" y="22"/>
                    <a:pt x="212" y="22"/>
                    <a:pt x="206" y="21"/>
                  </a:cubicBezTo>
                  <a:cubicBezTo>
                    <a:pt x="202" y="17"/>
                    <a:pt x="196" y="19"/>
                    <a:pt x="191" y="20"/>
                  </a:cubicBezTo>
                  <a:cubicBezTo>
                    <a:pt x="189" y="14"/>
                    <a:pt x="182" y="16"/>
                    <a:pt x="178" y="14"/>
                  </a:cubicBezTo>
                  <a:cubicBezTo>
                    <a:pt x="176" y="12"/>
                    <a:pt x="174" y="11"/>
                    <a:pt x="174" y="9"/>
                  </a:cubicBezTo>
                  <a:cubicBezTo>
                    <a:pt x="168" y="9"/>
                    <a:pt x="164" y="6"/>
                    <a:pt x="157" y="7"/>
                  </a:cubicBezTo>
                  <a:cubicBezTo>
                    <a:pt x="157" y="4"/>
                    <a:pt x="157" y="4"/>
                    <a:pt x="157" y="4"/>
                  </a:cubicBezTo>
                  <a:cubicBezTo>
                    <a:pt x="153" y="0"/>
                    <a:pt x="148" y="6"/>
                    <a:pt x="144" y="1"/>
                  </a:cubicBezTo>
                  <a:cubicBezTo>
                    <a:pt x="140" y="2"/>
                    <a:pt x="139" y="5"/>
                    <a:pt x="135" y="6"/>
                  </a:cubicBezTo>
                  <a:cubicBezTo>
                    <a:pt x="132" y="7"/>
                    <a:pt x="126" y="9"/>
                    <a:pt x="124" y="4"/>
                  </a:cubicBezTo>
                  <a:cubicBezTo>
                    <a:pt x="122" y="4"/>
                    <a:pt x="119" y="4"/>
                    <a:pt x="118" y="6"/>
                  </a:cubicBezTo>
                  <a:cubicBezTo>
                    <a:pt x="114" y="2"/>
                    <a:pt x="112" y="11"/>
                    <a:pt x="107" y="6"/>
                  </a:cubicBezTo>
                  <a:cubicBezTo>
                    <a:pt x="103" y="16"/>
                    <a:pt x="96" y="9"/>
                    <a:pt x="89" y="14"/>
                  </a:cubicBezTo>
                  <a:cubicBezTo>
                    <a:pt x="84" y="23"/>
                    <a:pt x="74" y="15"/>
                    <a:pt x="69" y="25"/>
                  </a:cubicBezTo>
                  <a:cubicBezTo>
                    <a:pt x="64" y="22"/>
                    <a:pt x="63" y="35"/>
                    <a:pt x="58" y="31"/>
                  </a:cubicBezTo>
                  <a:cubicBezTo>
                    <a:pt x="58" y="32"/>
                    <a:pt x="58" y="32"/>
                    <a:pt x="58" y="32"/>
                  </a:cubicBezTo>
                  <a:cubicBezTo>
                    <a:pt x="56" y="38"/>
                    <a:pt x="47" y="32"/>
                    <a:pt x="46" y="40"/>
                  </a:cubicBezTo>
                  <a:cubicBezTo>
                    <a:pt x="40" y="40"/>
                    <a:pt x="38" y="39"/>
                    <a:pt x="34" y="43"/>
                  </a:cubicBezTo>
                  <a:cubicBezTo>
                    <a:pt x="35" y="45"/>
                    <a:pt x="35" y="45"/>
                    <a:pt x="35" y="45"/>
                  </a:cubicBezTo>
                  <a:cubicBezTo>
                    <a:pt x="32" y="49"/>
                    <a:pt x="32" y="53"/>
                    <a:pt x="27" y="53"/>
                  </a:cubicBezTo>
                  <a:cubicBezTo>
                    <a:pt x="24" y="57"/>
                    <a:pt x="20" y="61"/>
                    <a:pt x="22" y="65"/>
                  </a:cubicBezTo>
                  <a:cubicBezTo>
                    <a:pt x="9" y="69"/>
                    <a:pt x="20" y="87"/>
                    <a:pt x="8" y="92"/>
                  </a:cubicBezTo>
                  <a:cubicBezTo>
                    <a:pt x="10" y="93"/>
                    <a:pt x="10" y="93"/>
                    <a:pt x="10" y="93"/>
                  </a:cubicBezTo>
                  <a:cubicBezTo>
                    <a:pt x="8" y="96"/>
                    <a:pt x="8" y="102"/>
                    <a:pt x="3" y="99"/>
                  </a:cubicBezTo>
                  <a:cubicBezTo>
                    <a:pt x="2" y="101"/>
                    <a:pt x="4" y="102"/>
                    <a:pt x="5" y="103"/>
                  </a:cubicBezTo>
                  <a:cubicBezTo>
                    <a:pt x="2" y="109"/>
                    <a:pt x="6" y="114"/>
                    <a:pt x="8" y="121"/>
                  </a:cubicBezTo>
                  <a:cubicBezTo>
                    <a:pt x="5" y="124"/>
                    <a:pt x="0" y="128"/>
                    <a:pt x="4" y="133"/>
                  </a:cubicBezTo>
                  <a:cubicBezTo>
                    <a:pt x="12" y="137"/>
                    <a:pt x="0" y="147"/>
                    <a:pt x="8" y="149"/>
                  </a:cubicBezTo>
                  <a:cubicBezTo>
                    <a:pt x="5" y="159"/>
                    <a:pt x="14" y="166"/>
                    <a:pt x="16" y="172"/>
                  </a:cubicBezTo>
                  <a:cubicBezTo>
                    <a:pt x="13" y="175"/>
                    <a:pt x="17" y="180"/>
                    <a:pt x="16" y="183"/>
                  </a:cubicBezTo>
                  <a:cubicBezTo>
                    <a:pt x="17" y="182"/>
                    <a:pt x="17" y="182"/>
                    <a:pt x="17" y="182"/>
                  </a:cubicBezTo>
                  <a:cubicBezTo>
                    <a:pt x="19" y="184"/>
                    <a:pt x="19" y="184"/>
                    <a:pt x="19" y="184"/>
                  </a:cubicBezTo>
                  <a:cubicBezTo>
                    <a:pt x="19" y="185"/>
                    <a:pt x="19" y="186"/>
                    <a:pt x="18" y="187"/>
                  </a:cubicBezTo>
                  <a:cubicBezTo>
                    <a:pt x="26" y="191"/>
                    <a:pt x="26" y="191"/>
                    <a:pt x="26" y="191"/>
                  </a:cubicBezTo>
                  <a:cubicBezTo>
                    <a:pt x="21" y="193"/>
                    <a:pt x="21" y="193"/>
                    <a:pt x="21" y="193"/>
                  </a:cubicBezTo>
                  <a:cubicBezTo>
                    <a:pt x="26" y="202"/>
                    <a:pt x="38" y="205"/>
                    <a:pt x="43" y="215"/>
                  </a:cubicBezTo>
                  <a:cubicBezTo>
                    <a:pt x="51" y="215"/>
                    <a:pt x="47" y="225"/>
                    <a:pt x="54" y="227"/>
                  </a:cubicBezTo>
                  <a:cubicBezTo>
                    <a:pt x="64" y="224"/>
                    <a:pt x="62" y="237"/>
                    <a:pt x="71" y="236"/>
                  </a:cubicBezTo>
                  <a:cubicBezTo>
                    <a:pt x="72" y="243"/>
                    <a:pt x="83" y="237"/>
                    <a:pt x="83" y="244"/>
                  </a:cubicBezTo>
                  <a:cubicBezTo>
                    <a:pt x="86" y="244"/>
                    <a:pt x="86" y="244"/>
                    <a:pt x="86" y="244"/>
                  </a:cubicBezTo>
                  <a:cubicBezTo>
                    <a:pt x="92" y="253"/>
                    <a:pt x="104" y="253"/>
                    <a:pt x="107" y="263"/>
                  </a:cubicBezTo>
                  <a:cubicBezTo>
                    <a:pt x="110" y="261"/>
                    <a:pt x="115" y="259"/>
                    <a:pt x="117" y="263"/>
                  </a:cubicBezTo>
                  <a:cubicBezTo>
                    <a:pt x="116" y="265"/>
                    <a:pt x="116" y="265"/>
                    <a:pt x="116" y="265"/>
                  </a:cubicBezTo>
                  <a:cubicBezTo>
                    <a:pt x="120" y="269"/>
                    <a:pt x="120" y="269"/>
                    <a:pt x="120" y="269"/>
                  </a:cubicBezTo>
                  <a:cubicBezTo>
                    <a:pt x="119" y="273"/>
                    <a:pt x="114" y="269"/>
                    <a:pt x="113" y="273"/>
                  </a:cubicBezTo>
                  <a:cubicBezTo>
                    <a:pt x="116" y="275"/>
                    <a:pt x="120" y="278"/>
                    <a:pt x="122" y="275"/>
                  </a:cubicBezTo>
                  <a:cubicBezTo>
                    <a:pt x="124" y="278"/>
                    <a:pt x="127" y="278"/>
                    <a:pt x="130" y="281"/>
                  </a:cubicBezTo>
                  <a:cubicBezTo>
                    <a:pt x="132" y="283"/>
                    <a:pt x="135" y="277"/>
                    <a:pt x="137" y="282"/>
                  </a:cubicBezTo>
                  <a:cubicBezTo>
                    <a:pt x="133" y="285"/>
                    <a:pt x="130" y="285"/>
                    <a:pt x="124" y="287"/>
                  </a:cubicBezTo>
                  <a:cubicBezTo>
                    <a:pt x="126" y="287"/>
                    <a:pt x="130" y="289"/>
                    <a:pt x="130" y="287"/>
                  </a:cubicBezTo>
                  <a:cubicBezTo>
                    <a:pt x="135" y="291"/>
                    <a:pt x="145" y="288"/>
                    <a:pt x="150" y="293"/>
                  </a:cubicBezTo>
                  <a:cubicBezTo>
                    <a:pt x="154" y="294"/>
                    <a:pt x="156" y="293"/>
                    <a:pt x="157" y="290"/>
                  </a:cubicBezTo>
                  <a:cubicBezTo>
                    <a:pt x="168" y="300"/>
                    <a:pt x="174" y="285"/>
                    <a:pt x="185" y="289"/>
                  </a:cubicBezTo>
                  <a:cubicBezTo>
                    <a:pt x="195" y="289"/>
                    <a:pt x="191" y="272"/>
                    <a:pt x="202" y="279"/>
                  </a:cubicBezTo>
                  <a:cubicBezTo>
                    <a:pt x="205" y="274"/>
                    <a:pt x="211" y="281"/>
                    <a:pt x="210" y="273"/>
                  </a:cubicBezTo>
                  <a:cubicBezTo>
                    <a:pt x="212" y="269"/>
                    <a:pt x="216" y="270"/>
                    <a:pt x="219" y="270"/>
                  </a:cubicBezTo>
                  <a:cubicBezTo>
                    <a:pt x="225" y="260"/>
                    <a:pt x="237" y="259"/>
                    <a:pt x="246" y="252"/>
                  </a:cubicBezTo>
                  <a:cubicBezTo>
                    <a:pt x="245" y="245"/>
                    <a:pt x="253" y="244"/>
                    <a:pt x="253" y="237"/>
                  </a:cubicBezTo>
                  <a:cubicBezTo>
                    <a:pt x="260" y="234"/>
                    <a:pt x="260" y="225"/>
                    <a:pt x="268" y="223"/>
                  </a:cubicBezTo>
                  <a:cubicBezTo>
                    <a:pt x="267" y="218"/>
                    <a:pt x="269" y="210"/>
                    <a:pt x="270" y="205"/>
                  </a:cubicBezTo>
                  <a:cubicBezTo>
                    <a:pt x="273" y="203"/>
                    <a:pt x="270" y="197"/>
                    <a:pt x="274" y="196"/>
                  </a:cubicBezTo>
                  <a:cubicBezTo>
                    <a:pt x="274" y="195"/>
                    <a:pt x="274" y="195"/>
                    <a:pt x="274" y="195"/>
                  </a:cubicBezTo>
                  <a:cubicBezTo>
                    <a:pt x="281" y="194"/>
                    <a:pt x="274" y="185"/>
                    <a:pt x="280" y="183"/>
                  </a:cubicBezTo>
                  <a:cubicBezTo>
                    <a:pt x="280" y="179"/>
                    <a:pt x="280" y="171"/>
                    <a:pt x="284" y="169"/>
                  </a:cubicBezTo>
                  <a:cubicBezTo>
                    <a:pt x="284" y="159"/>
                    <a:pt x="284" y="159"/>
                    <a:pt x="284" y="159"/>
                  </a:cubicBezTo>
                  <a:cubicBezTo>
                    <a:pt x="279" y="151"/>
                    <a:pt x="291" y="143"/>
                    <a:pt x="284" y="135"/>
                  </a:cubicBezTo>
                  <a:close/>
                </a:path>
              </a:pathLst>
            </a:custGeom>
            <a:solidFill>
              <a:srgbClr val="4C525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200">
                <a:solidFill>
                  <a:schemeClr val="bg1"/>
                </a:solidFill>
                <a:latin typeface="庞门正道粗书体" panose="02010600030101010101" pitchFamily="2" charset="-122"/>
                <a:ea typeface="庞门正道粗书体" panose="02010600030101010101" pitchFamily="2" charset="-122"/>
                <a:cs typeface="+mn-ea"/>
                <a:sym typeface="字魂59号-创粗黑" panose="00000500000000000000" pitchFamily="2" charset="-122"/>
              </a:endParaRPr>
            </a:p>
          </p:txBody>
        </p:sp>
      </p:grpSp>
      <p:sp>
        <p:nvSpPr>
          <p:cNvPr id="28" name="文本框 27"/>
          <p:cNvSpPr txBox="1"/>
          <p:nvPr/>
        </p:nvSpPr>
        <p:spPr>
          <a:xfrm>
            <a:off x="3570923" y="2397443"/>
            <a:ext cx="2002631" cy="1200329"/>
          </a:xfrm>
          <a:prstGeom prst="rect">
            <a:avLst/>
          </a:prstGeom>
          <a:noFill/>
        </p:spPr>
        <p:txBody>
          <a:bodyPr wrap="square" rtlCol="0">
            <a:spAutoFit/>
          </a:bodyPr>
          <a:lstStyle/>
          <a:p>
            <a:r>
              <a:rPr lang="en-US" altLang="zh-CN" sz="2400">
                <a:solidFill>
                  <a:srgbClr val="00B0F0"/>
                </a:solidFill>
              </a:rPr>
              <a:t>translation of four-character words</a:t>
            </a:r>
          </a:p>
        </p:txBody>
      </p:sp>
      <p:sp>
        <p:nvSpPr>
          <p:cNvPr id="31" name="文本框 30"/>
          <p:cNvSpPr txBox="1"/>
          <p:nvPr/>
        </p:nvSpPr>
        <p:spPr>
          <a:xfrm>
            <a:off x="412433" y="2219325"/>
            <a:ext cx="2548414" cy="3438505"/>
          </a:xfrm>
          <a:prstGeom prst="rect">
            <a:avLst/>
          </a:prstGeom>
          <a:noFill/>
        </p:spPr>
        <p:txBody>
          <a:bodyPr wrap="square" rtlCol="0">
            <a:spAutoFit/>
          </a:bodyPr>
          <a:lstStyle/>
          <a:p>
            <a:pPr fontAlgn="auto">
              <a:lnSpc>
                <a:spcPct val="150000"/>
              </a:lnSpc>
            </a:pPr>
            <a:r>
              <a:rPr lang="zh-CN" altLang="en-US" sz="2100"/>
              <a:t>其中的白胎和朱砂胎青瓷</a:t>
            </a:r>
            <a:r>
              <a:rPr lang="zh-CN" altLang="en-US" sz="2100">
                <a:solidFill>
                  <a:srgbClr val="FF0000"/>
                </a:solidFill>
              </a:rPr>
              <a:t>釉层丰润，釉色青碧，光泽柔和，晶莹滋润，胜似翡翠</a:t>
            </a:r>
            <a:r>
              <a:rPr lang="zh-CN" altLang="en-US" sz="2100"/>
              <a:t>，以梅子青，粉青，豆青等釉色最为珍贵。</a:t>
            </a:r>
          </a:p>
        </p:txBody>
      </p:sp>
      <p:sp>
        <p:nvSpPr>
          <p:cNvPr id="38" name="文本框 37"/>
          <p:cNvSpPr txBox="1"/>
          <p:nvPr/>
        </p:nvSpPr>
        <p:spPr>
          <a:xfrm>
            <a:off x="6087428" y="2714626"/>
            <a:ext cx="2560320" cy="1708160"/>
          </a:xfrm>
          <a:prstGeom prst="rect">
            <a:avLst/>
          </a:prstGeom>
          <a:noFill/>
        </p:spPr>
        <p:txBody>
          <a:bodyPr wrap="square" rtlCol="0">
            <a:spAutoFit/>
          </a:bodyPr>
          <a:lstStyle/>
          <a:p>
            <a:r>
              <a:rPr lang="en-US" altLang="zh-CN" sz="2100"/>
              <a:t>..., the enam of layer of white and vermilion embryo is plump, smooth and green like jade.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anim calcmode="lin" valueType="num">
                                      <p:cBhvr>
                                        <p:cTn id="8" dur="500" fill="hold"/>
                                        <p:tgtEl>
                                          <p:spTgt spid="34"/>
                                        </p:tgtEl>
                                        <p:attrNameLst>
                                          <p:attrName>ppt_x</p:attrName>
                                        </p:attrNameLst>
                                      </p:cBhvr>
                                      <p:tavLst>
                                        <p:tav tm="0">
                                          <p:val>
                                            <p:strVal val="#ppt_x"/>
                                          </p:val>
                                        </p:tav>
                                        <p:tav tm="100000">
                                          <p:val>
                                            <p:strVal val="#ppt_x"/>
                                          </p:val>
                                        </p:tav>
                                      </p:tavLst>
                                    </p:anim>
                                    <p:anim calcmode="lin" valueType="num">
                                      <p:cBhvr>
                                        <p:cTn id="9" dur="500" fill="hold"/>
                                        <p:tgtEl>
                                          <p:spTgt spid="3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0" presetClass="entr" presetSubtype="0"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filter="fade">
                                      <p:cBhvr>
                                        <p:cTn id="13" dur="500">
                                          <p:stCondLst>
                                            <p:cond delay="0"/>
                                          </p:stCondLst>
                                        </p:cTn>
                                        <p:tgtEl>
                                          <p:spTgt spid="35"/>
                                        </p:tgtEl>
                                      </p:cBhvr>
                                    </p:animEffect>
                                    <p:animScale>
                                      <p:cBhvr>
                                        <p:cTn id="14" dur="500" fill="hold">
                                          <p:stCondLst>
                                            <p:cond delay="0"/>
                                          </p:stCondLst>
                                        </p:cTn>
                                        <p:tgtEl>
                                          <p:spTgt spid="35"/>
                                        </p:tgtEl>
                                      </p:cBhvr>
                                      <p:from x="150000" y="150000"/>
                                      <p:to x="100000" y="100000"/>
                                    </p:animScale>
                                    <p:anim to="" calcmode="lin" valueType="num">
                                      <p:cBhvr>
                                        <p:cTn id="15" dur="500" fill="hold">
                                          <p:stCondLst>
                                            <p:cond delay="0"/>
                                          </p:stCondLst>
                                        </p:cTn>
                                        <p:tgtEl>
                                          <p:spTgt spid="35"/>
                                        </p:tgtEl>
                                        <p:attrNameLst>
                                          <p:attrName>ppt_x</p:attrName>
                                        </p:attrNameLst>
                                      </p:cBhvr>
                                      <p:tavLst>
                                        <p:tav tm="0">
                                          <p:val>
                                            <p:strVal val="#ppt_x+sin(rand(10))/10"/>
                                          </p:val>
                                        </p:tav>
                                        <p:tav tm="100000">
                                          <p:val>
                                            <p:strVal val="#ppt_x"/>
                                          </p:val>
                                        </p:tav>
                                      </p:tavLst>
                                    </p:anim>
                                    <p:anim to="" calcmode="lin" valueType="num">
                                      <p:cBhvr>
                                        <p:cTn id="16" dur="500" fill="hold">
                                          <p:stCondLst>
                                            <p:cond delay="0"/>
                                          </p:stCondLst>
                                        </p:cTn>
                                        <p:tgtEl>
                                          <p:spTgt spid="35"/>
                                        </p:tgtEl>
                                        <p:attrNameLst>
                                          <p:attrName>ppt_y</p:attrName>
                                        </p:attrNameLst>
                                      </p:cBhvr>
                                      <p:tavLst>
                                        <p:tav tm="0">
                                          <p:val>
                                            <p:strVal val="#ppt_y+sin(rand(10))/10"/>
                                          </p:val>
                                        </p:tav>
                                        <p:tav tm="100000">
                                          <p:val>
                                            <p:strVal val="#ppt_y"/>
                                          </p:val>
                                        </p:tav>
                                      </p:tavLst>
                                    </p:anim>
                                  </p:childTnLst>
                                </p:cTn>
                              </p:par>
                            </p:childTnLst>
                          </p:cTn>
                        </p:par>
                        <p:par>
                          <p:cTn id="17" fill="hold">
                            <p:stCondLst>
                              <p:cond delay="1000"/>
                            </p:stCondLst>
                            <p:childTnLst>
                              <p:par>
                                <p:cTn id="18" presetID="0" presetClass="entr" presetSubtype="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filter="fade">
                                      <p:cBhvr>
                                        <p:cTn id="20" dur="500">
                                          <p:stCondLst>
                                            <p:cond delay="0"/>
                                          </p:stCondLst>
                                        </p:cTn>
                                        <p:tgtEl>
                                          <p:spTgt spid="36"/>
                                        </p:tgtEl>
                                      </p:cBhvr>
                                    </p:animEffect>
                                    <p:animScale>
                                      <p:cBhvr>
                                        <p:cTn id="21" dur="500" fill="hold">
                                          <p:stCondLst>
                                            <p:cond delay="0"/>
                                          </p:stCondLst>
                                        </p:cTn>
                                        <p:tgtEl>
                                          <p:spTgt spid="36"/>
                                        </p:tgtEl>
                                      </p:cBhvr>
                                      <p:from x="150000" y="150000"/>
                                      <p:to x="100000" y="100000"/>
                                    </p:animScale>
                                    <p:anim to="" calcmode="lin" valueType="num">
                                      <p:cBhvr>
                                        <p:cTn id="22" dur="500" fill="hold">
                                          <p:stCondLst>
                                            <p:cond delay="0"/>
                                          </p:stCondLst>
                                        </p:cTn>
                                        <p:tgtEl>
                                          <p:spTgt spid="36"/>
                                        </p:tgtEl>
                                        <p:attrNameLst>
                                          <p:attrName>ppt_x</p:attrName>
                                        </p:attrNameLst>
                                      </p:cBhvr>
                                      <p:tavLst>
                                        <p:tav tm="0">
                                          <p:val>
                                            <p:strVal val="#ppt_x+sin(rand(10))/10"/>
                                          </p:val>
                                        </p:tav>
                                        <p:tav tm="100000">
                                          <p:val>
                                            <p:strVal val="#ppt_x"/>
                                          </p:val>
                                        </p:tav>
                                      </p:tavLst>
                                    </p:anim>
                                    <p:anim to="" calcmode="lin" valueType="num">
                                      <p:cBhvr>
                                        <p:cTn id="23" dur="500" fill="hold">
                                          <p:stCondLst>
                                            <p:cond delay="0"/>
                                          </p:stCondLst>
                                        </p:cTn>
                                        <p:tgtEl>
                                          <p:spTgt spid="36"/>
                                        </p:tgtEl>
                                        <p:attrNameLst>
                                          <p:attrName>ppt_y</p:attrName>
                                        </p:attrNameLst>
                                      </p:cBhvr>
                                      <p:tavLst>
                                        <p:tav tm="0">
                                          <p:val>
                                            <p:strVal val="#ppt_y+sin(rand(10))/10"/>
                                          </p:val>
                                        </p:tav>
                                        <p:tav tm="100000">
                                          <p:val>
                                            <p:strVal val="#ppt_y"/>
                                          </p:val>
                                        </p:tav>
                                      </p:tavLst>
                                    </p:anim>
                                  </p:childTnLst>
                                </p:cTn>
                              </p:par>
                            </p:childTnLst>
                          </p:cTn>
                        </p:par>
                        <p:par>
                          <p:cTn id="24" fill="hold">
                            <p:stCondLst>
                              <p:cond delay="1500"/>
                            </p:stCondLst>
                            <p:childTnLst>
                              <p:par>
                                <p:cTn id="25" presetID="0" presetClass="entr" presetSubtype="0" fill="hold"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filter="fade">
                                      <p:cBhvr>
                                        <p:cTn id="27" dur="500">
                                          <p:stCondLst>
                                            <p:cond delay="0"/>
                                          </p:stCondLst>
                                        </p:cTn>
                                        <p:tgtEl>
                                          <p:spTgt spid="37"/>
                                        </p:tgtEl>
                                      </p:cBhvr>
                                    </p:animEffect>
                                    <p:animScale>
                                      <p:cBhvr>
                                        <p:cTn id="28" dur="500" fill="hold">
                                          <p:stCondLst>
                                            <p:cond delay="0"/>
                                          </p:stCondLst>
                                        </p:cTn>
                                        <p:tgtEl>
                                          <p:spTgt spid="37"/>
                                        </p:tgtEl>
                                      </p:cBhvr>
                                      <p:from x="150000" y="150000"/>
                                      <p:to x="100000" y="100000"/>
                                    </p:animScale>
                                    <p:anim to="" calcmode="lin" valueType="num">
                                      <p:cBhvr>
                                        <p:cTn id="29" dur="500" fill="hold">
                                          <p:stCondLst>
                                            <p:cond delay="0"/>
                                          </p:stCondLst>
                                        </p:cTn>
                                        <p:tgtEl>
                                          <p:spTgt spid="37"/>
                                        </p:tgtEl>
                                        <p:attrNameLst>
                                          <p:attrName>ppt_x</p:attrName>
                                        </p:attrNameLst>
                                      </p:cBhvr>
                                      <p:tavLst>
                                        <p:tav tm="0">
                                          <p:val>
                                            <p:strVal val="#ppt_x+sin(rand(10))/10"/>
                                          </p:val>
                                        </p:tav>
                                        <p:tav tm="100000">
                                          <p:val>
                                            <p:strVal val="#ppt_x"/>
                                          </p:val>
                                        </p:tav>
                                      </p:tavLst>
                                    </p:anim>
                                    <p:anim to="" calcmode="lin" valueType="num">
                                      <p:cBhvr>
                                        <p:cTn id="30" dur="500" fill="hold">
                                          <p:stCondLst>
                                            <p:cond delay="0"/>
                                          </p:stCondLst>
                                        </p:cTn>
                                        <p:tgtEl>
                                          <p:spTgt spid="37"/>
                                        </p:tgtEl>
                                        <p:attrNameLst>
                                          <p:attrName>ppt_y</p:attrName>
                                        </p:attrNameLst>
                                      </p:cBhvr>
                                      <p:tavLst>
                                        <p:tav tm="0">
                                          <p:val>
                                            <p:strVal val="#ppt_y+sin(rand(10))/10"/>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C:\Users\Administrator\Desktop\青花瓷ppt素材\QQ截图20120829150736.png"/>
          <p:cNvPicPr>
            <a:picLocks noChangeAspect="1" noChangeArrowheads="1"/>
          </p:cNvPicPr>
          <p:nvPr/>
        </p:nvPicPr>
        <p:blipFill>
          <a:blip r:embed="rId3">
            <a:extLst>
              <a:ext uri="{28A0092B-C50C-407E-A947-70E740481C1C}">
                <a14:useLocalDpi xmlns:a14="http://schemas.microsoft.com/office/drawing/2010/main" val="0"/>
              </a:ext>
            </a:extLst>
          </a:blip>
          <a:srcRect r="13969"/>
          <a:stretch>
            <a:fillRect/>
          </a:stretch>
        </p:blipFill>
        <p:spPr bwMode="auto">
          <a:xfrm>
            <a:off x="4714561" y="4640904"/>
            <a:ext cx="4405824" cy="1326528"/>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Administrator\Desktop\青花瓷ppt素材\QQ截图20120829150649.png"/>
          <p:cNvPicPr>
            <a:picLocks noChangeAspect="1" noChangeArrowheads="1"/>
          </p:cNvPicPr>
          <p:nvPr/>
        </p:nvPicPr>
        <p:blipFill>
          <a:blip r:embed="rId4">
            <a:extLst>
              <a:ext uri="{28A0092B-C50C-407E-A947-70E740481C1C}">
                <a14:useLocalDpi xmlns:a14="http://schemas.microsoft.com/office/drawing/2010/main" val="0"/>
              </a:ext>
            </a:extLst>
          </a:blip>
          <a:srcRect b="18399"/>
          <a:stretch>
            <a:fillRect/>
          </a:stretch>
        </p:blipFill>
        <p:spPr bwMode="auto">
          <a:xfrm>
            <a:off x="51840" y="955656"/>
            <a:ext cx="3450240" cy="1632384"/>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667438" y="2885256"/>
            <a:ext cx="7808549" cy="1097352"/>
          </a:xfrm>
          <a:prstGeom prst="rect">
            <a:avLst/>
          </a:prstGeom>
          <a:noFill/>
          <a:ln>
            <a:noFill/>
          </a:ln>
        </p:spPr>
        <p:txBody>
          <a:bodyPr wrap="none" rtlCol="0" anchor="t">
            <a:spAutoFit/>
          </a:bodyPr>
          <a:lstStyle/>
          <a:p>
            <a:pPr algn="ctr"/>
            <a:r>
              <a:rPr lang="en-US" altLang="zh-CN" sz="6531"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The Name “Celadon”</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 y="4931208"/>
            <a:ext cx="9146304" cy="1382976"/>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9616" y="4295880"/>
            <a:ext cx="1018368" cy="635328"/>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4414" y="1199093"/>
            <a:ext cx="863339" cy="445943"/>
          </a:xfrm>
          <a:prstGeom prst="rect">
            <a:avLst/>
          </a:prstGeom>
        </p:spPr>
      </p:pic>
      <p:sp>
        <p:nvSpPr>
          <p:cNvPr id="12" name="TextBox 11"/>
          <p:cNvSpPr txBox="1"/>
          <p:nvPr/>
        </p:nvSpPr>
        <p:spPr>
          <a:xfrm>
            <a:off x="1767744" y="1079497"/>
            <a:ext cx="5607936" cy="3861635"/>
          </a:xfrm>
          <a:prstGeom prst="rect">
            <a:avLst/>
          </a:prstGeom>
          <a:noFill/>
        </p:spPr>
        <p:txBody>
          <a:bodyPr wrap="square" rtlCol="0">
            <a:spAutoFit/>
          </a:bodyPr>
          <a:lstStyle/>
          <a:p>
            <a:r>
              <a:rPr lang="en-US" altLang="zh-CN" sz="1633" dirty="0"/>
              <a:t>Celadon is the most widespread type of ancient Chinese porcelain.</a:t>
            </a:r>
          </a:p>
          <a:p>
            <a:endParaRPr lang="zh-CN" altLang="en-US" sz="1633" dirty="0"/>
          </a:p>
          <a:p>
            <a:endParaRPr lang="zh-CN" altLang="en-US" sz="1633" dirty="0"/>
          </a:p>
          <a:p>
            <a:r>
              <a:rPr lang="en-US" altLang="zh-CN" sz="1633" dirty="0"/>
              <a:t>celadon: </a:t>
            </a:r>
          </a:p>
          <a:p>
            <a:r>
              <a:rPr lang="en-US" altLang="zh-CN" sz="1633" dirty="0"/>
              <a:t>1. </a:t>
            </a:r>
            <a:r>
              <a:rPr lang="zh-CN" altLang="en-US" sz="1633" dirty="0"/>
              <a:t>a pale grayish green color</a:t>
            </a:r>
          </a:p>
          <a:p>
            <a:r>
              <a:rPr lang="zh-CN" altLang="en-US" sz="1633" dirty="0"/>
              <a:t>2. Chinese porcelain with a grayish green glaze</a:t>
            </a:r>
          </a:p>
          <a:p>
            <a:endParaRPr lang="zh-CN" altLang="en-US" sz="1633" dirty="0"/>
          </a:p>
          <a:p>
            <a:r>
              <a:rPr lang="en-US" altLang="zh-CN" sz="1633" dirty="0"/>
              <a:t>porcalain: </a:t>
            </a:r>
          </a:p>
          <a:p>
            <a:r>
              <a:rPr lang="zh-CN" altLang="en-US" sz="1633" dirty="0"/>
              <a:t>a hard white shiny substance made by baking clay and used for making delicate cups, plates and decorative objects</a:t>
            </a:r>
          </a:p>
          <a:p>
            <a:endParaRPr lang="zh-CN" altLang="en-US" sz="1633" dirty="0"/>
          </a:p>
          <a:p>
            <a:r>
              <a:rPr lang="en-US" altLang="zh-CN" sz="1633" dirty="0"/>
              <a:t>china: </a:t>
            </a:r>
          </a:p>
          <a:p>
            <a:r>
              <a:rPr lang="zh-CN" altLang="en-US" sz="1633" dirty="0"/>
              <a:t>white clay which is baked and used for making delicate cups, plates, etc.</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 calcmode="lin" valueType="num">
                                      <p:cBhvr additive="base">
                                        <p:cTn id="7" dur="500"/>
                                        <p:tgtEl>
                                          <p:spTgt spid="12">
                                            <p:txEl>
                                              <p:pRg st="3" end="3"/>
                                            </p:txEl>
                                          </p:spTgt>
                                        </p:tgtEl>
                                        <p:attrNameLst>
                                          <p:attrName>ppt_y</p:attrName>
                                        </p:attrNameLst>
                                      </p:cBhvr>
                                      <p:tavLst>
                                        <p:tav tm="0">
                                          <p:val>
                                            <p:strVal val="#ppt_y+#ppt_h*1.125000"/>
                                          </p:val>
                                        </p:tav>
                                        <p:tav tm="100000">
                                          <p:val>
                                            <p:strVal val="#ppt_y"/>
                                          </p:val>
                                        </p:tav>
                                      </p:tavLst>
                                    </p:anim>
                                    <p:animEffect transition="in" filter="wipe(up)">
                                      <p:cBhvr>
                                        <p:cTn id="8" dur="500"/>
                                        <p:tgtEl>
                                          <p:spTgt spid="12">
                                            <p:txEl>
                                              <p:pRg st="3" end="3"/>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12">
                                            <p:txEl>
                                              <p:pRg st="4" end="4"/>
                                            </p:txEl>
                                          </p:spTgt>
                                        </p:tgtEl>
                                        <p:attrNameLst>
                                          <p:attrName>style.visibility</p:attrName>
                                        </p:attrNameLst>
                                      </p:cBhvr>
                                      <p:to>
                                        <p:strVal val="visible"/>
                                      </p:to>
                                    </p:set>
                                    <p:anim calcmode="lin" valueType="num">
                                      <p:cBhvr additive="base">
                                        <p:cTn id="11" dur="500"/>
                                        <p:tgtEl>
                                          <p:spTgt spid="12">
                                            <p:txEl>
                                              <p:pRg st="4" end="4"/>
                                            </p:txEl>
                                          </p:spTgt>
                                        </p:tgtEl>
                                        <p:attrNameLst>
                                          <p:attrName>ppt_y</p:attrName>
                                        </p:attrNameLst>
                                      </p:cBhvr>
                                      <p:tavLst>
                                        <p:tav tm="0">
                                          <p:val>
                                            <p:strVal val="#ppt_y+#ppt_h*1.125000"/>
                                          </p:val>
                                        </p:tav>
                                        <p:tav tm="100000">
                                          <p:val>
                                            <p:strVal val="#ppt_y"/>
                                          </p:val>
                                        </p:tav>
                                      </p:tavLst>
                                    </p:anim>
                                    <p:animEffect transition="in" filter="wipe(up)">
                                      <p:cBhvr>
                                        <p:cTn id="12" dur="500"/>
                                        <p:tgtEl>
                                          <p:spTgt spid="12">
                                            <p:txEl>
                                              <p:pRg st="4" end="4"/>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12">
                                            <p:txEl>
                                              <p:pRg st="5" end="5"/>
                                            </p:txEl>
                                          </p:spTgt>
                                        </p:tgtEl>
                                        <p:attrNameLst>
                                          <p:attrName>style.visibility</p:attrName>
                                        </p:attrNameLst>
                                      </p:cBhvr>
                                      <p:to>
                                        <p:strVal val="visible"/>
                                      </p:to>
                                    </p:set>
                                    <p:anim calcmode="lin" valueType="num">
                                      <p:cBhvr additive="base">
                                        <p:cTn id="15" dur="500"/>
                                        <p:tgtEl>
                                          <p:spTgt spid="12">
                                            <p:txEl>
                                              <p:pRg st="5" end="5"/>
                                            </p:txEl>
                                          </p:spTgt>
                                        </p:tgtEl>
                                        <p:attrNameLst>
                                          <p:attrName>ppt_y</p:attrName>
                                        </p:attrNameLst>
                                      </p:cBhvr>
                                      <p:tavLst>
                                        <p:tav tm="0">
                                          <p:val>
                                            <p:strVal val="#ppt_y+#ppt_h*1.125000"/>
                                          </p:val>
                                        </p:tav>
                                        <p:tav tm="100000">
                                          <p:val>
                                            <p:strVal val="#ppt_y"/>
                                          </p:val>
                                        </p:tav>
                                      </p:tavLst>
                                    </p:anim>
                                    <p:animEffect transition="in" filter="wipe(up)">
                                      <p:cBhvr>
                                        <p:cTn id="16" dur="500"/>
                                        <p:tgtEl>
                                          <p:spTgt spid="12">
                                            <p:txEl>
                                              <p:pRg st="5" end="5"/>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12">
                                            <p:txEl>
                                              <p:pRg st="7" end="7"/>
                                            </p:txEl>
                                          </p:spTgt>
                                        </p:tgtEl>
                                        <p:attrNameLst>
                                          <p:attrName>style.visibility</p:attrName>
                                        </p:attrNameLst>
                                      </p:cBhvr>
                                      <p:to>
                                        <p:strVal val="visible"/>
                                      </p:to>
                                    </p:set>
                                    <p:anim calcmode="lin" valueType="num">
                                      <p:cBhvr additive="base">
                                        <p:cTn id="19" dur="500"/>
                                        <p:tgtEl>
                                          <p:spTgt spid="12">
                                            <p:txEl>
                                              <p:pRg st="7" end="7"/>
                                            </p:txEl>
                                          </p:spTgt>
                                        </p:tgtEl>
                                        <p:attrNameLst>
                                          <p:attrName>ppt_y</p:attrName>
                                        </p:attrNameLst>
                                      </p:cBhvr>
                                      <p:tavLst>
                                        <p:tav tm="0">
                                          <p:val>
                                            <p:strVal val="#ppt_y+#ppt_h*1.125000"/>
                                          </p:val>
                                        </p:tav>
                                        <p:tav tm="100000">
                                          <p:val>
                                            <p:strVal val="#ppt_y"/>
                                          </p:val>
                                        </p:tav>
                                      </p:tavLst>
                                    </p:anim>
                                    <p:animEffect transition="in" filter="wipe(up)">
                                      <p:cBhvr>
                                        <p:cTn id="20" dur="500"/>
                                        <p:tgtEl>
                                          <p:spTgt spid="12">
                                            <p:txEl>
                                              <p:pRg st="7" end="7"/>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12">
                                            <p:txEl>
                                              <p:pRg st="8" end="8"/>
                                            </p:txEl>
                                          </p:spTgt>
                                        </p:tgtEl>
                                        <p:attrNameLst>
                                          <p:attrName>style.visibility</p:attrName>
                                        </p:attrNameLst>
                                      </p:cBhvr>
                                      <p:to>
                                        <p:strVal val="visible"/>
                                      </p:to>
                                    </p:set>
                                    <p:anim calcmode="lin" valueType="num">
                                      <p:cBhvr additive="base">
                                        <p:cTn id="23" dur="500"/>
                                        <p:tgtEl>
                                          <p:spTgt spid="12">
                                            <p:txEl>
                                              <p:pRg st="8" end="8"/>
                                            </p:txEl>
                                          </p:spTgt>
                                        </p:tgtEl>
                                        <p:attrNameLst>
                                          <p:attrName>ppt_y</p:attrName>
                                        </p:attrNameLst>
                                      </p:cBhvr>
                                      <p:tavLst>
                                        <p:tav tm="0">
                                          <p:val>
                                            <p:strVal val="#ppt_y+#ppt_h*1.125000"/>
                                          </p:val>
                                        </p:tav>
                                        <p:tav tm="100000">
                                          <p:val>
                                            <p:strVal val="#ppt_y"/>
                                          </p:val>
                                        </p:tav>
                                      </p:tavLst>
                                    </p:anim>
                                    <p:animEffect transition="in" filter="wipe(up)">
                                      <p:cBhvr>
                                        <p:cTn id="24" dur="500"/>
                                        <p:tgtEl>
                                          <p:spTgt spid="12">
                                            <p:txEl>
                                              <p:pRg st="8" end="8"/>
                                            </p:txEl>
                                          </p:spTgt>
                                        </p:tgtEl>
                                      </p:cBhvr>
                                    </p:animEffect>
                                  </p:childTnLst>
                                </p:cTn>
                              </p:par>
                              <p:par>
                                <p:cTn id="25" presetID="12" presetClass="entr" presetSubtype="4" fill="hold" nodeType="withEffect">
                                  <p:stCondLst>
                                    <p:cond delay="0"/>
                                  </p:stCondLst>
                                  <p:childTnLst>
                                    <p:set>
                                      <p:cBhvr>
                                        <p:cTn id="26" dur="1" fill="hold">
                                          <p:stCondLst>
                                            <p:cond delay="0"/>
                                          </p:stCondLst>
                                        </p:cTn>
                                        <p:tgtEl>
                                          <p:spTgt spid="12">
                                            <p:txEl>
                                              <p:pRg st="10" end="10"/>
                                            </p:txEl>
                                          </p:spTgt>
                                        </p:tgtEl>
                                        <p:attrNameLst>
                                          <p:attrName>style.visibility</p:attrName>
                                        </p:attrNameLst>
                                      </p:cBhvr>
                                      <p:to>
                                        <p:strVal val="visible"/>
                                      </p:to>
                                    </p:set>
                                    <p:anim calcmode="lin" valueType="num">
                                      <p:cBhvr additive="base">
                                        <p:cTn id="27" dur="500"/>
                                        <p:tgtEl>
                                          <p:spTgt spid="12">
                                            <p:txEl>
                                              <p:pRg st="10" end="10"/>
                                            </p:txEl>
                                          </p:spTgt>
                                        </p:tgtEl>
                                        <p:attrNameLst>
                                          <p:attrName>ppt_y</p:attrName>
                                        </p:attrNameLst>
                                      </p:cBhvr>
                                      <p:tavLst>
                                        <p:tav tm="0">
                                          <p:val>
                                            <p:strVal val="#ppt_y+#ppt_h*1.125000"/>
                                          </p:val>
                                        </p:tav>
                                        <p:tav tm="100000">
                                          <p:val>
                                            <p:strVal val="#ppt_y"/>
                                          </p:val>
                                        </p:tav>
                                      </p:tavLst>
                                    </p:anim>
                                    <p:animEffect transition="in" filter="wipe(up)">
                                      <p:cBhvr>
                                        <p:cTn id="28" dur="500"/>
                                        <p:tgtEl>
                                          <p:spTgt spid="12">
                                            <p:txEl>
                                              <p:pRg st="10" end="10"/>
                                            </p:txEl>
                                          </p:spTgt>
                                        </p:tgtEl>
                                      </p:cBhvr>
                                    </p:animEffect>
                                  </p:childTnLst>
                                </p:cTn>
                              </p:par>
                              <p:par>
                                <p:cTn id="29" presetID="12" presetClass="entr" presetSubtype="4" fill="hold" nodeType="withEffect">
                                  <p:stCondLst>
                                    <p:cond delay="0"/>
                                  </p:stCondLst>
                                  <p:childTnLst>
                                    <p:set>
                                      <p:cBhvr>
                                        <p:cTn id="30" dur="1" fill="hold">
                                          <p:stCondLst>
                                            <p:cond delay="0"/>
                                          </p:stCondLst>
                                        </p:cTn>
                                        <p:tgtEl>
                                          <p:spTgt spid="12">
                                            <p:txEl>
                                              <p:pRg st="11" end="11"/>
                                            </p:txEl>
                                          </p:spTgt>
                                        </p:tgtEl>
                                        <p:attrNameLst>
                                          <p:attrName>style.visibility</p:attrName>
                                        </p:attrNameLst>
                                      </p:cBhvr>
                                      <p:to>
                                        <p:strVal val="visible"/>
                                      </p:to>
                                    </p:set>
                                    <p:anim calcmode="lin" valueType="num">
                                      <p:cBhvr additive="base">
                                        <p:cTn id="31" dur="500"/>
                                        <p:tgtEl>
                                          <p:spTgt spid="12">
                                            <p:txEl>
                                              <p:pRg st="11" end="11"/>
                                            </p:txEl>
                                          </p:spTgt>
                                        </p:tgtEl>
                                        <p:attrNameLst>
                                          <p:attrName>ppt_y</p:attrName>
                                        </p:attrNameLst>
                                      </p:cBhvr>
                                      <p:tavLst>
                                        <p:tav tm="0">
                                          <p:val>
                                            <p:strVal val="#ppt_y+#ppt_h*1.125000"/>
                                          </p:val>
                                        </p:tav>
                                        <p:tav tm="100000">
                                          <p:val>
                                            <p:strVal val="#ppt_y"/>
                                          </p:val>
                                        </p:tav>
                                      </p:tavLst>
                                    </p:anim>
                                    <p:animEffect transition="in" filter="wipe(up)">
                                      <p:cBhvr>
                                        <p:cTn id="32" dur="500"/>
                                        <p:tgtEl>
                                          <p:spTgt spid="1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dministrator\Desktop\青花瓷ppt素材\QQ截图2012082915064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208" y="1054728"/>
            <a:ext cx="1363968" cy="79084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dministrator\Desktop\青花瓷ppt素材\QQ截图2012082915073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8160" y="4154184"/>
            <a:ext cx="2633472" cy="681984"/>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1246465" y="2152584"/>
            <a:ext cx="6651072" cy="2102627"/>
          </a:xfrm>
          <a:prstGeom prst="rect">
            <a:avLst/>
          </a:prstGeom>
          <a:noFill/>
        </p:spPr>
        <p:txBody>
          <a:bodyPr wrap="square" rtlCol="0">
            <a:spAutoFit/>
          </a:bodyPr>
          <a:lstStyle/>
          <a:p>
            <a:r>
              <a:rPr lang="en-US" altLang="zh-CN" sz="1633"/>
              <a:t>       “C</a:t>
            </a:r>
            <a:r>
              <a:rPr lang="zh-CN" altLang="en-US" sz="1633"/>
              <a:t>eladon</a:t>
            </a:r>
            <a:r>
              <a:rPr lang="en-US" altLang="zh-CN" sz="1633"/>
              <a:t>”</a:t>
            </a:r>
            <a:r>
              <a:rPr lang="zh-CN" altLang="en-US" sz="1633"/>
              <a:t> </a:t>
            </a:r>
            <a:r>
              <a:rPr lang="zh-CN" altLang="en-US" sz="1633">
                <a:sym typeface="+mn-ea"/>
              </a:rPr>
              <a:t>came to mean green porcelain from China</a:t>
            </a:r>
            <a:r>
              <a:rPr lang="zh-CN" altLang="en-US" sz="1633"/>
              <a:t> </a:t>
            </a:r>
            <a:r>
              <a:rPr lang="en-US" altLang="zh-CN" sz="1633"/>
              <a:t>because of</a:t>
            </a:r>
            <a:r>
              <a:rPr lang="zh-CN" altLang="en-US" sz="1633"/>
              <a:t> a 17th century drama by Honore d</a:t>
            </a:r>
            <a:r>
              <a:rPr lang="en-US" altLang="zh-CN" sz="1633"/>
              <a:t>'</a:t>
            </a:r>
            <a:r>
              <a:rPr lang="zh-CN" altLang="en-US" sz="1633"/>
              <a:t>Urfe that was played on the stages of Paris. The hero, named </a:t>
            </a:r>
            <a:r>
              <a:rPr lang="en-US" altLang="zh-CN" sz="1633"/>
              <a:t>“</a:t>
            </a:r>
            <a:r>
              <a:rPr lang="zh-CN" altLang="en-US" sz="1633"/>
              <a:t>Celadon</a:t>
            </a:r>
            <a:r>
              <a:rPr lang="en-US" altLang="zh-CN" sz="1633"/>
              <a:t>”</a:t>
            </a:r>
            <a:r>
              <a:rPr lang="zh-CN" altLang="en-US" sz="1633"/>
              <a:t>, was clad in delicate green. </a:t>
            </a:r>
          </a:p>
          <a:p>
            <a:r>
              <a:rPr lang="zh-CN" altLang="en-US" sz="1633"/>
              <a:t>        Through the efforts of Chinese and Arab travelers and businessmen, large quantities of this high-quality celadon found its way into West Asia, Egypt and Europe. </a:t>
            </a:r>
            <a:r>
              <a:rPr lang="en-US" altLang="zh-CN" sz="1633"/>
              <a:t>When</a:t>
            </a:r>
            <a:r>
              <a:rPr lang="zh-CN" altLang="en-US" sz="1633"/>
              <a:t> </a:t>
            </a:r>
            <a:r>
              <a:rPr lang="en-US" altLang="zh-CN" sz="1633"/>
              <a:t>the drama</a:t>
            </a:r>
            <a:r>
              <a:rPr lang="zh-CN" altLang="en-US" sz="1633"/>
              <a:t> </a:t>
            </a:r>
            <a:r>
              <a:rPr lang="en-US" altLang="zh-CN" sz="1633"/>
              <a:t>was played</a:t>
            </a:r>
            <a:r>
              <a:rPr lang="zh-CN" altLang="en-US" sz="1633"/>
              <a:t>, the Parisians liked the green porcelain from China so much that they renamed it after the hero of Honore d</a:t>
            </a:r>
            <a:r>
              <a:rPr lang="en-US" altLang="zh-CN" sz="1633"/>
              <a:t>'</a:t>
            </a:r>
            <a:r>
              <a:rPr lang="zh-CN" altLang="en-US" sz="1633"/>
              <a:t>Urfe</a:t>
            </a:r>
            <a:r>
              <a:rPr lang="en-US" altLang="zh-CN" sz="1633"/>
              <a:t>'</a:t>
            </a:r>
            <a:r>
              <a:rPr lang="zh-CN" altLang="en-US" sz="1633"/>
              <a:t>s play.</a:t>
            </a:r>
          </a:p>
        </p:txBody>
      </p:sp>
      <p:sp>
        <p:nvSpPr>
          <p:cNvPr id="3" name="文本框 2"/>
          <p:cNvSpPr txBox="1"/>
          <p:nvPr/>
        </p:nvSpPr>
        <p:spPr>
          <a:xfrm>
            <a:off x="2280384" y="1216008"/>
            <a:ext cx="4583808" cy="343620"/>
          </a:xfrm>
          <a:prstGeom prst="rect">
            <a:avLst/>
          </a:prstGeom>
          <a:noFill/>
        </p:spPr>
        <p:txBody>
          <a:bodyPr wrap="square" rtlCol="0">
            <a:spAutoFit/>
          </a:bodyPr>
          <a:lstStyle/>
          <a:p>
            <a:r>
              <a:rPr lang="en-US" altLang="zh-CN" sz="1633">
                <a:sym typeface="+mn-ea"/>
              </a:rPr>
              <a:t>T</a:t>
            </a:r>
            <a:r>
              <a:rPr lang="zh-CN" altLang="en-US" sz="1633">
                <a:sym typeface="+mn-ea"/>
              </a:rPr>
              <a:t>he original meaning of </a:t>
            </a:r>
            <a:r>
              <a:rPr lang="en-US" altLang="zh-CN" sz="1633">
                <a:sym typeface="+mn-ea"/>
              </a:rPr>
              <a:t>“c</a:t>
            </a:r>
            <a:r>
              <a:rPr lang="zh-CN" altLang="en-US" sz="1633">
                <a:sym typeface="+mn-ea"/>
              </a:rPr>
              <a:t>eladon</a:t>
            </a:r>
            <a:r>
              <a:rPr lang="en-US" altLang="zh-CN" sz="1633">
                <a:sym typeface="+mn-ea"/>
              </a:rPr>
              <a:t>”</a:t>
            </a:r>
            <a:r>
              <a:rPr lang="zh-CN" altLang="en-US" sz="1633">
                <a:sym typeface="+mn-ea"/>
              </a:rPr>
              <a:t> is </a:t>
            </a:r>
            <a:r>
              <a:rPr lang="en-US" altLang="zh-CN" sz="1633">
                <a:sym typeface="+mn-ea"/>
              </a:rPr>
              <a:t>“</a:t>
            </a:r>
            <a:r>
              <a:rPr lang="zh-CN" altLang="en-US" sz="1633">
                <a:sym typeface="+mn-ea"/>
              </a:rPr>
              <a:t>tender lover</a:t>
            </a:r>
            <a:r>
              <a:rPr lang="en-US" altLang="zh-CN" sz="1633">
                <a:sym typeface="+mn-ea"/>
              </a:rPr>
              <a:t>”.</a:t>
            </a:r>
            <a:endParaRPr lang="zh-CN" altLang="en-US" sz="1633"/>
          </a:p>
        </p:txBody>
      </p:sp>
      <p:sp>
        <p:nvSpPr>
          <p:cNvPr id="7" name="下箭头 6"/>
          <p:cNvSpPr/>
          <p:nvPr/>
        </p:nvSpPr>
        <p:spPr>
          <a:xfrm>
            <a:off x="4245120" y="1550088"/>
            <a:ext cx="653184" cy="5875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3"/>
          </a:p>
        </p:txBody>
      </p:sp>
      <p:sp>
        <p:nvSpPr>
          <p:cNvPr id="9" name="矩形 8"/>
          <p:cNvSpPr/>
          <p:nvPr/>
        </p:nvSpPr>
        <p:spPr>
          <a:xfrm>
            <a:off x="2613313" y="4348296"/>
            <a:ext cx="3917376" cy="1432508"/>
          </a:xfrm>
          <a:prstGeom prst="rect">
            <a:avLst/>
          </a:prstGeom>
          <a:noFill/>
          <a:ln>
            <a:noFill/>
          </a:ln>
        </p:spPr>
        <p:txBody>
          <a:bodyPr wrap="square" rtlCol="0" anchor="t">
            <a:spAutoFit/>
          </a:bodyPr>
          <a:lstStyle/>
          <a:p>
            <a:pPr algn="ctr"/>
            <a:r>
              <a:rPr lang="en-US" altLang="zh-CN" sz="2903"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Metonymy: </a:t>
            </a:r>
          </a:p>
          <a:p>
            <a:pPr algn="ctr"/>
            <a:r>
              <a:rPr lang="en-US" altLang="zh-CN" sz="2903"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the same colour</a:t>
            </a:r>
          </a:p>
          <a:p>
            <a:pPr algn="ctr"/>
            <a:r>
              <a:rPr lang="en-US" altLang="zh-CN" sz="2903"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the hero - the porcelain</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up)">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up)">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ldLvl="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C:\Users\Administrator\Desktop\青花瓷ppt素材\QQ截图20120829150736.png"/>
          <p:cNvPicPr>
            <a:picLocks noChangeAspect="1" noChangeArrowheads="1"/>
          </p:cNvPicPr>
          <p:nvPr/>
        </p:nvPicPr>
        <p:blipFill>
          <a:blip r:embed="rId3">
            <a:extLst>
              <a:ext uri="{28A0092B-C50C-407E-A947-70E740481C1C}">
                <a14:useLocalDpi xmlns:a14="http://schemas.microsoft.com/office/drawing/2010/main" val="0"/>
              </a:ext>
            </a:extLst>
          </a:blip>
          <a:srcRect r="13969"/>
          <a:stretch>
            <a:fillRect/>
          </a:stretch>
        </p:blipFill>
        <p:spPr bwMode="auto">
          <a:xfrm>
            <a:off x="4714561" y="4640904"/>
            <a:ext cx="4405824" cy="1326528"/>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Administrator\Desktop\青花瓷ppt素材\QQ截图20120829150649.png"/>
          <p:cNvPicPr>
            <a:picLocks noChangeAspect="1" noChangeArrowheads="1"/>
          </p:cNvPicPr>
          <p:nvPr/>
        </p:nvPicPr>
        <p:blipFill>
          <a:blip r:embed="rId4">
            <a:extLst>
              <a:ext uri="{28A0092B-C50C-407E-A947-70E740481C1C}">
                <a14:useLocalDpi xmlns:a14="http://schemas.microsoft.com/office/drawing/2010/main" val="0"/>
              </a:ext>
            </a:extLst>
          </a:blip>
          <a:srcRect b="18399"/>
          <a:stretch>
            <a:fillRect/>
          </a:stretch>
        </p:blipFill>
        <p:spPr bwMode="auto">
          <a:xfrm>
            <a:off x="51840" y="955656"/>
            <a:ext cx="3450240" cy="1632384"/>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376012" y="2885256"/>
            <a:ext cx="8391401" cy="1097352"/>
          </a:xfrm>
          <a:prstGeom prst="rect">
            <a:avLst/>
          </a:prstGeom>
          <a:noFill/>
          <a:ln>
            <a:noFill/>
          </a:ln>
        </p:spPr>
        <p:txBody>
          <a:bodyPr wrap="none" rtlCol="0" anchor="t">
            <a:spAutoFit/>
          </a:bodyPr>
          <a:lstStyle/>
          <a:p>
            <a:pPr algn="ctr"/>
            <a:r>
              <a:rPr lang="en-US" altLang="zh-CN" sz="6531"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The History of Celadon</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 y="4931208"/>
            <a:ext cx="9146304" cy="1382976"/>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572" y="3676907"/>
            <a:ext cx="1019485" cy="635242"/>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5217" y="1966536"/>
            <a:ext cx="879552" cy="548928"/>
          </a:xfrm>
          <a:prstGeom prst="rect">
            <a:avLst/>
          </a:prstGeom>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646" y="1325237"/>
            <a:ext cx="863339" cy="445943"/>
          </a:xfrm>
          <a:prstGeom prst="rect">
            <a:avLst/>
          </a:prstGeom>
        </p:spPr>
      </p:pic>
      <p:sp>
        <p:nvSpPr>
          <p:cNvPr id="12" name="TextBox 11"/>
          <p:cNvSpPr txBox="1"/>
          <p:nvPr/>
        </p:nvSpPr>
        <p:spPr>
          <a:xfrm>
            <a:off x="1024843" y="1865847"/>
            <a:ext cx="2220795" cy="1348767"/>
          </a:xfrm>
          <a:prstGeom prst="rect">
            <a:avLst/>
          </a:prstGeom>
          <a:noFill/>
        </p:spPr>
        <p:txBody>
          <a:bodyPr wrap="square" rtlCol="0">
            <a:spAutoFit/>
          </a:bodyPr>
          <a:lstStyle/>
          <a:p>
            <a:r>
              <a:rPr lang="en-US" altLang="zh-CN" sz="1633" dirty="0">
                <a:solidFill>
                  <a:srgbClr val="0070C0"/>
                </a:solidFill>
              </a:rPr>
              <a:t>first appeared</a:t>
            </a:r>
            <a:r>
              <a:rPr lang="en-US" altLang="zh-CN" sz="1633" dirty="0"/>
              <a:t> in East China</a:t>
            </a:r>
          </a:p>
          <a:p>
            <a:r>
              <a:rPr lang="en-US" altLang="zh-CN" sz="1633" dirty="0"/>
              <a:t>simply known as green porcelain.</a:t>
            </a:r>
            <a:br>
              <a:rPr lang="en-US" altLang="zh-CN" sz="1633" dirty="0"/>
            </a:br>
            <a:endParaRPr lang="zh-CN" altLang="en-US" sz="1633" dirty="0"/>
          </a:p>
        </p:txBody>
      </p:sp>
      <p:sp>
        <p:nvSpPr>
          <p:cNvPr id="2" name="矩形 1"/>
          <p:cNvSpPr/>
          <p:nvPr/>
        </p:nvSpPr>
        <p:spPr>
          <a:xfrm>
            <a:off x="1024704" y="1297801"/>
            <a:ext cx="2408832" cy="483209"/>
          </a:xfrm>
          <a:prstGeom prst="rect">
            <a:avLst/>
          </a:prstGeom>
          <a:noFill/>
          <a:ln>
            <a:noFill/>
          </a:ln>
        </p:spPr>
        <p:txBody>
          <a:bodyPr wrap="square" rtlCol="0" anchor="t">
            <a:spAutoFit/>
          </a:bodyPr>
          <a:lstStyle/>
          <a:p>
            <a:pPr algn="ctr"/>
            <a:r>
              <a:rPr lang="en-US" altLang="zh-CN" sz="254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Han Dynasty</a:t>
            </a:r>
          </a:p>
        </p:txBody>
      </p:sp>
      <p:sp>
        <p:nvSpPr>
          <p:cNvPr id="3" name="矩形 2"/>
          <p:cNvSpPr/>
          <p:nvPr/>
        </p:nvSpPr>
        <p:spPr>
          <a:xfrm>
            <a:off x="930816" y="3676681"/>
            <a:ext cx="2408832" cy="483209"/>
          </a:xfrm>
          <a:prstGeom prst="rect">
            <a:avLst/>
          </a:prstGeom>
          <a:noFill/>
          <a:ln>
            <a:noFill/>
          </a:ln>
        </p:spPr>
        <p:txBody>
          <a:bodyPr wrap="square" rtlCol="0" anchor="t">
            <a:spAutoFit/>
          </a:bodyPr>
          <a:lstStyle/>
          <a:p>
            <a:pPr algn="ctr"/>
            <a:r>
              <a:rPr lang="en-US" altLang="zh-CN" sz="254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Tang Dynasty</a:t>
            </a:r>
          </a:p>
        </p:txBody>
      </p:sp>
      <p:sp>
        <p:nvSpPr>
          <p:cNvPr id="5" name="矩形 4"/>
          <p:cNvSpPr/>
          <p:nvPr/>
        </p:nvSpPr>
        <p:spPr>
          <a:xfrm>
            <a:off x="5610816" y="1711368"/>
            <a:ext cx="2408832" cy="874085"/>
          </a:xfrm>
          <a:prstGeom prst="rect">
            <a:avLst/>
          </a:prstGeom>
          <a:noFill/>
          <a:ln>
            <a:noFill/>
          </a:ln>
        </p:spPr>
        <p:txBody>
          <a:bodyPr wrap="square" rtlCol="0" anchor="t">
            <a:spAutoFit/>
          </a:bodyPr>
          <a:lstStyle/>
          <a:p>
            <a:pPr algn="ctr"/>
            <a:r>
              <a:rPr lang="en-US" altLang="zh-CN" sz="254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The Southern Song Dynasty</a:t>
            </a:r>
          </a:p>
        </p:txBody>
      </p:sp>
      <p:sp>
        <p:nvSpPr>
          <p:cNvPr id="6" name="文本框 5"/>
          <p:cNvSpPr txBox="1"/>
          <p:nvPr/>
        </p:nvSpPr>
        <p:spPr>
          <a:xfrm>
            <a:off x="1089217" y="4312008"/>
            <a:ext cx="2935872" cy="594906"/>
          </a:xfrm>
          <a:prstGeom prst="rect">
            <a:avLst/>
          </a:prstGeom>
          <a:noFill/>
        </p:spPr>
        <p:txBody>
          <a:bodyPr wrap="square" rtlCol="0">
            <a:spAutoFit/>
          </a:bodyPr>
          <a:lstStyle/>
          <a:p>
            <a:r>
              <a:rPr lang="zh-CN" altLang="en-US" sz="1633"/>
              <a:t>the art of making celadon </a:t>
            </a:r>
            <a:r>
              <a:rPr lang="zh-CN" altLang="en-US" sz="1633">
                <a:solidFill>
                  <a:srgbClr val="0070C0"/>
                </a:solidFill>
              </a:rPr>
              <a:t>matured</a:t>
            </a:r>
          </a:p>
        </p:txBody>
      </p:sp>
      <p:sp>
        <p:nvSpPr>
          <p:cNvPr id="7" name="文本框 6"/>
          <p:cNvSpPr txBox="1"/>
          <p:nvPr/>
        </p:nvSpPr>
        <p:spPr>
          <a:xfrm>
            <a:off x="4162753" y="2575944"/>
            <a:ext cx="4818240" cy="2102627"/>
          </a:xfrm>
          <a:prstGeom prst="rect">
            <a:avLst/>
          </a:prstGeom>
          <a:noFill/>
        </p:spPr>
        <p:txBody>
          <a:bodyPr wrap="square" rtlCol="0">
            <a:spAutoFit/>
          </a:bodyPr>
          <a:lstStyle/>
          <a:p>
            <a:r>
              <a:rPr lang="en-US" altLang="zh-CN" sz="1633"/>
              <a:t>        </a:t>
            </a:r>
            <a:r>
              <a:rPr lang="zh-CN" altLang="en-US" sz="1633"/>
              <a:t>After the establishment of the southern capital in Hangzhou in 1127 during the Song Dynasty, the manufacturing of the green porcelain </a:t>
            </a:r>
            <a:r>
              <a:rPr lang="zh-CN" altLang="en-US" sz="1633">
                <a:solidFill>
                  <a:srgbClr val="0070C0"/>
                </a:solidFill>
              </a:rPr>
              <a:t>reached new heights</a:t>
            </a:r>
            <a:r>
              <a:rPr lang="zh-CN" altLang="en-US" sz="1633"/>
              <a:t>. </a:t>
            </a:r>
          </a:p>
          <a:p>
            <a:r>
              <a:rPr lang="zh-CN" altLang="en-US" sz="1633"/>
              <a:t>        New imperial kilns (or official kilns) near Hangzhou and kilns in Longquan, southwest Zhejiang, produced a type of porcelain that was of extraordinary delicacy and purity. </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标题 1"/>
          <p:cNvSpPr>
            <a:spLocks noGrp="1"/>
          </p:cNvSpPr>
          <p:nvPr>
            <p:ph type="title"/>
          </p:nvPr>
        </p:nvSpPr>
        <p:spPr/>
        <p:txBody>
          <a:bodyPr/>
          <a:lstStyle/>
          <a:p>
            <a:pPr eaLnBrk="1" hangingPunct="1"/>
            <a:r>
              <a:rPr lang="de-DE" altLang="zh-CN" dirty="0">
                <a:solidFill>
                  <a:srgbClr val="0E5772"/>
                </a:solidFill>
                <a:latin typeface="Arial" panose="020B0604020202020204" pitchFamily="34" charset="0"/>
                <a:cs typeface="Arial" panose="020B0604020202020204" pitchFamily="34" charset="0"/>
              </a:rPr>
              <a:t>Schedule</a:t>
            </a:r>
            <a:r>
              <a:rPr altLang="zh-CN" dirty="0">
                <a:solidFill>
                  <a:srgbClr val="0E5772"/>
                </a:solidFill>
                <a:latin typeface="Arial" panose="020B0604020202020204" pitchFamily="34" charset="0"/>
                <a:cs typeface="Arial" panose="020B0604020202020204" pitchFamily="34" charset="0"/>
              </a:rPr>
              <a:t> </a:t>
            </a:r>
            <a:r>
              <a:rPr lang="zh-CN" altLang="de-DE" dirty="0">
                <a:solidFill>
                  <a:srgbClr val="0E5772"/>
                </a:solidFill>
                <a:latin typeface="Arial" panose="020B0604020202020204" pitchFamily="34" charset="0"/>
                <a:cs typeface="Arial" panose="020B0604020202020204" pitchFamily="34" charset="0"/>
              </a:rPr>
              <a:t>学期题目</a:t>
            </a:r>
            <a:endParaRPr kumimoji="1" lang="zh-CN" altLang="en-US" dirty="0">
              <a:cs typeface="Arial" panose="020B0604020202020204" pitchFamily="34" charset="0"/>
            </a:endParaRPr>
          </a:p>
        </p:txBody>
      </p:sp>
      <p:sp>
        <p:nvSpPr>
          <p:cNvPr id="8195" name="内容占位符 2"/>
          <p:cNvSpPr>
            <a:spLocks noGrp="1"/>
          </p:cNvSpPr>
          <p:nvPr>
            <p:ph idx="1"/>
          </p:nvPr>
        </p:nvSpPr>
        <p:spPr>
          <a:xfrm>
            <a:off x="323528" y="1484784"/>
            <a:ext cx="7632848" cy="4882554"/>
          </a:xfrm>
        </p:spPr>
        <p:txBody>
          <a:bodyPr>
            <a:normAutofit fontScale="90000" lnSpcReduction="10000"/>
          </a:bodyPr>
          <a:lstStyle/>
          <a:p>
            <a:pPr marL="0" indent="0">
              <a:spcAft>
                <a:spcPts val="0"/>
              </a:spcAft>
              <a:buNone/>
            </a:pPr>
            <a:r>
              <a:rPr lang="de-DE" sz="2000" dirty="0">
                <a:latin typeface="Calibri" panose="020F0502020204030204" pitchFamily="34" charset="0"/>
                <a:ea typeface="SimSun" panose="02010600030101010101" pitchFamily="2" charset="-122"/>
                <a:cs typeface="Calibri" panose="020F0502020204030204" pitchFamily="34" charset="0"/>
              </a:rPr>
              <a:t>1 2.21 Organizational </a:t>
            </a:r>
            <a:r>
              <a:rPr lang="de-DE" sz="2000" dirty="0" err="1">
                <a:latin typeface="Calibri" panose="020F0502020204030204" pitchFamily="34" charset="0"/>
                <a:ea typeface="SimSun" panose="02010600030101010101" pitchFamily="2" charset="-122"/>
                <a:cs typeface="Calibri" panose="020F0502020204030204" pitchFamily="34" charset="0"/>
              </a:rPr>
              <a:t>things</a:t>
            </a:r>
            <a:r>
              <a:rPr lang="de-DE" sz="2000" dirty="0">
                <a:latin typeface="Calibri" panose="020F0502020204030204" pitchFamily="34" charset="0"/>
                <a:ea typeface="SimSun" panose="02010600030101010101" pitchFamily="2" charset="-122"/>
                <a:cs typeface="Calibri" panose="020F0502020204030204" pitchFamily="34" charset="0"/>
              </a:rPr>
              <a:t>, </a:t>
            </a:r>
            <a:r>
              <a:rPr lang="de-DE" sz="2000" dirty="0" err="1">
                <a:latin typeface="Calibri" panose="020F0502020204030204" pitchFamily="34" charset="0"/>
                <a:ea typeface="SimSun" panose="02010600030101010101" pitchFamily="2" charset="-122"/>
                <a:cs typeface="Calibri" panose="020F0502020204030204" pitchFamily="34" charset="0"/>
              </a:rPr>
              <a:t>intro</a:t>
            </a:r>
            <a:r>
              <a:rPr lang="de-DE" sz="2000" dirty="0">
                <a:latin typeface="Calibri" panose="020F0502020204030204" pitchFamily="34" charset="0"/>
                <a:ea typeface="SimSun" panose="02010600030101010101" pitchFamily="2" charset="-122"/>
                <a:cs typeface="Calibri" panose="020F0502020204030204" pitchFamily="34" charset="0"/>
              </a:rPr>
              <a:t> </a:t>
            </a:r>
            <a:r>
              <a:rPr lang="de-DE" sz="2000" dirty="0" err="1">
                <a:latin typeface="Calibri" panose="020F0502020204030204" pitchFamily="34" charset="0"/>
                <a:ea typeface="SimSun" panose="02010600030101010101" pitchFamily="2" charset="-122"/>
                <a:cs typeface="Calibri" panose="020F0502020204030204" pitchFamily="34" charset="0"/>
              </a:rPr>
              <a:t>to</a:t>
            </a:r>
            <a:r>
              <a:rPr lang="de-DE" sz="2000" dirty="0">
                <a:latin typeface="Calibri" panose="020F0502020204030204" pitchFamily="34" charset="0"/>
                <a:ea typeface="SimSun" panose="02010600030101010101" pitchFamily="2" charset="-122"/>
                <a:cs typeface="Calibri" panose="020F0502020204030204" pitchFamily="34" charset="0"/>
              </a:rPr>
              <a:t> </a:t>
            </a:r>
            <a:r>
              <a:rPr lang="de-DE" sz="2000" dirty="0" err="1">
                <a:latin typeface="Calibri" panose="020F0502020204030204" pitchFamily="34" charset="0"/>
                <a:ea typeface="SimSun" panose="02010600030101010101" pitchFamily="2" charset="-122"/>
                <a:cs typeface="Calibri" panose="020F0502020204030204" pitchFamily="34" charset="0"/>
              </a:rPr>
              <a:t>intercultural</a:t>
            </a:r>
            <a:r>
              <a:rPr lang="de-DE" sz="2000" dirty="0">
                <a:latin typeface="Calibri" panose="020F0502020204030204" pitchFamily="34" charset="0"/>
                <a:ea typeface="SimSun" panose="02010600030101010101" pitchFamily="2" charset="-122"/>
                <a:cs typeface="Calibri" panose="020F0502020204030204" pitchFamily="34" charset="0"/>
              </a:rPr>
              <a:t> </a:t>
            </a:r>
            <a:r>
              <a:rPr lang="de-DE" sz="2000" dirty="0" err="1">
                <a:latin typeface="Calibri" panose="020F0502020204030204" pitchFamily="34" charset="0"/>
                <a:ea typeface="SimSun" panose="02010600030101010101" pitchFamily="2" charset="-122"/>
                <a:cs typeface="Calibri" panose="020F0502020204030204" pitchFamily="34" charset="0"/>
              </a:rPr>
              <a:t>communication</a:t>
            </a:r>
            <a:endParaRPr lang="de-DE" sz="2000" dirty="0">
              <a:latin typeface="Calibri" panose="020F0502020204030204" pitchFamily="34" charset="0"/>
              <a:ea typeface="SimSun" panose="02010600030101010101" pitchFamily="2" charset="-122"/>
              <a:cs typeface="Calibri" panose="020F0502020204030204" pitchFamily="34" charset="0"/>
            </a:endParaRPr>
          </a:p>
          <a:p>
            <a:pPr marL="0" indent="0">
              <a:spcAft>
                <a:spcPts val="0"/>
              </a:spcAft>
              <a:buNone/>
            </a:pPr>
            <a:r>
              <a:rPr lang="de-DE" sz="2000" dirty="0">
                <a:latin typeface="Calibri" panose="020F0502020204030204" pitchFamily="34" charset="0"/>
                <a:ea typeface="SimSun" panose="02010600030101010101" pitchFamily="2" charset="-122"/>
                <a:cs typeface="Calibri" panose="020F0502020204030204" pitchFamily="34" charset="0"/>
              </a:rPr>
              <a:t>2 2.28</a:t>
            </a:r>
          </a:p>
          <a:p>
            <a:pPr marL="0" indent="0">
              <a:spcAft>
                <a:spcPts val="0"/>
              </a:spcAft>
              <a:buNone/>
            </a:pPr>
            <a:r>
              <a:rPr lang="de-DE" sz="2000" dirty="0">
                <a:latin typeface="Calibri" panose="020F0502020204030204" pitchFamily="34" charset="0"/>
                <a:ea typeface="SimSun" panose="02010600030101010101" pitchFamily="2" charset="-122"/>
                <a:cs typeface="Calibri" panose="020F0502020204030204" pitchFamily="34" charset="0"/>
              </a:rPr>
              <a:t>3 3.7</a:t>
            </a:r>
          </a:p>
          <a:p>
            <a:pPr marL="0" indent="0">
              <a:spcAft>
                <a:spcPts val="0"/>
              </a:spcAft>
              <a:buNone/>
            </a:pPr>
            <a:r>
              <a:rPr lang="de-DE" sz="2000" dirty="0">
                <a:latin typeface="Calibri" panose="020F0502020204030204" pitchFamily="34" charset="0"/>
                <a:ea typeface="SimSun" panose="02010600030101010101" pitchFamily="2" charset="-122"/>
                <a:cs typeface="Calibri" panose="020F0502020204030204" pitchFamily="34" charset="0"/>
              </a:rPr>
              <a:t>4 3.14</a:t>
            </a:r>
          </a:p>
          <a:p>
            <a:pPr marL="0" indent="0">
              <a:spcAft>
                <a:spcPts val="0"/>
              </a:spcAft>
              <a:buNone/>
            </a:pPr>
            <a:r>
              <a:rPr lang="de-DE" sz="2000" dirty="0">
                <a:latin typeface="Calibri" panose="020F0502020204030204" pitchFamily="34" charset="0"/>
                <a:ea typeface="SimSun" panose="02010600030101010101" pitchFamily="2" charset="-122"/>
                <a:cs typeface="Calibri" panose="020F0502020204030204" pitchFamily="34" charset="0"/>
              </a:rPr>
              <a:t>5 3.21</a:t>
            </a:r>
          </a:p>
          <a:p>
            <a:pPr marL="0" indent="0">
              <a:spcAft>
                <a:spcPts val="0"/>
              </a:spcAft>
              <a:buNone/>
            </a:pPr>
            <a:r>
              <a:rPr lang="de-DE" sz="2000" dirty="0">
                <a:latin typeface="Calibri" panose="020F0502020204030204" pitchFamily="34" charset="0"/>
                <a:ea typeface="SimSun" panose="02010600030101010101" pitchFamily="2" charset="-122"/>
                <a:cs typeface="Calibri" panose="020F0502020204030204" pitchFamily="34" charset="0"/>
              </a:rPr>
              <a:t>6 3.28</a:t>
            </a:r>
          </a:p>
          <a:p>
            <a:pPr marL="0" indent="0">
              <a:spcAft>
                <a:spcPts val="0"/>
              </a:spcAft>
              <a:buNone/>
            </a:pPr>
            <a:r>
              <a:rPr lang="de-DE" sz="2000" dirty="0">
                <a:latin typeface="Calibri" panose="020F0502020204030204" pitchFamily="34" charset="0"/>
                <a:ea typeface="SimSun" panose="02010600030101010101" pitchFamily="2" charset="-122"/>
                <a:cs typeface="Calibri" panose="020F0502020204030204" pitchFamily="34" charset="0"/>
              </a:rPr>
              <a:t>7 4.4</a:t>
            </a:r>
          </a:p>
          <a:p>
            <a:pPr marL="0" indent="0">
              <a:spcAft>
                <a:spcPts val="0"/>
              </a:spcAft>
              <a:buNone/>
            </a:pPr>
            <a:r>
              <a:rPr lang="de-DE" sz="2000" dirty="0">
                <a:latin typeface="Calibri" panose="020F0502020204030204" pitchFamily="34" charset="0"/>
                <a:ea typeface="SimSun" panose="02010600030101010101" pitchFamily="2" charset="-122"/>
                <a:cs typeface="Calibri" panose="020F0502020204030204" pitchFamily="34" charset="0"/>
              </a:rPr>
              <a:t>8 4.11</a:t>
            </a:r>
          </a:p>
          <a:p>
            <a:pPr marL="0" indent="0">
              <a:spcAft>
                <a:spcPts val="0"/>
              </a:spcAft>
              <a:buNone/>
            </a:pPr>
            <a:r>
              <a:rPr lang="de-DE" sz="2000" dirty="0">
                <a:latin typeface="Calibri" panose="020F0502020204030204" pitchFamily="34" charset="0"/>
                <a:ea typeface="SimSun" panose="02010600030101010101" pitchFamily="2" charset="-122"/>
                <a:cs typeface="Calibri" panose="020F0502020204030204" pitchFamily="34" charset="0"/>
              </a:rPr>
              <a:t>9 4.18</a:t>
            </a:r>
          </a:p>
          <a:p>
            <a:pPr marL="0" indent="0">
              <a:spcAft>
                <a:spcPts val="0"/>
              </a:spcAft>
              <a:buNone/>
            </a:pPr>
            <a:r>
              <a:rPr lang="de-DE" sz="2000" dirty="0">
                <a:latin typeface="Calibri" panose="020F0502020204030204" pitchFamily="34" charset="0"/>
                <a:ea typeface="SimSun" panose="02010600030101010101" pitchFamily="2" charset="-122"/>
                <a:cs typeface="Calibri" panose="020F0502020204030204" pitchFamily="34" charset="0"/>
              </a:rPr>
              <a:t>10 4.25</a:t>
            </a:r>
          </a:p>
          <a:p>
            <a:pPr marL="0" indent="0">
              <a:spcAft>
                <a:spcPts val="0"/>
              </a:spcAft>
              <a:buNone/>
            </a:pPr>
            <a:r>
              <a:rPr lang="de-DE" sz="2000" dirty="0">
                <a:latin typeface="Calibri" panose="020F0502020204030204" pitchFamily="34" charset="0"/>
                <a:ea typeface="SimSun" panose="02010600030101010101" pitchFamily="2" charset="-122"/>
                <a:cs typeface="Calibri" panose="020F0502020204030204" pitchFamily="34" charset="0"/>
              </a:rPr>
              <a:t>11 5.2</a:t>
            </a:r>
          </a:p>
          <a:p>
            <a:pPr marL="0" indent="0">
              <a:spcAft>
                <a:spcPts val="0"/>
              </a:spcAft>
              <a:buNone/>
            </a:pPr>
            <a:r>
              <a:rPr lang="de-DE" sz="2000" dirty="0">
                <a:latin typeface="Calibri" panose="020F0502020204030204" pitchFamily="34" charset="0"/>
                <a:ea typeface="SimSun" panose="02010600030101010101" pitchFamily="2" charset="-122"/>
                <a:cs typeface="Calibri" panose="020F0502020204030204" pitchFamily="34" charset="0"/>
              </a:rPr>
              <a:t>12 5.9</a:t>
            </a:r>
          </a:p>
          <a:p>
            <a:pPr marL="0" indent="0">
              <a:spcAft>
                <a:spcPts val="0"/>
              </a:spcAft>
              <a:buNone/>
            </a:pPr>
            <a:r>
              <a:rPr lang="de-DE" sz="2000" dirty="0">
                <a:latin typeface="Calibri" panose="020F0502020204030204" pitchFamily="34" charset="0"/>
                <a:ea typeface="SimSun" panose="02010600030101010101" pitchFamily="2" charset="-122"/>
                <a:cs typeface="Calibri" panose="020F0502020204030204" pitchFamily="34" charset="0"/>
              </a:rPr>
              <a:t>13 5.16</a:t>
            </a:r>
          </a:p>
          <a:p>
            <a:pPr marL="0" indent="0">
              <a:spcAft>
                <a:spcPts val="0"/>
              </a:spcAft>
              <a:buNone/>
            </a:pPr>
            <a:r>
              <a:rPr lang="de-DE" sz="2000" dirty="0">
                <a:latin typeface="Calibri" panose="020F0502020204030204" pitchFamily="34" charset="0"/>
                <a:ea typeface="SimSun" panose="02010600030101010101" pitchFamily="2" charset="-122"/>
                <a:cs typeface="Calibri" panose="020F0502020204030204" pitchFamily="34" charset="0"/>
              </a:rPr>
              <a:t>14 5.23</a:t>
            </a:r>
          </a:p>
          <a:p>
            <a:pPr marL="0" indent="0">
              <a:spcAft>
                <a:spcPts val="0"/>
              </a:spcAft>
              <a:buNone/>
            </a:pPr>
            <a:r>
              <a:rPr lang="de-DE" sz="2000" dirty="0">
                <a:latin typeface="Calibri" panose="020F0502020204030204" pitchFamily="34" charset="0"/>
                <a:ea typeface="SimSun" panose="02010600030101010101" pitchFamily="2" charset="-122"/>
                <a:cs typeface="Calibri" panose="020F0502020204030204" pitchFamily="34" charset="0"/>
              </a:rPr>
              <a:t>15 5.30</a:t>
            </a:r>
          </a:p>
          <a:p>
            <a:pPr marL="0" indent="0">
              <a:spcAft>
                <a:spcPts val="0"/>
              </a:spcAft>
              <a:buNone/>
            </a:pPr>
            <a:r>
              <a:rPr lang="de-DE" sz="2000" dirty="0">
                <a:latin typeface="Calibri" panose="020F0502020204030204" pitchFamily="34" charset="0"/>
                <a:ea typeface="SimSun" panose="02010600030101010101" pitchFamily="2" charset="-122"/>
                <a:cs typeface="Calibri" panose="020F0502020204030204" pitchFamily="34" charset="0"/>
              </a:rPr>
              <a:t>16 6.6</a:t>
            </a:r>
          </a:p>
        </p:txBody>
      </p:sp>
      <p:sp>
        <p:nvSpPr>
          <p:cNvPr id="3" name="Textfeld 2">
            <a:extLst>
              <a:ext uri="{FF2B5EF4-FFF2-40B4-BE49-F238E27FC236}">
                <a16:creationId xmlns:a16="http://schemas.microsoft.com/office/drawing/2014/main" id="{C0FF34F4-B801-4569-8C1A-31BA9EB38CC2}"/>
              </a:ext>
            </a:extLst>
          </p:cNvPr>
          <p:cNvSpPr txBox="1"/>
          <p:nvPr/>
        </p:nvSpPr>
        <p:spPr>
          <a:xfrm>
            <a:off x="1547664" y="1700808"/>
            <a:ext cx="7056784" cy="4985980"/>
          </a:xfrm>
          <a:prstGeom prst="rect">
            <a:avLst/>
          </a:prstGeom>
          <a:noFill/>
        </p:spPr>
        <p:txBody>
          <a:bodyPr wrap="square" rtlCol="0">
            <a:spAutoFit/>
          </a:bodyPr>
          <a:lstStyle/>
          <a:p>
            <a:pPr algn="l"/>
            <a:r>
              <a:rPr lang="de-DE" sz="1000" b="0" i="0" dirty="0">
                <a:solidFill>
                  <a:srgbClr val="000000"/>
                </a:solidFill>
                <a:effectLst/>
                <a:latin typeface="Arial" panose="020B0604020202020204" pitchFamily="34" charset="0"/>
              </a:rPr>
              <a:t>2 1 </a:t>
            </a:r>
            <a:r>
              <a:rPr lang="de-DE" sz="1000" b="0" i="0" dirty="0" err="1">
                <a:solidFill>
                  <a:srgbClr val="000000"/>
                </a:solidFill>
                <a:effectLst/>
                <a:latin typeface="Arial" panose="020B0604020202020204" pitchFamily="34" charset="0"/>
              </a:rPr>
              <a:t>Aesthetic</a:t>
            </a:r>
            <a:r>
              <a:rPr lang="de-DE" sz="1000" b="0" i="0" dirty="0">
                <a:solidFill>
                  <a:srgbClr val="000000"/>
                </a:solidFill>
                <a:effectLst/>
                <a:latin typeface="Arial" panose="020B0604020202020204" pitchFamily="34" charset="0"/>
              </a:rPr>
              <a:t> </a:t>
            </a:r>
            <a:r>
              <a:rPr lang="de-DE" sz="1000" b="0" i="0" dirty="0" err="1">
                <a:solidFill>
                  <a:srgbClr val="000000"/>
                </a:solidFill>
                <a:effectLst/>
                <a:latin typeface="Arial" panose="020B0604020202020204" pitchFamily="34" charset="0"/>
              </a:rPr>
              <a:t>ideals</a:t>
            </a:r>
            <a:r>
              <a:rPr lang="de-DE" sz="1000" b="0" i="0" dirty="0">
                <a:solidFill>
                  <a:srgbClr val="000000"/>
                </a:solidFill>
                <a:effectLst/>
                <a:latin typeface="Arial" panose="020B0604020202020204" pitchFamily="34" charset="0"/>
              </a:rPr>
              <a:t> and social </a:t>
            </a:r>
            <a:r>
              <a:rPr lang="de-DE" sz="1000" b="0" i="0" dirty="0" err="1">
                <a:solidFill>
                  <a:srgbClr val="000000"/>
                </a:solidFill>
                <a:effectLst/>
                <a:latin typeface="Arial" panose="020B0604020202020204" pitchFamily="34" charset="0"/>
              </a:rPr>
              <a:t>customs</a:t>
            </a:r>
            <a:r>
              <a:rPr lang="de-DE" sz="1000" b="0" i="0" dirty="0">
                <a:solidFill>
                  <a:srgbClr val="000000"/>
                </a:solidFill>
                <a:effectLst/>
                <a:latin typeface="Arial" panose="020B0604020202020204" pitchFamily="34" charset="0"/>
              </a:rPr>
              <a:t>: The </a:t>
            </a:r>
            <a:r>
              <a:rPr lang="de-DE" sz="1000" b="0" i="0" dirty="0" err="1">
                <a:solidFill>
                  <a:srgbClr val="000000"/>
                </a:solidFill>
                <a:effectLst/>
                <a:latin typeface="Arial" panose="020B0604020202020204" pitchFamily="34" charset="0"/>
              </a:rPr>
              <a:t>Four</a:t>
            </a:r>
            <a:r>
              <a:rPr lang="de-DE" sz="1000" b="0" i="0" dirty="0">
                <a:solidFill>
                  <a:srgbClr val="000000"/>
                </a:solidFill>
                <a:effectLst/>
                <a:latin typeface="Arial" panose="020B0604020202020204" pitchFamily="34" charset="0"/>
              </a:rPr>
              <a:t> Most </a:t>
            </a:r>
            <a:r>
              <a:rPr lang="de-DE" sz="1000" b="0" i="0" dirty="0" err="1">
                <a:solidFill>
                  <a:srgbClr val="000000"/>
                </a:solidFill>
                <a:effectLst/>
                <a:latin typeface="Arial" panose="020B0604020202020204" pitchFamily="34" charset="0"/>
              </a:rPr>
              <a:t>Handsome</a:t>
            </a:r>
            <a:r>
              <a:rPr lang="de-DE" sz="1000" b="0" i="0" dirty="0">
                <a:solidFill>
                  <a:srgbClr val="000000"/>
                </a:solidFill>
                <a:effectLst/>
                <a:latin typeface="Arial" panose="020B0604020202020204" pitchFamily="34" charset="0"/>
              </a:rPr>
              <a:t> Men in </a:t>
            </a:r>
            <a:r>
              <a:rPr lang="de-DE" sz="1000" b="0" i="0" dirty="0" err="1">
                <a:solidFill>
                  <a:srgbClr val="000000"/>
                </a:solidFill>
                <a:effectLst/>
                <a:latin typeface="Arial" panose="020B0604020202020204" pitchFamily="34" charset="0"/>
              </a:rPr>
              <a:t>Ancient</a:t>
            </a:r>
            <a:r>
              <a:rPr lang="de-DE" sz="1000" b="0" i="0" dirty="0">
                <a:solidFill>
                  <a:srgbClr val="000000"/>
                </a:solidFill>
                <a:effectLst/>
                <a:latin typeface="Arial" panose="020B0604020202020204" pitchFamily="34" charset="0"/>
              </a:rPr>
              <a:t> China 78%</a:t>
            </a:r>
            <a:r>
              <a:rPr lang="zh-CN" altLang="de-DE" sz="1000" b="0" i="0" dirty="0">
                <a:solidFill>
                  <a:srgbClr val="000000"/>
                </a:solidFill>
                <a:effectLst/>
                <a:latin typeface="Arial" panose="020B0604020202020204" pitchFamily="34" charset="0"/>
              </a:rPr>
              <a:t>陈锟</a:t>
            </a:r>
          </a:p>
          <a:p>
            <a:pPr algn="l"/>
            <a:r>
              <a:rPr lang="de-DE" altLang="zh-CN" sz="1000" b="0" i="0" dirty="0">
                <a:solidFill>
                  <a:srgbClr val="000000"/>
                </a:solidFill>
                <a:effectLst/>
                <a:latin typeface="Arial" panose="020B0604020202020204" pitchFamily="34" charset="0"/>
              </a:rPr>
              <a:t>2 8 </a:t>
            </a:r>
            <a:r>
              <a:rPr lang="de-DE" sz="1000" b="0" i="0" dirty="0">
                <a:solidFill>
                  <a:srgbClr val="000000"/>
                </a:solidFill>
                <a:effectLst/>
                <a:latin typeface="Arial" panose="020B0604020202020204" pitchFamily="34" charset="0"/>
              </a:rPr>
              <a:t>Education: Historical </a:t>
            </a:r>
            <a:r>
              <a:rPr lang="de-DE" sz="1000" b="0" i="0" dirty="0" err="1">
                <a:solidFill>
                  <a:srgbClr val="000000"/>
                </a:solidFill>
                <a:effectLst/>
                <a:latin typeface="Arial" panose="020B0604020202020204" pitchFamily="34" charset="0"/>
              </a:rPr>
              <a:t>Figures</a:t>
            </a:r>
            <a:r>
              <a:rPr lang="de-DE" sz="1000" b="0" i="0" dirty="0">
                <a:solidFill>
                  <a:srgbClr val="000000"/>
                </a:solidFill>
                <a:effectLst/>
                <a:latin typeface="Arial" panose="020B0604020202020204" pitchFamily="34" charset="0"/>
              </a:rPr>
              <a:t>, The </a:t>
            </a:r>
            <a:r>
              <a:rPr lang="de-DE" sz="1000" b="0" i="0" dirty="0" err="1">
                <a:solidFill>
                  <a:srgbClr val="000000"/>
                </a:solidFill>
                <a:effectLst/>
                <a:latin typeface="Arial" panose="020B0604020202020204" pitchFamily="34" charset="0"/>
              </a:rPr>
              <a:t>Four</a:t>
            </a:r>
            <a:r>
              <a:rPr lang="de-DE" sz="1000" b="0" i="0" dirty="0">
                <a:solidFill>
                  <a:srgbClr val="000000"/>
                </a:solidFill>
                <a:effectLst/>
                <a:latin typeface="Arial" panose="020B0604020202020204" pitchFamily="34" charset="0"/>
              </a:rPr>
              <a:t> </a:t>
            </a:r>
            <a:r>
              <a:rPr lang="de-DE" sz="1000" b="0" i="0" dirty="0" err="1">
                <a:solidFill>
                  <a:srgbClr val="000000"/>
                </a:solidFill>
                <a:effectLst/>
                <a:latin typeface="Arial" panose="020B0604020202020204" pitchFamily="34" charset="0"/>
              </a:rPr>
              <a:t>Talented</a:t>
            </a:r>
            <a:r>
              <a:rPr lang="de-DE" sz="1000" b="0" i="0" dirty="0">
                <a:solidFill>
                  <a:srgbClr val="000000"/>
                </a:solidFill>
                <a:effectLst/>
                <a:latin typeface="Arial" panose="020B0604020202020204" pitchFamily="34" charset="0"/>
              </a:rPr>
              <a:t> Women </a:t>
            </a:r>
            <a:r>
              <a:rPr lang="de-DE" sz="1000" b="0" i="0" dirty="0" err="1">
                <a:solidFill>
                  <a:srgbClr val="000000"/>
                </a:solidFill>
                <a:effectLst/>
                <a:latin typeface="Arial" panose="020B0604020202020204" pitchFamily="34" charset="0"/>
              </a:rPr>
              <a:t>of</a:t>
            </a:r>
            <a:r>
              <a:rPr lang="de-DE" sz="1000" b="0" i="0" dirty="0">
                <a:solidFill>
                  <a:srgbClr val="000000"/>
                </a:solidFill>
                <a:effectLst/>
                <a:latin typeface="Arial" panose="020B0604020202020204" pitchFamily="34" charset="0"/>
              </a:rPr>
              <a:t> </a:t>
            </a:r>
            <a:r>
              <a:rPr lang="de-DE" sz="1000" b="0" i="0" dirty="0" err="1">
                <a:solidFill>
                  <a:srgbClr val="000000"/>
                </a:solidFill>
                <a:effectLst/>
                <a:latin typeface="Arial" panose="020B0604020202020204" pitchFamily="34" charset="0"/>
              </a:rPr>
              <a:t>Ancient</a:t>
            </a:r>
            <a:r>
              <a:rPr lang="de-DE" sz="1000" b="0" i="0" dirty="0">
                <a:solidFill>
                  <a:srgbClr val="000000"/>
                </a:solidFill>
                <a:effectLst/>
                <a:latin typeface="Arial" panose="020B0604020202020204" pitchFamily="34" charset="0"/>
              </a:rPr>
              <a:t> China 64%</a:t>
            </a:r>
          </a:p>
          <a:p>
            <a:pPr algn="l"/>
            <a:r>
              <a:rPr lang="de-DE" sz="1000" b="0" i="0" dirty="0">
                <a:solidFill>
                  <a:srgbClr val="000000"/>
                </a:solidFill>
                <a:effectLst/>
                <a:latin typeface="Arial" panose="020B0604020202020204" pitchFamily="34" charset="0"/>
              </a:rPr>
              <a:t>3 10 Architecture: Fengshui in Chinese Architecture 61%</a:t>
            </a:r>
            <a:r>
              <a:rPr lang="zh-CN" altLang="de-DE" sz="1000" b="0" i="0" dirty="0">
                <a:solidFill>
                  <a:srgbClr val="000000"/>
                </a:solidFill>
                <a:effectLst/>
                <a:latin typeface="Arial" panose="020B0604020202020204" pitchFamily="34" charset="0"/>
              </a:rPr>
              <a:t>陈诚</a:t>
            </a:r>
          </a:p>
          <a:p>
            <a:pPr algn="l"/>
            <a:r>
              <a:rPr lang="de-DE" altLang="zh-CN" sz="1000" b="0" i="0" dirty="0">
                <a:solidFill>
                  <a:srgbClr val="000000"/>
                </a:solidFill>
                <a:effectLst/>
                <a:latin typeface="Arial" panose="020B0604020202020204" pitchFamily="34" charset="0"/>
              </a:rPr>
              <a:t>3 19 </a:t>
            </a:r>
            <a:r>
              <a:rPr lang="de-DE" sz="1000" b="0" i="0" dirty="0">
                <a:solidFill>
                  <a:srgbClr val="000000"/>
                </a:solidFill>
                <a:effectLst/>
                <a:latin typeface="Arial" panose="020B0604020202020204" pitchFamily="34" charset="0"/>
              </a:rPr>
              <a:t>Architecture: The </a:t>
            </a:r>
            <a:r>
              <a:rPr lang="de-DE" sz="1000" b="0" i="0" dirty="0" err="1">
                <a:solidFill>
                  <a:srgbClr val="000000"/>
                </a:solidFill>
                <a:effectLst/>
                <a:latin typeface="Arial" panose="020B0604020202020204" pitchFamily="34" charset="0"/>
              </a:rPr>
              <a:t>Forbidden</a:t>
            </a:r>
            <a:r>
              <a:rPr lang="de-DE" sz="1000" b="0" i="0" dirty="0">
                <a:solidFill>
                  <a:srgbClr val="000000"/>
                </a:solidFill>
                <a:effectLst/>
                <a:latin typeface="Arial" panose="020B0604020202020204" pitchFamily="34" charset="0"/>
              </a:rPr>
              <a:t> City 55%</a:t>
            </a:r>
            <a:r>
              <a:rPr lang="zh-CN" altLang="de-DE" sz="1000" b="0" i="0" dirty="0">
                <a:solidFill>
                  <a:srgbClr val="000000"/>
                </a:solidFill>
                <a:effectLst/>
                <a:latin typeface="Arial" panose="020B0604020202020204" pitchFamily="34" charset="0"/>
              </a:rPr>
              <a:t>禹紫琪</a:t>
            </a:r>
          </a:p>
          <a:p>
            <a:pPr algn="l"/>
            <a:r>
              <a:rPr lang="de-DE" altLang="zh-CN" sz="1000" b="0" i="0" dirty="0">
                <a:effectLst/>
                <a:latin typeface="Arial" panose="020B0604020202020204" pitchFamily="34" charset="0"/>
              </a:rPr>
              <a:t>4 27 </a:t>
            </a:r>
            <a:r>
              <a:rPr lang="de-DE" sz="1000" b="0" i="0" dirty="0" err="1">
                <a:effectLst/>
                <a:latin typeface="Arial" panose="020B0604020202020204" pitchFamily="34" charset="0"/>
              </a:rPr>
              <a:t>Mythology</a:t>
            </a:r>
            <a:r>
              <a:rPr lang="de-DE" sz="1000" b="0" i="0" dirty="0">
                <a:effectLst/>
                <a:latin typeface="Arial" panose="020B0604020202020204" pitchFamily="34" charset="0"/>
              </a:rPr>
              <a:t>: Gods and </a:t>
            </a:r>
            <a:r>
              <a:rPr lang="de-DE" sz="1000" b="0" i="0" dirty="0" err="1">
                <a:effectLst/>
                <a:latin typeface="Arial" panose="020B0604020202020204" pitchFamily="34" charset="0"/>
              </a:rPr>
              <a:t>Immortals</a:t>
            </a:r>
            <a:r>
              <a:rPr lang="de-DE" sz="1000" b="0" i="0" dirty="0">
                <a:effectLst/>
                <a:latin typeface="Arial" panose="020B0604020202020204" pitchFamily="34" charset="0"/>
              </a:rPr>
              <a:t> 51%</a:t>
            </a:r>
            <a:r>
              <a:rPr lang="zh-CN" altLang="de-DE" sz="1000" b="0" i="0" dirty="0">
                <a:effectLst/>
                <a:latin typeface="Arial" panose="020B0604020202020204" pitchFamily="34" charset="0"/>
              </a:rPr>
              <a:t>袁灵</a:t>
            </a:r>
          </a:p>
          <a:p>
            <a:pPr algn="l"/>
            <a:r>
              <a:rPr lang="de-DE" altLang="zh-CN" sz="1000" b="0" i="0" dirty="0">
                <a:effectLst/>
                <a:latin typeface="Arial" panose="020B0604020202020204" pitchFamily="34" charset="0"/>
              </a:rPr>
              <a:t>4 30 </a:t>
            </a:r>
            <a:r>
              <a:rPr lang="de-DE" sz="1000" b="0" i="0" dirty="0" err="1">
                <a:effectLst/>
                <a:latin typeface="Arial" panose="020B0604020202020204" pitchFamily="34" charset="0"/>
              </a:rPr>
              <a:t>Literature</a:t>
            </a:r>
            <a:r>
              <a:rPr lang="de-DE" sz="1000" b="0" i="0" dirty="0">
                <a:effectLst/>
                <a:latin typeface="Arial" panose="020B0604020202020204" pitchFamily="34" charset="0"/>
              </a:rPr>
              <a:t>: </a:t>
            </a:r>
            <a:r>
              <a:rPr lang="de-DE" sz="1000" b="0" i="0" dirty="0" err="1">
                <a:effectLst/>
                <a:latin typeface="Arial" panose="020B0604020202020204" pitchFamily="34" charset="0"/>
              </a:rPr>
              <a:t>Ancient</a:t>
            </a:r>
            <a:r>
              <a:rPr lang="de-DE" sz="1000" b="0" i="0" dirty="0">
                <a:effectLst/>
                <a:latin typeface="Arial" panose="020B0604020202020204" pitchFamily="34" charset="0"/>
              </a:rPr>
              <a:t> </a:t>
            </a:r>
            <a:r>
              <a:rPr lang="de-DE" sz="1000" b="0" i="0" dirty="0" err="1">
                <a:effectLst/>
                <a:latin typeface="Arial" panose="020B0604020202020204" pitchFamily="34" charset="0"/>
              </a:rPr>
              <a:t>literature</a:t>
            </a:r>
            <a:r>
              <a:rPr lang="de-DE" sz="1000" b="0" i="0" dirty="0">
                <a:effectLst/>
                <a:latin typeface="Arial" panose="020B0604020202020204" pitchFamily="34" charset="0"/>
              </a:rPr>
              <a:t>: Chinese </a:t>
            </a:r>
            <a:r>
              <a:rPr lang="de-DE" sz="1000" b="0" i="0" dirty="0" err="1">
                <a:effectLst/>
                <a:latin typeface="Arial" panose="020B0604020202020204" pitchFamily="34" charset="0"/>
              </a:rPr>
              <a:t>Mythology</a:t>
            </a:r>
            <a:r>
              <a:rPr lang="de-DE" sz="1000" b="0" i="0" dirty="0">
                <a:effectLst/>
                <a:latin typeface="Arial" panose="020B0604020202020204" pitchFamily="34" charset="0"/>
              </a:rPr>
              <a:t> 50%</a:t>
            </a:r>
            <a:r>
              <a:rPr lang="zh-CN" altLang="de-DE" sz="1000" b="0" i="0" dirty="0">
                <a:effectLst/>
                <a:latin typeface="Arial" panose="020B0604020202020204" pitchFamily="34" charset="0"/>
              </a:rPr>
              <a:t>李婉莹</a:t>
            </a:r>
          </a:p>
          <a:p>
            <a:pPr algn="l"/>
            <a:r>
              <a:rPr lang="de-DE" altLang="zh-CN" sz="1000" b="0" i="0" dirty="0">
                <a:solidFill>
                  <a:srgbClr val="FF0000"/>
                </a:solidFill>
                <a:effectLst/>
                <a:latin typeface="Arial" panose="020B0604020202020204" pitchFamily="34" charset="0"/>
              </a:rPr>
              <a:t>5 2 </a:t>
            </a:r>
            <a:r>
              <a:rPr lang="de-DE" sz="1000" b="0" i="0" dirty="0">
                <a:solidFill>
                  <a:srgbClr val="FF0000"/>
                </a:solidFill>
                <a:effectLst/>
                <a:latin typeface="Arial" panose="020B0604020202020204" pitchFamily="34" charset="0"/>
              </a:rPr>
              <a:t>Silk and </a:t>
            </a:r>
            <a:r>
              <a:rPr lang="de-DE" sz="1000" b="0" i="0" dirty="0" err="1">
                <a:solidFill>
                  <a:srgbClr val="FF0000"/>
                </a:solidFill>
                <a:effectLst/>
                <a:latin typeface="Arial" panose="020B0604020202020204" pitchFamily="34" charset="0"/>
              </a:rPr>
              <a:t>porcelain</a:t>
            </a:r>
            <a:r>
              <a:rPr lang="de-DE" sz="1000" b="0" i="0" dirty="0">
                <a:solidFill>
                  <a:srgbClr val="FF0000"/>
                </a:solidFill>
                <a:effectLst/>
                <a:latin typeface="Arial" panose="020B0604020202020204" pitchFamily="34" charset="0"/>
              </a:rPr>
              <a:t>: </a:t>
            </a:r>
            <a:r>
              <a:rPr lang="de-DE" sz="1000" b="0" i="0" dirty="0" err="1">
                <a:solidFill>
                  <a:srgbClr val="FF0000"/>
                </a:solidFill>
                <a:effectLst/>
                <a:latin typeface="Arial" panose="020B0604020202020204" pitchFamily="34" charset="0"/>
              </a:rPr>
              <a:t>Celadon</a:t>
            </a:r>
            <a:r>
              <a:rPr lang="de-DE" sz="1000" b="0" i="0" dirty="0">
                <a:solidFill>
                  <a:srgbClr val="FF0000"/>
                </a:solidFill>
                <a:effectLst/>
                <a:latin typeface="Arial" panose="020B0604020202020204" pitchFamily="34" charset="0"/>
              </a:rPr>
              <a:t> and </a:t>
            </a:r>
            <a:r>
              <a:rPr lang="de-DE" sz="1000" b="0" i="0" dirty="0" err="1">
                <a:solidFill>
                  <a:srgbClr val="FF0000"/>
                </a:solidFill>
                <a:effectLst/>
                <a:latin typeface="Arial" panose="020B0604020202020204" pitchFamily="34" charset="0"/>
              </a:rPr>
              <a:t>Celadon</a:t>
            </a:r>
            <a:r>
              <a:rPr lang="de-DE" sz="1000" b="0" i="0" dirty="0">
                <a:solidFill>
                  <a:srgbClr val="FF0000"/>
                </a:solidFill>
                <a:effectLst/>
                <a:latin typeface="Arial" panose="020B0604020202020204" pitchFamily="34" charset="0"/>
              </a:rPr>
              <a:t> Song 《</a:t>
            </a:r>
            <a:r>
              <a:rPr lang="zh-CN" altLang="de-DE" sz="1000" b="0" i="0" dirty="0">
                <a:solidFill>
                  <a:srgbClr val="FF0000"/>
                </a:solidFill>
                <a:effectLst/>
                <a:latin typeface="Arial" panose="020B0604020202020204" pitchFamily="34" charset="0"/>
              </a:rPr>
              <a:t>青花瓷</a:t>
            </a:r>
            <a:r>
              <a:rPr lang="de-DE" altLang="zh-CN" sz="1000" b="0" i="0" dirty="0">
                <a:solidFill>
                  <a:srgbClr val="FF0000"/>
                </a:solidFill>
                <a:effectLst/>
                <a:latin typeface="Arial" panose="020B0604020202020204" pitchFamily="34" charset="0"/>
              </a:rPr>
              <a:t>》</a:t>
            </a:r>
            <a:r>
              <a:rPr lang="zh-CN" altLang="de-DE" sz="1000" b="0" i="0" dirty="0">
                <a:solidFill>
                  <a:srgbClr val="FF0000"/>
                </a:solidFill>
                <a:effectLst/>
                <a:latin typeface="Arial" panose="020B0604020202020204" pitchFamily="34" charset="0"/>
              </a:rPr>
              <a:t>歌词 </a:t>
            </a:r>
            <a:r>
              <a:rPr lang="de-DE" altLang="zh-CN" sz="1000" b="0" i="0" dirty="0">
                <a:solidFill>
                  <a:srgbClr val="FF0000"/>
                </a:solidFill>
                <a:effectLst/>
                <a:latin typeface="Arial" panose="020B0604020202020204" pitchFamily="34" charset="0"/>
              </a:rPr>
              <a:t>72%</a:t>
            </a:r>
            <a:r>
              <a:rPr lang="zh-CN" altLang="de-DE" sz="1000" b="0" i="0" dirty="0">
                <a:solidFill>
                  <a:srgbClr val="FF0000"/>
                </a:solidFill>
                <a:effectLst/>
                <a:latin typeface="Arial" panose="020B0604020202020204" pitchFamily="34" charset="0"/>
              </a:rPr>
              <a:t>喻锦博</a:t>
            </a:r>
          </a:p>
          <a:p>
            <a:pPr algn="l"/>
            <a:r>
              <a:rPr lang="de-DE" altLang="zh-CN" sz="1000" b="0" i="0" dirty="0">
                <a:solidFill>
                  <a:srgbClr val="FF0000"/>
                </a:solidFill>
                <a:effectLst/>
                <a:latin typeface="Arial" panose="020B0604020202020204" pitchFamily="34" charset="0"/>
              </a:rPr>
              <a:t>5 11 </a:t>
            </a:r>
            <a:r>
              <a:rPr lang="de-DE" sz="1000" b="0" i="0" dirty="0">
                <a:solidFill>
                  <a:srgbClr val="FF0000"/>
                </a:solidFill>
                <a:effectLst/>
                <a:latin typeface="Arial" panose="020B0604020202020204" pitchFamily="34" charset="0"/>
              </a:rPr>
              <a:t>Science and Technology: </a:t>
            </a:r>
            <a:r>
              <a:rPr lang="de-DE" sz="1000" b="0" i="0" dirty="0" err="1">
                <a:solidFill>
                  <a:srgbClr val="FF0000"/>
                </a:solidFill>
                <a:effectLst/>
                <a:latin typeface="Arial" panose="020B0604020202020204" pitchFamily="34" charset="0"/>
              </a:rPr>
              <a:t>Douyin</a:t>
            </a:r>
            <a:r>
              <a:rPr lang="de-DE" sz="1000" b="0" i="0" dirty="0">
                <a:solidFill>
                  <a:srgbClr val="FF0000"/>
                </a:solidFill>
                <a:effectLst/>
                <a:latin typeface="Arial" panose="020B0604020202020204" pitchFamily="34" charset="0"/>
              </a:rPr>
              <a:t> (</a:t>
            </a:r>
            <a:r>
              <a:rPr lang="de-DE" sz="1000" b="0" i="0" dirty="0" err="1">
                <a:solidFill>
                  <a:srgbClr val="FF0000"/>
                </a:solidFill>
                <a:effectLst/>
                <a:latin typeface="Arial" panose="020B0604020202020204" pitchFamily="34" charset="0"/>
              </a:rPr>
              <a:t>Tik</a:t>
            </a:r>
            <a:r>
              <a:rPr lang="de-DE" sz="1000" b="0" i="0" dirty="0">
                <a:solidFill>
                  <a:srgbClr val="FF0000"/>
                </a:solidFill>
                <a:effectLst/>
                <a:latin typeface="Arial" panose="020B0604020202020204" pitchFamily="34" charset="0"/>
              </a:rPr>
              <a:t> </a:t>
            </a:r>
            <a:r>
              <a:rPr lang="de-DE" sz="1000" b="0" i="0" dirty="0" err="1">
                <a:solidFill>
                  <a:srgbClr val="FF0000"/>
                </a:solidFill>
                <a:effectLst/>
                <a:latin typeface="Arial" panose="020B0604020202020204" pitchFamily="34" charset="0"/>
              </a:rPr>
              <a:t>Tok</a:t>
            </a:r>
            <a:r>
              <a:rPr lang="de-DE" sz="1000" b="0" i="0" dirty="0">
                <a:solidFill>
                  <a:srgbClr val="FF0000"/>
                </a:solidFill>
                <a:effectLst/>
                <a:latin typeface="Arial" panose="020B0604020202020204" pitchFamily="34" charset="0"/>
              </a:rPr>
              <a:t>) 61%</a:t>
            </a:r>
            <a:r>
              <a:rPr lang="zh-CN" altLang="de-DE" sz="1000" b="0" i="0" dirty="0">
                <a:solidFill>
                  <a:srgbClr val="FF0000"/>
                </a:solidFill>
                <a:effectLst/>
                <a:latin typeface="Arial" panose="020B0604020202020204" pitchFamily="34" charset="0"/>
              </a:rPr>
              <a:t>欧欣榆</a:t>
            </a:r>
          </a:p>
          <a:p>
            <a:pPr algn="l"/>
            <a:r>
              <a:rPr lang="de-DE" altLang="zh-CN" sz="1000" b="0" i="0" dirty="0">
                <a:solidFill>
                  <a:srgbClr val="000000"/>
                </a:solidFill>
                <a:effectLst/>
                <a:latin typeface="Arial" panose="020B0604020202020204" pitchFamily="34" charset="0"/>
              </a:rPr>
              <a:t>6 23 </a:t>
            </a:r>
            <a:r>
              <a:rPr lang="de-DE" sz="1000" b="0" i="0" dirty="0" err="1">
                <a:solidFill>
                  <a:srgbClr val="000000"/>
                </a:solidFill>
                <a:effectLst/>
                <a:latin typeface="Arial" panose="020B0604020202020204" pitchFamily="34" charset="0"/>
              </a:rPr>
              <a:t>Beverages</a:t>
            </a:r>
            <a:r>
              <a:rPr lang="de-DE" sz="1000" b="0" i="0" dirty="0">
                <a:solidFill>
                  <a:srgbClr val="000000"/>
                </a:solidFill>
                <a:effectLst/>
                <a:latin typeface="Arial" panose="020B0604020202020204" pitchFamily="34" charset="0"/>
              </a:rPr>
              <a:t>: Tea 53% </a:t>
            </a:r>
            <a:r>
              <a:rPr lang="zh-CN" altLang="de-DE" sz="1000" b="0" i="0" dirty="0">
                <a:solidFill>
                  <a:srgbClr val="000000"/>
                </a:solidFill>
                <a:effectLst/>
                <a:latin typeface="Arial" panose="020B0604020202020204" pitchFamily="34" charset="0"/>
              </a:rPr>
              <a:t>李思文</a:t>
            </a:r>
          </a:p>
          <a:p>
            <a:pPr algn="l"/>
            <a:r>
              <a:rPr lang="de-DE" altLang="zh-CN" sz="1000" b="0" i="0" dirty="0">
                <a:solidFill>
                  <a:srgbClr val="000000"/>
                </a:solidFill>
                <a:effectLst/>
                <a:latin typeface="Arial" panose="020B0604020202020204" pitchFamily="34" charset="0"/>
              </a:rPr>
              <a:t>6 12 </a:t>
            </a:r>
            <a:r>
              <a:rPr lang="de-DE" sz="1000" b="0" i="0" dirty="0" err="1">
                <a:solidFill>
                  <a:srgbClr val="000000"/>
                </a:solidFill>
                <a:effectLst/>
                <a:latin typeface="Arial" panose="020B0604020202020204" pitchFamily="34" charset="0"/>
              </a:rPr>
              <a:t>Beverages</a:t>
            </a:r>
            <a:r>
              <a:rPr lang="de-DE" sz="1000" b="0" i="0" dirty="0">
                <a:solidFill>
                  <a:srgbClr val="000000"/>
                </a:solidFill>
                <a:effectLst/>
                <a:latin typeface="Arial" panose="020B0604020202020204" pitchFamily="34" charset="0"/>
              </a:rPr>
              <a:t>: Milk Tea 60%</a:t>
            </a:r>
            <a:r>
              <a:rPr lang="zh-CN" altLang="de-DE" sz="1000" b="0" i="0" dirty="0">
                <a:solidFill>
                  <a:srgbClr val="000000"/>
                </a:solidFill>
                <a:effectLst/>
                <a:latin typeface="Arial" panose="020B0604020202020204" pitchFamily="34" charset="0"/>
              </a:rPr>
              <a:t>由馨凝</a:t>
            </a:r>
          </a:p>
          <a:p>
            <a:pPr algn="l"/>
            <a:r>
              <a:rPr lang="de-DE" altLang="zh-CN" sz="1000" b="0" i="0" dirty="0">
                <a:solidFill>
                  <a:srgbClr val="000000"/>
                </a:solidFill>
                <a:effectLst/>
                <a:latin typeface="Arial" panose="020B0604020202020204" pitchFamily="34" charset="0"/>
              </a:rPr>
              <a:t>7 6 </a:t>
            </a:r>
            <a:r>
              <a:rPr lang="de-DE" sz="1000" b="0" i="0" dirty="0">
                <a:solidFill>
                  <a:srgbClr val="000000"/>
                </a:solidFill>
                <a:effectLst/>
                <a:latin typeface="Arial" panose="020B0604020202020204" pitchFamily="34" charset="0"/>
              </a:rPr>
              <a:t>Traditional Cuisine: </a:t>
            </a:r>
            <a:r>
              <a:rPr lang="de-DE" sz="1000" b="0" i="0" dirty="0" err="1">
                <a:solidFill>
                  <a:srgbClr val="000000"/>
                </a:solidFill>
                <a:effectLst/>
                <a:latin typeface="Arial" panose="020B0604020202020204" pitchFamily="34" charset="0"/>
              </a:rPr>
              <a:t>Hotpot</a:t>
            </a:r>
            <a:r>
              <a:rPr lang="de-DE" sz="1000" b="0" i="0" dirty="0">
                <a:solidFill>
                  <a:srgbClr val="000000"/>
                </a:solidFill>
                <a:effectLst/>
                <a:latin typeface="Arial" panose="020B0604020202020204" pitchFamily="34" charset="0"/>
              </a:rPr>
              <a:t> 66%</a:t>
            </a:r>
            <a:r>
              <a:rPr lang="zh-CN" altLang="de-DE" sz="1000" b="0" i="0" dirty="0">
                <a:solidFill>
                  <a:srgbClr val="000000"/>
                </a:solidFill>
                <a:effectLst/>
                <a:latin typeface="Arial" panose="020B0604020202020204" pitchFamily="34" charset="0"/>
              </a:rPr>
              <a:t>陈心怡</a:t>
            </a:r>
          </a:p>
          <a:p>
            <a:pPr algn="l"/>
            <a:r>
              <a:rPr lang="de-DE" altLang="zh-CN" sz="1000" b="0" i="0" dirty="0">
                <a:solidFill>
                  <a:srgbClr val="000000"/>
                </a:solidFill>
                <a:effectLst/>
                <a:latin typeface="Arial" panose="020B0604020202020204" pitchFamily="34" charset="0"/>
              </a:rPr>
              <a:t>7 24 </a:t>
            </a:r>
            <a:r>
              <a:rPr lang="de-DE" sz="1000" b="0" i="0" dirty="0">
                <a:solidFill>
                  <a:srgbClr val="000000"/>
                </a:solidFill>
                <a:effectLst/>
                <a:latin typeface="Arial" panose="020B0604020202020204" pitchFamily="34" charset="0"/>
              </a:rPr>
              <a:t>Traditional Cuisine: Breakfast Culture </a:t>
            </a:r>
            <a:r>
              <a:rPr lang="de-DE" sz="1000" b="0" i="0" dirty="0" err="1">
                <a:solidFill>
                  <a:srgbClr val="000000"/>
                </a:solidFill>
                <a:effectLst/>
                <a:latin typeface="Arial" panose="020B0604020202020204" pitchFamily="34" charset="0"/>
              </a:rPr>
              <a:t>of</a:t>
            </a:r>
            <a:r>
              <a:rPr lang="de-DE" sz="1000" b="0" i="0" dirty="0">
                <a:solidFill>
                  <a:srgbClr val="000000"/>
                </a:solidFill>
                <a:effectLst/>
                <a:latin typeface="Arial" panose="020B0604020202020204" pitchFamily="34" charset="0"/>
              </a:rPr>
              <a:t> Wuhan 53%</a:t>
            </a:r>
            <a:r>
              <a:rPr lang="zh-CN" altLang="de-DE" sz="1000" b="0" i="0" dirty="0">
                <a:solidFill>
                  <a:srgbClr val="000000"/>
                </a:solidFill>
                <a:effectLst/>
                <a:latin typeface="Arial" panose="020B0604020202020204" pitchFamily="34" charset="0"/>
              </a:rPr>
              <a:t>魏静婷</a:t>
            </a:r>
          </a:p>
          <a:p>
            <a:pPr algn="l"/>
            <a:r>
              <a:rPr lang="de-DE" altLang="zh-CN" sz="1000" b="0" i="0" dirty="0">
                <a:solidFill>
                  <a:srgbClr val="000000"/>
                </a:solidFill>
                <a:effectLst/>
                <a:latin typeface="Arial" panose="020B0604020202020204" pitchFamily="34" charset="0"/>
              </a:rPr>
              <a:t>8 4 </a:t>
            </a:r>
            <a:r>
              <a:rPr lang="de-DE" sz="1000" b="0" i="0" dirty="0" err="1">
                <a:solidFill>
                  <a:srgbClr val="000000"/>
                </a:solidFill>
                <a:effectLst/>
                <a:latin typeface="Arial" panose="020B0604020202020204" pitchFamily="34" charset="0"/>
              </a:rPr>
              <a:t>Literature</a:t>
            </a:r>
            <a:r>
              <a:rPr lang="de-DE" sz="1000" b="0" i="0" dirty="0">
                <a:solidFill>
                  <a:srgbClr val="000000"/>
                </a:solidFill>
                <a:effectLst/>
                <a:latin typeface="Arial" panose="020B0604020202020204" pitchFamily="34" charset="0"/>
              </a:rPr>
              <a:t>: </a:t>
            </a:r>
            <a:r>
              <a:rPr lang="de-DE" sz="1000" b="0" i="0" dirty="0" err="1">
                <a:solidFill>
                  <a:srgbClr val="000000"/>
                </a:solidFill>
                <a:effectLst/>
                <a:latin typeface="Arial" panose="020B0604020202020204" pitchFamily="34" charset="0"/>
              </a:rPr>
              <a:t>Ancient</a:t>
            </a:r>
            <a:r>
              <a:rPr lang="de-DE" sz="1000" b="0" i="0" dirty="0">
                <a:solidFill>
                  <a:srgbClr val="000000"/>
                </a:solidFill>
                <a:effectLst/>
                <a:latin typeface="Arial" panose="020B0604020202020204" pitchFamily="34" charset="0"/>
              </a:rPr>
              <a:t> </a:t>
            </a:r>
            <a:r>
              <a:rPr lang="de-DE" sz="1000" b="0" i="0" dirty="0" err="1">
                <a:solidFill>
                  <a:srgbClr val="000000"/>
                </a:solidFill>
                <a:effectLst/>
                <a:latin typeface="Arial" panose="020B0604020202020204" pitchFamily="34" charset="0"/>
              </a:rPr>
              <a:t>literature</a:t>
            </a:r>
            <a:r>
              <a:rPr lang="de-DE" sz="1000" b="0" i="0" dirty="0">
                <a:solidFill>
                  <a:srgbClr val="000000"/>
                </a:solidFill>
                <a:effectLst/>
                <a:latin typeface="Arial" panose="020B0604020202020204" pitchFamily="34" charset="0"/>
              </a:rPr>
              <a:t>: Chinese </a:t>
            </a:r>
            <a:r>
              <a:rPr lang="de-DE" sz="1000" b="0" i="0" dirty="0" err="1">
                <a:solidFill>
                  <a:srgbClr val="000000"/>
                </a:solidFill>
                <a:effectLst/>
                <a:latin typeface="Arial" panose="020B0604020202020204" pitchFamily="34" charset="0"/>
              </a:rPr>
              <a:t>Classical</a:t>
            </a:r>
            <a:r>
              <a:rPr lang="de-DE" sz="1000" b="0" i="0" dirty="0">
                <a:solidFill>
                  <a:srgbClr val="000000"/>
                </a:solidFill>
                <a:effectLst/>
                <a:latin typeface="Arial" panose="020B0604020202020204" pitchFamily="34" charset="0"/>
              </a:rPr>
              <a:t> Fairy Tales 68% </a:t>
            </a:r>
            <a:r>
              <a:rPr lang="zh-CN" altLang="de-DE" sz="1000" b="0" i="0" dirty="0">
                <a:solidFill>
                  <a:srgbClr val="000000"/>
                </a:solidFill>
                <a:effectLst/>
                <a:latin typeface="Arial" panose="020B0604020202020204" pitchFamily="34" charset="0"/>
              </a:rPr>
              <a:t>邓鲁露</a:t>
            </a:r>
          </a:p>
          <a:p>
            <a:pPr algn="l"/>
            <a:r>
              <a:rPr lang="de-DE" altLang="zh-CN" sz="1000" b="0" i="0" dirty="0">
                <a:solidFill>
                  <a:srgbClr val="000000"/>
                </a:solidFill>
                <a:effectLst/>
                <a:latin typeface="Arial" panose="020B0604020202020204" pitchFamily="34" charset="0"/>
              </a:rPr>
              <a:t>8 20 </a:t>
            </a:r>
            <a:r>
              <a:rPr lang="de-DE" sz="1000" b="0" i="0" dirty="0">
                <a:solidFill>
                  <a:srgbClr val="000000"/>
                </a:solidFill>
                <a:effectLst/>
                <a:latin typeface="Arial" panose="020B0604020202020204" pitchFamily="34" charset="0"/>
              </a:rPr>
              <a:t>Chinese Movies 55% </a:t>
            </a:r>
            <a:r>
              <a:rPr lang="zh-CN" altLang="de-DE" sz="1000" b="0" i="0" dirty="0">
                <a:solidFill>
                  <a:srgbClr val="000000"/>
                </a:solidFill>
                <a:effectLst/>
                <a:latin typeface="Arial" panose="020B0604020202020204" pitchFamily="34" charset="0"/>
              </a:rPr>
              <a:t>马菲菲</a:t>
            </a:r>
          </a:p>
          <a:p>
            <a:pPr algn="l"/>
            <a:r>
              <a:rPr lang="de-DE" altLang="zh-CN" sz="1000" b="0" i="0" dirty="0">
                <a:solidFill>
                  <a:srgbClr val="000000"/>
                </a:solidFill>
                <a:effectLst/>
                <a:latin typeface="Arial" panose="020B0604020202020204" pitchFamily="34" charset="0"/>
              </a:rPr>
              <a:t>8 21 </a:t>
            </a:r>
            <a:r>
              <a:rPr lang="de-DE" sz="1000" b="0" i="0" dirty="0">
                <a:solidFill>
                  <a:srgbClr val="000000"/>
                </a:solidFill>
                <a:effectLst/>
                <a:latin typeface="Arial" panose="020B0604020202020204" pitchFamily="34" charset="0"/>
              </a:rPr>
              <a:t>Stage </a:t>
            </a:r>
            <a:r>
              <a:rPr lang="de-DE" sz="1000" b="0" i="0" dirty="0" err="1">
                <a:solidFill>
                  <a:srgbClr val="000000"/>
                </a:solidFill>
                <a:effectLst/>
                <a:latin typeface="Arial" panose="020B0604020202020204" pitchFamily="34" charset="0"/>
              </a:rPr>
              <a:t>entertainment</a:t>
            </a:r>
            <a:r>
              <a:rPr lang="de-DE" sz="1000" b="0" i="0" dirty="0">
                <a:solidFill>
                  <a:srgbClr val="000000"/>
                </a:solidFill>
                <a:effectLst/>
                <a:latin typeface="Arial" panose="020B0604020202020204" pitchFamily="34" charset="0"/>
              </a:rPr>
              <a:t>: Crosstalk </a:t>
            </a:r>
            <a:r>
              <a:rPr lang="zh-CN" altLang="de-DE" sz="1000" b="0" i="0" dirty="0">
                <a:solidFill>
                  <a:srgbClr val="000000"/>
                </a:solidFill>
                <a:effectLst/>
                <a:latin typeface="Arial" panose="020B0604020202020204" pitchFamily="34" charset="0"/>
              </a:rPr>
              <a:t>相声 </a:t>
            </a:r>
            <a:r>
              <a:rPr lang="de-DE" altLang="zh-CN" sz="1000" b="0" i="0" dirty="0">
                <a:solidFill>
                  <a:srgbClr val="000000"/>
                </a:solidFill>
                <a:effectLst/>
                <a:latin typeface="Arial" panose="020B0604020202020204" pitchFamily="34" charset="0"/>
              </a:rPr>
              <a:t>54% </a:t>
            </a:r>
            <a:r>
              <a:rPr lang="zh-CN" altLang="de-DE" sz="1000" b="0" i="0" dirty="0">
                <a:solidFill>
                  <a:srgbClr val="000000"/>
                </a:solidFill>
                <a:effectLst/>
                <a:latin typeface="Arial" panose="020B0604020202020204" pitchFamily="34" charset="0"/>
              </a:rPr>
              <a:t>周思睿</a:t>
            </a:r>
          </a:p>
          <a:p>
            <a:pPr algn="l"/>
            <a:r>
              <a:rPr lang="de-DE" altLang="zh-CN" sz="1000" b="0" i="0" dirty="0">
                <a:solidFill>
                  <a:srgbClr val="000000"/>
                </a:solidFill>
                <a:effectLst/>
                <a:latin typeface="Arial" panose="020B0604020202020204" pitchFamily="34" charset="0"/>
              </a:rPr>
              <a:t>9 7 </a:t>
            </a:r>
            <a:r>
              <a:rPr lang="de-DE" sz="1000" b="0" i="0" dirty="0" err="1">
                <a:solidFill>
                  <a:srgbClr val="000000"/>
                </a:solidFill>
                <a:effectLst/>
                <a:latin typeface="Arial" panose="020B0604020202020204" pitchFamily="34" charset="0"/>
              </a:rPr>
              <a:t>Clothing</a:t>
            </a:r>
            <a:r>
              <a:rPr lang="de-DE" sz="1000" b="0" i="0" dirty="0">
                <a:solidFill>
                  <a:srgbClr val="000000"/>
                </a:solidFill>
                <a:effectLst/>
                <a:latin typeface="Arial" panose="020B0604020202020204" pitchFamily="34" charset="0"/>
              </a:rPr>
              <a:t>: Chinese </a:t>
            </a:r>
            <a:r>
              <a:rPr lang="de-DE" sz="1000" b="0" i="0" dirty="0" err="1">
                <a:solidFill>
                  <a:srgbClr val="000000"/>
                </a:solidFill>
                <a:effectLst/>
                <a:latin typeface="Arial" panose="020B0604020202020204" pitchFamily="34" charset="0"/>
              </a:rPr>
              <a:t>Clothing</a:t>
            </a:r>
            <a:r>
              <a:rPr lang="de-DE" sz="1000" b="0" i="0" dirty="0">
                <a:solidFill>
                  <a:srgbClr val="000000"/>
                </a:solidFill>
                <a:effectLst/>
                <a:latin typeface="Arial" panose="020B0604020202020204" pitchFamily="34" charset="0"/>
              </a:rPr>
              <a:t> 64% </a:t>
            </a:r>
            <a:r>
              <a:rPr lang="zh-CN" altLang="de-DE" sz="1000" b="0" i="0" dirty="0">
                <a:solidFill>
                  <a:srgbClr val="000000"/>
                </a:solidFill>
                <a:effectLst/>
                <a:latin typeface="Arial" panose="020B0604020202020204" pitchFamily="34" charset="0"/>
              </a:rPr>
              <a:t>刘倩仪</a:t>
            </a:r>
          </a:p>
          <a:p>
            <a:pPr algn="l"/>
            <a:r>
              <a:rPr lang="de-DE" altLang="zh-CN" sz="1000" b="0" i="0" dirty="0">
                <a:solidFill>
                  <a:srgbClr val="000000"/>
                </a:solidFill>
                <a:effectLst/>
                <a:latin typeface="Arial" panose="020B0604020202020204" pitchFamily="34" charset="0"/>
              </a:rPr>
              <a:t>9 14 </a:t>
            </a:r>
            <a:r>
              <a:rPr lang="de-DE" sz="1000" b="0" i="0" dirty="0" err="1">
                <a:solidFill>
                  <a:srgbClr val="000000"/>
                </a:solidFill>
                <a:effectLst/>
                <a:latin typeface="Arial" panose="020B0604020202020204" pitchFamily="34" charset="0"/>
              </a:rPr>
              <a:t>Facial</a:t>
            </a:r>
            <a:r>
              <a:rPr lang="de-DE" sz="1000" b="0" i="0" dirty="0">
                <a:solidFill>
                  <a:srgbClr val="000000"/>
                </a:solidFill>
                <a:effectLst/>
                <a:latin typeface="Arial" panose="020B0604020202020204" pitchFamily="34" charset="0"/>
              </a:rPr>
              <a:t> Make-up 58% </a:t>
            </a:r>
            <a:r>
              <a:rPr lang="zh-CN" altLang="de-DE" sz="1000" b="0" i="0" dirty="0">
                <a:solidFill>
                  <a:srgbClr val="000000"/>
                </a:solidFill>
                <a:effectLst/>
                <a:latin typeface="Arial" panose="020B0604020202020204" pitchFamily="34" charset="0"/>
              </a:rPr>
              <a:t>邹享睿</a:t>
            </a:r>
          </a:p>
          <a:p>
            <a:pPr algn="l"/>
            <a:r>
              <a:rPr lang="de-DE" altLang="zh-CN" sz="1000" b="0" i="0" dirty="0">
                <a:solidFill>
                  <a:srgbClr val="000000"/>
                </a:solidFill>
                <a:effectLst/>
                <a:latin typeface="Arial" panose="020B0604020202020204" pitchFamily="34" charset="0"/>
              </a:rPr>
              <a:t>10 9 </a:t>
            </a:r>
            <a:r>
              <a:rPr lang="de-DE" sz="1000" b="0" i="0" dirty="0">
                <a:solidFill>
                  <a:srgbClr val="000000"/>
                </a:solidFill>
                <a:effectLst/>
                <a:latin typeface="Arial" panose="020B0604020202020204" pitchFamily="34" charset="0"/>
              </a:rPr>
              <a:t>Games: </a:t>
            </a:r>
            <a:r>
              <a:rPr lang="de-DE" sz="1000" b="0" i="0" dirty="0" err="1">
                <a:solidFill>
                  <a:srgbClr val="000000"/>
                </a:solidFill>
                <a:effectLst/>
                <a:latin typeface="Arial" panose="020B0604020202020204" pitchFamily="34" charset="0"/>
              </a:rPr>
              <a:t>Mahjong</a:t>
            </a:r>
            <a:r>
              <a:rPr lang="de-DE" sz="1000" b="0" i="0" dirty="0">
                <a:solidFill>
                  <a:srgbClr val="000000"/>
                </a:solidFill>
                <a:effectLst/>
                <a:latin typeface="Arial" panose="020B0604020202020204" pitchFamily="34" charset="0"/>
              </a:rPr>
              <a:t>: An </a:t>
            </a:r>
            <a:r>
              <a:rPr lang="de-DE" sz="1000" b="0" i="0" dirty="0" err="1">
                <a:solidFill>
                  <a:srgbClr val="000000"/>
                </a:solidFill>
                <a:effectLst/>
                <a:latin typeface="Arial" panose="020B0604020202020204" pitchFamily="34" charset="0"/>
              </a:rPr>
              <a:t>Ancient</a:t>
            </a:r>
            <a:r>
              <a:rPr lang="de-DE" sz="1000" b="0" i="0" dirty="0">
                <a:solidFill>
                  <a:srgbClr val="000000"/>
                </a:solidFill>
                <a:effectLst/>
                <a:latin typeface="Arial" panose="020B0604020202020204" pitchFamily="34" charset="0"/>
              </a:rPr>
              <a:t> Chinese </a:t>
            </a:r>
            <a:r>
              <a:rPr lang="de-DE" sz="1000" b="0" i="0" dirty="0" err="1">
                <a:solidFill>
                  <a:srgbClr val="000000"/>
                </a:solidFill>
                <a:effectLst/>
                <a:latin typeface="Arial" panose="020B0604020202020204" pitchFamily="34" charset="0"/>
              </a:rPr>
              <a:t>card</a:t>
            </a:r>
            <a:r>
              <a:rPr lang="de-DE" sz="1000" b="0" i="0" dirty="0">
                <a:solidFill>
                  <a:srgbClr val="000000"/>
                </a:solidFill>
                <a:effectLst/>
                <a:latin typeface="Arial" panose="020B0604020202020204" pitchFamily="34" charset="0"/>
              </a:rPr>
              <a:t> </a:t>
            </a:r>
            <a:r>
              <a:rPr lang="de-DE" sz="1000" b="0" i="0" dirty="0" err="1">
                <a:solidFill>
                  <a:srgbClr val="000000"/>
                </a:solidFill>
                <a:effectLst/>
                <a:latin typeface="Arial" panose="020B0604020202020204" pitchFamily="34" charset="0"/>
              </a:rPr>
              <a:t>play</a:t>
            </a:r>
            <a:r>
              <a:rPr lang="de-DE" sz="1000" b="0" i="0" dirty="0">
                <a:solidFill>
                  <a:srgbClr val="000000"/>
                </a:solidFill>
                <a:effectLst/>
                <a:latin typeface="Arial" panose="020B0604020202020204" pitchFamily="34" charset="0"/>
              </a:rPr>
              <a:t> 62% </a:t>
            </a:r>
            <a:r>
              <a:rPr lang="zh-CN" altLang="de-DE" sz="1000" b="0" i="0" dirty="0">
                <a:solidFill>
                  <a:srgbClr val="000000"/>
                </a:solidFill>
                <a:effectLst/>
                <a:latin typeface="Arial" panose="020B0604020202020204" pitchFamily="34" charset="0"/>
              </a:rPr>
              <a:t>李琳玉</a:t>
            </a:r>
          </a:p>
          <a:p>
            <a:pPr algn="l"/>
            <a:r>
              <a:rPr lang="de-DE" altLang="zh-CN" sz="1000" b="0" i="0" dirty="0">
                <a:solidFill>
                  <a:srgbClr val="000000"/>
                </a:solidFill>
                <a:effectLst/>
                <a:latin typeface="Arial" panose="020B0604020202020204" pitchFamily="34" charset="0"/>
              </a:rPr>
              <a:t>10 29 </a:t>
            </a:r>
            <a:r>
              <a:rPr lang="de-DE" sz="1000" b="0" i="0" dirty="0">
                <a:solidFill>
                  <a:srgbClr val="000000"/>
                </a:solidFill>
                <a:effectLst/>
                <a:latin typeface="Arial" panose="020B0604020202020204" pitchFamily="34" charset="0"/>
              </a:rPr>
              <a:t>Games: Kite Flying 51% </a:t>
            </a:r>
            <a:r>
              <a:rPr lang="zh-CN" altLang="de-DE" sz="1000" b="0" i="0" dirty="0">
                <a:solidFill>
                  <a:srgbClr val="000000"/>
                </a:solidFill>
                <a:effectLst/>
                <a:latin typeface="Arial" panose="020B0604020202020204" pitchFamily="34" charset="0"/>
              </a:rPr>
              <a:t>韩静茹</a:t>
            </a:r>
          </a:p>
          <a:p>
            <a:pPr algn="l"/>
            <a:r>
              <a:rPr lang="de-DE" altLang="zh-CN" sz="1000" b="0" i="0" dirty="0">
                <a:solidFill>
                  <a:srgbClr val="000000"/>
                </a:solidFill>
                <a:effectLst/>
                <a:latin typeface="Arial" panose="020B0604020202020204" pitchFamily="34" charset="0"/>
              </a:rPr>
              <a:t>11 28 </a:t>
            </a:r>
            <a:r>
              <a:rPr lang="de-DE" sz="1000" b="0" i="0" dirty="0" err="1">
                <a:solidFill>
                  <a:srgbClr val="000000"/>
                </a:solidFill>
                <a:effectLst/>
                <a:latin typeface="Arial" panose="020B0604020202020204" pitchFamily="34" charset="0"/>
              </a:rPr>
              <a:t>Social</a:t>
            </a:r>
            <a:r>
              <a:rPr lang="de-DE" sz="1000" b="0" i="0" dirty="0">
                <a:solidFill>
                  <a:srgbClr val="000000"/>
                </a:solidFill>
                <a:effectLst/>
                <a:latin typeface="Arial" panose="020B0604020202020204" pitchFamily="34" charset="0"/>
              </a:rPr>
              <a:t>: Round Table Culture 51% </a:t>
            </a:r>
            <a:r>
              <a:rPr lang="zh-CN" altLang="de-DE" sz="1000" b="0" i="0" dirty="0">
                <a:solidFill>
                  <a:srgbClr val="000000"/>
                </a:solidFill>
                <a:effectLst/>
                <a:latin typeface="Arial" panose="020B0604020202020204" pitchFamily="34" charset="0"/>
              </a:rPr>
              <a:t>陈天钰</a:t>
            </a:r>
          </a:p>
          <a:p>
            <a:pPr algn="l"/>
            <a:r>
              <a:rPr lang="de-DE" altLang="zh-CN" sz="1000" b="0" i="0" dirty="0">
                <a:solidFill>
                  <a:srgbClr val="000000"/>
                </a:solidFill>
                <a:effectLst/>
                <a:latin typeface="Arial" panose="020B0604020202020204" pitchFamily="34" charset="0"/>
              </a:rPr>
              <a:t>11 5 </a:t>
            </a:r>
            <a:r>
              <a:rPr lang="de-DE" sz="1000" b="0" i="0" dirty="0" err="1">
                <a:solidFill>
                  <a:srgbClr val="000000"/>
                </a:solidFill>
                <a:effectLst/>
                <a:latin typeface="Arial" panose="020B0604020202020204" pitchFamily="34" charset="0"/>
              </a:rPr>
              <a:t>Beverages</a:t>
            </a:r>
            <a:r>
              <a:rPr lang="de-DE" sz="1000" b="0" i="0" dirty="0">
                <a:solidFill>
                  <a:srgbClr val="000000"/>
                </a:solidFill>
                <a:effectLst/>
                <a:latin typeface="Arial" panose="020B0604020202020204" pitchFamily="34" charset="0"/>
              </a:rPr>
              <a:t>: The Liquor Culture </a:t>
            </a:r>
            <a:r>
              <a:rPr lang="de-DE" sz="1000" b="0" i="0" dirty="0" err="1">
                <a:solidFill>
                  <a:srgbClr val="000000"/>
                </a:solidFill>
                <a:effectLst/>
                <a:latin typeface="Arial" panose="020B0604020202020204" pitchFamily="34" charset="0"/>
              </a:rPr>
              <a:t>of</a:t>
            </a:r>
            <a:r>
              <a:rPr lang="de-DE" sz="1000" b="0" i="0" dirty="0">
                <a:solidFill>
                  <a:srgbClr val="000000"/>
                </a:solidFill>
                <a:effectLst/>
                <a:latin typeface="Arial" panose="020B0604020202020204" pitchFamily="34" charset="0"/>
              </a:rPr>
              <a:t> </a:t>
            </a:r>
            <a:r>
              <a:rPr lang="de-DE" sz="1000" b="0" i="0" dirty="0" err="1">
                <a:solidFill>
                  <a:srgbClr val="000000"/>
                </a:solidFill>
                <a:effectLst/>
                <a:latin typeface="Arial" panose="020B0604020202020204" pitchFamily="34" charset="0"/>
              </a:rPr>
              <a:t>Ancient</a:t>
            </a:r>
            <a:r>
              <a:rPr lang="de-DE" sz="1000" b="0" i="0" dirty="0">
                <a:solidFill>
                  <a:srgbClr val="000000"/>
                </a:solidFill>
                <a:effectLst/>
                <a:latin typeface="Arial" panose="020B0604020202020204" pitchFamily="34" charset="0"/>
              </a:rPr>
              <a:t> China 66% </a:t>
            </a:r>
            <a:r>
              <a:rPr lang="zh-CN" altLang="de-DE" sz="1000" b="0" i="0" dirty="0">
                <a:solidFill>
                  <a:srgbClr val="000000"/>
                </a:solidFill>
                <a:effectLst/>
                <a:latin typeface="Arial" panose="020B0604020202020204" pitchFamily="34" charset="0"/>
              </a:rPr>
              <a:t>燕妮</a:t>
            </a:r>
          </a:p>
          <a:p>
            <a:pPr algn="l"/>
            <a:r>
              <a:rPr lang="de-DE" altLang="zh-CN" sz="1000" b="0" i="0" dirty="0">
                <a:solidFill>
                  <a:srgbClr val="000000"/>
                </a:solidFill>
                <a:effectLst/>
                <a:latin typeface="Arial" panose="020B0604020202020204" pitchFamily="34" charset="0"/>
              </a:rPr>
              <a:t>12 22 </a:t>
            </a:r>
            <a:r>
              <a:rPr lang="de-DE" sz="1000" b="0" i="0" dirty="0">
                <a:solidFill>
                  <a:srgbClr val="000000"/>
                </a:solidFill>
                <a:effectLst/>
                <a:latin typeface="Arial" panose="020B0604020202020204" pitchFamily="34" charset="0"/>
              </a:rPr>
              <a:t>National Symbols: National </a:t>
            </a:r>
            <a:r>
              <a:rPr lang="de-DE" sz="1000" b="0" i="0" dirty="0" err="1">
                <a:solidFill>
                  <a:srgbClr val="000000"/>
                </a:solidFill>
                <a:effectLst/>
                <a:latin typeface="Arial" panose="020B0604020202020204" pitchFamily="34" charset="0"/>
              </a:rPr>
              <a:t>Flag</a:t>
            </a:r>
            <a:r>
              <a:rPr lang="de-DE" sz="1000" b="0" i="0" dirty="0">
                <a:solidFill>
                  <a:srgbClr val="000000"/>
                </a:solidFill>
                <a:effectLst/>
                <a:latin typeface="Arial" panose="020B0604020202020204" pitchFamily="34" charset="0"/>
              </a:rPr>
              <a:t> 54% </a:t>
            </a:r>
            <a:r>
              <a:rPr lang="zh-CN" altLang="de-DE" sz="1000" b="0" i="0" dirty="0">
                <a:solidFill>
                  <a:srgbClr val="000000"/>
                </a:solidFill>
                <a:effectLst/>
                <a:latin typeface="Arial" panose="020B0604020202020204" pitchFamily="34" charset="0"/>
              </a:rPr>
              <a:t>邓蕊欣</a:t>
            </a:r>
          </a:p>
          <a:p>
            <a:pPr algn="l"/>
            <a:r>
              <a:rPr lang="de-DE" altLang="zh-CN" sz="1000" b="0" i="0" dirty="0">
                <a:solidFill>
                  <a:srgbClr val="000000"/>
                </a:solidFill>
                <a:effectLst/>
                <a:latin typeface="Arial" panose="020B0604020202020204" pitchFamily="34" charset="0"/>
              </a:rPr>
              <a:t>12 25 </a:t>
            </a:r>
            <a:r>
              <a:rPr lang="de-DE" sz="1000" b="0" i="0" dirty="0">
                <a:solidFill>
                  <a:srgbClr val="000000"/>
                </a:solidFill>
                <a:effectLst/>
                <a:latin typeface="Arial" panose="020B0604020202020204" pitchFamily="34" charset="0"/>
              </a:rPr>
              <a:t>Chinese </a:t>
            </a:r>
            <a:r>
              <a:rPr lang="de-DE" sz="1000" b="0" i="0" dirty="0" err="1">
                <a:solidFill>
                  <a:srgbClr val="000000"/>
                </a:solidFill>
                <a:effectLst/>
                <a:latin typeface="Arial" panose="020B0604020202020204" pitchFamily="34" charset="0"/>
              </a:rPr>
              <a:t>cultural</a:t>
            </a:r>
            <a:r>
              <a:rPr lang="de-DE" sz="1000" b="0" i="0" dirty="0">
                <a:solidFill>
                  <a:srgbClr val="000000"/>
                </a:solidFill>
                <a:effectLst/>
                <a:latin typeface="Arial" panose="020B0604020202020204" pitchFamily="34" charset="0"/>
              </a:rPr>
              <a:t> </a:t>
            </a:r>
            <a:r>
              <a:rPr lang="de-DE" sz="1000" b="0" i="0" dirty="0" err="1">
                <a:solidFill>
                  <a:srgbClr val="000000"/>
                </a:solidFill>
                <a:effectLst/>
                <a:latin typeface="Arial" panose="020B0604020202020204" pitchFamily="34" charset="0"/>
              </a:rPr>
              <a:t>influence</a:t>
            </a:r>
            <a:r>
              <a:rPr lang="de-DE" sz="1000" b="0" i="0" dirty="0">
                <a:solidFill>
                  <a:srgbClr val="000000"/>
                </a:solidFill>
                <a:effectLst/>
                <a:latin typeface="Arial" panose="020B0604020202020204" pitchFamily="34" charset="0"/>
              </a:rPr>
              <a:t> on </a:t>
            </a:r>
            <a:r>
              <a:rPr lang="de-DE" sz="1000" b="0" i="0" dirty="0" err="1">
                <a:solidFill>
                  <a:srgbClr val="000000"/>
                </a:solidFill>
                <a:effectLst/>
                <a:latin typeface="Arial" panose="020B0604020202020204" pitchFamily="34" charset="0"/>
              </a:rPr>
              <a:t>other</a:t>
            </a:r>
            <a:r>
              <a:rPr lang="de-DE" sz="1000" b="0" i="0" dirty="0">
                <a:solidFill>
                  <a:srgbClr val="000000"/>
                </a:solidFill>
                <a:effectLst/>
                <a:latin typeface="Arial" panose="020B0604020202020204" pitchFamily="34" charset="0"/>
              </a:rPr>
              <a:t> </a:t>
            </a:r>
            <a:r>
              <a:rPr lang="de-DE" sz="1000" b="0" i="0" dirty="0" err="1">
                <a:solidFill>
                  <a:srgbClr val="000000"/>
                </a:solidFill>
                <a:effectLst/>
                <a:latin typeface="Arial" panose="020B0604020202020204" pitchFamily="34" charset="0"/>
              </a:rPr>
              <a:t>cultures</a:t>
            </a:r>
            <a:r>
              <a:rPr lang="de-DE" sz="1000" b="0" i="0" dirty="0">
                <a:solidFill>
                  <a:srgbClr val="000000"/>
                </a:solidFill>
                <a:effectLst/>
                <a:latin typeface="Arial" panose="020B0604020202020204" pitchFamily="34" charset="0"/>
              </a:rPr>
              <a:t> / Culture Export / Softpower 53%</a:t>
            </a:r>
            <a:r>
              <a:rPr lang="zh-CN" altLang="de-DE" sz="1000" b="0" i="0" dirty="0">
                <a:solidFill>
                  <a:srgbClr val="000000"/>
                </a:solidFill>
                <a:effectLst/>
                <a:latin typeface="Arial" panose="020B0604020202020204" pitchFamily="34" charset="0"/>
              </a:rPr>
              <a:t>徐致远</a:t>
            </a:r>
          </a:p>
          <a:p>
            <a:pPr algn="l"/>
            <a:r>
              <a:rPr lang="de-DE" altLang="zh-CN" sz="1000" b="0" i="0" dirty="0">
                <a:solidFill>
                  <a:srgbClr val="000000"/>
                </a:solidFill>
                <a:effectLst/>
                <a:latin typeface="Arial" panose="020B0604020202020204" pitchFamily="34" charset="0"/>
              </a:rPr>
              <a:t>13 16 </a:t>
            </a:r>
            <a:r>
              <a:rPr lang="de-DE" sz="1000" b="0" i="0" dirty="0" err="1">
                <a:solidFill>
                  <a:srgbClr val="000000"/>
                </a:solidFill>
                <a:effectLst/>
                <a:latin typeface="Arial" panose="020B0604020202020204" pitchFamily="34" charset="0"/>
              </a:rPr>
              <a:t>Aesthetic</a:t>
            </a:r>
            <a:r>
              <a:rPr lang="de-DE" sz="1000" b="0" i="0" dirty="0">
                <a:solidFill>
                  <a:srgbClr val="000000"/>
                </a:solidFill>
                <a:effectLst/>
                <a:latin typeface="Arial" panose="020B0604020202020204" pitchFamily="34" charset="0"/>
              </a:rPr>
              <a:t> </a:t>
            </a:r>
            <a:r>
              <a:rPr lang="de-DE" sz="1000" b="0" i="0" dirty="0" err="1">
                <a:solidFill>
                  <a:srgbClr val="000000"/>
                </a:solidFill>
                <a:effectLst/>
                <a:latin typeface="Arial" panose="020B0604020202020204" pitchFamily="34" charset="0"/>
              </a:rPr>
              <a:t>ideals</a:t>
            </a:r>
            <a:r>
              <a:rPr lang="de-DE" sz="1000" b="0" i="0" dirty="0">
                <a:solidFill>
                  <a:srgbClr val="000000"/>
                </a:solidFill>
                <a:effectLst/>
                <a:latin typeface="Arial" panose="020B0604020202020204" pitchFamily="34" charset="0"/>
              </a:rPr>
              <a:t> and social </a:t>
            </a:r>
            <a:r>
              <a:rPr lang="de-DE" sz="1000" b="0" i="0" dirty="0" err="1">
                <a:solidFill>
                  <a:srgbClr val="000000"/>
                </a:solidFill>
                <a:effectLst/>
                <a:latin typeface="Arial" panose="020B0604020202020204" pitchFamily="34" charset="0"/>
              </a:rPr>
              <a:t>customs</a:t>
            </a:r>
            <a:r>
              <a:rPr lang="de-DE" sz="1000" b="0" i="0" dirty="0">
                <a:solidFill>
                  <a:srgbClr val="000000"/>
                </a:solidFill>
                <a:effectLst/>
                <a:latin typeface="Arial" panose="020B0604020202020204" pitchFamily="34" charset="0"/>
              </a:rPr>
              <a:t>: Chinese </a:t>
            </a:r>
            <a:r>
              <a:rPr lang="de-DE" sz="1000" b="0" i="0" dirty="0" err="1">
                <a:solidFill>
                  <a:srgbClr val="000000"/>
                </a:solidFill>
                <a:effectLst/>
                <a:latin typeface="Arial" panose="020B0604020202020204" pitchFamily="34" charset="0"/>
              </a:rPr>
              <a:t>Marriage</a:t>
            </a:r>
            <a:r>
              <a:rPr lang="de-DE" sz="1000" b="0" i="0" dirty="0">
                <a:solidFill>
                  <a:srgbClr val="000000"/>
                </a:solidFill>
                <a:effectLst/>
                <a:latin typeface="Arial" panose="020B0604020202020204" pitchFamily="34" charset="0"/>
              </a:rPr>
              <a:t> </a:t>
            </a:r>
            <a:r>
              <a:rPr lang="de-DE" sz="1000" b="0" i="0" dirty="0" err="1">
                <a:solidFill>
                  <a:srgbClr val="000000"/>
                </a:solidFill>
                <a:effectLst/>
                <a:latin typeface="Arial" panose="020B0604020202020204" pitchFamily="34" charset="0"/>
              </a:rPr>
              <a:t>Customs</a:t>
            </a:r>
            <a:r>
              <a:rPr lang="de-DE" sz="1000" b="0" i="0" dirty="0">
                <a:solidFill>
                  <a:srgbClr val="000000"/>
                </a:solidFill>
                <a:effectLst/>
                <a:latin typeface="Arial" panose="020B0604020202020204" pitchFamily="34" charset="0"/>
              </a:rPr>
              <a:t> 57% </a:t>
            </a:r>
            <a:r>
              <a:rPr lang="zh-CN" altLang="de-DE" sz="1000" b="0" i="0" dirty="0">
                <a:solidFill>
                  <a:srgbClr val="000000"/>
                </a:solidFill>
                <a:effectLst/>
                <a:latin typeface="Arial" panose="020B0604020202020204" pitchFamily="34" charset="0"/>
              </a:rPr>
              <a:t>刘可仪</a:t>
            </a:r>
          </a:p>
          <a:p>
            <a:pPr algn="l"/>
            <a:r>
              <a:rPr lang="de-DE" altLang="zh-CN" sz="1000" b="0" i="0" dirty="0">
                <a:solidFill>
                  <a:srgbClr val="000000"/>
                </a:solidFill>
                <a:effectLst/>
                <a:latin typeface="Arial" panose="020B0604020202020204" pitchFamily="34" charset="0"/>
              </a:rPr>
              <a:t>13 18 </a:t>
            </a:r>
            <a:r>
              <a:rPr lang="de-DE" sz="1000" b="0" i="0" dirty="0">
                <a:solidFill>
                  <a:srgbClr val="000000"/>
                </a:solidFill>
                <a:effectLst/>
                <a:latin typeface="Arial" panose="020B0604020202020204" pitchFamily="34" charset="0"/>
              </a:rPr>
              <a:t>Money </a:t>
            </a:r>
            <a:r>
              <a:rPr lang="de-DE" sz="1000" b="0" i="0" dirty="0" err="1">
                <a:solidFill>
                  <a:srgbClr val="000000"/>
                </a:solidFill>
                <a:effectLst/>
                <a:latin typeface="Arial" panose="020B0604020202020204" pitchFamily="34" charset="0"/>
              </a:rPr>
              <a:t>culture</a:t>
            </a:r>
            <a:r>
              <a:rPr lang="de-DE" sz="1000" b="0" i="0" dirty="0">
                <a:solidFill>
                  <a:srgbClr val="000000"/>
                </a:solidFill>
                <a:effectLst/>
                <a:latin typeface="Arial" panose="020B0604020202020204" pitchFamily="34" charset="0"/>
              </a:rPr>
              <a:t>: The </a:t>
            </a:r>
            <a:r>
              <a:rPr lang="de-DE" sz="1000" b="0" i="0" dirty="0" err="1">
                <a:solidFill>
                  <a:srgbClr val="000000"/>
                </a:solidFill>
                <a:effectLst/>
                <a:latin typeface="Arial" panose="020B0604020202020204" pitchFamily="34" charset="0"/>
              </a:rPr>
              <a:t>tradition</a:t>
            </a:r>
            <a:r>
              <a:rPr lang="de-DE" sz="1000" b="0" i="0" dirty="0">
                <a:solidFill>
                  <a:srgbClr val="000000"/>
                </a:solidFill>
                <a:effectLst/>
                <a:latin typeface="Arial" panose="020B0604020202020204" pitchFamily="34" charset="0"/>
              </a:rPr>
              <a:t> </a:t>
            </a:r>
            <a:r>
              <a:rPr lang="de-DE" sz="1000" b="0" i="0" dirty="0" err="1">
                <a:solidFill>
                  <a:srgbClr val="000000"/>
                </a:solidFill>
                <a:effectLst/>
                <a:latin typeface="Arial" panose="020B0604020202020204" pitchFamily="34" charset="0"/>
              </a:rPr>
              <a:t>of</a:t>
            </a:r>
            <a:r>
              <a:rPr lang="de-DE" sz="1000" b="0" i="0" dirty="0">
                <a:solidFill>
                  <a:srgbClr val="000000"/>
                </a:solidFill>
                <a:effectLst/>
                <a:latin typeface="Arial" panose="020B0604020202020204" pitchFamily="34" charset="0"/>
              </a:rPr>
              <a:t> </a:t>
            </a:r>
            <a:r>
              <a:rPr lang="de-DE" sz="1000" b="0" i="0" dirty="0" err="1">
                <a:solidFill>
                  <a:srgbClr val="000000"/>
                </a:solidFill>
                <a:effectLst/>
                <a:latin typeface="Arial" panose="020B0604020202020204" pitchFamily="34" charset="0"/>
              </a:rPr>
              <a:t>Red</a:t>
            </a:r>
            <a:r>
              <a:rPr lang="de-DE" sz="1000" b="0" i="0" dirty="0">
                <a:solidFill>
                  <a:srgbClr val="000000"/>
                </a:solidFill>
                <a:effectLst/>
                <a:latin typeface="Arial" panose="020B0604020202020204" pitchFamily="34" charset="0"/>
              </a:rPr>
              <a:t> </a:t>
            </a:r>
            <a:r>
              <a:rPr lang="de-DE" sz="1000" b="0" i="0" dirty="0" err="1">
                <a:solidFill>
                  <a:srgbClr val="000000"/>
                </a:solidFill>
                <a:effectLst/>
                <a:latin typeface="Arial" panose="020B0604020202020204" pitchFamily="34" charset="0"/>
              </a:rPr>
              <a:t>Envelope</a:t>
            </a:r>
            <a:r>
              <a:rPr lang="de-DE" sz="1000" b="0" i="0" dirty="0">
                <a:solidFill>
                  <a:srgbClr val="000000"/>
                </a:solidFill>
                <a:effectLst/>
                <a:latin typeface="Arial" panose="020B0604020202020204" pitchFamily="34" charset="0"/>
              </a:rPr>
              <a:t> and Lucky Money 56%</a:t>
            </a:r>
            <a:r>
              <a:rPr lang="zh-CN" altLang="de-DE" sz="1000" b="0" i="0" dirty="0">
                <a:solidFill>
                  <a:srgbClr val="000000"/>
                </a:solidFill>
                <a:effectLst/>
                <a:latin typeface="Arial" panose="020B0604020202020204" pitchFamily="34" charset="0"/>
              </a:rPr>
              <a:t>杨磊</a:t>
            </a:r>
          </a:p>
          <a:p>
            <a:pPr algn="l"/>
            <a:r>
              <a:rPr lang="de-DE" altLang="zh-CN" sz="1000" b="0" i="0" dirty="0">
                <a:solidFill>
                  <a:srgbClr val="000000"/>
                </a:solidFill>
                <a:effectLst/>
                <a:latin typeface="Arial" panose="020B0604020202020204" pitchFamily="34" charset="0"/>
              </a:rPr>
              <a:t>14 3 </a:t>
            </a:r>
            <a:r>
              <a:rPr lang="de-DE" sz="1000" b="0" i="0" dirty="0">
                <a:solidFill>
                  <a:srgbClr val="000000"/>
                </a:solidFill>
                <a:effectLst/>
                <a:latin typeface="Arial" panose="020B0604020202020204" pitchFamily="34" charset="0"/>
              </a:rPr>
              <a:t>Animals: Panda 70% </a:t>
            </a:r>
            <a:r>
              <a:rPr lang="zh-CN" altLang="de-DE" sz="1000" b="0" i="0" dirty="0">
                <a:solidFill>
                  <a:srgbClr val="000000"/>
                </a:solidFill>
                <a:effectLst/>
                <a:latin typeface="Arial" panose="020B0604020202020204" pitchFamily="34" charset="0"/>
              </a:rPr>
              <a:t>刘亦欣</a:t>
            </a:r>
          </a:p>
          <a:p>
            <a:pPr algn="l"/>
            <a:r>
              <a:rPr lang="de-DE" altLang="zh-CN" sz="1000" b="0" i="0" dirty="0">
                <a:solidFill>
                  <a:srgbClr val="000000"/>
                </a:solidFill>
                <a:effectLst/>
                <a:latin typeface="Arial" panose="020B0604020202020204" pitchFamily="34" charset="0"/>
              </a:rPr>
              <a:t>14 17 </a:t>
            </a:r>
            <a:r>
              <a:rPr lang="de-DE" sz="1000" b="0" i="0" dirty="0" err="1">
                <a:solidFill>
                  <a:srgbClr val="000000"/>
                </a:solidFill>
                <a:effectLst/>
                <a:latin typeface="Arial" panose="020B0604020202020204" pitchFamily="34" charset="0"/>
              </a:rPr>
              <a:t>Astrology</a:t>
            </a:r>
            <a:r>
              <a:rPr lang="de-DE" sz="1000" b="0" i="0" dirty="0">
                <a:solidFill>
                  <a:srgbClr val="000000"/>
                </a:solidFill>
                <a:effectLst/>
                <a:latin typeface="Arial" panose="020B0604020202020204" pitchFamily="34" charset="0"/>
              </a:rPr>
              <a:t>: </a:t>
            </a:r>
            <a:r>
              <a:rPr lang="de-DE" sz="1000" b="0" i="0" dirty="0" err="1">
                <a:solidFill>
                  <a:srgbClr val="000000"/>
                </a:solidFill>
                <a:effectLst/>
                <a:latin typeface="Arial" panose="020B0604020202020204" pitchFamily="34" charset="0"/>
              </a:rPr>
              <a:t>Twelve</a:t>
            </a:r>
            <a:r>
              <a:rPr lang="de-DE" sz="1000" b="0" i="0" dirty="0">
                <a:solidFill>
                  <a:srgbClr val="000000"/>
                </a:solidFill>
                <a:effectLst/>
                <a:latin typeface="Arial" panose="020B0604020202020204" pitchFamily="34" charset="0"/>
              </a:rPr>
              <a:t> Animals </a:t>
            </a:r>
            <a:r>
              <a:rPr lang="de-DE" sz="1000" b="0" i="0" dirty="0" err="1">
                <a:solidFill>
                  <a:srgbClr val="000000"/>
                </a:solidFill>
                <a:effectLst/>
                <a:latin typeface="Arial" panose="020B0604020202020204" pitchFamily="34" charset="0"/>
              </a:rPr>
              <a:t>of</a:t>
            </a:r>
            <a:r>
              <a:rPr lang="de-DE" sz="1000" b="0" i="0" dirty="0">
                <a:solidFill>
                  <a:srgbClr val="000000"/>
                </a:solidFill>
                <a:effectLst/>
                <a:latin typeface="Arial" panose="020B0604020202020204" pitchFamily="34" charset="0"/>
              </a:rPr>
              <a:t> </a:t>
            </a:r>
            <a:r>
              <a:rPr lang="de-DE" sz="1000" b="0" i="0" dirty="0" err="1">
                <a:solidFill>
                  <a:srgbClr val="000000"/>
                </a:solidFill>
                <a:effectLst/>
                <a:latin typeface="Arial" panose="020B0604020202020204" pitchFamily="34" charset="0"/>
              </a:rPr>
              <a:t>the</a:t>
            </a:r>
            <a:r>
              <a:rPr lang="de-DE" sz="1000" b="0" i="0" dirty="0">
                <a:solidFill>
                  <a:srgbClr val="000000"/>
                </a:solidFill>
                <a:effectLst/>
                <a:latin typeface="Arial" panose="020B0604020202020204" pitchFamily="34" charset="0"/>
              </a:rPr>
              <a:t> Chinese Zodiac 56% </a:t>
            </a:r>
            <a:r>
              <a:rPr lang="zh-CN" altLang="de-DE" sz="1000" b="0" i="0" dirty="0">
                <a:solidFill>
                  <a:srgbClr val="000000"/>
                </a:solidFill>
                <a:effectLst/>
                <a:latin typeface="Arial" panose="020B0604020202020204" pitchFamily="34" charset="0"/>
              </a:rPr>
              <a:t>汪柔</a:t>
            </a:r>
          </a:p>
          <a:p>
            <a:pPr algn="l"/>
            <a:r>
              <a:rPr lang="de-DE" altLang="zh-CN" sz="1000" b="0" i="0" dirty="0">
                <a:solidFill>
                  <a:srgbClr val="000000"/>
                </a:solidFill>
                <a:effectLst/>
                <a:latin typeface="Arial" panose="020B0604020202020204" pitchFamily="34" charset="0"/>
              </a:rPr>
              <a:t>14 26 </a:t>
            </a:r>
            <a:r>
              <a:rPr lang="de-DE" sz="1000" b="0" i="0" dirty="0" err="1">
                <a:solidFill>
                  <a:srgbClr val="000000"/>
                </a:solidFill>
                <a:effectLst/>
                <a:latin typeface="Arial" panose="020B0604020202020204" pitchFamily="34" charset="0"/>
              </a:rPr>
              <a:t>Astrology</a:t>
            </a:r>
            <a:r>
              <a:rPr lang="de-DE" sz="1000" b="0" i="0" dirty="0">
                <a:solidFill>
                  <a:srgbClr val="000000"/>
                </a:solidFill>
                <a:effectLst/>
                <a:latin typeface="Arial" panose="020B0604020202020204" pitchFamily="34" charset="0"/>
              </a:rPr>
              <a:t>: </a:t>
            </a:r>
            <a:r>
              <a:rPr lang="de-DE" sz="1000" b="0" i="0" dirty="0" err="1">
                <a:solidFill>
                  <a:srgbClr val="000000"/>
                </a:solidFill>
                <a:effectLst/>
                <a:latin typeface="Arial" panose="020B0604020202020204" pitchFamily="34" charset="0"/>
              </a:rPr>
              <a:t>Calendar</a:t>
            </a:r>
            <a:r>
              <a:rPr lang="de-DE" sz="1000" b="0" i="0" dirty="0">
                <a:solidFill>
                  <a:srgbClr val="000000"/>
                </a:solidFill>
                <a:effectLst/>
                <a:latin typeface="Arial" panose="020B0604020202020204" pitchFamily="34" charset="0"/>
              </a:rPr>
              <a:t>, The 24 Solar Terms 52%</a:t>
            </a:r>
            <a:r>
              <a:rPr lang="zh-CN" altLang="de-DE" sz="1000" b="0" i="0" dirty="0">
                <a:solidFill>
                  <a:srgbClr val="000000"/>
                </a:solidFill>
                <a:effectLst/>
                <a:latin typeface="Arial" panose="020B0604020202020204" pitchFamily="34" charset="0"/>
              </a:rPr>
              <a:t>何明慧</a:t>
            </a:r>
          </a:p>
          <a:p>
            <a:pPr algn="l"/>
            <a:r>
              <a:rPr lang="de-DE" altLang="zh-CN" sz="1000" b="0" i="0" dirty="0">
                <a:solidFill>
                  <a:srgbClr val="000000"/>
                </a:solidFill>
                <a:effectLst/>
                <a:latin typeface="Arial" panose="020B0604020202020204" pitchFamily="34" charset="0"/>
              </a:rPr>
              <a:t>15 13 </a:t>
            </a:r>
            <a:r>
              <a:rPr lang="de-DE" sz="1000" b="0" i="0" dirty="0">
                <a:solidFill>
                  <a:srgbClr val="000000"/>
                </a:solidFill>
                <a:effectLst/>
                <a:latin typeface="Arial" panose="020B0604020202020204" pitchFamily="34" charset="0"/>
              </a:rPr>
              <a:t>Fine Arts: Painting 60%</a:t>
            </a:r>
            <a:r>
              <a:rPr lang="zh-CN" altLang="de-DE" sz="1000" b="0" i="0" dirty="0">
                <a:solidFill>
                  <a:srgbClr val="000000"/>
                </a:solidFill>
                <a:effectLst/>
                <a:latin typeface="Arial" panose="020B0604020202020204" pitchFamily="34" charset="0"/>
              </a:rPr>
              <a:t>郭子瑞</a:t>
            </a:r>
          </a:p>
          <a:p>
            <a:pPr algn="l"/>
            <a:r>
              <a:rPr lang="de-DE" altLang="zh-CN" sz="1000" b="0" i="0" dirty="0">
                <a:solidFill>
                  <a:srgbClr val="000000"/>
                </a:solidFill>
                <a:effectLst/>
                <a:latin typeface="Arial" panose="020B0604020202020204" pitchFamily="34" charset="0"/>
              </a:rPr>
              <a:t>15 15 </a:t>
            </a:r>
            <a:r>
              <a:rPr lang="de-DE" sz="1000" b="0" i="0" dirty="0">
                <a:solidFill>
                  <a:srgbClr val="000000"/>
                </a:solidFill>
                <a:effectLst/>
                <a:latin typeface="Arial" panose="020B0604020202020204" pitchFamily="34" charset="0"/>
              </a:rPr>
              <a:t>Gender: Wu </a:t>
            </a:r>
            <a:r>
              <a:rPr lang="de-DE" sz="1000" b="0" i="0" dirty="0" err="1">
                <a:solidFill>
                  <a:srgbClr val="000000"/>
                </a:solidFill>
                <a:effectLst/>
                <a:latin typeface="Arial" panose="020B0604020202020204" pitchFamily="34" charset="0"/>
              </a:rPr>
              <a:t>Zetian</a:t>
            </a:r>
            <a:r>
              <a:rPr lang="de-DE" sz="1000" b="0" i="0" dirty="0">
                <a:solidFill>
                  <a:srgbClr val="000000"/>
                </a:solidFill>
                <a:effectLst/>
                <a:latin typeface="Arial" panose="020B0604020202020204" pitchFamily="34" charset="0"/>
              </a:rPr>
              <a:t>: The </a:t>
            </a:r>
            <a:r>
              <a:rPr lang="de-DE" sz="1000" b="0" i="0" dirty="0" err="1">
                <a:solidFill>
                  <a:srgbClr val="000000"/>
                </a:solidFill>
                <a:effectLst/>
                <a:latin typeface="Arial" panose="020B0604020202020204" pitchFamily="34" charset="0"/>
              </a:rPr>
              <a:t>Only</a:t>
            </a:r>
            <a:r>
              <a:rPr lang="de-DE" sz="1000" b="0" i="0" dirty="0">
                <a:solidFill>
                  <a:srgbClr val="000000"/>
                </a:solidFill>
                <a:effectLst/>
                <a:latin typeface="Arial" panose="020B0604020202020204" pitchFamily="34" charset="0"/>
              </a:rPr>
              <a:t> </a:t>
            </a:r>
            <a:r>
              <a:rPr lang="de-DE" sz="1000" b="0" i="0" dirty="0" err="1">
                <a:solidFill>
                  <a:srgbClr val="000000"/>
                </a:solidFill>
                <a:effectLst/>
                <a:latin typeface="Arial" panose="020B0604020202020204" pitchFamily="34" charset="0"/>
              </a:rPr>
              <a:t>Female</a:t>
            </a:r>
            <a:r>
              <a:rPr lang="de-DE" sz="1000" b="0" i="0" dirty="0">
                <a:solidFill>
                  <a:srgbClr val="000000"/>
                </a:solidFill>
                <a:effectLst/>
                <a:latin typeface="Arial" panose="020B0604020202020204" pitchFamily="34" charset="0"/>
              </a:rPr>
              <a:t> Emperor </a:t>
            </a:r>
            <a:r>
              <a:rPr lang="de-DE" sz="1000" b="0" i="0" dirty="0" err="1">
                <a:solidFill>
                  <a:srgbClr val="000000"/>
                </a:solidFill>
                <a:effectLst/>
                <a:latin typeface="Arial" panose="020B0604020202020204" pitchFamily="34" charset="0"/>
              </a:rPr>
              <a:t>of</a:t>
            </a:r>
            <a:r>
              <a:rPr lang="de-DE" sz="1000" b="0" i="0" dirty="0">
                <a:solidFill>
                  <a:srgbClr val="000000"/>
                </a:solidFill>
                <a:effectLst/>
                <a:latin typeface="Arial" panose="020B0604020202020204" pitchFamily="34" charset="0"/>
              </a:rPr>
              <a:t> Imperial China 58%</a:t>
            </a:r>
            <a:r>
              <a:rPr lang="zh-CN" altLang="de-DE" sz="1000" b="0" i="0" dirty="0">
                <a:solidFill>
                  <a:srgbClr val="000000"/>
                </a:solidFill>
                <a:effectLst/>
                <a:latin typeface="Arial" panose="020B0604020202020204" pitchFamily="34" charset="0"/>
              </a:rPr>
              <a:t>雷珩</a:t>
            </a:r>
          </a:p>
          <a:p>
            <a:endParaRPr lang="de-DE" dirty="0"/>
          </a:p>
        </p:txBody>
      </p:sp>
    </p:spTree>
    <p:extLst>
      <p:ext uri="{BB962C8B-B14F-4D97-AF65-F5344CB8AC3E}">
        <p14:creationId xmlns:p14="http://schemas.microsoft.com/office/powerpoint/2010/main" val="26235900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C:\Users\Administrator\Desktop\青花瓷ppt素材\QQ截图20120829150736.png"/>
          <p:cNvPicPr>
            <a:picLocks noChangeAspect="1" noChangeArrowheads="1"/>
          </p:cNvPicPr>
          <p:nvPr/>
        </p:nvPicPr>
        <p:blipFill>
          <a:blip r:embed="rId3">
            <a:extLst>
              <a:ext uri="{28A0092B-C50C-407E-A947-70E740481C1C}">
                <a14:useLocalDpi xmlns:a14="http://schemas.microsoft.com/office/drawing/2010/main" val="0"/>
              </a:ext>
            </a:extLst>
          </a:blip>
          <a:srcRect r="13969"/>
          <a:stretch>
            <a:fillRect/>
          </a:stretch>
        </p:blipFill>
        <p:spPr bwMode="auto">
          <a:xfrm>
            <a:off x="4714561" y="4640904"/>
            <a:ext cx="4405824" cy="1326528"/>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Administrator\Desktop\青花瓷ppt素材\QQ截图20120829150649.png"/>
          <p:cNvPicPr>
            <a:picLocks noChangeAspect="1" noChangeArrowheads="1"/>
          </p:cNvPicPr>
          <p:nvPr/>
        </p:nvPicPr>
        <p:blipFill>
          <a:blip r:embed="rId4">
            <a:extLst>
              <a:ext uri="{28A0092B-C50C-407E-A947-70E740481C1C}">
                <a14:useLocalDpi xmlns:a14="http://schemas.microsoft.com/office/drawing/2010/main" val="0"/>
              </a:ext>
            </a:extLst>
          </a:blip>
          <a:srcRect b="18399"/>
          <a:stretch>
            <a:fillRect/>
          </a:stretch>
        </p:blipFill>
        <p:spPr bwMode="auto">
          <a:xfrm>
            <a:off x="51840" y="955656"/>
            <a:ext cx="3450240" cy="1632384"/>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337220" y="2885256"/>
            <a:ext cx="8468985" cy="929935"/>
          </a:xfrm>
          <a:prstGeom prst="rect">
            <a:avLst/>
          </a:prstGeom>
          <a:noFill/>
          <a:ln>
            <a:noFill/>
          </a:ln>
        </p:spPr>
        <p:txBody>
          <a:bodyPr wrap="none" rtlCol="0" anchor="t">
            <a:spAutoFit/>
          </a:bodyPr>
          <a:lstStyle/>
          <a:p>
            <a:pPr algn="ctr"/>
            <a:r>
              <a:rPr lang="en-US" altLang="zh-CN" sz="5443"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 Famous Brand of Celadon</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519552" y="1087560"/>
            <a:ext cx="8285184" cy="4352256"/>
          </a:xfrm>
          <a:prstGeom prst="roundRect">
            <a:avLst>
              <a:gd name="adj" fmla="val 8973"/>
            </a:avLst>
          </a:prstGeom>
          <a:noFill/>
          <a:ln>
            <a:solidFill>
              <a:srgbClr val="2849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33"/>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584477"/>
            <a:ext cx="9144000" cy="436523"/>
          </a:xfrm>
          <a:prstGeom prst="rect">
            <a:avLst/>
          </a:prstGeom>
        </p:spPr>
      </p:pic>
      <p:sp>
        <p:nvSpPr>
          <p:cNvPr id="3" name="矩形 2"/>
          <p:cNvSpPr/>
          <p:nvPr/>
        </p:nvSpPr>
        <p:spPr>
          <a:xfrm>
            <a:off x="4816721" y="1169352"/>
            <a:ext cx="2646879" cy="650627"/>
          </a:xfrm>
          <a:prstGeom prst="rect">
            <a:avLst/>
          </a:prstGeom>
          <a:noFill/>
          <a:ln>
            <a:noFill/>
          </a:ln>
        </p:spPr>
        <p:txBody>
          <a:bodyPr wrap="none" rtlCol="0" anchor="t">
            <a:spAutoFit/>
          </a:bodyPr>
          <a:lstStyle/>
          <a:p>
            <a:pPr algn="ctr"/>
            <a:r>
              <a:rPr lang="en-US" altLang="zh-CN" sz="3628"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a:t>
            </a:r>
            <a:r>
              <a:rPr lang="zh-CN" altLang="en-US" sz="3628"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rackleware</a:t>
            </a:r>
          </a:p>
        </p:txBody>
      </p:sp>
      <p:sp>
        <p:nvSpPr>
          <p:cNvPr id="4" name="文本框 3"/>
          <p:cNvSpPr txBox="1"/>
          <p:nvPr/>
        </p:nvSpPr>
        <p:spPr>
          <a:xfrm>
            <a:off x="3731329" y="2610504"/>
            <a:ext cx="5000256" cy="2325765"/>
          </a:xfrm>
          <a:prstGeom prst="rect">
            <a:avLst/>
          </a:prstGeom>
          <a:noFill/>
        </p:spPr>
        <p:txBody>
          <a:bodyPr wrap="square" rtlCol="0">
            <a:spAutoFit/>
          </a:bodyPr>
          <a:lstStyle/>
          <a:p>
            <a:r>
              <a:rPr lang="en-US" altLang="zh-CN" sz="1814"/>
              <a:t>        C</a:t>
            </a:r>
            <a:r>
              <a:rPr lang="zh-CN" altLang="en-US" sz="1814"/>
              <a:t>rackleware has </a:t>
            </a:r>
            <a:r>
              <a:rPr lang="zh-CN" altLang="en-US" sz="1814">
                <a:solidFill>
                  <a:srgbClr val="0070C0"/>
                </a:solidFill>
              </a:rPr>
              <a:t>broad and fine cracks on its surface</a:t>
            </a:r>
            <a:r>
              <a:rPr lang="zh-CN" altLang="en-US" sz="1814"/>
              <a:t>. These characteristics appear in the glaze as a result of the firing process when the glaze shrinks more than the body of the pottery. The potters from the Song Dynasty cleverly used the crackle in the glaze for a decorative effect. That is how a world-famous brand of ceramics was born in ancient China.</a:t>
            </a:r>
          </a:p>
        </p:txBody>
      </p:sp>
      <p:pic>
        <p:nvPicPr>
          <p:cNvPr id="8" name="图片 7"/>
          <p:cNvPicPr>
            <a:picLocks noChangeAspect="1"/>
          </p:cNvPicPr>
          <p:nvPr/>
        </p:nvPicPr>
        <p:blipFill>
          <a:blip r:embed="rId4"/>
          <a:stretch>
            <a:fillRect/>
          </a:stretch>
        </p:blipFill>
        <p:spPr>
          <a:xfrm>
            <a:off x="793729" y="1169352"/>
            <a:ext cx="2828736" cy="4188672"/>
          </a:xfrm>
          <a:prstGeom prst="rect">
            <a:avLst/>
          </a:prstGeom>
        </p:spPr>
      </p:pic>
      <p:sp>
        <p:nvSpPr>
          <p:cNvPr id="12" name="文本框 11"/>
          <p:cNvSpPr txBox="1"/>
          <p:nvPr/>
        </p:nvSpPr>
        <p:spPr>
          <a:xfrm>
            <a:off x="4068864" y="2029896"/>
            <a:ext cx="4325760" cy="650691"/>
          </a:xfrm>
          <a:prstGeom prst="rect">
            <a:avLst/>
          </a:prstGeom>
          <a:noFill/>
        </p:spPr>
        <p:txBody>
          <a:bodyPr wrap="square" rtlCol="0">
            <a:spAutoFit/>
          </a:bodyPr>
          <a:lstStyle/>
          <a:p>
            <a:r>
              <a:rPr lang="en-US" altLang="zh-CN" sz="1814" b="1">
                <a:solidFill>
                  <a:srgbClr val="0070C0"/>
                </a:solidFill>
              </a:rPr>
              <a:t>crackle (n. characteristic) + ware (n. object)</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C:\Users\Administrator\Desktop\青花瓷ppt素材\QQ截图20120829150736.png"/>
          <p:cNvPicPr>
            <a:picLocks noChangeAspect="1" noChangeArrowheads="1"/>
          </p:cNvPicPr>
          <p:nvPr/>
        </p:nvPicPr>
        <p:blipFill>
          <a:blip r:embed="rId3">
            <a:extLst>
              <a:ext uri="{28A0092B-C50C-407E-A947-70E740481C1C}">
                <a14:useLocalDpi xmlns:a14="http://schemas.microsoft.com/office/drawing/2010/main" val="0"/>
              </a:ext>
            </a:extLst>
          </a:blip>
          <a:srcRect r="13969"/>
          <a:stretch>
            <a:fillRect/>
          </a:stretch>
        </p:blipFill>
        <p:spPr bwMode="auto">
          <a:xfrm>
            <a:off x="4714561" y="4640904"/>
            <a:ext cx="4405824" cy="1326528"/>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Administrator\Desktop\青花瓷ppt素材\QQ截图20120829150649.png"/>
          <p:cNvPicPr>
            <a:picLocks noChangeAspect="1" noChangeArrowheads="1"/>
          </p:cNvPicPr>
          <p:nvPr/>
        </p:nvPicPr>
        <p:blipFill>
          <a:blip r:embed="rId4">
            <a:extLst>
              <a:ext uri="{28A0092B-C50C-407E-A947-70E740481C1C}">
                <a14:useLocalDpi xmlns:a14="http://schemas.microsoft.com/office/drawing/2010/main" val="0"/>
              </a:ext>
            </a:extLst>
          </a:blip>
          <a:srcRect b="18399"/>
          <a:stretch>
            <a:fillRect/>
          </a:stretch>
        </p:blipFill>
        <p:spPr bwMode="auto">
          <a:xfrm>
            <a:off x="51840" y="955656"/>
            <a:ext cx="3450240" cy="1632384"/>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1231022" y="2885256"/>
            <a:ext cx="6681381" cy="1097352"/>
          </a:xfrm>
          <a:prstGeom prst="rect">
            <a:avLst/>
          </a:prstGeom>
          <a:noFill/>
          <a:ln>
            <a:noFill/>
          </a:ln>
        </p:spPr>
        <p:txBody>
          <a:bodyPr wrap="none" rtlCol="0" anchor="t">
            <a:spAutoFit/>
          </a:bodyPr>
          <a:lstStyle/>
          <a:p>
            <a:pPr algn="ctr"/>
            <a:r>
              <a:rPr lang="en-US" altLang="zh-CN" sz="6531"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The Celadon Song</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Administrator\Desktop\青花瓷ppt素材\处理后的素材\144211dit5hi2eiiqzi28l_副本.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47492"/>
            <a:ext cx="1713834" cy="1873508"/>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flipV="1">
            <a:off x="-30974" y="831442"/>
            <a:ext cx="9174974" cy="815040"/>
          </a:xfrm>
          <a:prstGeom prst="rect">
            <a:avLst/>
          </a:prstGeom>
          <a:solidFill>
            <a:srgbClr val="2849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33" dirty="0"/>
          </a:p>
        </p:txBody>
      </p:sp>
      <p:pic>
        <p:nvPicPr>
          <p:cNvPr id="11" name="Picture 2" descr="http://ztu68.com/uploads/Psd/c100626/12M555V630330-159E.jpg"/>
          <p:cNvPicPr>
            <a:picLocks noChangeAspect="1" noChangeArrowheads="1"/>
          </p:cNvPicPr>
          <p:nvPr/>
        </p:nvPicPr>
        <p:blipFill rotWithShape="1">
          <a:blip r:embed="rId4"/>
          <a:srcRect t="-3296"/>
          <a:stretch>
            <a:fillRect/>
          </a:stretch>
        </p:blipFill>
        <p:spPr bwMode="auto">
          <a:xfrm>
            <a:off x="-166535" y="663731"/>
            <a:ext cx="1146073" cy="1150461"/>
          </a:xfrm>
          <a:prstGeom prst="rect">
            <a:avLst/>
          </a:prstGeom>
          <a:ln>
            <a:noFill/>
          </a:ln>
          <a:effectLst>
            <a:outerShdw blurRad="50800" dist="38100" dir="5400000" algn="t" rotWithShape="0">
              <a:prstClr val="black">
                <a:alpha val="40000"/>
              </a:prstClr>
            </a:outerShdw>
          </a:effectLst>
        </p:spPr>
      </p:pic>
      <p:pic>
        <p:nvPicPr>
          <p:cNvPr id="7170" name="Picture 2" descr="C:\Users\Administrator\Desktop\青花瓷ppt素材\图片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3072" y="837001"/>
            <a:ext cx="2069460" cy="20694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052690" y="918417"/>
            <a:ext cx="4086865" cy="650627"/>
          </a:xfrm>
          <a:prstGeom prst="rect">
            <a:avLst/>
          </a:prstGeom>
          <a:noFill/>
        </p:spPr>
        <p:txBody>
          <a:bodyPr wrap="square" rtlCol="0">
            <a:spAutoFit/>
          </a:bodyPr>
          <a:lstStyle/>
          <a:p>
            <a:r>
              <a:rPr lang="en-US" altLang="zh-CN" sz="3628" dirty="0">
                <a:solidFill>
                  <a:schemeClr val="bg1"/>
                </a:solidFill>
              </a:rPr>
              <a:t>A Question</a:t>
            </a:r>
          </a:p>
        </p:txBody>
      </p:sp>
      <p:sp>
        <p:nvSpPr>
          <p:cNvPr id="2" name="矩形 1"/>
          <p:cNvSpPr/>
          <p:nvPr/>
        </p:nvSpPr>
        <p:spPr>
          <a:xfrm>
            <a:off x="398698" y="2054664"/>
            <a:ext cx="8634030" cy="1320618"/>
          </a:xfrm>
          <a:prstGeom prst="rect">
            <a:avLst/>
          </a:prstGeom>
          <a:noFill/>
          <a:ln>
            <a:noFill/>
          </a:ln>
        </p:spPr>
        <p:txBody>
          <a:bodyPr wrap="none" rtlCol="0" anchor="t">
            <a:spAutoFit/>
          </a:bodyPr>
          <a:lstStyle/>
          <a:p>
            <a:pPr algn="ctr"/>
            <a:r>
              <a:rPr lang="en-US" altLang="zh-CN" sz="3991"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Celadon Song?</a:t>
            </a:r>
          </a:p>
          <a:p>
            <a:pPr algn="ctr"/>
            <a:r>
              <a:rPr lang="en-US" altLang="zh-CN" sz="3991"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Song of the Blue-and-white Porcelain?</a:t>
            </a:r>
          </a:p>
        </p:txBody>
      </p:sp>
      <p:sp>
        <p:nvSpPr>
          <p:cNvPr id="7" name="文本框 6"/>
          <p:cNvSpPr txBox="1"/>
          <p:nvPr/>
        </p:nvSpPr>
        <p:spPr>
          <a:xfrm>
            <a:off x="2052289" y="4398984"/>
            <a:ext cx="1055808" cy="343620"/>
          </a:xfrm>
          <a:prstGeom prst="rect">
            <a:avLst/>
          </a:prstGeom>
          <a:noFill/>
        </p:spPr>
        <p:txBody>
          <a:bodyPr wrap="square" rtlCol="0">
            <a:spAutoFit/>
          </a:bodyPr>
          <a:lstStyle/>
          <a:p>
            <a:r>
              <a:rPr lang="en-US" altLang="zh-CN" sz="1633"/>
              <a:t>porcelain</a:t>
            </a:r>
          </a:p>
        </p:txBody>
      </p:sp>
      <p:grpSp>
        <p:nvGrpSpPr>
          <p:cNvPr id="17" name="组合 16"/>
          <p:cNvGrpSpPr/>
          <p:nvPr/>
        </p:nvGrpSpPr>
        <p:grpSpPr>
          <a:xfrm>
            <a:off x="2682433" y="3405384"/>
            <a:ext cx="3204288" cy="2409408"/>
            <a:chOff x="4657" y="4459"/>
            <a:chExt cx="5563" cy="4183"/>
          </a:xfrm>
        </p:grpSpPr>
        <p:sp>
          <p:nvSpPr>
            <p:cNvPr id="5" name="文本框 4"/>
            <p:cNvSpPr txBox="1"/>
            <p:nvPr/>
          </p:nvSpPr>
          <p:spPr>
            <a:xfrm>
              <a:off x="6538" y="4831"/>
              <a:ext cx="2385" cy="597"/>
            </a:xfrm>
            <a:prstGeom prst="rect">
              <a:avLst/>
            </a:prstGeom>
            <a:noFill/>
          </p:spPr>
          <p:txBody>
            <a:bodyPr wrap="square" rtlCol="0">
              <a:spAutoFit/>
            </a:bodyPr>
            <a:lstStyle/>
            <a:p>
              <a:r>
                <a:rPr lang="en-US" altLang="zh-CN" sz="1633"/>
                <a:t>celadon(</a:t>
              </a:r>
              <a:r>
                <a:rPr lang="zh-CN" altLang="en-US" sz="1633"/>
                <a:t>青瓷</a:t>
              </a:r>
              <a:r>
                <a:rPr lang="en-US" altLang="zh-CN" sz="1633"/>
                <a:t>)</a:t>
              </a:r>
            </a:p>
          </p:txBody>
        </p:sp>
        <p:sp>
          <p:nvSpPr>
            <p:cNvPr id="4" name="文本框 3"/>
            <p:cNvSpPr txBox="1"/>
            <p:nvPr/>
          </p:nvSpPr>
          <p:spPr>
            <a:xfrm>
              <a:off x="4657" y="4459"/>
              <a:ext cx="1437" cy="4183"/>
            </a:xfrm>
            <a:prstGeom prst="rect">
              <a:avLst/>
            </a:prstGeom>
            <a:noFill/>
          </p:spPr>
          <p:txBody>
            <a:bodyPr wrap="square" rtlCol="0" anchor="t">
              <a:spAutoFit/>
            </a:bodyPr>
            <a:lstStyle/>
            <a:p>
              <a:r>
                <a:rPr lang="zh-CN" altLang="en-US" sz="15058">
                  <a:latin typeface="楷体" panose="02010609060101010101" charset="-122"/>
                  <a:ea typeface="楷体" panose="02010609060101010101" charset="-122"/>
                </a:rPr>
                <a:t>{</a:t>
              </a:r>
            </a:p>
          </p:txBody>
        </p:sp>
        <p:sp>
          <p:nvSpPr>
            <p:cNvPr id="6" name="文本框 5"/>
            <p:cNvSpPr txBox="1"/>
            <p:nvPr/>
          </p:nvSpPr>
          <p:spPr>
            <a:xfrm>
              <a:off x="6849" y="7524"/>
              <a:ext cx="2178" cy="597"/>
            </a:xfrm>
            <a:prstGeom prst="rect">
              <a:avLst/>
            </a:prstGeom>
            <a:noFill/>
          </p:spPr>
          <p:txBody>
            <a:bodyPr wrap="square" rtlCol="0">
              <a:spAutoFit/>
            </a:bodyPr>
            <a:lstStyle/>
            <a:p>
              <a:r>
                <a:rPr lang="en-US" altLang="zh-CN" sz="1633"/>
                <a:t>...</a:t>
              </a:r>
            </a:p>
          </p:txBody>
        </p:sp>
        <p:sp>
          <p:nvSpPr>
            <p:cNvPr id="9" name="文本框 8"/>
            <p:cNvSpPr txBox="1"/>
            <p:nvPr/>
          </p:nvSpPr>
          <p:spPr>
            <a:xfrm>
              <a:off x="6538" y="6253"/>
              <a:ext cx="3682" cy="597"/>
            </a:xfrm>
            <a:prstGeom prst="rect">
              <a:avLst/>
            </a:prstGeom>
            <a:noFill/>
          </p:spPr>
          <p:txBody>
            <a:bodyPr wrap="square" rtlCol="0">
              <a:spAutoFit/>
            </a:bodyPr>
            <a:lstStyle/>
            <a:p>
              <a:r>
                <a:rPr lang="en-US" altLang="zh-CN" sz="1633"/>
                <a:t>white porcelain(</a:t>
              </a:r>
              <a:r>
                <a:rPr lang="zh-CN" altLang="en-US" sz="1633"/>
                <a:t>白瓷</a:t>
              </a:r>
              <a:r>
                <a:rPr lang="en-US" altLang="zh-CN" sz="1633"/>
                <a:t>)</a:t>
              </a:r>
            </a:p>
          </p:txBody>
        </p:sp>
      </p:grpSp>
      <p:sp>
        <p:nvSpPr>
          <p:cNvPr id="14" name="右箭头 13"/>
          <p:cNvSpPr/>
          <p:nvPr/>
        </p:nvSpPr>
        <p:spPr>
          <a:xfrm>
            <a:off x="5960448" y="4398984"/>
            <a:ext cx="767232" cy="4999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3"/>
          </a:p>
        </p:txBody>
      </p:sp>
      <p:sp>
        <p:nvSpPr>
          <p:cNvPr id="15" name="文本框 14"/>
          <p:cNvSpPr txBox="1"/>
          <p:nvPr/>
        </p:nvSpPr>
        <p:spPr>
          <a:xfrm>
            <a:off x="6800833" y="4312584"/>
            <a:ext cx="1745856" cy="594906"/>
          </a:xfrm>
          <a:prstGeom prst="rect">
            <a:avLst/>
          </a:prstGeom>
          <a:noFill/>
        </p:spPr>
        <p:txBody>
          <a:bodyPr wrap="square" rtlCol="0">
            <a:spAutoFit/>
          </a:bodyPr>
          <a:lstStyle/>
          <a:p>
            <a:r>
              <a:rPr lang="en-US" altLang="zh-CN" sz="1633"/>
              <a:t>blue and white porcelain(</a:t>
            </a:r>
            <a:r>
              <a:rPr lang="zh-CN" altLang="en-US" sz="1633"/>
              <a:t>青花瓷</a:t>
            </a:r>
            <a:r>
              <a:rPr lang="en-US" altLang="zh-CN" sz="1633"/>
              <a:t>)</a:t>
            </a:r>
          </a:p>
        </p:txBody>
      </p:sp>
      <p:sp>
        <p:nvSpPr>
          <p:cNvPr id="18" name="矩形 17"/>
          <p:cNvSpPr/>
          <p:nvPr/>
        </p:nvSpPr>
        <p:spPr>
          <a:xfrm>
            <a:off x="6672385" y="4945033"/>
            <a:ext cx="2002752" cy="287771"/>
          </a:xfrm>
          <a:prstGeom prst="rect">
            <a:avLst/>
          </a:prstGeom>
          <a:noFill/>
          <a:ln>
            <a:noFill/>
          </a:ln>
        </p:spPr>
        <p:txBody>
          <a:bodyPr wrap="square" rtlCol="0" anchor="t">
            <a:spAutoFit/>
          </a:bodyPr>
          <a:lstStyle/>
          <a:p>
            <a:pPr algn="ctr"/>
            <a:r>
              <a:rPr lang="en-US" altLang="zh-CN" sz="1270" b="1">
                <a:ln/>
                <a:solidFill>
                  <a:schemeClr val="accent1"/>
                </a:solidFill>
                <a:effectLst>
                  <a:outerShdw blurRad="38100" dist="25400" dir="5400000" algn="ctr" rotWithShape="0">
                    <a:srgbClr val="6E747A">
                      <a:alpha val="43000"/>
                    </a:srgbClr>
                  </a:outerShdw>
                </a:effectLst>
              </a:rPr>
              <a:t>an independent category</a:t>
            </a:r>
          </a:p>
        </p:txBody>
      </p:sp>
      <p:grpSp>
        <p:nvGrpSpPr>
          <p:cNvPr id="22" name="组合 21"/>
          <p:cNvGrpSpPr/>
          <p:nvPr/>
        </p:nvGrpSpPr>
        <p:grpSpPr>
          <a:xfrm>
            <a:off x="5472000" y="3225096"/>
            <a:ext cx="2172672" cy="1097280"/>
            <a:chOff x="9500" y="4146"/>
            <a:chExt cx="3772" cy="1905"/>
          </a:xfrm>
        </p:grpSpPr>
        <p:sp>
          <p:nvSpPr>
            <p:cNvPr id="20" name="直角上箭头 19"/>
            <p:cNvSpPr/>
            <p:nvPr/>
          </p:nvSpPr>
          <p:spPr>
            <a:xfrm rot="16200000">
              <a:off x="10920" y="3410"/>
              <a:ext cx="931" cy="3772"/>
            </a:xfrm>
            <a:prstGeom prst="bentUpArrow">
              <a:avLst>
                <a:gd name="adj1" fmla="val 23469"/>
                <a:gd name="adj2" fmla="val 25000"/>
                <a:gd name="adj3" fmla="val 250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3"/>
            </a:p>
          </p:txBody>
        </p:sp>
        <p:sp>
          <p:nvSpPr>
            <p:cNvPr id="21" name="矩形 20"/>
            <p:cNvSpPr/>
            <p:nvPr/>
          </p:nvSpPr>
          <p:spPr>
            <a:xfrm>
              <a:off x="10899" y="4146"/>
              <a:ext cx="975" cy="1905"/>
            </a:xfrm>
            <a:prstGeom prst="rect">
              <a:avLst/>
            </a:prstGeom>
            <a:noFill/>
            <a:ln>
              <a:noFill/>
            </a:ln>
          </p:spPr>
          <p:txBody>
            <a:bodyPr wrap="none" rtlCol="0" anchor="t">
              <a:spAutoFit/>
            </a:bodyPr>
            <a:lstStyle/>
            <a:p>
              <a:pPr algn="ctr"/>
              <a:r>
                <a:rPr lang="en-US" altLang="zh-CN" sz="6531"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p:tgtEl>
                                          <p:spTgt spid="17"/>
                                        </p:tgtEl>
                                        <p:attrNameLst>
                                          <p:attrName>ppt_y</p:attrName>
                                        </p:attrNameLst>
                                      </p:cBhvr>
                                      <p:tavLst>
                                        <p:tav tm="0">
                                          <p:val>
                                            <p:strVal val="#ppt_y+#ppt_h*1.125000"/>
                                          </p:val>
                                        </p:tav>
                                        <p:tav tm="100000">
                                          <p:val>
                                            <p:strVal val="#ppt_y"/>
                                          </p:val>
                                        </p:tav>
                                      </p:tavLst>
                                    </p:anim>
                                    <p:animEffect transition="in" filter="wipe(up)">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p:tgtEl>
                                          <p:spTgt spid="14"/>
                                        </p:tgtEl>
                                        <p:attrNameLst>
                                          <p:attrName>ppt_y</p:attrName>
                                        </p:attrNameLst>
                                      </p:cBhvr>
                                      <p:tavLst>
                                        <p:tav tm="0">
                                          <p:val>
                                            <p:strVal val="#ppt_y+#ppt_h*1.125000"/>
                                          </p:val>
                                        </p:tav>
                                        <p:tav tm="100000">
                                          <p:val>
                                            <p:strVal val="#ppt_y"/>
                                          </p:val>
                                        </p:tav>
                                      </p:tavLst>
                                    </p:anim>
                                    <p:animEffect transition="in" filter="wipe(up)">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p:tgtEl>
                                          <p:spTgt spid="15"/>
                                        </p:tgtEl>
                                        <p:attrNameLst>
                                          <p:attrName>ppt_y</p:attrName>
                                        </p:attrNameLst>
                                      </p:cBhvr>
                                      <p:tavLst>
                                        <p:tav tm="0">
                                          <p:val>
                                            <p:strVal val="#ppt_y+#ppt_h*1.125000"/>
                                          </p:val>
                                        </p:tav>
                                        <p:tav tm="100000">
                                          <p:val>
                                            <p:strVal val="#ppt_y"/>
                                          </p:val>
                                        </p:tav>
                                      </p:tavLst>
                                    </p:anim>
                                    <p:animEffect transition="in" filter="wipe(up)">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xit" presetSubtype="4" fill="hold" grpId="1" nodeType="clickEffect">
                                  <p:stCondLst>
                                    <p:cond delay="0"/>
                                  </p:stCondLst>
                                  <p:childTnLst>
                                    <p:anim calcmode="lin" valueType="num">
                                      <p:cBhvr additive="base">
                                        <p:cTn id="30" dur="500"/>
                                        <p:tgtEl>
                                          <p:spTgt spid="14"/>
                                        </p:tgtEl>
                                        <p:attrNameLst>
                                          <p:attrName>ppt_y</p:attrName>
                                        </p:attrNameLst>
                                      </p:cBhvr>
                                      <p:tavLst>
                                        <p:tav tm="0">
                                          <p:val>
                                            <p:strVal val="#ppt_y"/>
                                          </p:val>
                                        </p:tav>
                                        <p:tav tm="100000">
                                          <p:val>
                                            <p:strVal val="#ppt_y+#ppt_h*1.125000"/>
                                          </p:val>
                                        </p:tav>
                                      </p:tavLst>
                                    </p:anim>
                                    <p:animEffect transition="out" filter="wipe(down)">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p:tgtEl>
                                          <p:spTgt spid="18"/>
                                        </p:tgtEl>
                                        <p:attrNameLst>
                                          <p:attrName>ppt_y</p:attrName>
                                        </p:attrNameLst>
                                      </p:cBhvr>
                                      <p:tavLst>
                                        <p:tav tm="0">
                                          <p:val>
                                            <p:strVal val="#ppt_y+#ppt_h*1.125000"/>
                                          </p:val>
                                        </p:tav>
                                        <p:tav tm="100000">
                                          <p:val>
                                            <p:strVal val="#ppt_y"/>
                                          </p:val>
                                        </p:tav>
                                      </p:tavLst>
                                    </p:anim>
                                    <p:animEffect transition="in" filter="wipe(up)">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p:tgtEl>
                                          <p:spTgt spid="22"/>
                                        </p:tgtEl>
                                        <p:attrNameLst>
                                          <p:attrName>ppt_y</p:attrName>
                                        </p:attrNameLst>
                                      </p:cBhvr>
                                      <p:tavLst>
                                        <p:tav tm="0">
                                          <p:val>
                                            <p:strVal val="#ppt_y+#ppt_h*1.125000"/>
                                          </p:val>
                                        </p:tav>
                                        <p:tav tm="100000">
                                          <p:val>
                                            <p:strVal val="#ppt_y"/>
                                          </p:val>
                                        </p:tav>
                                      </p:tavLst>
                                    </p:anim>
                                    <p:animEffect transition="in" filter="wipe(up)">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14" grpId="1" animBg="1"/>
      <p:bldP spid="15"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圆角矩形 27"/>
          <p:cNvSpPr/>
          <p:nvPr/>
        </p:nvSpPr>
        <p:spPr>
          <a:xfrm>
            <a:off x="2260980" y="1831767"/>
            <a:ext cx="3698742" cy="22957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3"/>
          </a:p>
        </p:txBody>
      </p:sp>
      <p:grpSp>
        <p:nvGrpSpPr>
          <p:cNvPr id="2" name="组合 1"/>
          <p:cNvGrpSpPr/>
          <p:nvPr/>
        </p:nvGrpSpPr>
        <p:grpSpPr>
          <a:xfrm>
            <a:off x="119809" y="1689480"/>
            <a:ext cx="2578752" cy="3395520"/>
            <a:chOff x="1247" y="1325"/>
            <a:chExt cx="5052" cy="6413"/>
          </a:xfrm>
        </p:grpSpPr>
        <p:pic>
          <p:nvPicPr>
            <p:cNvPr id="30" name="图片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 y="1899"/>
              <a:ext cx="3987" cy="529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026" name="Picture 2" descr="G:\2PPT\2。ppt中国风元素\长条古典窗格PNG素材\长条古典窗格PNG素材\100655451673409663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3" y="1325"/>
              <a:ext cx="4536" cy="51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G:\2PPT\2。ppt中国风元素\长条古典窗格PNG素材\长条古典窗格PNG素材\100655451673409663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3345" y="4268"/>
              <a:ext cx="5392" cy="5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G:\2PPT\2。ppt中国风元素\长条古典窗格PNG素材\长条古典窗格PNG素材\100655451673409663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47" y="7222"/>
              <a:ext cx="5048" cy="51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G:\2PPT\2。ppt中国风元素\长条古典窗格PNG素材\长条古典窗格PNG素材\100655451673409663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443" y="4015"/>
              <a:ext cx="5897" cy="516"/>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文本框 2"/>
          <p:cNvSpPr txBox="1"/>
          <p:nvPr/>
        </p:nvSpPr>
        <p:spPr>
          <a:xfrm>
            <a:off x="2780928" y="946440"/>
            <a:ext cx="3102336" cy="3805657"/>
          </a:xfrm>
          <a:prstGeom prst="rect">
            <a:avLst/>
          </a:prstGeom>
          <a:noFill/>
        </p:spPr>
        <p:txBody>
          <a:bodyPr wrap="square" rtlCol="0">
            <a:spAutoFit/>
          </a:bodyPr>
          <a:lstStyle/>
          <a:p>
            <a:r>
              <a:rPr lang="zh-CN" altLang="en-US" sz="1270" b="1">
                <a:solidFill>
                  <a:srgbClr val="0070C0"/>
                </a:solidFill>
              </a:rPr>
              <a:t>素胚</a:t>
            </a:r>
            <a:r>
              <a:rPr lang="zh-CN" altLang="en-US" sz="1270" b="1"/>
              <a:t>勾勒出</a:t>
            </a:r>
            <a:r>
              <a:rPr lang="zh-CN" altLang="en-US" sz="1270" b="1">
                <a:solidFill>
                  <a:srgbClr val="0070C0"/>
                </a:solidFill>
              </a:rPr>
              <a:t>青花</a:t>
            </a:r>
            <a:r>
              <a:rPr lang="zh-CN" altLang="en-US" sz="1270" b="1"/>
              <a:t>，</a:t>
            </a:r>
            <a:r>
              <a:rPr lang="zh-CN" altLang="en-US" sz="1270" b="1">
                <a:solidFill>
                  <a:srgbClr val="0070C0"/>
                </a:solidFill>
              </a:rPr>
              <a:t>笔锋</a:t>
            </a:r>
            <a:r>
              <a:rPr lang="zh-CN" altLang="en-US" sz="1270" b="1"/>
              <a:t>浓转淡</a:t>
            </a:r>
          </a:p>
          <a:p>
            <a:r>
              <a:rPr lang="zh-CN" altLang="en-US" sz="1270" b="1">
                <a:solidFill>
                  <a:srgbClr val="0070C0"/>
                </a:solidFill>
              </a:rPr>
              <a:t>瓶身</a:t>
            </a:r>
            <a:r>
              <a:rPr lang="zh-CN" altLang="en-US" sz="1270" b="1"/>
              <a:t>描绘的</a:t>
            </a:r>
            <a:r>
              <a:rPr lang="zh-CN" altLang="en-US" sz="1270" b="1">
                <a:solidFill>
                  <a:srgbClr val="0070C0"/>
                </a:solidFill>
              </a:rPr>
              <a:t>牡丹</a:t>
            </a:r>
            <a:r>
              <a:rPr lang="zh-CN" altLang="en-US" sz="1270" b="1">
                <a:solidFill>
                  <a:srgbClr val="FF0000"/>
                </a:solidFill>
              </a:rPr>
              <a:t>一如你初妆</a:t>
            </a:r>
            <a:endParaRPr lang="zh-CN" altLang="en-US" sz="1270" b="1"/>
          </a:p>
          <a:p>
            <a:r>
              <a:rPr lang="zh-CN" altLang="en-US" sz="1270" b="1"/>
              <a:t>冉冉檀香透过窗，心事我了然</a:t>
            </a:r>
          </a:p>
          <a:p>
            <a:r>
              <a:rPr lang="zh-CN" altLang="en-US" sz="1270" b="1">
                <a:solidFill>
                  <a:srgbClr val="0070C0"/>
                </a:solidFill>
              </a:rPr>
              <a:t>宣纸</a:t>
            </a:r>
            <a:r>
              <a:rPr lang="zh-CN" altLang="en-US" sz="1270" b="1"/>
              <a:t>上走</a:t>
            </a:r>
            <a:r>
              <a:rPr lang="zh-CN" altLang="en-US" sz="1270" b="1">
                <a:solidFill>
                  <a:srgbClr val="0070C0"/>
                </a:solidFill>
              </a:rPr>
              <a:t>笔</a:t>
            </a:r>
            <a:r>
              <a:rPr lang="zh-CN" altLang="en-US" sz="1270" b="1"/>
              <a:t>，至此搁一半</a:t>
            </a:r>
          </a:p>
          <a:p>
            <a:endParaRPr lang="zh-CN" altLang="en-US" sz="1270" b="1"/>
          </a:p>
          <a:p>
            <a:r>
              <a:rPr lang="zh-CN" altLang="en-US" sz="1270" b="1">
                <a:solidFill>
                  <a:srgbClr val="0070C0"/>
                </a:solidFill>
              </a:rPr>
              <a:t>釉色</a:t>
            </a:r>
            <a:r>
              <a:rPr lang="zh-CN" altLang="en-US" sz="1270" b="1"/>
              <a:t>渲染</a:t>
            </a:r>
            <a:r>
              <a:rPr lang="zh-CN" altLang="en-US" sz="1270" b="1">
                <a:solidFill>
                  <a:srgbClr val="0070C0"/>
                </a:solidFill>
              </a:rPr>
              <a:t>仕女图</a:t>
            </a:r>
            <a:r>
              <a:rPr lang="zh-CN" altLang="en-US" sz="1270" b="1"/>
              <a:t>，韵味被私藏</a:t>
            </a:r>
          </a:p>
          <a:p>
            <a:r>
              <a:rPr lang="zh-CN" altLang="en-US" sz="1270" b="1"/>
              <a:t>而</a:t>
            </a:r>
            <a:r>
              <a:rPr lang="zh-CN" altLang="en-US" sz="1270" b="1">
                <a:solidFill>
                  <a:srgbClr val="FF0000"/>
                </a:solidFill>
              </a:rPr>
              <a:t>你嫣然的一笑</a:t>
            </a:r>
            <a:r>
              <a:rPr lang="zh-CN" altLang="en-US" sz="1270" b="1"/>
              <a:t>如含苞待放</a:t>
            </a:r>
          </a:p>
          <a:p>
            <a:r>
              <a:rPr lang="zh-CN" altLang="en-US" sz="1270" b="1">
                <a:solidFill>
                  <a:srgbClr val="FF0000"/>
                </a:solidFill>
              </a:rPr>
              <a:t>你的美</a:t>
            </a:r>
            <a:r>
              <a:rPr lang="zh-CN" altLang="en-US" sz="1270" b="1"/>
              <a:t>一缕飘散，去到我去不了的地方</a:t>
            </a:r>
          </a:p>
          <a:p>
            <a:endParaRPr lang="zh-CN" altLang="en-US" sz="1270" b="1"/>
          </a:p>
          <a:p>
            <a:r>
              <a:rPr lang="zh-CN" altLang="en-US" sz="1270" b="1"/>
              <a:t>天青色等烟雨，而</a:t>
            </a:r>
            <a:r>
              <a:rPr lang="zh-CN" altLang="en-US" sz="1270" b="1">
                <a:solidFill>
                  <a:srgbClr val="FF0000"/>
                </a:solidFill>
              </a:rPr>
              <a:t>我在等你</a:t>
            </a:r>
            <a:endParaRPr lang="zh-CN" altLang="en-US" sz="1270" b="1"/>
          </a:p>
          <a:p>
            <a:r>
              <a:rPr lang="zh-CN" altLang="en-US" sz="1270" b="1"/>
              <a:t>炊烟袅袅升起，隔江千万里</a:t>
            </a:r>
          </a:p>
          <a:p>
            <a:r>
              <a:rPr lang="zh-CN" altLang="en-US" sz="1270" b="1"/>
              <a:t>在</a:t>
            </a:r>
            <a:r>
              <a:rPr lang="zh-CN" altLang="en-US" sz="1270" b="1">
                <a:solidFill>
                  <a:srgbClr val="0070C0"/>
                </a:solidFill>
              </a:rPr>
              <a:t>瓶底</a:t>
            </a:r>
            <a:r>
              <a:rPr lang="zh-CN" altLang="en-US" sz="1270" b="1"/>
              <a:t>书</a:t>
            </a:r>
            <a:r>
              <a:rPr lang="zh-CN" altLang="en-US" sz="1270" b="1">
                <a:solidFill>
                  <a:srgbClr val="0070C0"/>
                </a:solidFill>
              </a:rPr>
              <a:t>汉隶</a:t>
            </a:r>
            <a:r>
              <a:rPr lang="zh-CN" altLang="en-US" sz="1270" b="1"/>
              <a:t>，仿前朝的飘逸</a:t>
            </a:r>
          </a:p>
          <a:p>
            <a:r>
              <a:rPr lang="zh-CN" altLang="en-US" sz="1270" b="1"/>
              <a:t>就当</a:t>
            </a:r>
            <a:r>
              <a:rPr lang="zh-CN" altLang="en-US" sz="1270" b="1">
                <a:solidFill>
                  <a:srgbClr val="FF0000"/>
                </a:solidFill>
              </a:rPr>
              <a:t>我为遇见你</a:t>
            </a:r>
            <a:r>
              <a:rPr lang="zh-CN" altLang="en-US" sz="1270" b="1"/>
              <a:t>伏笔</a:t>
            </a:r>
          </a:p>
          <a:p>
            <a:endParaRPr lang="zh-CN" altLang="en-US" sz="1270" b="1"/>
          </a:p>
          <a:p>
            <a:r>
              <a:rPr lang="zh-CN" altLang="en-US" sz="1270" b="1"/>
              <a:t>天青色等烟雨，而</a:t>
            </a:r>
            <a:r>
              <a:rPr lang="zh-CN" altLang="en-US" sz="1270" b="1">
                <a:solidFill>
                  <a:srgbClr val="FF0000"/>
                </a:solidFill>
              </a:rPr>
              <a:t>我在等你</a:t>
            </a:r>
            <a:endParaRPr lang="zh-CN" altLang="en-US" sz="1270" b="1"/>
          </a:p>
          <a:p>
            <a:r>
              <a:rPr lang="zh-CN" altLang="en-US" sz="1270" b="1"/>
              <a:t>月色被打捞起，晕开了结局</a:t>
            </a:r>
          </a:p>
          <a:p>
            <a:r>
              <a:rPr lang="zh-CN" altLang="en-US" sz="1270" b="1"/>
              <a:t>如传世的</a:t>
            </a:r>
            <a:r>
              <a:rPr lang="zh-CN" altLang="en-US" sz="1270" b="1">
                <a:solidFill>
                  <a:srgbClr val="0070C0"/>
                </a:solidFill>
              </a:rPr>
              <a:t>青花瓷</a:t>
            </a:r>
            <a:r>
              <a:rPr lang="zh-CN" altLang="en-US" sz="1270" b="1"/>
              <a:t>自顾自美丽，</a:t>
            </a:r>
            <a:r>
              <a:rPr lang="zh-CN" altLang="en-US" sz="1270" b="1">
                <a:solidFill>
                  <a:srgbClr val="FF0000"/>
                </a:solidFill>
              </a:rPr>
              <a:t>你眼带笑意</a:t>
            </a:r>
            <a:endParaRPr lang="zh-CN" altLang="en-US" sz="1270" b="1"/>
          </a:p>
          <a:p>
            <a:endParaRPr lang="zh-CN" altLang="en-US" sz="1270"/>
          </a:p>
          <a:p>
            <a:endParaRPr lang="zh-CN" altLang="en-US" sz="1270"/>
          </a:p>
        </p:txBody>
      </p:sp>
      <p:sp>
        <p:nvSpPr>
          <p:cNvPr id="5" name="文本框 4"/>
          <p:cNvSpPr txBox="1"/>
          <p:nvPr/>
        </p:nvSpPr>
        <p:spPr>
          <a:xfrm>
            <a:off x="5883265" y="2335177"/>
            <a:ext cx="3081024" cy="3610219"/>
          </a:xfrm>
          <a:prstGeom prst="rect">
            <a:avLst/>
          </a:prstGeom>
          <a:noFill/>
        </p:spPr>
        <p:txBody>
          <a:bodyPr wrap="square" rtlCol="0">
            <a:spAutoFit/>
          </a:bodyPr>
          <a:lstStyle/>
          <a:p>
            <a:pPr algn="l"/>
            <a:r>
              <a:rPr lang="zh-CN" altLang="en-US" sz="1270" b="1">
                <a:solidFill>
                  <a:srgbClr val="0070C0"/>
                </a:solidFill>
                <a:sym typeface="+mn-ea"/>
              </a:rPr>
              <a:t>色白花青</a:t>
            </a:r>
            <a:r>
              <a:rPr lang="zh-CN" altLang="en-US" sz="1270" b="1">
                <a:sym typeface="+mn-ea"/>
              </a:rPr>
              <a:t>的锦鲤跃然于</a:t>
            </a:r>
            <a:r>
              <a:rPr lang="zh-CN" altLang="en-US" sz="1270" b="1">
                <a:solidFill>
                  <a:srgbClr val="0070C0"/>
                </a:solidFill>
                <a:sym typeface="+mn-ea"/>
              </a:rPr>
              <a:t>碗底</a:t>
            </a:r>
            <a:endParaRPr lang="zh-CN" altLang="en-US" sz="1270" b="1"/>
          </a:p>
          <a:p>
            <a:pPr algn="l"/>
            <a:r>
              <a:rPr lang="zh-CN" altLang="en-US" sz="1270" b="1">
                <a:sym typeface="+mn-ea"/>
              </a:rPr>
              <a:t>临摹</a:t>
            </a:r>
            <a:r>
              <a:rPr lang="zh-CN" altLang="en-US" sz="1270" b="1">
                <a:solidFill>
                  <a:srgbClr val="0070C0"/>
                </a:solidFill>
                <a:sym typeface="+mn-ea"/>
              </a:rPr>
              <a:t>宋体</a:t>
            </a:r>
            <a:r>
              <a:rPr lang="zh-CN" altLang="en-US" sz="1270" b="1">
                <a:sym typeface="+mn-ea"/>
              </a:rPr>
              <a:t>落款时</a:t>
            </a:r>
            <a:r>
              <a:rPr lang="zh-CN" altLang="en-US" sz="1270" b="1">
                <a:solidFill>
                  <a:srgbClr val="FF0000"/>
                </a:solidFill>
                <a:sym typeface="+mn-ea"/>
              </a:rPr>
              <a:t>却惦记著你</a:t>
            </a:r>
            <a:endParaRPr lang="zh-CN" altLang="en-US" sz="1270" b="1"/>
          </a:p>
          <a:p>
            <a:pPr algn="l"/>
            <a:r>
              <a:rPr lang="zh-CN" altLang="en-US" sz="1270" b="1">
                <a:solidFill>
                  <a:srgbClr val="FF0000"/>
                </a:solidFill>
                <a:sym typeface="+mn-ea"/>
              </a:rPr>
              <a:t>你</a:t>
            </a:r>
            <a:r>
              <a:rPr lang="zh-CN" altLang="en-US" sz="1270" b="1">
                <a:sym typeface="+mn-ea"/>
              </a:rPr>
              <a:t>隐藏在</a:t>
            </a:r>
            <a:r>
              <a:rPr lang="zh-CN" altLang="en-US" sz="1270" b="1">
                <a:solidFill>
                  <a:srgbClr val="0070C0"/>
                </a:solidFill>
                <a:sym typeface="+mn-ea"/>
              </a:rPr>
              <a:t>窑烧</a:t>
            </a:r>
            <a:r>
              <a:rPr lang="zh-CN" altLang="en-US" sz="1270" b="1">
                <a:sym typeface="+mn-ea"/>
              </a:rPr>
              <a:t>里千年</a:t>
            </a:r>
            <a:r>
              <a:rPr lang="zh-CN" altLang="en-US" sz="1270" b="1">
                <a:solidFill>
                  <a:srgbClr val="FF0000"/>
                </a:solidFill>
                <a:sym typeface="+mn-ea"/>
              </a:rPr>
              <a:t>的秘密</a:t>
            </a:r>
            <a:endParaRPr lang="zh-CN" altLang="en-US" sz="1270" b="1"/>
          </a:p>
          <a:p>
            <a:pPr algn="l"/>
            <a:r>
              <a:rPr lang="zh-CN" altLang="en-US" sz="1270" b="1">
                <a:sym typeface="+mn-ea"/>
              </a:rPr>
              <a:t>极细腻，犹如绣花针落地</a:t>
            </a:r>
            <a:endParaRPr lang="zh-CN" altLang="en-US" sz="1270" b="1"/>
          </a:p>
          <a:p>
            <a:pPr algn="l"/>
            <a:r>
              <a:rPr lang="zh-CN" altLang="en-US" sz="1270" b="1">
                <a:sym typeface="+mn-ea"/>
              </a:rPr>
              <a:t>帘外芭蕉惹骤雨，门环惹铜绿</a:t>
            </a:r>
            <a:endParaRPr lang="zh-CN" altLang="en-US" sz="1270" b="1"/>
          </a:p>
          <a:p>
            <a:pPr algn="l"/>
            <a:r>
              <a:rPr lang="zh-CN" altLang="en-US" sz="1270" b="1">
                <a:sym typeface="+mn-ea"/>
              </a:rPr>
              <a:t>而我路过那江南小镇</a:t>
            </a:r>
            <a:r>
              <a:rPr lang="zh-CN" altLang="en-US" sz="1270" b="1">
                <a:solidFill>
                  <a:srgbClr val="FF0000"/>
                </a:solidFill>
                <a:sym typeface="+mn-ea"/>
              </a:rPr>
              <a:t>惹了你</a:t>
            </a:r>
            <a:endParaRPr lang="zh-CN" altLang="en-US" sz="1270" b="1">
              <a:solidFill>
                <a:srgbClr val="FF0000"/>
              </a:solidFill>
            </a:endParaRPr>
          </a:p>
          <a:p>
            <a:pPr algn="l"/>
            <a:r>
              <a:rPr lang="zh-CN" altLang="en-US" sz="1270" b="1">
                <a:sym typeface="+mn-ea"/>
              </a:rPr>
              <a:t>在</a:t>
            </a:r>
            <a:r>
              <a:rPr lang="zh-CN" altLang="en-US" sz="1270" b="1">
                <a:solidFill>
                  <a:srgbClr val="0070C0"/>
                </a:solidFill>
                <a:sym typeface="+mn-ea"/>
              </a:rPr>
              <a:t>泼墨山水画</a:t>
            </a:r>
            <a:r>
              <a:rPr lang="zh-CN" altLang="en-US" sz="1270" b="1">
                <a:sym typeface="+mn-ea"/>
              </a:rPr>
              <a:t>里，</a:t>
            </a:r>
            <a:r>
              <a:rPr lang="zh-CN" altLang="en-US" sz="1270" b="1">
                <a:solidFill>
                  <a:srgbClr val="FF0000"/>
                </a:solidFill>
                <a:sym typeface="+mn-ea"/>
              </a:rPr>
              <a:t>你</a:t>
            </a:r>
            <a:r>
              <a:rPr lang="zh-CN" altLang="en-US" sz="1270" b="1">
                <a:sym typeface="+mn-ea"/>
              </a:rPr>
              <a:t>从墨色深处</a:t>
            </a:r>
            <a:r>
              <a:rPr lang="zh-CN" altLang="en-US" sz="1270" b="1">
                <a:solidFill>
                  <a:srgbClr val="FF0000"/>
                </a:solidFill>
                <a:sym typeface="+mn-ea"/>
              </a:rPr>
              <a:t>被隐去</a:t>
            </a:r>
            <a:endParaRPr lang="zh-CN" altLang="en-US" sz="1270" b="1"/>
          </a:p>
          <a:p>
            <a:pPr algn="l"/>
            <a:endParaRPr lang="zh-CN" altLang="en-US" sz="1270" b="1"/>
          </a:p>
          <a:p>
            <a:pPr algn="l"/>
            <a:r>
              <a:rPr lang="zh-CN" altLang="en-US" sz="1270" b="1">
                <a:sym typeface="+mn-ea"/>
              </a:rPr>
              <a:t>天青色等烟雨，而</a:t>
            </a:r>
            <a:r>
              <a:rPr lang="zh-CN" altLang="en-US" sz="1270" b="1">
                <a:solidFill>
                  <a:srgbClr val="FF0000"/>
                </a:solidFill>
                <a:sym typeface="+mn-ea"/>
              </a:rPr>
              <a:t>我在等你</a:t>
            </a:r>
            <a:endParaRPr lang="zh-CN" altLang="en-US" sz="1270" b="1"/>
          </a:p>
          <a:p>
            <a:pPr algn="l"/>
            <a:r>
              <a:rPr lang="zh-CN" altLang="en-US" sz="1270" b="1">
                <a:sym typeface="+mn-ea"/>
              </a:rPr>
              <a:t>炊烟袅袅升起，隔江千万里</a:t>
            </a:r>
            <a:endParaRPr lang="zh-CN" altLang="en-US" sz="1270" b="1"/>
          </a:p>
          <a:p>
            <a:pPr algn="l"/>
            <a:r>
              <a:rPr lang="zh-CN" altLang="en-US" sz="1270" b="1">
                <a:sym typeface="+mn-ea"/>
              </a:rPr>
              <a:t>在</a:t>
            </a:r>
            <a:r>
              <a:rPr lang="zh-CN" altLang="en-US" sz="1270" b="1">
                <a:solidFill>
                  <a:srgbClr val="0070C0"/>
                </a:solidFill>
                <a:sym typeface="+mn-ea"/>
              </a:rPr>
              <a:t>瓶底</a:t>
            </a:r>
            <a:r>
              <a:rPr lang="zh-CN" altLang="en-US" sz="1270" b="1">
                <a:sym typeface="+mn-ea"/>
              </a:rPr>
              <a:t>书</a:t>
            </a:r>
            <a:r>
              <a:rPr lang="zh-CN" altLang="en-US" sz="1270" b="1">
                <a:solidFill>
                  <a:srgbClr val="0070C0"/>
                </a:solidFill>
                <a:sym typeface="+mn-ea"/>
              </a:rPr>
              <a:t>汉隶</a:t>
            </a:r>
            <a:r>
              <a:rPr lang="zh-CN" altLang="en-US" sz="1270" b="1">
                <a:sym typeface="+mn-ea"/>
              </a:rPr>
              <a:t>，仿前朝的飘逸</a:t>
            </a:r>
            <a:endParaRPr lang="zh-CN" altLang="en-US" sz="1270" b="1"/>
          </a:p>
          <a:p>
            <a:pPr algn="l"/>
            <a:r>
              <a:rPr lang="zh-CN" altLang="en-US" sz="1270" b="1">
                <a:sym typeface="+mn-ea"/>
              </a:rPr>
              <a:t>就当</a:t>
            </a:r>
            <a:r>
              <a:rPr lang="zh-CN" altLang="en-US" sz="1270" b="1">
                <a:solidFill>
                  <a:srgbClr val="FF0000"/>
                </a:solidFill>
                <a:sym typeface="+mn-ea"/>
              </a:rPr>
              <a:t>我为遇见你</a:t>
            </a:r>
            <a:r>
              <a:rPr lang="zh-CN" altLang="en-US" sz="1270" b="1">
                <a:sym typeface="+mn-ea"/>
              </a:rPr>
              <a:t>伏笔</a:t>
            </a:r>
            <a:endParaRPr lang="zh-CN" altLang="en-US" sz="1270" b="1"/>
          </a:p>
          <a:p>
            <a:pPr algn="l"/>
            <a:endParaRPr lang="zh-CN" altLang="en-US" sz="1270" b="1"/>
          </a:p>
          <a:p>
            <a:pPr algn="l"/>
            <a:r>
              <a:rPr lang="zh-CN" altLang="en-US" sz="1270" b="1">
                <a:sym typeface="+mn-ea"/>
              </a:rPr>
              <a:t>天青色等烟雨，而</a:t>
            </a:r>
            <a:r>
              <a:rPr lang="zh-CN" altLang="en-US" sz="1270" b="1">
                <a:solidFill>
                  <a:srgbClr val="FF0000"/>
                </a:solidFill>
                <a:sym typeface="+mn-ea"/>
              </a:rPr>
              <a:t>我在等你</a:t>
            </a:r>
            <a:endParaRPr lang="zh-CN" altLang="en-US" sz="1270" b="1"/>
          </a:p>
          <a:p>
            <a:pPr algn="l"/>
            <a:r>
              <a:rPr lang="zh-CN" altLang="en-US" sz="1270" b="1">
                <a:sym typeface="+mn-ea"/>
              </a:rPr>
              <a:t>月色被打捞起，晕开了结局</a:t>
            </a:r>
            <a:endParaRPr lang="zh-CN" altLang="en-US" sz="1270" b="1"/>
          </a:p>
          <a:p>
            <a:pPr algn="l"/>
            <a:r>
              <a:rPr lang="zh-CN" altLang="en-US" sz="1270" b="1">
                <a:sym typeface="+mn-ea"/>
              </a:rPr>
              <a:t>如传世的</a:t>
            </a:r>
            <a:r>
              <a:rPr lang="zh-CN" altLang="en-US" sz="1270" b="1">
                <a:solidFill>
                  <a:srgbClr val="0070C0"/>
                </a:solidFill>
                <a:sym typeface="+mn-ea"/>
              </a:rPr>
              <a:t>青花瓷</a:t>
            </a:r>
            <a:r>
              <a:rPr lang="zh-CN" altLang="en-US" sz="1270" b="1">
                <a:sym typeface="+mn-ea"/>
              </a:rPr>
              <a:t>自顾自美丽，</a:t>
            </a:r>
            <a:r>
              <a:rPr lang="zh-CN" altLang="en-US" sz="1270" b="1">
                <a:solidFill>
                  <a:srgbClr val="FF0000"/>
                </a:solidFill>
                <a:sym typeface="+mn-ea"/>
              </a:rPr>
              <a:t>你眼带笑意</a:t>
            </a:r>
            <a:endParaRPr lang="zh-CN" altLang="en-US" sz="1270" b="1">
              <a:solidFill>
                <a:srgbClr val="FF0000"/>
              </a:solidFill>
            </a:endParaRPr>
          </a:p>
          <a:p>
            <a:endParaRPr lang="zh-CN" altLang="en-US" sz="1270" b="1">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7" y="2829384"/>
            <a:ext cx="3108672" cy="4142592"/>
          </a:xfrm>
          <a:prstGeom prst="rect">
            <a:avLst/>
          </a:prstGeom>
        </p:spPr>
      </p:pic>
      <p:sp>
        <p:nvSpPr>
          <p:cNvPr id="5" name="文本框 4"/>
          <p:cNvSpPr txBox="1"/>
          <p:nvPr/>
        </p:nvSpPr>
        <p:spPr>
          <a:xfrm>
            <a:off x="444096" y="1083528"/>
            <a:ext cx="5114880" cy="2353914"/>
          </a:xfrm>
          <a:prstGeom prst="rect">
            <a:avLst/>
          </a:prstGeom>
          <a:noFill/>
        </p:spPr>
        <p:txBody>
          <a:bodyPr wrap="square" rtlCol="0">
            <a:spAutoFit/>
          </a:bodyPr>
          <a:lstStyle/>
          <a:p>
            <a:r>
              <a:rPr lang="zh-CN" altLang="en-US" sz="1633"/>
              <a:t>The sky is crying blue, as I wait for </a:t>
            </a:r>
            <a:r>
              <a:rPr lang="zh-CN" altLang="en-US" sz="1633">
                <a:solidFill>
                  <a:srgbClr val="0070C0"/>
                </a:solidFill>
              </a:rPr>
              <a:t>you</a:t>
            </a:r>
            <a:endParaRPr lang="zh-CN" altLang="en-US" sz="1633"/>
          </a:p>
          <a:p>
            <a:r>
              <a:rPr lang="zh-CN" altLang="en-US" sz="1633"/>
              <a:t>The fire in my heart burning white and </a:t>
            </a:r>
            <a:r>
              <a:rPr lang="zh-CN" altLang="en-US" sz="1633">
                <a:solidFill>
                  <a:srgbClr val="0070C0"/>
                </a:solidFill>
              </a:rPr>
              <a:t>true</a:t>
            </a:r>
            <a:endParaRPr lang="zh-CN" altLang="en-US" sz="1633"/>
          </a:p>
          <a:p>
            <a:r>
              <a:rPr lang="zh-CN" altLang="en-US" sz="1633"/>
              <a:t>A thousand miles the smoke is rising high both sides</a:t>
            </a:r>
          </a:p>
          <a:p>
            <a:r>
              <a:rPr lang="zh-CN" altLang="en-US" sz="1633"/>
              <a:t>I see your shadow outlined </a:t>
            </a:r>
            <a:r>
              <a:rPr lang="zh-CN" altLang="en-US" sz="1633">
                <a:solidFill>
                  <a:srgbClr val="0070C0"/>
                </a:solidFill>
              </a:rPr>
              <a:t>through</a:t>
            </a:r>
            <a:endParaRPr lang="zh-CN" altLang="en-US" sz="1633"/>
          </a:p>
          <a:p>
            <a:endParaRPr lang="zh-CN" altLang="en-US" sz="1633"/>
          </a:p>
          <a:p>
            <a:r>
              <a:rPr lang="zh-CN" altLang="en-US" sz="1633"/>
              <a:t>The sky still dark as I make my way to </a:t>
            </a:r>
            <a:r>
              <a:rPr lang="zh-CN" altLang="en-US" sz="1633">
                <a:solidFill>
                  <a:srgbClr val="0070C0"/>
                </a:solidFill>
              </a:rPr>
              <a:t>you</a:t>
            </a:r>
            <a:endParaRPr lang="zh-CN" altLang="en-US" sz="1633"/>
          </a:p>
          <a:p>
            <a:r>
              <a:rPr lang="zh-CN" altLang="en-US" sz="1633"/>
              <a:t>White moon light guides our way, fields of morning </a:t>
            </a:r>
            <a:r>
              <a:rPr lang="zh-CN" altLang="en-US" sz="1633">
                <a:solidFill>
                  <a:srgbClr val="0070C0"/>
                </a:solidFill>
              </a:rPr>
              <a:t>dew</a:t>
            </a:r>
            <a:endParaRPr lang="zh-CN" altLang="en-US" sz="1633"/>
          </a:p>
          <a:p>
            <a:r>
              <a:rPr lang="zh-CN" altLang="en-US" sz="1633"/>
              <a:t>Our world is greener on the other side so free</a:t>
            </a:r>
          </a:p>
          <a:p>
            <a:r>
              <a:rPr lang="zh-CN" altLang="en-US" sz="1633"/>
              <a:t>The time is calling.</a:t>
            </a:r>
          </a:p>
        </p:txBody>
      </p:sp>
      <p:sp>
        <p:nvSpPr>
          <p:cNvPr id="6" name="文本框 5"/>
          <p:cNvSpPr txBox="1"/>
          <p:nvPr/>
        </p:nvSpPr>
        <p:spPr>
          <a:xfrm>
            <a:off x="4394304" y="3629449"/>
            <a:ext cx="4516992" cy="2325765"/>
          </a:xfrm>
          <a:prstGeom prst="rect">
            <a:avLst/>
          </a:prstGeom>
          <a:noFill/>
        </p:spPr>
        <p:txBody>
          <a:bodyPr wrap="square" rtlCol="0">
            <a:spAutoFit/>
          </a:bodyPr>
          <a:lstStyle/>
          <a:p>
            <a:r>
              <a:rPr lang="zh-CN" altLang="en-US" sz="1814"/>
              <a:t>天青色等烟雨，而我在等你</a:t>
            </a:r>
          </a:p>
          <a:p>
            <a:r>
              <a:rPr lang="zh-CN" altLang="en-US" sz="1814"/>
              <a:t>炊烟袅袅升起，隔江千万里</a:t>
            </a:r>
          </a:p>
          <a:p>
            <a:r>
              <a:rPr lang="zh-CN" altLang="en-US" sz="1814"/>
              <a:t>在瓶底书汉隶，仿前朝的飘逸</a:t>
            </a:r>
          </a:p>
          <a:p>
            <a:r>
              <a:rPr lang="zh-CN" altLang="en-US" sz="1814"/>
              <a:t>就当我为遇见你伏笔</a:t>
            </a:r>
          </a:p>
          <a:p>
            <a:endParaRPr lang="zh-CN" altLang="en-US" sz="1814"/>
          </a:p>
          <a:p>
            <a:r>
              <a:rPr lang="zh-CN" altLang="en-US" sz="1814"/>
              <a:t>天青色等烟雨，而我在等你</a:t>
            </a:r>
          </a:p>
          <a:p>
            <a:r>
              <a:rPr lang="zh-CN" altLang="en-US" sz="1814"/>
              <a:t>月色被打捞起，晕开了结局</a:t>
            </a:r>
          </a:p>
          <a:p>
            <a:r>
              <a:rPr lang="zh-CN" altLang="en-US" sz="1814"/>
              <a:t>如传世的青花瓷自顾自美丽，你眼带笑意</a:t>
            </a:r>
          </a:p>
        </p:txBody>
      </p:sp>
      <p:pic>
        <p:nvPicPr>
          <p:cNvPr id="11" name="Picture 2" descr="http://ztu68.com/uploads/Psd/c100626/12M555V630330-159E.jpg"/>
          <p:cNvPicPr>
            <a:picLocks noChangeAspect="1" noChangeArrowheads="1"/>
          </p:cNvPicPr>
          <p:nvPr/>
        </p:nvPicPr>
        <p:blipFill rotWithShape="1">
          <a:blip r:embed="rId4"/>
          <a:srcRect t="-3296"/>
          <a:stretch>
            <a:fillRect/>
          </a:stretch>
        </p:blipFill>
        <p:spPr bwMode="auto">
          <a:xfrm>
            <a:off x="5929345" y="637128"/>
            <a:ext cx="2981952" cy="2992320"/>
          </a:xfrm>
          <a:prstGeom prst="rect">
            <a:avLst/>
          </a:prstGeom>
          <a:ln>
            <a:noFill/>
          </a:ln>
          <a:effectLst>
            <a:outerShdw blurRad="50800" dist="38100" dir="5400000" algn="t"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BCFD24-0B6F-4FFD-83CC-93A2C5B15F06}"/>
              </a:ext>
            </a:extLst>
          </p:cNvPr>
          <p:cNvSpPr>
            <a:spLocks noGrp="1"/>
          </p:cNvSpPr>
          <p:nvPr>
            <p:ph type="title"/>
          </p:nvPr>
        </p:nvSpPr>
        <p:spPr/>
        <p:txBody>
          <a:bodyPr/>
          <a:lstStyle/>
          <a:p>
            <a:r>
              <a:rPr lang="de-DE" dirty="0" err="1"/>
              <a:t>TikTok</a:t>
            </a:r>
            <a:r>
              <a:rPr lang="de-DE" dirty="0"/>
              <a:t> (</a:t>
            </a:r>
            <a:r>
              <a:rPr lang="de-DE" dirty="0" err="1"/>
              <a:t>Douyin</a:t>
            </a:r>
            <a:r>
              <a:rPr lang="de-DE" dirty="0"/>
              <a:t>) and </a:t>
            </a:r>
            <a:r>
              <a:rPr lang="de-DE" dirty="0" err="1"/>
              <a:t>Bilibili</a:t>
            </a:r>
            <a:endParaRPr lang="de-DE" dirty="0"/>
          </a:p>
        </p:txBody>
      </p:sp>
      <p:sp>
        <p:nvSpPr>
          <p:cNvPr id="3" name="Inhaltsplatzhalter 2">
            <a:extLst>
              <a:ext uri="{FF2B5EF4-FFF2-40B4-BE49-F238E27FC236}">
                <a16:creationId xmlns:a16="http://schemas.microsoft.com/office/drawing/2014/main" id="{FCB571C3-D91F-4E12-8D52-F4B6C6433105}"/>
              </a:ext>
            </a:extLst>
          </p:cNvPr>
          <p:cNvSpPr>
            <a:spLocks noGrp="1"/>
          </p:cNvSpPr>
          <p:nvPr>
            <p:ph idx="1"/>
          </p:nvPr>
        </p:nvSpPr>
        <p:spPr/>
        <p:txBody>
          <a:bodyPr/>
          <a:lstStyle/>
          <a:p>
            <a:pPr algn="l"/>
            <a:r>
              <a:rPr lang="de-DE" altLang="zh-CN" sz="3200" b="0" i="0" dirty="0">
                <a:effectLst/>
                <a:latin typeface="Arial" panose="020B0604020202020204" pitchFamily="34" charset="0"/>
              </a:rPr>
              <a:t>5 11 </a:t>
            </a:r>
            <a:r>
              <a:rPr lang="de-DE" sz="3200" b="0" i="0" dirty="0">
                <a:effectLst/>
                <a:latin typeface="Arial" panose="020B0604020202020204" pitchFamily="34" charset="0"/>
              </a:rPr>
              <a:t>Science and Technology: </a:t>
            </a:r>
            <a:r>
              <a:rPr lang="de-DE" sz="3200" b="0" i="0" dirty="0" err="1">
                <a:effectLst/>
                <a:latin typeface="Arial" panose="020B0604020202020204" pitchFamily="34" charset="0"/>
              </a:rPr>
              <a:t>Douyin</a:t>
            </a:r>
            <a:r>
              <a:rPr lang="de-DE" sz="3200" b="0" i="0" dirty="0">
                <a:effectLst/>
                <a:latin typeface="Arial" panose="020B0604020202020204" pitchFamily="34" charset="0"/>
              </a:rPr>
              <a:t> (</a:t>
            </a:r>
            <a:r>
              <a:rPr lang="de-DE" sz="3200" b="0" i="0" dirty="0" err="1">
                <a:effectLst/>
                <a:latin typeface="Arial" panose="020B0604020202020204" pitchFamily="34" charset="0"/>
              </a:rPr>
              <a:t>Tik</a:t>
            </a:r>
            <a:r>
              <a:rPr lang="de-DE" sz="3200" b="0" i="0" dirty="0">
                <a:effectLst/>
                <a:latin typeface="Arial" panose="020B0604020202020204" pitchFamily="34" charset="0"/>
              </a:rPr>
              <a:t> </a:t>
            </a:r>
            <a:r>
              <a:rPr lang="de-DE" sz="3200" b="0" i="0" dirty="0" err="1">
                <a:effectLst/>
                <a:latin typeface="Arial" panose="020B0604020202020204" pitchFamily="34" charset="0"/>
              </a:rPr>
              <a:t>Tok</a:t>
            </a:r>
            <a:r>
              <a:rPr lang="de-DE" sz="3200" b="0" i="0" dirty="0">
                <a:effectLst/>
                <a:latin typeface="Arial" panose="020B0604020202020204" pitchFamily="34" charset="0"/>
              </a:rPr>
              <a:t>) 61%</a:t>
            </a:r>
            <a:r>
              <a:rPr lang="zh-CN" altLang="de-DE" sz="3200" b="0" i="0" dirty="0">
                <a:effectLst/>
                <a:latin typeface="Arial" panose="020B0604020202020204" pitchFamily="34" charset="0"/>
              </a:rPr>
              <a:t>欧欣榆</a:t>
            </a:r>
          </a:p>
          <a:p>
            <a:endParaRPr lang="de-DE" dirty="0"/>
          </a:p>
        </p:txBody>
      </p:sp>
    </p:spTree>
    <p:extLst>
      <p:ext uri="{BB962C8B-B14F-4D97-AF65-F5344CB8AC3E}">
        <p14:creationId xmlns:p14="http://schemas.microsoft.com/office/powerpoint/2010/main" val="10892130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BCFD24-0B6F-4FFD-83CC-93A2C5B15F06}"/>
              </a:ext>
            </a:extLst>
          </p:cNvPr>
          <p:cNvSpPr>
            <a:spLocks noGrp="1"/>
          </p:cNvSpPr>
          <p:nvPr>
            <p:ph type="title"/>
          </p:nvPr>
        </p:nvSpPr>
        <p:spPr/>
        <p:txBody>
          <a:bodyPr/>
          <a:lstStyle/>
          <a:p>
            <a:r>
              <a:rPr lang="de-DE" dirty="0" err="1"/>
              <a:t>Preparation</a:t>
            </a:r>
            <a:r>
              <a:rPr lang="de-DE" dirty="0"/>
              <a:t> </a:t>
            </a:r>
            <a:r>
              <a:rPr lang="de-DE" dirty="0" err="1"/>
              <a:t>for</a:t>
            </a:r>
            <a:r>
              <a:rPr lang="de-DE" dirty="0"/>
              <a:t> </a:t>
            </a:r>
            <a:r>
              <a:rPr lang="de-DE" dirty="0" err="1"/>
              <a:t>next</a:t>
            </a:r>
            <a:r>
              <a:rPr lang="de-DE" dirty="0"/>
              <a:t> time</a:t>
            </a:r>
          </a:p>
        </p:txBody>
      </p:sp>
      <p:sp>
        <p:nvSpPr>
          <p:cNvPr id="3" name="Inhaltsplatzhalter 2">
            <a:extLst>
              <a:ext uri="{FF2B5EF4-FFF2-40B4-BE49-F238E27FC236}">
                <a16:creationId xmlns:a16="http://schemas.microsoft.com/office/drawing/2014/main" id="{FCB571C3-D91F-4E12-8D52-F4B6C6433105}"/>
              </a:ext>
            </a:extLst>
          </p:cNvPr>
          <p:cNvSpPr>
            <a:spLocks noGrp="1"/>
          </p:cNvSpPr>
          <p:nvPr>
            <p:ph idx="1"/>
          </p:nvPr>
        </p:nvSpPr>
        <p:spPr/>
        <p:txBody>
          <a:bodyPr>
            <a:normAutofit/>
          </a:bodyPr>
          <a:lstStyle/>
          <a:p>
            <a:pPr algn="l"/>
            <a:r>
              <a:rPr lang="de-DE" altLang="zh-CN" sz="6600" b="0" i="0" dirty="0">
                <a:solidFill>
                  <a:srgbClr val="000000"/>
                </a:solidFill>
                <a:effectLst/>
                <a:latin typeface="Arial" panose="020B0604020202020204" pitchFamily="34" charset="0"/>
              </a:rPr>
              <a:t>6 23 </a:t>
            </a:r>
            <a:r>
              <a:rPr lang="de-DE" sz="6600" b="0" i="0" dirty="0" err="1">
                <a:solidFill>
                  <a:srgbClr val="000000"/>
                </a:solidFill>
                <a:effectLst/>
                <a:latin typeface="Arial" panose="020B0604020202020204" pitchFamily="34" charset="0"/>
              </a:rPr>
              <a:t>Beverages</a:t>
            </a:r>
            <a:r>
              <a:rPr lang="de-DE" sz="6600" b="0" i="0" dirty="0">
                <a:solidFill>
                  <a:srgbClr val="000000"/>
                </a:solidFill>
                <a:effectLst/>
                <a:latin typeface="Arial" panose="020B0604020202020204" pitchFamily="34" charset="0"/>
              </a:rPr>
              <a:t>: Tea 53% </a:t>
            </a:r>
            <a:r>
              <a:rPr lang="zh-CN" altLang="de-DE" sz="6600" b="0" i="0" dirty="0">
                <a:solidFill>
                  <a:srgbClr val="000000"/>
                </a:solidFill>
                <a:effectLst/>
                <a:latin typeface="Arial" panose="020B0604020202020204" pitchFamily="34" charset="0"/>
              </a:rPr>
              <a:t>李思文</a:t>
            </a:r>
          </a:p>
          <a:p>
            <a:pPr algn="l"/>
            <a:r>
              <a:rPr lang="de-DE" altLang="zh-CN" sz="6600" b="0" i="0" dirty="0">
                <a:solidFill>
                  <a:srgbClr val="000000"/>
                </a:solidFill>
                <a:effectLst/>
                <a:latin typeface="Arial" panose="020B0604020202020204" pitchFamily="34" charset="0"/>
              </a:rPr>
              <a:t>6 12 </a:t>
            </a:r>
            <a:r>
              <a:rPr lang="de-DE" sz="6600" b="0" i="0" dirty="0" err="1">
                <a:solidFill>
                  <a:srgbClr val="000000"/>
                </a:solidFill>
                <a:effectLst/>
                <a:latin typeface="Arial" panose="020B0604020202020204" pitchFamily="34" charset="0"/>
              </a:rPr>
              <a:t>Beverages</a:t>
            </a:r>
            <a:r>
              <a:rPr lang="de-DE" sz="6600" b="0" i="0" dirty="0">
                <a:solidFill>
                  <a:srgbClr val="000000"/>
                </a:solidFill>
                <a:effectLst/>
                <a:latin typeface="Arial" panose="020B0604020202020204" pitchFamily="34" charset="0"/>
              </a:rPr>
              <a:t>: Milk Tea 60%</a:t>
            </a:r>
            <a:r>
              <a:rPr lang="zh-CN" altLang="de-DE" sz="6600" b="0" i="0" dirty="0">
                <a:solidFill>
                  <a:srgbClr val="000000"/>
                </a:solidFill>
                <a:effectLst/>
                <a:latin typeface="Arial" panose="020B0604020202020204" pitchFamily="34" charset="0"/>
              </a:rPr>
              <a:t>由馨凝</a:t>
            </a:r>
          </a:p>
        </p:txBody>
      </p:sp>
    </p:spTree>
    <p:extLst>
      <p:ext uri="{BB962C8B-B14F-4D97-AF65-F5344CB8AC3E}">
        <p14:creationId xmlns:p14="http://schemas.microsoft.com/office/powerpoint/2010/main" val="19062828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标题 1"/>
          <p:cNvSpPr>
            <a:spLocks noGrp="1"/>
          </p:cNvSpPr>
          <p:nvPr>
            <p:ph type="title"/>
          </p:nvPr>
        </p:nvSpPr>
        <p:spPr/>
        <p:txBody>
          <a:bodyPr>
            <a:normAutofit fontScale="90000"/>
          </a:bodyPr>
          <a:lstStyle/>
          <a:p>
            <a:pPr algn="ctr"/>
            <a:r>
              <a:rPr altLang="zh-CN" b="1" dirty="0">
                <a:solidFill>
                  <a:schemeClr val="tx1"/>
                </a:solidFill>
                <a:latin typeface="Arial" panose="020B0604020202020204" pitchFamily="34" charset="0"/>
                <a:cs typeface="Arial" panose="020B0604020202020204" pitchFamily="34" charset="0"/>
              </a:rPr>
              <a:t>Always here for you!</a:t>
            </a:r>
            <a:br>
              <a:rPr altLang="zh-CN" b="1" dirty="0">
                <a:solidFill>
                  <a:schemeClr val="tx1"/>
                </a:solidFill>
                <a:latin typeface="Arial" panose="020B0604020202020204" pitchFamily="34" charset="0"/>
                <a:cs typeface="Arial" panose="020B0604020202020204" pitchFamily="34" charset="0"/>
              </a:rPr>
            </a:br>
            <a:r>
              <a:rPr lang="zh-CN" altLang="en-US" sz="2800" b="1" dirty="0">
                <a:solidFill>
                  <a:schemeClr val="tx1"/>
                </a:solidFill>
                <a:latin typeface="Arial" panose="020B0604020202020204" pitchFamily="34" charset="0"/>
                <a:cs typeface="Arial" panose="020B0604020202020204" pitchFamily="34" charset="0"/>
              </a:rPr>
              <a:t>随时</a:t>
            </a:r>
            <a:r>
              <a:rPr lang="zh-CN" altLang="de-DE" sz="2800" b="1" dirty="0">
                <a:solidFill>
                  <a:schemeClr val="tx1"/>
                </a:solidFill>
                <a:latin typeface="Arial" panose="020B0604020202020204" pitchFamily="34" charset="0"/>
                <a:cs typeface="Arial" panose="020B0604020202020204" pitchFamily="34" charset="0"/>
              </a:rPr>
              <a:t>为你们服务</a:t>
            </a:r>
            <a:endParaRPr kumimoji="1" lang="zh-CN" altLang="en-US" b="1" dirty="0">
              <a:solidFill>
                <a:schemeClr val="tx1"/>
              </a:solidFill>
              <a:cs typeface="Arial" panose="020B0604020202020204" pitchFamily="34" charset="0"/>
            </a:endParaRPr>
          </a:p>
        </p:txBody>
      </p:sp>
      <p:sp>
        <p:nvSpPr>
          <p:cNvPr id="107523" name="内容占位符 2"/>
          <p:cNvSpPr>
            <a:spLocks noGrp="1"/>
          </p:cNvSpPr>
          <p:nvPr>
            <p:ph idx="1"/>
          </p:nvPr>
        </p:nvSpPr>
        <p:spPr>
          <a:xfrm>
            <a:off x="866775" y="2603500"/>
            <a:ext cx="7053263" cy="3722688"/>
          </a:xfrm>
        </p:spPr>
        <p:txBody>
          <a:bodyPr>
            <a:normAutofit/>
          </a:bodyPr>
          <a:lstStyle/>
          <a:p>
            <a:pPr algn="ctr">
              <a:buFont typeface="Garamond" panose="02020404030301010803" pitchFamily="18" charset="0"/>
              <a:buNone/>
            </a:pPr>
            <a:r>
              <a:rPr lang="en-US" altLang="zh-CN" sz="2400" dirty="0">
                <a:latin typeface="Arial" panose="020B0604020202020204" pitchFamily="34" charset="0"/>
                <a:ea typeface="楷体" panose="02010609060101010101" pitchFamily="49" charset="-122"/>
                <a:cs typeface="Arial" panose="020B0604020202020204" pitchFamily="34" charset="0"/>
              </a:rPr>
              <a:t>Professor Dr. Martin </a:t>
            </a:r>
            <a:r>
              <a:rPr lang="en-US" altLang="zh-CN" sz="2400" dirty="0" err="1">
                <a:latin typeface="Arial" panose="020B0604020202020204" pitchFamily="34" charset="0"/>
                <a:ea typeface="楷体" panose="02010609060101010101" pitchFamily="49" charset="-122"/>
                <a:cs typeface="Arial" panose="020B0604020202020204" pitchFamily="34" charset="0"/>
              </a:rPr>
              <a:t>Woesler</a:t>
            </a:r>
            <a:r>
              <a:rPr lang="zh-CN" altLang="de-DE" sz="2400" dirty="0">
                <a:latin typeface="Arial" panose="020B0604020202020204" pitchFamily="34" charset="0"/>
                <a:ea typeface="楷体" panose="02010609060101010101" pitchFamily="49" charset="-122"/>
                <a:cs typeface="Arial" panose="020B0604020202020204" pitchFamily="34" charset="0"/>
              </a:rPr>
              <a:t> </a:t>
            </a:r>
            <a:br>
              <a:rPr lang="de-DE" altLang="zh-CN" sz="2400" dirty="0">
                <a:latin typeface="Arial" panose="020B0604020202020204" pitchFamily="34" charset="0"/>
                <a:ea typeface="楷体" panose="02010609060101010101" pitchFamily="49" charset="-122"/>
                <a:cs typeface="Arial" panose="020B0604020202020204" pitchFamily="34" charset="0"/>
              </a:rPr>
            </a:br>
            <a:r>
              <a:rPr lang="zh-CN" altLang="de-DE" sz="2400" dirty="0">
                <a:latin typeface="Arial" panose="020B0604020202020204" pitchFamily="34" charset="0"/>
                <a:ea typeface="楷体" panose="02010609060101010101" pitchFamily="49" charset="-122"/>
                <a:cs typeface="Arial" panose="020B0604020202020204" pitchFamily="34" charset="0"/>
              </a:rPr>
              <a:t>吴漠汀</a:t>
            </a:r>
            <a:br>
              <a:rPr lang="de-DE" altLang="zh-CN" sz="2400" dirty="0">
                <a:latin typeface="Arial" panose="020B0604020202020204" pitchFamily="34" charset="0"/>
                <a:ea typeface="楷体" panose="02010609060101010101" pitchFamily="49" charset="-122"/>
                <a:cs typeface="Arial" panose="020B0604020202020204" pitchFamily="34" charset="0"/>
              </a:rPr>
            </a:br>
            <a:r>
              <a:rPr lang="zh-CN" altLang="de-DE" sz="2400" dirty="0">
                <a:latin typeface="Arial" panose="020B0604020202020204" pitchFamily="34" charset="0"/>
                <a:ea typeface="楷体" panose="02010609060101010101" pitchFamily="49" charset="-122"/>
                <a:cs typeface="Arial" panose="020B0604020202020204" pitchFamily="34" charset="0"/>
              </a:rPr>
              <a:t>湖南师范大学特聘教授，博士导师</a:t>
            </a:r>
            <a:endParaRPr lang="de-DE" altLang="zh-CN" sz="2400" dirty="0">
              <a:latin typeface="Arial" panose="020B0604020202020204" pitchFamily="34" charset="0"/>
              <a:ea typeface="楷体" panose="02010609060101010101" pitchFamily="49" charset="-122"/>
              <a:cs typeface="Arial" panose="020B0604020202020204" pitchFamily="34" charset="0"/>
            </a:endParaRPr>
          </a:p>
          <a:p>
            <a:pPr marL="0" indent="0" algn="ctr">
              <a:buNone/>
            </a:pPr>
            <a:r>
              <a:rPr lang="en-US" altLang="de-DE" sz="2400" dirty="0">
                <a:latin typeface="Arial" panose="020B0604020202020204" pitchFamily="34" charset="0"/>
                <a:ea typeface="楷体" panose="02010609060101010101" pitchFamily="49" charset="-122"/>
                <a:cs typeface="Arial" panose="020B0604020202020204" pitchFamily="34" charset="0"/>
              </a:rPr>
              <a:t>Office / </a:t>
            </a:r>
            <a:r>
              <a:rPr lang="zh-CN" altLang="de-DE" sz="2400" dirty="0">
                <a:latin typeface="Arial" panose="020B0604020202020204" pitchFamily="34" charset="0"/>
                <a:ea typeface="楷体" panose="02010609060101010101" pitchFamily="49" charset="-122"/>
                <a:cs typeface="Arial" panose="020B0604020202020204" pitchFamily="34" charset="0"/>
              </a:rPr>
              <a:t>办公室</a:t>
            </a:r>
            <a:r>
              <a:rPr lang="de-DE" altLang="zh-CN" sz="2400" dirty="0">
                <a:latin typeface="Arial" panose="020B0604020202020204" pitchFamily="34" charset="0"/>
                <a:ea typeface="楷体" panose="02010609060101010101" pitchFamily="49" charset="-122"/>
                <a:cs typeface="Arial" panose="020B0604020202020204" pitchFamily="34" charset="0"/>
              </a:rPr>
              <a:t>: </a:t>
            </a:r>
            <a:r>
              <a:rPr lang="zh-CN" altLang="de-DE" sz="2400" dirty="0">
                <a:latin typeface="Arial" panose="020B0604020202020204" pitchFamily="34" charset="0"/>
                <a:ea typeface="楷体" panose="02010609060101010101" pitchFamily="49" charset="-122"/>
                <a:cs typeface="Arial" panose="020B0604020202020204" pitchFamily="34" charset="0"/>
              </a:rPr>
              <a:t>外国语学院</a:t>
            </a:r>
            <a:r>
              <a:rPr lang="de-DE" altLang="zh-CN" sz="2400" dirty="0">
                <a:latin typeface="Arial" panose="020B0604020202020204" pitchFamily="34" charset="0"/>
                <a:ea typeface="楷体" panose="02010609060101010101" pitchFamily="49" charset="-122"/>
                <a:cs typeface="Arial" panose="020B0604020202020204" pitchFamily="34" charset="0"/>
              </a:rPr>
              <a:t>415</a:t>
            </a:r>
          </a:p>
          <a:p>
            <a:pPr marL="0" indent="0" algn="ctr">
              <a:buNone/>
            </a:pPr>
            <a:r>
              <a:rPr lang="zh-CN" altLang="de-DE" sz="2400" dirty="0">
                <a:latin typeface="Arial" panose="020B0604020202020204" pitchFamily="34" charset="0"/>
                <a:ea typeface="楷体" panose="02010609060101010101" pitchFamily="49" charset="-122"/>
                <a:cs typeface="Arial" panose="020B0604020202020204" pitchFamily="34" charset="0"/>
              </a:rPr>
              <a:t>国际汉学中心</a:t>
            </a:r>
            <a:r>
              <a:rPr lang="de-DE" altLang="zh-CN" sz="2400">
                <a:latin typeface="Arial" panose="020B0604020202020204" pitchFamily="34" charset="0"/>
                <a:ea typeface="楷体" panose="02010609060101010101" pitchFamily="49" charset="-122"/>
                <a:cs typeface="Arial" panose="020B0604020202020204" pitchFamily="34" charset="0"/>
              </a:rPr>
              <a:t>309</a:t>
            </a:r>
            <a:endParaRPr lang="de-DE" altLang="zh-CN" sz="2400" dirty="0">
              <a:latin typeface="Arial" panose="020B0604020202020204" pitchFamily="34" charset="0"/>
              <a:ea typeface="楷体" panose="02010609060101010101" pitchFamily="49" charset="-122"/>
              <a:cs typeface="Arial" panose="020B0604020202020204" pitchFamily="34" charset="0"/>
            </a:endParaRPr>
          </a:p>
          <a:p>
            <a:pPr algn="ctr">
              <a:buFont typeface="Garamond" panose="02020404030301010803" pitchFamily="18" charset="0"/>
              <a:buNone/>
            </a:pPr>
            <a:r>
              <a:rPr lang="en-US" altLang="zh-CN" sz="2400" dirty="0">
                <a:latin typeface="Arial" panose="020B0604020202020204" pitchFamily="34" charset="0"/>
                <a:ea typeface="楷体" panose="02010609060101010101" pitchFamily="49" charset="-122"/>
                <a:cs typeface="Arial" panose="020B0604020202020204" pitchFamily="34" charset="0"/>
              </a:rPr>
              <a:t>Phone / </a:t>
            </a:r>
            <a:r>
              <a:rPr lang="zh-CN" altLang="de-DE" sz="2400" dirty="0">
                <a:latin typeface="Arial" panose="020B0604020202020204" pitchFamily="34" charset="0"/>
                <a:ea typeface="楷体" panose="02010609060101010101" pitchFamily="49" charset="-122"/>
                <a:cs typeface="Arial" panose="020B0604020202020204" pitchFamily="34" charset="0"/>
              </a:rPr>
              <a:t>电话</a:t>
            </a:r>
            <a:r>
              <a:rPr lang="en-US" altLang="zh-CN" sz="2400" dirty="0">
                <a:latin typeface="Arial" panose="020B0604020202020204" pitchFamily="34" charset="0"/>
                <a:ea typeface="楷体" panose="02010609060101010101" pitchFamily="49" charset="-122"/>
                <a:cs typeface="Arial" panose="020B0604020202020204" pitchFamily="34" charset="0"/>
              </a:rPr>
              <a:t>: (150) </a:t>
            </a:r>
            <a:r>
              <a:rPr lang="de-DE" altLang="zh-CN" sz="2400" dirty="0">
                <a:latin typeface="Arial" panose="020B0604020202020204" pitchFamily="34" charset="0"/>
                <a:ea typeface="楷体" panose="02010609060101010101" pitchFamily="49" charset="-122"/>
                <a:cs typeface="Arial" panose="020B0604020202020204" pitchFamily="34" charset="0"/>
              </a:rPr>
              <a:t>1138 8818 </a:t>
            </a:r>
            <a:br>
              <a:rPr lang="de-DE" altLang="zh-CN" sz="2400" dirty="0">
                <a:latin typeface="Arial" panose="020B0604020202020204" pitchFamily="34" charset="0"/>
                <a:ea typeface="楷体" panose="02010609060101010101" pitchFamily="49" charset="-122"/>
                <a:cs typeface="Arial" panose="020B0604020202020204" pitchFamily="34" charset="0"/>
              </a:rPr>
            </a:br>
            <a:r>
              <a:rPr lang="de-DE" altLang="zh-CN" sz="2400" dirty="0">
                <a:latin typeface="Arial" panose="020B0604020202020204" pitchFamily="34" charset="0"/>
                <a:ea typeface="楷体" panose="02010609060101010101" pitchFamily="49" charset="-122"/>
                <a:cs typeface="Arial" panose="020B0604020202020204" pitchFamily="34" charset="0"/>
              </a:rPr>
              <a:t>(</a:t>
            </a:r>
            <a:r>
              <a:rPr lang="zh-CN" altLang="de-DE" sz="2400" dirty="0">
                <a:latin typeface="Arial" panose="020B0604020202020204" pitchFamily="34" charset="0"/>
                <a:ea typeface="楷体" panose="02010609060101010101" pitchFamily="49" charset="-122"/>
                <a:cs typeface="Arial" panose="020B0604020202020204" pitchFamily="34" charset="0"/>
              </a:rPr>
              <a:t>德国</a:t>
            </a:r>
            <a:r>
              <a:rPr lang="de-DE" altLang="zh-CN" sz="2400" dirty="0">
                <a:latin typeface="Arial" panose="020B0604020202020204" pitchFamily="34" charset="0"/>
                <a:ea typeface="楷体" panose="02010609060101010101" pitchFamily="49" charset="-122"/>
                <a:cs typeface="Arial" panose="020B0604020202020204" pitchFamily="34" charset="0"/>
              </a:rPr>
              <a:t>+49 178 2073538)</a:t>
            </a:r>
            <a:br>
              <a:rPr lang="de-DE" altLang="zh-CN" sz="2400" dirty="0">
                <a:latin typeface="Arial" panose="020B0604020202020204" pitchFamily="34" charset="0"/>
                <a:ea typeface="楷体" panose="02010609060101010101" pitchFamily="49" charset="-122"/>
                <a:cs typeface="Arial" panose="020B0604020202020204" pitchFamily="34" charset="0"/>
              </a:rPr>
            </a:br>
            <a:r>
              <a:rPr lang="en-US" altLang="zh-CN" sz="2400" dirty="0">
                <a:latin typeface="Arial" panose="020B0604020202020204" pitchFamily="34" charset="0"/>
                <a:ea typeface="楷体" panose="02010609060101010101" pitchFamily="49" charset="-122"/>
                <a:cs typeface="Arial" panose="020B0604020202020204" pitchFamily="34" charset="0"/>
              </a:rPr>
              <a:t>Email / </a:t>
            </a:r>
            <a:r>
              <a:rPr lang="zh-CN" altLang="de-DE" sz="2400" dirty="0">
                <a:latin typeface="Arial" panose="020B0604020202020204" pitchFamily="34" charset="0"/>
                <a:ea typeface="楷体" panose="02010609060101010101" pitchFamily="49" charset="-122"/>
                <a:cs typeface="Arial" panose="020B0604020202020204" pitchFamily="34" charset="0"/>
              </a:rPr>
              <a:t>电子邮件</a:t>
            </a:r>
            <a:r>
              <a:rPr lang="en-US" altLang="zh-CN" sz="2400" dirty="0">
                <a:latin typeface="Arial" panose="020B0604020202020204" pitchFamily="34" charset="0"/>
                <a:ea typeface="楷体" panose="02010609060101010101" pitchFamily="49" charset="-122"/>
                <a:cs typeface="Arial" panose="020B0604020202020204" pitchFamily="34" charset="0"/>
              </a:rPr>
              <a:t>: wmt@hunnu.edu.cn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683568" y="2435404"/>
            <a:ext cx="7704856" cy="2015936"/>
          </a:xfrm>
          <a:prstGeom prst="rect">
            <a:avLst/>
          </a:prstGeom>
          <a:noFill/>
        </p:spPr>
        <p:txBody>
          <a:bodyPr wrap="square" rtlCol="0">
            <a:spAutoFit/>
          </a:bodyPr>
          <a:lstStyle/>
          <a:p>
            <a:pPr algn="ctr"/>
            <a:r>
              <a:rPr lang="de-DE" sz="12500" dirty="0">
                <a:latin typeface="Calibri" panose="020F0502020204030204" pitchFamily="34" charset="0"/>
                <a:ea typeface="华文新魏" panose="02010800040101010101" pitchFamily="2" charset="-122"/>
              </a:rPr>
              <a:t>Thank You</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56C01A-974E-4CB9-A77B-32371B888EF6}"/>
              </a:ext>
            </a:extLst>
          </p:cNvPr>
          <p:cNvSpPr>
            <a:spLocks noGrp="1"/>
          </p:cNvSpPr>
          <p:nvPr>
            <p:ph type="title"/>
          </p:nvPr>
        </p:nvSpPr>
        <p:spPr/>
        <p:txBody>
          <a:bodyPr/>
          <a:lstStyle/>
          <a:p>
            <a:r>
              <a:rPr lang="de-DE" dirty="0" err="1"/>
              <a:t>Celadon</a:t>
            </a:r>
            <a:endParaRPr lang="de-DE" dirty="0"/>
          </a:p>
        </p:txBody>
      </p:sp>
      <p:sp>
        <p:nvSpPr>
          <p:cNvPr id="3" name="Inhaltsplatzhalter 2">
            <a:extLst>
              <a:ext uri="{FF2B5EF4-FFF2-40B4-BE49-F238E27FC236}">
                <a16:creationId xmlns:a16="http://schemas.microsoft.com/office/drawing/2014/main" id="{C98FD622-0EF0-4C53-8BCA-D82B9E5D1090}"/>
              </a:ext>
            </a:extLst>
          </p:cNvPr>
          <p:cNvSpPr>
            <a:spLocks noGrp="1"/>
          </p:cNvSpPr>
          <p:nvPr>
            <p:ph idx="1"/>
          </p:nvPr>
        </p:nvSpPr>
        <p:spPr/>
        <p:txBody>
          <a:bodyPr/>
          <a:lstStyle/>
          <a:p>
            <a:pPr algn="l"/>
            <a:r>
              <a:rPr lang="de-DE" altLang="zh-CN" sz="3200" b="0" i="0" dirty="0">
                <a:effectLst/>
                <a:latin typeface="Arial" panose="020B0604020202020204" pitchFamily="34" charset="0"/>
              </a:rPr>
              <a:t>5 2 </a:t>
            </a:r>
            <a:r>
              <a:rPr lang="de-DE" sz="3200" b="0" i="0" dirty="0">
                <a:effectLst/>
                <a:latin typeface="Arial" panose="020B0604020202020204" pitchFamily="34" charset="0"/>
              </a:rPr>
              <a:t>Silk and </a:t>
            </a:r>
            <a:r>
              <a:rPr lang="de-DE" sz="3200" b="0" i="0" dirty="0" err="1">
                <a:effectLst/>
                <a:latin typeface="Arial" panose="020B0604020202020204" pitchFamily="34" charset="0"/>
              </a:rPr>
              <a:t>porcelain</a:t>
            </a:r>
            <a:r>
              <a:rPr lang="de-DE" sz="3200" b="0" i="0" dirty="0">
                <a:effectLst/>
                <a:latin typeface="Arial" panose="020B0604020202020204" pitchFamily="34" charset="0"/>
              </a:rPr>
              <a:t>: </a:t>
            </a:r>
            <a:r>
              <a:rPr lang="de-DE" sz="3200" b="0" i="0" dirty="0" err="1">
                <a:effectLst/>
                <a:latin typeface="Arial" panose="020B0604020202020204" pitchFamily="34" charset="0"/>
              </a:rPr>
              <a:t>Celadon</a:t>
            </a:r>
            <a:r>
              <a:rPr lang="de-DE" sz="3200" b="0" i="0" dirty="0">
                <a:effectLst/>
                <a:latin typeface="Arial" panose="020B0604020202020204" pitchFamily="34" charset="0"/>
              </a:rPr>
              <a:t> and </a:t>
            </a:r>
            <a:r>
              <a:rPr lang="de-DE" sz="3200" b="0" i="0" dirty="0" err="1">
                <a:effectLst/>
                <a:latin typeface="Arial" panose="020B0604020202020204" pitchFamily="34" charset="0"/>
              </a:rPr>
              <a:t>Celadon</a:t>
            </a:r>
            <a:r>
              <a:rPr lang="de-DE" sz="3200" b="0" i="0" dirty="0">
                <a:effectLst/>
                <a:latin typeface="Arial" panose="020B0604020202020204" pitchFamily="34" charset="0"/>
              </a:rPr>
              <a:t> Song 《</a:t>
            </a:r>
            <a:r>
              <a:rPr lang="zh-CN" altLang="de-DE" sz="3200" b="0" i="0" dirty="0">
                <a:effectLst/>
                <a:latin typeface="Arial" panose="020B0604020202020204" pitchFamily="34" charset="0"/>
              </a:rPr>
              <a:t>青花瓷</a:t>
            </a:r>
            <a:r>
              <a:rPr lang="de-DE" altLang="zh-CN" sz="3200" b="0" i="0" dirty="0">
                <a:effectLst/>
                <a:latin typeface="Arial" panose="020B0604020202020204" pitchFamily="34" charset="0"/>
              </a:rPr>
              <a:t>》</a:t>
            </a:r>
            <a:r>
              <a:rPr lang="zh-CN" altLang="de-DE" sz="3200" b="0" i="0" dirty="0">
                <a:effectLst/>
                <a:latin typeface="Arial" panose="020B0604020202020204" pitchFamily="34" charset="0"/>
              </a:rPr>
              <a:t>歌词 </a:t>
            </a:r>
            <a:r>
              <a:rPr lang="de-DE" altLang="zh-CN" sz="3200" b="0" i="0" dirty="0">
                <a:effectLst/>
                <a:latin typeface="Arial" panose="020B0604020202020204" pitchFamily="34" charset="0"/>
              </a:rPr>
              <a:t>72%</a:t>
            </a:r>
            <a:r>
              <a:rPr lang="zh-CN" altLang="de-DE" sz="3200" b="0" i="0" dirty="0">
                <a:effectLst/>
                <a:latin typeface="Arial" panose="020B0604020202020204" pitchFamily="34" charset="0"/>
              </a:rPr>
              <a:t>喻锦博</a:t>
            </a:r>
          </a:p>
          <a:p>
            <a:endParaRPr lang="de-DE" dirty="0"/>
          </a:p>
        </p:txBody>
      </p:sp>
    </p:spTree>
    <p:extLst>
      <p:ext uri="{BB962C8B-B14F-4D97-AF65-F5344CB8AC3E}">
        <p14:creationId xmlns:p14="http://schemas.microsoft.com/office/powerpoint/2010/main" val="1586887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4834" name="Rectangle 2"/>
          <p:cNvSpPr>
            <a:spLocks noGrp="1" noChangeArrowheads="1"/>
          </p:cNvSpPr>
          <p:nvPr>
            <p:ph type="title"/>
          </p:nvPr>
        </p:nvSpPr>
        <p:spPr>
          <a:xfrm>
            <a:off x="971600" y="476672"/>
            <a:ext cx="7772400" cy="647700"/>
          </a:xfrm>
        </p:spPr>
        <p:txBody>
          <a:bodyPr/>
          <a:lstStyle/>
          <a:p>
            <a:pPr algn="ctr"/>
            <a:r>
              <a:rPr lang="en-US" altLang="zh-CN" sz="3200" b="1" dirty="0"/>
              <a:t>Questions Concerning Section D</a:t>
            </a:r>
          </a:p>
        </p:txBody>
      </p:sp>
      <p:sp>
        <p:nvSpPr>
          <p:cNvPr id="1144835" name="Rectangle 3"/>
          <p:cNvSpPr>
            <a:spLocks noGrp="1" noChangeArrowheads="1"/>
          </p:cNvSpPr>
          <p:nvPr>
            <p:ph idx="1"/>
          </p:nvPr>
        </p:nvSpPr>
        <p:spPr>
          <a:xfrm>
            <a:off x="179512" y="1412777"/>
            <a:ext cx="8964487" cy="4803874"/>
          </a:xfrm>
        </p:spPr>
        <p:txBody>
          <a:bodyPr>
            <a:normAutofit/>
          </a:bodyPr>
          <a:lstStyle/>
          <a:p>
            <a:pPr marL="0" indent="0">
              <a:buNone/>
            </a:pPr>
            <a:r>
              <a:rPr lang="en-US" altLang="zh-CN" sz="3200" dirty="0">
                <a:solidFill>
                  <a:schemeClr val="accent1"/>
                </a:solidFill>
              </a:rPr>
              <a:t>1. Why does celadon appear green?  </a:t>
            </a:r>
          </a:p>
          <a:p>
            <a:pPr marL="0" indent="0">
              <a:buNone/>
            </a:pPr>
            <a:r>
              <a:rPr lang="en-US" altLang="zh-CN" sz="3200" dirty="0"/>
              <a:t>2. Why was the celadon industry prosperous in Hangzhou?</a:t>
            </a:r>
          </a:p>
          <a:p>
            <a:pPr marL="0" indent="0">
              <a:buNone/>
            </a:pPr>
            <a:r>
              <a:rPr lang="en-US" altLang="zh-CN" sz="3200" dirty="0"/>
              <a:t>3. Why was Chinese green porcelain named Celadon? </a:t>
            </a:r>
          </a:p>
          <a:p>
            <a:pPr marL="0" indent="0">
              <a:buNone/>
            </a:pPr>
            <a:r>
              <a:rPr lang="en-US" altLang="zh-CN" sz="3200" dirty="0">
                <a:solidFill>
                  <a:schemeClr val="accent1"/>
                </a:solidFill>
              </a:rPr>
              <a:t>4. What do you know about crackleware? </a:t>
            </a:r>
          </a:p>
        </p:txBody>
      </p:sp>
      <p:sp>
        <p:nvSpPr>
          <p:cNvPr id="2" name="Action Button: Forward or Next 1">
            <a:hlinkClick r:id="rId2" action="ppaction://hlinksldjump" highlightClick="1"/>
          </p:cNvPr>
          <p:cNvSpPr/>
          <p:nvPr/>
        </p:nvSpPr>
        <p:spPr>
          <a:xfrm>
            <a:off x="6660232" y="1539640"/>
            <a:ext cx="864096" cy="466352"/>
          </a:xfrm>
          <a:prstGeom prst="actionButtonForwardNext">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Z"/>
          </a:p>
        </p:txBody>
      </p:sp>
      <p:sp>
        <p:nvSpPr>
          <p:cNvPr id="5" name="Action Button: Forward or Next 4">
            <a:hlinkClick r:id="rId3" action="ppaction://hlinksldjump" highlightClick="1"/>
          </p:cNvPr>
          <p:cNvSpPr/>
          <p:nvPr/>
        </p:nvSpPr>
        <p:spPr>
          <a:xfrm>
            <a:off x="7549794" y="4221088"/>
            <a:ext cx="864096" cy="466352"/>
          </a:xfrm>
          <a:prstGeom prst="actionButtonForwardNext">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Z"/>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860" name="Rectangle 4"/>
          <p:cNvSpPr>
            <a:spLocks noGrp="1" noChangeArrowheads="1"/>
          </p:cNvSpPr>
          <p:nvPr>
            <p:ph type="title"/>
          </p:nvPr>
        </p:nvSpPr>
        <p:spPr>
          <a:xfrm>
            <a:off x="827584" y="404664"/>
            <a:ext cx="7772400" cy="719138"/>
          </a:xfrm>
        </p:spPr>
        <p:txBody>
          <a:bodyPr/>
          <a:lstStyle/>
          <a:p>
            <a:pPr algn="ctr"/>
            <a:r>
              <a:rPr lang="en-US" altLang="zh-CN" sz="3200" b="1" dirty="0"/>
              <a:t> Why does celadon appear green?  </a:t>
            </a:r>
          </a:p>
        </p:txBody>
      </p:sp>
      <p:pic>
        <p:nvPicPr>
          <p:cNvPr id="1145861" name="Picture 5" descr="2008825213420712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611313"/>
            <a:ext cx="6369050" cy="47767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76741" y="6403328"/>
            <a:ext cx="1600118" cy="400110"/>
          </a:xfrm>
          <a:prstGeom prst="rect">
            <a:avLst/>
          </a:prstGeom>
          <a:noFill/>
        </p:spPr>
        <p:txBody>
          <a:bodyPr wrap="none" rtlCol="0">
            <a:spAutoFit/>
          </a:bodyPr>
          <a:lstStyle/>
          <a:p>
            <a:pPr>
              <a:buNone/>
            </a:pPr>
            <a:r>
              <a:rPr lang="en-NZ" sz="2000" dirty="0">
                <a:solidFill>
                  <a:schemeClr val="accent1"/>
                </a:solidFill>
              </a:rPr>
              <a:t>Celadon plate</a:t>
            </a:r>
          </a:p>
        </p:txBody>
      </p:sp>
      <p:sp>
        <p:nvSpPr>
          <p:cNvPr id="3" name="Action Button: Home 2">
            <a:hlinkClick r:id="rId3" action="ppaction://hlinksldjump" highlightClick="1"/>
          </p:cNvPr>
          <p:cNvSpPr/>
          <p:nvPr/>
        </p:nvSpPr>
        <p:spPr>
          <a:xfrm>
            <a:off x="7956376" y="568897"/>
            <a:ext cx="1042416" cy="1042416"/>
          </a:xfrm>
          <a:prstGeom prst="actionButtonHome">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Z"/>
          </a:p>
        </p:txBody>
      </p:sp>
    </p:spTree>
    <p:extLst>
      <p:ext uri="{BB962C8B-B14F-4D97-AF65-F5344CB8AC3E}">
        <p14:creationId xmlns:p14="http://schemas.microsoft.com/office/powerpoint/2010/main" val="3456286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910" name="Rectangle 6"/>
          <p:cNvSpPr>
            <a:spLocks noGrp="1" noChangeArrowheads="1"/>
          </p:cNvSpPr>
          <p:nvPr>
            <p:ph type="title"/>
          </p:nvPr>
        </p:nvSpPr>
        <p:spPr>
          <a:xfrm>
            <a:off x="827584" y="404664"/>
            <a:ext cx="7772400" cy="647700"/>
          </a:xfrm>
        </p:spPr>
        <p:txBody>
          <a:bodyPr>
            <a:normAutofit/>
          </a:bodyPr>
          <a:lstStyle/>
          <a:p>
            <a:pPr algn="ctr"/>
            <a:r>
              <a:rPr lang="en-US" altLang="zh-CN" sz="3200" b="1" dirty="0">
                <a:solidFill>
                  <a:schemeClr val="accent1"/>
                </a:solidFill>
              </a:rPr>
              <a:t>What do you know about crackleware? </a:t>
            </a:r>
            <a:endParaRPr lang="en-US" altLang="zh-CN" sz="3200" b="1" dirty="0"/>
          </a:p>
        </p:txBody>
      </p:sp>
      <p:pic>
        <p:nvPicPr>
          <p:cNvPr id="1147911" name="Picture 7" descr="celadon-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1773238"/>
            <a:ext cx="6423025" cy="4495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23928" y="6325289"/>
            <a:ext cx="2448272" cy="400110"/>
          </a:xfrm>
          <a:prstGeom prst="rect">
            <a:avLst/>
          </a:prstGeom>
          <a:noFill/>
        </p:spPr>
        <p:txBody>
          <a:bodyPr wrap="square" rtlCol="0">
            <a:spAutoFit/>
          </a:bodyPr>
          <a:lstStyle/>
          <a:p>
            <a:pPr>
              <a:buNone/>
            </a:pPr>
            <a:r>
              <a:rPr lang="en-US" altLang="zh-CN" sz="2000" dirty="0">
                <a:solidFill>
                  <a:schemeClr val="accent1"/>
                </a:solidFill>
              </a:rPr>
              <a:t>Celadon crackleware</a:t>
            </a:r>
            <a:endParaRPr lang="en-NZ" sz="2000" dirty="0">
              <a:solidFill>
                <a:schemeClr val="accent1"/>
              </a:solidFill>
            </a:endParaRPr>
          </a:p>
        </p:txBody>
      </p:sp>
      <p:sp>
        <p:nvSpPr>
          <p:cNvPr id="2" name="Action Button: Home 1">
            <a:hlinkClick r:id="rId3" action="ppaction://hlinksldjump" highlightClick="1"/>
          </p:cNvPr>
          <p:cNvSpPr/>
          <p:nvPr/>
        </p:nvSpPr>
        <p:spPr>
          <a:xfrm>
            <a:off x="8101584" y="548680"/>
            <a:ext cx="1042416" cy="1042416"/>
          </a:xfrm>
          <a:prstGeom prst="actionButtonHome">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Z"/>
          </a:p>
        </p:txBody>
      </p:sp>
    </p:spTree>
    <p:extLst>
      <p:ext uri="{BB962C8B-B14F-4D97-AF65-F5344CB8AC3E}">
        <p14:creationId xmlns:p14="http://schemas.microsoft.com/office/powerpoint/2010/main" val="1043224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hidden="1"/>
          <p:cNvSpPr txBox="1"/>
          <p:nvPr/>
        </p:nvSpPr>
        <p:spPr>
          <a:xfrm>
            <a:off x="0" y="969548"/>
            <a:ext cx="1571625" cy="300082"/>
          </a:xfrm>
          <a:prstGeom prst="rect">
            <a:avLst/>
          </a:prstGeom>
          <a:noFill/>
        </p:spPr>
        <p:txBody>
          <a:bodyPr wrap="square" rtlCol="0">
            <a:spAutoFit/>
          </a:bodyPr>
          <a:lstStyle/>
          <a:p>
            <a:pPr algn="ctr"/>
            <a:r>
              <a:rPr lang="en-US" altLang="zh-CN" sz="1350" dirty="0">
                <a:noFill/>
                <a:ea typeface="优设标题黑" panose="00000500000000000000" pitchFamily="2" charset="-122"/>
              </a:rPr>
              <a:t>BY YUSHEN</a:t>
            </a:r>
            <a:endParaRPr lang="zh-CN" altLang="en-US" sz="1350" dirty="0">
              <a:noFill/>
              <a:ea typeface="优设标题黑" panose="00000500000000000000" pitchFamily="2" charset="-122"/>
            </a:endParaRPr>
          </a:p>
        </p:txBody>
      </p:sp>
      <p:pic>
        <p:nvPicPr>
          <p:cNvPr id="4" name="图片 4"/>
          <p:cNvPicPr>
            <a:picLocks noChangeAspect="1"/>
          </p:cNvPicPr>
          <p:nvPr>
            <p:custDataLst>
              <p:tags r:id="rId1"/>
            </p:custDataLst>
          </p:nvPr>
        </p:nvPicPr>
        <p:blipFill rotWithShape="1">
          <a:blip r:embed="rId8" cstate="print">
            <a:extLst>
              <a:ext uri="{28A0092B-C50C-407E-A947-70E740481C1C}">
                <a14:useLocalDpi xmlns:a14="http://schemas.microsoft.com/office/drawing/2010/main" val="0"/>
              </a:ext>
            </a:extLst>
          </a:blip>
          <a:srcRect r="11111"/>
          <a:stretch>
            <a:fillRect/>
          </a:stretch>
        </p:blipFill>
        <p:spPr>
          <a:xfrm>
            <a:off x="0" y="857250"/>
            <a:ext cx="9144000" cy="5143500"/>
          </a:xfrm>
          <a:prstGeom prst="rect">
            <a:avLst/>
          </a:prstGeom>
        </p:spPr>
      </p:pic>
      <p:pic>
        <p:nvPicPr>
          <p:cNvPr id="5" name="图片 6"/>
          <p:cNvPicPr>
            <a:picLocks noChangeAspect="1"/>
          </p:cNvPicPr>
          <p:nvPr>
            <p:custDataLst>
              <p:tags r:id="rId2"/>
            </p:custDataLst>
          </p:nvPr>
        </p:nvPicPr>
        <p:blipFill rotWithShape="1">
          <a:blip r:embed="rId9">
            <a:extLst>
              <a:ext uri="{28A0092B-C50C-407E-A947-70E740481C1C}">
                <a14:useLocalDpi xmlns:a14="http://schemas.microsoft.com/office/drawing/2010/main" val="0"/>
              </a:ext>
            </a:extLst>
          </a:blip>
          <a:srcRect t="6754" r="7821" b="33897"/>
          <a:stretch>
            <a:fillRect/>
          </a:stretch>
        </p:blipFill>
        <p:spPr>
          <a:xfrm>
            <a:off x="873633" y="3822192"/>
            <a:ext cx="3136392" cy="2071117"/>
          </a:xfrm>
          <a:prstGeom prst="rect">
            <a:avLst/>
          </a:prstGeom>
        </p:spPr>
      </p:pic>
      <p:pic>
        <p:nvPicPr>
          <p:cNvPr id="6" name="图片 10"/>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0" y="857250"/>
            <a:ext cx="9144000" cy="2857500"/>
          </a:xfrm>
          <a:prstGeom prst="rect">
            <a:avLst/>
          </a:prstGeom>
        </p:spPr>
      </p:pic>
      <p:pic>
        <p:nvPicPr>
          <p:cNvPr id="7" name="图片 12"/>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0" y="857250"/>
            <a:ext cx="2857500" cy="2857500"/>
          </a:xfrm>
          <a:prstGeom prst="rect">
            <a:avLst/>
          </a:prstGeom>
        </p:spPr>
      </p:pic>
      <p:grpSp>
        <p:nvGrpSpPr>
          <p:cNvPr id="13" name="组合 12"/>
          <p:cNvGrpSpPr/>
          <p:nvPr/>
        </p:nvGrpSpPr>
        <p:grpSpPr>
          <a:xfrm>
            <a:off x="3013302" y="2329398"/>
            <a:ext cx="5724186" cy="1556138"/>
            <a:chOff x="4533901" y="1604089"/>
            <a:chExt cx="6712858" cy="1824911"/>
          </a:xfrm>
        </p:grpSpPr>
        <p:pic>
          <p:nvPicPr>
            <p:cNvPr id="9" name="图片 14"/>
            <p:cNvPicPr>
              <a:picLocks noChangeAspect="1"/>
            </p:cNvPicPr>
            <p:nvPr>
              <p:custDataLst>
                <p:tags r:id="rId5"/>
              </p:custDataLst>
            </p:nvPr>
          </p:nvPicPr>
          <p:blipFill rotWithShape="1">
            <a:blip r:embed="rId12">
              <a:duotone>
                <a:prstClr val="black"/>
                <a:schemeClr val="accent3">
                  <a:tint val="45000"/>
                  <a:satMod val="400000"/>
                </a:schemeClr>
              </a:duotone>
              <a:extLst>
                <a:ext uri="{28A0092B-C50C-407E-A947-70E740481C1C}">
                  <a14:useLocalDpi xmlns:a14="http://schemas.microsoft.com/office/drawing/2010/main" val="0"/>
                </a:ext>
              </a:extLst>
            </a:blip>
            <a:srcRect l="6331" t="32661" r="4663" b="33336"/>
            <a:stretch>
              <a:fillRect/>
            </a:stretch>
          </p:blipFill>
          <p:spPr>
            <a:xfrm>
              <a:off x="4539415" y="1604089"/>
              <a:ext cx="6701830" cy="1824911"/>
            </a:xfrm>
            <a:prstGeom prst="rect">
              <a:avLst/>
            </a:prstGeom>
          </p:spPr>
        </p:pic>
        <p:sp>
          <p:nvSpPr>
            <p:cNvPr id="10" name="文本框 17"/>
            <p:cNvSpPr txBox="1"/>
            <p:nvPr>
              <p:custDataLst>
                <p:tags r:id="rId6"/>
              </p:custDataLst>
            </p:nvPr>
          </p:nvSpPr>
          <p:spPr>
            <a:xfrm>
              <a:off x="4533901" y="2059495"/>
              <a:ext cx="6712858" cy="1082806"/>
            </a:xfrm>
            <a:prstGeom prst="rect">
              <a:avLst/>
            </a:prstGeom>
            <a:noFill/>
          </p:spPr>
          <p:txBody>
            <a:bodyPr wrap="square" rtlCol="0">
              <a:spAutoFit/>
            </a:bodyPr>
            <a:lstStyle/>
            <a:p>
              <a:pPr algn="ctr"/>
              <a:r>
                <a:rPr lang="en-US" altLang="zh-CN" sz="5400" dirty="0">
                  <a:solidFill>
                    <a:srgbClr val="811B1F"/>
                  </a:solidFill>
                  <a:latin typeface="胡晓波男神体" panose="02010600030101010101" pitchFamily="2" charset="-122"/>
                  <a:ea typeface="胡晓波男神体" panose="02010600030101010101" pitchFamily="2" charset="-122"/>
                  <a:cs typeface="胡晓波男神体" panose="02010600030101010101" pitchFamily="2" charset="-122"/>
                </a:rPr>
                <a:t>Celadon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filter="fade">
                                      <p:cBhvr>
                                        <p:cTn id="7" dur="500">
                                          <p:stCondLst>
                                            <p:cond delay="0"/>
                                          </p:stCondLst>
                                        </p:cTn>
                                        <p:tgtEl>
                                          <p:spTgt spid="4"/>
                                        </p:tgtEl>
                                      </p:cBhvr>
                                    </p:animEffect>
                                    <p:animScale>
                                      <p:cBhvr>
                                        <p:cTn id="8" dur="500" fill="hold">
                                          <p:stCondLst>
                                            <p:cond delay="0"/>
                                          </p:stCondLst>
                                        </p:cTn>
                                        <p:tgtEl>
                                          <p:spTgt spid="4"/>
                                        </p:tgtEl>
                                      </p:cBhvr>
                                      <p:from x="150000" y="150000"/>
                                      <p:to x="100000" y="100000"/>
                                    </p:animScale>
                                    <p:anim to="" calcmode="lin" valueType="num">
                                      <p:cBhvr>
                                        <p:cTn id="9" dur="500" fill="hold">
                                          <p:stCondLst>
                                            <p:cond delay="0"/>
                                          </p:stCondLst>
                                        </p:cTn>
                                        <p:tgtEl>
                                          <p:spTgt spid="4"/>
                                        </p:tgtEl>
                                        <p:attrNameLst>
                                          <p:attrName>ppt_x</p:attrName>
                                        </p:attrNameLst>
                                      </p:cBhvr>
                                      <p:tavLst>
                                        <p:tav tm="0">
                                          <p:val>
                                            <p:strVal val="#ppt_x+sin(rand(10))/10"/>
                                          </p:val>
                                        </p:tav>
                                        <p:tav tm="100000">
                                          <p:val>
                                            <p:strVal val="#ppt_x"/>
                                          </p:val>
                                        </p:tav>
                                      </p:tavLst>
                                    </p:anim>
                                    <p:anim to="" calcmode="lin" valueType="num">
                                      <p:cBhvr>
                                        <p:cTn id="10" dur="500" fill="hold">
                                          <p:stCondLst>
                                            <p:cond delay="0"/>
                                          </p:stCondLst>
                                        </p:cTn>
                                        <p:tgtEl>
                                          <p:spTgt spid="4"/>
                                        </p:tgtEl>
                                        <p:attrNameLst>
                                          <p:attrName>ppt_y</p:attrName>
                                        </p:attrNameLst>
                                      </p:cBhvr>
                                      <p:tavLst>
                                        <p:tav tm="0">
                                          <p:val>
                                            <p:strVal val="#ppt_y+sin(rand(10))/10"/>
                                          </p:val>
                                        </p:tav>
                                        <p:tav tm="100000">
                                          <p:val>
                                            <p:strVal val="#ppt_y"/>
                                          </p:val>
                                        </p:tav>
                                      </p:tavLst>
                                    </p:anim>
                                  </p:childTnLst>
                                </p:cTn>
                              </p:par>
                            </p:childTnLst>
                          </p:cTn>
                        </p:par>
                        <p:par>
                          <p:cTn id="11" fill="hold">
                            <p:stCondLst>
                              <p:cond delay="500"/>
                            </p:stCondLst>
                            <p:childTnLst>
                              <p:par>
                                <p:cTn id="12" presetID="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filter="fade">
                                      <p:cBhvr>
                                        <p:cTn id="14" dur="500">
                                          <p:stCondLst>
                                            <p:cond delay="0"/>
                                          </p:stCondLst>
                                        </p:cTn>
                                        <p:tgtEl>
                                          <p:spTgt spid="5"/>
                                        </p:tgtEl>
                                      </p:cBhvr>
                                    </p:animEffect>
                                    <p:animScale>
                                      <p:cBhvr>
                                        <p:cTn id="15" dur="500" fill="hold">
                                          <p:stCondLst>
                                            <p:cond delay="0"/>
                                          </p:stCondLst>
                                        </p:cTn>
                                        <p:tgtEl>
                                          <p:spTgt spid="5"/>
                                        </p:tgtEl>
                                      </p:cBhvr>
                                      <p:from x="150000" y="150000"/>
                                      <p:to x="100000" y="100000"/>
                                    </p:animScale>
                                    <p:anim to="" calcmode="lin" valueType="num">
                                      <p:cBhvr>
                                        <p:cTn id="16" dur="500" fill="hold">
                                          <p:stCondLst>
                                            <p:cond delay="0"/>
                                          </p:stCondLst>
                                        </p:cTn>
                                        <p:tgtEl>
                                          <p:spTgt spid="5"/>
                                        </p:tgtEl>
                                        <p:attrNameLst>
                                          <p:attrName>ppt_x</p:attrName>
                                        </p:attrNameLst>
                                      </p:cBhvr>
                                      <p:tavLst>
                                        <p:tav tm="0">
                                          <p:val>
                                            <p:strVal val="#ppt_x+sin(rand(10))/10"/>
                                          </p:val>
                                        </p:tav>
                                        <p:tav tm="100000">
                                          <p:val>
                                            <p:strVal val="#ppt_x"/>
                                          </p:val>
                                        </p:tav>
                                      </p:tavLst>
                                    </p:anim>
                                    <p:anim to="" calcmode="lin" valueType="num">
                                      <p:cBhvr>
                                        <p:cTn id="17" dur="500" fill="hold">
                                          <p:stCondLst>
                                            <p:cond delay="0"/>
                                          </p:stCondLst>
                                        </p:cTn>
                                        <p:tgtEl>
                                          <p:spTgt spid="5"/>
                                        </p:tgtEl>
                                        <p:attrNameLst>
                                          <p:attrName>ppt_y</p:attrName>
                                        </p:attrNameLst>
                                      </p:cBhvr>
                                      <p:tavLst>
                                        <p:tav tm="0">
                                          <p:val>
                                            <p:strVal val="#ppt_y+sin(rand(10))/10"/>
                                          </p:val>
                                        </p:tav>
                                        <p:tav tm="100000">
                                          <p:val>
                                            <p:strVal val="#ppt_y"/>
                                          </p:val>
                                        </p:tav>
                                      </p:tavLst>
                                    </p:anim>
                                  </p:childTnLst>
                                </p:cTn>
                              </p:par>
                            </p:childTnLst>
                          </p:cTn>
                        </p:par>
                        <p:par>
                          <p:cTn id="18" fill="hold">
                            <p:stCondLst>
                              <p:cond delay="1000"/>
                            </p:stCondLst>
                            <p:childTnLst>
                              <p:par>
                                <p:cTn id="19" presetID="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filter="fade">
                                      <p:cBhvr>
                                        <p:cTn id="21" dur="500">
                                          <p:stCondLst>
                                            <p:cond delay="0"/>
                                          </p:stCondLst>
                                        </p:cTn>
                                        <p:tgtEl>
                                          <p:spTgt spid="6"/>
                                        </p:tgtEl>
                                      </p:cBhvr>
                                    </p:animEffect>
                                    <p:animScale>
                                      <p:cBhvr>
                                        <p:cTn id="22" dur="500" fill="hold">
                                          <p:stCondLst>
                                            <p:cond delay="0"/>
                                          </p:stCondLst>
                                        </p:cTn>
                                        <p:tgtEl>
                                          <p:spTgt spid="6"/>
                                        </p:tgtEl>
                                      </p:cBhvr>
                                      <p:from x="150000" y="150000"/>
                                      <p:to x="100000" y="100000"/>
                                    </p:animScale>
                                    <p:anim to="" calcmode="lin" valueType="num">
                                      <p:cBhvr>
                                        <p:cTn id="23" dur="500" fill="hold">
                                          <p:stCondLst>
                                            <p:cond delay="0"/>
                                          </p:stCondLst>
                                        </p:cTn>
                                        <p:tgtEl>
                                          <p:spTgt spid="6"/>
                                        </p:tgtEl>
                                        <p:attrNameLst>
                                          <p:attrName>ppt_x</p:attrName>
                                        </p:attrNameLst>
                                      </p:cBhvr>
                                      <p:tavLst>
                                        <p:tav tm="0">
                                          <p:val>
                                            <p:strVal val="#ppt_x+sin(rand(10))/10"/>
                                          </p:val>
                                        </p:tav>
                                        <p:tav tm="100000">
                                          <p:val>
                                            <p:strVal val="#ppt_x"/>
                                          </p:val>
                                        </p:tav>
                                      </p:tavLst>
                                    </p:anim>
                                    <p:anim to="" calcmode="lin" valueType="num">
                                      <p:cBhvr>
                                        <p:cTn id="24" dur="500" fill="hold">
                                          <p:stCondLst>
                                            <p:cond delay="0"/>
                                          </p:stCondLst>
                                        </p:cTn>
                                        <p:tgtEl>
                                          <p:spTgt spid="6"/>
                                        </p:tgtEl>
                                        <p:attrNameLst>
                                          <p:attrName>ppt_y</p:attrName>
                                        </p:attrNameLst>
                                      </p:cBhvr>
                                      <p:tavLst>
                                        <p:tav tm="0">
                                          <p:val>
                                            <p:strVal val="#ppt_y+sin(rand(10))/10"/>
                                          </p:val>
                                        </p:tav>
                                        <p:tav tm="100000">
                                          <p:val>
                                            <p:strVal val="#ppt_y"/>
                                          </p:val>
                                        </p:tav>
                                      </p:tavLst>
                                    </p:anim>
                                  </p:childTnLst>
                                </p:cTn>
                              </p:par>
                            </p:childTnLst>
                          </p:cTn>
                        </p:par>
                        <p:par>
                          <p:cTn id="25" fill="hold">
                            <p:stCondLst>
                              <p:cond delay="1500"/>
                            </p:stCondLst>
                            <p:childTnLst>
                              <p:par>
                                <p:cTn id="26" presetID="0"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filter="fade">
                                      <p:cBhvr>
                                        <p:cTn id="28" dur="500">
                                          <p:stCondLst>
                                            <p:cond delay="0"/>
                                          </p:stCondLst>
                                        </p:cTn>
                                        <p:tgtEl>
                                          <p:spTgt spid="7"/>
                                        </p:tgtEl>
                                      </p:cBhvr>
                                    </p:animEffect>
                                    <p:animScale>
                                      <p:cBhvr>
                                        <p:cTn id="29" dur="500" fill="hold">
                                          <p:stCondLst>
                                            <p:cond delay="0"/>
                                          </p:stCondLst>
                                        </p:cTn>
                                        <p:tgtEl>
                                          <p:spTgt spid="7"/>
                                        </p:tgtEl>
                                      </p:cBhvr>
                                      <p:from x="150000" y="150000"/>
                                      <p:to x="100000" y="100000"/>
                                    </p:animScale>
                                    <p:anim to="" calcmode="lin" valueType="num">
                                      <p:cBhvr>
                                        <p:cTn id="30" dur="500" fill="hold">
                                          <p:stCondLst>
                                            <p:cond delay="0"/>
                                          </p:stCondLst>
                                        </p:cTn>
                                        <p:tgtEl>
                                          <p:spTgt spid="7"/>
                                        </p:tgtEl>
                                        <p:attrNameLst>
                                          <p:attrName>ppt_x</p:attrName>
                                        </p:attrNameLst>
                                      </p:cBhvr>
                                      <p:tavLst>
                                        <p:tav tm="0">
                                          <p:val>
                                            <p:strVal val="#ppt_x+sin(rand(10))/10"/>
                                          </p:val>
                                        </p:tav>
                                        <p:tav tm="100000">
                                          <p:val>
                                            <p:strVal val="#ppt_x"/>
                                          </p:val>
                                        </p:tav>
                                      </p:tavLst>
                                    </p:anim>
                                    <p:anim to="" calcmode="lin" valueType="num">
                                      <p:cBhvr>
                                        <p:cTn id="31" dur="500" fill="hold">
                                          <p:stCondLst>
                                            <p:cond delay="0"/>
                                          </p:stCondLst>
                                        </p:cTn>
                                        <p:tgtEl>
                                          <p:spTgt spid="7"/>
                                        </p:tgtEl>
                                        <p:attrNameLst>
                                          <p:attrName>ppt_y</p:attrName>
                                        </p:attrNameLst>
                                      </p:cBhvr>
                                      <p:tavLst>
                                        <p:tav tm="0">
                                          <p:val>
                                            <p:strVal val="#ppt_y+sin(rand(10))/10"/>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6"/>
          <p:cNvPicPr>
            <a:picLocks noChangeAspect="1"/>
          </p:cNvPicPr>
          <p:nvPr>
            <p:custDataLst>
              <p:tags r:id="rId1"/>
            </p:custDataLst>
          </p:nvPr>
        </p:nvPicPr>
        <p:blipFill rotWithShape="1">
          <a:blip r:embed="rId6">
            <a:extLst>
              <a:ext uri="{28A0092B-C50C-407E-A947-70E740481C1C}">
                <a14:useLocalDpi xmlns:a14="http://schemas.microsoft.com/office/drawing/2010/main" val="0"/>
              </a:ext>
            </a:extLst>
          </a:blip>
          <a:srcRect t="6754" r="7821" b="33897"/>
          <a:stretch>
            <a:fillRect/>
          </a:stretch>
        </p:blipFill>
        <p:spPr>
          <a:xfrm>
            <a:off x="873633" y="3822192"/>
            <a:ext cx="3136392" cy="2071117"/>
          </a:xfrm>
          <a:prstGeom prst="rect">
            <a:avLst/>
          </a:prstGeom>
        </p:spPr>
      </p:pic>
      <p:pic>
        <p:nvPicPr>
          <p:cNvPr id="4" name="图片 4"/>
          <p:cNvPicPr>
            <a:picLocks noChangeAspect="1"/>
          </p:cNvPicPr>
          <p:nvPr>
            <p:custDataLst>
              <p:tags r:id="rId2"/>
            </p:custDataLst>
          </p:nvPr>
        </p:nvPicPr>
        <p:blipFill rotWithShape="1">
          <a:blip r:embed="rId7" cstate="print">
            <a:extLst>
              <a:ext uri="{28A0092B-C50C-407E-A947-70E740481C1C}">
                <a14:useLocalDpi xmlns:a14="http://schemas.microsoft.com/office/drawing/2010/main" val="0"/>
              </a:ext>
            </a:extLst>
          </a:blip>
          <a:srcRect r="11111"/>
          <a:stretch>
            <a:fillRect/>
          </a:stretch>
        </p:blipFill>
        <p:spPr>
          <a:xfrm>
            <a:off x="0" y="857250"/>
            <a:ext cx="9144000" cy="5143500"/>
          </a:xfrm>
          <a:prstGeom prst="rect">
            <a:avLst/>
          </a:prstGeom>
        </p:spPr>
      </p:pic>
      <p:pic>
        <p:nvPicPr>
          <p:cNvPr id="6" name="图片 10"/>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8096" y="691039"/>
            <a:ext cx="9144000" cy="2857500"/>
          </a:xfrm>
          <a:prstGeom prst="rect">
            <a:avLst/>
          </a:prstGeom>
        </p:spPr>
      </p:pic>
      <p:pic>
        <p:nvPicPr>
          <p:cNvPr id="7" name="图片 12"/>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1" y="857251"/>
            <a:ext cx="1516697" cy="1516697"/>
          </a:xfrm>
          <a:prstGeom prst="rect">
            <a:avLst/>
          </a:prstGeom>
        </p:spPr>
      </p:pic>
      <p:grpSp>
        <p:nvGrpSpPr>
          <p:cNvPr id="2" name="组合 1"/>
          <p:cNvGrpSpPr/>
          <p:nvPr/>
        </p:nvGrpSpPr>
        <p:grpSpPr>
          <a:xfrm>
            <a:off x="1516698" y="1621281"/>
            <a:ext cx="1729544" cy="1610974"/>
            <a:chOff x="3900962" y="1232024"/>
            <a:chExt cx="2306059" cy="2147965"/>
          </a:xfrm>
        </p:grpSpPr>
        <p:pic>
          <p:nvPicPr>
            <p:cNvPr id="23" name="Picture 3" descr="C:\Users\Thinkpad\Desktop\PNG\1_0002_图层-5-副本.png"/>
            <p:cNvPicPr>
              <a:picLocks noChangeAspect="1" noChangeArrowheads="1"/>
            </p:cNvPicPr>
            <p:nvPr/>
          </p:nvPicPr>
          <p:blipFill>
            <a:blip r:embed="rId10" cstate="print">
              <a:lum bright="70000" contrast="-70000"/>
              <a:extLst>
                <a:ext uri="{28A0092B-C50C-407E-A947-70E740481C1C}">
                  <a14:useLocalDpi xmlns:a14="http://schemas.microsoft.com/office/drawing/2010/main" val="0"/>
                </a:ext>
              </a:extLst>
            </a:blip>
            <a:srcRect/>
            <a:stretch>
              <a:fillRect/>
            </a:stretch>
          </p:blipFill>
          <p:spPr bwMode="auto">
            <a:xfrm rot="4418917">
              <a:off x="4231169" y="1517891"/>
              <a:ext cx="1921706" cy="180249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rot="4217533">
              <a:off x="5848425" y="2527131"/>
              <a:ext cx="368770" cy="348422"/>
            </a:xfrm>
            <a:prstGeom prst="rect">
              <a:avLst/>
            </a:prstGeom>
          </p:spPr>
        </p:pic>
        <p:sp>
          <p:nvSpPr>
            <p:cNvPr id="25" name="文本框 24"/>
            <p:cNvSpPr txBox="1"/>
            <p:nvPr/>
          </p:nvSpPr>
          <p:spPr>
            <a:xfrm>
              <a:off x="4371167" y="1232024"/>
              <a:ext cx="900017" cy="1477328"/>
            </a:xfrm>
            <a:prstGeom prst="rect">
              <a:avLst/>
            </a:prstGeom>
            <a:noFill/>
          </p:spPr>
          <p:txBody>
            <a:bodyPr wrap="square" rtlCol="0">
              <a:spAutoFit/>
            </a:bodyPr>
            <a:lstStyle/>
            <a:p>
              <a:pPr algn="ctr" defTabSz="685800">
                <a:defRPr/>
              </a:pPr>
              <a:r>
                <a:rPr lang="zh-CN" altLang="en-US" sz="6600" dirty="0">
                  <a:solidFill>
                    <a:srgbClr val="811B1F"/>
                  </a:solidFill>
                  <a:latin typeface="庞门正道粗书体" panose="02010600030101010101" pitchFamily="2" charset="-122"/>
                  <a:ea typeface="庞门正道粗书体" panose="02010600030101010101" pitchFamily="2" charset="-122"/>
                </a:rPr>
                <a:t>目</a:t>
              </a:r>
            </a:p>
          </p:txBody>
        </p:sp>
        <p:sp>
          <p:nvSpPr>
            <p:cNvPr id="26" name="文本框 25"/>
            <p:cNvSpPr txBox="1"/>
            <p:nvPr/>
          </p:nvSpPr>
          <p:spPr>
            <a:xfrm>
              <a:off x="5176352" y="1955417"/>
              <a:ext cx="900017" cy="1231106"/>
            </a:xfrm>
            <a:prstGeom prst="rect">
              <a:avLst/>
            </a:prstGeom>
            <a:noFill/>
          </p:spPr>
          <p:txBody>
            <a:bodyPr wrap="square" rtlCol="0">
              <a:spAutoFit/>
            </a:bodyPr>
            <a:lstStyle/>
            <a:p>
              <a:pPr algn="ctr" defTabSz="685800">
                <a:defRPr/>
              </a:pPr>
              <a:r>
                <a:rPr lang="zh-CN" altLang="en-US" sz="5400" dirty="0">
                  <a:solidFill>
                    <a:srgbClr val="811B1F"/>
                  </a:solidFill>
                  <a:latin typeface="庞门正道粗书体" panose="02010600030101010101" pitchFamily="2" charset="-122"/>
                  <a:ea typeface="庞门正道粗书体" panose="02010600030101010101" pitchFamily="2" charset="-122"/>
                </a:rPr>
                <a:t>录</a:t>
              </a:r>
            </a:p>
          </p:txBody>
        </p:sp>
        <p:sp>
          <p:nvSpPr>
            <p:cNvPr id="27" name="矩形 26"/>
            <p:cNvSpPr/>
            <p:nvPr/>
          </p:nvSpPr>
          <p:spPr>
            <a:xfrm>
              <a:off x="3900962" y="2423270"/>
              <a:ext cx="1305202" cy="492443"/>
            </a:xfrm>
            <a:prstGeom prst="rect">
              <a:avLst/>
            </a:prstGeom>
          </p:spPr>
          <p:txBody>
            <a:bodyPr wrap="square">
              <a:spAutoFit/>
            </a:bodyPr>
            <a:lstStyle/>
            <a:p>
              <a:pPr algn="dist" defTabSz="685800">
                <a:defRPr/>
              </a:pPr>
              <a:r>
                <a:rPr lang="en-US" altLang="zh-CN" sz="900" spc="225" dirty="0">
                  <a:solidFill>
                    <a:prstClr val="black">
                      <a:lumMod val="75000"/>
                      <a:lumOff val="25000"/>
                    </a:prstClr>
                  </a:solidFill>
                  <a:effectLst>
                    <a:outerShdw blurRad="12700" dist="25400" dir="2700000" algn="tl" rotWithShape="0">
                      <a:prstClr val="black">
                        <a:alpha val="40000"/>
                      </a:prstClr>
                    </a:outerShdw>
                  </a:effectLst>
                  <a:latin typeface="思源黑体 CN Light" panose="020B0300000000000000" pitchFamily="34" charset="-122"/>
                  <a:ea typeface="思源黑体 CN Light" panose="020B0300000000000000" pitchFamily="34" charset="-122"/>
                </a:rPr>
                <a:t>CONTENTS</a:t>
              </a:r>
              <a:endParaRPr lang="zh-CN" altLang="en-US" sz="900" spc="225" dirty="0">
                <a:solidFill>
                  <a:prstClr val="black">
                    <a:lumMod val="75000"/>
                    <a:lumOff val="25000"/>
                  </a:prstClr>
                </a:solidFill>
                <a:effectLst>
                  <a:outerShdw blurRad="12700" dist="25400" dir="2700000" algn="tl" rotWithShape="0">
                    <a:prstClr val="black">
                      <a:alpha val="40000"/>
                    </a:prstClr>
                  </a:outerShdw>
                </a:effectLst>
                <a:latin typeface="思源黑体 CN Light" panose="020B0300000000000000" pitchFamily="34" charset="-122"/>
                <a:ea typeface="思源黑体 CN Light" panose="020B0300000000000000" pitchFamily="34" charset="-122"/>
              </a:endParaRPr>
            </a:p>
          </p:txBody>
        </p:sp>
        <p:sp>
          <p:nvSpPr>
            <p:cNvPr id="28" name="Freeform 682"/>
            <p:cNvSpPr>
              <a:spLocks noEditPoints="1"/>
            </p:cNvSpPr>
            <p:nvPr/>
          </p:nvSpPr>
          <p:spPr bwMode="auto">
            <a:xfrm rot="333008">
              <a:off x="4678008" y="2805488"/>
              <a:ext cx="634666" cy="256374"/>
            </a:xfrm>
            <a:custGeom>
              <a:avLst/>
              <a:gdLst>
                <a:gd name="T0" fmla="*/ 178 w 234"/>
                <a:gd name="T1" fmla="*/ 70 h 107"/>
                <a:gd name="T2" fmla="*/ 185 w 234"/>
                <a:gd name="T3" fmla="*/ 57 h 107"/>
                <a:gd name="T4" fmla="*/ 178 w 234"/>
                <a:gd name="T5" fmla="*/ 47 h 107"/>
                <a:gd name="T6" fmla="*/ 178 w 234"/>
                <a:gd name="T7" fmla="*/ 55 h 107"/>
                <a:gd name="T8" fmla="*/ 168 w 234"/>
                <a:gd name="T9" fmla="*/ 48 h 107"/>
                <a:gd name="T10" fmla="*/ 189 w 234"/>
                <a:gd name="T11" fmla="*/ 50 h 107"/>
                <a:gd name="T12" fmla="*/ 178 w 234"/>
                <a:gd name="T13" fmla="*/ 70 h 107"/>
                <a:gd name="T14" fmla="*/ 178 w 234"/>
                <a:gd name="T15" fmla="*/ 70 h 107"/>
                <a:gd name="T16" fmla="*/ 227 w 234"/>
                <a:gd name="T17" fmla="*/ 33 h 107"/>
                <a:gd name="T18" fmla="*/ 214 w 234"/>
                <a:gd name="T19" fmla="*/ 22 h 107"/>
                <a:gd name="T20" fmla="*/ 192 w 234"/>
                <a:gd name="T21" fmla="*/ 31 h 107"/>
                <a:gd name="T22" fmla="*/ 168 w 234"/>
                <a:gd name="T23" fmla="*/ 32 h 107"/>
                <a:gd name="T24" fmla="*/ 176 w 234"/>
                <a:gd name="T25" fmla="*/ 14 h 107"/>
                <a:gd name="T26" fmla="*/ 180 w 234"/>
                <a:gd name="T27" fmla="*/ 28 h 107"/>
                <a:gd name="T28" fmla="*/ 174 w 234"/>
                <a:gd name="T29" fmla="*/ 25 h 107"/>
                <a:gd name="T30" fmla="*/ 178 w 234"/>
                <a:gd name="T31" fmla="*/ 23 h 107"/>
                <a:gd name="T32" fmla="*/ 171 w 234"/>
                <a:gd name="T33" fmla="*/ 23 h 107"/>
                <a:gd name="T34" fmla="*/ 175 w 234"/>
                <a:gd name="T35" fmla="*/ 32 h 107"/>
                <a:gd name="T36" fmla="*/ 192 w 234"/>
                <a:gd name="T37" fmla="*/ 20 h 107"/>
                <a:gd name="T38" fmla="*/ 178 w 234"/>
                <a:gd name="T39" fmla="*/ 7 h 107"/>
                <a:gd name="T40" fmla="*/ 168 w 234"/>
                <a:gd name="T41" fmla="*/ 1 h 107"/>
                <a:gd name="T42" fmla="*/ 153 w 234"/>
                <a:gd name="T43" fmla="*/ 16 h 107"/>
                <a:gd name="T44" fmla="*/ 138 w 234"/>
                <a:gd name="T45" fmla="*/ 28 h 107"/>
                <a:gd name="T46" fmla="*/ 156 w 234"/>
                <a:gd name="T47" fmla="*/ 33 h 107"/>
                <a:gd name="T48" fmla="*/ 165 w 234"/>
                <a:gd name="T49" fmla="*/ 38 h 107"/>
                <a:gd name="T50" fmla="*/ 158 w 234"/>
                <a:gd name="T51" fmla="*/ 44 h 107"/>
                <a:gd name="T52" fmla="*/ 138 w 234"/>
                <a:gd name="T53" fmla="*/ 40 h 107"/>
                <a:gd name="T54" fmla="*/ 134 w 234"/>
                <a:gd name="T55" fmla="*/ 30 h 107"/>
                <a:gd name="T56" fmla="*/ 111 w 234"/>
                <a:gd name="T57" fmla="*/ 28 h 107"/>
                <a:gd name="T58" fmla="*/ 118 w 234"/>
                <a:gd name="T59" fmla="*/ 43 h 107"/>
                <a:gd name="T60" fmla="*/ 127 w 234"/>
                <a:gd name="T61" fmla="*/ 33 h 107"/>
                <a:gd name="T62" fmla="*/ 128 w 234"/>
                <a:gd name="T63" fmla="*/ 46 h 107"/>
                <a:gd name="T64" fmla="*/ 96 w 234"/>
                <a:gd name="T65" fmla="*/ 50 h 107"/>
                <a:gd name="T66" fmla="*/ 66 w 234"/>
                <a:gd name="T67" fmla="*/ 51 h 107"/>
                <a:gd name="T68" fmla="*/ 100 w 234"/>
                <a:gd name="T69" fmla="*/ 55 h 107"/>
                <a:gd name="T70" fmla="*/ 125 w 234"/>
                <a:gd name="T71" fmla="*/ 58 h 107"/>
                <a:gd name="T72" fmla="*/ 145 w 234"/>
                <a:gd name="T73" fmla="*/ 72 h 107"/>
                <a:gd name="T74" fmla="*/ 150 w 234"/>
                <a:gd name="T75" fmla="*/ 55 h 107"/>
                <a:gd name="T76" fmla="*/ 146 w 234"/>
                <a:gd name="T77" fmla="*/ 62 h 107"/>
                <a:gd name="T78" fmla="*/ 140 w 234"/>
                <a:gd name="T79" fmla="*/ 51 h 107"/>
                <a:gd name="T80" fmla="*/ 154 w 234"/>
                <a:gd name="T81" fmla="*/ 50 h 107"/>
                <a:gd name="T82" fmla="*/ 160 w 234"/>
                <a:gd name="T83" fmla="*/ 74 h 107"/>
                <a:gd name="T84" fmla="*/ 124 w 234"/>
                <a:gd name="T85" fmla="*/ 75 h 107"/>
                <a:gd name="T86" fmla="*/ 49 w 234"/>
                <a:gd name="T87" fmla="*/ 59 h 107"/>
                <a:gd name="T88" fmla="*/ 1 w 234"/>
                <a:gd name="T89" fmla="*/ 106 h 107"/>
                <a:gd name="T90" fmla="*/ 45 w 234"/>
                <a:gd name="T91" fmla="*/ 65 h 107"/>
                <a:gd name="T92" fmla="*/ 111 w 234"/>
                <a:gd name="T93" fmla="*/ 80 h 107"/>
                <a:gd name="T94" fmla="*/ 155 w 234"/>
                <a:gd name="T95" fmla="*/ 97 h 107"/>
                <a:gd name="T96" fmla="*/ 195 w 234"/>
                <a:gd name="T97" fmla="*/ 66 h 107"/>
                <a:gd name="T98" fmla="*/ 204 w 234"/>
                <a:gd name="T99" fmla="*/ 39 h 107"/>
                <a:gd name="T100" fmla="*/ 222 w 234"/>
                <a:gd name="T101" fmla="*/ 39 h 107"/>
                <a:gd name="T102" fmla="*/ 214 w 234"/>
                <a:gd name="T103" fmla="*/ 46 h 107"/>
                <a:gd name="T104" fmla="*/ 216 w 234"/>
                <a:gd name="T105" fmla="*/ 40 h 107"/>
                <a:gd name="T106" fmla="*/ 208 w 234"/>
                <a:gd name="T107" fmla="*/ 43 h 107"/>
                <a:gd name="T108" fmla="*/ 222 w 234"/>
                <a:gd name="T109" fmla="*/ 55 h 107"/>
                <a:gd name="T110" fmla="*/ 227 w 234"/>
                <a:gd name="T111" fmla="*/ 35 h 107"/>
                <a:gd name="T112" fmla="*/ 227 w 234"/>
                <a:gd name="T113" fmla="*/ 33 h 107"/>
                <a:gd name="T114" fmla="*/ 227 w 234"/>
                <a:gd name="T115" fmla="*/ 35 h 107"/>
                <a:gd name="T116" fmla="*/ 227 w 234"/>
                <a:gd name="T117" fmla="*/ 33 h 107"/>
                <a:gd name="T118" fmla="*/ 227 w 234"/>
                <a:gd name="T119" fmla="*/ 3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4" h="107">
                  <a:moveTo>
                    <a:pt x="178" y="70"/>
                  </a:moveTo>
                  <a:cubicBezTo>
                    <a:pt x="177" y="71"/>
                    <a:pt x="183" y="67"/>
                    <a:pt x="185" y="57"/>
                  </a:cubicBezTo>
                  <a:cubicBezTo>
                    <a:pt x="186" y="50"/>
                    <a:pt x="178" y="47"/>
                    <a:pt x="178" y="47"/>
                  </a:cubicBezTo>
                  <a:cubicBezTo>
                    <a:pt x="179" y="47"/>
                    <a:pt x="179" y="52"/>
                    <a:pt x="178" y="55"/>
                  </a:cubicBezTo>
                  <a:cubicBezTo>
                    <a:pt x="176" y="58"/>
                    <a:pt x="167" y="57"/>
                    <a:pt x="168" y="48"/>
                  </a:cubicBezTo>
                  <a:cubicBezTo>
                    <a:pt x="170" y="39"/>
                    <a:pt x="187" y="38"/>
                    <a:pt x="189" y="50"/>
                  </a:cubicBezTo>
                  <a:cubicBezTo>
                    <a:pt x="192" y="62"/>
                    <a:pt x="179" y="70"/>
                    <a:pt x="178" y="70"/>
                  </a:cubicBezTo>
                  <a:cubicBezTo>
                    <a:pt x="178" y="70"/>
                    <a:pt x="178" y="70"/>
                    <a:pt x="178" y="70"/>
                  </a:cubicBezTo>
                  <a:close/>
                  <a:moveTo>
                    <a:pt x="227" y="33"/>
                  </a:moveTo>
                  <a:cubicBezTo>
                    <a:pt x="229" y="18"/>
                    <a:pt x="214" y="22"/>
                    <a:pt x="214" y="22"/>
                  </a:cubicBezTo>
                  <a:cubicBezTo>
                    <a:pt x="204" y="11"/>
                    <a:pt x="195" y="27"/>
                    <a:pt x="192" y="31"/>
                  </a:cubicBezTo>
                  <a:cubicBezTo>
                    <a:pt x="189" y="36"/>
                    <a:pt x="173" y="42"/>
                    <a:pt x="168" y="32"/>
                  </a:cubicBezTo>
                  <a:cubicBezTo>
                    <a:pt x="162" y="22"/>
                    <a:pt x="169" y="12"/>
                    <a:pt x="176" y="14"/>
                  </a:cubicBezTo>
                  <a:cubicBezTo>
                    <a:pt x="184" y="15"/>
                    <a:pt x="187" y="24"/>
                    <a:pt x="180" y="28"/>
                  </a:cubicBezTo>
                  <a:cubicBezTo>
                    <a:pt x="174" y="32"/>
                    <a:pt x="174" y="25"/>
                    <a:pt x="174" y="25"/>
                  </a:cubicBezTo>
                  <a:cubicBezTo>
                    <a:pt x="177" y="27"/>
                    <a:pt x="178" y="25"/>
                    <a:pt x="178" y="23"/>
                  </a:cubicBezTo>
                  <a:cubicBezTo>
                    <a:pt x="178" y="21"/>
                    <a:pt x="173" y="19"/>
                    <a:pt x="171" y="23"/>
                  </a:cubicBezTo>
                  <a:cubicBezTo>
                    <a:pt x="171" y="29"/>
                    <a:pt x="175" y="32"/>
                    <a:pt x="175" y="32"/>
                  </a:cubicBezTo>
                  <a:cubicBezTo>
                    <a:pt x="175" y="32"/>
                    <a:pt x="192" y="35"/>
                    <a:pt x="192" y="20"/>
                  </a:cubicBezTo>
                  <a:cubicBezTo>
                    <a:pt x="191" y="2"/>
                    <a:pt x="178" y="7"/>
                    <a:pt x="178" y="7"/>
                  </a:cubicBezTo>
                  <a:cubicBezTo>
                    <a:pt x="178" y="7"/>
                    <a:pt x="176" y="2"/>
                    <a:pt x="168" y="1"/>
                  </a:cubicBezTo>
                  <a:cubicBezTo>
                    <a:pt x="153" y="0"/>
                    <a:pt x="152" y="15"/>
                    <a:pt x="153" y="16"/>
                  </a:cubicBezTo>
                  <a:cubicBezTo>
                    <a:pt x="149" y="15"/>
                    <a:pt x="136" y="17"/>
                    <a:pt x="138" y="28"/>
                  </a:cubicBezTo>
                  <a:cubicBezTo>
                    <a:pt x="140" y="39"/>
                    <a:pt x="153" y="34"/>
                    <a:pt x="156" y="33"/>
                  </a:cubicBezTo>
                  <a:cubicBezTo>
                    <a:pt x="159" y="33"/>
                    <a:pt x="164" y="32"/>
                    <a:pt x="165" y="38"/>
                  </a:cubicBezTo>
                  <a:cubicBezTo>
                    <a:pt x="166" y="44"/>
                    <a:pt x="158" y="44"/>
                    <a:pt x="158" y="44"/>
                  </a:cubicBezTo>
                  <a:cubicBezTo>
                    <a:pt x="152" y="38"/>
                    <a:pt x="138" y="40"/>
                    <a:pt x="138" y="40"/>
                  </a:cubicBezTo>
                  <a:cubicBezTo>
                    <a:pt x="137" y="36"/>
                    <a:pt x="134" y="30"/>
                    <a:pt x="134" y="30"/>
                  </a:cubicBezTo>
                  <a:cubicBezTo>
                    <a:pt x="128" y="19"/>
                    <a:pt x="114" y="24"/>
                    <a:pt x="111" y="28"/>
                  </a:cubicBezTo>
                  <a:cubicBezTo>
                    <a:pt x="108" y="32"/>
                    <a:pt x="109" y="41"/>
                    <a:pt x="118" y="43"/>
                  </a:cubicBezTo>
                  <a:cubicBezTo>
                    <a:pt x="126" y="45"/>
                    <a:pt x="127" y="33"/>
                    <a:pt x="127" y="33"/>
                  </a:cubicBezTo>
                  <a:cubicBezTo>
                    <a:pt x="127" y="33"/>
                    <a:pt x="131" y="41"/>
                    <a:pt x="128" y="46"/>
                  </a:cubicBezTo>
                  <a:cubicBezTo>
                    <a:pt x="122" y="55"/>
                    <a:pt x="112" y="54"/>
                    <a:pt x="96" y="50"/>
                  </a:cubicBezTo>
                  <a:cubicBezTo>
                    <a:pt x="80" y="46"/>
                    <a:pt x="66" y="51"/>
                    <a:pt x="66" y="51"/>
                  </a:cubicBezTo>
                  <a:cubicBezTo>
                    <a:pt x="66" y="51"/>
                    <a:pt x="83" y="47"/>
                    <a:pt x="100" y="55"/>
                  </a:cubicBezTo>
                  <a:cubicBezTo>
                    <a:pt x="110" y="62"/>
                    <a:pt x="125" y="58"/>
                    <a:pt x="125" y="58"/>
                  </a:cubicBezTo>
                  <a:cubicBezTo>
                    <a:pt x="126" y="66"/>
                    <a:pt x="134" y="76"/>
                    <a:pt x="145" y="72"/>
                  </a:cubicBezTo>
                  <a:cubicBezTo>
                    <a:pt x="156" y="68"/>
                    <a:pt x="150" y="55"/>
                    <a:pt x="150" y="55"/>
                  </a:cubicBezTo>
                  <a:cubicBezTo>
                    <a:pt x="150" y="55"/>
                    <a:pt x="150" y="60"/>
                    <a:pt x="146" y="62"/>
                  </a:cubicBezTo>
                  <a:cubicBezTo>
                    <a:pt x="141" y="63"/>
                    <a:pt x="136" y="57"/>
                    <a:pt x="140" y="51"/>
                  </a:cubicBezTo>
                  <a:cubicBezTo>
                    <a:pt x="145" y="47"/>
                    <a:pt x="154" y="50"/>
                    <a:pt x="154" y="50"/>
                  </a:cubicBezTo>
                  <a:cubicBezTo>
                    <a:pt x="154" y="50"/>
                    <a:pt x="167" y="57"/>
                    <a:pt x="160" y="74"/>
                  </a:cubicBezTo>
                  <a:cubicBezTo>
                    <a:pt x="149" y="91"/>
                    <a:pt x="124" y="75"/>
                    <a:pt x="124" y="75"/>
                  </a:cubicBezTo>
                  <a:cubicBezTo>
                    <a:pt x="124" y="75"/>
                    <a:pt x="81" y="50"/>
                    <a:pt x="49" y="59"/>
                  </a:cubicBezTo>
                  <a:cubicBezTo>
                    <a:pt x="27" y="64"/>
                    <a:pt x="0" y="107"/>
                    <a:pt x="1" y="106"/>
                  </a:cubicBezTo>
                  <a:cubicBezTo>
                    <a:pt x="17" y="86"/>
                    <a:pt x="29" y="73"/>
                    <a:pt x="45" y="65"/>
                  </a:cubicBezTo>
                  <a:cubicBezTo>
                    <a:pt x="80" y="53"/>
                    <a:pt x="111" y="80"/>
                    <a:pt x="111" y="80"/>
                  </a:cubicBezTo>
                  <a:cubicBezTo>
                    <a:pt x="136" y="98"/>
                    <a:pt x="155" y="97"/>
                    <a:pt x="155" y="97"/>
                  </a:cubicBezTo>
                  <a:cubicBezTo>
                    <a:pt x="185" y="99"/>
                    <a:pt x="195" y="66"/>
                    <a:pt x="195" y="66"/>
                  </a:cubicBezTo>
                  <a:cubicBezTo>
                    <a:pt x="195" y="66"/>
                    <a:pt x="200" y="46"/>
                    <a:pt x="204" y="39"/>
                  </a:cubicBezTo>
                  <a:cubicBezTo>
                    <a:pt x="207" y="35"/>
                    <a:pt x="219" y="31"/>
                    <a:pt x="222" y="39"/>
                  </a:cubicBezTo>
                  <a:cubicBezTo>
                    <a:pt x="225" y="48"/>
                    <a:pt x="216" y="52"/>
                    <a:pt x="214" y="46"/>
                  </a:cubicBezTo>
                  <a:cubicBezTo>
                    <a:pt x="212" y="41"/>
                    <a:pt x="216" y="40"/>
                    <a:pt x="216" y="40"/>
                  </a:cubicBezTo>
                  <a:cubicBezTo>
                    <a:pt x="216" y="40"/>
                    <a:pt x="209" y="38"/>
                    <a:pt x="208" y="43"/>
                  </a:cubicBezTo>
                  <a:cubicBezTo>
                    <a:pt x="209" y="48"/>
                    <a:pt x="211" y="58"/>
                    <a:pt x="222" y="55"/>
                  </a:cubicBezTo>
                  <a:cubicBezTo>
                    <a:pt x="234" y="51"/>
                    <a:pt x="227" y="35"/>
                    <a:pt x="227" y="35"/>
                  </a:cubicBezTo>
                  <a:cubicBezTo>
                    <a:pt x="227" y="33"/>
                    <a:pt x="227" y="33"/>
                    <a:pt x="227" y="33"/>
                  </a:cubicBezTo>
                  <a:close/>
                  <a:moveTo>
                    <a:pt x="227" y="35"/>
                  </a:moveTo>
                  <a:cubicBezTo>
                    <a:pt x="227" y="33"/>
                    <a:pt x="227" y="33"/>
                    <a:pt x="227" y="33"/>
                  </a:cubicBezTo>
                  <a:lnTo>
                    <a:pt x="227" y="35"/>
                  </a:lnTo>
                  <a:close/>
                </a:path>
              </a:pathLst>
            </a:custGeom>
            <a:solidFill>
              <a:srgbClr val="811B1F"/>
            </a:solidFill>
            <a:ln>
              <a:noFill/>
            </a:ln>
            <a:effectLst>
              <a:outerShdw blurRad="12700" dist="12700" dir="2700000" algn="tl" rotWithShape="0">
                <a:prstClr val="black">
                  <a:alpha val="40000"/>
                </a:prstClr>
              </a:outerShdw>
            </a:effectLst>
          </p:spPr>
          <p:txBody>
            <a:bodyPr vert="horz" wrap="square" lIns="68580" tIns="34290" rIns="68580" bIns="34290" numCol="1" anchor="t" anchorCtr="0" compatLnSpc="1"/>
            <a:lstStyle/>
            <a:p>
              <a:pPr defTabSz="685800">
                <a:defRPr/>
              </a:pPr>
              <a:endParaRPr lang="zh-CN" altLang="en-US" sz="1350" dirty="0">
                <a:solidFill>
                  <a:prstClr val="black"/>
                </a:solidFill>
                <a:latin typeface="阿里巴巴普惠体 R" panose="00020600040101010101" pitchFamily="18" charset="-122"/>
                <a:ea typeface="阿里巴巴普惠体 R" panose="00020600040101010101" pitchFamily="18" charset="-122"/>
              </a:endParaRPr>
            </a:p>
          </p:txBody>
        </p:sp>
      </p:grpSp>
      <p:grpSp>
        <p:nvGrpSpPr>
          <p:cNvPr id="8" name="组合 7"/>
          <p:cNvGrpSpPr/>
          <p:nvPr/>
        </p:nvGrpSpPr>
        <p:grpSpPr>
          <a:xfrm>
            <a:off x="2849404" y="1517332"/>
            <a:ext cx="6669405" cy="1204913"/>
            <a:chOff x="5821273" y="3107893"/>
            <a:chExt cx="4954165" cy="513396"/>
          </a:xfrm>
        </p:grpSpPr>
        <p:pic>
          <p:nvPicPr>
            <p:cNvPr id="12" name="图片 11"/>
            <p:cNvPicPr>
              <a:picLocks noChangeAspect="1"/>
            </p:cNvPicPr>
            <p:nvPr/>
          </p:nvPicPr>
          <p:blipFill>
            <a:blip r:embed="rId13">
              <a:grayscl/>
              <a:extLst>
                <a:ext uri="{28A0092B-C50C-407E-A947-70E740481C1C}">
                  <a14:useLocalDpi xmlns:a14="http://schemas.microsoft.com/office/drawing/2010/main" val="0"/>
                </a:ext>
              </a:extLst>
            </a:blip>
            <a:stretch>
              <a:fillRect/>
            </a:stretch>
          </p:blipFill>
          <p:spPr>
            <a:xfrm>
              <a:off x="6105525" y="3107893"/>
              <a:ext cx="4385489" cy="513396"/>
            </a:xfrm>
            <a:prstGeom prst="rect">
              <a:avLst/>
            </a:prstGeom>
            <a:effectLst>
              <a:outerShdw blurRad="12700" dist="12700" dir="2700000" algn="tl" rotWithShape="0">
                <a:prstClr val="black">
                  <a:alpha val="20000"/>
                </a:prstClr>
              </a:outerShdw>
            </a:effectLst>
          </p:spPr>
        </p:pic>
        <p:sp>
          <p:nvSpPr>
            <p:cNvPr id="17" name="文本框 16"/>
            <p:cNvSpPr txBox="1"/>
            <p:nvPr/>
          </p:nvSpPr>
          <p:spPr>
            <a:xfrm>
              <a:off x="5821273" y="3216665"/>
              <a:ext cx="4954165" cy="196709"/>
            </a:xfrm>
            <a:prstGeom prst="rect">
              <a:avLst/>
            </a:prstGeom>
            <a:noFill/>
          </p:spPr>
          <p:txBody>
            <a:bodyPr wrap="square" rtlCol="0">
              <a:spAutoFit/>
            </a:bodyPr>
            <a:lstStyle/>
            <a:p>
              <a:pPr lvl="0" algn="ctr">
                <a:defRPr/>
              </a:pPr>
              <a:r>
                <a:rPr lang="en-US" altLang="zh-CN" sz="2400" b="1" spc="225" dirty="0">
                  <a:solidFill>
                    <a:schemeClr val="tx1">
                      <a:lumMod val="85000"/>
                      <a:lumOff val="15000"/>
                    </a:schemeClr>
                  </a:solidFill>
                  <a:latin typeface="庞门正道粗书体" panose="02010600030101010101" pitchFamily="2" charset="-122"/>
                  <a:ea typeface="庞门正道粗书体" panose="02010600030101010101" pitchFamily="2" charset="-122"/>
                </a:rPr>
                <a:t>A brief introduction of celadon</a:t>
              </a:r>
            </a:p>
          </p:txBody>
        </p:sp>
      </p:grpSp>
      <p:grpSp>
        <p:nvGrpSpPr>
          <p:cNvPr id="9" name="组合 8"/>
          <p:cNvGrpSpPr/>
          <p:nvPr/>
        </p:nvGrpSpPr>
        <p:grpSpPr>
          <a:xfrm>
            <a:off x="3138011" y="4700588"/>
            <a:ext cx="6450330" cy="1193006"/>
            <a:chOff x="5796570" y="4011511"/>
            <a:chExt cx="4954165" cy="513396"/>
          </a:xfrm>
        </p:grpSpPr>
        <p:pic>
          <p:nvPicPr>
            <p:cNvPr id="10" name="图片 9"/>
            <p:cNvPicPr>
              <a:picLocks noChangeAspect="1"/>
            </p:cNvPicPr>
            <p:nvPr/>
          </p:nvPicPr>
          <p:blipFill>
            <a:blip r:embed="rId13">
              <a:grayscl/>
              <a:extLst>
                <a:ext uri="{28A0092B-C50C-407E-A947-70E740481C1C}">
                  <a14:useLocalDpi xmlns:a14="http://schemas.microsoft.com/office/drawing/2010/main" val="0"/>
                </a:ext>
              </a:extLst>
            </a:blip>
            <a:stretch>
              <a:fillRect/>
            </a:stretch>
          </p:blipFill>
          <p:spPr>
            <a:xfrm>
              <a:off x="6018549" y="4011511"/>
              <a:ext cx="4385489" cy="513396"/>
            </a:xfrm>
            <a:prstGeom prst="rect">
              <a:avLst/>
            </a:prstGeom>
            <a:effectLst>
              <a:outerShdw blurRad="12700" dist="12700" dir="2700000" algn="tl" rotWithShape="0">
                <a:prstClr val="black">
                  <a:alpha val="20000"/>
                </a:prstClr>
              </a:outerShdw>
            </a:effectLst>
          </p:spPr>
        </p:pic>
        <p:sp>
          <p:nvSpPr>
            <p:cNvPr id="11" name="文本框 10"/>
            <p:cNvSpPr txBox="1"/>
            <p:nvPr/>
          </p:nvSpPr>
          <p:spPr>
            <a:xfrm>
              <a:off x="5796570" y="4094459"/>
              <a:ext cx="4954165" cy="198672"/>
            </a:xfrm>
            <a:prstGeom prst="rect">
              <a:avLst/>
            </a:prstGeom>
            <a:noFill/>
          </p:spPr>
          <p:txBody>
            <a:bodyPr wrap="square" rtlCol="0">
              <a:spAutoFit/>
            </a:bodyPr>
            <a:lstStyle/>
            <a:p>
              <a:pPr lvl="0" algn="ctr">
                <a:defRPr/>
              </a:pPr>
              <a:r>
                <a:rPr lang="en-US" altLang="zh-CN" sz="2400" b="1" spc="225" dirty="0">
                  <a:solidFill>
                    <a:schemeClr val="tx1">
                      <a:lumMod val="85000"/>
                      <a:lumOff val="15000"/>
                    </a:schemeClr>
                  </a:solidFill>
                  <a:latin typeface="庞门正道粗书体" panose="02010600030101010101" pitchFamily="2" charset="-122"/>
                  <a:ea typeface="庞门正道粗书体" panose="02010600030101010101" pitchFamily="2" charset="-122"/>
                </a:rPr>
                <a:t>Translation difficulties and skills</a:t>
              </a:r>
            </a:p>
          </p:txBody>
        </p:sp>
      </p:grpSp>
      <p:grpSp>
        <p:nvGrpSpPr>
          <p:cNvPr id="13" name="组合 12"/>
          <p:cNvGrpSpPr/>
          <p:nvPr/>
        </p:nvGrpSpPr>
        <p:grpSpPr>
          <a:xfrm>
            <a:off x="2849404" y="3063716"/>
            <a:ext cx="6669405" cy="1204913"/>
            <a:chOff x="5821273" y="3107893"/>
            <a:chExt cx="4954165" cy="513396"/>
          </a:xfrm>
        </p:grpSpPr>
        <p:pic>
          <p:nvPicPr>
            <p:cNvPr id="14" name="图片 13"/>
            <p:cNvPicPr>
              <a:picLocks noChangeAspect="1"/>
            </p:cNvPicPr>
            <p:nvPr/>
          </p:nvPicPr>
          <p:blipFill>
            <a:blip r:embed="rId13">
              <a:grayscl/>
              <a:extLst>
                <a:ext uri="{28A0092B-C50C-407E-A947-70E740481C1C}">
                  <a14:useLocalDpi xmlns:a14="http://schemas.microsoft.com/office/drawing/2010/main" val="0"/>
                </a:ext>
              </a:extLst>
            </a:blip>
            <a:stretch>
              <a:fillRect/>
            </a:stretch>
          </p:blipFill>
          <p:spPr>
            <a:xfrm>
              <a:off x="6105525" y="3107893"/>
              <a:ext cx="4385489" cy="513396"/>
            </a:xfrm>
            <a:prstGeom prst="rect">
              <a:avLst/>
            </a:prstGeom>
            <a:effectLst>
              <a:outerShdw blurRad="12700" dist="12700" dir="2700000" algn="tl" rotWithShape="0">
                <a:prstClr val="black">
                  <a:alpha val="20000"/>
                </a:prstClr>
              </a:outerShdw>
            </a:effectLst>
          </p:spPr>
        </p:pic>
        <p:sp>
          <p:nvSpPr>
            <p:cNvPr id="15" name="文本框 14"/>
            <p:cNvSpPr txBox="1"/>
            <p:nvPr/>
          </p:nvSpPr>
          <p:spPr>
            <a:xfrm>
              <a:off x="5821273" y="3216665"/>
              <a:ext cx="4954165" cy="196709"/>
            </a:xfrm>
            <a:prstGeom prst="rect">
              <a:avLst/>
            </a:prstGeom>
            <a:noFill/>
          </p:spPr>
          <p:txBody>
            <a:bodyPr wrap="square" rtlCol="0">
              <a:spAutoFit/>
            </a:bodyPr>
            <a:lstStyle/>
            <a:p>
              <a:pPr lvl="0" algn="ctr">
                <a:defRPr/>
              </a:pPr>
              <a:r>
                <a:rPr lang="en-US" altLang="zh-CN" sz="2400" b="1" spc="225" dirty="0">
                  <a:solidFill>
                    <a:schemeClr val="tx1">
                      <a:lumMod val="85000"/>
                      <a:lumOff val="15000"/>
                    </a:schemeClr>
                  </a:solidFill>
                  <a:latin typeface="庞门正道粗书体" panose="02010600030101010101" pitchFamily="2" charset="-122"/>
                  <a:ea typeface="庞门正道粗书体" panose="02010600030101010101" pitchFamily="2" charset="-122"/>
                </a:rPr>
                <a:t>Longquan celadon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filter="fade">
                                      <p:cBhvr>
                                        <p:cTn id="7" dur="500">
                                          <p:stCondLst>
                                            <p:cond delay="0"/>
                                          </p:stCondLst>
                                        </p:cTn>
                                        <p:tgtEl>
                                          <p:spTgt spid="4"/>
                                        </p:tgtEl>
                                      </p:cBhvr>
                                    </p:animEffect>
                                    <p:animScale>
                                      <p:cBhvr>
                                        <p:cTn id="8" dur="500" fill="hold">
                                          <p:stCondLst>
                                            <p:cond delay="0"/>
                                          </p:stCondLst>
                                        </p:cTn>
                                        <p:tgtEl>
                                          <p:spTgt spid="4"/>
                                        </p:tgtEl>
                                      </p:cBhvr>
                                      <p:from x="150000" y="150000"/>
                                      <p:to x="100000" y="100000"/>
                                    </p:animScale>
                                    <p:anim to="" calcmode="lin" valueType="num">
                                      <p:cBhvr>
                                        <p:cTn id="9" dur="500" fill="hold">
                                          <p:stCondLst>
                                            <p:cond delay="0"/>
                                          </p:stCondLst>
                                        </p:cTn>
                                        <p:tgtEl>
                                          <p:spTgt spid="4"/>
                                        </p:tgtEl>
                                        <p:attrNameLst>
                                          <p:attrName>ppt_x</p:attrName>
                                        </p:attrNameLst>
                                      </p:cBhvr>
                                      <p:tavLst>
                                        <p:tav tm="0">
                                          <p:val>
                                            <p:strVal val="#ppt_x+sin(rand(10))/10"/>
                                          </p:val>
                                        </p:tav>
                                        <p:tav tm="100000">
                                          <p:val>
                                            <p:strVal val="#ppt_x"/>
                                          </p:val>
                                        </p:tav>
                                      </p:tavLst>
                                    </p:anim>
                                    <p:anim to="" calcmode="lin" valueType="num">
                                      <p:cBhvr>
                                        <p:cTn id="10" dur="500" fill="hold">
                                          <p:stCondLst>
                                            <p:cond delay="0"/>
                                          </p:stCondLst>
                                        </p:cTn>
                                        <p:tgtEl>
                                          <p:spTgt spid="4"/>
                                        </p:tgtEl>
                                        <p:attrNameLst>
                                          <p:attrName>ppt_y</p:attrName>
                                        </p:attrNameLst>
                                      </p:cBhvr>
                                      <p:tavLst>
                                        <p:tav tm="0">
                                          <p:val>
                                            <p:strVal val="#ppt_y+sin(rand(10))/10"/>
                                          </p:val>
                                        </p:tav>
                                        <p:tav tm="100000">
                                          <p:val>
                                            <p:strVal val="#ppt_y"/>
                                          </p:val>
                                        </p:tav>
                                      </p:tavLst>
                                    </p:anim>
                                  </p:childTnLst>
                                </p:cTn>
                              </p:par>
                            </p:childTnLst>
                          </p:cTn>
                        </p:par>
                        <p:par>
                          <p:cTn id="11" fill="hold">
                            <p:stCondLst>
                              <p:cond delay="500"/>
                            </p:stCondLst>
                            <p:childTnLst>
                              <p:par>
                                <p:cTn id="12" presetID="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filter="fade">
                                      <p:cBhvr>
                                        <p:cTn id="14" dur="500">
                                          <p:stCondLst>
                                            <p:cond delay="0"/>
                                          </p:stCondLst>
                                        </p:cTn>
                                        <p:tgtEl>
                                          <p:spTgt spid="5"/>
                                        </p:tgtEl>
                                      </p:cBhvr>
                                    </p:animEffect>
                                    <p:animScale>
                                      <p:cBhvr>
                                        <p:cTn id="15" dur="500" fill="hold">
                                          <p:stCondLst>
                                            <p:cond delay="0"/>
                                          </p:stCondLst>
                                        </p:cTn>
                                        <p:tgtEl>
                                          <p:spTgt spid="5"/>
                                        </p:tgtEl>
                                      </p:cBhvr>
                                      <p:from x="150000" y="150000"/>
                                      <p:to x="100000" y="100000"/>
                                    </p:animScale>
                                    <p:anim to="" calcmode="lin" valueType="num">
                                      <p:cBhvr>
                                        <p:cTn id="16" dur="500" fill="hold">
                                          <p:stCondLst>
                                            <p:cond delay="0"/>
                                          </p:stCondLst>
                                        </p:cTn>
                                        <p:tgtEl>
                                          <p:spTgt spid="5"/>
                                        </p:tgtEl>
                                        <p:attrNameLst>
                                          <p:attrName>ppt_x</p:attrName>
                                        </p:attrNameLst>
                                      </p:cBhvr>
                                      <p:tavLst>
                                        <p:tav tm="0">
                                          <p:val>
                                            <p:strVal val="#ppt_x+sin(rand(10))/10"/>
                                          </p:val>
                                        </p:tav>
                                        <p:tav tm="100000">
                                          <p:val>
                                            <p:strVal val="#ppt_x"/>
                                          </p:val>
                                        </p:tav>
                                      </p:tavLst>
                                    </p:anim>
                                    <p:anim to="" calcmode="lin" valueType="num">
                                      <p:cBhvr>
                                        <p:cTn id="17" dur="500" fill="hold">
                                          <p:stCondLst>
                                            <p:cond delay="0"/>
                                          </p:stCondLst>
                                        </p:cTn>
                                        <p:tgtEl>
                                          <p:spTgt spid="5"/>
                                        </p:tgtEl>
                                        <p:attrNameLst>
                                          <p:attrName>ppt_y</p:attrName>
                                        </p:attrNameLst>
                                      </p:cBhvr>
                                      <p:tavLst>
                                        <p:tav tm="0">
                                          <p:val>
                                            <p:strVal val="#ppt_y+sin(rand(10))/10"/>
                                          </p:val>
                                        </p:tav>
                                        <p:tav tm="100000">
                                          <p:val>
                                            <p:strVal val="#ppt_y"/>
                                          </p:val>
                                        </p:tav>
                                      </p:tavLst>
                                    </p:anim>
                                  </p:childTnLst>
                                </p:cTn>
                              </p:par>
                            </p:childTnLst>
                          </p:cTn>
                        </p:par>
                        <p:par>
                          <p:cTn id="18" fill="hold">
                            <p:stCondLst>
                              <p:cond delay="1000"/>
                            </p:stCondLst>
                            <p:childTnLst>
                              <p:par>
                                <p:cTn id="19" presetID="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filter="fade">
                                      <p:cBhvr>
                                        <p:cTn id="21" dur="500">
                                          <p:stCondLst>
                                            <p:cond delay="0"/>
                                          </p:stCondLst>
                                        </p:cTn>
                                        <p:tgtEl>
                                          <p:spTgt spid="6"/>
                                        </p:tgtEl>
                                      </p:cBhvr>
                                    </p:animEffect>
                                    <p:animScale>
                                      <p:cBhvr>
                                        <p:cTn id="22" dur="500" fill="hold">
                                          <p:stCondLst>
                                            <p:cond delay="0"/>
                                          </p:stCondLst>
                                        </p:cTn>
                                        <p:tgtEl>
                                          <p:spTgt spid="6"/>
                                        </p:tgtEl>
                                      </p:cBhvr>
                                      <p:from x="150000" y="150000"/>
                                      <p:to x="100000" y="100000"/>
                                    </p:animScale>
                                    <p:anim to="" calcmode="lin" valueType="num">
                                      <p:cBhvr>
                                        <p:cTn id="23" dur="500" fill="hold">
                                          <p:stCondLst>
                                            <p:cond delay="0"/>
                                          </p:stCondLst>
                                        </p:cTn>
                                        <p:tgtEl>
                                          <p:spTgt spid="6"/>
                                        </p:tgtEl>
                                        <p:attrNameLst>
                                          <p:attrName>ppt_x</p:attrName>
                                        </p:attrNameLst>
                                      </p:cBhvr>
                                      <p:tavLst>
                                        <p:tav tm="0">
                                          <p:val>
                                            <p:strVal val="#ppt_x+sin(rand(10))/10"/>
                                          </p:val>
                                        </p:tav>
                                        <p:tav tm="100000">
                                          <p:val>
                                            <p:strVal val="#ppt_x"/>
                                          </p:val>
                                        </p:tav>
                                      </p:tavLst>
                                    </p:anim>
                                    <p:anim to="" calcmode="lin" valueType="num">
                                      <p:cBhvr>
                                        <p:cTn id="24" dur="500" fill="hold">
                                          <p:stCondLst>
                                            <p:cond delay="0"/>
                                          </p:stCondLst>
                                        </p:cTn>
                                        <p:tgtEl>
                                          <p:spTgt spid="6"/>
                                        </p:tgtEl>
                                        <p:attrNameLst>
                                          <p:attrName>ppt_y</p:attrName>
                                        </p:attrNameLst>
                                      </p:cBhvr>
                                      <p:tavLst>
                                        <p:tav tm="0">
                                          <p:val>
                                            <p:strVal val="#ppt_y+sin(rand(10))/10"/>
                                          </p:val>
                                        </p:tav>
                                        <p:tav tm="100000">
                                          <p:val>
                                            <p:strVal val="#ppt_y"/>
                                          </p:val>
                                        </p:tav>
                                      </p:tavLst>
                                    </p:anim>
                                  </p:childTnLst>
                                </p:cTn>
                              </p:par>
                            </p:childTnLst>
                          </p:cTn>
                        </p:par>
                        <p:par>
                          <p:cTn id="25" fill="hold">
                            <p:stCondLst>
                              <p:cond delay="1500"/>
                            </p:stCondLst>
                            <p:childTnLst>
                              <p:par>
                                <p:cTn id="26" presetID="0"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filter="fade">
                                      <p:cBhvr>
                                        <p:cTn id="28" dur="500">
                                          <p:stCondLst>
                                            <p:cond delay="0"/>
                                          </p:stCondLst>
                                        </p:cTn>
                                        <p:tgtEl>
                                          <p:spTgt spid="7"/>
                                        </p:tgtEl>
                                      </p:cBhvr>
                                    </p:animEffect>
                                    <p:animScale>
                                      <p:cBhvr>
                                        <p:cTn id="29" dur="500" fill="hold">
                                          <p:stCondLst>
                                            <p:cond delay="0"/>
                                          </p:stCondLst>
                                        </p:cTn>
                                        <p:tgtEl>
                                          <p:spTgt spid="7"/>
                                        </p:tgtEl>
                                      </p:cBhvr>
                                      <p:from x="150000" y="150000"/>
                                      <p:to x="100000" y="100000"/>
                                    </p:animScale>
                                    <p:anim to="" calcmode="lin" valueType="num">
                                      <p:cBhvr>
                                        <p:cTn id="30" dur="500" fill="hold">
                                          <p:stCondLst>
                                            <p:cond delay="0"/>
                                          </p:stCondLst>
                                        </p:cTn>
                                        <p:tgtEl>
                                          <p:spTgt spid="7"/>
                                        </p:tgtEl>
                                        <p:attrNameLst>
                                          <p:attrName>ppt_x</p:attrName>
                                        </p:attrNameLst>
                                      </p:cBhvr>
                                      <p:tavLst>
                                        <p:tav tm="0">
                                          <p:val>
                                            <p:strVal val="#ppt_x+sin(rand(10))/10"/>
                                          </p:val>
                                        </p:tav>
                                        <p:tav tm="100000">
                                          <p:val>
                                            <p:strVal val="#ppt_x"/>
                                          </p:val>
                                        </p:tav>
                                      </p:tavLst>
                                    </p:anim>
                                    <p:anim to="" calcmode="lin" valueType="num">
                                      <p:cBhvr>
                                        <p:cTn id="31" dur="500" fill="hold">
                                          <p:stCondLst>
                                            <p:cond delay="0"/>
                                          </p:stCondLst>
                                        </p:cTn>
                                        <p:tgtEl>
                                          <p:spTgt spid="7"/>
                                        </p:tgtEl>
                                        <p:attrNameLst>
                                          <p:attrName>ppt_y</p:attrName>
                                        </p:attrNameLst>
                                      </p:cBhvr>
                                      <p:tavLst>
                                        <p:tav tm="0">
                                          <p:val>
                                            <p:strVal val="#ppt_y+sin(rand(10))/10"/>
                                          </p:val>
                                        </p:tav>
                                        <p:tav tm="100000">
                                          <p:val>
                                            <p:strVal val="#ppt_y"/>
                                          </p:val>
                                        </p:tav>
                                      </p:tavLst>
                                    </p:anim>
                                  </p:childTnLst>
                                </p:cTn>
                              </p:par>
                            </p:childTnLst>
                          </p:cTn>
                        </p:par>
                        <p:par>
                          <p:cTn id="32" fill="hold">
                            <p:stCondLst>
                              <p:cond delay="2000"/>
                            </p:stCondLst>
                            <p:childTnLst>
                              <p:par>
                                <p:cTn id="33" presetID="42" presetClass="entr" presetSubtype="0"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anim calcmode="lin" valueType="num">
                                      <p:cBhvr>
                                        <p:cTn id="36" dur="500" fill="hold"/>
                                        <p:tgtEl>
                                          <p:spTgt spid="2"/>
                                        </p:tgtEl>
                                        <p:attrNameLst>
                                          <p:attrName>ppt_x</p:attrName>
                                        </p:attrNameLst>
                                      </p:cBhvr>
                                      <p:tavLst>
                                        <p:tav tm="0">
                                          <p:val>
                                            <p:strVal val="#ppt_x"/>
                                          </p:val>
                                        </p:tav>
                                        <p:tav tm="100000">
                                          <p:val>
                                            <p:strVal val="#ppt_x"/>
                                          </p:val>
                                        </p:tav>
                                      </p:tavLst>
                                    </p:anim>
                                    <p:anim calcmode="lin" valueType="num">
                                      <p:cBhvr>
                                        <p:cTn id="37" dur="500" fill="hold"/>
                                        <p:tgtEl>
                                          <p:spTgt spid="2"/>
                                        </p:tgtEl>
                                        <p:attrNameLst>
                                          <p:attrName>ppt_y</p:attrName>
                                        </p:attrNameLst>
                                      </p:cBhvr>
                                      <p:tavLst>
                                        <p:tav tm="0">
                                          <p:val>
                                            <p:strVal val="#ppt_y+.1"/>
                                          </p:val>
                                        </p:tav>
                                        <p:tav tm="100000">
                                          <p:val>
                                            <p:strVal val="#ppt_y"/>
                                          </p:val>
                                        </p:tav>
                                      </p:tavLst>
                                    </p:anim>
                                  </p:childTnLst>
                                </p:cTn>
                              </p:par>
                            </p:childTnLst>
                          </p:cTn>
                        </p:par>
                        <p:par>
                          <p:cTn id="38" fill="hold">
                            <p:stCondLst>
                              <p:cond delay="2500"/>
                            </p:stCondLst>
                            <p:childTnLst>
                              <p:par>
                                <p:cTn id="39" presetID="42"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anim calcmode="lin" valueType="num">
                                      <p:cBhvr>
                                        <p:cTn id="42" dur="500" fill="hold"/>
                                        <p:tgtEl>
                                          <p:spTgt spid="8"/>
                                        </p:tgtEl>
                                        <p:attrNameLst>
                                          <p:attrName>ppt_x</p:attrName>
                                        </p:attrNameLst>
                                      </p:cBhvr>
                                      <p:tavLst>
                                        <p:tav tm="0">
                                          <p:val>
                                            <p:strVal val="#ppt_x"/>
                                          </p:val>
                                        </p:tav>
                                        <p:tav tm="100000">
                                          <p:val>
                                            <p:strVal val="#ppt_x"/>
                                          </p:val>
                                        </p:tav>
                                      </p:tavLst>
                                    </p:anim>
                                    <p:anim calcmode="lin" valueType="num">
                                      <p:cBhvr>
                                        <p:cTn id="43" dur="500" fill="hold"/>
                                        <p:tgtEl>
                                          <p:spTgt spid="8"/>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42" presetClass="entr" presetSubtype="0"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anim calcmode="lin" valueType="num">
                                      <p:cBhvr>
                                        <p:cTn id="48" dur="500" fill="hold"/>
                                        <p:tgtEl>
                                          <p:spTgt spid="9"/>
                                        </p:tgtEl>
                                        <p:attrNameLst>
                                          <p:attrName>ppt_x</p:attrName>
                                        </p:attrNameLst>
                                      </p:cBhvr>
                                      <p:tavLst>
                                        <p:tav tm="0">
                                          <p:val>
                                            <p:strVal val="#ppt_x"/>
                                          </p:val>
                                        </p:tav>
                                        <p:tav tm="100000">
                                          <p:val>
                                            <p:strVal val="#ppt_x"/>
                                          </p:val>
                                        </p:tav>
                                      </p:tavLst>
                                    </p:anim>
                                    <p:anim calcmode="lin" valueType="num">
                                      <p:cBhvr>
                                        <p:cTn id="49" dur="500" fill="hold"/>
                                        <p:tgtEl>
                                          <p:spTgt spid="9"/>
                                        </p:tgtEl>
                                        <p:attrNameLst>
                                          <p:attrName>ppt_y</p:attrName>
                                        </p:attrNameLst>
                                      </p:cBhvr>
                                      <p:tavLst>
                                        <p:tav tm="0">
                                          <p:val>
                                            <p:strVal val="#ppt_y+.1"/>
                                          </p:val>
                                        </p:tav>
                                        <p:tav tm="100000">
                                          <p:val>
                                            <p:strVal val="#ppt_y"/>
                                          </p:val>
                                        </p:tav>
                                      </p:tavLst>
                                    </p:anim>
                                  </p:childTnLst>
                                </p:cTn>
                              </p:par>
                            </p:childTnLst>
                          </p:cTn>
                        </p:par>
                        <p:par>
                          <p:cTn id="50" fill="hold">
                            <p:stCondLst>
                              <p:cond delay="3500"/>
                            </p:stCondLst>
                            <p:childTnLst>
                              <p:par>
                                <p:cTn id="51" presetID="42" presetClass="entr" presetSubtype="0"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anim calcmode="lin" valueType="num">
                                      <p:cBhvr>
                                        <p:cTn id="54" dur="500" fill="hold"/>
                                        <p:tgtEl>
                                          <p:spTgt spid="13"/>
                                        </p:tgtEl>
                                        <p:attrNameLst>
                                          <p:attrName>ppt_x</p:attrName>
                                        </p:attrNameLst>
                                      </p:cBhvr>
                                      <p:tavLst>
                                        <p:tav tm="0">
                                          <p:val>
                                            <p:strVal val="#ppt_x"/>
                                          </p:val>
                                        </p:tav>
                                        <p:tav tm="100000">
                                          <p:val>
                                            <p:strVal val="#ppt_x"/>
                                          </p:val>
                                        </p:tav>
                                      </p:tavLst>
                                    </p:anim>
                                    <p:anim calcmode="lin" valueType="num">
                                      <p:cBhvr>
                                        <p:cTn id="55"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10.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11.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12.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13.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14.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15.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16.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17.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18.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19.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2.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20.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21.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22.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23.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24.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25.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26.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27.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28.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29.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3.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30.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31.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32.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33.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34.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35.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36.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37.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38.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39.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4.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40.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41.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42.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43.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44.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45.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46.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47.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48.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49.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5.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50.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51.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52.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53.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54.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55.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6.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7.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8.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ags/tag9.xml><?xml version="1.0" encoding="utf-8"?>
<p:tagLst xmlns:a="http://schemas.openxmlformats.org/drawingml/2006/main" xmlns:r="http://schemas.openxmlformats.org/officeDocument/2006/relationships" xmlns:p="http://schemas.openxmlformats.org/presentationml/2006/main">
  <p:tag name="PA" val="v5.2.7"/>
  <p:tag name="RESOURCELIBID_ANIM" val="484"/>
</p:tagLst>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模块">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4588</Words>
  <Application>Microsoft Office PowerPoint</Application>
  <PresentationFormat>Bildschirmpräsentation (4:3)</PresentationFormat>
  <Paragraphs>278</Paragraphs>
  <Slides>39</Slides>
  <Notes>13</Notes>
  <HiddenSlides>0</HiddenSlides>
  <MMClips>0</MMClips>
  <ScaleCrop>false</ScaleCrop>
  <HeadingPairs>
    <vt:vector size="6" baseType="variant">
      <vt:variant>
        <vt:lpstr>Verwendete Schriftarten</vt:lpstr>
      </vt:variant>
      <vt:variant>
        <vt:i4>12</vt:i4>
      </vt:variant>
      <vt:variant>
        <vt:lpstr>Design</vt:lpstr>
      </vt:variant>
      <vt:variant>
        <vt:i4>1</vt:i4>
      </vt:variant>
      <vt:variant>
        <vt:lpstr>Folientitel</vt:lpstr>
      </vt:variant>
      <vt:variant>
        <vt:i4>39</vt:i4>
      </vt:variant>
    </vt:vector>
  </HeadingPairs>
  <TitlesOfParts>
    <vt:vector size="52" baseType="lpstr">
      <vt:lpstr>KaiTi</vt:lpstr>
      <vt:lpstr>KaiTi</vt:lpstr>
      <vt:lpstr>华文楷体</vt:lpstr>
      <vt:lpstr>庞门正道粗书体</vt:lpstr>
      <vt:lpstr>思源黑体 CN Light</vt:lpstr>
      <vt:lpstr>胡晓波男神体</vt:lpstr>
      <vt:lpstr>阿里巴巴普惠体 R</vt:lpstr>
      <vt:lpstr>Arial</vt:lpstr>
      <vt:lpstr>Calibri</vt:lpstr>
      <vt:lpstr>Corbel</vt:lpstr>
      <vt:lpstr>Garamond</vt:lpstr>
      <vt:lpstr>Wingdings</vt:lpstr>
      <vt:lpstr>Larissa-Design</vt:lpstr>
      <vt:lpstr>中国文化基础 Foundation of Chinese Cultures for Bachelor Students of Translation Studies</vt:lpstr>
      <vt:lpstr>Session 5 第五周  Celadon Song and TikTok</vt:lpstr>
      <vt:lpstr>Schedule 学期题目</vt:lpstr>
      <vt:lpstr>Celadon</vt:lpstr>
      <vt:lpstr>Questions Concerning Section D</vt:lpstr>
      <vt:lpstr> Why does celadon appear green?  </vt:lpstr>
      <vt:lpstr>What do you know about crackleware?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TikTok (Douyin) and Bilibili</vt:lpstr>
      <vt:lpstr>Preparation for next time</vt:lpstr>
      <vt:lpstr>Always here for you! 随时为你们服务</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Chinesische Literatur  der Gegenwart</dc:title>
  <dc:creator>woesler</dc:creator>
  <cp:lastModifiedBy>-</cp:lastModifiedBy>
  <cp:revision>749</cp:revision>
  <dcterms:created xsi:type="dcterms:W3CDTF">2010-06-18T15:32:00Z</dcterms:created>
  <dcterms:modified xsi:type="dcterms:W3CDTF">2022-03-21T02:14:57Z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2052-10.1.0.7224</vt:lpwstr>
  </property>
</Properties>
</file>