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26" r:id="rId5"/>
    <p:sldId id="348" r:id="rId6"/>
    <p:sldId id="344" r:id="rId7"/>
    <p:sldId id="351" r:id="rId8"/>
    <p:sldId id="353" r:id="rId9"/>
    <p:sldId id="350" r:id="rId10"/>
    <p:sldId id="363" r:id="rId11"/>
    <p:sldId id="328" r:id="rId12"/>
    <p:sldId id="335" r:id="rId13"/>
    <p:sldId id="355" r:id="rId14"/>
    <p:sldId id="356" r:id="rId15"/>
    <p:sldId id="358" r:id="rId16"/>
    <p:sldId id="359" r:id="rId17"/>
    <p:sldId id="360" r:id="rId18"/>
    <p:sldId id="362" r:id="rId19"/>
    <p:sldId id="34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947"/>
    <a:srgbClr val="E3E7C6"/>
    <a:srgbClr val="A681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3D7DA-5D04-4F69-A626-A928C412AB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236CB-90A2-4AC9-B284-F3889B6037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D236CB-90A2-4AC9-B284-F3889B6037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六项目录">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26" name="Picture 2" descr="http://dc.office.msn.com.cn/t/83/E048C0F1BEBFCE34915F37209150FDFE.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8361" b="31653"/>
          <a:stretch>
            <a:fillRect/>
          </a:stretch>
        </p:blipFill>
        <p:spPr bwMode="auto">
          <a:xfrm>
            <a:off x="0" y="1899"/>
            <a:ext cx="12192000" cy="342710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userDrawn="1"/>
        </p:nvSpPr>
        <p:spPr>
          <a:xfrm rot="5400000">
            <a:off x="5854700" y="520700"/>
            <a:ext cx="457200" cy="1221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nvSpPr>
        <p:spPr>
          <a:xfrm>
            <a:off x="1016000" y="1485900"/>
            <a:ext cx="3886200" cy="3886200"/>
          </a:xfrm>
          <a:prstGeom prst="ellipse">
            <a:avLst/>
          </a:prstGeom>
          <a:ln w="1174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7"/>
          <p:cNvSpPr>
            <a:spLocks noGrp="1"/>
          </p:cNvSpPr>
          <p:nvPr>
            <p:ph type="body" sz="quarter" idx="11"/>
          </p:nvPr>
        </p:nvSpPr>
        <p:spPr>
          <a:xfrm>
            <a:off x="5245099" y="3991504"/>
            <a:ext cx="3170990" cy="466195"/>
          </a:xfrm>
          <a:prstGeom prst="rect">
            <a:avLst/>
          </a:prstGeom>
        </p:spPr>
        <p:txBody>
          <a:bodyPr/>
          <a:lstStyle>
            <a:lvl1pPr marL="0" indent="0">
              <a:buNone/>
              <a:defRPr/>
            </a:lvl1pPr>
          </a:lstStyle>
          <a:p>
            <a:pPr lvl="0"/>
            <a:endParaRPr lang="zh-CN" altLang="en-US" dirty="0"/>
          </a:p>
        </p:txBody>
      </p:sp>
      <p:sp>
        <p:nvSpPr>
          <p:cNvPr id="7" name="文本占位符 7"/>
          <p:cNvSpPr>
            <a:spLocks noGrp="1"/>
          </p:cNvSpPr>
          <p:nvPr>
            <p:ph type="body" sz="quarter" idx="12"/>
          </p:nvPr>
        </p:nvSpPr>
        <p:spPr>
          <a:xfrm>
            <a:off x="8678110" y="3991504"/>
            <a:ext cx="3170990" cy="466195"/>
          </a:xfrm>
          <a:prstGeom prst="rect">
            <a:avLst/>
          </a:prstGeom>
        </p:spPr>
        <p:txBody>
          <a:bodyPr/>
          <a:lstStyle>
            <a:lvl1pPr marL="0" indent="0">
              <a:buNone/>
              <a:defRPr/>
            </a:lvl1pPr>
          </a:lstStyle>
          <a:p>
            <a:pPr lvl="0"/>
            <a:endParaRPr lang="zh-CN" altLang="en-US" dirty="0"/>
          </a:p>
        </p:txBody>
      </p:sp>
      <p:sp>
        <p:nvSpPr>
          <p:cNvPr id="8" name="文本占位符 7"/>
          <p:cNvSpPr>
            <a:spLocks noGrp="1"/>
          </p:cNvSpPr>
          <p:nvPr>
            <p:ph type="body" sz="quarter" idx="13"/>
          </p:nvPr>
        </p:nvSpPr>
        <p:spPr>
          <a:xfrm>
            <a:off x="5245099" y="5357774"/>
            <a:ext cx="3170990" cy="466195"/>
          </a:xfrm>
          <a:prstGeom prst="rect">
            <a:avLst/>
          </a:prstGeom>
        </p:spPr>
        <p:txBody>
          <a:bodyPr/>
          <a:lstStyle>
            <a:lvl1pPr marL="0" indent="0">
              <a:buNone/>
              <a:defRPr/>
            </a:lvl1pPr>
          </a:lstStyle>
          <a:p>
            <a:pPr lvl="0"/>
            <a:endParaRPr lang="zh-CN" altLang="en-US" dirty="0"/>
          </a:p>
        </p:txBody>
      </p:sp>
      <p:sp>
        <p:nvSpPr>
          <p:cNvPr id="9" name="文本占位符 7"/>
          <p:cNvSpPr>
            <a:spLocks noGrp="1"/>
          </p:cNvSpPr>
          <p:nvPr>
            <p:ph type="body" sz="quarter" idx="14"/>
          </p:nvPr>
        </p:nvSpPr>
        <p:spPr>
          <a:xfrm>
            <a:off x="8678110" y="5357774"/>
            <a:ext cx="3170990" cy="466195"/>
          </a:xfrm>
          <a:prstGeom prst="rect">
            <a:avLst/>
          </a:prstGeom>
        </p:spPr>
        <p:txBody>
          <a:bodyPr/>
          <a:lstStyle>
            <a:lvl1pPr marL="0" indent="0">
              <a:buNone/>
              <a:defRPr/>
            </a:lvl1pPr>
          </a:lstStyle>
          <a:p>
            <a:pPr lvl="0"/>
            <a:endParaRPr lang="zh-CN" altLang="en-US" dirty="0"/>
          </a:p>
        </p:txBody>
      </p:sp>
      <p:sp>
        <p:nvSpPr>
          <p:cNvPr id="10" name="文本占位符 7"/>
          <p:cNvSpPr>
            <a:spLocks noGrp="1"/>
          </p:cNvSpPr>
          <p:nvPr>
            <p:ph type="body" sz="quarter" idx="15"/>
          </p:nvPr>
        </p:nvSpPr>
        <p:spPr>
          <a:xfrm>
            <a:off x="5245099" y="4674639"/>
            <a:ext cx="3170990" cy="466195"/>
          </a:xfrm>
          <a:prstGeom prst="rect">
            <a:avLst/>
          </a:prstGeom>
        </p:spPr>
        <p:txBody>
          <a:bodyPr/>
          <a:lstStyle>
            <a:lvl1pPr marL="0" indent="0">
              <a:buNone/>
              <a:defRPr/>
            </a:lvl1pPr>
          </a:lstStyle>
          <a:p>
            <a:pPr lvl="0"/>
            <a:endParaRPr lang="zh-CN" altLang="en-US" dirty="0"/>
          </a:p>
        </p:txBody>
      </p:sp>
      <p:sp>
        <p:nvSpPr>
          <p:cNvPr id="11" name="文本占位符 7"/>
          <p:cNvSpPr>
            <a:spLocks noGrp="1"/>
          </p:cNvSpPr>
          <p:nvPr>
            <p:ph type="body" sz="quarter" idx="16"/>
          </p:nvPr>
        </p:nvSpPr>
        <p:spPr>
          <a:xfrm>
            <a:off x="8678110" y="4674639"/>
            <a:ext cx="3170990" cy="466195"/>
          </a:xfrm>
          <a:prstGeom prst="rect">
            <a:avLst/>
          </a:prstGeom>
        </p:spPr>
        <p:txBody>
          <a:bodyPr/>
          <a:lstStyle>
            <a:lvl1pPr marL="0" indent="0">
              <a:buNone/>
              <a:defRPr/>
            </a:lvl1pPr>
          </a:lstStyle>
          <a:p>
            <a:pPr lvl="0"/>
            <a:endParaRPr lang="zh-CN" altLang="en-US" dirty="0"/>
          </a:p>
        </p:txBody>
      </p:sp>
      <p:sp>
        <p:nvSpPr>
          <p:cNvPr id="14" name="文本占位符 5"/>
          <p:cNvSpPr>
            <a:spLocks noGrp="1"/>
          </p:cNvSpPr>
          <p:nvPr>
            <p:ph type="body" sz="quarter" idx="10" hasCustomPrompt="1"/>
          </p:nvPr>
        </p:nvSpPr>
        <p:spPr>
          <a:xfrm>
            <a:off x="1981465" y="2862794"/>
            <a:ext cx="1955270" cy="914400"/>
          </a:xfrm>
          <a:prstGeom prst="rect">
            <a:avLst/>
          </a:prstGeom>
          <a:noFill/>
        </p:spPr>
        <p:txBody>
          <a:bodyPr/>
          <a:lstStyle>
            <a:lvl1pPr marL="0" indent="0" algn="ctr">
              <a:buNone/>
              <a:defRPr sz="6000" b="1">
                <a:solidFill>
                  <a:schemeClr val="bg1"/>
                </a:solidFill>
              </a:defRPr>
            </a:lvl1pPr>
          </a:lstStyle>
          <a:p>
            <a:pPr lvl="0"/>
            <a:r>
              <a:rPr lang="zh-CN" altLang="en-US" dirty="0"/>
              <a:t>目录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a:srcRect t="25590" b="62154"/>
          <a:stretch>
            <a:fillRect/>
          </a:stretch>
        </p:blipFill>
        <p:spPr>
          <a:xfrm>
            <a:off x="0" y="0"/>
            <a:ext cx="12192000" cy="840509"/>
          </a:xfrm>
          <a:prstGeom prst="rect">
            <a:avLst/>
          </a:prstGeom>
        </p:spPr>
      </p:pic>
      <p:grpSp>
        <p:nvGrpSpPr>
          <p:cNvPr id="2" name="组合 1"/>
          <p:cNvGrpSpPr/>
          <p:nvPr userDrawn="1"/>
        </p:nvGrpSpPr>
        <p:grpSpPr>
          <a:xfrm>
            <a:off x="5302250" y="39833"/>
            <a:ext cx="1451428" cy="1601352"/>
            <a:chOff x="5302250" y="39833"/>
            <a:chExt cx="1451428" cy="1601352"/>
          </a:xfrm>
        </p:grpSpPr>
        <p:grpSp>
          <p:nvGrpSpPr>
            <p:cNvPr id="8" name="组合 7"/>
            <p:cNvGrpSpPr/>
            <p:nvPr userDrawn="1"/>
          </p:nvGrpSpPr>
          <p:grpSpPr>
            <a:xfrm>
              <a:off x="5302250" y="39833"/>
              <a:ext cx="1451428" cy="1601352"/>
              <a:chOff x="1959429" y="4325257"/>
              <a:chExt cx="1451428" cy="1601352"/>
            </a:xfrm>
          </p:grpSpPr>
          <p:sp>
            <p:nvSpPr>
              <p:cNvPr id="9" name="等腰三角形 8"/>
              <p:cNvSpPr/>
              <p:nvPr/>
            </p:nvSpPr>
            <p:spPr>
              <a:xfrm>
                <a:off x="1959429" y="4325257"/>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9"/>
              <p:cNvSpPr/>
              <p:nvPr/>
            </p:nvSpPr>
            <p:spPr>
              <a:xfrm flipV="1">
                <a:off x="1959429" y="5126950"/>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userDrawn="1"/>
          </p:nvSpPr>
          <p:spPr>
            <a:xfrm>
              <a:off x="5725637" y="244727"/>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01</a:t>
              </a:r>
              <a:endParaRPr lang="zh-CN" altLang="en-US" sz="2800" b="1" dirty="0">
                <a:solidFill>
                  <a:srgbClr val="E3E7C6"/>
                </a:solidFill>
              </a:endParaRPr>
            </a:p>
          </p:txBody>
        </p:sp>
        <p:sp>
          <p:nvSpPr>
            <p:cNvPr id="12" name="文本框 11"/>
            <p:cNvSpPr txBox="1"/>
            <p:nvPr userDrawn="1"/>
          </p:nvSpPr>
          <p:spPr>
            <a:xfrm>
              <a:off x="5536482" y="875109"/>
              <a:ext cx="1005403" cy="338554"/>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r>
                <a:rPr lang="zh-CN" altLang="en-US" sz="1600" dirty="0"/>
                <a:t>输入题目</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a:srcRect t="25590" b="62154"/>
          <a:stretch>
            <a:fillRect/>
          </a:stretch>
        </p:blipFill>
        <p:spPr>
          <a:xfrm>
            <a:off x="0" y="0"/>
            <a:ext cx="12192000" cy="840509"/>
          </a:xfrm>
          <a:prstGeom prst="rect">
            <a:avLst/>
          </a:prstGeom>
        </p:spPr>
      </p:pic>
      <p:grpSp>
        <p:nvGrpSpPr>
          <p:cNvPr id="2" name="组合 1"/>
          <p:cNvGrpSpPr/>
          <p:nvPr userDrawn="1"/>
        </p:nvGrpSpPr>
        <p:grpSpPr>
          <a:xfrm>
            <a:off x="5302250" y="39833"/>
            <a:ext cx="1451428" cy="1601352"/>
            <a:chOff x="5302250" y="39833"/>
            <a:chExt cx="1451428" cy="1601352"/>
          </a:xfrm>
        </p:grpSpPr>
        <p:grpSp>
          <p:nvGrpSpPr>
            <p:cNvPr id="8" name="组合 7"/>
            <p:cNvGrpSpPr/>
            <p:nvPr userDrawn="1"/>
          </p:nvGrpSpPr>
          <p:grpSpPr>
            <a:xfrm>
              <a:off x="5302250" y="39833"/>
              <a:ext cx="1451428" cy="1601352"/>
              <a:chOff x="1959429" y="4325257"/>
              <a:chExt cx="1451428" cy="1601352"/>
            </a:xfrm>
          </p:grpSpPr>
          <p:sp>
            <p:nvSpPr>
              <p:cNvPr id="9" name="等腰三角形 8"/>
              <p:cNvSpPr/>
              <p:nvPr/>
            </p:nvSpPr>
            <p:spPr>
              <a:xfrm>
                <a:off x="1959429" y="4325257"/>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9"/>
              <p:cNvSpPr/>
              <p:nvPr/>
            </p:nvSpPr>
            <p:spPr>
              <a:xfrm flipV="1">
                <a:off x="1959429" y="5126950"/>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userDrawn="1"/>
          </p:nvSpPr>
          <p:spPr>
            <a:xfrm>
              <a:off x="5725637" y="244727"/>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02</a:t>
              </a:r>
              <a:endParaRPr lang="zh-CN" altLang="en-US" sz="2800" b="1" dirty="0">
                <a:solidFill>
                  <a:srgbClr val="E3E7C6"/>
                </a:solidFill>
              </a:endParaRPr>
            </a:p>
          </p:txBody>
        </p:sp>
        <p:sp>
          <p:nvSpPr>
            <p:cNvPr id="12" name="文本框 11"/>
            <p:cNvSpPr txBox="1"/>
            <p:nvPr userDrawn="1"/>
          </p:nvSpPr>
          <p:spPr>
            <a:xfrm>
              <a:off x="5536482" y="875109"/>
              <a:ext cx="1005403" cy="338554"/>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r>
                <a:rPr lang="zh-CN" altLang="en-US" sz="1600" dirty="0"/>
                <a:t>输入题目</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a:srcRect t="25590" b="62154"/>
          <a:stretch>
            <a:fillRect/>
          </a:stretch>
        </p:blipFill>
        <p:spPr>
          <a:xfrm>
            <a:off x="0" y="0"/>
            <a:ext cx="12192000" cy="840509"/>
          </a:xfrm>
          <a:prstGeom prst="rect">
            <a:avLst/>
          </a:prstGeom>
        </p:spPr>
      </p:pic>
      <p:grpSp>
        <p:nvGrpSpPr>
          <p:cNvPr id="2" name="组合 1"/>
          <p:cNvGrpSpPr/>
          <p:nvPr userDrawn="1"/>
        </p:nvGrpSpPr>
        <p:grpSpPr>
          <a:xfrm>
            <a:off x="5302250" y="39833"/>
            <a:ext cx="1451428" cy="1601352"/>
            <a:chOff x="5302250" y="39833"/>
            <a:chExt cx="1451428" cy="1601352"/>
          </a:xfrm>
        </p:grpSpPr>
        <p:grpSp>
          <p:nvGrpSpPr>
            <p:cNvPr id="8" name="组合 7"/>
            <p:cNvGrpSpPr/>
            <p:nvPr userDrawn="1"/>
          </p:nvGrpSpPr>
          <p:grpSpPr>
            <a:xfrm>
              <a:off x="5302250" y="39833"/>
              <a:ext cx="1451428" cy="1601352"/>
              <a:chOff x="1959429" y="4325257"/>
              <a:chExt cx="1451428" cy="1601352"/>
            </a:xfrm>
          </p:grpSpPr>
          <p:sp>
            <p:nvSpPr>
              <p:cNvPr id="9" name="等腰三角形 8"/>
              <p:cNvSpPr/>
              <p:nvPr/>
            </p:nvSpPr>
            <p:spPr>
              <a:xfrm>
                <a:off x="1959429" y="4325257"/>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9"/>
              <p:cNvSpPr/>
              <p:nvPr/>
            </p:nvSpPr>
            <p:spPr>
              <a:xfrm flipV="1">
                <a:off x="1959429" y="5126950"/>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userDrawn="1"/>
          </p:nvSpPr>
          <p:spPr>
            <a:xfrm>
              <a:off x="5725637" y="244727"/>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03</a:t>
              </a:r>
              <a:endParaRPr lang="zh-CN" altLang="en-US" sz="2800" b="1" dirty="0">
                <a:solidFill>
                  <a:srgbClr val="E3E7C6"/>
                </a:solidFill>
              </a:endParaRPr>
            </a:p>
          </p:txBody>
        </p:sp>
        <p:sp>
          <p:nvSpPr>
            <p:cNvPr id="12" name="文本框 11"/>
            <p:cNvSpPr txBox="1"/>
            <p:nvPr userDrawn="1"/>
          </p:nvSpPr>
          <p:spPr>
            <a:xfrm>
              <a:off x="5536482" y="875109"/>
              <a:ext cx="1005403" cy="338554"/>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r>
                <a:rPr lang="zh-CN" altLang="en-US" sz="1600" dirty="0"/>
                <a:t>输入题目</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a:srcRect t="25590" b="62154"/>
          <a:stretch>
            <a:fillRect/>
          </a:stretch>
        </p:blipFill>
        <p:spPr>
          <a:xfrm>
            <a:off x="0" y="0"/>
            <a:ext cx="12192000" cy="840509"/>
          </a:xfrm>
          <a:prstGeom prst="rect">
            <a:avLst/>
          </a:prstGeom>
        </p:spPr>
      </p:pic>
      <p:grpSp>
        <p:nvGrpSpPr>
          <p:cNvPr id="2" name="组合 1"/>
          <p:cNvGrpSpPr/>
          <p:nvPr userDrawn="1"/>
        </p:nvGrpSpPr>
        <p:grpSpPr>
          <a:xfrm>
            <a:off x="5302250" y="39833"/>
            <a:ext cx="1451428" cy="1601352"/>
            <a:chOff x="5302250" y="39833"/>
            <a:chExt cx="1451428" cy="1601352"/>
          </a:xfrm>
        </p:grpSpPr>
        <p:grpSp>
          <p:nvGrpSpPr>
            <p:cNvPr id="8" name="组合 7"/>
            <p:cNvGrpSpPr/>
            <p:nvPr userDrawn="1"/>
          </p:nvGrpSpPr>
          <p:grpSpPr>
            <a:xfrm>
              <a:off x="5302250" y="39833"/>
              <a:ext cx="1451428" cy="1601352"/>
              <a:chOff x="1959429" y="4325257"/>
              <a:chExt cx="1451428" cy="1601352"/>
            </a:xfrm>
          </p:grpSpPr>
          <p:sp>
            <p:nvSpPr>
              <p:cNvPr id="9" name="等腰三角形 8"/>
              <p:cNvSpPr/>
              <p:nvPr/>
            </p:nvSpPr>
            <p:spPr>
              <a:xfrm>
                <a:off x="1959429" y="4325257"/>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9"/>
              <p:cNvSpPr/>
              <p:nvPr/>
            </p:nvSpPr>
            <p:spPr>
              <a:xfrm flipV="1">
                <a:off x="1959429" y="5126950"/>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userDrawn="1"/>
          </p:nvSpPr>
          <p:spPr>
            <a:xfrm>
              <a:off x="5725637" y="244727"/>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04</a:t>
              </a:r>
              <a:endParaRPr lang="zh-CN" altLang="en-US" sz="2800" b="1" dirty="0">
                <a:solidFill>
                  <a:srgbClr val="E3E7C6"/>
                </a:solidFill>
              </a:endParaRPr>
            </a:p>
          </p:txBody>
        </p:sp>
        <p:sp>
          <p:nvSpPr>
            <p:cNvPr id="12" name="文本框 11"/>
            <p:cNvSpPr txBox="1"/>
            <p:nvPr userDrawn="1"/>
          </p:nvSpPr>
          <p:spPr>
            <a:xfrm>
              <a:off x="5536482" y="875109"/>
              <a:ext cx="1005403" cy="338554"/>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r>
                <a:rPr lang="zh-CN" altLang="en-US" sz="1600" dirty="0"/>
                <a:t>输入题目</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0" y="-1"/>
            <a:ext cx="12192000" cy="6858000"/>
          </a:xfrm>
          <a:prstGeom prst="rect">
            <a:avLst/>
          </a:prstGeom>
          <a:solidFill>
            <a:srgbClr val="2C4947">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1"/>
            <a:ext cx="12192000" cy="839492"/>
          </a:xfrm>
          <a:prstGeom prst="rect">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5302250" y="39833"/>
            <a:ext cx="1451428" cy="1601352"/>
            <a:chOff x="5302250" y="39833"/>
            <a:chExt cx="1451428" cy="1601352"/>
          </a:xfrm>
        </p:grpSpPr>
        <p:grpSp>
          <p:nvGrpSpPr>
            <p:cNvPr id="11" name="组合 10"/>
            <p:cNvGrpSpPr/>
            <p:nvPr userDrawn="1"/>
          </p:nvGrpSpPr>
          <p:grpSpPr>
            <a:xfrm>
              <a:off x="5302250" y="39833"/>
              <a:ext cx="1451428" cy="1601352"/>
              <a:chOff x="1959429" y="4325257"/>
              <a:chExt cx="1451428" cy="1601352"/>
            </a:xfrm>
          </p:grpSpPr>
          <p:sp>
            <p:nvSpPr>
              <p:cNvPr id="12" name="等腰三角形 11"/>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userDrawn="1"/>
          </p:nvSpPr>
          <p:spPr>
            <a:xfrm>
              <a:off x="5725637" y="244727"/>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01</a:t>
              </a:r>
              <a:endParaRPr lang="zh-CN" altLang="en-US" sz="2800" b="1" dirty="0">
                <a:solidFill>
                  <a:srgbClr val="E3E7C6"/>
                </a:solidFill>
              </a:endParaRPr>
            </a:p>
          </p:txBody>
        </p:sp>
        <p:sp>
          <p:nvSpPr>
            <p:cNvPr id="15" name="文本框 14"/>
            <p:cNvSpPr txBox="1"/>
            <p:nvPr userDrawn="1"/>
          </p:nvSpPr>
          <p:spPr>
            <a:xfrm>
              <a:off x="5536482" y="875109"/>
              <a:ext cx="1005403" cy="338554"/>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r>
                <a:rPr lang="zh-CN" altLang="en-US" sz="1600" dirty="0"/>
                <a:t>输入题目</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0" y="-1"/>
            <a:ext cx="12192000" cy="6858000"/>
          </a:xfrm>
          <a:prstGeom prst="rect">
            <a:avLst/>
          </a:prstGeom>
          <a:solidFill>
            <a:srgbClr val="2C4947">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1"/>
            <a:ext cx="12192000" cy="839492"/>
          </a:xfrm>
          <a:prstGeom prst="rect">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5302250" y="39833"/>
            <a:ext cx="1451428" cy="1601352"/>
            <a:chOff x="5302250" y="39833"/>
            <a:chExt cx="1451428" cy="1601352"/>
          </a:xfrm>
        </p:grpSpPr>
        <p:grpSp>
          <p:nvGrpSpPr>
            <p:cNvPr id="11" name="组合 10"/>
            <p:cNvGrpSpPr/>
            <p:nvPr userDrawn="1"/>
          </p:nvGrpSpPr>
          <p:grpSpPr>
            <a:xfrm>
              <a:off x="5302250" y="39833"/>
              <a:ext cx="1451428" cy="1601352"/>
              <a:chOff x="1959429" y="4325257"/>
              <a:chExt cx="1451428" cy="1601352"/>
            </a:xfrm>
          </p:grpSpPr>
          <p:sp>
            <p:nvSpPr>
              <p:cNvPr id="12" name="等腰三角形 11"/>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userDrawn="1"/>
          </p:nvSpPr>
          <p:spPr>
            <a:xfrm>
              <a:off x="5725637" y="244727"/>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02</a:t>
              </a:r>
              <a:endParaRPr lang="zh-CN" altLang="en-US" sz="2800" b="1" dirty="0">
                <a:solidFill>
                  <a:srgbClr val="E3E7C6"/>
                </a:solidFill>
              </a:endParaRPr>
            </a:p>
          </p:txBody>
        </p:sp>
        <p:sp>
          <p:nvSpPr>
            <p:cNvPr id="15" name="文本框 14"/>
            <p:cNvSpPr txBox="1"/>
            <p:nvPr userDrawn="1"/>
          </p:nvSpPr>
          <p:spPr>
            <a:xfrm>
              <a:off x="5536482" y="875109"/>
              <a:ext cx="1005403" cy="338554"/>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r>
                <a:rPr lang="zh-CN" altLang="en-US" sz="1600" dirty="0"/>
                <a:t>输入题目</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B18328F-8247-4115-A646-DA9D190A68B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22C958A-CB90-4640-8262-22D4AE88A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8328F-8247-4115-A646-DA9D190A68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C958A-CB90-4640-8262-22D4AE88AA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1.xml"/><Relationship Id="rId2" Type="http://schemas.openxmlformats.org/officeDocument/2006/relationships/image" Target="../media/image10.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1.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780145" y="3334327"/>
            <a:ext cx="6899564" cy="2056823"/>
            <a:chOff x="2780145" y="3334327"/>
            <a:chExt cx="6899564" cy="2056823"/>
          </a:xfrm>
        </p:grpSpPr>
        <p:grpSp>
          <p:nvGrpSpPr>
            <p:cNvPr id="2" name="组合 1"/>
            <p:cNvGrpSpPr/>
            <p:nvPr/>
          </p:nvGrpSpPr>
          <p:grpSpPr>
            <a:xfrm>
              <a:off x="2780145" y="3334327"/>
              <a:ext cx="6899564" cy="2056823"/>
              <a:chOff x="2780145" y="3334327"/>
              <a:chExt cx="6899564" cy="2056823"/>
            </a:xfrm>
          </p:grpSpPr>
          <p:sp>
            <p:nvSpPr>
              <p:cNvPr id="7" name="矩形 6"/>
              <p:cNvSpPr/>
              <p:nvPr/>
            </p:nvSpPr>
            <p:spPr>
              <a:xfrm>
                <a:off x="2780145" y="3334327"/>
                <a:ext cx="6899564" cy="1380837"/>
              </a:xfrm>
              <a:prstGeom prst="rect">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780145" y="4715163"/>
                <a:ext cx="6899564" cy="675987"/>
              </a:xfrm>
              <a:prstGeom prst="rect">
                <a:avLst/>
              </a:prstGeom>
              <a:solidFill>
                <a:srgbClr val="E3E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2780145" y="3334327"/>
              <a:ext cx="6899564" cy="2056823"/>
            </a:xfrm>
            <a:prstGeom prst="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3033395" y="3792220"/>
            <a:ext cx="6456680" cy="1076325"/>
          </a:xfrm>
          <a:prstGeom prst="rect">
            <a:avLst/>
          </a:prstGeom>
          <a:noFill/>
        </p:spPr>
        <p:txBody>
          <a:bodyPr wrap="square" rtlCol="0">
            <a:spAutoFit/>
          </a:bodyPr>
          <a:lstStyle/>
          <a:p>
            <a:pPr algn="ctr"/>
            <a:r>
              <a:rPr lang="zh-CN" altLang="en-US" sz="3200" dirty="0" smtClean="0">
                <a:solidFill>
                  <a:schemeClr val="bg1"/>
                </a:solidFill>
                <a:latin typeface="微软雅黑" panose="020B0503020204020204" pitchFamily="34" charset="-122"/>
                <a:ea typeface="微软雅黑" panose="020B0503020204020204" pitchFamily="34" charset="-122"/>
                <a:sym typeface="+mn-ea"/>
              </a:rPr>
              <a:t>莫言作品英译本在语言层面的创作</a:t>
            </a:r>
            <a:endParaRPr lang="zh-CN" altLang="en-US" sz="3200" dirty="0" smtClean="0">
              <a:solidFill>
                <a:schemeClr val="bg1"/>
              </a:solidFill>
              <a:latin typeface="微软雅黑" panose="020B0503020204020204" pitchFamily="34" charset="-122"/>
              <a:ea typeface="微软雅黑" panose="020B0503020204020204" pitchFamily="34" charset="-122"/>
              <a:sym typeface="+mn-ea"/>
            </a:endParaRPr>
          </a:p>
          <a:p>
            <a:pPr algn="ctr"/>
            <a:endParaRPr lang="zh-CN" altLang="en-US" sz="3200" dirty="0" smtClean="0">
              <a:solidFill>
                <a:schemeClr val="bg1"/>
              </a:solidFill>
              <a:latin typeface="微软雅黑" panose="020B0503020204020204" pitchFamily="34" charset="-122"/>
              <a:ea typeface="微软雅黑" panose="020B0503020204020204" pitchFamily="34" charset="-122"/>
              <a:sym typeface="+mn-ea"/>
            </a:endParaRPr>
          </a:p>
        </p:txBody>
      </p:sp>
      <p:cxnSp>
        <p:nvCxnSpPr>
          <p:cNvPr id="11" name="直接连接符 10"/>
          <p:cNvCxnSpPr/>
          <p:nvPr/>
        </p:nvCxnSpPr>
        <p:spPr>
          <a:xfrm>
            <a:off x="2780145" y="3426691"/>
            <a:ext cx="6899564" cy="0"/>
          </a:xfrm>
          <a:prstGeom prst="line">
            <a:avLst/>
          </a:prstGeom>
          <a:ln w="12700">
            <a:solidFill>
              <a:srgbClr val="E3E7C6"/>
            </a:solidFill>
            <a:prstDash val="sysDot"/>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rot="5400000">
            <a:off x="3190873" y="4776589"/>
            <a:ext cx="238127" cy="553133"/>
            <a:chOff x="3714748" y="942975"/>
            <a:chExt cx="238127" cy="553133"/>
          </a:xfrm>
          <a:solidFill>
            <a:srgbClr val="2C4947"/>
          </a:solidFill>
        </p:grpSpPr>
        <p:sp>
          <p:nvSpPr>
            <p:cNvPr id="13" name="等腰三角形 12"/>
            <p:cNvSpPr/>
            <p:nvPr/>
          </p:nvSpPr>
          <p:spPr>
            <a:xfrm>
              <a:off x="3714750" y="942975"/>
              <a:ext cx="238125" cy="2052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3714749" y="1137979"/>
              <a:ext cx="238125" cy="2052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3714748" y="1290828"/>
              <a:ext cx="238125" cy="2052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rot="16200000" flipH="1">
            <a:off x="9052129" y="4776708"/>
            <a:ext cx="238127" cy="553133"/>
            <a:chOff x="3714748" y="942975"/>
            <a:chExt cx="238127" cy="553133"/>
          </a:xfrm>
          <a:solidFill>
            <a:srgbClr val="2C4947"/>
          </a:solidFill>
        </p:grpSpPr>
        <p:sp>
          <p:nvSpPr>
            <p:cNvPr id="18" name="等腰三角形 17"/>
            <p:cNvSpPr/>
            <p:nvPr/>
          </p:nvSpPr>
          <p:spPr>
            <a:xfrm>
              <a:off x="3714750" y="942975"/>
              <a:ext cx="238125" cy="2052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3714749" y="1137979"/>
              <a:ext cx="238125" cy="2052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3714748" y="1290828"/>
              <a:ext cx="238125" cy="2052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4104005" y="4868545"/>
            <a:ext cx="4790440" cy="368300"/>
          </a:xfrm>
          <a:prstGeom prst="rect">
            <a:avLst/>
          </a:prstGeom>
          <a:noFill/>
        </p:spPr>
        <p:txBody>
          <a:bodyPr wrap="square" rtlCol="0">
            <a:spAutoFit/>
          </a:bodyPr>
          <a:lstStyle/>
          <a:p>
            <a:r>
              <a:rPr lang="en-US" altLang="zh-CN" dirty="0">
                <a:solidFill>
                  <a:srgbClr val="2C4947"/>
                </a:solidFill>
                <a:latin typeface="微软雅黑" panose="020B0503020204020204" pitchFamily="34" charset="-122"/>
                <a:ea typeface="微软雅黑" panose="020B0503020204020204" pitchFamily="34" charset="-122"/>
              </a:rPr>
              <a:t>              </a:t>
            </a:r>
            <a:r>
              <a:rPr lang="zh-CN" altLang="en-US" dirty="0">
                <a:solidFill>
                  <a:srgbClr val="2C4947"/>
                </a:solidFill>
                <a:latin typeface="微软雅黑" panose="020B0503020204020204" pitchFamily="34" charset="-122"/>
                <a:ea typeface="微软雅黑" panose="020B0503020204020204" pitchFamily="34" charset="-122"/>
              </a:rPr>
              <a:t>教育学部  李诗慧   </a:t>
            </a:r>
            <a:r>
              <a:rPr lang="en-US" altLang="zh-CN" dirty="0">
                <a:solidFill>
                  <a:srgbClr val="2C4947"/>
                </a:solidFill>
                <a:latin typeface="微软雅黑" panose="020B0503020204020204" pitchFamily="34" charset="-122"/>
                <a:ea typeface="微软雅黑" panose="020B0503020204020204" pitchFamily="34" charset="-122"/>
              </a:rPr>
              <a:t>201611010212</a:t>
            </a:r>
            <a:endParaRPr lang="en-US" altLang="zh-CN"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521932"/>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dirty="0"/>
                <a:t>谚语</a:t>
              </a:r>
              <a:endParaRPr lang="zh-CN" altLang="en-US" dirty="0"/>
            </a:p>
          </p:txBody>
        </p:sp>
      </p:grpSp>
      <p:sp>
        <p:nvSpPr>
          <p:cNvPr id="19" name="任意多边形: 形状 18"/>
          <p:cNvSpPr/>
          <p:nvPr/>
        </p:nvSpPr>
        <p:spPr>
          <a:xfrm>
            <a:off x="1490799" y="3445164"/>
            <a:ext cx="234232" cy="2386734"/>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921240" y="3445164"/>
            <a:ext cx="221549" cy="2386734"/>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5295" y="3703955"/>
            <a:ext cx="8089265" cy="3169285"/>
          </a:xfrm>
          <a:prstGeom prst="rect">
            <a:avLst/>
          </a:prstGeom>
        </p:spPr>
        <p:txBody>
          <a:bodyPr wrap="square">
            <a:spAutoFit/>
          </a:bodyPr>
          <a:lstStyle/>
          <a:p>
            <a:pPr marL="0" indent="0" algn="l">
              <a:buNone/>
            </a:pPr>
            <a:r>
              <a:rPr lang="zh-CN" altLang="en-US" sz="2400" dirty="0"/>
              <a:t>葛浩文的另一处理方法是二度创作。比如《红高粱家族》中</a:t>
            </a:r>
            <a:r>
              <a:rPr lang="en-US" altLang="zh-CN" sz="2400" dirty="0"/>
              <a:t>“</a:t>
            </a:r>
            <a:r>
              <a:rPr lang="en-US" altLang="zh-CN" sz="2400" dirty="0" smtClean="0"/>
              <a:t>破财免灾”</a:t>
            </a:r>
            <a:r>
              <a:rPr lang="zh-CN" altLang="en-US" sz="2400" dirty="0" smtClean="0"/>
              <a:t>中翻译为</a:t>
            </a:r>
            <a:r>
              <a:rPr lang="en-US" altLang="zh-CN" sz="2400" dirty="0" smtClean="0"/>
              <a:t>“Financial losses, lucky bosses”</a:t>
            </a:r>
            <a:r>
              <a:rPr lang="zh-CN" altLang="en-US" sz="2400" dirty="0" smtClean="0"/>
              <a:t>。</a:t>
            </a:r>
            <a:endParaRPr lang="en-US" altLang="zh-CN" sz="2400" dirty="0" smtClean="0"/>
          </a:p>
          <a:p>
            <a:pPr marL="0" indent="0" algn="l">
              <a:buNone/>
            </a:pPr>
            <a:r>
              <a:rPr lang="zh-CN" altLang="en-US" sz="2400" dirty="0" smtClean="0"/>
              <a:t>这类翻译</a:t>
            </a:r>
            <a:r>
              <a:rPr lang="en-US" altLang="zh-CN" sz="2400" dirty="0" smtClean="0"/>
              <a:t>不仅把原文的谚语意思完整地</a:t>
            </a:r>
            <a:r>
              <a:rPr lang="zh-CN" altLang="en-US" sz="2400" dirty="0" smtClean="0"/>
              <a:t>表</a:t>
            </a:r>
            <a:r>
              <a:rPr lang="en-US" altLang="zh-CN" sz="2400" dirty="0" smtClean="0"/>
              <a:t>达了出来，而且形式上更是前后押韵，朗朗上口，译文是纯正的英语习语，流畅自然</a:t>
            </a:r>
            <a:r>
              <a:rPr lang="zh-CN" altLang="en-US" sz="2400" dirty="0" smtClean="0"/>
              <a:t>。</a:t>
            </a:r>
            <a:endParaRPr lang="zh-CN" altLang="en-US" sz="2400" dirty="0" smtClean="0"/>
          </a:p>
          <a:p>
            <a:pPr marL="0" indent="0" algn="ctr">
              <a:buNone/>
            </a:pPr>
            <a:r>
              <a:rPr lang="en-US" altLang="zh-CN" sz="4000" dirty="0" smtClean="0"/>
              <a:t> </a:t>
            </a:r>
            <a:endParaRPr lang="en-US" altLang="zh-CN" sz="4000" dirty="0" smtClean="0"/>
          </a:p>
          <a:p>
            <a:endParaRPr lang="zh-CN" altLang="en-US" sz="4000"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p:cNvSpPr/>
          <p:nvPr/>
        </p:nvSpPr>
        <p:spPr bwMode="auto">
          <a:xfrm>
            <a:off x="1490958" y="2690104"/>
            <a:ext cx="2519595" cy="2544527"/>
          </a:xfrm>
          <a:custGeom>
            <a:avLst/>
            <a:gdLst>
              <a:gd name="connsiteX0" fmla="*/ 0 w 2519595"/>
              <a:gd name="connsiteY0" fmla="*/ 1601983 h 2544527"/>
              <a:gd name="connsiteX1" fmla="*/ 2519595 w 2519595"/>
              <a:gd name="connsiteY1" fmla="*/ 1601983 h 2544527"/>
              <a:gd name="connsiteX2" fmla="*/ 2519595 w 2519595"/>
              <a:gd name="connsiteY2" fmla="*/ 2210671 h 2544527"/>
              <a:gd name="connsiteX3" fmla="*/ 1885085 w 2519595"/>
              <a:gd name="connsiteY3" fmla="*/ 2376677 h 2544527"/>
              <a:gd name="connsiteX4" fmla="*/ 1259798 w 2519595"/>
              <a:gd name="connsiteY4" fmla="*/ 2544527 h 2544527"/>
              <a:gd name="connsiteX5" fmla="*/ 634510 w 2519595"/>
              <a:gd name="connsiteY5" fmla="*/ 2376677 h 2544527"/>
              <a:gd name="connsiteX6" fmla="*/ 0 w 2519595"/>
              <a:gd name="connsiteY6" fmla="*/ 2210671 h 2544527"/>
              <a:gd name="connsiteX7" fmla="*/ 1259798 w 2519595"/>
              <a:gd name="connsiteY7" fmla="*/ 0 h 2544527"/>
              <a:gd name="connsiteX8" fmla="*/ 1885085 w 2519595"/>
              <a:gd name="connsiteY8" fmla="*/ 167850 h 2544527"/>
              <a:gd name="connsiteX9" fmla="*/ 2519595 w 2519595"/>
              <a:gd name="connsiteY9" fmla="*/ 335701 h 2544527"/>
              <a:gd name="connsiteX10" fmla="*/ 2519595 w 2519595"/>
              <a:gd name="connsiteY10" fmla="*/ 1532786 h 2544527"/>
              <a:gd name="connsiteX11" fmla="*/ 0 w 2519595"/>
              <a:gd name="connsiteY11" fmla="*/ 1532786 h 2544527"/>
              <a:gd name="connsiteX12" fmla="*/ 0 w 2519595"/>
              <a:gd name="connsiteY12" fmla="*/ 335701 h 2544527"/>
              <a:gd name="connsiteX13" fmla="*/ 634510 w 2519595"/>
              <a:gd name="connsiteY13" fmla="*/ 167850 h 25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9595" h="2544527">
                <a:moveTo>
                  <a:pt x="0" y="1601983"/>
                </a:moveTo>
                <a:lnTo>
                  <a:pt x="2519595" y="1601983"/>
                </a:lnTo>
                <a:lnTo>
                  <a:pt x="2519595" y="2210671"/>
                </a:lnTo>
                <a:lnTo>
                  <a:pt x="1885085" y="2376677"/>
                </a:lnTo>
                <a:lnTo>
                  <a:pt x="1259798" y="2544527"/>
                </a:lnTo>
                <a:lnTo>
                  <a:pt x="634510" y="2376677"/>
                </a:lnTo>
                <a:lnTo>
                  <a:pt x="0" y="2210671"/>
                </a:lnTo>
                <a:close/>
                <a:moveTo>
                  <a:pt x="1259798" y="0"/>
                </a:moveTo>
                <a:lnTo>
                  <a:pt x="1885085" y="167850"/>
                </a:lnTo>
                <a:lnTo>
                  <a:pt x="2519595" y="335701"/>
                </a:lnTo>
                <a:lnTo>
                  <a:pt x="2519595" y="1532786"/>
                </a:lnTo>
                <a:lnTo>
                  <a:pt x="0" y="1532786"/>
                </a:lnTo>
                <a:lnTo>
                  <a:pt x="0" y="335701"/>
                </a:lnTo>
                <a:lnTo>
                  <a:pt x="634510" y="167850"/>
                </a:lnTo>
                <a:close/>
              </a:path>
            </a:pathLst>
          </a:custGeom>
          <a:blipFill dpi="0" rotWithShape="1">
            <a:blip r:embed="rId1"/>
            <a:srcRect/>
            <a:tile tx="0" ty="0" sx="40000" sy="40000" flip="none" algn="t"/>
          </a:blipFill>
          <a:ln>
            <a:noFill/>
          </a:ln>
        </p:spPr>
        <p:txBody>
          <a:bodyPr vert="horz" wrap="square" lIns="91440" tIns="45720" rIns="91440" bIns="45720" numCol="1" anchor="t" anchorCtr="0" compatLnSpc="1">
            <a:noAutofit/>
          </a:bodyPr>
          <a:lstStyle/>
          <a:p>
            <a:endParaRPr lang="zh-CN" altLang="en-US"/>
          </a:p>
        </p:txBody>
      </p:sp>
      <p:sp>
        <p:nvSpPr>
          <p:cNvPr id="5" name="Freeform 6"/>
          <p:cNvSpPr/>
          <p:nvPr/>
        </p:nvSpPr>
        <p:spPr bwMode="auto">
          <a:xfrm>
            <a:off x="6879365" y="3332042"/>
            <a:ext cx="520087" cy="1053709"/>
          </a:xfrm>
          <a:custGeom>
            <a:avLst/>
            <a:gdLst>
              <a:gd name="T0" fmla="*/ 27 w 114"/>
              <a:gd name="T1" fmla="*/ 96 h 231"/>
              <a:gd name="T2" fmla="*/ 0 w 114"/>
              <a:gd name="T3" fmla="*/ 117 h 231"/>
              <a:gd name="T4" fmla="*/ 27 w 114"/>
              <a:gd name="T5" fmla="*/ 137 h 231"/>
              <a:gd name="T6" fmla="*/ 70 w 114"/>
              <a:gd name="T7" fmla="*/ 231 h 231"/>
              <a:gd name="T8" fmla="*/ 111 w 114"/>
              <a:gd name="T9" fmla="*/ 190 h 231"/>
              <a:gd name="T10" fmla="*/ 84 w 114"/>
              <a:gd name="T11" fmla="*/ 117 h 231"/>
              <a:gd name="T12" fmla="*/ 114 w 114"/>
              <a:gd name="T13" fmla="*/ 41 h 231"/>
              <a:gd name="T14" fmla="*/ 73 w 114"/>
              <a:gd name="T15" fmla="*/ 0 h 231"/>
              <a:gd name="T16" fmla="*/ 27 w 114"/>
              <a:gd name="T17" fmla="*/ 9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31">
                <a:moveTo>
                  <a:pt x="27" y="96"/>
                </a:moveTo>
                <a:cubicBezTo>
                  <a:pt x="0" y="117"/>
                  <a:pt x="0" y="117"/>
                  <a:pt x="0" y="117"/>
                </a:cubicBezTo>
                <a:cubicBezTo>
                  <a:pt x="27" y="137"/>
                  <a:pt x="27" y="137"/>
                  <a:pt x="27" y="137"/>
                </a:cubicBezTo>
                <a:cubicBezTo>
                  <a:pt x="32" y="173"/>
                  <a:pt x="47" y="205"/>
                  <a:pt x="70" y="231"/>
                </a:cubicBezTo>
                <a:cubicBezTo>
                  <a:pt x="111" y="190"/>
                  <a:pt x="111" y="190"/>
                  <a:pt x="111" y="190"/>
                </a:cubicBezTo>
                <a:cubicBezTo>
                  <a:pt x="94" y="170"/>
                  <a:pt x="84" y="145"/>
                  <a:pt x="84" y="117"/>
                </a:cubicBezTo>
                <a:cubicBezTo>
                  <a:pt x="84" y="87"/>
                  <a:pt x="95" y="61"/>
                  <a:pt x="114" y="41"/>
                </a:cubicBezTo>
                <a:cubicBezTo>
                  <a:pt x="73" y="0"/>
                  <a:pt x="73" y="0"/>
                  <a:pt x="73" y="0"/>
                </a:cubicBezTo>
                <a:cubicBezTo>
                  <a:pt x="48" y="25"/>
                  <a:pt x="32" y="59"/>
                  <a:pt x="27" y="96"/>
                </a:cubicBezTo>
                <a:close/>
              </a:path>
            </a:pathLst>
          </a:custGeom>
          <a:solidFill>
            <a:srgbClr val="A6815D"/>
          </a:solidFill>
          <a:ln>
            <a:noFill/>
          </a:ln>
        </p:spPr>
        <p:txBody>
          <a:bodyPr vert="horz" wrap="square" lIns="91440" tIns="45720" rIns="91440" bIns="45720" numCol="1" anchor="t" anchorCtr="0" compatLnSpc="1"/>
          <a:lstStyle/>
          <a:p>
            <a:endParaRPr lang="zh-CN" altLang="en-US"/>
          </a:p>
        </p:txBody>
      </p:sp>
      <p:sp>
        <p:nvSpPr>
          <p:cNvPr id="6" name="Freeform 7"/>
          <p:cNvSpPr/>
          <p:nvPr/>
        </p:nvSpPr>
        <p:spPr bwMode="auto">
          <a:xfrm>
            <a:off x="7225446" y="4227210"/>
            <a:ext cx="1086577" cy="520087"/>
          </a:xfrm>
          <a:custGeom>
            <a:avLst/>
            <a:gdLst>
              <a:gd name="T0" fmla="*/ 41 w 238"/>
              <a:gd name="T1" fmla="*/ 0 h 114"/>
              <a:gd name="T2" fmla="*/ 0 w 238"/>
              <a:gd name="T3" fmla="*/ 41 h 114"/>
              <a:gd name="T4" fmla="*/ 102 w 238"/>
              <a:gd name="T5" fmla="*/ 91 h 114"/>
              <a:gd name="T6" fmla="*/ 119 w 238"/>
              <a:gd name="T7" fmla="*/ 114 h 114"/>
              <a:gd name="T8" fmla="*/ 136 w 238"/>
              <a:gd name="T9" fmla="*/ 91 h 114"/>
              <a:gd name="T10" fmla="*/ 238 w 238"/>
              <a:gd name="T11" fmla="*/ 45 h 114"/>
              <a:gd name="T12" fmla="*/ 197 w 238"/>
              <a:gd name="T13" fmla="*/ 4 h 114"/>
              <a:gd name="T14" fmla="*/ 121 w 238"/>
              <a:gd name="T15" fmla="*/ 34 h 114"/>
              <a:gd name="T16" fmla="*/ 41 w 238"/>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4">
                <a:moveTo>
                  <a:pt x="41" y="0"/>
                </a:moveTo>
                <a:cubicBezTo>
                  <a:pt x="0" y="41"/>
                  <a:pt x="0" y="41"/>
                  <a:pt x="0" y="41"/>
                </a:cubicBezTo>
                <a:cubicBezTo>
                  <a:pt x="26" y="68"/>
                  <a:pt x="62" y="86"/>
                  <a:pt x="102" y="91"/>
                </a:cubicBezTo>
                <a:cubicBezTo>
                  <a:pt x="119" y="114"/>
                  <a:pt x="119" y="114"/>
                  <a:pt x="119" y="114"/>
                </a:cubicBezTo>
                <a:cubicBezTo>
                  <a:pt x="136" y="91"/>
                  <a:pt x="136" y="91"/>
                  <a:pt x="136" y="91"/>
                </a:cubicBezTo>
                <a:cubicBezTo>
                  <a:pt x="176" y="88"/>
                  <a:pt x="211" y="71"/>
                  <a:pt x="238" y="45"/>
                </a:cubicBezTo>
                <a:cubicBezTo>
                  <a:pt x="197" y="4"/>
                  <a:pt x="197" y="4"/>
                  <a:pt x="197" y="4"/>
                </a:cubicBezTo>
                <a:cubicBezTo>
                  <a:pt x="177" y="23"/>
                  <a:pt x="151" y="34"/>
                  <a:pt x="121" y="34"/>
                </a:cubicBezTo>
                <a:cubicBezTo>
                  <a:pt x="90" y="34"/>
                  <a:pt x="61" y="21"/>
                  <a:pt x="41" y="0"/>
                </a:cubicBezTo>
                <a:close/>
              </a:path>
            </a:pathLst>
          </a:custGeom>
          <a:solidFill>
            <a:srgbClr val="2C4947"/>
          </a:solid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7240913" y="2966627"/>
            <a:ext cx="1057576" cy="520087"/>
          </a:xfrm>
          <a:custGeom>
            <a:avLst/>
            <a:gdLst>
              <a:gd name="T0" fmla="*/ 116 w 232"/>
              <a:gd name="T1" fmla="*/ 0 h 114"/>
              <a:gd name="T2" fmla="*/ 95 w 232"/>
              <a:gd name="T3" fmla="*/ 27 h 114"/>
              <a:gd name="T4" fmla="*/ 0 w 232"/>
              <a:gd name="T5" fmla="*/ 73 h 114"/>
              <a:gd name="T6" fmla="*/ 41 w 232"/>
              <a:gd name="T7" fmla="*/ 114 h 114"/>
              <a:gd name="T8" fmla="*/ 118 w 232"/>
              <a:gd name="T9" fmla="*/ 84 h 114"/>
              <a:gd name="T10" fmla="*/ 191 w 232"/>
              <a:gd name="T11" fmla="*/ 110 h 114"/>
              <a:gd name="T12" fmla="*/ 232 w 232"/>
              <a:gd name="T13" fmla="*/ 69 h 114"/>
              <a:gd name="T14" fmla="*/ 136 w 232"/>
              <a:gd name="T15" fmla="*/ 27 h 114"/>
              <a:gd name="T16" fmla="*/ 116 w 232"/>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4">
                <a:moveTo>
                  <a:pt x="116" y="0"/>
                </a:moveTo>
                <a:cubicBezTo>
                  <a:pt x="95" y="27"/>
                  <a:pt x="95" y="27"/>
                  <a:pt x="95" y="27"/>
                </a:cubicBezTo>
                <a:cubicBezTo>
                  <a:pt x="59" y="32"/>
                  <a:pt x="25" y="49"/>
                  <a:pt x="0" y="73"/>
                </a:cubicBezTo>
                <a:cubicBezTo>
                  <a:pt x="41" y="114"/>
                  <a:pt x="41" y="114"/>
                  <a:pt x="41" y="114"/>
                </a:cubicBezTo>
                <a:cubicBezTo>
                  <a:pt x="61" y="95"/>
                  <a:pt x="88" y="84"/>
                  <a:pt x="118" y="84"/>
                </a:cubicBezTo>
                <a:cubicBezTo>
                  <a:pt x="146" y="84"/>
                  <a:pt x="171" y="94"/>
                  <a:pt x="191" y="110"/>
                </a:cubicBezTo>
                <a:cubicBezTo>
                  <a:pt x="232" y="69"/>
                  <a:pt x="232" y="69"/>
                  <a:pt x="232" y="69"/>
                </a:cubicBezTo>
                <a:cubicBezTo>
                  <a:pt x="206" y="46"/>
                  <a:pt x="173" y="30"/>
                  <a:pt x="136" y="27"/>
                </a:cubicBezTo>
                <a:lnTo>
                  <a:pt x="116" y="0"/>
                </a:lnTo>
                <a:close/>
              </a:path>
            </a:pathLst>
          </a:custGeom>
          <a:solidFill>
            <a:srgbClr val="2C4947"/>
          </a:solidFill>
          <a:ln>
            <a:noFill/>
          </a:ln>
        </p:spPr>
        <p:txBody>
          <a:bodyPr vert="horz" wrap="square" lIns="91440" tIns="45720" rIns="91440" bIns="45720" numCol="1" anchor="t" anchorCtr="0" compatLnSpc="1"/>
          <a:lstStyle/>
          <a:p>
            <a:endParaRPr lang="zh-CN" altLang="en-US"/>
          </a:p>
        </p:txBody>
      </p:sp>
      <p:sp>
        <p:nvSpPr>
          <p:cNvPr id="8" name="Freeform 9"/>
          <p:cNvSpPr/>
          <p:nvPr/>
        </p:nvSpPr>
        <p:spPr bwMode="auto">
          <a:xfrm>
            <a:off x="8143815" y="3308841"/>
            <a:ext cx="520087" cy="1096244"/>
          </a:xfrm>
          <a:custGeom>
            <a:avLst/>
            <a:gdLst>
              <a:gd name="T0" fmla="*/ 91 w 114"/>
              <a:gd name="T1" fmla="*/ 104 h 240"/>
              <a:gd name="T2" fmla="*/ 41 w 114"/>
              <a:gd name="T3" fmla="*/ 0 h 240"/>
              <a:gd name="T4" fmla="*/ 0 w 114"/>
              <a:gd name="T5" fmla="*/ 41 h 240"/>
              <a:gd name="T6" fmla="*/ 33 w 114"/>
              <a:gd name="T7" fmla="*/ 122 h 240"/>
              <a:gd name="T8" fmla="*/ 3 w 114"/>
              <a:gd name="T9" fmla="*/ 199 h 240"/>
              <a:gd name="T10" fmla="*/ 44 w 114"/>
              <a:gd name="T11" fmla="*/ 240 h 240"/>
              <a:gd name="T12" fmla="*/ 90 w 114"/>
              <a:gd name="T13" fmla="*/ 139 h 240"/>
              <a:gd name="T14" fmla="*/ 114 w 114"/>
              <a:gd name="T15" fmla="*/ 122 h 240"/>
              <a:gd name="T16" fmla="*/ 91 w 114"/>
              <a:gd name="T17" fmla="*/ 10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40">
                <a:moveTo>
                  <a:pt x="91" y="104"/>
                </a:moveTo>
                <a:cubicBezTo>
                  <a:pt x="86" y="64"/>
                  <a:pt x="68" y="27"/>
                  <a:pt x="41" y="0"/>
                </a:cubicBezTo>
                <a:cubicBezTo>
                  <a:pt x="0" y="41"/>
                  <a:pt x="0" y="41"/>
                  <a:pt x="0" y="41"/>
                </a:cubicBezTo>
                <a:cubicBezTo>
                  <a:pt x="20" y="62"/>
                  <a:pt x="33" y="90"/>
                  <a:pt x="33" y="122"/>
                </a:cubicBezTo>
                <a:cubicBezTo>
                  <a:pt x="33" y="152"/>
                  <a:pt x="22" y="179"/>
                  <a:pt x="3" y="199"/>
                </a:cubicBezTo>
                <a:cubicBezTo>
                  <a:pt x="44" y="240"/>
                  <a:pt x="44" y="240"/>
                  <a:pt x="44" y="240"/>
                </a:cubicBezTo>
                <a:cubicBezTo>
                  <a:pt x="69" y="213"/>
                  <a:pt x="87" y="178"/>
                  <a:pt x="90" y="139"/>
                </a:cubicBezTo>
                <a:cubicBezTo>
                  <a:pt x="114" y="122"/>
                  <a:pt x="114" y="122"/>
                  <a:pt x="114" y="122"/>
                </a:cubicBezTo>
                <a:lnTo>
                  <a:pt x="91" y="104"/>
                </a:lnTo>
                <a:close/>
              </a:path>
            </a:pathLst>
          </a:custGeom>
          <a:solidFill>
            <a:srgbClr val="A6815D"/>
          </a:solidFill>
          <a:ln>
            <a:noFill/>
          </a:ln>
        </p:spPr>
        <p:txBody>
          <a:bodyPr vert="horz" wrap="square" lIns="91440" tIns="45720" rIns="91440" bIns="45720" numCol="1" anchor="t" anchorCtr="0" compatLnSpc="1"/>
          <a:lstStyle/>
          <a:p>
            <a:endParaRPr lang="zh-CN" altLang="en-US"/>
          </a:p>
        </p:txBody>
      </p:sp>
      <p:sp>
        <p:nvSpPr>
          <p:cNvPr id="18" name="TextBox 91"/>
          <p:cNvSpPr txBox="1"/>
          <p:nvPr/>
        </p:nvSpPr>
        <p:spPr>
          <a:xfrm>
            <a:off x="2469603" y="3205803"/>
            <a:ext cx="641985" cy="460375"/>
          </a:xfrm>
          <a:prstGeom prst="rect">
            <a:avLst/>
          </a:prstGeom>
          <a:noFill/>
        </p:spPr>
        <p:txBody>
          <a:bodyPr wrap="none" rtlCol="0">
            <a:spAutoFit/>
          </a:bodyPr>
          <a:lstStyle/>
          <a:p>
            <a:r>
              <a:rPr lang="en-US" altLang="zh-CN" sz="2400" b="1" dirty="0">
                <a:solidFill>
                  <a:srgbClr val="E3E7C6"/>
                </a:solidFill>
                <a:latin typeface="Charlemagne Std" pitchFamily="82" charset="0"/>
                <a:ea typeface="微软雅黑" panose="020B0503020204020204" pitchFamily="34" charset="-122"/>
              </a:rPr>
              <a:t>80%</a:t>
            </a:r>
            <a:endParaRPr lang="zh-CN" altLang="en-US" sz="2400" b="1" dirty="0">
              <a:solidFill>
                <a:srgbClr val="E3E7C6"/>
              </a:solidFill>
              <a:latin typeface="Charlemagne Std" pitchFamily="82" charset="0"/>
              <a:ea typeface="微软雅黑" panose="020B0503020204020204" pitchFamily="34" charset="-122"/>
            </a:endParaRPr>
          </a:p>
        </p:txBody>
      </p:sp>
      <p:sp>
        <p:nvSpPr>
          <p:cNvPr id="20" name="TextBox 93"/>
          <p:cNvSpPr txBox="1"/>
          <p:nvPr/>
        </p:nvSpPr>
        <p:spPr>
          <a:xfrm>
            <a:off x="2347439" y="4478804"/>
            <a:ext cx="641985" cy="460375"/>
          </a:xfrm>
          <a:prstGeom prst="rect">
            <a:avLst/>
          </a:prstGeom>
          <a:noFill/>
        </p:spPr>
        <p:txBody>
          <a:bodyPr wrap="none" rtlCol="0">
            <a:spAutoFit/>
          </a:bodyPr>
          <a:lstStyle/>
          <a:p>
            <a:r>
              <a:rPr lang="en-US" altLang="zh-CN" sz="2400" b="1" dirty="0">
                <a:solidFill>
                  <a:srgbClr val="2C4947"/>
                </a:solidFill>
                <a:latin typeface="Charlemagne Std" pitchFamily="82" charset="0"/>
                <a:ea typeface="微软雅黑" panose="020B0503020204020204" pitchFamily="34" charset="-122"/>
              </a:rPr>
              <a:t>20%</a:t>
            </a:r>
            <a:endParaRPr lang="zh-CN" altLang="en-US" sz="2400" b="1" dirty="0">
              <a:solidFill>
                <a:srgbClr val="2C4947"/>
              </a:solidFill>
              <a:latin typeface="Charlemagne Std" pitchFamily="82" charset="0"/>
              <a:ea typeface="微软雅黑" panose="020B0503020204020204" pitchFamily="34" charset="-122"/>
            </a:endParaRPr>
          </a:p>
        </p:txBody>
      </p:sp>
      <p:cxnSp>
        <p:nvCxnSpPr>
          <p:cNvPr id="21" name="直接连接符 20"/>
          <p:cNvCxnSpPr/>
          <p:nvPr/>
        </p:nvCxnSpPr>
        <p:spPr>
          <a:xfrm>
            <a:off x="4434445" y="1865782"/>
            <a:ext cx="0" cy="3835802"/>
          </a:xfrm>
          <a:prstGeom prst="line">
            <a:avLst/>
          </a:prstGeom>
          <a:solidFill>
            <a:srgbClr val="3DBCC0"/>
          </a:solidFill>
          <a:ln w="9525">
            <a:solidFill>
              <a:srgbClr val="11817F"/>
            </a:solidFill>
            <a:prstDash val="sysDash"/>
            <a:miter lim="800000"/>
          </a:ln>
        </p:spPr>
      </p:cxnSp>
      <p:grpSp>
        <p:nvGrpSpPr>
          <p:cNvPr id="3" name="组合 2"/>
          <p:cNvGrpSpPr/>
          <p:nvPr/>
        </p:nvGrpSpPr>
        <p:grpSpPr>
          <a:xfrm>
            <a:off x="6636964" y="1698490"/>
            <a:ext cx="2957250" cy="1507625"/>
            <a:chOff x="6801567" y="1698451"/>
            <a:chExt cx="2360247" cy="1507625"/>
          </a:xfrm>
        </p:grpSpPr>
        <p:sp>
          <p:nvSpPr>
            <p:cNvPr id="12" name="Freeform 63"/>
            <p:cNvSpPr>
              <a:spLocks noEditPoints="1"/>
            </p:cNvSpPr>
            <p:nvPr/>
          </p:nvSpPr>
          <p:spPr bwMode="auto">
            <a:xfrm>
              <a:off x="7451339" y="1698451"/>
              <a:ext cx="629979" cy="593755"/>
            </a:xfrm>
            <a:custGeom>
              <a:avLst/>
              <a:gdLst>
                <a:gd name="T0" fmla="*/ 26 w 105"/>
                <a:gd name="T1" fmla="*/ 103 h 116"/>
                <a:gd name="T2" fmla="*/ 68 w 105"/>
                <a:gd name="T3" fmla="*/ 110 h 116"/>
                <a:gd name="T4" fmla="*/ 83 w 105"/>
                <a:gd name="T5" fmla="*/ 104 h 116"/>
                <a:gd name="T6" fmla="*/ 105 w 105"/>
                <a:gd name="T7" fmla="*/ 69 h 116"/>
                <a:gd name="T8" fmla="*/ 105 w 105"/>
                <a:gd name="T9" fmla="*/ 35 h 116"/>
                <a:gd name="T10" fmla="*/ 83 w 105"/>
                <a:gd name="T11" fmla="*/ 0 h 116"/>
                <a:gd name="T12" fmla="*/ 60 w 105"/>
                <a:gd name="T13" fmla="*/ 35 h 116"/>
                <a:gd name="T14" fmla="*/ 60 w 105"/>
                <a:gd name="T15" fmla="*/ 59 h 116"/>
                <a:gd name="T16" fmla="*/ 45 w 105"/>
                <a:gd name="T17" fmla="*/ 48 h 116"/>
                <a:gd name="T18" fmla="*/ 0 w 105"/>
                <a:gd name="T19" fmla="*/ 37 h 116"/>
                <a:gd name="T20" fmla="*/ 0 w 105"/>
                <a:gd name="T21" fmla="*/ 71 h 116"/>
                <a:gd name="T22" fmla="*/ 23 w 105"/>
                <a:gd name="T23" fmla="*/ 28 h 116"/>
                <a:gd name="T24" fmla="*/ 39 w 105"/>
                <a:gd name="T25" fmla="*/ 40 h 116"/>
                <a:gd name="T26" fmla="*/ 4 w 105"/>
                <a:gd name="T27" fmla="*/ 37 h 116"/>
                <a:gd name="T28" fmla="*/ 3 w 105"/>
                <a:gd name="T29" fmla="*/ 43 h 116"/>
                <a:gd name="T30" fmla="*/ 42 w 105"/>
                <a:gd name="T31" fmla="*/ 44 h 116"/>
                <a:gd name="T32" fmla="*/ 40 w 105"/>
                <a:gd name="T33" fmla="*/ 53 h 116"/>
                <a:gd name="T34" fmla="*/ 3 w 105"/>
                <a:gd name="T35" fmla="*/ 48 h 116"/>
                <a:gd name="T36" fmla="*/ 101 w 105"/>
                <a:gd name="T37" fmla="*/ 12 h 116"/>
                <a:gd name="T38" fmla="*/ 83 w 105"/>
                <a:gd name="T39" fmla="*/ 21 h 116"/>
                <a:gd name="T40" fmla="*/ 64 w 105"/>
                <a:gd name="T41" fmla="*/ 12 h 116"/>
                <a:gd name="T42" fmla="*/ 63 w 105"/>
                <a:gd name="T43" fmla="*/ 19 h 116"/>
                <a:gd name="T44" fmla="*/ 103 w 105"/>
                <a:gd name="T45" fmla="*/ 19 h 116"/>
                <a:gd name="T46" fmla="*/ 100 w 105"/>
                <a:gd name="T47" fmla="*/ 29 h 116"/>
                <a:gd name="T48" fmla="*/ 65 w 105"/>
                <a:gd name="T49" fmla="*/ 29 h 116"/>
                <a:gd name="T50" fmla="*/ 63 w 105"/>
                <a:gd name="T51" fmla="*/ 41 h 116"/>
                <a:gd name="T52" fmla="*/ 76 w 105"/>
                <a:gd name="T53" fmla="*/ 47 h 116"/>
                <a:gd name="T54" fmla="*/ 102 w 105"/>
                <a:gd name="T55" fmla="*/ 42 h 116"/>
                <a:gd name="T56" fmla="*/ 100 w 105"/>
                <a:gd name="T57" fmla="*/ 51 h 116"/>
                <a:gd name="T58" fmla="*/ 63 w 105"/>
                <a:gd name="T59" fmla="*/ 47 h 116"/>
                <a:gd name="T60" fmla="*/ 71 w 105"/>
                <a:gd name="T61" fmla="*/ 100 h 116"/>
                <a:gd name="T62" fmla="*/ 83 w 105"/>
                <a:gd name="T63" fmla="*/ 93 h 116"/>
                <a:gd name="T64" fmla="*/ 103 w 105"/>
                <a:gd name="T65" fmla="*/ 91 h 116"/>
                <a:gd name="T66" fmla="*/ 49 w 105"/>
                <a:gd name="T67" fmla="*/ 113 h 116"/>
                <a:gd name="T68" fmla="*/ 29 w 105"/>
                <a:gd name="T69" fmla="*/ 98 h 116"/>
                <a:gd name="T70" fmla="*/ 68 w 105"/>
                <a:gd name="T71" fmla="*/ 99 h 116"/>
                <a:gd name="T72" fmla="*/ 66 w 105"/>
                <a:gd name="T73" fmla="*/ 108 h 116"/>
                <a:gd name="T74" fmla="*/ 30 w 105"/>
                <a:gd name="T75" fmla="*/ 76 h 116"/>
                <a:gd name="T76" fmla="*/ 68 w 105"/>
                <a:gd name="T77" fmla="*/ 76 h 116"/>
                <a:gd name="T78" fmla="*/ 66 w 105"/>
                <a:gd name="T79" fmla="*/ 85 h 116"/>
                <a:gd name="T80" fmla="*/ 29 w 105"/>
                <a:gd name="T81" fmla="*/ 81 h 116"/>
                <a:gd name="T82" fmla="*/ 65 w 105"/>
                <a:gd name="T83" fmla="*/ 72 h 116"/>
                <a:gd name="T84" fmla="*/ 31 w 105"/>
                <a:gd name="T85" fmla="*/ 70 h 116"/>
                <a:gd name="T86" fmla="*/ 67 w 105"/>
                <a:gd name="T87" fmla="*/ 69 h 116"/>
                <a:gd name="T88" fmla="*/ 71 w 105"/>
                <a:gd name="T89" fmla="*/ 77 h 116"/>
                <a:gd name="T90" fmla="*/ 83 w 105"/>
                <a:gd name="T91" fmla="*/ 70 h 116"/>
                <a:gd name="T92" fmla="*/ 103 w 105"/>
                <a:gd name="T93" fmla="*/ 69 h 116"/>
                <a:gd name="T94" fmla="*/ 3 w 105"/>
                <a:gd name="T95" fmla="*/ 66 h 116"/>
                <a:gd name="T96" fmla="*/ 26 w 105"/>
                <a:gd name="T97" fmla="*/ 81 h 116"/>
                <a:gd name="T98" fmla="*/ 3 w 105"/>
                <a:gd name="T99"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16">
                  <a:moveTo>
                    <a:pt x="23" y="95"/>
                  </a:moveTo>
                  <a:cubicBezTo>
                    <a:pt x="24" y="95"/>
                    <a:pt x="25" y="95"/>
                    <a:pt x="26" y="94"/>
                  </a:cubicBezTo>
                  <a:cubicBezTo>
                    <a:pt x="26" y="103"/>
                    <a:pt x="26" y="103"/>
                    <a:pt x="26" y="103"/>
                  </a:cubicBezTo>
                  <a:cubicBezTo>
                    <a:pt x="26" y="106"/>
                    <a:pt x="28" y="108"/>
                    <a:pt x="30" y="110"/>
                  </a:cubicBezTo>
                  <a:cubicBezTo>
                    <a:pt x="34" y="114"/>
                    <a:pt x="41" y="116"/>
                    <a:pt x="49" y="116"/>
                  </a:cubicBezTo>
                  <a:cubicBezTo>
                    <a:pt x="57" y="116"/>
                    <a:pt x="64" y="114"/>
                    <a:pt x="68" y="110"/>
                  </a:cubicBezTo>
                  <a:cubicBezTo>
                    <a:pt x="70" y="108"/>
                    <a:pt x="71" y="106"/>
                    <a:pt x="71" y="103"/>
                  </a:cubicBezTo>
                  <a:cubicBezTo>
                    <a:pt x="71" y="102"/>
                    <a:pt x="71" y="102"/>
                    <a:pt x="71" y="102"/>
                  </a:cubicBezTo>
                  <a:cubicBezTo>
                    <a:pt x="75" y="103"/>
                    <a:pt x="79" y="104"/>
                    <a:pt x="83" y="104"/>
                  </a:cubicBezTo>
                  <a:cubicBezTo>
                    <a:pt x="95" y="104"/>
                    <a:pt x="105" y="98"/>
                    <a:pt x="105" y="91"/>
                  </a:cubicBezTo>
                  <a:cubicBezTo>
                    <a:pt x="105" y="80"/>
                    <a:pt x="105" y="80"/>
                    <a:pt x="105" y="80"/>
                  </a:cubicBezTo>
                  <a:cubicBezTo>
                    <a:pt x="105" y="69"/>
                    <a:pt x="105" y="69"/>
                    <a:pt x="105" y="69"/>
                  </a:cubicBezTo>
                  <a:cubicBezTo>
                    <a:pt x="105" y="58"/>
                    <a:pt x="105" y="58"/>
                    <a:pt x="105" y="58"/>
                  </a:cubicBezTo>
                  <a:cubicBezTo>
                    <a:pt x="105" y="47"/>
                    <a:pt x="105" y="47"/>
                    <a:pt x="105" y="47"/>
                  </a:cubicBezTo>
                  <a:cubicBezTo>
                    <a:pt x="105" y="35"/>
                    <a:pt x="105" y="35"/>
                    <a:pt x="105" y="35"/>
                  </a:cubicBezTo>
                  <a:cubicBezTo>
                    <a:pt x="105" y="24"/>
                    <a:pt x="105" y="24"/>
                    <a:pt x="105" y="24"/>
                  </a:cubicBezTo>
                  <a:cubicBezTo>
                    <a:pt x="105" y="13"/>
                    <a:pt x="105" y="13"/>
                    <a:pt x="105" y="13"/>
                  </a:cubicBezTo>
                  <a:cubicBezTo>
                    <a:pt x="105" y="6"/>
                    <a:pt x="95" y="0"/>
                    <a:pt x="83" y="0"/>
                  </a:cubicBezTo>
                  <a:cubicBezTo>
                    <a:pt x="70" y="0"/>
                    <a:pt x="60" y="6"/>
                    <a:pt x="60" y="13"/>
                  </a:cubicBezTo>
                  <a:cubicBezTo>
                    <a:pt x="60" y="24"/>
                    <a:pt x="60" y="24"/>
                    <a:pt x="60" y="24"/>
                  </a:cubicBezTo>
                  <a:cubicBezTo>
                    <a:pt x="60" y="35"/>
                    <a:pt x="60" y="35"/>
                    <a:pt x="60" y="35"/>
                  </a:cubicBezTo>
                  <a:cubicBezTo>
                    <a:pt x="60" y="47"/>
                    <a:pt x="60" y="47"/>
                    <a:pt x="60" y="47"/>
                  </a:cubicBezTo>
                  <a:cubicBezTo>
                    <a:pt x="60" y="58"/>
                    <a:pt x="60" y="58"/>
                    <a:pt x="60" y="58"/>
                  </a:cubicBezTo>
                  <a:cubicBezTo>
                    <a:pt x="60" y="59"/>
                    <a:pt x="60" y="59"/>
                    <a:pt x="60" y="59"/>
                  </a:cubicBezTo>
                  <a:cubicBezTo>
                    <a:pt x="57" y="58"/>
                    <a:pt x="53" y="57"/>
                    <a:pt x="49" y="57"/>
                  </a:cubicBezTo>
                  <a:cubicBezTo>
                    <a:pt x="48" y="57"/>
                    <a:pt x="46" y="57"/>
                    <a:pt x="45" y="57"/>
                  </a:cubicBezTo>
                  <a:cubicBezTo>
                    <a:pt x="45" y="48"/>
                    <a:pt x="45" y="48"/>
                    <a:pt x="45" y="48"/>
                  </a:cubicBezTo>
                  <a:cubicBezTo>
                    <a:pt x="45" y="37"/>
                    <a:pt x="45" y="37"/>
                    <a:pt x="45" y="37"/>
                  </a:cubicBezTo>
                  <a:cubicBezTo>
                    <a:pt x="45" y="30"/>
                    <a:pt x="35" y="25"/>
                    <a:pt x="23" y="25"/>
                  </a:cubicBezTo>
                  <a:cubicBezTo>
                    <a:pt x="10" y="25"/>
                    <a:pt x="0" y="30"/>
                    <a:pt x="0" y="37"/>
                  </a:cubicBezTo>
                  <a:cubicBezTo>
                    <a:pt x="0" y="48"/>
                    <a:pt x="0" y="48"/>
                    <a:pt x="0" y="48"/>
                  </a:cubicBezTo>
                  <a:cubicBezTo>
                    <a:pt x="0" y="60"/>
                    <a:pt x="0" y="60"/>
                    <a:pt x="0" y="60"/>
                  </a:cubicBezTo>
                  <a:cubicBezTo>
                    <a:pt x="0" y="71"/>
                    <a:pt x="0" y="71"/>
                    <a:pt x="0" y="71"/>
                  </a:cubicBezTo>
                  <a:cubicBezTo>
                    <a:pt x="0" y="82"/>
                    <a:pt x="0" y="82"/>
                    <a:pt x="0" y="82"/>
                  </a:cubicBezTo>
                  <a:cubicBezTo>
                    <a:pt x="0" y="89"/>
                    <a:pt x="10" y="95"/>
                    <a:pt x="23" y="95"/>
                  </a:cubicBezTo>
                  <a:close/>
                  <a:moveTo>
                    <a:pt x="23" y="28"/>
                  </a:moveTo>
                  <a:cubicBezTo>
                    <a:pt x="33" y="28"/>
                    <a:pt x="41" y="33"/>
                    <a:pt x="41" y="37"/>
                  </a:cubicBezTo>
                  <a:cubicBezTo>
                    <a:pt x="41" y="37"/>
                    <a:pt x="41" y="37"/>
                    <a:pt x="41" y="37"/>
                  </a:cubicBezTo>
                  <a:cubicBezTo>
                    <a:pt x="41" y="39"/>
                    <a:pt x="40" y="39"/>
                    <a:pt x="39" y="40"/>
                  </a:cubicBezTo>
                  <a:cubicBezTo>
                    <a:pt x="36" y="43"/>
                    <a:pt x="30" y="45"/>
                    <a:pt x="23" y="45"/>
                  </a:cubicBezTo>
                  <a:cubicBezTo>
                    <a:pt x="16" y="45"/>
                    <a:pt x="10" y="43"/>
                    <a:pt x="6" y="40"/>
                  </a:cubicBezTo>
                  <a:cubicBezTo>
                    <a:pt x="6" y="39"/>
                    <a:pt x="5" y="39"/>
                    <a:pt x="4" y="37"/>
                  </a:cubicBezTo>
                  <a:cubicBezTo>
                    <a:pt x="4" y="37"/>
                    <a:pt x="4" y="37"/>
                    <a:pt x="4" y="37"/>
                  </a:cubicBezTo>
                  <a:cubicBezTo>
                    <a:pt x="4" y="33"/>
                    <a:pt x="12" y="28"/>
                    <a:pt x="23" y="28"/>
                  </a:cubicBezTo>
                  <a:close/>
                  <a:moveTo>
                    <a:pt x="3" y="43"/>
                  </a:moveTo>
                  <a:cubicBezTo>
                    <a:pt x="3" y="43"/>
                    <a:pt x="3" y="44"/>
                    <a:pt x="3" y="44"/>
                  </a:cubicBezTo>
                  <a:cubicBezTo>
                    <a:pt x="7" y="48"/>
                    <a:pt x="15" y="50"/>
                    <a:pt x="23" y="50"/>
                  </a:cubicBezTo>
                  <a:cubicBezTo>
                    <a:pt x="31" y="50"/>
                    <a:pt x="38" y="48"/>
                    <a:pt x="42" y="44"/>
                  </a:cubicBezTo>
                  <a:cubicBezTo>
                    <a:pt x="42" y="44"/>
                    <a:pt x="42" y="43"/>
                    <a:pt x="43" y="43"/>
                  </a:cubicBezTo>
                  <a:cubicBezTo>
                    <a:pt x="43" y="48"/>
                    <a:pt x="43" y="48"/>
                    <a:pt x="43" y="48"/>
                  </a:cubicBezTo>
                  <a:cubicBezTo>
                    <a:pt x="43" y="50"/>
                    <a:pt x="41" y="52"/>
                    <a:pt x="40" y="53"/>
                  </a:cubicBezTo>
                  <a:cubicBezTo>
                    <a:pt x="37" y="56"/>
                    <a:pt x="30" y="58"/>
                    <a:pt x="23" y="58"/>
                  </a:cubicBezTo>
                  <a:cubicBezTo>
                    <a:pt x="15" y="58"/>
                    <a:pt x="9" y="56"/>
                    <a:pt x="5" y="53"/>
                  </a:cubicBezTo>
                  <a:cubicBezTo>
                    <a:pt x="4" y="52"/>
                    <a:pt x="3" y="50"/>
                    <a:pt x="3" y="48"/>
                  </a:cubicBezTo>
                  <a:lnTo>
                    <a:pt x="3" y="43"/>
                  </a:lnTo>
                  <a:close/>
                  <a:moveTo>
                    <a:pt x="83" y="4"/>
                  </a:moveTo>
                  <a:cubicBezTo>
                    <a:pt x="93" y="4"/>
                    <a:pt x="101" y="8"/>
                    <a:pt x="101" y="12"/>
                  </a:cubicBezTo>
                  <a:cubicBezTo>
                    <a:pt x="101" y="13"/>
                    <a:pt x="101" y="13"/>
                    <a:pt x="101" y="13"/>
                  </a:cubicBezTo>
                  <a:cubicBezTo>
                    <a:pt x="101" y="14"/>
                    <a:pt x="100" y="15"/>
                    <a:pt x="99" y="16"/>
                  </a:cubicBezTo>
                  <a:cubicBezTo>
                    <a:pt x="96" y="19"/>
                    <a:pt x="90" y="21"/>
                    <a:pt x="83" y="21"/>
                  </a:cubicBezTo>
                  <a:cubicBezTo>
                    <a:pt x="76" y="21"/>
                    <a:pt x="70" y="19"/>
                    <a:pt x="66" y="16"/>
                  </a:cubicBezTo>
                  <a:cubicBezTo>
                    <a:pt x="66" y="15"/>
                    <a:pt x="65" y="14"/>
                    <a:pt x="65" y="13"/>
                  </a:cubicBezTo>
                  <a:cubicBezTo>
                    <a:pt x="64" y="13"/>
                    <a:pt x="64" y="13"/>
                    <a:pt x="64" y="12"/>
                  </a:cubicBezTo>
                  <a:cubicBezTo>
                    <a:pt x="64" y="8"/>
                    <a:pt x="72" y="4"/>
                    <a:pt x="83" y="4"/>
                  </a:cubicBezTo>
                  <a:close/>
                  <a:moveTo>
                    <a:pt x="63" y="19"/>
                  </a:moveTo>
                  <a:cubicBezTo>
                    <a:pt x="63" y="19"/>
                    <a:pt x="63" y="19"/>
                    <a:pt x="63" y="19"/>
                  </a:cubicBezTo>
                  <a:cubicBezTo>
                    <a:pt x="68" y="23"/>
                    <a:pt x="75" y="25"/>
                    <a:pt x="83" y="25"/>
                  </a:cubicBezTo>
                  <a:cubicBezTo>
                    <a:pt x="91" y="25"/>
                    <a:pt x="98" y="23"/>
                    <a:pt x="102" y="19"/>
                  </a:cubicBezTo>
                  <a:cubicBezTo>
                    <a:pt x="102" y="19"/>
                    <a:pt x="102" y="19"/>
                    <a:pt x="103" y="19"/>
                  </a:cubicBezTo>
                  <a:cubicBezTo>
                    <a:pt x="103" y="24"/>
                    <a:pt x="103" y="24"/>
                    <a:pt x="103" y="24"/>
                  </a:cubicBezTo>
                  <a:cubicBezTo>
                    <a:pt x="103" y="25"/>
                    <a:pt x="103" y="25"/>
                    <a:pt x="102" y="26"/>
                  </a:cubicBezTo>
                  <a:cubicBezTo>
                    <a:pt x="102" y="27"/>
                    <a:pt x="101" y="28"/>
                    <a:pt x="100" y="29"/>
                  </a:cubicBezTo>
                  <a:cubicBezTo>
                    <a:pt x="98" y="31"/>
                    <a:pt x="93" y="33"/>
                    <a:pt x="88" y="34"/>
                  </a:cubicBezTo>
                  <a:cubicBezTo>
                    <a:pt x="86" y="34"/>
                    <a:pt x="85" y="34"/>
                    <a:pt x="83" y="34"/>
                  </a:cubicBezTo>
                  <a:cubicBezTo>
                    <a:pt x="75" y="34"/>
                    <a:pt x="69" y="32"/>
                    <a:pt x="65" y="29"/>
                  </a:cubicBezTo>
                  <a:cubicBezTo>
                    <a:pt x="64" y="28"/>
                    <a:pt x="63" y="26"/>
                    <a:pt x="63" y="24"/>
                  </a:cubicBezTo>
                  <a:lnTo>
                    <a:pt x="63" y="19"/>
                  </a:lnTo>
                  <a:close/>
                  <a:moveTo>
                    <a:pt x="63" y="41"/>
                  </a:moveTo>
                  <a:cubicBezTo>
                    <a:pt x="63" y="41"/>
                    <a:pt x="63" y="42"/>
                    <a:pt x="63" y="42"/>
                  </a:cubicBezTo>
                  <a:cubicBezTo>
                    <a:pt x="66" y="44"/>
                    <a:pt x="69" y="46"/>
                    <a:pt x="73" y="47"/>
                  </a:cubicBezTo>
                  <a:cubicBezTo>
                    <a:pt x="74" y="47"/>
                    <a:pt x="75" y="47"/>
                    <a:pt x="76" y="47"/>
                  </a:cubicBezTo>
                  <a:cubicBezTo>
                    <a:pt x="76" y="47"/>
                    <a:pt x="77" y="48"/>
                    <a:pt x="78" y="48"/>
                  </a:cubicBezTo>
                  <a:cubicBezTo>
                    <a:pt x="80" y="48"/>
                    <a:pt x="81" y="48"/>
                    <a:pt x="83" y="48"/>
                  </a:cubicBezTo>
                  <a:cubicBezTo>
                    <a:pt x="91" y="48"/>
                    <a:pt x="98" y="46"/>
                    <a:pt x="102" y="42"/>
                  </a:cubicBezTo>
                  <a:cubicBezTo>
                    <a:pt x="102" y="42"/>
                    <a:pt x="102" y="41"/>
                    <a:pt x="103" y="41"/>
                  </a:cubicBezTo>
                  <a:cubicBezTo>
                    <a:pt x="103" y="47"/>
                    <a:pt x="103" y="47"/>
                    <a:pt x="103" y="47"/>
                  </a:cubicBezTo>
                  <a:cubicBezTo>
                    <a:pt x="103" y="49"/>
                    <a:pt x="101" y="50"/>
                    <a:pt x="100" y="51"/>
                  </a:cubicBezTo>
                  <a:cubicBezTo>
                    <a:pt x="97" y="54"/>
                    <a:pt x="90" y="57"/>
                    <a:pt x="83" y="57"/>
                  </a:cubicBezTo>
                  <a:cubicBezTo>
                    <a:pt x="75" y="57"/>
                    <a:pt x="69" y="54"/>
                    <a:pt x="65" y="51"/>
                  </a:cubicBezTo>
                  <a:cubicBezTo>
                    <a:pt x="64" y="50"/>
                    <a:pt x="63" y="49"/>
                    <a:pt x="63" y="47"/>
                  </a:cubicBezTo>
                  <a:lnTo>
                    <a:pt x="63" y="41"/>
                  </a:lnTo>
                  <a:close/>
                  <a:moveTo>
                    <a:pt x="83" y="101"/>
                  </a:moveTo>
                  <a:cubicBezTo>
                    <a:pt x="79" y="101"/>
                    <a:pt x="75" y="101"/>
                    <a:pt x="71" y="100"/>
                  </a:cubicBezTo>
                  <a:cubicBezTo>
                    <a:pt x="71" y="92"/>
                    <a:pt x="71" y="92"/>
                    <a:pt x="71" y="92"/>
                  </a:cubicBezTo>
                  <a:cubicBezTo>
                    <a:pt x="71" y="91"/>
                    <a:pt x="71" y="91"/>
                    <a:pt x="71" y="91"/>
                  </a:cubicBezTo>
                  <a:cubicBezTo>
                    <a:pt x="75" y="92"/>
                    <a:pt x="79" y="93"/>
                    <a:pt x="83" y="93"/>
                  </a:cubicBezTo>
                  <a:cubicBezTo>
                    <a:pt x="91" y="93"/>
                    <a:pt x="98" y="91"/>
                    <a:pt x="102" y="87"/>
                  </a:cubicBezTo>
                  <a:cubicBezTo>
                    <a:pt x="102" y="87"/>
                    <a:pt x="102" y="86"/>
                    <a:pt x="103" y="86"/>
                  </a:cubicBezTo>
                  <a:cubicBezTo>
                    <a:pt x="103" y="91"/>
                    <a:pt x="103" y="91"/>
                    <a:pt x="103" y="91"/>
                  </a:cubicBezTo>
                  <a:cubicBezTo>
                    <a:pt x="103" y="97"/>
                    <a:pt x="94" y="101"/>
                    <a:pt x="83" y="101"/>
                  </a:cubicBezTo>
                  <a:close/>
                  <a:moveTo>
                    <a:pt x="66" y="108"/>
                  </a:moveTo>
                  <a:cubicBezTo>
                    <a:pt x="63" y="111"/>
                    <a:pt x="56" y="113"/>
                    <a:pt x="49" y="113"/>
                  </a:cubicBezTo>
                  <a:cubicBezTo>
                    <a:pt x="42" y="113"/>
                    <a:pt x="35" y="111"/>
                    <a:pt x="31" y="108"/>
                  </a:cubicBezTo>
                  <a:cubicBezTo>
                    <a:pt x="30" y="107"/>
                    <a:pt x="29" y="105"/>
                    <a:pt x="29" y="103"/>
                  </a:cubicBezTo>
                  <a:cubicBezTo>
                    <a:pt x="29" y="98"/>
                    <a:pt x="29" y="98"/>
                    <a:pt x="29" y="98"/>
                  </a:cubicBezTo>
                  <a:cubicBezTo>
                    <a:pt x="29" y="98"/>
                    <a:pt x="29" y="98"/>
                    <a:pt x="30" y="99"/>
                  </a:cubicBezTo>
                  <a:cubicBezTo>
                    <a:pt x="34" y="102"/>
                    <a:pt x="41" y="105"/>
                    <a:pt x="49" y="105"/>
                  </a:cubicBezTo>
                  <a:cubicBezTo>
                    <a:pt x="57" y="105"/>
                    <a:pt x="64" y="102"/>
                    <a:pt x="68" y="99"/>
                  </a:cubicBezTo>
                  <a:cubicBezTo>
                    <a:pt x="68" y="98"/>
                    <a:pt x="69" y="98"/>
                    <a:pt x="69" y="98"/>
                  </a:cubicBezTo>
                  <a:cubicBezTo>
                    <a:pt x="69" y="103"/>
                    <a:pt x="69" y="103"/>
                    <a:pt x="69" y="103"/>
                  </a:cubicBezTo>
                  <a:cubicBezTo>
                    <a:pt x="69" y="105"/>
                    <a:pt x="68" y="107"/>
                    <a:pt x="66" y="108"/>
                  </a:cubicBezTo>
                  <a:close/>
                  <a:moveTo>
                    <a:pt x="29" y="81"/>
                  </a:moveTo>
                  <a:cubicBezTo>
                    <a:pt x="29" y="75"/>
                    <a:pt x="29" y="75"/>
                    <a:pt x="29" y="75"/>
                  </a:cubicBezTo>
                  <a:cubicBezTo>
                    <a:pt x="29" y="76"/>
                    <a:pt x="29" y="76"/>
                    <a:pt x="30" y="76"/>
                  </a:cubicBezTo>
                  <a:cubicBezTo>
                    <a:pt x="32" y="78"/>
                    <a:pt x="36" y="80"/>
                    <a:pt x="40" y="81"/>
                  </a:cubicBezTo>
                  <a:cubicBezTo>
                    <a:pt x="43" y="82"/>
                    <a:pt x="46" y="82"/>
                    <a:pt x="49" y="82"/>
                  </a:cubicBezTo>
                  <a:cubicBezTo>
                    <a:pt x="57" y="82"/>
                    <a:pt x="64" y="80"/>
                    <a:pt x="68" y="76"/>
                  </a:cubicBezTo>
                  <a:cubicBezTo>
                    <a:pt x="68" y="76"/>
                    <a:pt x="69" y="76"/>
                    <a:pt x="69" y="75"/>
                  </a:cubicBezTo>
                  <a:cubicBezTo>
                    <a:pt x="69" y="81"/>
                    <a:pt x="69" y="81"/>
                    <a:pt x="69" y="81"/>
                  </a:cubicBezTo>
                  <a:cubicBezTo>
                    <a:pt x="69" y="83"/>
                    <a:pt x="68" y="84"/>
                    <a:pt x="66" y="85"/>
                  </a:cubicBezTo>
                  <a:cubicBezTo>
                    <a:pt x="63" y="89"/>
                    <a:pt x="56" y="91"/>
                    <a:pt x="49" y="91"/>
                  </a:cubicBezTo>
                  <a:cubicBezTo>
                    <a:pt x="42" y="91"/>
                    <a:pt x="35" y="89"/>
                    <a:pt x="31" y="85"/>
                  </a:cubicBezTo>
                  <a:cubicBezTo>
                    <a:pt x="30" y="84"/>
                    <a:pt x="29" y="83"/>
                    <a:pt x="29" y="81"/>
                  </a:cubicBezTo>
                  <a:close/>
                  <a:moveTo>
                    <a:pt x="67" y="69"/>
                  </a:moveTo>
                  <a:cubicBezTo>
                    <a:pt x="67" y="69"/>
                    <a:pt x="67" y="70"/>
                    <a:pt x="67" y="70"/>
                  </a:cubicBezTo>
                  <a:cubicBezTo>
                    <a:pt x="67" y="71"/>
                    <a:pt x="66" y="72"/>
                    <a:pt x="65" y="72"/>
                  </a:cubicBezTo>
                  <a:cubicBezTo>
                    <a:pt x="62" y="75"/>
                    <a:pt x="56" y="77"/>
                    <a:pt x="49" y="77"/>
                  </a:cubicBezTo>
                  <a:cubicBezTo>
                    <a:pt x="42" y="77"/>
                    <a:pt x="36" y="75"/>
                    <a:pt x="33" y="72"/>
                  </a:cubicBezTo>
                  <a:cubicBezTo>
                    <a:pt x="32" y="72"/>
                    <a:pt x="31" y="71"/>
                    <a:pt x="31" y="70"/>
                  </a:cubicBezTo>
                  <a:cubicBezTo>
                    <a:pt x="31" y="70"/>
                    <a:pt x="31" y="69"/>
                    <a:pt x="31" y="69"/>
                  </a:cubicBezTo>
                  <a:cubicBezTo>
                    <a:pt x="31" y="65"/>
                    <a:pt x="38" y="61"/>
                    <a:pt x="49" y="61"/>
                  </a:cubicBezTo>
                  <a:cubicBezTo>
                    <a:pt x="59" y="61"/>
                    <a:pt x="67" y="65"/>
                    <a:pt x="67" y="69"/>
                  </a:cubicBezTo>
                  <a:close/>
                  <a:moveTo>
                    <a:pt x="100" y="74"/>
                  </a:moveTo>
                  <a:cubicBezTo>
                    <a:pt x="97" y="77"/>
                    <a:pt x="90" y="79"/>
                    <a:pt x="83" y="79"/>
                  </a:cubicBezTo>
                  <a:cubicBezTo>
                    <a:pt x="79" y="79"/>
                    <a:pt x="75" y="78"/>
                    <a:pt x="71" y="77"/>
                  </a:cubicBezTo>
                  <a:cubicBezTo>
                    <a:pt x="71" y="70"/>
                    <a:pt x="71" y="70"/>
                    <a:pt x="71" y="70"/>
                  </a:cubicBezTo>
                  <a:cubicBezTo>
                    <a:pt x="71" y="69"/>
                    <a:pt x="71" y="69"/>
                    <a:pt x="71" y="69"/>
                  </a:cubicBezTo>
                  <a:cubicBezTo>
                    <a:pt x="75" y="70"/>
                    <a:pt x="79" y="70"/>
                    <a:pt x="83" y="70"/>
                  </a:cubicBezTo>
                  <a:cubicBezTo>
                    <a:pt x="91" y="70"/>
                    <a:pt x="98" y="68"/>
                    <a:pt x="102" y="64"/>
                  </a:cubicBezTo>
                  <a:cubicBezTo>
                    <a:pt x="102" y="64"/>
                    <a:pt x="102" y="64"/>
                    <a:pt x="103" y="64"/>
                  </a:cubicBezTo>
                  <a:cubicBezTo>
                    <a:pt x="103" y="69"/>
                    <a:pt x="103" y="69"/>
                    <a:pt x="103" y="69"/>
                  </a:cubicBezTo>
                  <a:cubicBezTo>
                    <a:pt x="103" y="71"/>
                    <a:pt x="101" y="73"/>
                    <a:pt x="100" y="74"/>
                  </a:cubicBezTo>
                  <a:close/>
                  <a:moveTo>
                    <a:pt x="3" y="66"/>
                  </a:moveTo>
                  <a:cubicBezTo>
                    <a:pt x="3" y="66"/>
                    <a:pt x="3" y="66"/>
                    <a:pt x="3" y="66"/>
                  </a:cubicBezTo>
                  <a:cubicBezTo>
                    <a:pt x="7" y="70"/>
                    <a:pt x="15" y="72"/>
                    <a:pt x="23" y="72"/>
                  </a:cubicBezTo>
                  <a:cubicBezTo>
                    <a:pt x="24" y="72"/>
                    <a:pt x="25" y="72"/>
                    <a:pt x="26" y="72"/>
                  </a:cubicBezTo>
                  <a:cubicBezTo>
                    <a:pt x="26" y="81"/>
                    <a:pt x="26" y="81"/>
                    <a:pt x="26" y="81"/>
                  </a:cubicBezTo>
                  <a:cubicBezTo>
                    <a:pt x="25" y="81"/>
                    <a:pt x="24" y="81"/>
                    <a:pt x="23" y="81"/>
                  </a:cubicBezTo>
                  <a:cubicBezTo>
                    <a:pt x="15" y="81"/>
                    <a:pt x="9" y="79"/>
                    <a:pt x="5" y="76"/>
                  </a:cubicBezTo>
                  <a:cubicBezTo>
                    <a:pt x="4" y="75"/>
                    <a:pt x="3" y="73"/>
                    <a:pt x="3" y="71"/>
                  </a:cubicBezTo>
                  <a:lnTo>
                    <a:pt x="3" y="66"/>
                  </a:lnTo>
                  <a:close/>
                </a:path>
              </a:pathLst>
            </a:custGeom>
            <a:solidFill>
              <a:srgbClr val="2C4947"/>
            </a:solidFill>
            <a:ln>
              <a:noFill/>
            </a:ln>
          </p:spPr>
          <p:txBody>
            <a:bodyPr vert="horz" wrap="square" lIns="91440" tIns="45720" rIns="91440" bIns="45720" numCol="1" anchor="t" anchorCtr="0" compatLnSpc="1"/>
            <a:lstStyle/>
            <a:p>
              <a:endParaRPr lang="zh-CN" altLang="en-US"/>
            </a:p>
          </p:txBody>
        </p:sp>
        <p:sp>
          <p:nvSpPr>
            <p:cNvPr id="27" name="矩形 26"/>
            <p:cNvSpPr/>
            <p:nvPr/>
          </p:nvSpPr>
          <p:spPr>
            <a:xfrm>
              <a:off x="6801567" y="2376131"/>
              <a:ext cx="2360247" cy="829945"/>
            </a:xfrm>
            <a:prstGeom prst="rect">
              <a:avLst/>
            </a:prstGeom>
          </p:spPr>
          <p:txBody>
            <a:bodyPr wrap="square">
              <a:spAutoFit/>
            </a:bodyPr>
            <a:lstStyle/>
            <a:p>
              <a:r>
                <a:rPr lang="zh-CN" altLang="en-US" sz="2400" dirty="0" smtClean="0">
                  <a:ea typeface="+mn-lt"/>
                </a:rPr>
                <a:t>根据原文 创造新词</a:t>
              </a:r>
              <a:endParaRPr lang="zh-CN" altLang="en-US" sz="2400" dirty="0" smtClean="0">
                <a:ea typeface="+mn-lt"/>
              </a:endParaRPr>
            </a:p>
            <a:p>
              <a:endParaRPr lang="zh-CN" altLang="en-US" sz="2400" dirty="0">
                <a:solidFill>
                  <a:srgbClr val="2C4947"/>
                </a:solidFill>
                <a:ea typeface="+mn-lt"/>
              </a:endParaRPr>
            </a:p>
          </p:txBody>
        </p:sp>
      </p:grpSp>
      <p:grpSp>
        <p:nvGrpSpPr>
          <p:cNvPr id="9" name="组合 8"/>
          <p:cNvGrpSpPr/>
          <p:nvPr/>
        </p:nvGrpSpPr>
        <p:grpSpPr>
          <a:xfrm>
            <a:off x="6736794" y="4877746"/>
            <a:ext cx="3335020" cy="1654175"/>
            <a:chOff x="6736794" y="4877746"/>
            <a:chExt cx="3335020" cy="1654175"/>
          </a:xfrm>
        </p:grpSpPr>
        <p:sp>
          <p:nvSpPr>
            <p:cNvPr id="16" name="Freeform 53"/>
            <p:cNvSpPr>
              <a:spLocks noEditPoints="1"/>
            </p:cNvSpPr>
            <p:nvPr/>
          </p:nvSpPr>
          <p:spPr bwMode="auto">
            <a:xfrm>
              <a:off x="7465025" y="4877746"/>
              <a:ext cx="513406" cy="475003"/>
            </a:xfrm>
            <a:custGeom>
              <a:avLst/>
              <a:gdLst>
                <a:gd name="T0" fmla="*/ 104 w 255"/>
                <a:gd name="T1" fmla="*/ 233 h 271"/>
                <a:gd name="T2" fmla="*/ 114 w 255"/>
                <a:gd name="T3" fmla="*/ 271 h 271"/>
                <a:gd name="T4" fmla="*/ 255 w 255"/>
                <a:gd name="T5" fmla="*/ 271 h 271"/>
                <a:gd name="T6" fmla="*/ 255 w 255"/>
                <a:gd name="T7" fmla="*/ 219 h 271"/>
                <a:gd name="T8" fmla="*/ 255 w 255"/>
                <a:gd name="T9" fmla="*/ 167 h 271"/>
                <a:gd name="T10" fmla="*/ 218 w 255"/>
                <a:gd name="T11" fmla="*/ 87 h 271"/>
                <a:gd name="T12" fmla="*/ 140 w 255"/>
                <a:gd name="T13" fmla="*/ 97 h 271"/>
                <a:gd name="T14" fmla="*/ 142 w 255"/>
                <a:gd name="T15" fmla="*/ 52 h 271"/>
                <a:gd name="T16" fmla="*/ 38 w 255"/>
                <a:gd name="T17" fmla="*/ 0 h 271"/>
                <a:gd name="T18" fmla="*/ 0 w 255"/>
                <a:gd name="T19" fmla="*/ 80 h 271"/>
                <a:gd name="T20" fmla="*/ 0 w 255"/>
                <a:gd name="T21" fmla="*/ 132 h 271"/>
                <a:gd name="T22" fmla="*/ 0 w 255"/>
                <a:gd name="T23" fmla="*/ 184 h 271"/>
                <a:gd name="T24" fmla="*/ 0 w 255"/>
                <a:gd name="T25" fmla="*/ 233 h 271"/>
                <a:gd name="T26" fmla="*/ 104 w 255"/>
                <a:gd name="T27" fmla="*/ 7 h 271"/>
                <a:gd name="T28" fmla="*/ 104 w 255"/>
                <a:gd name="T29" fmla="*/ 24 h 271"/>
                <a:gd name="T30" fmla="*/ 38 w 255"/>
                <a:gd name="T31" fmla="*/ 7 h 271"/>
                <a:gd name="T32" fmla="*/ 38 w 255"/>
                <a:gd name="T33" fmla="*/ 35 h 271"/>
                <a:gd name="T34" fmla="*/ 121 w 255"/>
                <a:gd name="T35" fmla="*/ 54 h 271"/>
                <a:gd name="T36" fmla="*/ 38 w 255"/>
                <a:gd name="T37" fmla="*/ 75 h 271"/>
                <a:gd name="T38" fmla="*/ 152 w 255"/>
                <a:gd name="T39" fmla="*/ 94 h 271"/>
                <a:gd name="T40" fmla="*/ 220 w 255"/>
                <a:gd name="T41" fmla="*/ 94 h 271"/>
                <a:gd name="T42" fmla="*/ 152 w 255"/>
                <a:gd name="T43" fmla="*/ 111 h 271"/>
                <a:gd name="T44" fmla="*/ 218 w 255"/>
                <a:gd name="T45" fmla="*/ 264 h 271"/>
                <a:gd name="T46" fmla="*/ 137 w 255"/>
                <a:gd name="T47" fmla="*/ 245 h 271"/>
                <a:gd name="T48" fmla="*/ 218 w 255"/>
                <a:gd name="T49" fmla="*/ 226 h 271"/>
                <a:gd name="T50" fmla="*/ 246 w 255"/>
                <a:gd name="T51" fmla="*/ 264 h 271"/>
                <a:gd name="T52" fmla="*/ 12 w 255"/>
                <a:gd name="T53" fmla="*/ 229 h 271"/>
                <a:gd name="T54" fmla="*/ 38 w 255"/>
                <a:gd name="T55" fmla="*/ 189 h 271"/>
                <a:gd name="T56" fmla="*/ 114 w 255"/>
                <a:gd name="T57" fmla="*/ 198 h 271"/>
                <a:gd name="T58" fmla="*/ 128 w 255"/>
                <a:gd name="T59" fmla="*/ 222 h 271"/>
                <a:gd name="T60" fmla="*/ 38 w 255"/>
                <a:gd name="T61" fmla="*/ 229 h 271"/>
                <a:gd name="T62" fmla="*/ 126 w 255"/>
                <a:gd name="T63" fmla="*/ 215 h 271"/>
                <a:gd name="T64" fmla="*/ 152 w 255"/>
                <a:gd name="T65" fmla="*/ 175 h 271"/>
                <a:gd name="T66" fmla="*/ 234 w 255"/>
                <a:gd name="T67" fmla="*/ 193 h 271"/>
                <a:gd name="T68" fmla="*/ 218 w 255"/>
                <a:gd name="T69" fmla="*/ 163 h 271"/>
                <a:gd name="T70" fmla="*/ 137 w 255"/>
                <a:gd name="T71" fmla="*/ 141 h 271"/>
                <a:gd name="T72" fmla="*/ 218 w 255"/>
                <a:gd name="T73" fmla="*/ 123 h 271"/>
                <a:gd name="T74" fmla="*/ 246 w 255"/>
                <a:gd name="T75" fmla="*/ 163 h 271"/>
                <a:gd name="T76" fmla="*/ 33 w 255"/>
                <a:gd name="T77" fmla="*/ 87 h 271"/>
                <a:gd name="T78" fmla="*/ 109 w 255"/>
                <a:gd name="T79" fmla="*/ 87 h 271"/>
                <a:gd name="T80" fmla="*/ 123 w 255"/>
                <a:gd name="T81" fmla="*/ 125 h 271"/>
                <a:gd name="T82" fmla="*/ 12 w 255"/>
                <a:gd name="T83" fmla="*/ 125 h 271"/>
                <a:gd name="T84" fmla="*/ 33 w 255"/>
                <a:gd name="T85" fmla="*/ 137 h 271"/>
                <a:gd name="T86" fmla="*/ 109 w 255"/>
                <a:gd name="T87" fmla="*/ 137 h 271"/>
                <a:gd name="T88" fmla="*/ 126 w 255"/>
                <a:gd name="T89" fmla="*/ 167 h 271"/>
                <a:gd name="T90" fmla="*/ 104 w 255"/>
                <a:gd name="T91" fmla="*/ 177 h 271"/>
                <a:gd name="T92" fmla="*/ 24 w 255"/>
                <a:gd name="T93" fmla="*/ 15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71">
                  <a:moveTo>
                    <a:pt x="0" y="233"/>
                  </a:moveTo>
                  <a:lnTo>
                    <a:pt x="38" y="233"/>
                  </a:lnTo>
                  <a:lnTo>
                    <a:pt x="104" y="233"/>
                  </a:lnTo>
                  <a:lnTo>
                    <a:pt x="118" y="233"/>
                  </a:lnTo>
                  <a:lnTo>
                    <a:pt x="114" y="243"/>
                  </a:lnTo>
                  <a:lnTo>
                    <a:pt x="114" y="271"/>
                  </a:lnTo>
                  <a:lnTo>
                    <a:pt x="152" y="271"/>
                  </a:lnTo>
                  <a:lnTo>
                    <a:pt x="218" y="271"/>
                  </a:lnTo>
                  <a:lnTo>
                    <a:pt x="255" y="271"/>
                  </a:lnTo>
                  <a:lnTo>
                    <a:pt x="255" y="243"/>
                  </a:lnTo>
                  <a:lnTo>
                    <a:pt x="241" y="219"/>
                  </a:lnTo>
                  <a:lnTo>
                    <a:pt x="255" y="219"/>
                  </a:lnTo>
                  <a:lnTo>
                    <a:pt x="255" y="191"/>
                  </a:lnTo>
                  <a:lnTo>
                    <a:pt x="241" y="167"/>
                  </a:lnTo>
                  <a:lnTo>
                    <a:pt x="255" y="167"/>
                  </a:lnTo>
                  <a:lnTo>
                    <a:pt x="255" y="139"/>
                  </a:lnTo>
                  <a:lnTo>
                    <a:pt x="225" y="87"/>
                  </a:lnTo>
                  <a:lnTo>
                    <a:pt x="218" y="87"/>
                  </a:lnTo>
                  <a:lnTo>
                    <a:pt x="152" y="87"/>
                  </a:lnTo>
                  <a:lnTo>
                    <a:pt x="144" y="87"/>
                  </a:lnTo>
                  <a:lnTo>
                    <a:pt x="140" y="97"/>
                  </a:lnTo>
                  <a:lnTo>
                    <a:pt x="128" y="80"/>
                  </a:lnTo>
                  <a:lnTo>
                    <a:pt x="142" y="80"/>
                  </a:lnTo>
                  <a:lnTo>
                    <a:pt x="142" y="52"/>
                  </a:lnTo>
                  <a:lnTo>
                    <a:pt x="111" y="0"/>
                  </a:lnTo>
                  <a:lnTo>
                    <a:pt x="104" y="0"/>
                  </a:lnTo>
                  <a:lnTo>
                    <a:pt x="38" y="0"/>
                  </a:lnTo>
                  <a:lnTo>
                    <a:pt x="31" y="0"/>
                  </a:lnTo>
                  <a:lnTo>
                    <a:pt x="0" y="52"/>
                  </a:lnTo>
                  <a:lnTo>
                    <a:pt x="0" y="80"/>
                  </a:lnTo>
                  <a:lnTo>
                    <a:pt x="15" y="80"/>
                  </a:lnTo>
                  <a:lnTo>
                    <a:pt x="0" y="104"/>
                  </a:lnTo>
                  <a:lnTo>
                    <a:pt x="0" y="132"/>
                  </a:lnTo>
                  <a:lnTo>
                    <a:pt x="15" y="132"/>
                  </a:lnTo>
                  <a:lnTo>
                    <a:pt x="0" y="153"/>
                  </a:lnTo>
                  <a:lnTo>
                    <a:pt x="0" y="184"/>
                  </a:lnTo>
                  <a:lnTo>
                    <a:pt x="15" y="184"/>
                  </a:lnTo>
                  <a:lnTo>
                    <a:pt x="0" y="205"/>
                  </a:lnTo>
                  <a:lnTo>
                    <a:pt x="0" y="233"/>
                  </a:lnTo>
                  <a:close/>
                  <a:moveTo>
                    <a:pt x="38" y="7"/>
                  </a:moveTo>
                  <a:lnTo>
                    <a:pt x="38" y="7"/>
                  </a:lnTo>
                  <a:lnTo>
                    <a:pt x="104" y="7"/>
                  </a:lnTo>
                  <a:lnTo>
                    <a:pt x="107" y="7"/>
                  </a:lnTo>
                  <a:lnTo>
                    <a:pt x="107" y="24"/>
                  </a:lnTo>
                  <a:lnTo>
                    <a:pt x="104" y="24"/>
                  </a:lnTo>
                  <a:lnTo>
                    <a:pt x="38" y="24"/>
                  </a:lnTo>
                  <a:lnTo>
                    <a:pt x="38" y="24"/>
                  </a:lnTo>
                  <a:lnTo>
                    <a:pt x="38" y="7"/>
                  </a:lnTo>
                  <a:close/>
                  <a:moveTo>
                    <a:pt x="24" y="54"/>
                  </a:moveTo>
                  <a:lnTo>
                    <a:pt x="33" y="35"/>
                  </a:lnTo>
                  <a:lnTo>
                    <a:pt x="38" y="35"/>
                  </a:lnTo>
                  <a:lnTo>
                    <a:pt x="104" y="35"/>
                  </a:lnTo>
                  <a:lnTo>
                    <a:pt x="109" y="35"/>
                  </a:lnTo>
                  <a:lnTo>
                    <a:pt x="121" y="54"/>
                  </a:lnTo>
                  <a:lnTo>
                    <a:pt x="130" y="75"/>
                  </a:lnTo>
                  <a:lnTo>
                    <a:pt x="104" y="75"/>
                  </a:lnTo>
                  <a:lnTo>
                    <a:pt x="38" y="75"/>
                  </a:lnTo>
                  <a:lnTo>
                    <a:pt x="12" y="75"/>
                  </a:lnTo>
                  <a:lnTo>
                    <a:pt x="24" y="54"/>
                  </a:lnTo>
                  <a:close/>
                  <a:moveTo>
                    <a:pt x="152" y="94"/>
                  </a:moveTo>
                  <a:lnTo>
                    <a:pt x="152" y="94"/>
                  </a:lnTo>
                  <a:lnTo>
                    <a:pt x="218" y="94"/>
                  </a:lnTo>
                  <a:lnTo>
                    <a:pt x="220" y="94"/>
                  </a:lnTo>
                  <a:lnTo>
                    <a:pt x="220" y="111"/>
                  </a:lnTo>
                  <a:lnTo>
                    <a:pt x="218" y="111"/>
                  </a:lnTo>
                  <a:lnTo>
                    <a:pt x="152" y="111"/>
                  </a:lnTo>
                  <a:lnTo>
                    <a:pt x="152" y="111"/>
                  </a:lnTo>
                  <a:lnTo>
                    <a:pt x="152" y="94"/>
                  </a:lnTo>
                  <a:close/>
                  <a:moveTo>
                    <a:pt x="218" y="264"/>
                  </a:moveTo>
                  <a:lnTo>
                    <a:pt x="152" y="264"/>
                  </a:lnTo>
                  <a:lnTo>
                    <a:pt x="126" y="264"/>
                  </a:lnTo>
                  <a:lnTo>
                    <a:pt x="137" y="245"/>
                  </a:lnTo>
                  <a:lnTo>
                    <a:pt x="147" y="226"/>
                  </a:lnTo>
                  <a:lnTo>
                    <a:pt x="152" y="226"/>
                  </a:lnTo>
                  <a:lnTo>
                    <a:pt x="218" y="226"/>
                  </a:lnTo>
                  <a:lnTo>
                    <a:pt x="222" y="226"/>
                  </a:lnTo>
                  <a:lnTo>
                    <a:pt x="234" y="245"/>
                  </a:lnTo>
                  <a:lnTo>
                    <a:pt x="246" y="264"/>
                  </a:lnTo>
                  <a:lnTo>
                    <a:pt x="218" y="264"/>
                  </a:lnTo>
                  <a:close/>
                  <a:moveTo>
                    <a:pt x="38" y="229"/>
                  </a:moveTo>
                  <a:lnTo>
                    <a:pt x="12" y="229"/>
                  </a:lnTo>
                  <a:lnTo>
                    <a:pt x="24" y="208"/>
                  </a:lnTo>
                  <a:lnTo>
                    <a:pt x="33" y="189"/>
                  </a:lnTo>
                  <a:lnTo>
                    <a:pt x="38" y="189"/>
                  </a:lnTo>
                  <a:lnTo>
                    <a:pt x="104" y="189"/>
                  </a:lnTo>
                  <a:lnTo>
                    <a:pt x="109" y="189"/>
                  </a:lnTo>
                  <a:lnTo>
                    <a:pt x="114" y="198"/>
                  </a:lnTo>
                  <a:lnTo>
                    <a:pt x="114" y="219"/>
                  </a:lnTo>
                  <a:lnTo>
                    <a:pt x="126" y="219"/>
                  </a:lnTo>
                  <a:lnTo>
                    <a:pt x="128" y="222"/>
                  </a:lnTo>
                  <a:lnTo>
                    <a:pt x="123" y="229"/>
                  </a:lnTo>
                  <a:lnTo>
                    <a:pt x="104" y="229"/>
                  </a:lnTo>
                  <a:lnTo>
                    <a:pt x="38" y="229"/>
                  </a:lnTo>
                  <a:close/>
                  <a:moveTo>
                    <a:pt x="218" y="215"/>
                  </a:moveTo>
                  <a:lnTo>
                    <a:pt x="152" y="215"/>
                  </a:lnTo>
                  <a:lnTo>
                    <a:pt x="126" y="215"/>
                  </a:lnTo>
                  <a:lnTo>
                    <a:pt x="137" y="193"/>
                  </a:lnTo>
                  <a:lnTo>
                    <a:pt x="147" y="175"/>
                  </a:lnTo>
                  <a:lnTo>
                    <a:pt x="152" y="175"/>
                  </a:lnTo>
                  <a:lnTo>
                    <a:pt x="218" y="175"/>
                  </a:lnTo>
                  <a:lnTo>
                    <a:pt x="222" y="175"/>
                  </a:lnTo>
                  <a:lnTo>
                    <a:pt x="234" y="193"/>
                  </a:lnTo>
                  <a:lnTo>
                    <a:pt x="246" y="215"/>
                  </a:lnTo>
                  <a:lnTo>
                    <a:pt x="218" y="215"/>
                  </a:lnTo>
                  <a:close/>
                  <a:moveTo>
                    <a:pt x="218" y="163"/>
                  </a:moveTo>
                  <a:lnTo>
                    <a:pt x="152" y="163"/>
                  </a:lnTo>
                  <a:lnTo>
                    <a:pt x="126" y="163"/>
                  </a:lnTo>
                  <a:lnTo>
                    <a:pt x="137" y="141"/>
                  </a:lnTo>
                  <a:lnTo>
                    <a:pt x="147" y="123"/>
                  </a:lnTo>
                  <a:lnTo>
                    <a:pt x="152" y="123"/>
                  </a:lnTo>
                  <a:lnTo>
                    <a:pt x="218" y="123"/>
                  </a:lnTo>
                  <a:lnTo>
                    <a:pt x="222" y="123"/>
                  </a:lnTo>
                  <a:lnTo>
                    <a:pt x="234" y="141"/>
                  </a:lnTo>
                  <a:lnTo>
                    <a:pt x="246" y="163"/>
                  </a:lnTo>
                  <a:lnTo>
                    <a:pt x="218" y="163"/>
                  </a:lnTo>
                  <a:close/>
                  <a:moveTo>
                    <a:pt x="24" y="106"/>
                  </a:moveTo>
                  <a:lnTo>
                    <a:pt x="33" y="87"/>
                  </a:lnTo>
                  <a:lnTo>
                    <a:pt x="38" y="87"/>
                  </a:lnTo>
                  <a:lnTo>
                    <a:pt x="104" y="87"/>
                  </a:lnTo>
                  <a:lnTo>
                    <a:pt x="109" y="87"/>
                  </a:lnTo>
                  <a:lnTo>
                    <a:pt x="121" y="106"/>
                  </a:lnTo>
                  <a:lnTo>
                    <a:pt x="128" y="118"/>
                  </a:lnTo>
                  <a:lnTo>
                    <a:pt x="123" y="125"/>
                  </a:lnTo>
                  <a:lnTo>
                    <a:pt x="104" y="125"/>
                  </a:lnTo>
                  <a:lnTo>
                    <a:pt x="38" y="125"/>
                  </a:lnTo>
                  <a:lnTo>
                    <a:pt x="12" y="125"/>
                  </a:lnTo>
                  <a:lnTo>
                    <a:pt x="24" y="106"/>
                  </a:lnTo>
                  <a:close/>
                  <a:moveTo>
                    <a:pt x="24" y="158"/>
                  </a:moveTo>
                  <a:lnTo>
                    <a:pt x="33" y="137"/>
                  </a:lnTo>
                  <a:lnTo>
                    <a:pt x="38" y="137"/>
                  </a:lnTo>
                  <a:lnTo>
                    <a:pt x="104" y="137"/>
                  </a:lnTo>
                  <a:lnTo>
                    <a:pt x="109" y="137"/>
                  </a:lnTo>
                  <a:lnTo>
                    <a:pt x="114" y="149"/>
                  </a:lnTo>
                  <a:lnTo>
                    <a:pt x="114" y="167"/>
                  </a:lnTo>
                  <a:lnTo>
                    <a:pt x="126" y="167"/>
                  </a:lnTo>
                  <a:lnTo>
                    <a:pt x="128" y="170"/>
                  </a:lnTo>
                  <a:lnTo>
                    <a:pt x="123" y="177"/>
                  </a:lnTo>
                  <a:lnTo>
                    <a:pt x="104" y="177"/>
                  </a:lnTo>
                  <a:lnTo>
                    <a:pt x="38" y="177"/>
                  </a:lnTo>
                  <a:lnTo>
                    <a:pt x="12" y="177"/>
                  </a:lnTo>
                  <a:lnTo>
                    <a:pt x="24" y="158"/>
                  </a:lnTo>
                  <a:close/>
                </a:path>
              </a:pathLst>
            </a:custGeom>
            <a:solidFill>
              <a:srgbClr val="2C4947"/>
            </a:solidFill>
            <a:ln>
              <a:noFill/>
            </a:ln>
          </p:spPr>
          <p:txBody>
            <a:bodyPr vert="horz" wrap="square" lIns="91440" tIns="45720" rIns="91440" bIns="45720" numCol="1" anchor="t" anchorCtr="0" compatLnSpc="1"/>
            <a:lstStyle/>
            <a:p>
              <a:endParaRPr lang="zh-CN" altLang="en-US"/>
            </a:p>
          </p:txBody>
        </p:sp>
        <p:sp>
          <p:nvSpPr>
            <p:cNvPr id="28" name="矩形 27"/>
            <p:cNvSpPr/>
            <p:nvPr/>
          </p:nvSpPr>
          <p:spPr>
            <a:xfrm>
              <a:off x="6736794" y="5701976"/>
              <a:ext cx="3335020" cy="829945"/>
            </a:xfrm>
            <a:prstGeom prst="rect">
              <a:avLst/>
            </a:prstGeom>
          </p:spPr>
          <p:txBody>
            <a:bodyPr wrap="square">
              <a:spAutoFit/>
            </a:bodyPr>
            <a:lstStyle/>
            <a:p>
              <a:r>
                <a:rPr lang="zh-CN" altLang="en-US" sz="2400" dirty="0" smtClean="0">
                  <a:ea typeface="+mn-lt"/>
                </a:rPr>
                <a:t>转化为标注英语</a:t>
              </a:r>
              <a:endParaRPr lang="zh-CN" altLang="en-US" sz="2400" dirty="0" smtClean="0">
                <a:ea typeface="+mn-lt"/>
              </a:endParaRPr>
            </a:p>
            <a:p>
              <a:endParaRPr lang="zh-CN" altLang="en-US" sz="2400" dirty="0">
                <a:solidFill>
                  <a:srgbClr val="2C4947"/>
                </a:solidFill>
                <a:ea typeface="+mn-lt"/>
              </a:endParaRPr>
            </a:p>
          </p:txBody>
        </p:sp>
      </p:grpSp>
      <p:grpSp>
        <p:nvGrpSpPr>
          <p:cNvPr id="4" name="组合 3"/>
          <p:cNvGrpSpPr/>
          <p:nvPr/>
        </p:nvGrpSpPr>
        <p:grpSpPr>
          <a:xfrm>
            <a:off x="8945900" y="3067240"/>
            <a:ext cx="2939415" cy="937895"/>
            <a:chOff x="8945900" y="3067240"/>
            <a:chExt cx="2939415" cy="937895"/>
          </a:xfrm>
        </p:grpSpPr>
        <p:pic>
          <p:nvPicPr>
            <p:cNvPr id="14" name="Picture 15"/>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203388" y="3067240"/>
              <a:ext cx="617246" cy="555521"/>
            </a:xfrm>
            <a:prstGeom prst="rect">
              <a:avLst/>
            </a:prstGeom>
            <a:noFill/>
            <a:ln>
              <a:noFill/>
            </a:ln>
            <a:effectLst/>
          </p:spPr>
        </p:pic>
        <p:sp>
          <p:nvSpPr>
            <p:cNvPr id="29" name="矩形 28"/>
            <p:cNvSpPr/>
            <p:nvPr/>
          </p:nvSpPr>
          <p:spPr>
            <a:xfrm>
              <a:off x="8945900" y="3698430"/>
              <a:ext cx="2939415" cy="306705"/>
            </a:xfrm>
            <a:prstGeom prst="rect">
              <a:avLst/>
            </a:prstGeom>
          </p:spPr>
          <p:txBody>
            <a:bodyPr wrap="square">
              <a:spAutoFit/>
            </a:bodyPr>
            <a:lstStyle/>
            <a:p>
              <a:endParaRPr lang="zh-CN" altLang="en-US" sz="1400" dirty="0">
                <a:solidFill>
                  <a:srgbClr val="2C4947"/>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434304" y="3230071"/>
            <a:ext cx="2360247" cy="969813"/>
            <a:chOff x="4434304" y="3230071"/>
            <a:chExt cx="2360247" cy="969813"/>
          </a:xfrm>
        </p:grpSpPr>
        <p:grpSp>
          <p:nvGrpSpPr>
            <p:cNvPr id="10" name="组合 9"/>
            <p:cNvGrpSpPr/>
            <p:nvPr/>
          </p:nvGrpSpPr>
          <p:grpSpPr>
            <a:xfrm>
              <a:off x="5172400" y="3230071"/>
              <a:ext cx="592388" cy="467970"/>
              <a:chOff x="2689226" y="2416175"/>
              <a:chExt cx="430213" cy="330200"/>
            </a:xfrm>
            <a:solidFill>
              <a:srgbClr val="A6815D"/>
            </a:solidFill>
          </p:grpSpPr>
          <p:sp>
            <p:nvSpPr>
              <p:cNvPr id="22" name="Freeform 68"/>
              <p:cNvSpPr>
                <a:spLocks noEditPoints="1"/>
              </p:cNvSpPr>
              <p:nvPr/>
            </p:nvSpPr>
            <p:spPr bwMode="auto">
              <a:xfrm>
                <a:off x="2689226" y="2416175"/>
                <a:ext cx="430213" cy="330200"/>
              </a:xfrm>
              <a:custGeom>
                <a:avLst/>
                <a:gdLst>
                  <a:gd name="T0" fmla="*/ 271 w 271"/>
                  <a:gd name="T1" fmla="*/ 194 h 208"/>
                  <a:gd name="T2" fmla="*/ 271 w 271"/>
                  <a:gd name="T3" fmla="*/ 187 h 208"/>
                  <a:gd name="T4" fmla="*/ 271 w 271"/>
                  <a:gd name="T5" fmla="*/ 180 h 208"/>
                  <a:gd name="T6" fmla="*/ 271 w 271"/>
                  <a:gd name="T7" fmla="*/ 173 h 208"/>
                  <a:gd name="T8" fmla="*/ 271 w 271"/>
                  <a:gd name="T9" fmla="*/ 164 h 208"/>
                  <a:gd name="T10" fmla="*/ 271 w 271"/>
                  <a:gd name="T11" fmla="*/ 159 h 208"/>
                  <a:gd name="T12" fmla="*/ 271 w 271"/>
                  <a:gd name="T13" fmla="*/ 149 h 208"/>
                  <a:gd name="T14" fmla="*/ 271 w 271"/>
                  <a:gd name="T15" fmla="*/ 145 h 208"/>
                  <a:gd name="T16" fmla="*/ 271 w 271"/>
                  <a:gd name="T17" fmla="*/ 135 h 208"/>
                  <a:gd name="T18" fmla="*/ 271 w 271"/>
                  <a:gd name="T19" fmla="*/ 128 h 208"/>
                  <a:gd name="T20" fmla="*/ 271 w 271"/>
                  <a:gd name="T21" fmla="*/ 0 h 208"/>
                  <a:gd name="T22" fmla="*/ 0 w 271"/>
                  <a:gd name="T23" fmla="*/ 0 h 208"/>
                  <a:gd name="T24" fmla="*/ 0 w 271"/>
                  <a:gd name="T25" fmla="*/ 128 h 208"/>
                  <a:gd name="T26" fmla="*/ 0 w 271"/>
                  <a:gd name="T27" fmla="*/ 135 h 208"/>
                  <a:gd name="T28" fmla="*/ 0 w 271"/>
                  <a:gd name="T29" fmla="*/ 145 h 208"/>
                  <a:gd name="T30" fmla="*/ 0 w 271"/>
                  <a:gd name="T31" fmla="*/ 149 h 208"/>
                  <a:gd name="T32" fmla="*/ 0 w 271"/>
                  <a:gd name="T33" fmla="*/ 159 h 208"/>
                  <a:gd name="T34" fmla="*/ 0 w 271"/>
                  <a:gd name="T35" fmla="*/ 164 h 208"/>
                  <a:gd name="T36" fmla="*/ 0 w 271"/>
                  <a:gd name="T37" fmla="*/ 173 h 208"/>
                  <a:gd name="T38" fmla="*/ 0 w 271"/>
                  <a:gd name="T39" fmla="*/ 180 h 208"/>
                  <a:gd name="T40" fmla="*/ 0 w 271"/>
                  <a:gd name="T41" fmla="*/ 187 h 208"/>
                  <a:gd name="T42" fmla="*/ 0 w 271"/>
                  <a:gd name="T43" fmla="*/ 194 h 208"/>
                  <a:gd name="T44" fmla="*/ 0 w 271"/>
                  <a:gd name="T45" fmla="*/ 208 h 208"/>
                  <a:gd name="T46" fmla="*/ 271 w 271"/>
                  <a:gd name="T47" fmla="*/ 208 h 208"/>
                  <a:gd name="T48" fmla="*/ 271 w 271"/>
                  <a:gd name="T49" fmla="*/ 194 h 208"/>
                  <a:gd name="T50" fmla="*/ 7 w 271"/>
                  <a:gd name="T51" fmla="*/ 5 h 208"/>
                  <a:gd name="T52" fmla="*/ 266 w 271"/>
                  <a:gd name="T53" fmla="*/ 5 h 208"/>
                  <a:gd name="T54" fmla="*/ 266 w 271"/>
                  <a:gd name="T55" fmla="*/ 128 h 208"/>
                  <a:gd name="T56" fmla="*/ 7 w 271"/>
                  <a:gd name="T57" fmla="*/ 128 h 208"/>
                  <a:gd name="T58" fmla="*/ 7 w 271"/>
                  <a:gd name="T59" fmla="*/ 5 h 208"/>
                  <a:gd name="T60" fmla="*/ 7 w 271"/>
                  <a:gd name="T61" fmla="*/ 149 h 208"/>
                  <a:gd name="T62" fmla="*/ 266 w 271"/>
                  <a:gd name="T63" fmla="*/ 149 h 208"/>
                  <a:gd name="T64" fmla="*/ 266 w 271"/>
                  <a:gd name="T65" fmla="*/ 159 h 208"/>
                  <a:gd name="T66" fmla="*/ 7 w 271"/>
                  <a:gd name="T67" fmla="*/ 159 h 208"/>
                  <a:gd name="T68" fmla="*/ 7 w 271"/>
                  <a:gd name="T69" fmla="*/ 149 h 208"/>
                  <a:gd name="T70" fmla="*/ 7 w 271"/>
                  <a:gd name="T71" fmla="*/ 180 h 208"/>
                  <a:gd name="T72" fmla="*/ 266 w 271"/>
                  <a:gd name="T73" fmla="*/ 180 h 208"/>
                  <a:gd name="T74" fmla="*/ 266 w 271"/>
                  <a:gd name="T75" fmla="*/ 187 h 208"/>
                  <a:gd name="T76" fmla="*/ 7 w 271"/>
                  <a:gd name="T77" fmla="*/ 187 h 208"/>
                  <a:gd name="T78" fmla="*/ 7 w 271"/>
                  <a:gd name="T79" fmla="*/ 18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208">
                    <a:moveTo>
                      <a:pt x="271" y="194"/>
                    </a:moveTo>
                    <a:lnTo>
                      <a:pt x="271" y="187"/>
                    </a:lnTo>
                    <a:lnTo>
                      <a:pt x="271" y="180"/>
                    </a:lnTo>
                    <a:lnTo>
                      <a:pt x="271" y="173"/>
                    </a:lnTo>
                    <a:lnTo>
                      <a:pt x="271" y="164"/>
                    </a:lnTo>
                    <a:lnTo>
                      <a:pt x="271" y="159"/>
                    </a:lnTo>
                    <a:lnTo>
                      <a:pt x="271" y="149"/>
                    </a:lnTo>
                    <a:lnTo>
                      <a:pt x="271" y="145"/>
                    </a:lnTo>
                    <a:lnTo>
                      <a:pt x="271" y="135"/>
                    </a:lnTo>
                    <a:lnTo>
                      <a:pt x="271" y="128"/>
                    </a:lnTo>
                    <a:lnTo>
                      <a:pt x="271" y="0"/>
                    </a:lnTo>
                    <a:lnTo>
                      <a:pt x="0" y="0"/>
                    </a:lnTo>
                    <a:lnTo>
                      <a:pt x="0" y="128"/>
                    </a:lnTo>
                    <a:lnTo>
                      <a:pt x="0" y="135"/>
                    </a:lnTo>
                    <a:lnTo>
                      <a:pt x="0" y="145"/>
                    </a:lnTo>
                    <a:lnTo>
                      <a:pt x="0" y="149"/>
                    </a:lnTo>
                    <a:lnTo>
                      <a:pt x="0" y="159"/>
                    </a:lnTo>
                    <a:lnTo>
                      <a:pt x="0" y="164"/>
                    </a:lnTo>
                    <a:lnTo>
                      <a:pt x="0" y="173"/>
                    </a:lnTo>
                    <a:lnTo>
                      <a:pt x="0" y="180"/>
                    </a:lnTo>
                    <a:lnTo>
                      <a:pt x="0" y="187"/>
                    </a:lnTo>
                    <a:lnTo>
                      <a:pt x="0" y="194"/>
                    </a:lnTo>
                    <a:lnTo>
                      <a:pt x="0" y="208"/>
                    </a:lnTo>
                    <a:lnTo>
                      <a:pt x="271" y="208"/>
                    </a:lnTo>
                    <a:lnTo>
                      <a:pt x="271" y="194"/>
                    </a:lnTo>
                    <a:close/>
                    <a:moveTo>
                      <a:pt x="7" y="5"/>
                    </a:moveTo>
                    <a:lnTo>
                      <a:pt x="266" y="5"/>
                    </a:lnTo>
                    <a:lnTo>
                      <a:pt x="266" y="128"/>
                    </a:lnTo>
                    <a:lnTo>
                      <a:pt x="7" y="128"/>
                    </a:lnTo>
                    <a:lnTo>
                      <a:pt x="7" y="5"/>
                    </a:lnTo>
                    <a:close/>
                    <a:moveTo>
                      <a:pt x="7" y="149"/>
                    </a:moveTo>
                    <a:lnTo>
                      <a:pt x="266" y="149"/>
                    </a:lnTo>
                    <a:lnTo>
                      <a:pt x="266" y="159"/>
                    </a:lnTo>
                    <a:lnTo>
                      <a:pt x="7" y="159"/>
                    </a:lnTo>
                    <a:lnTo>
                      <a:pt x="7" y="149"/>
                    </a:lnTo>
                    <a:close/>
                    <a:moveTo>
                      <a:pt x="7" y="180"/>
                    </a:moveTo>
                    <a:lnTo>
                      <a:pt x="266" y="180"/>
                    </a:lnTo>
                    <a:lnTo>
                      <a:pt x="266" y="187"/>
                    </a:lnTo>
                    <a:lnTo>
                      <a:pt x="7" y="187"/>
                    </a:lnTo>
                    <a:lnTo>
                      <a:pt x="7"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9"/>
              <p:cNvSpPr>
                <a:spLocks noEditPoints="1"/>
              </p:cNvSpPr>
              <p:nvPr/>
            </p:nvSpPr>
            <p:spPr bwMode="auto">
              <a:xfrm>
                <a:off x="2714626" y="2443163"/>
                <a:ext cx="377825" cy="161925"/>
              </a:xfrm>
              <a:custGeom>
                <a:avLst/>
                <a:gdLst>
                  <a:gd name="T0" fmla="*/ 93 w 101"/>
                  <a:gd name="T1" fmla="*/ 0 h 43"/>
                  <a:gd name="T2" fmla="*/ 9 w 101"/>
                  <a:gd name="T3" fmla="*/ 0 h 43"/>
                  <a:gd name="T4" fmla="*/ 0 w 101"/>
                  <a:gd name="T5" fmla="*/ 8 h 43"/>
                  <a:gd name="T6" fmla="*/ 0 w 101"/>
                  <a:gd name="T7" fmla="*/ 34 h 43"/>
                  <a:gd name="T8" fmla="*/ 9 w 101"/>
                  <a:gd name="T9" fmla="*/ 43 h 43"/>
                  <a:gd name="T10" fmla="*/ 93 w 101"/>
                  <a:gd name="T11" fmla="*/ 43 h 43"/>
                  <a:gd name="T12" fmla="*/ 101 w 101"/>
                  <a:gd name="T13" fmla="*/ 34 h 43"/>
                  <a:gd name="T14" fmla="*/ 101 w 101"/>
                  <a:gd name="T15" fmla="*/ 8 h 43"/>
                  <a:gd name="T16" fmla="*/ 93 w 101"/>
                  <a:gd name="T17" fmla="*/ 0 h 43"/>
                  <a:gd name="T18" fmla="*/ 77 w 101"/>
                  <a:gd name="T19" fmla="*/ 38 h 43"/>
                  <a:gd name="T20" fmla="*/ 24 w 101"/>
                  <a:gd name="T21" fmla="*/ 38 h 43"/>
                  <a:gd name="T22" fmla="*/ 8 w 101"/>
                  <a:gd name="T23" fmla="*/ 21 h 43"/>
                  <a:gd name="T24" fmla="*/ 24 w 101"/>
                  <a:gd name="T25" fmla="*/ 5 h 43"/>
                  <a:gd name="T26" fmla="*/ 77 w 101"/>
                  <a:gd name="T27" fmla="*/ 5 h 43"/>
                  <a:gd name="T28" fmla="*/ 94 w 101"/>
                  <a:gd name="T29" fmla="*/ 21 h 43"/>
                  <a:gd name="T30" fmla="*/ 77 w 101"/>
                  <a:gd name="T3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43">
                    <a:moveTo>
                      <a:pt x="93" y="0"/>
                    </a:moveTo>
                    <a:cubicBezTo>
                      <a:pt x="9" y="0"/>
                      <a:pt x="9" y="0"/>
                      <a:pt x="9" y="0"/>
                    </a:cubicBezTo>
                    <a:cubicBezTo>
                      <a:pt x="9" y="4"/>
                      <a:pt x="5" y="8"/>
                      <a:pt x="0" y="8"/>
                    </a:cubicBezTo>
                    <a:cubicBezTo>
                      <a:pt x="0" y="34"/>
                      <a:pt x="0" y="34"/>
                      <a:pt x="0" y="34"/>
                    </a:cubicBezTo>
                    <a:cubicBezTo>
                      <a:pt x="5" y="34"/>
                      <a:pt x="9" y="38"/>
                      <a:pt x="9" y="43"/>
                    </a:cubicBezTo>
                    <a:cubicBezTo>
                      <a:pt x="93" y="43"/>
                      <a:pt x="93" y="43"/>
                      <a:pt x="93" y="43"/>
                    </a:cubicBezTo>
                    <a:cubicBezTo>
                      <a:pt x="93" y="38"/>
                      <a:pt x="97" y="34"/>
                      <a:pt x="101" y="34"/>
                    </a:cubicBezTo>
                    <a:cubicBezTo>
                      <a:pt x="101" y="8"/>
                      <a:pt x="101" y="8"/>
                      <a:pt x="101" y="8"/>
                    </a:cubicBezTo>
                    <a:cubicBezTo>
                      <a:pt x="97" y="8"/>
                      <a:pt x="93" y="4"/>
                      <a:pt x="93" y="0"/>
                    </a:cubicBezTo>
                    <a:close/>
                    <a:moveTo>
                      <a:pt x="77" y="38"/>
                    </a:moveTo>
                    <a:cubicBezTo>
                      <a:pt x="24" y="38"/>
                      <a:pt x="24" y="38"/>
                      <a:pt x="24" y="38"/>
                    </a:cubicBezTo>
                    <a:cubicBezTo>
                      <a:pt x="15" y="38"/>
                      <a:pt x="8" y="30"/>
                      <a:pt x="8" y="21"/>
                    </a:cubicBezTo>
                    <a:cubicBezTo>
                      <a:pt x="8" y="12"/>
                      <a:pt x="15" y="5"/>
                      <a:pt x="24" y="5"/>
                    </a:cubicBezTo>
                    <a:cubicBezTo>
                      <a:pt x="77" y="5"/>
                      <a:pt x="77" y="5"/>
                      <a:pt x="77" y="5"/>
                    </a:cubicBezTo>
                    <a:cubicBezTo>
                      <a:pt x="87" y="5"/>
                      <a:pt x="94" y="12"/>
                      <a:pt x="94" y="21"/>
                    </a:cubicBezTo>
                    <a:cubicBezTo>
                      <a:pt x="94" y="30"/>
                      <a:pt x="87" y="38"/>
                      <a:pt x="7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0"/>
              <p:cNvSpPr>
                <a:spLocks noEditPoints="1"/>
              </p:cNvSpPr>
              <p:nvPr/>
            </p:nvSpPr>
            <p:spPr bwMode="auto">
              <a:xfrm>
                <a:off x="2860676" y="2465388"/>
                <a:ext cx="90488" cy="112713"/>
              </a:xfrm>
              <a:custGeom>
                <a:avLst/>
                <a:gdLst>
                  <a:gd name="T0" fmla="*/ 12 w 24"/>
                  <a:gd name="T1" fmla="*/ 0 h 30"/>
                  <a:gd name="T2" fmla="*/ 0 w 24"/>
                  <a:gd name="T3" fmla="*/ 15 h 30"/>
                  <a:gd name="T4" fmla="*/ 12 w 24"/>
                  <a:gd name="T5" fmla="*/ 30 h 30"/>
                  <a:gd name="T6" fmla="*/ 24 w 24"/>
                  <a:gd name="T7" fmla="*/ 15 h 30"/>
                  <a:gd name="T8" fmla="*/ 12 w 24"/>
                  <a:gd name="T9" fmla="*/ 0 h 30"/>
                  <a:gd name="T10" fmla="*/ 12 w 24"/>
                  <a:gd name="T11" fmla="*/ 27 h 30"/>
                  <a:gd name="T12" fmla="*/ 2 w 24"/>
                  <a:gd name="T13" fmla="*/ 15 h 30"/>
                  <a:gd name="T14" fmla="*/ 12 w 24"/>
                  <a:gd name="T15" fmla="*/ 3 h 30"/>
                  <a:gd name="T16" fmla="*/ 21 w 24"/>
                  <a:gd name="T17" fmla="*/ 15 h 30"/>
                  <a:gd name="T18" fmla="*/ 12 w 24"/>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12" y="0"/>
                    </a:moveTo>
                    <a:cubicBezTo>
                      <a:pt x="5" y="0"/>
                      <a:pt x="0" y="7"/>
                      <a:pt x="0" y="15"/>
                    </a:cubicBezTo>
                    <a:cubicBezTo>
                      <a:pt x="0" y="23"/>
                      <a:pt x="5" y="30"/>
                      <a:pt x="12" y="30"/>
                    </a:cubicBezTo>
                    <a:cubicBezTo>
                      <a:pt x="18" y="30"/>
                      <a:pt x="24" y="23"/>
                      <a:pt x="24" y="15"/>
                    </a:cubicBezTo>
                    <a:cubicBezTo>
                      <a:pt x="24" y="7"/>
                      <a:pt x="18" y="0"/>
                      <a:pt x="12" y="0"/>
                    </a:cubicBezTo>
                    <a:close/>
                    <a:moveTo>
                      <a:pt x="12" y="27"/>
                    </a:moveTo>
                    <a:cubicBezTo>
                      <a:pt x="7" y="27"/>
                      <a:pt x="2" y="22"/>
                      <a:pt x="2" y="15"/>
                    </a:cubicBezTo>
                    <a:cubicBezTo>
                      <a:pt x="2" y="8"/>
                      <a:pt x="7" y="3"/>
                      <a:pt x="12" y="3"/>
                    </a:cubicBezTo>
                    <a:cubicBezTo>
                      <a:pt x="17" y="3"/>
                      <a:pt x="21" y="8"/>
                      <a:pt x="21" y="15"/>
                    </a:cubicBezTo>
                    <a:cubicBezTo>
                      <a:pt x="21" y="22"/>
                      <a:pt x="17" y="27"/>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矩形 29"/>
            <p:cNvSpPr/>
            <p:nvPr/>
          </p:nvSpPr>
          <p:spPr>
            <a:xfrm>
              <a:off x="4434304" y="3739509"/>
              <a:ext cx="2360247" cy="460375"/>
            </a:xfrm>
            <a:prstGeom prst="rect">
              <a:avLst/>
            </a:prstGeom>
          </p:spPr>
          <p:txBody>
            <a:bodyPr wrap="square">
              <a:spAutoFit/>
            </a:bodyPr>
            <a:lstStyle/>
            <a:p>
              <a:endParaRPr lang="zh-CN" altLang="en-US" sz="2400" dirty="0">
                <a:solidFill>
                  <a:srgbClr val="2C4947"/>
                </a:solidFill>
                <a:ea typeface="+mn-lt"/>
              </a:endParaRPr>
            </a:p>
          </p:txBody>
        </p:sp>
      </p:grpSp>
      <p:grpSp>
        <p:nvGrpSpPr>
          <p:cNvPr id="11" name="组合 10"/>
          <p:cNvGrpSpPr/>
          <p:nvPr/>
        </p:nvGrpSpPr>
        <p:grpSpPr>
          <a:xfrm>
            <a:off x="3690439" y="99753"/>
            <a:ext cx="4453255" cy="1598930"/>
            <a:chOff x="3830774" y="1551998"/>
            <a:chExt cx="4453255" cy="1598930"/>
          </a:xfrm>
        </p:grpSpPr>
        <p:grpSp>
          <p:nvGrpSpPr>
            <p:cNvPr id="13" name="组合 12"/>
            <p:cNvGrpSpPr/>
            <p:nvPr/>
          </p:nvGrpSpPr>
          <p:grpSpPr>
            <a:xfrm>
              <a:off x="3830774" y="1551998"/>
              <a:ext cx="4453255" cy="1598930"/>
              <a:chOff x="458924" y="4325257"/>
              <a:chExt cx="4453255" cy="1598930"/>
            </a:xfrm>
          </p:grpSpPr>
          <p:sp>
            <p:nvSpPr>
              <p:cNvPr id="15" name="等腰三角形 14"/>
              <p:cNvSpPr/>
              <p:nvPr/>
            </p:nvSpPr>
            <p:spPr>
              <a:xfrm>
                <a:off x="458924" y="4325257"/>
                <a:ext cx="4453255" cy="799465"/>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458924" y="5124722"/>
                <a:ext cx="4453255" cy="799465"/>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5743871" y="1690217"/>
              <a:ext cx="309880" cy="52197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endParaRPr lang="zh-CN" altLang="en-US" sz="2800" b="1" dirty="0">
                <a:solidFill>
                  <a:srgbClr val="E3E7C6"/>
                </a:solidFill>
              </a:endParaRPr>
            </a:p>
          </p:txBody>
        </p:sp>
        <p:sp>
          <p:nvSpPr>
            <p:cNvPr id="47" name="文本框 46"/>
            <p:cNvSpPr txBox="1"/>
            <p:nvPr/>
          </p:nvSpPr>
          <p:spPr>
            <a:xfrm>
              <a:off x="5661396" y="2351714"/>
              <a:ext cx="792480" cy="768350"/>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smtClean="0">
                  <a:sym typeface="+mn-ea"/>
                </a:rPr>
                <a:t>方言</a:t>
              </a:r>
              <a:endParaRPr lang="zh-CN" altLang="en-US" sz="2400" dirty="0" smtClean="0">
                <a:sym typeface="+mn-ea"/>
              </a:endParaRPr>
            </a:p>
            <a:p>
              <a:pPr algn="l"/>
              <a:endParaRPr lang="zh-CN" altLang="en-US" sz="2000" dirty="0" smtClean="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1000" fill="hold"/>
                                        <p:tgtEl>
                                          <p:spTgt spid="3"/>
                                        </p:tgtEl>
                                        <p:attrNameLst>
                                          <p:attrName>ppt_w</p:attrName>
                                        </p:attrNameLst>
                                      </p:cBhvr>
                                      <p:tavLst>
                                        <p:tav tm="0">
                                          <p:val>
                                            <p:fltVal val="0"/>
                                          </p:val>
                                        </p:tav>
                                        <p:tav tm="100000">
                                          <p:val>
                                            <p:strVal val="#ppt_w"/>
                                          </p:val>
                                        </p:tav>
                                      </p:tavLst>
                                    </p:anim>
                                    <p:anim calcmode="lin" valueType="num">
                                      <p:cBhvr>
                                        <p:cTn id="46" dur="1000" fill="hold"/>
                                        <p:tgtEl>
                                          <p:spTgt spid="3"/>
                                        </p:tgtEl>
                                        <p:attrNameLst>
                                          <p:attrName>ppt_h</p:attrName>
                                        </p:attrNameLst>
                                      </p:cBhvr>
                                      <p:tavLst>
                                        <p:tav tm="0">
                                          <p:val>
                                            <p:fltVal val="0"/>
                                          </p:val>
                                        </p:tav>
                                        <p:tav tm="100000">
                                          <p:val>
                                            <p:strVal val="#ppt_h"/>
                                          </p:val>
                                        </p:tav>
                                      </p:tavLst>
                                    </p:anim>
                                    <p:animEffect transition="in" filter="fade">
                                      <p:cBhvr>
                                        <p:cTn id="47" dur="1000"/>
                                        <p:tgtEl>
                                          <p:spTgt spid="3"/>
                                        </p:tgtEl>
                                      </p:cBhvr>
                                    </p:animEffect>
                                  </p:childTnLst>
                                </p:cTn>
                              </p:par>
                              <p:par>
                                <p:cTn id="48" presetID="53" presetClass="entr" presetSubtype="16"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1000" fill="hold"/>
                                        <p:tgtEl>
                                          <p:spTgt spid="2"/>
                                        </p:tgtEl>
                                        <p:attrNameLst>
                                          <p:attrName>ppt_w</p:attrName>
                                        </p:attrNameLst>
                                      </p:cBhvr>
                                      <p:tavLst>
                                        <p:tav tm="0">
                                          <p:val>
                                            <p:fltVal val="0"/>
                                          </p:val>
                                        </p:tav>
                                        <p:tav tm="100000">
                                          <p:val>
                                            <p:strVal val="#ppt_w"/>
                                          </p:val>
                                        </p:tav>
                                      </p:tavLst>
                                    </p:anim>
                                    <p:anim calcmode="lin" valueType="num">
                                      <p:cBhvr>
                                        <p:cTn id="51" dur="1000" fill="hold"/>
                                        <p:tgtEl>
                                          <p:spTgt spid="2"/>
                                        </p:tgtEl>
                                        <p:attrNameLst>
                                          <p:attrName>ppt_h</p:attrName>
                                        </p:attrNameLst>
                                      </p:cBhvr>
                                      <p:tavLst>
                                        <p:tav tm="0">
                                          <p:val>
                                            <p:fltVal val="0"/>
                                          </p:val>
                                        </p:tav>
                                        <p:tav tm="100000">
                                          <p:val>
                                            <p:strVal val="#ppt_h"/>
                                          </p:val>
                                        </p:tav>
                                      </p:tavLst>
                                    </p:anim>
                                    <p:animEffect transition="in" filter="fade">
                                      <p:cBhvr>
                                        <p:cTn id="52" dur="1000"/>
                                        <p:tgtEl>
                                          <p:spTgt spid="2"/>
                                        </p:tgtEl>
                                      </p:cBhvr>
                                    </p:animEffect>
                                  </p:childTnLst>
                                </p:cTn>
                              </p:par>
                              <p:par>
                                <p:cTn id="53" presetID="53" presetClass="entr" presetSubtype="16"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Effect transition="in" filter="fade">
                                      <p:cBhvr>
                                        <p:cTn id="57" dur="1000"/>
                                        <p:tgtEl>
                                          <p:spTgt spid="4"/>
                                        </p:tgtEl>
                                      </p:cBhvr>
                                    </p:animEffect>
                                  </p:childTnLst>
                                </p:cTn>
                              </p:par>
                              <p:par>
                                <p:cTn id="58" presetID="53" presetClass="entr" presetSubtype="16"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5" grpId="0" bldLvl="0" animBg="1"/>
      <p:bldP spid="6" grpId="0" bldLvl="0" animBg="1"/>
      <p:bldP spid="7" grpId="0" bldLvl="0" animBg="1"/>
      <p:bldP spid="8" grpId="0" bldLvl="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521932"/>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dirty="0"/>
                <a:t>方言</a:t>
              </a:r>
              <a:endParaRPr lang="zh-CN" altLang="en-US" dirty="0"/>
            </a:p>
          </p:txBody>
        </p:sp>
      </p:grpSp>
      <p:sp>
        <p:nvSpPr>
          <p:cNvPr id="19" name="任意多边形: 形状 18"/>
          <p:cNvSpPr/>
          <p:nvPr/>
        </p:nvSpPr>
        <p:spPr>
          <a:xfrm>
            <a:off x="1490799" y="3445164"/>
            <a:ext cx="234232" cy="2386734"/>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921240" y="3445164"/>
            <a:ext cx="221549" cy="2386734"/>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33855" y="3307715"/>
            <a:ext cx="8089265" cy="4646295"/>
          </a:xfrm>
          <a:prstGeom prst="rect">
            <a:avLst/>
          </a:prstGeom>
        </p:spPr>
        <p:txBody>
          <a:bodyPr wrap="square">
            <a:spAutoFit/>
          </a:bodyPr>
          <a:lstStyle/>
          <a:p>
            <a:r>
              <a:rPr lang="zh-CN" altLang="en-US" sz="2400" dirty="0" smtClean="0"/>
              <a:t> </a:t>
            </a:r>
            <a:r>
              <a:rPr lang="en-US" altLang="zh-CN" sz="2400" dirty="0" smtClean="0"/>
              <a:t>“</a:t>
            </a:r>
            <a:r>
              <a:rPr lang="zh-CN" altLang="en-US" sz="2400" dirty="0" smtClean="0"/>
              <a:t>限期三天，过期撕‘票</a:t>
            </a:r>
            <a:r>
              <a:rPr lang="en-US" altLang="zh-CN" sz="2400" dirty="0" smtClean="0"/>
              <a:t>'</a:t>
            </a:r>
            <a:r>
              <a:rPr lang="zh-CN" altLang="en-US" sz="2400" dirty="0" smtClean="0"/>
              <a:t>！</a:t>
            </a:r>
            <a:r>
              <a:rPr lang="en-US" altLang="zh-CN" sz="2400" dirty="0" smtClean="0"/>
              <a:t>”</a:t>
            </a:r>
            <a:endParaRPr lang="en-US" altLang="zh-CN" sz="2400" dirty="0" smtClean="0"/>
          </a:p>
          <a:p>
            <a:r>
              <a:rPr lang="zh-CN" altLang="en-US" sz="2400" dirty="0" smtClean="0"/>
              <a:t>译文：If I don’t get it within three days, this kidnap is going to end with a dead kid! </a:t>
            </a:r>
            <a:endParaRPr lang="zh-CN" altLang="en-US" sz="2400" dirty="0" smtClean="0"/>
          </a:p>
          <a:p>
            <a:r>
              <a:rPr lang="zh-CN" altLang="en-US" sz="2400" dirty="0" smtClean="0"/>
              <a:t>“撕票”是一个方言词汇，在小说中高密东北乡土匪猖獗，“绑票”“撕票”屡见不鲜。在翻译的过程中，葛浩文准确理解了此方言的含义，采用释义法将方言转换成了标准英语，将“撕票”译为 “this kidnap is going to end with a dead kid”。弱化了中西语言文化层面的异质性，使译文通俗易懂。 </a:t>
            </a:r>
            <a:endParaRPr lang="zh-CN" altLang="en-US" sz="2400" dirty="0" smtClean="0"/>
          </a:p>
          <a:p>
            <a:r>
              <a:rPr lang="zh-CN" altLang="en-US" sz="2400" dirty="0" smtClean="0"/>
              <a:t> </a:t>
            </a:r>
            <a:endParaRPr lang="zh-CN" altLang="en-US" sz="2400" dirty="0" smtClean="0"/>
          </a:p>
          <a:p>
            <a:r>
              <a:rPr lang="zh-CN" altLang="en-US" sz="4000" dirty="0" smtClean="0"/>
              <a:t> </a:t>
            </a:r>
            <a:endParaRPr lang="zh-CN" altLang="en-US" sz="4000" dirty="0" smtClean="0"/>
          </a:p>
          <a:p>
            <a:endParaRPr lang="zh-CN" altLang="en-US" sz="4000"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521932"/>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dirty="0"/>
                <a:t>方言</a:t>
              </a:r>
              <a:endParaRPr lang="zh-CN" altLang="en-US" dirty="0"/>
            </a:p>
          </p:txBody>
        </p:sp>
      </p:grpSp>
      <p:sp>
        <p:nvSpPr>
          <p:cNvPr id="19" name="任意多边形: 形状 18"/>
          <p:cNvSpPr/>
          <p:nvPr/>
        </p:nvSpPr>
        <p:spPr>
          <a:xfrm>
            <a:off x="1461135" y="3444875"/>
            <a:ext cx="264160" cy="3194685"/>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631680" y="3444875"/>
            <a:ext cx="236220" cy="3194685"/>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33855" y="3307715"/>
            <a:ext cx="8089265" cy="5015865"/>
          </a:xfrm>
          <a:prstGeom prst="rect">
            <a:avLst/>
          </a:prstGeom>
        </p:spPr>
        <p:txBody>
          <a:bodyPr wrap="square">
            <a:spAutoFit/>
          </a:bodyPr>
          <a:lstStyle/>
          <a:p>
            <a:r>
              <a:rPr lang="zh-CN" altLang="en-US" sz="2400" dirty="0" smtClean="0"/>
              <a:t> 英译本中出现了大量使用标准英语对原文方言进行翻译的例子。如：上着顶门火儿（loaded and ready）、哈着腰（at a crouch）、欠了一下身（rising from his seat）、牙关紧（never give you away）、活扣（square knot）、放冷枪（sniping at）、约莫（about）、八成（it looks like…）、挂彩（you’re wounded）等等。葛浩文在准确理解小说中方言涵义的前提下，通过采取以标准英语释义的方法使译文在不削弱原文感情色彩的基础上，生动地刻画了小说的人物形象，可以帮助目的语读者更好地理解原文内容 。</a:t>
            </a:r>
            <a:endParaRPr lang="zh-CN" altLang="en-US" sz="2400" dirty="0" smtClean="0"/>
          </a:p>
          <a:p>
            <a:r>
              <a:rPr lang="zh-CN" altLang="en-US" sz="2400" dirty="0" smtClean="0"/>
              <a:t> </a:t>
            </a:r>
            <a:endParaRPr lang="zh-CN" altLang="en-US" sz="2400" dirty="0" smtClean="0"/>
          </a:p>
          <a:p>
            <a:r>
              <a:rPr lang="zh-CN" altLang="en-US" sz="4000" dirty="0" smtClean="0"/>
              <a:t> </a:t>
            </a:r>
            <a:endParaRPr lang="zh-CN" altLang="en-US" sz="4000" dirty="0" smtClean="0"/>
          </a:p>
          <a:p>
            <a:endParaRPr lang="zh-CN" altLang="en-US" sz="4000"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726877"/>
            <a:chOff x="5331279" y="1551998"/>
            <a:chExt cx="1451428" cy="1726750"/>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891474"/>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a:t>超常规搭配词语</a:t>
              </a:r>
              <a:endParaRPr lang="zh-CN" altLang="en-US" sz="2400" dirty="0"/>
            </a:p>
            <a:p>
              <a:pPr algn="ctr"/>
              <a:r>
                <a:rPr lang="zh-CN" altLang="en-US" dirty="0"/>
                <a:t> </a:t>
              </a:r>
              <a:endParaRPr lang="zh-CN" altLang="en-US" dirty="0"/>
            </a:p>
          </p:txBody>
        </p:sp>
      </p:grpSp>
      <p:sp>
        <p:nvSpPr>
          <p:cNvPr id="19" name="任意多边形: 形状 18"/>
          <p:cNvSpPr/>
          <p:nvPr/>
        </p:nvSpPr>
        <p:spPr>
          <a:xfrm>
            <a:off x="1461135" y="3444875"/>
            <a:ext cx="264160" cy="3194685"/>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631680" y="3444875"/>
            <a:ext cx="236220" cy="3194685"/>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33855" y="3444875"/>
            <a:ext cx="8089265" cy="4276725"/>
          </a:xfrm>
          <a:prstGeom prst="rect">
            <a:avLst/>
          </a:prstGeom>
        </p:spPr>
        <p:txBody>
          <a:bodyPr wrap="square">
            <a:spAutoFit/>
          </a:bodyPr>
          <a:lstStyle/>
          <a:p>
            <a:r>
              <a:rPr lang="zh-CN" altLang="en-US" sz="2400" dirty="0" smtClean="0"/>
              <a:t> 莫言在《红高粱家族》中，使用了大量的超乎寻常的词语搭配，运用超强的想象力，把简单朴实的词语融合到叙事当中，打破了词语搭配之间“约定俗成”的枷锁，使词语本身的魅力得到张扬和释放，使小说语言焕发无限生机和活力。  </a:t>
            </a:r>
            <a:endParaRPr lang="zh-CN" altLang="en-US" sz="2400" dirty="0" smtClean="0"/>
          </a:p>
          <a:p>
            <a:r>
              <a:rPr lang="zh-CN" altLang="en-US" sz="2400" dirty="0" smtClean="0"/>
              <a:t>葛浩文在翻译这些搭配时，有的是完全忠实，有的是有所创作。也正是这个原因，才使得其译作更加富有现代感，受到了人们的广泛赞誉。</a:t>
            </a:r>
            <a:endParaRPr lang="zh-CN" altLang="en-US" sz="2400" dirty="0" smtClean="0"/>
          </a:p>
          <a:p>
            <a:r>
              <a:rPr lang="zh-CN" altLang="en-US" sz="2400" dirty="0" smtClean="0"/>
              <a:t> </a:t>
            </a:r>
            <a:endParaRPr lang="zh-CN" altLang="en-US" sz="2400" dirty="0" smtClean="0"/>
          </a:p>
          <a:p>
            <a:r>
              <a:rPr lang="zh-CN" altLang="en-US" sz="4000" dirty="0" smtClean="0"/>
              <a:t> </a:t>
            </a:r>
            <a:endParaRPr lang="zh-CN" altLang="en-US" sz="4000" dirty="0" smtClean="0"/>
          </a:p>
          <a:p>
            <a:endParaRPr lang="zh-CN" altLang="en-US" sz="4000"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726877"/>
            <a:chOff x="5331279" y="1551998"/>
            <a:chExt cx="1451428" cy="1726750"/>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891474"/>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a:t>超常规搭配词语</a:t>
              </a:r>
              <a:endParaRPr lang="zh-CN" altLang="en-US" sz="2400" dirty="0"/>
            </a:p>
            <a:p>
              <a:pPr algn="ctr"/>
              <a:r>
                <a:rPr lang="zh-CN" altLang="en-US" dirty="0"/>
                <a:t> </a:t>
              </a:r>
              <a:endParaRPr lang="zh-CN" altLang="en-US" dirty="0"/>
            </a:p>
          </p:txBody>
        </p:sp>
      </p:grpSp>
      <p:sp>
        <p:nvSpPr>
          <p:cNvPr id="19" name="任意多边形: 形状 18"/>
          <p:cNvSpPr/>
          <p:nvPr/>
        </p:nvSpPr>
        <p:spPr>
          <a:xfrm>
            <a:off x="1461135" y="3444875"/>
            <a:ext cx="264160" cy="3194685"/>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631680" y="3444875"/>
            <a:ext cx="236220" cy="3194685"/>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33855" y="3444875"/>
            <a:ext cx="8089265" cy="5015865"/>
          </a:xfrm>
          <a:prstGeom prst="rect">
            <a:avLst/>
          </a:prstGeom>
        </p:spPr>
        <p:txBody>
          <a:bodyPr wrap="square">
            <a:spAutoFit/>
          </a:bodyPr>
          <a:lstStyle/>
          <a:p>
            <a:r>
              <a:rPr lang="zh-CN" altLang="en-US" sz="2400" dirty="0" smtClean="0"/>
              <a:t> </a:t>
            </a:r>
            <a:r>
              <a:rPr lang="en-US" altLang="zh-CN" sz="2400" dirty="0" smtClean="0"/>
              <a:t>“</a:t>
            </a:r>
            <a:r>
              <a:rPr lang="zh-CN" altLang="en-US" sz="2400" u="sng" dirty="0" smtClean="0"/>
              <a:t>奶奶完成了自己的解放……如同一只拳头那么大的思维空间里</a:t>
            </a:r>
            <a:r>
              <a:rPr lang="zh-CN" altLang="en-US" sz="2400" dirty="0" smtClean="0"/>
              <a:t>，盛着满溢的宁静、快乐、舒适、温暖、和谐。</a:t>
            </a:r>
            <a:r>
              <a:rPr lang="en-US" altLang="zh-CN" sz="2400" dirty="0" smtClean="0"/>
              <a:t>”</a:t>
            </a:r>
            <a:endParaRPr lang="en-US" altLang="zh-CN" sz="2400" dirty="0" smtClean="0"/>
          </a:p>
          <a:p>
            <a:r>
              <a:rPr lang="zh-CN" altLang="en-US" sz="2400" u="sng" dirty="0" smtClean="0"/>
              <a:t>Her  shrinking  thoughts,  which  might  fit  into  a  human  fist</a:t>
            </a:r>
            <a:r>
              <a:rPr lang="zh-CN" altLang="en-US" sz="2400" dirty="0" smtClean="0"/>
              <a:t>,  embraces  only  joy, contentment,  warmth,  comfort,  and  harmony. </a:t>
            </a:r>
            <a:endParaRPr lang="zh-CN" altLang="en-US" sz="2400" dirty="0" smtClean="0"/>
          </a:p>
          <a:p>
            <a:r>
              <a:rPr lang="zh-CN" altLang="en-US" sz="2400" dirty="0" smtClean="0"/>
              <a:t>“拳头大小”一般用来形容具体的可见的狭窄空间，莫言在这用来形容奶奶的“四维空间”，把奶奶抽象的四维空间具象化了，在此处的翻译译者对此完全忠实地译了出来。</a:t>
            </a:r>
            <a:endParaRPr lang="zh-CN" altLang="en-US" sz="2400" dirty="0" smtClean="0"/>
          </a:p>
          <a:p>
            <a:endParaRPr lang="zh-CN" altLang="en-US" sz="2400" dirty="0" smtClean="0"/>
          </a:p>
          <a:p>
            <a:r>
              <a:rPr lang="zh-CN" altLang="en-US" sz="2400" dirty="0" smtClean="0"/>
              <a:t> </a:t>
            </a:r>
            <a:endParaRPr lang="zh-CN" altLang="en-US" sz="2400" dirty="0" smtClean="0"/>
          </a:p>
          <a:p>
            <a:r>
              <a:rPr lang="zh-CN" altLang="en-US" sz="4000" dirty="0" smtClean="0"/>
              <a:t> </a:t>
            </a:r>
            <a:endParaRPr lang="zh-CN" altLang="en-US" sz="4000" dirty="0" smtClean="0"/>
          </a:p>
          <a:p>
            <a:endParaRPr lang="zh-CN" altLang="en-US" sz="4000"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726877"/>
            <a:chOff x="5331279" y="1551998"/>
            <a:chExt cx="1451428" cy="1726750"/>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891474"/>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a:t>音形描写</a:t>
              </a:r>
              <a:endParaRPr lang="zh-CN" altLang="en-US" sz="2400" dirty="0"/>
            </a:p>
            <a:p>
              <a:pPr algn="ctr"/>
              <a:r>
                <a:rPr lang="zh-CN" altLang="en-US" dirty="0"/>
                <a:t> </a:t>
              </a:r>
              <a:endParaRPr lang="zh-CN" altLang="en-US" dirty="0"/>
            </a:p>
          </p:txBody>
        </p:sp>
      </p:grpSp>
      <p:sp>
        <p:nvSpPr>
          <p:cNvPr id="19" name="任意多边形: 形状 18"/>
          <p:cNvSpPr/>
          <p:nvPr/>
        </p:nvSpPr>
        <p:spPr>
          <a:xfrm>
            <a:off x="1461135" y="3444875"/>
            <a:ext cx="264160" cy="3194685"/>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631680" y="3444875"/>
            <a:ext cx="236220" cy="3194685"/>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33855" y="3444875"/>
            <a:ext cx="8089265" cy="5015865"/>
          </a:xfrm>
          <a:prstGeom prst="rect">
            <a:avLst/>
          </a:prstGeom>
        </p:spPr>
        <p:txBody>
          <a:bodyPr wrap="square">
            <a:spAutoFit/>
          </a:bodyPr>
          <a:lstStyle/>
          <a:p>
            <a:r>
              <a:rPr lang="zh-CN" altLang="en-US" sz="2400" dirty="0" smtClean="0"/>
              <a:t> </a:t>
            </a:r>
            <a:r>
              <a:rPr lang="en-US" altLang="zh-CN" sz="2400" dirty="0" smtClean="0"/>
              <a:t>“</a:t>
            </a:r>
            <a:r>
              <a:rPr lang="zh-CN" altLang="en-US" sz="2400" dirty="0" smtClean="0"/>
              <a:t>队伍走上河堤，一字儿排开。</a:t>
            </a:r>
            <a:r>
              <a:rPr lang="en-US" altLang="zh-CN" sz="2400" dirty="0" smtClean="0"/>
              <a:t>”</a:t>
            </a:r>
            <a:endParaRPr lang="en-US" altLang="zh-CN" sz="2400" dirty="0" smtClean="0"/>
          </a:p>
          <a:p>
            <a:r>
              <a:rPr lang="zh-CN" altLang="en-US" sz="2400" dirty="0" smtClean="0"/>
              <a:t>The troops emerged… in a colunm</a:t>
            </a:r>
            <a:r>
              <a:rPr lang="en-US" altLang="zh-CN" sz="2400" dirty="0" smtClean="0"/>
              <a:t>.</a:t>
            </a:r>
            <a:endParaRPr lang="en-US" altLang="zh-CN" sz="2400" dirty="0" smtClean="0"/>
          </a:p>
          <a:p>
            <a:r>
              <a:rPr lang="zh-CN" altLang="en-US" sz="2400" dirty="0" smtClean="0"/>
              <a:t>“一字儿排开”不仅描写的是队伍列队的队形，“排”字还体现了一个循序渐进的过程，译文 emerged 一词有“显露、形成”之意，这个形成也是有一个过程，in a column，是以柱状渐渐形成，比起原文稍有点逊色，但中英语言、字形存在巨大差异，能达到这一效果已经难能可贵。 </a:t>
            </a:r>
            <a:endParaRPr lang="zh-CN" altLang="en-US" sz="2400" dirty="0" smtClean="0"/>
          </a:p>
          <a:p>
            <a:r>
              <a:rPr lang="zh-CN" altLang="en-US" sz="2400" dirty="0" smtClean="0"/>
              <a:t> </a:t>
            </a:r>
            <a:endParaRPr lang="zh-CN" altLang="en-US" sz="2400" dirty="0" smtClean="0"/>
          </a:p>
          <a:p>
            <a:endParaRPr lang="zh-CN" altLang="en-US" sz="2400" dirty="0" smtClean="0"/>
          </a:p>
          <a:p>
            <a:r>
              <a:rPr lang="zh-CN" altLang="en-US" sz="2400" dirty="0" smtClean="0"/>
              <a:t> </a:t>
            </a:r>
            <a:endParaRPr lang="zh-CN" altLang="en-US" sz="2400" dirty="0" smtClean="0"/>
          </a:p>
          <a:p>
            <a:r>
              <a:rPr lang="zh-CN" altLang="en-US" sz="4000" dirty="0" smtClean="0"/>
              <a:t> </a:t>
            </a:r>
            <a:endParaRPr lang="zh-CN" altLang="en-US" sz="4000" dirty="0" smtClean="0"/>
          </a:p>
          <a:p>
            <a:endParaRPr lang="zh-CN" altLang="en-US" sz="4000"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30774" y="332798"/>
            <a:ext cx="4453255" cy="1598930"/>
            <a:chOff x="3830774" y="1551998"/>
            <a:chExt cx="4453255" cy="1598930"/>
          </a:xfrm>
        </p:grpSpPr>
        <p:grpSp>
          <p:nvGrpSpPr>
            <p:cNvPr id="5" name="组合 4"/>
            <p:cNvGrpSpPr/>
            <p:nvPr/>
          </p:nvGrpSpPr>
          <p:grpSpPr>
            <a:xfrm>
              <a:off x="3830774" y="1551998"/>
              <a:ext cx="4453255" cy="1598930"/>
              <a:chOff x="458924" y="4325257"/>
              <a:chExt cx="4453255" cy="1598930"/>
            </a:xfrm>
          </p:grpSpPr>
          <p:sp>
            <p:nvSpPr>
              <p:cNvPr id="6" name="等腰三角形 5"/>
              <p:cNvSpPr/>
              <p:nvPr/>
            </p:nvSpPr>
            <p:spPr>
              <a:xfrm>
                <a:off x="458924" y="4325257"/>
                <a:ext cx="4453255" cy="799465"/>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458924" y="5124722"/>
                <a:ext cx="4453255" cy="799465"/>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43871" y="1690217"/>
              <a:ext cx="309880" cy="52197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endParaRPr lang="zh-CN" altLang="en-US" sz="2800" b="1" dirty="0">
                <a:solidFill>
                  <a:srgbClr val="E3E7C6"/>
                </a:solidFill>
              </a:endParaRPr>
            </a:p>
          </p:txBody>
        </p:sp>
        <p:sp>
          <p:nvSpPr>
            <p:cNvPr id="9" name="文本框 8"/>
            <p:cNvSpPr txBox="1"/>
            <p:nvPr/>
          </p:nvSpPr>
          <p:spPr>
            <a:xfrm>
              <a:off x="5496296" y="2351714"/>
              <a:ext cx="1198880" cy="398780"/>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l"/>
              <a:r>
                <a:rPr lang="zh-CN" altLang="en-US" sz="2000" dirty="0" smtClean="0">
                  <a:sym typeface="+mn-ea"/>
                </a:rPr>
                <a:t>参考文献</a:t>
              </a:r>
              <a:endParaRPr lang="zh-CN" altLang="en-US" sz="2000" dirty="0" smtClean="0">
                <a:sym typeface="+mn-ea"/>
              </a:endParaRPr>
            </a:p>
          </p:txBody>
        </p:sp>
      </p:grpSp>
      <p:sp>
        <p:nvSpPr>
          <p:cNvPr id="10" name="文本框 9"/>
          <p:cNvSpPr txBox="1"/>
          <p:nvPr/>
        </p:nvSpPr>
        <p:spPr>
          <a:xfrm>
            <a:off x="206375" y="2023110"/>
            <a:ext cx="11779885" cy="5354320"/>
          </a:xfrm>
          <a:prstGeom prst="rect">
            <a:avLst/>
          </a:prstGeom>
          <a:noFill/>
        </p:spPr>
        <p:txBody>
          <a:bodyPr wrap="square" rtlCol="0">
            <a:spAutoFit/>
          </a:bodyPr>
          <a:p>
            <a:r>
              <a:rPr lang="en-US" altLang="zh-CN"/>
              <a:t>[1</a:t>
            </a:r>
            <a:r>
              <a:rPr lang="zh-CN" altLang="en-US"/>
              <a:t>] 何元媛</a:t>
            </a:r>
            <a:r>
              <a:rPr lang="en-US" altLang="zh-CN"/>
              <a:t>,</a:t>
            </a:r>
            <a:r>
              <a:rPr lang="zh-CN" altLang="en-US"/>
              <a:t>张冬梅.葛浩文英译莫言小说的历程分析[J].湖南工业大学学报(社会科学版)</a:t>
            </a:r>
            <a:r>
              <a:rPr lang="en-US" altLang="zh-CN"/>
              <a:t>,</a:t>
            </a:r>
            <a:r>
              <a:rPr lang="zh-CN" altLang="en-US"/>
              <a:t>2015(02).</a:t>
            </a:r>
            <a:endParaRPr lang="zh-CN" altLang="en-US"/>
          </a:p>
          <a:p>
            <a:r>
              <a:rPr lang="zh-CN" altLang="en-US"/>
              <a:t>[2] 韩西苗.从《红高粱家族》英译本析译者葛浩文的翻译观[J].语文学刊·外语教育教学</a:t>
            </a:r>
            <a:r>
              <a:rPr lang="en-US" altLang="zh-CN"/>
              <a:t>,</a:t>
            </a:r>
            <a:r>
              <a:rPr lang="zh-CN" altLang="en-US"/>
              <a:t>2015(12).</a:t>
            </a:r>
            <a:endParaRPr lang="zh-CN" altLang="en-US"/>
          </a:p>
          <a:p>
            <a:r>
              <a:rPr lang="zh-CN" altLang="en-US"/>
              <a:t>[3] 莫言.红高粱家族</a:t>
            </a:r>
            <a:r>
              <a:rPr lang="en-US" altLang="zh-CN"/>
              <a:t>[</a:t>
            </a:r>
            <a:r>
              <a:rPr lang="zh-CN" altLang="en-US"/>
              <a:t>M</a:t>
            </a:r>
            <a:r>
              <a:rPr lang="en-US" altLang="zh-CN"/>
              <a:t>].</a:t>
            </a:r>
            <a:r>
              <a:rPr lang="zh-CN" altLang="en-US"/>
              <a:t>解放军文艺出版社</a:t>
            </a:r>
            <a:r>
              <a:rPr lang="en-US" altLang="zh-CN"/>
              <a:t>,</a:t>
            </a:r>
            <a:r>
              <a:rPr lang="zh-CN" altLang="en-US"/>
              <a:t>1987</a:t>
            </a:r>
            <a:r>
              <a:rPr lang="en-US" altLang="zh-CN"/>
              <a:t>.</a:t>
            </a:r>
            <a:endParaRPr lang="en-US" altLang="zh-CN"/>
          </a:p>
          <a:p>
            <a:r>
              <a:rPr lang="zh-CN" altLang="en-US"/>
              <a:t>[4] 李成.改写理论视角下的葛浩文《红高粱家族》的英译本研究[D].西南石油大学，2015(05).</a:t>
            </a:r>
            <a:endParaRPr lang="zh-CN" altLang="en-US"/>
          </a:p>
          <a:p>
            <a:r>
              <a:rPr lang="zh-CN" altLang="en-US"/>
              <a:t>[5] 李芳菲.浅析 莫 言小说移就修辞的使用特色[J].现代语文(语言研究版)</a:t>
            </a:r>
            <a:r>
              <a:rPr lang="en-US" altLang="zh-CN"/>
              <a:t>,</a:t>
            </a:r>
            <a:r>
              <a:rPr lang="zh-CN" altLang="en-US"/>
              <a:t>2013(04)</a:t>
            </a:r>
            <a:endParaRPr lang="zh-CN" altLang="en-US"/>
          </a:p>
          <a:p>
            <a:r>
              <a:rPr lang="en-US" altLang="zh-CN"/>
              <a:t>[6]</a:t>
            </a:r>
            <a:r>
              <a:rPr lang="zh-CN" altLang="en-US"/>
              <a:t>季进.我译故我在——葛浩文访谈录[J] .当代作家评论.2009(6).</a:t>
            </a:r>
            <a:endParaRPr lang="zh-CN" altLang="en-US"/>
          </a:p>
          <a:p>
            <a:r>
              <a:rPr lang="en-US" altLang="zh-CN"/>
              <a:t>[7]</a:t>
            </a:r>
            <a:r>
              <a:rPr lang="zh-CN" altLang="en-US"/>
              <a:t>许方,许钧.翻译与创造——许鈞教授谈莫言获奖及其作品的翻译[J] .小说评论,2013(2).</a:t>
            </a:r>
            <a:endParaRPr lang="zh-CN" altLang="en-US"/>
          </a:p>
          <a:p>
            <a:r>
              <a:rPr lang="en-US" altLang="zh-CN"/>
              <a:t>[8]</a:t>
            </a:r>
            <a:r>
              <a:rPr lang="zh-CN" altLang="en-US"/>
              <a:t>胡安江.中国文学“走出去”之译者模式及翻译策略研究──以美国汉学家葛浩文为例[J] .中国翻译,2010(6)．</a:t>
            </a:r>
            <a:endParaRPr lang="zh-CN" altLang="en-US"/>
          </a:p>
          <a:p>
            <a:r>
              <a:rPr lang="en-US" altLang="zh-CN"/>
              <a:t>[9]</a:t>
            </a:r>
            <a:r>
              <a:rPr lang="zh-CN" altLang="en-US"/>
              <a:t>张毅,綦亮.从莫言获诺奖看中国文学如何走出去——作家、译家和评论家三家谈[J] .当代外语研究,2013(7).</a:t>
            </a:r>
            <a:endParaRPr lang="zh-CN" altLang="en-US"/>
          </a:p>
          <a:p>
            <a:r>
              <a:rPr lang="en-US" altLang="zh-CN"/>
              <a:t>[10]</a:t>
            </a:r>
            <a:r>
              <a:rPr lang="zh-CN" altLang="en-US"/>
              <a:t>张帆. 从目的论角度探讨文学方言的翻译方法[J].安阳师范学院学报</a:t>
            </a:r>
            <a:r>
              <a:rPr lang="en-US" altLang="zh-CN"/>
              <a:t>,</a:t>
            </a:r>
            <a:r>
              <a:rPr lang="zh-CN" altLang="en-US"/>
              <a:t>2008(6</a:t>
            </a:r>
            <a:r>
              <a:rPr lang="en-US" altLang="zh-CN"/>
              <a:t>)</a:t>
            </a:r>
            <a:endParaRPr lang="en-US" altLang="zh-CN"/>
          </a:p>
          <a:p>
            <a:r>
              <a:rPr lang="en-US" altLang="zh-CN"/>
              <a:t>[11]李文静.  中国文学英译的合作、协商与文化传播——汉英翻译家葛浩文与林丽君访谈录[J]. 中国翻译. 2012</a:t>
            </a:r>
            <a:r>
              <a:rPr lang="zh-CN" altLang="en-US"/>
              <a:t>（</a:t>
            </a:r>
            <a:r>
              <a:rPr lang="en-US" altLang="zh-CN"/>
              <a:t>01）</a:t>
            </a:r>
            <a:endParaRPr lang="en-US" altLang="zh-CN"/>
          </a:p>
          <a:p>
            <a:r>
              <a:rPr lang="en-US" altLang="zh-CN"/>
              <a:t>[12]文军,王小川,赖甜.葛浩文翻译观探究[J].外语教学, 2007(6) </a:t>
            </a:r>
            <a:endParaRPr lang="en-US" altLang="zh-CN"/>
          </a:p>
          <a:p>
            <a:r>
              <a:rPr lang="en-US" altLang="zh-CN"/>
              <a:t>[13]Graham, A. C.Poems of the Late Tang [M]. Middlesex:Penguin Books, 1965 </a:t>
            </a:r>
            <a:endParaRPr lang="en-US" altLang="zh-CN"/>
          </a:p>
          <a:p>
            <a:r>
              <a:rPr lang="en-US" altLang="zh-CN"/>
              <a:t>[14]左苗苗.《红高粱家族》英译本中叙事情节和模式的变异[J].  吉林省教育学院学报, 2011(5)</a:t>
            </a:r>
            <a:endParaRPr lang="en-US" altLang="zh-CN"/>
          </a:p>
          <a:p>
            <a:r>
              <a:rPr lang="en-US" altLang="zh-CN"/>
              <a:t>[15]徐晓珊,黄靖. 谈《红高粱》乡土文化及其英译本的翻译策略[J]. 电子制作, 2013(10) </a:t>
            </a:r>
            <a:endParaRPr lang="en-US" altLang="zh-CN"/>
          </a:p>
          <a:p>
            <a:endParaRPr lang="en-US" altLang="zh-CN"/>
          </a:p>
          <a:p>
            <a:endParaRPr lang="en-US" altLang="zh-CN"/>
          </a:p>
          <a:p>
            <a:endParaRPr lang="en-US" altLang="zh-CN"/>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72"/>
          <p:cNvSpPr/>
          <p:nvPr/>
        </p:nvSpPr>
        <p:spPr bwMode="auto">
          <a:xfrm>
            <a:off x="2565545" y="3014231"/>
            <a:ext cx="685800" cy="2657475"/>
          </a:xfrm>
          <a:custGeom>
            <a:avLst/>
            <a:gdLst>
              <a:gd name="T0" fmla="*/ 216 w 216"/>
              <a:gd name="T1" fmla="*/ 809 h 837"/>
              <a:gd name="T2" fmla="*/ 168 w 216"/>
              <a:gd name="T3" fmla="*/ 782 h 837"/>
              <a:gd name="T4" fmla="*/ 168 w 216"/>
              <a:gd name="T5" fmla="*/ 799 h 837"/>
              <a:gd name="T6" fmla="*/ 101 w 216"/>
              <a:gd name="T7" fmla="*/ 799 h 837"/>
              <a:gd name="T8" fmla="*/ 20 w 216"/>
              <a:gd name="T9" fmla="*/ 719 h 837"/>
              <a:gd name="T10" fmla="*/ 20 w 216"/>
              <a:gd name="T11" fmla="*/ 101 h 837"/>
              <a:gd name="T12" fmla="*/ 101 w 216"/>
              <a:gd name="T13" fmla="*/ 20 h 837"/>
              <a:gd name="T14" fmla="*/ 182 w 216"/>
              <a:gd name="T15" fmla="*/ 20 h 837"/>
              <a:gd name="T16" fmla="*/ 182 w 216"/>
              <a:gd name="T17" fmla="*/ 0 h 837"/>
              <a:gd name="T18" fmla="*/ 101 w 216"/>
              <a:gd name="T19" fmla="*/ 0 h 837"/>
              <a:gd name="T20" fmla="*/ 0 w 216"/>
              <a:gd name="T21" fmla="*/ 101 h 837"/>
              <a:gd name="T22" fmla="*/ 0 w 216"/>
              <a:gd name="T23" fmla="*/ 719 h 837"/>
              <a:gd name="T24" fmla="*/ 101 w 216"/>
              <a:gd name="T25" fmla="*/ 819 h 837"/>
              <a:gd name="T26" fmla="*/ 168 w 216"/>
              <a:gd name="T27" fmla="*/ 819 h 837"/>
              <a:gd name="T28" fmla="*/ 168 w 216"/>
              <a:gd name="T29" fmla="*/ 837 h 837"/>
              <a:gd name="T30" fmla="*/ 216 w 216"/>
              <a:gd name="T31" fmla="*/ 80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216" y="809"/>
                </a:moveTo>
                <a:cubicBezTo>
                  <a:pt x="168" y="782"/>
                  <a:pt x="168" y="782"/>
                  <a:pt x="168" y="782"/>
                </a:cubicBezTo>
                <a:cubicBezTo>
                  <a:pt x="168" y="799"/>
                  <a:pt x="168" y="799"/>
                  <a:pt x="168" y="799"/>
                </a:cubicBezTo>
                <a:cubicBezTo>
                  <a:pt x="101" y="799"/>
                  <a:pt x="101" y="799"/>
                  <a:pt x="101" y="799"/>
                </a:cubicBezTo>
                <a:cubicBezTo>
                  <a:pt x="56" y="799"/>
                  <a:pt x="20" y="763"/>
                  <a:pt x="20" y="719"/>
                </a:cubicBezTo>
                <a:cubicBezTo>
                  <a:pt x="20" y="101"/>
                  <a:pt x="20" y="101"/>
                  <a:pt x="20" y="101"/>
                </a:cubicBezTo>
                <a:cubicBezTo>
                  <a:pt x="20" y="56"/>
                  <a:pt x="56" y="20"/>
                  <a:pt x="101" y="20"/>
                </a:cubicBezTo>
                <a:cubicBezTo>
                  <a:pt x="182" y="20"/>
                  <a:pt x="182" y="20"/>
                  <a:pt x="182" y="20"/>
                </a:cubicBezTo>
                <a:cubicBezTo>
                  <a:pt x="182" y="0"/>
                  <a:pt x="182" y="0"/>
                  <a:pt x="182" y="0"/>
                </a:cubicBezTo>
                <a:cubicBezTo>
                  <a:pt x="101" y="0"/>
                  <a:pt x="101" y="0"/>
                  <a:pt x="101" y="0"/>
                </a:cubicBezTo>
                <a:cubicBezTo>
                  <a:pt x="45" y="0"/>
                  <a:pt x="0" y="45"/>
                  <a:pt x="0" y="101"/>
                </a:cubicBezTo>
                <a:cubicBezTo>
                  <a:pt x="0" y="719"/>
                  <a:pt x="0" y="719"/>
                  <a:pt x="0" y="719"/>
                </a:cubicBezTo>
                <a:cubicBezTo>
                  <a:pt x="0" y="774"/>
                  <a:pt x="45" y="819"/>
                  <a:pt x="101" y="819"/>
                </a:cubicBezTo>
                <a:cubicBezTo>
                  <a:pt x="168" y="819"/>
                  <a:pt x="168" y="819"/>
                  <a:pt x="168" y="819"/>
                </a:cubicBezTo>
                <a:cubicBezTo>
                  <a:pt x="168" y="837"/>
                  <a:pt x="168" y="837"/>
                  <a:pt x="168" y="837"/>
                </a:cubicBezTo>
                <a:lnTo>
                  <a:pt x="216" y="809"/>
                </a:lnTo>
                <a:close/>
              </a:path>
            </a:pathLst>
          </a:custGeom>
          <a:solidFill>
            <a:srgbClr val="2C4947"/>
          </a:solidFill>
          <a:ln>
            <a:noFill/>
          </a:ln>
        </p:spPr>
        <p:txBody>
          <a:bodyPr vert="horz" wrap="square" lIns="91440" tIns="45720" rIns="91440" bIns="45720" numCol="1" anchor="t" anchorCtr="0" compatLnSpc="1"/>
          <a:lstStyle/>
          <a:p>
            <a:endParaRPr lang="en-US"/>
          </a:p>
        </p:txBody>
      </p:sp>
      <p:sp>
        <p:nvSpPr>
          <p:cNvPr id="3" name="Freeform 1273"/>
          <p:cNvSpPr/>
          <p:nvPr/>
        </p:nvSpPr>
        <p:spPr bwMode="auto">
          <a:xfrm>
            <a:off x="8829820" y="2957081"/>
            <a:ext cx="685800" cy="2657475"/>
          </a:xfrm>
          <a:custGeom>
            <a:avLst/>
            <a:gdLst>
              <a:gd name="T0" fmla="*/ 115 w 216"/>
              <a:gd name="T1" fmla="*/ 18 h 837"/>
              <a:gd name="T2" fmla="*/ 48 w 216"/>
              <a:gd name="T3" fmla="*/ 18 h 837"/>
              <a:gd name="T4" fmla="*/ 48 w 216"/>
              <a:gd name="T5" fmla="*/ 0 h 837"/>
              <a:gd name="T6" fmla="*/ 0 w 216"/>
              <a:gd name="T7" fmla="*/ 28 h 837"/>
              <a:gd name="T8" fmla="*/ 48 w 216"/>
              <a:gd name="T9" fmla="*/ 56 h 837"/>
              <a:gd name="T10" fmla="*/ 48 w 216"/>
              <a:gd name="T11" fmla="*/ 38 h 837"/>
              <a:gd name="T12" fmla="*/ 115 w 216"/>
              <a:gd name="T13" fmla="*/ 38 h 837"/>
              <a:gd name="T14" fmla="*/ 196 w 216"/>
              <a:gd name="T15" fmla="*/ 119 h 837"/>
              <a:gd name="T16" fmla="*/ 196 w 216"/>
              <a:gd name="T17" fmla="*/ 737 h 837"/>
              <a:gd name="T18" fmla="*/ 115 w 216"/>
              <a:gd name="T19" fmla="*/ 817 h 837"/>
              <a:gd name="T20" fmla="*/ 34 w 216"/>
              <a:gd name="T21" fmla="*/ 817 h 837"/>
              <a:gd name="T22" fmla="*/ 34 w 216"/>
              <a:gd name="T23" fmla="*/ 837 h 837"/>
              <a:gd name="T24" fmla="*/ 115 w 216"/>
              <a:gd name="T25" fmla="*/ 837 h 837"/>
              <a:gd name="T26" fmla="*/ 216 w 216"/>
              <a:gd name="T27" fmla="*/ 737 h 837"/>
              <a:gd name="T28" fmla="*/ 216 w 216"/>
              <a:gd name="T29" fmla="*/ 119 h 837"/>
              <a:gd name="T30" fmla="*/ 115 w 216"/>
              <a:gd name="T31" fmla="*/ 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115" y="18"/>
                </a:moveTo>
                <a:cubicBezTo>
                  <a:pt x="48" y="18"/>
                  <a:pt x="48" y="18"/>
                  <a:pt x="48" y="18"/>
                </a:cubicBezTo>
                <a:cubicBezTo>
                  <a:pt x="48" y="0"/>
                  <a:pt x="48" y="0"/>
                  <a:pt x="48" y="0"/>
                </a:cubicBezTo>
                <a:cubicBezTo>
                  <a:pt x="0" y="28"/>
                  <a:pt x="0" y="28"/>
                  <a:pt x="0" y="28"/>
                </a:cubicBezTo>
                <a:cubicBezTo>
                  <a:pt x="48" y="56"/>
                  <a:pt x="48" y="56"/>
                  <a:pt x="48" y="56"/>
                </a:cubicBezTo>
                <a:cubicBezTo>
                  <a:pt x="48" y="38"/>
                  <a:pt x="48" y="38"/>
                  <a:pt x="48" y="38"/>
                </a:cubicBezTo>
                <a:cubicBezTo>
                  <a:pt x="115" y="38"/>
                  <a:pt x="115" y="38"/>
                  <a:pt x="115" y="38"/>
                </a:cubicBezTo>
                <a:cubicBezTo>
                  <a:pt x="160" y="38"/>
                  <a:pt x="196" y="74"/>
                  <a:pt x="196" y="119"/>
                </a:cubicBezTo>
                <a:cubicBezTo>
                  <a:pt x="196" y="737"/>
                  <a:pt x="196" y="737"/>
                  <a:pt x="196" y="737"/>
                </a:cubicBezTo>
                <a:cubicBezTo>
                  <a:pt x="196" y="781"/>
                  <a:pt x="160" y="817"/>
                  <a:pt x="115" y="817"/>
                </a:cubicBezTo>
                <a:cubicBezTo>
                  <a:pt x="34" y="817"/>
                  <a:pt x="34" y="817"/>
                  <a:pt x="34" y="817"/>
                </a:cubicBezTo>
                <a:cubicBezTo>
                  <a:pt x="34" y="837"/>
                  <a:pt x="34" y="837"/>
                  <a:pt x="34" y="837"/>
                </a:cubicBezTo>
                <a:cubicBezTo>
                  <a:pt x="115" y="837"/>
                  <a:pt x="115" y="837"/>
                  <a:pt x="115" y="837"/>
                </a:cubicBezTo>
                <a:cubicBezTo>
                  <a:pt x="171" y="837"/>
                  <a:pt x="216" y="792"/>
                  <a:pt x="216" y="737"/>
                </a:cubicBezTo>
                <a:cubicBezTo>
                  <a:pt x="216" y="119"/>
                  <a:pt x="216" y="119"/>
                  <a:pt x="216" y="119"/>
                </a:cubicBezTo>
                <a:cubicBezTo>
                  <a:pt x="216" y="63"/>
                  <a:pt x="171" y="18"/>
                  <a:pt x="115" y="18"/>
                </a:cubicBezTo>
                <a:close/>
              </a:path>
            </a:pathLst>
          </a:custGeom>
          <a:solidFill>
            <a:srgbClr val="A6815D"/>
          </a:solidFill>
          <a:ln>
            <a:noFill/>
          </a:ln>
        </p:spPr>
        <p:txBody>
          <a:bodyPr vert="horz" wrap="square" lIns="91440" tIns="45720" rIns="91440" bIns="45720" numCol="1" anchor="t" anchorCtr="0" compatLnSpc="1"/>
          <a:lstStyle/>
          <a:p>
            <a:endParaRPr lang="en-US"/>
          </a:p>
        </p:txBody>
      </p:sp>
      <p:sp>
        <p:nvSpPr>
          <p:cNvPr id="19" name="TextBox 10"/>
          <p:cNvSpPr txBox="1"/>
          <p:nvPr/>
        </p:nvSpPr>
        <p:spPr>
          <a:xfrm>
            <a:off x="3845070" y="4057170"/>
            <a:ext cx="4391024" cy="179070"/>
          </a:xfrm>
          <a:prstGeom prst="rect">
            <a:avLst/>
          </a:prstGeom>
          <a:noFill/>
        </p:spPr>
        <p:txBody>
          <a:bodyPr wrap="square" lIns="0" tIns="0" rIns="0" bIns="0" rtlCol="0">
            <a:spAutoFit/>
          </a:bodyPr>
          <a:lstStyle/>
          <a:p>
            <a:pPr algn="ctr">
              <a:lnSpc>
                <a:spcPts val="1400"/>
              </a:lnSpc>
            </a:pPr>
            <a:r>
              <a:rPr lang="es-ES" sz="1300" i="1">
                <a:solidFill>
                  <a:schemeClr val="bg1"/>
                </a:solidFill>
              </a:rPr>
              <a:t>“Aenean commodo ligula eget dolor.”</a:t>
            </a:r>
            <a:endParaRPr lang="en-US" sz="1300" i="1">
              <a:solidFill>
                <a:schemeClr val="bg1"/>
              </a:solidFill>
            </a:endParaRPr>
          </a:p>
        </p:txBody>
      </p:sp>
      <p:grpSp>
        <p:nvGrpSpPr>
          <p:cNvPr id="15" name="组合 14"/>
          <p:cNvGrpSpPr/>
          <p:nvPr/>
        </p:nvGrpSpPr>
        <p:grpSpPr>
          <a:xfrm>
            <a:off x="3413272" y="1947431"/>
            <a:ext cx="5254625" cy="3099960"/>
            <a:chOff x="3413272" y="1947431"/>
            <a:chExt cx="5254625" cy="3099960"/>
          </a:xfrm>
        </p:grpSpPr>
        <p:sp>
          <p:nvSpPr>
            <p:cNvPr id="4" name="Freeform 1274"/>
            <p:cNvSpPr>
              <a:spLocks noEditPoints="1"/>
            </p:cNvSpPr>
            <p:nvPr/>
          </p:nvSpPr>
          <p:spPr bwMode="auto">
            <a:xfrm>
              <a:off x="3413272" y="1947431"/>
              <a:ext cx="5254625" cy="1838325"/>
            </a:xfrm>
            <a:custGeom>
              <a:avLst/>
              <a:gdLst>
                <a:gd name="T0" fmla="*/ 1593 w 1656"/>
                <a:gd name="T1" fmla="*/ 0 h 579"/>
                <a:gd name="T2" fmla="*/ 63 w 1656"/>
                <a:gd name="T3" fmla="*/ 0 h 579"/>
                <a:gd name="T4" fmla="*/ 0 w 1656"/>
                <a:gd name="T5" fmla="*/ 63 h 579"/>
                <a:gd name="T6" fmla="*/ 0 w 1656"/>
                <a:gd name="T7" fmla="*/ 516 h 579"/>
                <a:gd name="T8" fmla="*/ 63 w 1656"/>
                <a:gd name="T9" fmla="*/ 579 h 579"/>
                <a:gd name="T10" fmla="*/ 1593 w 1656"/>
                <a:gd name="T11" fmla="*/ 579 h 579"/>
                <a:gd name="T12" fmla="*/ 1656 w 1656"/>
                <a:gd name="T13" fmla="*/ 516 h 579"/>
                <a:gd name="T14" fmla="*/ 1656 w 1656"/>
                <a:gd name="T15" fmla="*/ 63 h 579"/>
                <a:gd name="T16" fmla="*/ 1593 w 1656"/>
                <a:gd name="T17" fmla="*/ 0 h 579"/>
                <a:gd name="T18" fmla="*/ 1593 w 1656"/>
                <a:gd name="T19" fmla="*/ 567 h 579"/>
                <a:gd name="T20" fmla="*/ 63 w 1656"/>
                <a:gd name="T21" fmla="*/ 567 h 579"/>
                <a:gd name="T22" fmla="*/ 12 w 1656"/>
                <a:gd name="T23" fmla="*/ 516 h 579"/>
                <a:gd name="T24" fmla="*/ 12 w 1656"/>
                <a:gd name="T25" fmla="*/ 142 h 579"/>
                <a:gd name="T26" fmla="*/ 1644 w 1656"/>
                <a:gd name="T27" fmla="*/ 142 h 579"/>
                <a:gd name="T28" fmla="*/ 1644 w 1656"/>
                <a:gd name="T29" fmla="*/ 516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6"/>
                    <a:pt x="0" y="516"/>
                    <a:pt x="0" y="516"/>
                  </a:cubicBezTo>
                  <a:cubicBezTo>
                    <a:pt x="0" y="551"/>
                    <a:pt x="28" y="579"/>
                    <a:pt x="63" y="579"/>
                  </a:cubicBezTo>
                  <a:cubicBezTo>
                    <a:pt x="1593" y="579"/>
                    <a:pt x="1593" y="579"/>
                    <a:pt x="1593" y="579"/>
                  </a:cubicBezTo>
                  <a:cubicBezTo>
                    <a:pt x="1628" y="579"/>
                    <a:pt x="1656" y="551"/>
                    <a:pt x="1656" y="516"/>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6"/>
                  </a:cubicBezTo>
                  <a:cubicBezTo>
                    <a:pt x="12" y="142"/>
                    <a:pt x="12" y="142"/>
                    <a:pt x="12" y="142"/>
                  </a:cubicBezTo>
                  <a:cubicBezTo>
                    <a:pt x="1644" y="142"/>
                    <a:pt x="1644" y="142"/>
                    <a:pt x="1644" y="142"/>
                  </a:cubicBezTo>
                  <a:cubicBezTo>
                    <a:pt x="1644" y="516"/>
                    <a:pt x="1644" y="516"/>
                    <a:pt x="1644" y="516"/>
                  </a:cubicBezTo>
                  <a:cubicBezTo>
                    <a:pt x="1644" y="544"/>
                    <a:pt x="1621" y="567"/>
                    <a:pt x="1593" y="567"/>
                  </a:cubicBezTo>
                  <a:close/>
                </a:path>
              </a:pathLst>
            </a:custGeom>
            <a:solidFill>
              <a:srgbClr val="2C4947"/>
            </a:solidFill>
            <a:ln>
              <a:noFill/>
            </a:ln>
          </p:spPr>
          <p:txBody>
            <a:bodyPr vert="horz" wrap="square" lIns="91440" tIns="45720" rIns="91440" bIns="45720" numCol="1" anchor="t" anchorCtr="0" compatLnSpc="1"/>
            <a:lstStyle/>
            <a:p>
              <a:endParaRPr lang="en-US"/>
            </a:p>
          </p:txBody>
        </p:sp>
        <p:sp>
          <p:nvSpPr>
            <p:cNvPr id="24" name="矩形 23"/>
            <p:cNvSpPr/>
            <p:nvPr/>
          </p:nvSpPr>
          <p:spPr>
            <a:xfrm>
              <a:off x="3860943" y="2524536"/>
              <a:ext cx="4498973" cy="2522855"/>
            </a:xfrm>
            <a:prstGeom prst="rect">
              <a:avLst/>
            </a:prstGeom>
          </p:spPr>
          <p:txBody>
            <a:bodyPr wrap="square">
              <a:spAutoFit/>
            </a:bodyPr>
            <a:lstStyle/>
            <a:p>
              <a:r>
                <a:rPr lang="en-US" altLang="zh-CN" sz="3600" dirty="0" smtClean="0">
                  <a:ea typeface="+mn-lt"/>
                </a:rPr>
                <a:t>注重对原文的忠诚，尽可能隐藏翻译者</a:t>
              </a:r>
              <a:endParaRPr lang="en-US" altLang="zh-CN" sz="3600" dirty="0" smtClean="0">
                <a:ea typeface="+mn-lt"/>
              </a:endParaRPr>
            </a:p>
            <a:p>
              <a:endParaRPr lang="en-US" altLang="zh-CN" sz="3600" dirty="0" smtClean="0">
                <a:ea typeface="+mn-lt"/>
              </a:endParaRPr>
            </a:p>
            <a:p>
              <a:endParaRPr lang="zh-CN" altLang="en-US" sz="3600" dirty="0">
                <a:solidFill>
                  <a:srgbClr val="2C4947"/>
                </a:solidFill>
                <a:ea typeface="+mn-lt"/>
              </a:endParaRPr>
            </a:p>
            <a:p>
              <a:endParaRPr lang="zh-CN" altLang="en-US" sz="1400" dirty="0">
                <a:solidFill>
                  <a:srgbClr val="2C4947"/>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537879" y="2038343"/>
              <a:ext cx="309880" cy="337185"/>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endParaRPr lang="zh-CN" altLang="en-US" sz="1600" dirty="0"/>
            </a:p>
          </p:txBody>
        </p:sp>
      </p:grpSp>
      <p:grpSp>
        <p:nvGrpSpPr>
          <p:cNvPr id="16" name="组合 15"/>
          <p:cNvGrpSpPr/>
          <p:nvPr/>
        </p:nvGrpSpPr>
        <p:grpSpPr>
          <a:xfrm>
            <a:off x="3413272" y="4484256"/>
            <a:ext cx="5254625" cy="2531745"/>
            <a:chOff x="3413272" y="4484256"/>
            <a:chExt cx="5254625" cy="2531745"/>
          </a:xfrm>
        </p:grpSpPr>
        <p:sp>
          <p:nvSpPr>
            <p:cNvPr id="5" name="Freeform 1275"/>
            <p:cNvSpPr>
              <a:spLocks noEditPoints="1"/>
            </p:cNvSpPr>
            <p:nvPr/>
          </p:nvSpPr>
          <p:spPr bwMode="auto">
            <a:xfrm>
              <a:off x="3413272" y="4484256"/>
              <a:ext cx="5254625" cy="1838325"/>
            </a:xfrm>
            <a:custGeom>
              <a:avLst/>
              <a:gdLst>
                <a:gd name="T0" fmla="*/ 1593 w 1656"/>
                <a:gd name="T1" fmla="*/ 0 h 579"/>
                <a:gd name="T2" fmla="*/ 63 w 1656"/>
                <a:gd name="T3" fmla="*/ 0 h 579"/>
                <a:gd name="T4" fmla="*/ 0 w 1656"/>
                <a:gd name="T5" fmla="*/ 63 h 579"/>
                <a:gd name="T6" fmla="*/ 0 w 1656"/>
                <a:gd name="T7" fmla="*/ 517 h 579"/>
                <a:gd name="T8" fmla="*/ 63 w 1656"/>
                <a:gd name="T9" fmla="*/ 579 h 579"/>
                <a:gd name="T10" fmla="*/ 1593 w 1656"/>
                <a:gd name="T11" fmla="*/ 579 h 579"/>
                <a:gd name="T12" fmla="*/ 1656 w 1656"/>
                <a:gd name="T13" fmla="*/ 517 h 579"/>
                <a:gd name="T14" fmla="*/ 1656 w 1656"/>
                <a:gd name="T15" fmla="*/ 63 h 579"/>
                <a:gd name="T16" fmla="*/ 1593 w 1656"/>
                <a:gd name="T17" fmla="*/ 0 h 579"/>
                <a:gd name="T18" fmla="*/ 1593 w 1656"/>
                <a:gd name="T19" fmla="*/ 567 h 579"/>
                <a:gd name="T20" fmla="*/ 63 w 1656"/>
                <a:gd name="T21" fmla="*/ 567 h 579"/>
                <a:gd name="T22" fmla="*/ 12 w 1656"/>
                <a:gd name="T23" fmla="*/ 517 h 579"/>
                <a:gd name="T24" fmla="*/ 12 w 1656"/>
                <a:gd name="T25" fmla="*/ 142 h 579"/>
                <a:gd name="T26" fmla="*/ 1644 w 1656"/>
                <a:gd name="T27" fmla="*/ 142 h 579"/>
                <a:gd name="T28" fmla="*/ 1644 w 1656"/>
                <a:gd name="T29" fmla="*/ 517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7"/>
                    <a:pt x="0" y="517"/>
                    <a:pt x="0" y="517"/>
                  </a:cubicBezTo>
                  <a:cubicBezTo>
                    <a:pt x="0" y="551"/>
                    <a:pt x="28" y="579"/>
                    <a:pt x="63" y="579"/>
                  </a:cubicBezTo>
                  <a:cubicBezTo>
                    <a:pt x="1593" y="579"/>
                    <a:pt x="1593" y="579"/>
                    <a:pt x="1593" y="579"/>
                  </a:cubicBezTo>
                  <a:cubicBezTo>
                    <a:pt x="1628" y="579"/>
                    <a:pt x="1656" y="551"/>
                    <a:pt x="1656" y="517"/>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7"/>
                  </a:cubicBezTo>
                  <a:cubicBezTo>
                    <a:pt x="12" y="142"/>
                    <a:pt x="12" y="142"/>
                    <a:pt x="12" y="142"/>
                  </a:cubicBezTo>
                  <a:cubicBezTo>
                    <a:pt x="1644" y="142"/>
                    <a:pt x="1644" y="142"/>
                    <a:pt x="1644" y="142"/>
                  </a:cubicBezTo>
                  <a:cubicBezTo>
                    <a:pt x="1644" y="517"/>
                    <a:pt x="1644" y="517"/>
                    <a:pt x="1644" y="517"/>
                  </a:cubicBezTo>
                  <a:cubicBezTo>
                    <a:pt x="1644" y="544"/>
                    <a:pt x="1621" y="567"/>
                    <a:pt x="1593" y="567"/>
                  </a:cubicBezTo>
                  <a:close/>
                </a:path>
              </a:pathLst>
            </a:custGeom>
            <a:solidFill>
              <a:srgbClr val="A6815D"/>
            </a:solidFill>
            <a:ln>
              <a:noFill/>
            </a:ln>
          </p:spPr>
          <p:txBody>
            <a:bodyPr vert="horz" wrap="square" lIns="91440" tIns="45720" rIns="91440" bIns="45720" numCol="1" anchor="t" anchorCtr="0" compatLnSpc="1"/>
            <a:lstStyle/>
            <a:p>
              <a:endParaRPr lang="en-US"/>
            </a:p>
          </p:txBody>
        </p:sp>
        <p:sp>
          <p:nvSpPr>
            <p:cNvPr id="25" name="矩形 24"/>
            <p:cNvSpPr/>
            <p:nvPr/>
          </p:nvSpPr>
          <p:spPr>
            <a:xfrm>
              <a:off x="3700292" y="5047501"/>
              <a:ext cx="4967605" cy="1968500"/>
            </a:xfrm>
            <a:prstGeom prst="rect">
              <a:avLst/>
            </a:prstGeom>
          </p:spPr>
          <p:txBody>
            <a:bodyPr wrap="square">
              <a:spAutoFit/>
            </a:bodyPr>
            <a:lstStyle/>
            <a:p>
              <a:r>
                <a:rPr lang="en-US" altLang="zh-CN" sz="3600" dirty="0" smtClean="0">
                  <a:ea typeface="+mn-lt"/>
                  <a:sym typeface="+mn-ea"/>
                </a:rPr>
                <a:t>突出译文重要性，提供读者完整的文学面貌</a:t>
              </a:r>
              <a:endParaRPr lang="en-US" altLang="zh-CN" sz="3600" dirty="0" smtClean="0">
                <a:ea typeface="+mn-lt"/>
              </a:endParaRPr>
            </a:p>
            <a:p>
              <a:endParaRPr lang="zh-CN" altLang="en-US" sz="3600" dirty="0">
                <a:solidFill>
                  <a:srgbClr val="2C4947"/>
                </a:solidFill>
                <a:ea typeface="+mn-lt"/>
              </a:endParaRPr>
            </a:p>
            <a:p>
              <a:endParaRPr lang="zh-CN" altLang="en-US" sz="1400" dirty="0">
                <a:solidFill>
                  <a:srgbClr val="2C4947"/>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537880" y="4493166"/>
              <a:ext cx="309880" cy="337185"/>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endParaRPr lang="zh-CN" altLang="en-US" sz="1600" dirty="0"/>
            </a:p>
          </p:txBody>
        </p:sp>
      </p:grpSp>
      <p:grpSp>
        <p:nvGrpSpPr>
          <p:cNvPr id="6" name="Group 27"/>
          <p:cNvGrpSpPr/>
          <p:nvPr/>
        </p:nvGrpSpPr>
        <p:grpSpPr>
          <a:xfrm>
            <a:off x="3130695" y="2744354"/>
            <a:ext cx="603250" cy="603250"/>
            <a:chOff x="1662113" y="2578100"/>
            <a:chExt cx="603250" cy="603250"/>
          </a:xfrm>
        </p:grpSpPr>
        <p:sp>
          <p:nvSpPr>
            <p:cNvPr id="7" name="Oval 1276"/>
            <p:cNvSpPr>
              <a:spLocks noChangeArrowheads="1"/>
            </p:cNvSpPr>
            <p:nvPr/>
          </p:nvSpPr>
          <p:spPr bwMode="auto">
            <a:xfrm>
              <a:off x="1674813" y="2590800"/>
              <a:ext cx="577850" cy="577850"/>
            </a:xfrm>
            <a:prstGeom prst="ellipse">
              <a:avLst/>
            </a:prstGeom>
            <a:solidFill>
              <a:srgbClr val="E3E7C6"/>
            </a:solidFill>
            <a:ln>
              <a:noFill/>
            </a:ln>
          </p:spPr>
          <p:txBody>
            <a:bodyPr vert="horz" wrap="square" lIns="91440" tIns="45720" rIns="91440" bIns="45720" numCol="1" anchor="t" anchorCtr="0" compatLnSpc="1"/>
            <a:lstStyle/>
            <a:p>
              <a:endParaRPr lang="en-US"/>
            </a:p>
          </p:txBody>
        </p:sp>
        <p:sp>
          <p:nvSpPr>
            <p:cNvPr id="8" name="Freeform 1277"/>
            <p:cNvSpPr>
              <a:spLocks noEditPoints="1"/>
            </p:cNvSpPr>
            <p:nvPr/>
          </p:nvSpPr>
          <p:spPr bwMode="auto">
            <a:xfrm>
              <a:off x="1662113" y="25781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rgbClr val="2C4947"/>
            </a:solidFill>
            <a:ln>
              <a:noFill/>
            </a:ln>
          </p:spPr>
          <p:txBody>
            <a:bodyPr vert="horz" wrap="square" lIns="91440" tIns="45720" rIns="91440" bIns="45720" numCol="1" anchor="t" anchorCtr="0" compatLnSpc="1"/>
            <a:lstStyle/>
            <a:p>
              <a:endParaRPr lang="en-US"/>
            </a:p>
          </p:txBody>
        </p:sp>
        <p:sp>
          <p:nvSpPr>
            <p:cNvPr id="9" name="Freeform 1278"/>
            <p:cNvSpPr>
              <a:spLocks noEditPoints="1"/>
            </p:cNvSpPr>
            <p:nvPr/>
          </p:nvSpPr>
          <p:spPr bwMode="auto">
            <a:xfrm>
              <a:off x="1836738" y="2705100"/>
              <a:ext cx="254000" cy="368300"/>
            </a:xfrm>
            <a:custGeom>
              <a:avLst/>
              <a:gdLst>
                <a:gd name="T0" fmla="*/ 23 w 80"/>
                <a:gd name="T1" fmla="*/ 101 h 116"/>
                <a:gd name="T2" fmla="*/ 24 w 80"/>
                <a:gd name="T3" fmla="*/ 107 h 116"/>
                <a:gd name="T4" fmla="*/ 29 w 80"/>
                <a:gd name="T5" fmla="*/ 110 h 116"/>
                <a:gd name="T6" fmla="*/ 30 w 80"/>
                <a:gd name="T7" fmla="*/ 114 h 116"/>
                <a:gd name="T8" fmla="*/ 40 w 80"/>
                <a:gd name="T9" fmla="*/ 116 h 116"/>
                <a:gd name="T10" fmla="*/ 50 w 80"/>
                <a:gd name="T11" fmla="*/ 114 h 116"/>
                <a:gd name="T12" fmla="*/ 50 w 80"/>
                <a:gd name="T13" fmla="*/ 110 h 116"/>
                <a:gd name="T14" fmla="*/ 56 w 80"/>
                <a:gd name="T15" fmla="*/ 107 h 116"/>
                <a:gd name="T16" fmla="*/ 57 w 80"/>
                <a:gd name="T17" fmla="*/ 101 h 116"/>
                <a:gd name="T18" fmla="*/ 40 w 80"/>
                <a:gd name="T19" fmla="*/ 103 h 116"/>
                <a:gd name="T20" fmla="*/ 23 w 80"/>
                <a:gd name="T21" fmla="*/ 101 h 116"/>
                <a:gd name="T22" fmla="*/ 21 w 80"/>
                <a:gd name="T23" fmla="*/ 89 h 116"/>
                <a:gd name="T24" fmla="*/ 22 w 80"/>
                <a:gd name="T25" fmla="*/ 95 h 116"/>
                <a:gd name="T26" fmla="*/ 40 w 80"/>
                <a:gd name="T27" fmla="*/ 99 h 116"/>
                <a:gd name="T28" fmla="*/ 58 w 80"/>
                <a:gd name="T29" fmla="*/ 95 h 116"/>
                <a:gd name="T30" fmla="*/ 58 w 80"/>
                <a:gd name="T31" fmla="*/ 89 h 116"/>
                <a:gd name="T32" fmla="*/ 40 w 80"/>
                <a:gd name="T33" fmla="*/ 93 h 116"/>
                <a:gd name="T34" fmla="*/ 21 w 80"/>
                <a:gd name="T35" fmla="*/ 89 h 116"/>
                <a:gd name="T36" fmla="*/ 40 w 80"/>
                <a:gd name="T37" fmla="*/ 0 h 116"/>
                <a:gd name="T38" fmla="*/ 0 w 80"/>
                <a:gd name="T39" fmla="*/ 40 h 116"/>
                <a:gd name="T40" fmla="*/ 19 w 80"/>
                <a:gd name="T41" fmla="*/ 74 h 116"/>
                <a:gd name="T42" fmla="*/ 21 w 80"/>
                <a:gd name="T43" fmla="*/ 84 h 116"/>
                <a:gd name="T44" fmla="*/ 40 w 80"/>
                <a:gd name="T45" fmla="*/ 88 h 116"/>
                <a:gd name="T46" fmla="*/ 59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6 w 80"/>
                <a:gd name="T61" fmla="*/ 79 h 116"/>
                <a:gd name="T62" fmla="*/ 25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0" y="110"/>
                    <a:pt x="50" y="110"/>
                    <a:pt x="50"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21" y="89"/>
                  </a:moveTo>
                  <a:cubicBezTo>
                    <a:pt x="22" y="95"/>
                    <a:pt x="22" y="95"/>
                    <a:pt x="22" y="95"/>
                  </a:cubicBezTo>
                  <a:cubicBezTo>
                    <a:pt x="28" y="98"/>
                    <a:pt x="34" y="99"/>
                    <a:pt x="40" y="99"/>
                  </a:cubicBezTo>
                  <a:cubicBezTo>
                    <a:pt x="46" y="99"/>
                    <a:pt x="52" y="98"/>
                    <a:pt x="58" y="95"/>
                  </a:cubicBezTo>
                  <a:cubicBezTo>
                    <a:pt x="58" y="89"/>
                    <a:pt x="58" y="89"/>
                    <a:pt x="58" y="89"/>
                  </a:cubicBezTo>
                  <a:cubicBezTo>
                    <a:pt x="53" y="92"/>
                    <a:pt x="47" y="93"/>
                    <a:pt x="40" y="93"/>
                  </a:cubicBezTo>
                  <a:cubicBezTo>
                    <a:pt x="33" y="93"/>
                    <a:pt x="27" y="92"/>
                    <a:pt x="21" y="89"/>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5" y="64"/>
                    <a:pt x="55" y="69"/>
                  </a:cubicBezTo>
                  <a:close/>
                </a:path>
              </a:pathLst>
            </a:custGeom>
            <a:solidFill>
              <a:srgbClr val="2C4947"/>
            </a:solidFill>
            <a:ln>
              <a:noFill/>
            </a:ln>
          </p:spPr>
          <p:txBody>
            <a:bodyPr vert="horz" wrap="square" lIns="91440" tIns="45720" rIns="91440" bIns="45720" numCol="1" anchor="t" anchorCtr="0" compatLnSpc="1"/>
            <a:lstStyle/>
            <a:p>
              <a:endParaRPr lang="en-US"/>
            </a:p>
          </p:txBody>
        </p:sp>
        <p:sp>
          <p:nvSpPr>
            <p:cNvPr id="10" name="Freeform 1279"/>
            <p:cNvSpPr>
              <a:spLocks noEditPoints="1"/>
            </p:cNvSpPr>
            <p:nvPr/>
          </p:nvSpPr>
          <p:spPr bwMode="auto">
            <a:xfrm>
              <a:off x="1874838" y="2743200"/>
              <a:ext cx="146050" cy="180975"/>
            </a:xfrm>
            <a:custGeom>
              <a:avLst/>
              <a:gdLst>
                <a:gd name="T0" fmla="*/ 41 w 46"/>
                <a:gd name="T1" fmla="*/ 35 h 57"/>
                <a:gd name="T2" fmla="*/ 37 w 46"/>
                <a:gd name="T3" fmla="*/ 43 h 57"/>
                <a:gd name="T4" fmla="*/ 28 w 46"/>
                <a:gd name="T5" fmla="*/ 27 h 57"/>
                <a:gd name="T6" fmla="*/ 19 w 46"/>
                <a:gd name="T7" fmla="*/ 43 h 57"/>
                <a:gd name="T8" fmla="*/ 15 w 46"/>
                <a:gd name="T9" fmla="*/ 35 h 57"/>
                <a:gd name="T10" fmla="*/ 10 w 46"/>
                <a:gd name="T11" fmla="*/ 38 h 57"/>
                <a:gd name="T12" fmla="*/ 19 w 46"/>
                <a:gd name="T13" fmla="*/ 57 h 57"/>
                <a:gd name="T14" fmla="*/ 28 w 46"/>
                <a:gd name="T15" fmla="*/ 40 h 57"/>
                <a:gd name="T16" fmla="*/ 37 w 46"/>
                <a:gd name="T17" fmla="*/ 57 h 57"/>
                <a:gd name="T18" fmla="*/ 46 w 46"/>
                <a:gd name="T19" fmla="*/ 38 h 57"/>
                <a:gd name="T20" fmla="*/ 41 w 46"/>
                <a:gd name="T21" fmla="*/ 35 h 57"/>
                <a:gd name="T22" fmla="*/ 28 w 46"/>
                <a:gd name="T23" fmla="*/ 4 h 57"/>
                <a:gd name="T24" fmla="*/ 30 w 46"/>
                <a:gd name="T25" fmla="*/ 2 h 57"/>
                <a:gd name="T26" fmla="*/ 28 w 46"/>
                <a:gd name="T27" fmla="*/ 0 h 57"/>
                <a:gd name="T28" fmla="*/ 0 w 46"/>
                <a:gd name="T29" fmla="*/ 28 h 57"/>
                <a:gd name="T30" fmla="*/ 2 w 46"/>
                <a:gd name="T31" fmla="*/ 30 h 57"/>
                <a:gd name="T32" fmla="*/ 4 w 46"/>
                <a:gd name="T33" fmla="*/ 28 h 57"/>
                <a:gd name="T34" fmla="*/ 28 w 46"/>
                <a:gd name="T3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41" y="35"/>
                  </a:moveTo>
                  <a:cubicBezTo>
                    <a:pt x="37" y="43"/>
                    <a:pt x="37" y="43"/>
                    <a:pt x="37" y="43"/>
                  </a:cubicBezTo>
                  <a:cubicBezTo>
                    <a:pt x="28" y="27"/>
                    <a:pt x="28" y="27"/>
                    <a:pt x="28" y="27"/>
                  </a:cubicBezTo>
                  <a:cubicBezTo>
                    <a:pt x="19" y="43"/>
                    <a:pt x="19" y="43"/>
                    <a:pt x="19" y="43"/>
                  </a:cubicBezTo>
                  <a:cubicBezTo>
                    <a:pt x="15" y="35"/>
                    <a:pt x="15" y="35"/>
                    <a:pt x="15" y="35"/>
                  </a:cubicBezTo>
                  <a:cubicBezTo>
                    <a:pt x="10" y="38"/>
                    <a:pt x="10" y="38"/>
                    <a:pt x="10" y="38"/>
                  </a:cubicBezTo>
                  <a:cubicBezTo>
                    <a:pt x="19" y="57"/>
                    <a:pt x="19" y="57"/>
                    <a:pt x="19" y="57"/>
                  </a:cubicBezTo>
                  <a:cubicBezTo>
                    <a:pt x="28" y="40"/>
                    <a:pt x="28" y="40"/>
                    <a:pt x="28" y="40"/>
                  </a:cubicBezTo>
                  <a:cubicBezTo>
                    <a:pt x="37" y="57"/>
                    <a:pt x="37" y="57"/>
                    <a:pt x="37" y="57"/>
                  </a:cubicBezTo>
                  <a:cubicBezTo>
                    <a:pt x="46" y="38"/>
                    <a:pt x="46" y="38"/>
                    <a:pt x="46" y="38"/>
                  </a:cubicBezTo>
                  <a:lnTo>
                    <a:pt x="41" y="35"/>
                  </a:lnTo>
                  <a:close/>
                  <a:moveTo>
                    <a:pt x="28" y="4"/>
                  </a:moveTo>
                  <a:cubicBezTo>
                    <a:pt x="29" y="4"/>
                    <a:pt x="30" y="3"/>
                    <a:pt x="30" y="2"/>
                  </a:cubicBezTo>
                  <a:cubicBezTo>
                    <a:pt x="30" y="1"/>
                    <a:pt x="29" y="0"/>
                    <a:pt x="28" y="0"/>
                  </a:cubicBezTo>
                  <a:cubicBezTo>
                    <a:pt x="13" y="0"/>
                    <a:pt x="0" y="13"/>
                    <a:pt x="0" y="28"/>
                  </a:cubicBezTo>
                  <a:cubicBezTo>
                    <a:pt x="0" y="29"/>
                    <a:pt x="1" y="30"/>
                    <a:pt x="2" y="30"/>
                  </a:cubicBezTo>
                  <a:cubicBezTo>
                    <a:pt x="3" y="30"/>
                    <a:pt x="4" y="29"/>
                    <a:pt x="4" y="28"/>
                  </a:cubicBezTo>
                  <a:cubicBezTo>
                    <a:pt x="4" y="15"/>
                    <a:pt x="15" y="4"/>
                    <a:pt x="28" y="4"/>
                  </a:cubicBezTo>
                  <a:close/>
                </a:path>
              </a:pathLst>
            </a:custGeom>
            <a:solidFill>
              <a:srgbClr val="2C4947"/>
            </a:solidFill>
            <a:ln>
              <a:noFill/>
            </a:ln>
          </p:spPr>
          <p:txBody>
            <a:bodyPr vert="horz" wrap="square" lIns="91440" tIns="45720" rIns="91440" bIns="45720" numCol="1" anchor="t" anchorCtr="0" compatLnSpc="1"/>
            <a:lstStyle/>
            <a:p>
              <a:endParaRPr lang="en-US"/>
            </a:p>
          </p:txBody>
        </p:sp>
      </p:grpSp>
      <p:grpSp>
        <p:nvGrpSpPr>
          <p:cNvPr id="11" name="Group 28"/>
          <p:cNvGrpSpPr/>
          <p:nvPr/>
        </p:nvGrpSpPr>
        <p:grpSpPr>
          <a:xfrm>
            <a:off x="8347220" y="5284356"/>
            <a:ext cx="603250" cy="600075"/>
            <a:chOff x="6878638" y="5118100"/>
            <a:chExt cx="603250" cy="600075"/>
          </a:xfrm>
        </p:grpSpPr>
        <p:sp>
          <p:nvSpPr>
            <p:cNvPr id="12" name="Oval 1280"/>
            <p:cNvSpPr>
              <a:spLocks noChangeArrowheads="1"/>
            </p:cNvSpPr>
            <p:nvPr/>
          </p:nvSpPr>
          <p:spPr bwMode="auto">
            <a:xfrm>
              <a:off x="6891338" y="5130800"/>
              <a:ext cx="577850" cy="574675"/>
            </a:xfrm>
            <a:prstGeom prst="ellipse">
              <a:avLst/>
            </a:prstGeom>
            <a:solidFill>
              <a:srgbClr val="E3E7C6"/>
            </a:solidFill>
            <a:ln>
              <a:noFill/>
            </a:ln>
          </p:spPr>
          <p:txBody>
            <a:bodyPr vert="horz" wrap="square" lIns="91440" tIns="45720" rIns="91440" bIns="45720" numCol="1" anchor="t" anchorCtr="0" compatLnSpc="1"/>
            <a:lstStyle/>
            <a:p>
              <a:endParaRPr lang="en-US"/>
            </a:p>
          </p:txBody>
        </p:sp>
        <p:sp>
          <p:nvSpPr>
            <p:cNvPr id="13" name="Freeform 1281"/>
            <p:cNvSpPr>
              <a:spLocks noEditPoints="1"/>
            </p:cNvSpPr>
            <p:nvPr/>
          </p:nvSpPr>
          <p:spPr bwMode="auto">
            <a:xfrm>
              <a:off x="6878638" y="51181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A6815D"/>
            </a:solidFill>
            <a:ln>
              <a:noFill/>
            </a:ln>
          </p:spPr>
          <p:txBody>
            <a:bodyPr vert="horz" wrap="square" lIns="91440" tIns="45720" rIns="91440" bIns="45720" numCol="1" anchor="t" anchorCtr="0" compatLnSpc="1"/>
            <a:lstStyle/>
            <a:p>
              <a:endParaRPr lang="en-US"/>
            </a:p>
          </p:txBody>
        </p:sp>
        <p:sp>
          <p:nvSpPr>
            <p:cNvPr id="14" name="Freeform 1282"/>
            <p:cNvSpPr>
              <a:spLocks noEditPoints="1"/>
            </p:cNvSpPr>
            <p:nvPr/>
          </p:nvSpPr>
          <p:spPr bwMode="auto">
            <a:xfrm>
              <a:off x="7034213" y="5264150"/>
              <a:ext cx="292100" cy="292100"/>
            </a:xfrm>
            <a:custGeom>
              <a:avLst/>
              <a:gdLst>
                <a:gd name="T0" fmla="*/ 90 w 92"/>
                <a:gd name="T1" fmla="*/ 29 h 92"/>
                <a:gd name="T2" fmla="*/ 49 w 92"/>
                <a:gd name="T3" fmla="*/ 1 h 92"/>
                <a:gd name="T4" fmla="*/ 43 w 92"/>
                <a:gd name="T5" fmla="*/ 1 h 92"/>
                <a:gd name="T6" fmla="*/ 2 w 92"/>
                <a:gd name="T7" fmla="*/ 29 h 92"/>
                <a:gd name="T8" fmla="*/ 0 w 92"/>
                <a:gd name="T9" fmla="*/ 34 h 92"/>
                <a:gd name="T10" fmla="*/ 0 w 92"/>
                <a:gd name="T11" fmla="*/ 86 h 92"/>
                <a:gd name="T12" fmla="*/ 6 w 92"/>
                <a:gd name="T13" fmla="*/ 92 h 92"/>
                <a:gd name="T14" fmla="*/ 87 w 92"/>
                <a:gd name="T15" fmla="*/ 92 h 92"/>
                <a:gd name="T16" fmla="*/ 92 w 92"/>
                <a:gd name="T17" fmla="*/ 86 h 92"/>
                <a:gd name="T18" fmla="*/ 92 w 92"/>
                <a:gd name="T19" fmla="*/ 34 h 92"/>
                <a:gd name="T20" fmla="*/ 90 w 92"/>
                <a:gd name="T21" fmla="*/ 29 h 92"/>
                <a:gd name="T22" fmla="*/ 86 w 92"/>
                <a:gd name="T23" fmla="*/ 42 h 92"/>
                <a:gd name="T24" fmla="*/ 46 w 92"/>
                <a:gd name="T25" fmla="*/ 69 h 92"/>
                <a:gd name="T26" fmla="*/ 6 w 92"/>
                <a:gd name="T27" fmla="*/ 42 h 92"/>
                <a:gd name="T28" fmla="*/ 6 w 92"/>
                <a:gd name="T29" fmla="*/ 36 h 92"/>
                <a:gd name="T30" fmla="*/ 9 w 92"/>
                <a:gd name="T31" fmla="*/ 33 h 92"/>
                <a:gd name="T32" fmla="*/ 84 w 92"/>
                <a:gd name="T33" fmla="*/ 33 h 92"/>
                <a:gd name="T34" fmla="*/ 86 w 92"/>
                <a:gd name="T35" fmla="*/ 36 h 92"/>
                <a:gd name="T36" fmla="*/ 86 w 92"/>
                <a:gd name="T37" fmla="*/ 42 h 92"/>
                <a:gd name="T38" fmla="*/ 45 w 92"/>
                <a:gd name="T39" fmla="*/ 64 h 92"/>
                <a:gd name="T40" fmla="*/ 47 w 92"/>
                <a:gd name="T41" fmla="*/ 64 h 92"/>
                <a:gd name="T42" fmla="*/ 53 w 92"/>
                <a:gd name="T43" fmla="*/ 59 h 92"/>
                <a:gd name="T44" fmla="*/ 39 w 92"/>
                <a:gd name="T45" fmla="*/ 59 h 92"/>
                <a:gd name="T46" fmla="*/ 45 w 92"/>
                <a:gd name="T47" fmla="*/ 64 h 92"/>
                <a:gd name="T48" fmla="*/ 18 w 92"/>
                <a:gd name="T49" fmla="*/ 46 h 92"/>
                <a:gd name="T50" fmla="*/ 19 w 92"/>
                <a:gd name="T51" fmla="*/ 46 h 92"/>
                <a:gd name="T52" fmla="*/ 73 w 92"/>
                <a:gd name="T53" fmla="*/ 46 h 92"/>
                <a:gd name="T54" fmla="*/ 74 w 92"/>
                <a:gd name="T55" fmla="*/ 46 h 92"/>
                <a:gd name="T56" fmla="*/ 74 w 92"/>
                <a:gd name="T57" fmla="*/ 42 h 92"/>
                <a:gd name="T58" fmla="*/ 18 w 92"/>
                <a:gd name="T59" fmla="*/ 42 h 92"/>
                <a:gd name="T60" fmla="*/ 18 w 92"/>
                <a:gd name="T61" fmla="*/ 46 h 92"/>
                <a:gd name="T62" fmla="*/ 32 w 92"/>
                <a:gd name="T63" fmla="*/ 55 h 92"/>
                <a:gd name="T64" fmla="*/ 60 w 92"/>
                <a:gd name="T65" fmla="*/ 55 h 92"/>
                <a:gd name="T66" fmla="*/ 66 w 92"/>
                <a:gd name="T67" fmla="*/ 51 h 92"/>
                <a:gd name="T68" fmla="*/ 26 w 92"/>
                <a:gd name="T69" fmla="*/ 51 h 92"/>
                <a:gd name="T70" fmla="*/ 32 w 92"/>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2">
                  <a:moveTo>
                    <a:pt x="90" y="29"/>
                  </a:moveTo>
                  <a:cubicBezTo>
                    <a:pt x="49" y="1"/>
                    <a:pt x="49" y="1"/>
                    <a:pt x="49" y="1"/>
                  </a:cubicBezTo>
                  <a:cubicBezTo>
                    <a:pt x="47" y="0"/>
                    <a:pt x="45" y="0"/>
                    <a:pt x="43" y="1"/>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2" y="89"/>
                    <a:pt x="92" y="86"/>
                  </a:cubicBezTo>
                  <a:cubicBezTo>
                    <a:pt x="92" y="34"/>
                    <a:pt x="92" y="34"/>
                    <a:pt x="92" y="34"/>
                  </a:cubicBezTo>
                  <a:cubicBezTo>
                    <a:pt x="92" y="32"/>
                    <a:pt x="91" y="30"/>
                    <a:pt x="90" y="29"/>
                  </a:cubicBezTo>
                  <a:close/>
                  <a:moveTo>
                    <a:pt x="86" y="42"/>
                  </a:moveTo>
                  <a:cubicBezTo>
                    <a:pt x="46" y="69"/>
                    <a:pt x="46" y="69"/>
                    <a:pt x="46" y="69"/>
                  </a:cubicBezTo>
                  <a:cubicBezTo>
                    <a:pt x="6" y="42"/>
                    <a:pt x="6" y="42"/>
                    <a:pt x="6" y="42"/>
                  </a:cubicBezTo>
                  <a:cubicBezTo>
                    <a:pt x="6" y="36"/>
                    <a:pt x="6" y="36"/>
                    <a:pt x="6" y="36"/>
                  </a:cubicBezTo>
                  <a:cubicBezTo>
                    <a:pt x="6" y="35"/>
                    <a:pt x="7" y="33"/>
                    <a:pt x="9" y="33"/>
                  </a:cubicBezTo>
                  <a:cubicBezTo>
                    <a:pt x="84" y="33"/>
                    <a:pt x="84" y="33"/>
                    <a:pt x="84" y="33"/>
                  </a:cubicBezTo>
                  <a:cubicBezTo>
                    <a:pt x="85" y="33"/>
                    <a:pt x="86" y="35"/>
                    <a:pt x="86" y="36"/>
                  </a:cubicBezTo>
                  <a:lnTo>
                    <a:pt x="86" y="42"/>
                  </a:lnTo>
                  <a:close/>
                  <a:moveTo>
                    <a:pt x="45" y="64"/>
                  </a:moveTo>
                  <a:cubicBezTo>
                    <a:pt x="47" y="64"/>
                    <a:pt x="47" y="64"/>
                    <a:pt x="47" y="64"/>
                  </a:cubicBezTo>
                  <a:cubicBezTo>
                    <a:pt x="53" y="59"/>
                    <a:pt x="53" y="59"/>
                    <a:pt x="53" y="59"/>
                  </a:cubicBezTo>
                  <a:cubicBezTo>
                    <a:pt x="39" y="59"/>
                    <a:pt x="39" y="59"/>
                    <a:pt x="39" y="59"/>
                  </a:cubicBezTo>
                  <a:lnTo>
                    <a:pt x="45" y="64"/>
                  </a:lnTo>
                  <a:close/>
                  <a:moveTo>
                    <a:pt x="18" y="46"/>
                  </a:moveTo>
                  <a:cubicBezTo>
                    <a:pt x="19" y="46"/>
                    <a:pt x="19" y="46"/>
                    <a:pt x="19" y="46"/>
                  </a:cubicBezTo>
                  <a:cubicBezTo>
                    <a:pt x="73" y="46"/>
                    <a:pt x="73" y="46"/>
                    <a:pt x="73" y="46"/>
                  </a:cubicBezTo>
                  <a:cubicBezTo>
                    <a:pt x="74" y="46"/>
                    <a:pt x="74" y="46"/>
                    <a:pt x="74" y="46"/>
                  </a:cubicBezTo>
                  <a:cubicBezTo>
                    <a:pt x="74" y="42"/>
                    <a:pt x="74" y="42"/>
                    <a:pt x="74" y="42"/>
                  </a:cubicBezTo>
                  <a:cubicBezTo>
                    <a:pt x="18" y="42"/>
                    <a:pt x="18" y="42"/>
                    <a:pt x="18" y="42"/>
                  </a:cubicBezTo>
                  <a:lnTo>
                    <a:pt x="18" y="46"/>
                  </a:lnTo>
                  <a:close/>
                  <a:moveTo>
                    <a:pt x="32" y="55"/>
                  </a:moveTo>
                  <a:cubicBezTo>
                    <a:pt x="60" y="55"/>
                    <a:pt x="60" y="55"/>
                    <a:pt x="60" y="55"/>
                  </a:cubicBezTo>
                  <a:cubicBezTo>
                    <a:pt x="66" y="51"/>
                    <a:pt x="66" y="51"/>
                    <a:pt x="66" y="51"/>
                  </a:cubicBezTo>
                  <a:cubicBezTo>
                    <a:pt x="26" y="51"/>
                    <a:pt x="26" y="51"/>
                    <a:pt x="26" y="51"/>
                  </a:cubicBezTo>
                  <a:lnTo>
                    <a:pt x="32" y="55"/>
                  </a:lnTo>
                  <a:close/>
                </a:path>
              </a:pathLst>
            </a:custGeom>
            <a:solidFill>
              <a:srgbClr val="A6815D"/>
            </a:solidFill>
            <a:ln>
              <a:noFill/>
            </a:ln>
          </p:spPr>
          <p:txBody>
            <a:bodyPr vert="horz" wrap="square" lIns="91440" tIns="45720" rIns="91440" bIns="45720" numCol="1" anchor="t" anchorCtr="0" compatLnSpc="1"/>
            <a:lstStyle/>
            <a:p>
              <a:endParaRPr lang="en-US"/>
            </a:p>
          </p:txBody>
        </p:sp>
      </p:grpSp>
      <p:grpSp>
        <p:nvGrpSpPr>
          <p:cNvPr id="20" name="组合 19"/>
          <p:cNvGrpSpPr/>
          <p:nvPr/>
        </p:nvGrpSpPr>
        <p:grpSpPr>
          <a:xfrm>
            <a:off x="3699329" y="222308"/>
            <a:ext cx="4453255" cy="1598930"/>
            <a:chOff x="3830774" y="1551998"/>
            <a:chExt cx="4453255" cy="1598930"/>
          </a:xfrm>
        </p:grpSpPr>
        <p:grpSp>
          <p:nvGrpSpPr>
            <p:cNvPr id="21" name="组合 20"/>
            <p:cNvGrpSpPr/>
            <p:nvPr/>
          </p:nvGrpSpPr>
          <p:grpSpPr>
            <a:xfrm>
              <a:off x="3830774" y="1551998"/>
              <a:ext cx="4453255" cy="1598930"/>
              <a:chOff x="458924" y="4325257"/>
              <a:chExt cx="4453255" cy="1598930"/>
            </a:xfrm>
          </p:grpSpPr>
          <p:sp>
            <p:nvSpPr>
              <p:cNvPr id="22" name="等腰三角形 21"/>
              <p:cNvSpPr/>
              <p:nvPr/>
            </p:nvSpPr>
            <p:spPr>
              <a:xfrm>
                <a:off x="458924" y="4325257"/>
                <a:ext cx="4453255" cy="799465"/>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458924" y="5124722"/>
                <a:ext cx="4453255" cy="799465"/>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5743871" y="1690217"/>
              <a:ext cx="309880" cy="52197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endParaRPr lang="zh-CN" altLang="en-US" sz="2800" b="1" dirty="0">
                <a:solidFill>
                  <a:srgbClr val="E3E7C6"/>
                </a:solidFill>
              </a:endParaRPr>
            </a:p>
          </p:txBody>
        </p:sp>
        <p:sp>
          <p:nvSpPr>
            <p:cNvPr id="18" name="文本框 17"/>
            <p:cNvSpPr txBox="1"/>
            <p:nvPr/>
          </p:nvSpPr>
          <p:spPr>
            <a:xfrm>
              <a:off x="5204196" y="2351714"/>
              <a:ext cx="1706880" cy="398780"/>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l"/>
              <a:r>
                <a:rPr lang="zh-CN" altLang="en-US" sz="2000" dirty="0" smtClean="0">
                  <a:sym typeface="+mn-ea"/>
                </a:rPr>
                <a:t>异化翻译策略</a:t>
              </a:r>
              <a:endParaRPr lang="zh-CN" altLang="en-US" sz="2000" dirty="0" smtClean="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460341"/>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a:t>异化翻译策略</a:t>
              </a:r>
              <a:endParaRPr lang="zh-CN" altLang="en-US" sz="2400" dirty="0"/>
            </a:p>
          </p:txBody>
        </p:sp>
      </p:grpSp>
      <p:sp>
        <p:nvSpPr>
          <p:cNvPr id="19" name="任意多边形: 形状 18"/>
          <p:cNvSpPr/>
          <p:nvPr/>
        </p:nvSpPr>
        <p:spPr>
          <a:xfrm>
            <a:off x="1490980" y="3444875"/>
            <a:ext cx="341630" cy="2798445"/>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921240" y="3444875"/>
            <a:ext cx="281940" cy="2798445"/>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831975" y="3353435"/>
            <a:ext cx="8089265" cy="3415030"/>
          </a:xfrm>
          <a:prstGeom prst="rect">
            <a:avLst/>
          </a:prstGeom>
        </p:spPr>
        <p:txBody>
          <a:bodyPr wrap="square">
            <a:spAutoFit/>
          </a:bodyPr>
          <a:lstStyle/>
          <a:p>
            <a:r>
              <a:rPr lang="zh-CN" altLang="en-US" sz="2400" dirty="0">
                <a:solidFill>
                  <a:schemeClr val="tx1"/>
                </a:solidFill>
                <a:ea typeface="+mn-lt"/>
              </a:rPr>
              <a:t>异化翻译策略在翻译时注重对原文的忠诚性，尽可能隐藏翻译者，突出译文重要性，提供读者完整的文学面貌。此类翻译方法更加容易实现翻译目的，从而产生更加简单和标准的译文。</a:t>
            </a:r>
            <a:endParaRPr lang="zh-CN" altLang="en-US" sz="2400" dirty="0">
              <a:solidFill>
                <a:schemeClr val="tx1"/>
              </a:solidFill>
              <a:ea typeface="+mn-lt"/>
            </a:endParaRPr>
          </a:p>
          <a:p>
            <a:endParaRPr lang="zh-CN" altLang="en-US" sz="2400" dirty="0">
              <a:solidFill>
                <a:schemeClr val="tx1"/>
              </a:solidFill>
              <a:ea typeface="+mn-lt"/>
            </a:endParaRPr>
          </a:p>
          <a:p>
            <a:r>
              <a:rPr lang="zh-CN" altLang="en-US" sz="2400" dirty="0">
                <a:solidFill>
                  <a:schemeClr val="tx1"/>
                </a:solidFill>
                <a:ea typeface="+mn-lt"/>
              </a:rPr>
              <a:t>《红高粱》英译本中很多内容都是采用了异化的翻译策略，保留了原文的语言特色和独有的文化特征，让读者可以体会到原作者的文字魅力，感受东方的异国文化。</a:t>
            </a:r>
            <a:endParaRPr lang="zh-CN" altLang="en-US" sz="2400" dirty="0">
              <a:solidFill>
                <a:schemeClr val="tx1"/>
              </a:solidFill>
              <a:ea typeface="+mn-lt"/>
            </a:endParaRPr>
          </a:p>
          <a:p>
            <a:endParaRPr lang="zh-CN" altLang="en-US" sz="2400" dirty="0">
              <a:solidFill>
                <a:schemeClr val="tx1"/>
              </a:solidFill>
              <a:ea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460341"/>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a:t>异化翻译策略</a:t>
              </a:r>
              <a:endParaRPr lang="zh-CN" altLang="en-US" sz="2400" dirty="0"/>
            </a:p>
          </p:txBody>
        </p:sp>
      </p:grpSp>
      <p:sp>
        <p:nvSpPr>
          <p:cNvPr id="19" name="任意多边形: 形状 18"/>
          <p:cNvSpPr/>
          <p:nvPr/>
        </p:nvSpPr>
        <p:spPr>
          <a:xfrm>
            <a:off x="1490799" y="3445164"/>
            <a:ext cx="234232" cy="2386734"/>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921240" y="3445164"/>
            <a:ext cx="221549" cy="2386734"/>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831975" y="3277870"/>
            <a:ext cx="8089265" cy="2676525"/>
          </a:xfrm>
          <a:prstGeom prst="rect">
            <a:avLst/>
          </a:prstGeom>
        </p:spPr>
        <p:txBody>
          <a:bodyPr wrap="square">
            <a:spAutoFit/>
          </a:bodyPr>
          <a:lstStyle/>
          <a:p>
            <a:r>
              <a:rPr lang="zh-CN" altLang="en-US" sz="2400" dirty="0">
                <a:solidFill>
                  <a:schemeClr val="tx1"/>
                </a:solidFill>
                <a:ea typeface="+mn-lt"/>
              </a:rPr>
              <a:t>《红高粱》小说中使用了很多具有民族特色文化专有词。 在翻译时大部分是采用了异化的直译翻译策略，按照词语的字面意思或音译翻译出来，最大程度的保留原有语言的民族特色，使外国读者充分感受到原作品的民族异域特色。</a:t>
            </a:r>
            <a:endParaRPr lang="zh-CN" altLang="en-US" sz="2400" dirty="0">
              <a:solidFill>
                <a:schemeClr val="tx1"/>
              </a:solidFill>
              <a:ea typeface="+mn-lt"/>
            </a:endParaRPr>
          </a:p>
          <a:p>
            <a:endParaRPr lang="zh-CN" altLang="en-US" sz="2400" dirty="0">
              <a:solidFill>
                <a:schemeClr val="tx1"/>
              </a:solidFill>
              <a:ea typeface="+mn-lt"/>
            </a:endParaRPr>
          </a:p>
          <a:p>
            <a:r>
              <a:rPr lang="zh-CN" altLang="en-US" sz="2400" dirty="0">
                <a:solidFill>
                  <a:schemeClr val="tx1"/>
                </a:solidFill>
                <a:ea typeface="+mn-lt"/>
              </a:rPr>
              <a:t>小说中经常出现的词义“炕”，葛浩文将它翻译为“kang”和“扣头”翻译者将它翻译为“kowtow”</a:t>
            </a:r>
            <a:endParaRPr lang="zh-CN" altLang="en-US" sz="2400" dirty="0">
              <a:solidFill>
                <a:schemeClr val="tx1"/>
              </a:solidFill>
              <a:ea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460341"/>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a:t>归化翻译策略</a:t>
              </a:r>
              <a:endParaRPr lang="zh-CN" altLang="en-US" sz="2400" dirty="0"/>
            </a:p>
          </p:txBody>
        </p:sp>
      </p:grpSp>
      <p:sp>
        <p:nvSpPr>
          <p:cNvPr id="19" name="任意多边形: 形状 18"/>
          <p:cNvSpPr/>
          <p:nvPr/>
        </p:nvSpPr>
        <p:spPr>
          <a:xfrm>
            <a:off x="1490980" y="3444875"/>
            <a:ext cx="341630" cy="2798445"/>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921240" y="3444875"/>
            <a:ext cx="281940" cy="2798445"/>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831975" y="3936365"/>
            <a:ext cx="8089265" cy="2306955"/>
          </a:xfrm>
          <a:prstGeom prst="rect">
            <a:avLst/>
          </a:prstGeom>
        </p:spPr>
        <p:txBody>
          <a:bodyPr wrap="square">
            <a:spAutoFit/>
          </a:bodyPr>
          <a:lstStyle/>
          <a:p>
            <a:r>
              <a:rPr lang="zh-CN" altLang="en-US" sz="2400" dirty="0">
                <a:solidFill>
                  <a:schemeClr val="tx1"/>
                </a:solidFill>
                <a:ea typeface="+mn-lt"/>
              </a:rPr>
              <a:t>归化翻译策略采用了一些特殊的改写方式，即通过增译和删减等手法对原有文章进行翻译。便于外国读者理解和掌握小说内容，使译文阅读起来更加自然和流畅，阅读目标更加贴近读者的阅读要求。</a:t>
            </a:r>
            <a:endParaRPr lang="zh-CN" altLang="en-US" sz="2400" dirty="0">
              <a:solidFill>
                <a:schemeClr val="tx1"/>
              </a:solidFill>
              <a:ea typeface="+mn-lt"/>
            </a:endParaRPr>
          </a:p>
          <a:p>
            <a:endParaRPr lang="zh-CN" altLang="en-US" sz="2400" dirty="0">
              <a:solidFill>
                <a:schemeClr val="tx1"/>
              </a:solidFill>
              <a:ea typeface="+mn-lt"/>
            </a:endParaRPr>
          </a:p>
          <a:p>
            <a:endParaRPr lang="zh-CN" altLang="en-US" sz="2400" dirty="0">
              <a:solidFill>
                <a:schemeClr val="tx1"/>
              </a:solidFill>
              <a:ea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460341"/>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sz="2400" dirty="0"/>
                <a:t>归化翻译策略</a:t>
              </a:r>
              <a:endParaRPr lang="zh-CN" altLang="en-US" sz="2400" dirty="0"/>
            </a:p>
          </p:txBody>
        </p:sp>
      </p:grpSp>
      <p:sp>
        <p:nvSpPr>
          <p:cNvPr id="19" name="任意多边形: 形状 18"/>
          <p:cNvSpPr/>
          <p:nvPr/>
        </p:nvSpPr>
        <p:spPr>
          <a:xfrm>
            <a:off x="1490980" y="3444875"/>
            <a:ext cx="341630" cy="2798445"/>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921240" y="3444875"/>
            <a:ext cx="281940" cy="2798445"/>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831975" y="3444875"/>
            <a:ext cx="8089265" cy="3476625"/>
          </a:xfrm>
          <a:prstGeom prst="rect">
            <a:avLst/>
          </a:prstGeom>
        </p:spPr>
        <p:txBody>
          <a:bodyPr wrap="square">
            <a:spAutoFit/>
          </a:bodyPr>
          <a:lstStyle/>
          <a:p>
            <a:r>
              <a:rPr lang="zh-CN" altLang="en-US" sz="2000" dirty="0">
                <a:solidFill>
                  <a:schemeClr val="tx1"/>
                </a:solidFill>
                <a:ea typeface="+mn-lt"/>
              </a:rPr>
              <a:t>《红高粱》小说原文中的一句话“奶奶向她的父母诉说心中的忧虑。 曾外祖父遮遮掩掩不回答，曾外祖母把奶奶的女伴们痛骂一顿，其意大概是说狐狸吃不到葡萄就说葡萄是酸的之类”，通过归化翻译策略将 其 翻 译为“Yet when she shared her anxieties with her parents，Great -Granddad hemmed and hawed，while Great -Grandma scolded the girlfriends，accusing them of sour grapes”，在这句话中我们发现“狐狸吃不到葡萄并且说葡萄酸” 这句短句是来自于外国儿童文学著作伊索寓言故事中，在我们汉语文化中，也可以理解这句话的意思，但是这样的西方语言表达形式，读者阅读起来更加容易理解。在英语翻译中，翻译者只翻译为“sour grapes”，外国读者更加领悟其中的寓意更加简单。</a:t>
            </a:r>
            <a:endParaRPr lang="zh-CN" altLang="en-US" sz="2000" dirty="0">
              <a:solidFill>
                <a:schemeClr val="tx1"/>
              </a:solidFill>
              <a:ea typeface="+mn-lt"/>
            </a:endParaRPr>
          </a:p>
          <a:p>
            <a:endParaRPr lang="zh-CN" altLang="en-US" sz="2000" dirty="0">
              <a:solidFill>
                <a:schemeClr val="tx1"/>
              </a:solidFill>
              <a:ea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52212" t="651" r="46420" b="99329"/>
          <a:stretch>
            <a:fillRect/>
          </a:stretch>
        </p:blipFill>
        <p:spPr>
          <a:xfrm>
            <a:off x="2783112" y="2033718"/>
            <a:ext cx="88900" cy="797"/>
          </a:xfrm>
          <a:custGeom>
            <a:avLst/>
            <a:gdLst>
              <a:gd name="connsiteX0" fmla="*/ 0 w 88900"/>
              <a:gd name="connsiteY0" fmla="*/ 0 h 797"/>
              <a:gd name="connsiteX1" fmla="*/ 88900 w 88900"/>
              <a:gd name="connsiteY1" fmla="*/ 0 h 797"/>
              <a:gd name="connsiteX2" fmla="*/ 88900 w 88900"/>
              <a:gd name="connsiteY2" fmla="*/ 797 h 797"/>
              <a:gd name="connsiteX3" fmla="*/ 0 w 88900"/>
              <a:gd name="connsiteY3" fmla="*/ 797 h 797"/>
              <a:gd name="connsiteX4" fmla="*/ 0 w 88900"/>
              <a:gd name="connsiteY4" fmla="*/ 0 h 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797">
                <a:moveTo>
                  <a:pt x="0" y="0"/>
                </a:moveTo>
                <a:lnTo>
                  <a:pt x="88900" y="0"/>
                </a:lnTo>
                <a:lnTo>
                  <a:pt x="88900" y="797"/>
                </a:lnTo>
                <a:lnTo>
                  <a:pt x="0" y="797"/>
                </a:lnTo>
                <a:lnTo>
                  <a:pt x="0" y="0"/>
                </a:lnTo>
                <a:close/>
              </a:path>
            </a:pathLst>
          </a:cu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991" y="2033717"/>
            <a:ext cx="3415868" cy="1921426"/>
          </a:xfrm>
          <a:custGeom>
            <a:avLst/>
            <a:gdLst>
              <a:gd name="connsiteX0" fmla="*/ 0 w 4502348"/>
              <a:gd name="connsiteY0" fmla="*/ 0 h 1921426"/>
              <a:gd name="connsiteX1" fmla="*/ 1550363 w 4502348"/>
              <a:gd name="connsiteY1" fmla="*/ 0 h 1921426"/>
              <a:gd name="connsiteX2" fmla="*/ 1550363 w 4502348"/>
              <a:gd name="connsiteY2" fmla="*/ 797 h 1921426"/>
              <a:gd name="connsiteX3" fmla="*/ 1639263 w 4502348"/>
              <a:gd name="connsiteY3" fmla="*/ 797 h 1921426"/>
              <a:gd name="connsiteX4" fmla="*/ 1639263 w 4502348"/>
              <a:gd name="connsiteY4" fmla="*/ 0 h 1921426"/>
              <a:gd name="connsiteX5" fmla="*/ 4502348 w 4502348"/>
              <a:gd name="connsiteY5" fmla="*/ 0 h 1921426"/>
              <a:gd name="connsiteX6" fmla="*/ 4502348 w 4502348"/>
              <a:gd name="connsiteY6" fmla="*/ 1921426 h 1921426"/>
              <a:gd name="connsiteX7" fmla="*/ 1639263 w 4502348"/>
              <a:gd name="connsiteY7" fmla="*/ 1921426 h 1921426"/>
              <a:gd name="connsiteX8" fmla="*/ 1639263 w 4502348"/>
              <a:gd name="connsiteY8" fmla="*/ 9555 h 1921426"/>
              <a:gd name="connsiteX9" fmla="*/ 1550363 w 4502348"/>
              <a:gd name="connsiteY9" fmla="*/ 9555 h 1921426"/>
              <a:gd name="connsiteX10" fmla="*/ 1550363 w 4502348"/>
              <a:gd name="connsiteY10" fmla="*/ 1217801 h 1921426"/>
              <a:gd name="connsiteX11" fmla="*/ 0 w 4502348"/>
              <a:gd name="connsiteY11" fmla="*/ 1217801 h 1921426"/>
              <a:gd name="connsiteX12" fmla="*/ 0 w 4502348"/>
              <a:gd name="connsiteY12" fmla="*/ 0 h 192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2348" h="1921426">
                <a:moveTo>
                  <a:pt x="0" y="0"/>
                </a:moveTo>
                <a:lnTo>
                  <a:pt x="1550363" y="0"/>
                </a:lnTo>
                <a:lnTo>
                  <a:pt x="1550363" y="797"/>
                </a:lnTo>
                <a:lnTo>
                  <a:pt x="1639263" y="797"/>
                </a:lnTo>
                <a:lnTo>
                  <a:pt x="1639263" y="0"/>
                </a:lnTo>
                <a:lnTo>
                  <a:pt x="4502348" y="0"/>
                </a:lnTo>
                <a:lnTo>
                  <a:pt x="4502348" y="1921426"/>
                </a:lnTo>
                <a:lnTo>
                  <a:pt x="1639263" y="1921426"/>
                </a:lnTo>
                <a:lnTo>
                  <a:pt x="1639263" y="9555"/>
                </a:lnTo>
                <a:lnTo>
                  <a:pt x="1550363" y="9555"/>
                </a:lnTo>
                <a:lnTo>
                  <a:pt x="1550363" y="1217801"/>
                </a:lnTo>
                <a:lnTo>
                  <a:pt x="0" y="1217801"/>
                </a:lnTo>
                <a:lnTo>
                  <a:pt x="0" y="0"/>
                </a:lnTo>
                <a:close/>
              </a:path>
            </a:pathLst>
          </a:cu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750" y="3542565"/>
            <a:ext cx="1550363" cy="872079"/>
          </a:xfrm>
          <a:custGeom>
            <a:avLst/>
            <a:gdLst>
              <a:gd name="connsiteX0" fmla="*/ 0 w 1550363"/>
              <a:gd name="connsiteY0" fmla="*/ 0 h 1270581"/>
              <a:gd name="connsiteX1" fmla="*/ 1550363 w 1550363"/>
              <a:gd name="connsiteY1" fmla="*/ 0 h 1270581"/>
              <a:gd name="connsiteX2" fmla="*/ 1550363 w 1550363"/>
              <a:gd name="connsiteY2" fmla="*/ 1270581 h 1270581"/>
              <a:gd name="connsiteX3" fmla="*/ 0 w 1550363"/>
              <a:gd name="connsiteY3" fmla="*/ 1270581 h 1270581"/>
              <a:gd name="connsiteX4" fmla="*/ 0 w 1550363"/>
              <a:gd name="connsiteY4" fmla="*/ 0 h 127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363" h="1270581">
                <a:moveTo>
                  <a:pt x="0" y="0"/>
                </a:moveTo>
                <a:lnTo>
                  <a:pt x="1550363" y="0"/>
                </a:lnTo>
                <a:lnTo>
                  <a:pt x="1550363" y="1270581"/>
                </a:lnTo>
                <a:lnTo>
                  <a:pt x="0" y="1270581"/>
                </a:lnTo>
                <a:lnTo>
                  <a:pt x="0" y="0"/>
                </a:lnTo>
                <a:close/>
              </a:path>
            </a:pathLst>
          </a:cu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013" y="4206142"/>
            <a:ext cx="2863085" cy="1610485"/>
          </a:xfrm>
          <a:custGeom>
            <a:avLst/>
            <a:gdLst>
              <a:gd name="connsiteX0" fmla="*/ 0 w 2863085"/>
              <a:gd name="connsiteY0" fmla="*/ 0 h 1934684"/>
              <a:gd name="connsiteX1" fmla="*/ 2863085 w 2863085"/>
              <a:gd name="connsiteY1" fmla="*/ 0 h 1934684"/>
              <a:gd name="connsiteX2" fmla="*/ 2863085 w 2863085"/>
              <a:gd name="connsiteY2" fmla="*/ 1934684 h 1934684"/>
              <a:gd name="connsiteX3" fmla="*/ 0 w 2863085"/>
              <a:gd name="connsiteY3" fmla="*/ 1934684 h 1934684"/>
              <a:gd name="connsiteX4" fmla="*/ 0 w 2863085"/>
              <a:gd name="connsiteY4" fmla="*/ 0 h 193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085" h="1934684">
                <a:moveTo>
                  <a:pt x="0" y="0"/>
                </a:moveTo>
                <a:lnTo>
                  <a:pt x="2863085" y="0"/>
                </a:lnTo>
                <a:lnTo>
                  <a:pt x="2863085" y="1934684"/>
                </a:lnTo>
                <a:lnTo>
                  <a:pt x="0" y="1934684"/>
                </a:lnTo>
                <a:lnTo>
                  <a:pt x="0" y="0"/>
                </a:lnTo>
                <a:close/>
              </a:path>
            </a:pathLst>
          </a:cu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750" y="4887899"/>
            <a:ext cx="1550363" cy="872079"/>
          </a:xfrm>
          <a:custGeom>
            <a:avLst/>
            <a:gdLst>
              <a:gd name="connsiteX0" fmla="*/ 0 w 1550363"/>
              <a:gd name="connsiteY0" fmla="*/ 0 h 1267024"/>
              <a:gd name="connsiteX1" fmla="*/ 1550363 w 1550363"/>
              <a:gd name="connsiteY1" fmla="*/ 0 h 1267024"/>
              <a:gd name="connsiteX2" fmla="*/ 1550363 w 1550363"/>
              <a:gd name="connsiteY2" fmla="*/ 1267024 h 1267024"/>
              <a:gd name="connsiteX3" fmla="*/ 0 w 1550363"/>
              <a:gd name="connsiteY3" fmla="*/ 1267024 h 1267024"/>
              <a:gd name="connsiteX4" fmla="*/ 0 w 1550363"/>
              <a:gd name="connsiteY4" fmla="*/ 0 h 126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363" h="1267024">
                <a:moveTo>
                  <a:pt x="0" y="0"/>
                </a:moveTo>
                <a:lnTo>
                  <a:pt x="1550363" y="0"/>
                </a:lnTo>
                <a:lnTo>
                  <a:pt x="1550363" y="1267024"/>
                </a:lnTo>
                <a:lnTo>
                  <a:pt x="0" y="1267024"/>
                </a:lnTo>
                <a:lnTo>
                  <a:pt x="0" y="0"/>
                </a:lnTo>
                <a:close/>
              </a:path>
            </a:pathLst>
          </a:custGeom>
        </p:spPr>
      </p:pic>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52212" t="100001" r="46420" b="-929"/>
          <a:stretch>
            <a:fillRect/>
          </a:stretch>
        </p:blipFill>
        <p:spPr>
          <a:xfrm>
            <a:off x="2783112" y="5978727"/>
            <a:ext cx="88900" cy="36838"/>
          </a:xfrm>
          <a:custGeom>
            <a:avLst/>
            <a:gdLst>
              <a:gd name="connsiteX0" fmla="*/ 0 w 88900"/>
              <a:gd name="connsiteY0" fmla="*/ 0 h 36838"/>
              <a:gd name="connsiteX1" fmla="*/ 88900 w 88900"/>
              <a:gd name="connsiteY1" fmla="*/ 0 h 36838"/>
              <a:gd name="connsiteX2" fmla="*/ 88900 w 88900"/>
              <a:gd name="connsiteY2" fmla="*/ 36838 h 36838"/>
              <a:gd name="connsiteX3" fmla="*/ 0 w 88900"/>
              <a:gd name="connsiteY3" fmla="*/ 36838 h 36838"/>
              <a:gd name="connsiteX4" fmla="*/ 0 w 88900"/>
              <a:gd name="connsiteY4" fmla="*/ 0 h 3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36838">
                <a:moveTo>
                  <a:pt x="0" y="0"/>
                </a:moveTo>
                <a:lnTo>
                  <a:pt x="88900" y="0"/>
                </a:lnTo>
                <a:lnTo>
                  <a:pt x="88900" y="36838"/>
                </a:lnTo>
                <a:lnTo>
                  <a:pt x="0" y="36838"/>
                </a:lnTo>
                <a:lnTo>
                  <a:pt x="0" y="0"/>
                </a:lnTo>
                <a:close/>
              </a:path>
            </a:pathLst>
          </a:custGeom>
        </p:spPr>
      </p:pic>
      <p:grpSp>
        <p:nvGrpSpPr>
          <p:cNvPr id="17" name="组合 16"/>
          <p:cNvGrpSpPr/>
          <p:nvPr/>
        </p:nvGrpSpPr>
        <p:grpSpPr>
          <a:xfrm>
            <a:off x="6239287" y="2613490"/>
            <a:ext cx="4728759" cy="1009073"/>
            <a:chOff x="6103397" y="2034370"/>
            <a:chExt cx="4728759" cy="1009073"/>
          </a:xfrm>
        </p:grpSpPr>
        <p:sp>
          <p:nvSpPr>
            <p:cNvPr id="8" name="圆角矩形 14"/>
            <p:cNvSpPr/>
            <p:nvPr/>
          </p:nvSpPr>
          <p:spPr>
            <a:xfrm>
              <a:off x="6103397" y="2090308"/>
              <a:ext cx="736600" cy="390586"/>
            </a:xfrm>
            <a:prstGeom prst="roundRect">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endParaRPr>
            </a:p>
          </p:txBody>
        </p:sp>
        <p:sp>
          <p:nvSpPr>
            <p:cNvPr id="9" name="文本框 8"/>
            <p:cNvSpPr txBox="1"/>
            <p:nvPr/>
          </p:nvSpPr>
          <p:spPr>
            <a:xfrm>
              <a:off x="6239286" y="2034370"/>
              <a:ext cx="660401" cy="521970"/>
            </a:xfrm>
            <a:prstGeom prst="rect">
              <a:avLst/>
            </a:prstGeom>
            <a:noFill/>
          </p:spPr>
          <p:txBody>
            <a:bodyPr wrap="square" rtlCol="0">
              <a:spAutoFit/>
            </a:bodyPr>
            <a:lstStyle/>
            <a:p>
              <a:endParaRPr lang="zh-CN" altLang="en-US" sz="2800" dirty="0">
                <a:solidFill>
                  <a:prstClr val="white"/>
                </a:solidFill>
                <a:latin typeface="Microsoft JhengHei" panose="020B0604030504040204" pitchFamily="34" charset="-120"/>
                <a:ea typeface="Microsoft JhengHei" panose="020B0604030504040204" pitchFamily="34" charset="-120"/>
              </a:endParaRPr>
            </a:p>
          </p:txBody>
        </p:sp>
        <p:sp>
          <p:nvSpPr>
            <p:cNvPr id="14" name="矩形 13"/>
            <p:cNvSpPr/>
            <p:nvPr/>
          </p:nvSpPr>
          <p:spPr>
            <a:xfrm>
              <a:off x="6928896" y="2090308"/>
              <a:ext cx="3903260" cy="953135"/>
            </a:xfrm>
            <a:prstGeom prst="rect">
              <a:avLst/>
            </a:prstGeom>
          </p:spPr>
          <p:txBody>
            <a:bodyPr wrap="square">
              <a:spAutoFit/>
            </a:bodyPr>
            <a:lstStyle/>
            <a:p>
              <a:r>
                <a:rPr lang="en-US" altLang="zh-CN" sz="2800" dirty="0" smtClean="0"/>
                <a:t> </a:t>
              </a:r>
              <a:r>
                <a:rPr lang="zh-CN" altLang="en-US" sz="2800" dirty="0" smtClean="0"/>
                <a:t>散文小说化</a:t>
              </a:r>
              <a:endParaRPr lang="zh-CN" altLang="en-US" sz="2800" dirty="0" smtClean="0"/>
            </a:p>
            <a:p>
              <a:endParaRPr lang="zh-CN" altLang="en-US" sz="2800" dirty="0">
                <a:solidFill>
                  <a:srgbClr val="2C4947"/>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239287" y="4414784"/>
            <a:ext cx="4824916" cy="787636"/>
            <a:chOff x="6116097" y="3504194"/>
            <a:chExt cx="4824916" cy="787636"/>
          </a:xfrm>
        </p:grpSpPr>
        <p:sp>
          <p:nvSpPr>
            <p:cNvPr id="10" name="圆角矩形 18"/>
            <p:cNvSpPr/>
            <p:nvPr/>
          </p:nvSpPr>
          <p:spPr>
            <a:xfrm>
              <a:off x="6116097" y="3558740"/>
              <a:ext cx="736600" cy="421325"/>
            </a:xfrm>
            <a:prstGeom prst="roundRect">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endParaRPr>
            </a:p>
          </p:txBody>
        </p:sp>
        <p:sp>
          <p:nvSpPr>
            <p:cNvPr id="11" name="文本框 10"/>
            <p:cNvSpPr txBox="1"/>
            <p:nvPr/>
          </p:nvSpPr>
          <p:spPr>
            <a:xfrm>
              <a:off x="6192296" y="3504194"/>
              <a:ext cx="660401" cy="521970"/>
            </a:xfrm>
            <a:prstGeom prst="rect">
              <a:avLst/>
            </a:prstGeom>
            <a:noFill/>
          </p:spPr>
          <p:txBody>
            <a:bodyPr wrap="square" rtlCol="0">
              <a:spAutoFit/>
            </a:bodyPr>
            <a:lstStyle/>
            <a:p>
              <a:endParaRPr lang="zh-CN" altLang="en-US" sz="2800" dirty="0">
                <a:solidFill>
                  <a:prstClr val="white"/>
                </a:solidFill>
                <a:latin typeface="Microsoft JhengHei" panose="020B0604030504040204" pitchFamily="34" charset="-120"/>
                <a:ea typeface="Microsoft JhengHei" panose="020B0604030504040204" pitchFamily="34" charset="-120"/>
              </a:endParaRPr>
            </a:p>
          </p:txBody>
        </p:sp>
        <p:sp>
          <p:nvSpPr>
            <p:cNvPr id="15" name="矩形 14"/>
            <p:cNvSpPr/>
            <p:nvPr/>
          </p:nvSpPr>
          <p:spPr>
            <a:xfrm>
              <a:off x="7037753" y="3554595"/>
              <a:ext cx="3903260" cy="737235"/>
            </a:xfrm>
            <a:prstGeom prst="rect">
              <a:avLst/>
            </a:prstGeom>
          </p:spPr>
          <p:txBody>
            <a:bodyPr wrap="square">
              <a:spAutoFit/>
            </a:bodyPr>
            <a:lstStyle/>
            <a:p>
              <a:r>
                <a:rPr lang="zh-CN" altLang="en-US" sz="2800" dirty="0" smtClean="0"/>
                <a:t>语言风格平实直白</a:t>
              </a:r>
              <a:endParaRPr lang="zh-CN" altLang="en-US" sz="2800" dirty="0" smtClean="0"/>
            </a:p>
            <a:p>
              <a:endParaRPr lang="zh-CN" altLang="en-US" sz="1400" dirty="0">
                <a:solidFill>
                  <a:srgbClr val="2C4947"/>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699329" y="222308"/>
            <a:ext cx="4453255" cy="1598930"/>
            <a:chOff x="3830774" y="1551998"/>
            <a:chExt cx="4453255" cy="1598930"/>
          </a:xfrm>
        </p:grpSpPr>
        <p:grpSp>
          <p:nvGrpSpPr>
            <p:cNvPr id="21" name="组合 20"/>
            <p:cNvGrpSpPr/>
            <p:nvPr/>
          </p:nvGrpSpPr>
          <p:grpSpPr>
            <a:xfrm>
              <a:off x="3830774" y="1551998"/>
              <a:ext cx="4453255" cy="1598930"/>
              <a:chOff x="458924" y="4325257"/>
              <a:chExt cx="4453255" cy="1598930"/>
            </a:xfrm>
          </p:grpSpPr>
          <p:sp>
            <p:nvSpPr>
              <p:cNvPr id="22" name="等腰三角形 21"/>
              <p:cNvSpPr/>
              <p:nvPr/>
            </p:nvSpPr>
            <p:spPr>
              <a:xfrm>
                <a:off x="458924" y="4325257"/>
                <a:ext cx="4453255" cy="799465"/>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458924" y="5124722"/>
                <a:ext cx="4453255" cy="799465"/>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5743871" y="1690217"/>
              <a:ext cx="309880" cy="52197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endParaRPr lang="zh-CN" altLang="en-US" sz="2800" b="1" dirty="0">
                <a:solidFill>
                  <a:srgbClr val="E3E7C6"/>
                </a:solidFill>
              </a:endParaRPr>
            </a:p>
          </p:txBody>
        </p:sp>
        <p:sp>
          <p:nvSpPr>
            <p:cNvPr id="25" name="文本框 24"/>
            <p:cNvSpPr txBox="1"/>
            <p:nvPr/>
          </p:nvSpPr>
          <p:spPr>
            <a:xfrm>
              <a:off x="5322941" y="2351714"/>
              <a:ext cx="1706880" cy="398780"/>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l"/>
              <a:r>
                <a:rPr lang="zh-CN" altLang="en-US" sz="2000" dirty="0" smtClean="0">
                  <a:sym typeface="+mn-ea"/>
                </a:rPr>
                <a:t>莫言作品特色</a:t>
              </a:r>
              <a:endParaRPr lang="zh-CN" altLang="en-US" sz="2000" dirty="0" smtClean="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ppt_x"/>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ppt_x"/>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1" b="43069"/>
          <a:stretch>
            <a:fillRect/>
          </a:stretch>
        </p:blipFill>
        <p:spPr>
          <a:xfrm>
            <a:off x="0" y="0"/>
            <a:ext cx="12192000" cy="3904343"/>
          </a:xfrm>
          <a:prstGeom prst="rect">
            <a:avLst/>
          </a:prstGeom>
        </p:spPr>
      </p:pic>
      <p:sp>
        <p:nvSpPr>
          <p:cNvPr id="6" name="文本框 5"/>
          <p:cNvSpPr txBox="1"/>
          <p:nvPr/>
        </p:nvSpPr>
        <p:spPr>
          <a:xfrm>
            <a:off x="3731795" y="2902857"/>
            <a:ext cx="4728410" cy="1107996"/>
          </a:xfrm>
          <a:prstGeom prst="rect">
            <a:avLst/>
          </a:prstGeom>
          <a:noFill/>
        </p:spPr>
        <p:txBody>
          <a:bodyPr wrap="none" rtlCol="0">
            <a:spAutoFit/>
          </a:bodyPr>
          <a:lstStyle/>
          <a:p>
            <a:r>
              <a:rPr lang="en-US" altLang="zh-CN" sz="6600" dirty="0">
                <a:solidFill>
                  <a:srgbClr val="2C4947"/>
                </a:solidFill>
                <a:latin typeface="微软雅黑" panose="020B0503020204020204" pitchFamily="34" charset="-122"/>
                <a:ea typeface="微软雅黑" panose="020B0503020204020204" pitchFamily="34" charset="-122"/>
              </a:rPr>
              <a:t>CONTENTS</a:t>
            </a:r>
            <a:endParaRPr lang="zh-CN" altLang="en-US" sz="6600" dirty="0">
              <a:solidFill>
                <a:srgbClr val="2C4947"/>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29079" y="4273187"/>
            <a:ext cx="1451428" cy="799659"/>
            <a:chOff x="429079" y="4273187"/>
            <a:chExt cx="1451428" cy="799659"/>
          </a:xfrm>
        </p:grpSpPr>
        <p:sp>
          <p:nvSpPr>
            <p:cNvPr id="7" name="等腰三角形 6"/>
            <p:cNvSpPr/>
            <p:nvPr/>
          </p:nvSpPr>
          <p:spPr>
            <a:xfrm>
              <a:off x="429079" y="427318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52466" y="4549201"/>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01</a:t>
              </a:r>
              <a:endParaRPr lang="zh-CN" altLang="en-US" sz="2800" b="1" dirty="0">
                <a:solidFill>
                  <a:srgbClr val="E3E7C6"/>
                </a:solidFill>
              </a:endParaRPr>
            </a:p>
          </p:txBody>
        </p:sp>
      </p:grpSp>
      <p:grpSp>
        <p:nvGrpSpPr>
          <p:cNvPr id="2" name="组合 1"/>
          <p:cNvGrpSpPr/>
          <p:nvPr/>
        </p:nvGrpSpPr>
        <p:grpSpPr>
          <a:xfrm>
            <a:off x="439874" y="5517152"/>
            <a:ext cx="1999615" cy="799659"/>
            <a:chOff x="439874" y="5518422"/>
            <a:chExt cx="1999615" cy="799659"/>
          </a:xfrm>
        </p:grpSpPr>
        <p:sp>
          <p:nvSpPr>
            <p:cNvPr id="13" name="等腰三角形 12"/>
            <p:cNvSpPr/>
            <p:nvPr/>
          </p:nvSpPr>
          <p:spPr>
            <a:xfrm>
              <a:off x="439874" y="5518422"/>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1989" y="5795706"/>
              <a:ext cx="1587500" cy="521970"/>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02</a:t>
              </a:r>
              <a:endParaRPr lang="zh-CN" altLang="en-US" sz="2800" b="1" dirty="0">
                <a:solidFill>
                  <a:srgbClr val="E3E7C6"/>
                </a:solidFill>
              </a:endParaRPr>
            </a:p>
          </p:txBody>
        </p:sp>
      </p:grpSp>
      <p:grpSp>
        <p:nvGrpSpPr>
          <p:cNvPr id="3" name="组合 2"/>
          <p:cNvGrpSpPr/>
          <p:nvPr/>
        </p:nvGrpSpPr>
        <p:grpSpPr>
          <a:xfrm>
            <a:off x="1891401" y="4271917"/>
            <a:ext cx="5570121" cy="2044316"/>
            <a:chOff x="2509256" y="4409712"/>
            <a:chExt cx="5570121" cy="2044316"/>
          </a:xfrm>
        </p:grpSpPr>
        <p:sp>
          <p:nvSpPr>
            <p:cNvPr id="18" name="等腰三角形 17"/>
            <p:cNvSpPr/>
            <p:nvPr/>
          </p:nvSpPr>
          <p:spPr>
            <a:xfrm>
              <a:off x="6627949" y="4409712"/>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040541" y="4549201"/>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03</a:t>
              </a:r>
              <a:endParaRPr lang="zh-CN" altLang="en-US" sz="2800" b="1" dirty="0">
                <a:solidFill>
                  <a:srgbClr val="E3E7C6"/>
                </a:solidFill>
              </a:endParaRPr>
            </a:p>
          </p:txBody>
        </p:sp>
        <p:sp>
          <p:nvSpPr>
            <p:cNvPr id="21" name="文本框 20"/>
            <p:cNvSpPr txBox="1"/>
            <p:nvPr/>
          </p:nvSpPr>
          <p:spPr>
            <a:xfrm>
              <a:off x="2509256" y="5932058"/>
              <a:ext cx="894080" cy="521970"/>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l"/>
              <a:r>
                <a:rPr lang="zh-CN" altLang="en-US" b="0" dirty="0" smtClean="0">
                  <a:solidFill>
                    <a:schemeClr val="tx1"/>
                  </a:solidFill>
                  <a:latin typeface="+mn-lt"/>
                  <a:ea typeface="+mn-ea"/>
                  <a:sym typeface="+mn-ea"/>
                </a:rPr>
                <a:t>方言</a:t>
              </a:r>
              <a:endParaRPr lang="zh-CN" altLang="en-US" b="0" dirty="0" smtClean="0">
                <a:solidFill>
                  <a:schemeClr val="tx1"/>
                </a:solidFill>
                <a:latin typeface="+mn-lt"/>
                <a:ea typeface="+mn-ea"/>
                <a:sym typeface="+mn-ea"/>
              </a:endParaRPr>
            </a:p>
          </p:txBody>
        </p:sp>
      </p:grpSp>
      <p:grpSp>
        <p:nvGrpSpPr>
          <p:cNvPr id="4" name="组合 3"/>
          <p:cNvGrpSpPr/>
          <p:nvPr/>
        </p:nvGrpSpPr>
        <p:grpSpPr>
          <a:xfrm>
            <a:off x="6011001" y="5179893"/>
            <a:ext cx="3837222" cy="1137863"/>
            <a:chOff x="6011001" y="5214183"/>
            <a:chExt cx="3837222" cy="1137863"/>
          </a:xfrm>
        </p:grpSpPr>
        <p:sp>
          <p:nvSpPr>
            <p:cNvPr id="23" name="等腰三角形 22"/>
            <p:cNvSpPr/>
            <p:nvPr/>
          </p:nvSpPr>
          <p:spPr>
            <a:xfrm>
              <a:off x="6011001" y="555238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422958" y="5828401"/>
              <a:ext cx="627095" cy="523220"/>
            </a:xfrm>
            <a:prstGeom prst="rect">
              <a:avLst/>
            </a:prstGeom>
            <a:noFill/>
          </p:spPr>
          <p:txBody>
            <a:bodyPr wrap="non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r>
                <a:rPr lang="en-US" altLang="zh-CN" sz="2800" b="1" dirty="0">
                  <a:solidFill>
                    <a:srgbClr val="E3E7C6"/>
                  </a:solidFill>
                </a:rPr>
                <a:t>04</a:t>
              </a:r>
              <a:endParaRPr lang="zh-CN" altLang="en-US" sz="2800" b="1" dirty="0">
                <a:solidFill>
                  <a:srgbClr val="E3E7C6"/>
                </a:solidFill>
              </a:endParaRPr>
            </a:p>
          </p:txBody>
        </p:sp>
        <p:sp>
          <p:nvSpPr>
            <p:cNvPr id="26" name="文本框 25"/>
            <p:cNvSpPr txBox="1"/>
            <p:nvPr/>
          </p:nvSpPr>
          <p:spPr>
            <a:xfrm>
              <a:off x="9538343" y="5214183"/>
              <a:ext cx="309880" cy="337185"/>
            </a:xfrm>
            <a:prstGeom prst="rect">
              <a:avLst/>
            </a:prstGeom>
            <a:noFill/>
          </p:spPr>
          <p:txBody>
            <a:bodyPr wrap="non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endParaRPr lang="zh-CN" altLang="en-US" sz="1600" dirty="0"/>
            </a:p>
          </p:txBody>
        </p:sp>
      </p:grpSp>
      <p:sp>
        <p:nvSpPr>
          <p:cNvPr id="28" name="文本框 27"/>
          <p:cNvSpPr txBox="1"/>
          <p:nvPr/>
        </p:nvSpPr>
        <p:spPr>
          <a:xfrm>
            <a:off x="1891665" y="4549140"/>
            <a:ext cx="3775710" cy="521970"/>
          </a:xfrm>
          <a:prstGeom prst="rect">
            <a:avLst/>
          </a:prstGeom>
          <a:noFill/>
        </p:spPr>
        <p:txBody>
          <a:bodyPr wrap="square" rtlCol="0">
            <a:spAutoFit/>
          </a:bodyPr>
          <a:p>
            <a:r>
              <a:rPr lang="zh-CN" altLang="en-US" sz="2800"/>
              <a:t>谚语</a:t>
            </a:r>
            <a:endParaRPr lang="zh-CN" altLang="en-US" sz="2800"/>
          </a:p>
        </p:txBody>
      </p:sp>
      <p:sp>
        <p:nvSpPr>
          <p:cNvPr id="32" name="文本框 31"/>
          <p:cNvSpPr txBox="1"/>
          <p:nvPr/>
        </p:nvSpPr>
        <p:spPr>
          <a:xfrm>
            <a:off x="7626350" y="4549140"/>
            <a:ext cx="4133850" cy="521970"/>
          </a:xfrm>
          <a:prstGeom prst="rect">
            <a:avLst/>
          </a:prstGeom>
          <a:noFill/>
        </p:spPr>
        <p:txBody>
          <a:bodyPr wrap="square" rtlCol="0">
            <a:spAutoFit/>
          </a:bodyPr>
          <a:p>
            <a:pPr algn="ctr"/>
            <a:r>
              <a:rPr lang="zh-CN" altLang="en-US" sz="2800" dirty="0" smtClean="0">
                <a:sym typeface="+mn-ea"/>
              </a:rPr>
              <a:t>超常规搭配词语</a:t>
            </a:r>
            <a:endParaRPr lang="zh-CN" altLang="en-US" sz="2800" dirty="0" smtClean="0">
              <a:sym typeface="+mn-ea"/>
            </a:endParaRPr>
          </a:p>
        </p:txBody>
      </p:sp>
      <p:sp>
        <p:nvSpPr>
          <p:cNvPr id="34" name="文本框 33"/>
          <p:cNvSpPr txBox="1"/>
          <p:nvPr/>
        </p:nvSpPr>
        <p:spPr>
          <a:xfrm>
            <a:off x="8673465" y="5795645"/>
            <a:ext cx="4132580" cy="521970"/>
          </a:xfrm>
          <a:prstGeom prst="rect">
            <a:avLst/>
          </a:prstGeom>
          <a:noFill/>
        </p:spPr>
        <p:txBody>
          <a:bodyPr wrap="square" rtlCol="0">
            <a:spAutoFit/>
          </a:bodyPr>
          <a:p>
            <a:r>
              <a:rPr lang="zh-CN" altLang="en-US" sz="2800" dirty="0" smtClean="0"/>
              <a:t>音形描写</a:t>
            </a:r>
            <a:endParaRPr lang="zh-CN" altLang="en-US" sz="2800" dirty="0" smtClean="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 b="21877"/>
          <a:stretch>
            <a:fillRect/>
          </a:stretch>
        </p:blipFill>
        <p:spPr>
          <a:xfrm>
            <a:off x="3276599" y="-1"/>
            <a:ext cx="5324083" cy="2352675"/>
          </a:xfrm>
          <a:prstGeom prst="rect">
            <a:avLst/>
          </a:prstGeom>
        </p:spPr>
      </p:pic>
      <p:grpSp>
        <p:nvGrpSpPr>
          <p:cNvPr id="2" name="组合 1"/>
          <p:cNvGrpSpPr/>
          <p:nvPr/>
        </p:nvGrpSpPr>
        <p:grpSpPr>
          <a:xfrm>
            <a:off x="3792220" y="1551940"/>
            <a:ext cx="4209415" cy="1601470"/>
            <a:chOff x="5331279" y="1551998"/>
            <a:chExt cx="1451428" cy="1601352"/>
          </a:xfrm>
        </p:grpSpPr>
        <p:grpSp>
          <p:nvGrpSpPr>
            <p:cNvPr id="5" name="组合 4"/>
            <p:cNvGrpSpPr/>
            <p:nvPr/>
          </p:nvGrpSpPr>
          <p:grpSpPr>
            <a:xfrm>
              <a:off x="5331279" y="1551998"/>
              <a:ext cx="1451428" cy="1601352"/>
              <a:chOff x="1959429" y="4325257"/>
              <a:chExt cx="1451428" cy="1601352"/>
            </a:xfrm>
          </p:grpSpPr>
          <p:sp>
            <p:nvSpPr>
              <p:cNvPr id="6" name="等腰三角形 5"/>
              <p:cNvSpPr/>
              <p:nvPr/>
            </p:nvSpPr>
            <p:spPr>
              <a:xfrm>
                <a:off x="1959429" y="4325257"/>
                <a:ext cx="1451428" cy="799659"/>
              </a:xfrm>
              <a:prstGeom prst="triangle">
                <a:avLst/>
              </a:prstGeom>
              <a:solidFill>
                <a:srgbClr val="2C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959429" y="5126950"/>
                <a:ext cx="1451428" cy="799659"/>
              </a:xfrm>
              <a:prstGeom prst="triangle">
                <a:avLst/>
              </a:pr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54666" y="1756892"/>
              <a:ext cx="627095" cy="521932"/>
            </a:xfrm>
            <a:prstGeom prst="rect">
              <a:avLst/>
            </a:prstGeom>
            <a:noFill/>
          </p:spPr>
          <p:txBody>
            <a:bodyPr wrap="square" rtlCol="0">
              <a:spAutoFit/>
            </a:bodyPr>
            <a:lstStyle>
              <a:defPPr>
                <a:defRPr lang="zh-CN"/>
              </a:defPPr>
              <a:lvl1pPr>
                <a:defRPr sz="6600">
                  <a:solidFill>
                    <a:srgbClr val="2C4947"/>
                  </a:solidFill>
                  <a:latin typeface="微软雅黑" panose="020B0503020204020204" pitchFamily="34" charset="-122"/>
                  <a:ea typeface="微软雅黑" panose="020B0503020204020204" pitchFamily="34" charset="-122"/>
                </a:defRPr>
              </a:lvl1pPr>
            </a:lstStyle>
            <a:p>
              <a:pPr algn="ctr"/>
              <a:endParaRPr lang="zh-CN" altLang="en-US" sz="2800" b="1" dirty="0">
                <a:solidFill>
                  <a:srgbClr val="E3E7C6"/>
                </a:solidFill>
              </a:endParaRPr>
            </a:p>
          </p:txBody>
        </p:sp>
        <p:sp>
          <p:nvSpPr>
            <p:cNvPr id="9" name="文本框 8"/>
            <p:cNvSpPr txBox="1"/>
            <p:nvPr/>
          </p:nvSpPr>
          <p:spPr>
            <a:xfrm>
              <a:off x="5565511" y="2387274"/>
              <a:ext cx="995680" cy="521932"/>
            </a:xfrm>
            <a:prstGeom prst="rect">
              <a:avLst/>
            </a:prstGeom>
            <a:noFill/>
          </p:spPr>
          <p:txBody>
            <a:bodyPr wrap="square" rtlCol="0">
              <a:spAutoFit/>
            </a:bodyPr>
            <a:lstStyle>
              <a:defPPr>
                <a:defRPr lang="zh-CN"/>
              </a:defPPr>
              <a:lvl1pPr>
                <a:defRPr sz="2800" b="1">
                  <a:solidFill>
                    <a:srgbClr val="E3E7C6"/>
                  </a:solidFill>
                  <a:latin typeface="微软雅黑" panose="020B0503020204020204" pitchFamily="34" charset="-122"/>
                  <a:ea typeface="微软雅黑" panose="020B0503020204020204" pitchFamily="34" charset="-122"/>
                </a:defRPr>
              </a:lvl1pPr>
            </a:lstStyle>
            <a:p>
              <a:pPr algn="ctr"/>
              <a:r>
                <a:rPr lang="zh-CN" altLang="en-US" dirty="0"/>
                <a:t>谚语</a:t>
              </a:r>
              <a:endParaRPr lang="zh-CN" altLang="en-US" dirty="0"/>
            </a:p>
          </p:txBody>
        </p:sp>
      </p:grpSp>
      <p:sp>
        <p:nvSpPr>
          <p:cNvPr id="19" name="任意多边形: 形状 18"/>
          <p:cNvSpPr/>
          <p:nvPr/>
        </p:nvSpPr>
        <p:spPr>
          <a:xfrm>
            <a:off x="1490799" y="3445164"/>
            <a:ext cx="234232" cy="2386734"/>
          </a:xfrm>
          <a:custGeom>
            <a:avLst/>
            <a:gdLst>
              <a:gd name="connsiteX0" fmla="*/ 0 w 234232"/>
              <a:gd name="connsiteY0" fmla="*/ 0 h 2386734"/>
              <a:gd name="connsiteX1" fmla="*/ 234232 w 234232"/>
              <a:gd name="connsiteY1" fmla="*/ 0 h 2386734"/>
              <a:gd name="connsiteX2" fmla="*/ 234232 w 234232"/>
              <a:gd name="connsiteY2" fmla="*/ 30599 h 2386734"/>
              <a:gd name="connsiteX3" fmla="*/ 19931 w 234232"/>
              <a:gd name="connsiteY3" fmla="*/ 30599 h 2386734"/>
              <a:gd name="connsiteX4" fmla="*/ 19931 w 234232"/>
              <a:gd name="connsiteY4" fmla="*/ 2357716 h 2386734"/>
              <a:gd name="connsiteX5" fmla="*/ 234232 w 234232"/>
              <a:gd name="connsiteY5" fmla="*/ 2357716 h 2386734"/>
              <a:gd name="connsiteX6" fmla="*/ 234232 w 234232"/>
              <a:gd name="connsiteY6" fmla="*/ 2386734 h 2386734"/>
              <a:gd name="connsiteX7" fmla="*/ 0 w 234232"/>
              <a:gd name="connsiteY7" fmla="*/ 2386734 h 2386734"/>
              <a:gd name="connsiteX8" fmla="*/ 0 w 234232"/>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2" h="2386734">
                <a:moveTo>
                  <a:pt x="0" y="0"/>
                </a:moveTo>
                <a:lnTo>
                  <a:pt x="234232" y="0"/>
                </a:lnTo>
                <a:lnTo>
                  <a:pt x="234232" y="30599"/>
                </a:lnTo>
                <a:lnTo>
                  <a:pt x="19931" y="30599"/>
                </a:lnTo>
                <a:lnTo>
                  <a:pt x="19931" y="2357716"/>
                </a:lnTo>
                <a:lnTo>
                  <a:pt x="234232" y="2357716"/>
                </a:lnTo>
                <a:lnTo>
                  <a:pt x="234232" y="2386734"/>
                </a:lnTo>
                <a:lnTo>
                  <a:pt x="0" y="2386734"/>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9921240" y="3445164"/>
            <a:ext cx="221549" cy="2386734"/>
          </a:xfrm>
          <a:custGeom>
            <a:avLst/>
            <a:gdLst>
              <a:gd name="connsiteX0" fmla="*/ 0 w 221549"/>
              <a:gd name="connsiteY0" fmla="*/ 0 h 2386734"/>
              <a:gd name="connsiteX1" fmla="*/ 221549 w 221549"/>
              <a:gd name="connsiteY1" fmla="*/ 0 h 2386734"/>
              <a:gd name="connsiteX2" fmla="*/ 221549 w 221549"/>
              <a:gd name="connsiteY2" fmla="*/ 2386734 h 2386734"/>
              <a:gd name="connsiteX3" fmla="*/ 0 w 221549"/>
              <a:gd name="connsiteY3" fmla="*/ 2386734 h 2386734"/>
              <a:gd name="connsiteX4" fmla="*/ 0 w 221549"/>
              <a:gd name="connsiteY4" fmla="*/ 2357716 h 2386734"/>
              <a:gd name="connsiteX5" fmla="*/ 201618 w 221549"/>
              <a:gd name="connsiteY5" fmla="*/ 2357716 h 2386734"/>
              <a:gd name="connsiteX6" fmla="*/ 201618 w 221549"/>
              <a:gd name="connsiteY6" fmla="*/ 30599 h 2386734"/>
              <a:gd name="connsiteX7" fmla="*/ 0 w 221549"/>
              <a:gd name="connsiteY7" fmla="*/ 30599 h 2386734"/>
              <a:gd name="connsiteX8" fmla="*/ 0 w 221549"/>
              <a:gd name="connsiteY8" fmla="*/ 0 h 2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49" h="2386734">
                <a:moveTo>
                  <a:pt x="0" y="0"/>
                </a:moveTo>
                <a:lnTo>
                  <a:pt x="221549" y="0"/>
                </a:lnTo>
                <a:lnTo>
                  <a:pt x="221549" y="2386734"/>
                </a:lnTo>
                <a:lnTo>
                  <a:pt x="0" y="2386734"/>
                </a:lnTo>
                <a:lnTo>
                  <a:pt x="0" y="2357716"/>
                </a:lnTo>
                <a:lnTo>
                  <a:pt x="201618" y="2357716"/>
                </a:lnTo>
                <a:lnTo>
                  <a:pt x="201618" y="30599"/>
                </a:lnTo>
                <a:lnTo>
                  <a:pt x="0" y="30599"/>
                </a:lnTo>
                <a:lnTo>
                  <a:pt x="0" y="0"/>
                </a:lnTo>
                <a:close/>
              </a:path>
            </a:pathLst>
          </a:custGeom>
          <a:solidFill>
            <a:srgbClr val="A6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33855" y="3444875"/>
            <a:ext cx="8089265" cy="3907790"/>
          </a:xfrm>
          <a:prstGeom prst="rect">
            <a:avLst/>
          </a:prstGeom>
        </p:spPr>
        <p:txBody>
          <a:bodyPr wrap="square">
            <a:spAutoFit/>
          </a:bodyPr>
          <a:lstStyle/>
          <a:p>
            <a:r>
              <a:rPr lang="zh-CN" altLang="en-US" sz="2400" dirty="0" smtClean="0"/>
              <a:t>对待莫言作品中的谚语，葛浩文对一些谚语进行直译，把中国的固有说法传播到目标读者面前，起到了跨文化交际的作用。</a:t>
            </a:r>
            <a:endParaRPr lang="zh-CN" altLang="en-US" sz="2400" dirty="0" smtClean="0"/>
          </a:p>
          <a:p>
            <a:r>
              <a:rPr lang="zh-CN" altLang="en-US" sz="2400" dirty="0" smtClean="0"/>
              <a:t>在《红高粱家族》一书中，对于</a:t>
            </a:r>
            <a:r>
              <a:rPr lang="en-US" altLang="zh-CN" sz="2400" dirty="0" smtClean="0"/>
              <a:t>“</a:t>
            </a:r>
            <a:r>
              <a:rPr lang="zh-CN" altLang="en-US" sz="2400" dirty="0" smtClean="0"/>
              <a:t>人活一世，草木一秋</a:t>
            </a:r>
            <a:r>
              <a:rPr lang="en-US" altLang="zh-CN" sz="2400" dirty="0" smtClean="0"/>
              <a:t>”</a:t>
            </a:r>
            <a:r>
              <a:rPr lang="zh-CN" altLang="en-US" sz="2400" dirty="0" smtClean="0"/>
              <a:t>这句谚语将其翻译为：People live but a generation, and grass dies each autumn！</a:t>
            </a:r>
            <a:endParaRPr lang="zh-CN" altLang="en-US" sz="2400" dirty="0" smtClean="0"/>
          </a:p>
          <a:p>
            <a:r>
              <a:rPr lang="zh-CN" altLang="en-US" sz="2400" dirty="0" smtClean="0"/>
              <a:t> </a:t>
            </a:r>
            <a:endParaRPr lang="zh-CN" altLang="en-US" sz="2400" dirty="0" smtClean="0"/>
          </a:p>
          <a:p>
            <a:r>
              <a:rPr lang="zh-CN" altLang="en-US" sz="4000" dirty="0" smtClean="0"/>
              <a:t> </a:t>
            </a:r>
            <a:endParaRPr lang="zh-CN" altLang="en-US" sz="4000" dirty="0" smtClean="0"/>
          </a:p>
          <a:p>
            <a:endParaRPr lang="zh-CN" altLang="en-US" sz="4000" dirty="0">
              <a:solidFill>
                <a:srgbClr val="2C49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Horizontal)">
                                      <p:cBhvr>
                                        <p:cTn id="17" dur="500"/>
                                        <p:tgtEl>
                                          <p:spTgt spid="18"/>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Horizontal)">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bldLvl="0" animBg="1"/>
      <p:bldP spid="2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3281</Words>
  <Application>WPS 演示</Application>
  <PresentationFormat>宽屏</PresentationFormat>
  <Paragraphs>166</Paragraphs>
  <Slides>17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微软雅黑</vt:lpstr>
      <vt:lpstr>Microsoft JhengHei</vt:lpstr>
      <vt:lpstr>Charlemagne Std</vt:lpstr>
      <vt:lpstr>等线</vt:lpstr>
      <vt:lpstr>Arial Unicode MS</vt:lpstr>
      <vt:lpstr>等线 Light</vt:lpstr>
      <vt:lpstr>Hakuu</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诗慧</cp:lastModifiedBy>
  <cp:revision>34</cp:revision>
  <dcterms:created xsi:type="dcterms:W3CDTF">2017-04-27T07:27:00Z</dcterms:created>
  <dcterms:modified xsi:type="dcterms:W3CDTF">2018-01-20T13:47:56Z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