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7.jpg" ContentType="image/pn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66" r:id="rId3"/>
    <p:sldId id="275" r:id="rId4"/>
    <p:sldId id="260" r:id="rId5"/>
    <p:sldId id="258" r:id="rId6"/>
    <p:sldId id="285" r:id="rId7"/>
    <p:sldId id="284" r:id="rId8"/>
    <p:sldId id="280" r:id="rId9"/>
    <p:sldId id="277" r:id="rId10"/>
    <p:sldId id="281" r:id="rId11"/>
    <p:sldId id="278" r:id="rId12"/>
    <p:sldId id="283" r:id="rId13"/>
    <p:sldId id="287" r:id="rId14"/>
    <p:sldId id="286" r:id="rId15"/>
    <p:sldId id="26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4138"/>
    <a:srgbClr val="C84B3F"/>
    <a:srgbClr val="216E5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6" d="100"/>
          <a:sy n="86" d="100"/>
        </p:scale>
        <p:origin x="614" y="62"/>
      </p:cViewPr>
      <p:guideLst>
        <p:guide orient="horz" pos="2160"/>
        <p:guide pos="383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2023/3/20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3b0387ba3_2_36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63b0387ba3_2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c12478bad_2_3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5c12478bad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c12478bad_2_3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5c12478bad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c12478bad_2_3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5c12478bad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9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c12478bad_2_3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5c12478bad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77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63b0387ba3_2_3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63b0387ba3_2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Page">
  <p:cSld name="1_Title Page">
    <p:spTree>
      <p:nvGrpSpPr>
        <p:cNvPr id="1" name="Shape 6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Page">
  <p:cSld name="15_Title Page">
    <p:spTree>
      <p:nvGrpSpPr>
        <p:cNvPr id="1" name="Shape 83"/>
        <p:cNvGrpSpPr/>
        <p:nvPr/>
      </p:nvGrpSpPr>
      <p:grpSpPr>
        <a:xfrm>
          <a:off x="0" y="0"/>
          <a:ext cx="0" cy="0"/>
          <a:chOff x="0" y="0"/>
          <a:chExt cx="0" cy="0"/>
        </a:xfrm>
      </p:grpSpPr>
      <p:sp>
        <p:nvSpPr>
          <p:cNvPr id="84" name="Google Shape;84;p24"/>
          <p:cNvSpPr>
            <a:spLocks noGrp="1"/>
          </p:cNvSpPr>
          <p:nvPr>
            <p:ph type="pic" idx="2"/>
          </p:nvPr>
        </p:nvSpPr>
        <p:spPr>
          <a:xfrm>
            <a:off x="508000" y="1"/>
            <a:ext cx="5588000" cy="3429000"/>
          </a:xfrm>
          <a:prstGeom prst="rect">
            <a:avLst/>
          </a:prstGeom>
          <a:noFill/>
          <a:ln>
            <a:noFill/>
          </a:ln>
        </p:spPr>
        <p:txBody>
          <a:bodyPr spcFirstLastPara="1" wrap="square" lIns="68575" tIns="34275" rIns="68575" bIns="34275" anchor="ctr" anchorCtr="0"/>
          <a:lstStyle>
            <a:lvl1pPr marR="0" lvl="0" algn="ctr" rtl="0">
              <a:lnSpc>
                <a:spcPct val="90000"/>
              </a:lnSpc>
              <a:spcBef>
                <a:spcPct val="214000"/>
              </a:spcBef>
              <a:spcAft>
                <a:spcPts val="0"/>
              </a:spcAft>
              <a:buClr>
                <a:schemeClr val="dk1"/>
              </a:buClr>
              <a:buSzPts val="900"/>
              <a:buFont typeface="Arial" panose="020B0604020202020204"/>
              <a:buNone/>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R="0" lvl="2" algn="ctr" rtl="0">
              <a:lnSpc>
                <a:spcPct val="90000"/>
              </a:lnSpc>
              <a:spcBef>
                <a:spcPct val="107000"/>
              </a:spcBef>
              <a:spcAft>
                <a:spcPts val="0"/>
              </a:spcAft>
              <a:buClr>
                <a:schemeClr val="dk1"/>
              </a:buClr>
              <a:buSzPts val="1100"/>
              <a:buFont typeface="Arial" panose="020B0604020202020204"/>
              <a:buChar char="•"/>
              <a:defRPr sz="14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R="0" lvl="3" algn="ctr" rtl="0">
              <a:lnSpc>
                <a:spcPct val="90000"/>
              </a:lnSpc>
              <a:spcBef>
                <a:spcPct val="107000"/>
              </a:spcBef>
              <a:spcAft>
                <a:spcPts val="0"/>
              </a:spcAft>
              <a:buClr>
                <a:schemeClr val="dk1"/>
              </a:buClr>
              <a:buSzPts val="900"/>
              <a:buFont typeface="Arial" panose="020B0604020202020204"/>
              <a:buChar char="•"/>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R="0" lvl="4" algn="ctr" rtl="0">
              <a:lnSpc>
                <a:spcPct val="90000"/>
              </a:lnSpc>
              <a:spcBef>
                <a:spcPct val="107000"/>
              </a:spcBef>
              <a:spcAft>
                <a:spcPts val="0"/>
              </a:spcAft>
              <a:buClr>
                <a:schemeClr val="dk1"/>
              </a:buClr>
              <a:buSzPts val="700"/>
              <a:buFont typeface="Arial" panose="020B0604020202020204"/>
              <a:buChar char="•"/>
              <a:defRPr sz="93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Page">
  <p:cSld name="17_Title Page">
    <p:spTree>
      <p:nvGrpSpPr>
        <p:cNvPr id="1" name="Shape 85"/>
        <p:cNvGrpSpPr/>
        <p:nvPr/>
      </p:nvGrpSpPr>
      <p:grpSpPr>
        <a:xfrm>
          <a:off x="0" y="0"/>
          <a:ext cx="0" cy="0"/>
          <a:chOff x="0" y="0"/>
          <a:chExt cx="0" cy="0"/>
        </a:xfrm>
      </p:grpSpPr>
      <p:sp>
        <p:nvSpPr>
          <p:cNvPr id="86" name="Google Shape;86;p25"/>
          <p:cNvSpPr>
            <a:spLocks noGrp="1"/>
          </p:cNvSpPr>
          <p:nvPr>
            <p:ph type="pic" idx="2"/>
          </p:nvPr>
        </p:nvSpPr>
        <p:spPr>
          <a:xfrm>
            <a:off x="0" y="0"/>
            <a:ext cx="4876800" cy="3429000"/>
          </a:xfrm>
          <a:prstGeom prst="rect">
            <a:avLst/>
          </a:prstGeom>
          <a:noFill/>
          <a:ln>
            <a:noFill/>
          </a:ln>
        </p:spPr>
        <p:txBody>
          <a:bodyPr spcFirstLastPara="1" wrap="square" lIns="68575" tIns="34275" rIns="68575" bIns="34275" anchor="ctr" anchorCtr="0"/>
          <a:lstStyle>
            <a:lvl1pPr marR="0" lvl="0" algn="ctr" rtl="0">
              <a:lnSpc>
                <a:spcPct val="90000"/>
              </a:lnSpc>
              <a:spcBef>
                <a:spcPct val="214000"/>
              </a:spcBef>
              <a:spcAft>
                <a:spcPts val="0"/>
              </a:spcAft>
              <a:buClr>
                <a:schemeClr val="dk1"/>
              </a:buClr>
              <a:buSzPts val="900"/>
              <a:buFont typeface="Arial" panose="020B0604020202020204"/>
              <a:buNone/>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R="0" lvl="2" algn="ctr" rtl="0">
              <a:lnSpc>
                <a:spcPct val="90000"/>
              </a:lnSpc>
              <a:spcBef>
                <a:spcPct val="107000"/>
              </a:spcBef>
              <a:spcAft>
                <a:spcPts val="0"/>
              </a:spcAft>
              <a:buClr>
                <a:schemeClr val="dk1"/>
              </a:buClr>
              <a:buSzPts val="1100"/>
              <a:buFont typeface="Arial" panose="020B0604020202020204"/>
              <a:buChar char="•"/>
              <a:defRPr sz="14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R="0" lvl="3" algn="ctr" rtl="0">
              <a:lnSpc>
                <a:spcPct val="90000"/>
              </a:lnSpc>
              <a:spcBef>
                <a:spcPct val="107000"/>
              </a:spcBef>
              <a:spcAft>
                <a:spcPts val="0"/>
              </a:spcAft>
              <a:buClr>
                <a:schemeClr val="dk1"/>
              </a:buClr>
              <a:buSzPts val="900"/>
              <a:buFont typeface="Arial" panose="020B0604020202020204"/>
              <a:buChar char="•"/>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R="0" lvl="4" algn="ctr" rtl="0">
              <a:lnSpc>
                <a:spcPct val="90000"/>
              </a:lnSpc>
              <a:spcBef>
                <a:spcPct val="107000"/>
              </a:spcBef>
              <a:spcAft>
                <a:spcPts val="0"/>
              </a:spcAft>
              <a:buClr>
                <a:schemeClr val="dk1"/>
              </a:buClr>
              <a:buSzPts val="700"/>
              <a:buFont typeface="Arial" panose="020B0604020202020204"/>
              <a:buChar char="•"/>
              <a:defRPr sz="93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8_Title Page">
  <p:cSld name="18_Title Page">
    <p:spTree>
      <p:nvGrpSpPr>
        <p:cNvPr id="1" name="Shape 87"/>
        <p:cNvGrpSpPr/>
        <p:nvPr/>
      </p:nvGrpSpPr>
      <p:grpSpPr>
        <a:xfrm>
          <a:off x="0" y="0"/>
          <a:ext cx="0" cy="0"/>
          <a:chOff x="0" y="0"/>
          <a:chExt cx="0" cy="0"/>
        </a:xfrm>
      </p:grpSpPr>
      <p:sp>
        <p:nvSpPr>
          <p:cNvPr id="88" name="Google Shape;88;p26"/>
          <p:cNvSpPr>
            <a:spLocks noGrp="1"/>
          </p:cNvSpPr>
          <p:nvPr>
            <p:ph type="pic" idx="2"/>
          </p:nvPr>
        </p:nvSpPr>
        <p:spPr>
          <a:xfrm>
            <a:off x="0" y="0"/>
            <a:ext cx="12192000" cy="3429000"/>
          </a:xfrm>
          <a:prstGeom prst="rect">
            <a:avLst/>
          </a:prstGeom>
          <a:noFill/>
          <a:ln>
            <a:noFill/>
          </a:ln>
        </p:spPr>
        <p:txBody>
          <a:bodyPr spcFirstLastPara="1" wrap="square" lIns="68575" tIns="34275" rIns="68575" bIns="34275" anchor="ctr" anchorCtr="0"/>
          <a:lstStyle>
            <a:lvl1pPr marR="0" lvl="0" algn="ctr" rtl="0">
              <a:lnSpc>
                <a:spcPct val="90000"/>
              </a:lnSpc>
              <a:spcBef>
                <a:spcPct val="214000"/>
              </a:spcBef>
              <a:spcAft>
                <a:spcPts val="0"/>
              </a:spcAft>
              <a:buClr>
                <a:schemeClr val="dk1"/>
              </a:buClr>
              <a:buSzPts val="900"/>
              <a:buFont typeface="Arial" panose="020B0604020202020204"/>
              <a:buNone/>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R="0" lvl="2" algn="ctr" rtl="0">
              <a:lnSpc>
                <a:spcPct val="90000"/>
              </a:lnSpc>
              <a:spcBef>
                <a:spcPct val="107000"/>
              </a:spcBef>
              <a:spcAft>
                <a:spcPts val="0"/>
              </a:spcAft>
              <a:buClr>
                <a:schemeClr val="dk1"/>
              </a:buClr>
              <a:buSzPts val="1100"/>
              <a:buFont typeface="Arial" panose="020B0604020202020204"/>
              <a:buChar char="•"/>
              <a:defRPr sz="14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R="0" lvl="3" algn="ctr" rtl="0">
              <a:lnSpc>
                <a:spcPct val="90000"/>
              </a:lnSpc>
              <a:spcBef>
                <a:spcPct val="107000"/>
              </a:spcBef>
              <a:spcAft>
                <a:spcPts val="0"/>
              </a:spcAft>
              <a:buClr>
                <a:schemeClr val="dk1"/>
              </a:buClr>
              <a:buSzPts val="900"/>
              <a:buFont typeface="Arial" panose="020B0604020202020204"/>
              <a:buChar char="•"/>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R="0" lvl="4" algn="ctr" rtl="0">
              <a:lnSpc>
                <a:spcPct val="90000"/>
              </a:lnSpc>
              <a:spcBef>
                <a:spcPct val="107000"/>
              </a:spcBef>
              <a:spcAft>
                <a:spcPts val="0"/>
              </a:spcAft>
              <a:buClr>
                <a:schemeClr val="dk1"/>
              </a:buClr>
              <a:buSzPts val="700"/>
              <a:buFont typeface="Arial" panose="020B0604020202020204"/>
              <a:buChar char="•"/>
              <a:defRPr sz="93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55"/>
        <p:cNvGrpSpPr/>
        <p:nvPr/>
      </p:nvGrpSpPr>
      <p:grpSpPr>
        <a:xfrm>
          <a:off x="0" y="0"/>
          <a:ext cx="0" cy="0"/>
          <a:chOff x="0" y="0"/>
          <a:chExt cx="0" cy="0"/>
        </a:xfrm>
      </p:grpSpPr>
      <p:sp>
        <p:nvSpPr>
          <p:cNvPr id="57" name="Google Shape;57;p15"/>
          <p:cNvSpPr>
            <a:spLocks noGrp="1"/>
          </p:cNvSpPr>
          <p:nvPr>
            <p:ph type="pic" idx="2"/>
          </p:nvPr>
        </p:nvSpPr>
        <p:spPr>
          <a:xfrm>
            <a:off x="348343" y="349931"/>
            <a:ext cx="11495315" cy="6159725"/>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ct val="214000"/>
              </a:spcBef>
              <a:spcAft>
                <a:spcPts val="0"/>
              </a:spcAft>
              <a:buClr>
                <a:srgbClr val="7F7F7F"/>
              </a:buClr>
              <a:buSzPts val="900"/>
              <a:buFont typeface="Arial" panose="020B0604020202020204"/>
              <a:buNone/>
              <a:defRPr sz="1200" b="0" i="0" u="none" strike="noStrike" cap="none">
                <a:solidFill>
                  <a:srgbClr val="7F7F7F"/>
                </a:solidFill>
                <a:latin typeface="Montserrat Light" panose="00000500000000000000"/>
                <a:ea typeface="Montserrat Light" panose="00000500000000000000"/>
                <a:cs typeface="Montserrat Light" panose="00000500000000000000"/>
                <a:sym typeface="Montserrat Light" panose="00000500000000000000"/>
              </a:defRPr>
            </a:lvl1pPr>
            <a:lvl2pPr marR="0" lvl="1" algn="l" rtl="0">
              <a:lnSpc>
                <a:spcPct val="90000"/>
              </a:lnSpc>
              <a:spcBef>
                <a:spcPct val="107000"/>
              </a:spcBef>
              <a:spcAft>
                <a:spcPts val="0"/>
              </a:spcAft>
              <a:buClr>
                <a:schemeClr val="dk1"/>
              </a:buClr>
              <a:buSzPts val="1800"/>
              <a:buFont typeface="Arial" panose="020B0604020202020204"/>
              <a:buChar char="•"/>
              <a:defRPr sz="2400" b="0" i="0" u="none" strike="noStrike" cap="none">
                <a:solidFill>
                  <a:schemeClr val="dk1"/>
                </a:solidFill>
                <a:latin typeface="Open Sans" panose="020B0606030504020204"/>
                <a:ea typeface="Open Sans" panose="020B0606030504020204"/>
                <a:cs typeface="Open Sans" panose="020B0606030504020204"/>
                <a:sym typeface="Open Sans" panose="020B0606030504020204"/>
              </a:defRPr>
            </a:lvl2pPr>
            <a:lvl3pPr marR="0" lvl="2" algn="l" rtl="0">
              <a:lnSpc>
                <a:spcPct val="90000"/>
              </a:lnSpc>
              <a:spcBef>
                <a:spcPct val="107000"/>
              </a:spcBef>
              <a:spcAft>
                <a:spcPts val="0"/>
              </a:spcAft>
              <a:buClr>
                <a:schemeClr val="dk1"/>
              </a:buClr>
              <a:buSzPts val="1500"/>
              <a:buFont typeface="Arial" panose="020B0604020202020204"/>
              <a:buChar char="•"/>
              <a:defRPr sz="2000" b="0" i="0" u="none" strike="noStrike" cap="none">
                <a:solidFill>
                  <a:schemeClr val="dk1"/>
                </a:solidFill>
                <a:latin typeface="Open Sans" panose="020B0606030504020204"/>
                <a:ea typeface="Open Sans" panose="020B0606030504020204"/>
                <a:cs typeface="Open Sans" panose="020B0606030504020204"/>
                <a:sym typeface="Open Sans" panose="020B0606030504020204"/>
              </a:defRPr>
            </a:lvl3pPr>
            <a:lvl4pPr marR="0" lvl="3"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Open Sans" panose="020B0606030504020204"/>
                <a:ea typeface="Open Sans" panose="020B0606030504020204"/>
                <a:cs typeface="Open Sans" panose="020B0606030504020204"/>
                <a:sym typeface="Open Sans" panose="020B0606030504020204"/>
              </a:defRPr>
            </a:lvl4pPr>
            <a:lvl5pPr marR="0" lvl="4"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Open Sans" panose="020B0606030504020204"/>
                <a:ea typeface="Open Sans" panose="020B0606030504020204"/>
                <a:cs typeface="Open Sans" panose="020B0606030504020204"/>
                <a:sym typeface="Open Sans" panose="020B0606030504020204"/>
              </a:defRPr>
            </a:lvl5pPr>
            <a:lvl6pPr marR="0" lvl="5"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ct val="107000"/>
              </a:spcBef>
              <a:spcAft>
                <a:spcPts val="0"/>
              </a:spcAft>
              <a:buClr>
                <a:schemeClr val="dk1"/>
              </a:buClr>
              <a:buSzPts val="1400"/>
              <a:buFont typeface="Arial" panose="020B0604020202020204"/>
              <a:buChar char="•"/>
              <a:defRPr sz="18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2023/3/20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6E59"/>
        </a:solidFill>
        <a:effectLst/>
      </p:bgPr>
    </p:bg>
    <p:spTree>
      <p:nvGrpSpPr>
        <p:cNvPr id="1" name=""/>
        <p:cNvGrpSpPr/>
        <p:nvPr/>
      </p:nvGrpSpPr>
      <p:grpSpPr>
        <a:xfrm>
          <a:off x="0" y="0"/>
          <a:ext cx="0" cy="0"/>
          <a:chOff x="0" y="0"/>
          <a:chExt cx="0" cy="0"/>
        </a:xfrm>
      </p:grpSpPr>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slide" Target="slide7.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6E59"/>
        </a:solidFill>
        <a:effectLst/>
      </p:bgPr>
    </p:bg>
    <p:spTree>
      <p:nvGrpSpPr>
        <p:cNvPr id="1" name=""/>
        <p:cNvGrpSpPr/>
        <p:nvPr/>
      </p:nvGrpSpPr>
      <p:grpSpPr>
        <a:xfrm>
          <a:off x="0" y="0"/>
          <a:ext cx="0" cy="0"/>
          <a:chOff x="0" y="0"/>
          <a:chExt cx="0" cy="0"/>
        </a:xfrm>
      </p:grpSpPr>
      <p:sp>
        <p:nvSpPr>
          <p:cNvPr id="7" name="矩形 6"/>
          <p:cNvSpPr/>
          <p:nvPr/>
        </p:nvSpPr>
        <p:spPr>
          <a:xfrm>
            <a:off x="-13335" y="839470"/>
            <a:ext cx="11243945" cy="604647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5"/>
          <a:stretch>
            <a:fillRect/>
          </a:stretch>
        </p:blipFill>
        <p:spPr>
          <a:xfrm>
            <a:off x="-1424940" y="7289800"/>
            <a:ext cx="1209675" cy="685800"/>
          </a:xfrm>
          <a:prstGeom prst="rect">
            <a:avLst/>
          </a:prstGeom>
        </p:spPr>
      </p:pic>
      <p:sp>
        <p:nvSpPr>
          <p:cNvPr id="8" name="矩形 7"/>
          <p:cNvSpPr/>
          <p:nvPr/>
        </p:nvSpPr>
        <p:spPr>
          <a:xfrm>
            <a:off x="-13335" y="2102485"/>
            <a:ext cx="9822815" cy="4783455"/>
          </a:xfrm>
          <a:prstGeom prst="rect">
            <a:avLst/>
          </a:prstGeom>
          <a:solidFill>
            <a:srgbClr val="C2413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57238" y="3172133"/>
            <a:ext cx="6306185" cy="1446550"/>
          </a:xfrm>
          <a:prstGeom prst="rect">
            <a:avLst/>
          </a:prstGeom>
          <a:noFill/>
        </p:spPr>
        <p:txBody>
          <a:bodyPr wrap="square" rtlCol="0">
            <a:spAutoFit/>
          </a:bodyPr>
          <a:lstStyle/>
          <a:p>
            <a:pPr algn="dist"/>
            <a:r>
              <a:rPr lang="en-US" altLang="zh-CN" sz="8800" dirty="0">
                <a:solidFill>
                  <a:schemeClr val="bg1"/>
                </a:solidFill>
                <a:latin typeface="Vladimir Script" panose="03050402040407070305" charset="0"/>
                <a:ea typeface="华文宋体" panose="02010600040101010101" charset="-122"/>
                <a:cs typeface="Vladimir Script" panose="03050402040407070305" charset="0"/>
              </a:rPr>
              <a:t>TAOBAO.</a:t>
            </a:r>
          </a:p>
        </p:txBody>
      </p:sp>
      <p:sp>
        <p:nvSpPr>
          <p:cNvPr id="19" name="文本框 18"/>
          <p:cNvSpPr txBox="1"/>
          <p:nvPr/>
        </p:nvSpPr>
        <p:spPr>
          <a:xfrm>
            <a:off x="2463800" y="4705985"/>
            <a:ext cx="4273550" cy="891540"/>
          </a:xfrm>
          <a:prstGeom prst="rect">
            <a:avLst/>
          </a:prstGeom>
          <a:noFill/>
        </p:spPr>
        <p:txBody>
          <a:bodyPr wrap="square" rtlCol="0" anchor="t">
            <a:spAutoFit/>
          </a:bodyPr>
          <a:lstStyle/>
          <a:p>
            <a:pPr algn="r" fontAlgn="auto">
              <a:lnSpc>
                <a:spcPct val="130000"/>
              </a:lnSpc>
            </a:pPr>
            <a:r>
              <a:rPr lang="en-US" altLang="zh-CN" sz="1000" dirty="0">
                <a:solidFill>
                  <a:schemeClr val="bg1"/>
                </a:solidFill>
                <a:latin typeface="+mj-lt"/>
                <a:ea typeface="思源黑体 CN Light" panose="020B0300000000000000" charset="-122"/>
                <a:cs typeface="+mj-lt"/>
              </a:rPr>
              <a:t>As the world's largest e-commerce exchange platform, Taobao's development has caught the world's attention and its distinctive strategy has not only made it stand out in a short time but also made it bigger and bigger</a:t>
            </a:r>
            <a:endParaRPr lang="zh-CN" altLang="en-US" sz="1000" dirty="0">
              <a:solidFill>
                <a:schemeClr val="bg1"/>
              </a:solidFill>
              <a:latin typeface="+mj-lt"/>
              <a:ea typeface="思源黑体 CN Light" panose="020B0300000000000000" charset="-122"/>
              <a:cs typeface="+mj-lt"/>
            </a:endParaRPr>
          </a:p>
        </p:txBody>
      </p:sp>
      <p:cxnSp>
        <p:nvCxnSpPr>
          <p:cNvPr id="9" name="直接连接符 8"/>
          <p:cNvCxnSpPr/>
          <p:nvPr/>
        </p:nvCxnSpPr>
        <p:spPr>
          <a:xfrm>
            <a:off x="2168525" y="6306185"/>
            <a:ext cx="5798185" cy="0"/>
          </a:xfrm>
          <a:prstGeom prst="line">
            <a:avLst/>
          </a:prstGeom>
          <a:ln>
            <a:solidFill>
              <a:schemeClr val="bg1">
                <a:alpha val="74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95305" y="2347227"/>
            <a:ext cx="1496695" cy="3758565"/>
          </a:xfrm>
          <a:prstGeom prst="rect">
            <a:avLst/>
          </a:prstGeom>
          <a:solidFill>
            <a:srgbClr val="C24138">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F3F7B645-B8F7-E780-EAB2-AA9E0C8060D4}"/>
              </a:ext>
            </a:extLst>
          </p:cNvPr>
          <p:cNvSpPr txBox="1"/>
          <p:nvPr/>
        </p:nvSpPr>
        <p:spPr>
          <a:xfrm>
            <a:off x="93184" y="1239914"/>
            <a:ext cx="9112960" cy="5693866"/>
          </a:xfrm>
          <a:prstGeom prst="rect">
            <a:avLst/>
          </a:prstGeom>
          <a:noFill/>
        </p:spPr>
        <p:txBody>
          <a:bodyPr wrap="square">
            <a:spAutoFit/>
          </a:bodyPr>
          <a:lstStyle/>
          <a:p>
            <a:r>
              <a:rPr lang="zh-CN" altLang="en-US" sz="2800" dirty="0">
                <a:latin typeface="Adobe Caslon Pro" panose="0205050205050A020403" pitchFamily="18" charset="0"/>
              </a:rPr>
              <a:t>1、The </a:t>
            </a:r>
            <a:r>
              <a:rPr lang="zh-CN" altLang="en-US" sz="2800" dirty="0">
                <a:solidFill>
                  <a:schemeClr val="bg1"/>
                </a:solidFill>
                <a:latin typeface="Adobe Caslon Pro" panose="0205050205050A020403" pitchFamily="18" charset="0"/>
              </a:rPr>
              <a:t>shopping habits </a:t>
            </a:r>
            <a:r>
              <a:rPr lang="zh-CN" altLang="en-US" sz="2800" dirty="0">
                <a:latin typeface="Adobe Caslon Pro" panose="0205050205050A020403" pitchFamily="18" charset="0"/>
              </a:rPr>
              <a:t>of consumers have changed, and online shopping has become the mainstream of consumer shopping.</a:t>
            </a:r>
            <a:endParaRPr lang="en-US" altLang="zh-CN" sz="2800" dirty="0">
              <a:latin typeface="Adobe Caslon Pro" panose="0205050205050A020403" pitchFamily="18" charset="0"/>
            </a:endParaRPr>
          </a:p>
          <a:p>
            <a:endParaRPr lang="zh-CN" altLang="en-US" sz="2800" dirty="0">
              <a:latin typeface="Adobe Caslon Pro" panose="0205050205050A020403" pitchFamily="18" charset="0"/>
            </a:endParaRPr>
          </a:p>
          <a:p>
            <a:r>
              <a:rPr lang="zh-CN" altLang="en-US" sz="2800" dirty="0">
                <a:latin typeface="Adobe Caslon Pro" panose="0205050205050A020403" pitchFamily="18" charset="0"/>
              </a:rPr>
              <a:t>2、The business situation of </a:t>
            </a:r>
            <a:r>
              <a:rPr lang="zh-CN" altLang="en-US" sz="2800" dirty="0">
                <a:solidFill>
                  <a:schemeClr val="bg1"/>
                </a:solidFill>
                <a:latin typeface="Adobe Caslon Pro" panose="0205050205050A020403" pitchFamily="18" charset="0"/>
              </a:rPr>
              <a:t>entity shops</a:t>
            </a:r>
            <a:r>
              <a:rPr lang="zh-CN" altLang="en-US" sz="2800" dirty="0">
                <a:solidFill>
                  <a:schemeClr val="bg1"/>
                </a:solidFill>
                <a:latin typeface="Adobe 仿宋 Std R" panose="02020400000000000000" pitchFamily="18" charset="-122"/>
                <a:ea typeface="Adobe 仿宋 Std R" panose="02020400000000000000" pitchFamily="18" charset="-122"/>
              </a:rPr>
              <a:t>（实体店）</a:t>
            </a:r>
            <a:r>
              <a:rPr lang="zh-CN" altLang="en-US" sz="2800" dirty="0">
                <a:solidFill>
                  <a:schemeClr val="bg1"/>
                </a:solidFill>
                <a:latin typeface="Adobe Caslon Pro" panose="0205050205050A020403" pitchFamily="18" charset="0"/>
              </a:rPr>
              <a:t> is affected by the impact of online shopping.</a:t>
            </a:r>
            <a:endParaRPr lang="en-US" altLang="zh-CN" sz="2800" dirty="0">
              <a:solidFill>
                <a:schemeClr val="bg1"/>
              </a:solidFill>
              <a:latin typeface="Adobe Caslon Pro" panose="0205050205050A020403" pitchFamily="18" charset="0"/>
            </a:endParaRPr>
          </a:p>
          <a:p>
            <a:endParaRPr lang="zh-CN" altLang="en-US" sz="2800" dirty="0">
              <a:latin typeface="Adobe Caslon Pro" panose="0205050205050A020403" pitchFamily="18" charset="0"/>
            </a:endParaRPr>
          </a:p>
          <a:p>
            <a:r>
              <a:rPr lang="zh-CN" altLang="en-US" sz="2800" dirty="0">
                <a:latin typeface="Adobe Caslon Pro" panose="0205050205050A020403" pitchFamily="18" charset="0"/>
              </a:rPr>
              <a:t>3、The rapid development of the </a:t>
            </a:r>
            <a:r>
              <a:rPr lang="zh-CN" altLang="en-US" sz="2800" dirty="0">
                <a:solidFill>
                  <a:schemeClr val="bg1"/>
                </a:solidFill>
                <a:latin typeface="Adobe Caslon Pro" panose="0205050205050A020403" pitchFamily="18" charset="0"/>
              </a:rPr>
              <a:t>logistics industry </a:t>
            </a:r>
            <a:r>
              <a:rPr lang="zh-CN" altLang="en-US" sz="2800" dirty="0">
                <a:latin typeface="Adobe Caslon Pro" panose="0205050205050A020403" pitchFamily="18" charset="0"/>
              </a:rPr>
              <a:t>has been brought about by online shopping.</a:t>
            </a:r>
            <a:endParaRPr lang="en-US" altLang="zh-CN" sz="2800" dirty="0">
              <a:latin typeface="Adobe Caslon Pro" panose="0205050205050A020403" pitchFamily="18" charset="0"/>
            </a:endParaRPr>
          </a:p>
          <a:p>
            <a:endParaRPr lang="zh-CN" altLang="en-US" sz="2800" dirty="0">
              <a:latin typeface="Adobe Caslon Pro" panose="0205050205050A020403" pitchFamily="18" charset="0"/>
            </a:endParaRPr>
          </a:p>
          <a:p>
            <a:r>
              <a:rPr lang="zh-CN" altLang="en-US" sz="2800" dirty="0">
                <a:latin typeface="Adobe Caslon Pro" panose="0205050205050A020403" pitchFamily="18" charset="0"/>
              </a:rPr>
              <a:t>4、Through the platform of Taobao and Ali</a:t>
            </a:r>
            <a:r>
              <a:rPr lang="zh-CN" altLang="en-US" sz="2800" dirty="0">
                <a:solidFill>
                  <a:schemeClr val="bg1"/>
                </a:solidFill>
                <a:latin typeface="Adobe Caslon Pro" panose="0205050205050A020403" pitchFamily="18" charset="0"/>
              </a:rPr>
              <a:t>, online self-employment has become an important way to solve employment.</a:t>
            </a:r>
            <a:endParaRPr lang="zh-CN" altLang="en-US" sz="3600" dirty="0">
              <a:solidFill>
                <a:schemeClr val="bg1"/>
              </a:solidFill>
              <a:latin typeface="Adobe Caslon Pro" panose="0205050205050A020403" pitchFamily="18" charset="0"/>
            </a:endParaRPr>
          </a:p>
        </p:txBody>
      </p:sp>
      <p:sp>
        <p:nvSpPr>
          <p:cNvPr id="22" name="文本框 21">
            <a:extLst>
              <a:ext uri="{FF2B5EF4-FFF2-40B4-BE49-F238E27FC236}">
                <a16:creationId xmlns:a16="http://schemas.microsoft.com/office/drawing/2014/main" id="{FD1492C8-F02B-9AB1-60F2-22C39B3B91EA}"/>
              </a:ext>
            </a:extLst>
          </p:cNvPr>
          <p:cNvSpPr txBox="1"/>
          <p:nvPr/>
        </p:nvSpPr>
        <p:spPr>
          <a:xfrm>
            <a:off x="173083" y="208983"/>
            <a:ext cx="9681131" cy="945113"/>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5400" dirty="0">
                <a:solidFill>
                  <a:schemeClr val="bg1"/>
                </a:solidFill>
                <a:latin typeface="Papyrus" panose="03070502060502030205" pitchFamily="66" charset="0"/>
                <a:ea typeface="华文宋体" panose="02010600040101010101" charset="-122"/>
                <a:cs typeface="Vladimir Script" panose="03050402040407070305" charset="0"/>
              </a:rPr>
              <a:t>How Taobao change our lives?  </a:t>
            </a:r>
            <a:endParaRPr lang="en-US" altLang="zh-CN" sz="5400" dirty="0">
              <a:solidFill>
                <a:schemeClr val="bg1"/>
              </a:solidFill>
              <a:latin typeface="Vladimir Script" panose="03050402040407070305" charset="0"/>
              <a:ea typeface="华文宋体" panose="02010600040101010101" charset="-122"/>
              <a:cs typeface="Vladimir Script" panose="03050402040407070305" charset="0"/>
            </a:endParaRPr>
          </a:p>
        </p:txBody>
      </p:sp>
      <p:pic>
        <p:nvPicPr>
          <p:cNvPr id="5122" name="Picture 2">
            <a:extLst>
              <a:ext uri="{FF2B5EF4-FFF2-40B4-BE49-F238E27FC236}">
                <a16:creationId xmlns:a16="http://schemas.microsoft.com/office/drawing/2014/main" id="{9D51154B-E929-5FCD-1A5E-41720C067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1652" y="4718192"/>
            <a:ext cx="3213907" cy="1799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10940" y="142480"/>
            <a:ext cx="2554605" cy="707886"/>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4000" dirty="0">
                <a:solidFill>
                  <a:schemeClr val="bg1"/>
                </a:solidFill>
                <a:latin typeface="Vladimir Script" panose="03050402040407070305" charset="0"/>
                <a:ea typeface="华文宋体" panose="02010600040101010101" charset="-122"/>
                <a:cs typeface="Vladimir Script" panose="03050402040407070305" charset="0"/>
              </a:rPr>
              <a:t>TAOBAO.</a:t>
            </a:r>
          </a:p>
        </p:txBody>
      </p:sp>
      <p:pic>
        <p:nvPicPr>
          <p:cNvPr id="2" name="淘宝的成功">
            <a:hlinkClick r:id="" action="ppaction://media"/>
            <a:extLst>
              <a:ext uri="{FF2B5EF4-FFF2-40B4-BE49-F238E27FC236}">
                <a16:creationId xmlns:a16="http://schemas.microsoft.com/office/drawing/2014/main" id="{5C5D3BB3-FA6C-95BD-C2A3-044AEA89220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13895" y="958398"/>
            <a:ext cx="9951867" cy="5606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6" name="图片占位符 5">
            <a:extLst>
              <a:ext uri="{FF2B5EF4-FFF2-40B4-BE49-F238E27FC236}">
                <a16:creationId xmlns:a16="http://schemas.microsoft.com/office/drawing/2014/main" id="{C74E8C66-EA74-C439-C786-0AEFD38D73BB}"/>
              </a:ext>
            </a:extLst>
          </p:cNvPr>
          <p:cNvPicPr>
            <a:picLocks noGrp="1" noChangeAspect="1"/>
          </p:cNvPicPr>
          <p:nvPr>
            <p:ph type="pic" idx="2"/>
          </p:nvPr>
        </p:nvPicPr>
        <p:blipFill>
          <a:blip r:embed="rId3">
            <a:extLst>
              <a:ext uri="{28A0092B-C50C-407E-A947-70E740481C1C}">
                <a14:useLocalDpi xmlns:a14="http://schemas.microsoft.com/office/drawing/2010/main" val="0"/>
              </a:ext>
            </a:extLst>
          </a:blip>
          <a:srcRect t="36009" b="36009"/>
          <a:stretch/>
        </p:blipFill>
        <p:spPr>
          <a:xfrm>
            <a:off x="70038" y="-31750"/>
            <a:ext cx="12121962" cy="2102403"/>
          </a:xfrm>
          <a:blipFill dpi="0" rotWithShape="1">
            <a:blip r:embed="rId4">
              <a:extLst>
                <a:ext uri="{28A0092B-C50C-407E-A947-70E740481C1C}">
                  <a14:useLocalDpi xmlns:a14="http://schemas.microsoft.com/office/drawing/2010/main" val="0"/>
                </a:ext>
              </a:extLst>
            </a:blip>
            <a:srcRect/>
            <a:stretch>
              <a:fillRect/>
            </a:stretch>
          </a:blipFill>
        </p:spPr>
      </p:pic>
      <p:sp>
        <p:nvSpPr>
          <p:cNvPr id="2" name="矩形 1"/>
          <p:cNvSpPr/>
          <p:nvPr/>
        </p:nvSpPr>
        <p:spPr>
          <a:xfrm>
            <a:off x="70038" y="2345690"/>
            <a:ext cx="4162598" cy="2114550"/>
          </a:xfrm>
          <a:prstGeom prst="rect">
            <a:avLst/>
          </a:prstGeom>
          <a:solidFill>
            <a:srgbClr val="C241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25400" y="2754630"/>
            <a:ext cx="4852035" cy="1426210"/>
            <a:chOff x="3584" y="375"/>
            <a:chExt cx="7641" cy="2246"/>
          </a:xfrm>
        </p:grpSpPr>
        <p:sp>
          <p:nvSpPr>
            <p:cNvPr id="182" name="Google Shape;182;p34"/>
            <p:cNvSpPr txBox="1"/>
            <p:nvPr/>
          </p:nvSpPr>
          <p:spPr>
            <a:xfrm>
              <a:off x="3584" y="982"/>
              <a:ext cx="7641" cy="573"/>
            </a:xfrm>
            <a:prstGeom prst="rect">
              <a:avLst/>
            </a:prstGeom>
            <a:noFill/>
            <a:ln>
              <a:noFill/>
            </a:ln>
          </p:spPr>
          <p:txBody>
            <a:bodyPr spcFirstLastPara="1" wrap="square" lIns="91433" tIns="45700" rIns="91433" bIns="45700" anchor="t" anchorCtr="0">
              <a:noAutofit/>
            </a:bodyPr>
            <a:lstStyle/>
            <a:p>
              <a:pPr marL="0" marR="0" lvl="0" indent="0" algn="l" rtl="0">
                <a:lnSpc>
                  <a:spcPct val="110000"/>
                </a:lnSpc>
                <a:spcBef>
                  <a:spcPts val="0"/>
                </a:spcBef>
                <a:spcAft>
                  <a:spcPts val="0"/>
                </a:spcAft>
                <a:buNone/>
              </a:pPr>
              <a:r>
                <a:rPr lang="en-US" altLang="zh-CN" sz="2400" dirty="0">
                  <a:solidFill>
                    <a:schemeClr val="bg1"/>
                  </a:solidFill>
                  <a:latin typeface="思源黑体 CN Light" panose="020B0300000000000000" charset="-122"/>
                  <a:ea typeface="思源黑体 CN Light" panose="020B0300000000000000" charset="-122"/>
                  <a:sym typeface="+mn-ea"/>
                </a:rPr>
                <a:t>The Success of Taobao</a:t>
              </a:r>
            </a:p>
          </p:txBody>
        </p:sp>
        <p:sp>
          <p:nvSpPr>
            <p:cNvPr id="183" name="Google Shape;183;p34"/>
            <p:cNvSpPr txBox="1"/>
            <p:nvPr/>
          </p:nvSpPr>
          <p:spPr>
            <a:xfrm>
              <a:off x="4380" y="375"/>
              <a:ext cx="6548" cy="46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US" altLang="en-GB" sz="1335" b="1" dirty="0">
                  <a:solidFill>
                    <a:schemeClr val="bg1"/>
                  </a:solidFill>
                  <a:latin typeface="+mj-lt"/>
                  <a:ea typeface="Montserrat" panose="00000500000000000000"/>
                  <a:cs typeface="+mj-lt"/>
                  <a:sym typeface="Montserrat" panose="00000500000000000000"/>
                </a:rPr>
                <a:t>YOUR TITLE TEXT HERE</a:t>
              </a:r>
            </a:p>
          </p:txBody>
        </p:sp>
        <p:sp>
          <p:nvSpPr>
            <p:cNvPr id="185" name="Google Shape;185;p34"/>
            <p:cNvSpPr/>
            <p:nvPr/>
          </p:nvSpPr>
          <p:spPr>
            <a:xfrm>
              <a:off x="5680" y="2516"/>
              <a:ext cx="1200" cy="105"/>
            </a:xfrm>
            <a:prstGeom prst="rect">
              <a:avLst/>
            </a:prstGeom>
            <a:solidFill>
              <a:schemeClr val="bg1"/>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sp>
        <p:nvSpPr>
          <p:cNvPr id="3" name="Google Shape;419;p44"/>
          <p:cNvSpPr txBox="1"/>
          <p:nvPr/>
        </p:nvSpPr>
        <p:spPr>
          <a:xfrm>
            <a:off x="1186815" y="4367530"/>
            <a:ext cx="3571875" cy="898525"/>
          </a:xfrm>
          <a:prstGeom prst="rect">
            <a:avLst/>
          </a:prstGeom>
          <a:noFill/>
          <a:ln>
            <a:noFill/>
          </a:ln>
        </p:spPr>
        <p:txBody>
          <a:bodyPr spcFirstLastPara="1" wrap="square" lIns="91433" tIns="45700" rIns="91433" bIns="45700" anchor="t" anchorCtr="0">
            <a:noAutofit/>
          </a:bodyPr>
          <a:lstStyle/>
          <a:p>
            <a:pPr fontAlgn="auto">
              <a:lnSpc>
                <a:spcPct val="130000"/>
              </a:lnSpc>
            </a:pPr>
            <a:endParaRPr lang="zh-CN" altLang="en-US" sz="935" dirty="0">
              <a:solidFill>
                <a:schemeClr val="bg1"/>
              </a:solidFill>
              <a:latin typeface="+mj-lt"/>
              <a:ea typeface="思源黑体 CN Light" panose="020B0300000000000000" charset="-122"/>
              <a:cs typeface="+mj-lt"/>
              <a:sym typeface="+mn-ea"/>
            </a:endParaRPr>
          </a:p>
        </p:txBody>
      </p:sp>
      <p:pic>
        <p:nvPicPr>
          <p:cNvPr id="5" name="图片 4">
            <a:extLst>
              <a:ext uri="{FF2B5EF4-FFF2-40B4-BE49-F238E27FC236}">
                <a16:creationId xmlns:a16="http://schemas.microsoft.com/office/drawing/2014/main" id="{0212F3EA-E905-D1EE-714F-B3FD015868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33" y="3841115"/>
            <a:ext cx="4176803" cy="2782488"/>
          </a:xfrm>
          <a:prstGeom prst="rect">
            <a:avLst/>
          </a:prstGeom>
        </p:spPr>
      </p:pic>
      <p:pic>
        <p:nvPicPr>
          <p:cNvPr id="8" name="图片 7">
            <a:extLst>
              <a:ext uri="{FF2B5EF4-FFF2-40B4-BE49-F238E27FC236}">
                <a16:creationId xmlns:a16="http://schemas.microsoft.com/office/drawing/2014/main" id="{20BC93FF-063A-ADF3-9224-2E25D9C9F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040" y="1537652"/>
            <a:ext cx="3524250" cy="5153025"/>
          </a:xfrm>
          <a:prstGeom prst="rect">
            <a:avLst/>
          </a:prstGeom>
        </p:spPr>
      </p:pic>
      <p:pic>
        <p:nvPicPr>
          <p:cNvPr id="11" name="图片 10">
            <a:extLst>
              <a:ext uri="{FF2B5EF4-FFF2-40B4-BE49-F238E27FC236}">
                <a16:creationId xmlns:a16="http://schemas.microsoft.com/office/drawing/2014/main" id="{F6D05F70-6086-B992-1AEC-9E5BEDE5DB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5020" y="1537652"/>
            <a:ext cx="3524250" cy="5153025"/>
          </a:xfrm>
          <a:prstGeom prst="rect">
            <a:avLst/>
          </a:prstGeom>
        </p:spPr>
      </p:pic>
    </p:spTree>
    <p:extLst>
      <p:ext uri="{BB962C8B-B14F-4D97-AF65-F5344CB8AC3E}">
        <p14:creationId xmlns:p14="http://schemas.microsoft.com/office/powerpoint/2010/main" val="417315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6451" y="226738"/>
            <a:ext cx="7355180" cy="646331"/>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3600" dirty="0">
                <a:solidFill>
                  <a:schemeClr val="bg1"/>
                </a:solidFill>
                <a:latin typeface="Papyrus" panose="03070502060502030205" pitchFamily="66" charset="0"/>
                <a:ea typeface="华文宋体" panose="02010600040101010101" charset="-122"/>
                <a:cs typeface="Vladimir Script" panose="03050402040407070305" charset="0"/>
              </a:rPr>
              <a:t>How Taobao change our lives?  </a:t>
            </a:r>
            <a:endParaRPr lang="en-US" altLang="zh-CN" sz="3600" dirty="0">
              <a:solidFill>
                <a:schemeClr val="bg1"/>
              </a:solidFill>
              <a:latin typeface="Vladimir Script" panose="03050402040407070305" charset="0"/>
              <a:ea typeface="华文宋体" panose="02010600040101010101" charset="-122"/>
              <a:cs typeface="Vladimir Script" panose="03050402040407070305" charset="0"/>
            </a:endParaRPr>
          </a:p>
        </p:txBody>
      </p:sp>
      <p:pic>
        <p:nvPicPr>
          <p:cNvPr id="3" name="Picture 2">
            <a:extLst>
              <a:ext uri="{FF2B5EF4-FFF2-40B4-BE49-F238E27FC236}">
                <a16:creationId xmlns:a16="http://schemas.microsoft.com/office/drawing/2014/main" id="{8BCA1B3B-13A8-267F-3807-779ACB8C0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407" y="101998"/>
            <a:ext cx="1542142" cy="15421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DE250D3-AAA5-8253-1DC7-DA44B8701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3" y="1110995"/>
            <a:ext cx="1897250" cy="189725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ADC35E0B-1CE3-DFB7-608D-5E1802E90782}"/>
              </a:ext>
            </a:extLst>
          </p:cNvPr>
          <p:cNvSpPr txBox="1"/>
          <p:nvPr/>
        </p:nvSpPr>
        <p:spPr>
          <a:xfrm>
            <a:off x="2385879" y="1136439"/>
            <a:ext cx="4961978" cy="707886"/>
          </a:xfrm>
          <a:prstGeom prst="rect">
            <a:avLst/>
          </a:prstGeom>
          <a:noFill/>
        </p:spPr>
        <p:txBody>
          <a:bodyPr wrap="square">
            <a:spAutoFit/>
          </a:bodyPr>
          <a:lstStyle/>
          <a:p>
            <a:r>
              <a:rPr lang="zh-CN" altLang="en-US" sz="4000" dirty="0">
                <a:solidFill>
                  <a:schemeClr val="bg1"/>
                </a:solidFill>
              </a:rPr>
              <a:t>Taobao Live</a:t>
            </a:r>
          </a:p>
        </p:txBody>
      </p:sp>
      <p:pic>
        <p:nvPicPr>
          <p:cNvPr id="4104" name="Picture 8" descr="李佳琦 直播 (1)">
            <a:extLst>
              <a:ext uri="{FF2B5EF4-FFF2-40B4-BE49-F238E27FC236}">
                <a16:creationId xmlns:a16="http://schemas.microsoft.com/office/drawing/2014/main" id="{704EABE0-4DAF-C44D-2035-4D816C5F7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07" y="3129366"/>
            <a:ext cx="4858305" cy="32388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a:extLst>
              <a:ext uri="{FF2B5EF4-FFF2-40B4-BE49-F238E27FC236}">
                <a16:creationId xmlns:a16="http://schemas.microsoft.com/office/drawing/2014/main" id="{1921691E-2D00-1734-D3F6-1A0F6EE967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a:extLst>
              <a:ext uri="{FF2B5EF4-FFF2-40B4-BE49-F238E27FC236}">
                <a16:creationId xmlns:a16="http://schemas.microsoft.com/office/drawing/2014/main" id="{E5E196C2-9E26-8F17-B4AA-A5092B6E2958}"/>
              </a:ext>
            </a:extLst>
          </p:cNvPr>
          <p:cNvPicPr>
            <a:picLocks noChangeAspect="1"/>
          </p:cNvPicPr>
          <p:nvPr/>
        </p:nvPicPr>
        <p:blipFill>
          <a:blip r:embed="rId5"/>
          <a:stretch>
            <a:fillRect/>
          </a:stretch>
        </p:blipFill>
        <p:spPr>
          <a:xfrm>
            <a:off x="6498838" y="2424886"/>
            <a:ext cx="4191000" cy="3943350"/>
          </a:xfrm>
          <a:prstGeom prst="rect">
            <a:avLst/>
          </a:prstGeom>
        </p:spPr>
      </p:pic>
    </p:spTree>
    <p:extLst>
      <p:ext uri="{BB962C8B-B14F-4D97-AF65-F5344CB8AC3E}">
        <p14:creationId xmlns:p14="http://schemas.microsoft.com/office/powerpoint/2010/main" val="409689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6451" y="226738"/>
            <a:ext cx="7355180" cy="646331"/>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3600" dirty="0">
                <a:solidFill>
                  <a:schemeClr val="bg1"/>
                </a:solidFill>
                <a:latin typeface="Papyrus" panose="03070502060502030205" pitchFamily="66" charset="0"/>
                <a:ea typeface="华文宋体" panose="02010600040101010101" charset="-122"/>
                <a:cs typeface="Vladimir Script" panose="03050402040407070305" charset="0"/>
              </a:rPr>
              <a:t>How Taobao change our lives?  </a:t>
            </a:r>
            <a:endParaRPr lang="en-US" altLang="zh-CN" sz="3600" dirty="0">
              <a:solidFill>
                <a:schemeClr val="bg1"/>
              </a:solidFill>
              <a:latin typeface="Vladimir Script" panose="03050402040407070305" charset="0"/>
              <a:ea typeface="华文宋体" panose="02010600040101010101" charset="-122"/>
              <a:cs typeface="Vladimir Script" panose="03050402040407070305" charset="0"/>
            </a:endParaRPr>
          </a:p>
        </p:txBody>
      </p:sp>
      <p:pic>
        <p:nvPicPr>
          <p:cNvPr id="3" name="Picture 2">
            <a:extLst>
              <a:ext uri="{FF2B5EF4-FFF2-40B4-BE49-F238E27FC236}">
                <a16:creationId xmlns:a16="http://schemas.microsoft.com/office/drawing/2014/main" id="{8BCA1B3B-13A8-267F-3807-779ACB8C0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5646" y="169960"/>
            <a:ext cx="1897249" cy="189724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4C07A153-7F9C-07D5-2AAD-44B65EC48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5" y="1118586"/>
            <a:ext cx="3168981" cy="5739414"/>
          </a:xfrm>
          <a:prstGeom prst="rect">
            <a:avLst/>
          </a:prstGeom>
        </p:spPr>
      </p:pic>
      <p:pic>
        <p:nvPicPr>
          <p:cNvPr id="6" name="图片 5">
            <a:extLst>
              <a:ext uri="{FF2B5EF4-FFF2-40B4-BE49-F238E27FC236}">
                <a16:creationId xmlns:a16="http://schemas.microsoft.com/office/drawing/2014/main" id="{A85C775B-F2FB-6932-082C-570889CE8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558" y="1118585"/>
            <a:ext cx="3442883" cy="5739415"/>
          </a:xfrm>
          <a:prstGeom prst="rect">
            <a:avLst/>
          </a:prstGeom>
        </p:spPr>
      </p:pic>
    </p:spTree>
    <p:extLst>
      <p:ext uri="{BB962C8B-B14F-4D97-AF65-F5344CB8AC3E}">
        <p14:creationId xmlns:p14="http://schemas.microsoft.com/office/powerpoint/2010/main" val="71541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2" name="图片占位符 0"/>
          <p:cNvSpPr>
            <a:spLocks noGrp="1"/>
          </p:cNvSpPr>
          <p:nvPr>
            <p:ph type="pic" idx="2"/>
          </p:nvPr>
        </p:nvSpPr>
        <p:spPr>
          <a:blipFill rotWithShape="1">
            <a:blip r:embed="rId3" cstate="screen">
              <a:extLst>
                <a:ext uri="{28A0092B-C50C-407E-A947-70E740481C1C}">
                  <a14:useLocalDpi xmlns:a14="http://schemas.microsoft.com/office/drawing/2010/main"/>
                </a:ext>
              </a:extLst>
            </a:blip>
            <a:stretch>
              <a:fillRect/>
            </a:stretch>
          </a:blipFill>
        </p:spPr>
      </p:sp>
      <p:sp>
        <p:nvSpPr>
          <p:cNvPr id="428" name="Google Shape;428;p54"/>
          <p:cNvSpPr/>
          <p:nvPr/>
        </p:nvSpPr>
        <p:spPr>
          <a:xfrm>
            <a:off x="348615" y="348615"/>
            <a:ext cx="11495405" cy="6161405"/>
          </a:xfrm>
          <a:prstGeom prst="rect">
            <a:avLst/>
          </a:prstGeom>
          <a:solidFill>
            <a:schemeClr val="dk1">
              <a:alpha val="60000"/>
            </a:scheme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429" name="Google Shape;429;p54"/>
          <p:cNvGrpSpPr/>
          <p:nvPr/>
        </p:nvGrpSpPr>
        <p:grpSpPr>
          <a:xfrm>
            <a:off x="1716501" y="2828341"/>
            <a:ext cx="2942587" cy="1201319"/>
            <a:chOff x="3008271" y="3095625"/>
            <a:chExt cx="2942586" cy="1201319"/>
          </a:xfrm>
        </p:grpSpPr>
        <p:sp>
          <p:nvSpPr>
            <p:cNvPr id="430" name="Google Shape;430;p54"/>
            <p:cNvSpPr/>
            <p:nvPr/>
          </p:nvSpPr>
          <p:spPr>
            <a:xfrm rot="5400000">
              <a:off x="3493175" y="2674931"/>
              <a:ext cx="114288" cy="955676"/>
            </a:xfrm>
            <a:prstGeom prst="rect">
              <a:avLst/>
            </a:prstGeom>
            <a:solidFill>
              <a:srgbClr val="C24138"/>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rgbClr val="C24138"/>
                </a:solidFill>
                <a:latin typeface="+mj-lt"/>
                <a:ea typeface="Calibri" panose="020F0502020204030204"/>
                <a:cs typeface="+mj-lt"/>
                <a:sym typeface="Calibri" panose="020F0502020204030204"/>
              </a:endParaRPr>
            </a:p>
          </p:txBody>
        </p:sp>
        <p:sp>
          <p:nvSpPr>
            <p:cNvPr id="431" name="Google Shape;431;p54"/>
            <p:cNvSpPr txBox="1"/>
            <p:nvPr/>
          </p:nvSpPr>
          <p:spPr>
            <a:xfrm>
              <a:off x="3008271" y="3281281"/>
              <a:ext cx="2942586" cy="1015663"/>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GB" sz="6000" b="1">
                  <a:solidFill>
                    <a:srgbClr val="C24138"/>
                  </a:solidFill>
                  <a:latin typeface="+mj-lt"/>
                  <a:ea typeface="Montserrat" panose="00000500000000000000"/>
                  <a:cs typeface="+mj-lt"/>
                  <a:sym typeface="Montserrat" panose="00000500000000000000"/>
                </a:rPr>
                <a:t>E N D</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4138"/>
        </a:solidFill>
        <a:effectLst/>
      </p:bgPr>
    </p:bg>
    <p:spTree>
      <p:nvGrpSpPr>
        <p:cNvPr id="1" name="Shape 412"/>
        <p:cNvGrpSpPr/>
        <p:nvPr/>
      </p:nvGrpSpPr>
      <p:grpSpPr>
        <a:xfrm>
          <a:off x="0" y="0"/>
          <a:ext cx="0" cy="0"/>
          <a:chOff x="0" y="0"/>
          <a:chExt cx="0" cy="0"/>
        </a:xfrm>
      </p:grpSpPr>
      <p:sp>
        <p:nvSpPr>
          <p:cNvPr id="413" name="Google Shape;413;p53"/>
          <p:cNvSpPr/>
          <p:nvPr/>
        </p:nvSpPr>
        <p:spPr>
          <a:xfrm>
            <a:off x="2028825" y="1552575"/>
            <a:ext cx="4057651" cy="3752849"/>
          </a:xfrm>
          <a:prstGeom prst="rect">
            <a:avLst/>
          </a:prstGeom>
          <a:solidFill>
            <a:srgbClr val="216E59"/>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j-lt"/>
              <a:ea typeface="Calibri" panose="020F0502020204030204"/>
              <a:cs typeface="+mj-lt"/>
              <a:sym typeface="Calibri" panose="020F0502020204030204"/>
            </a:endParaRPr>
          </a:p>
        </p:txBody>
      </p:sp>
      <p:grpSp>
        <p:nvGrpSpPr>
          <p:cNvPr id="15" name="组合 0"/>
          <p:cNvGrpSpPr/>
          <p:nvPr/>
        </p:nvGrpSpPr>
        <p:grpSpPr>
          <a:xfrm>
            <a:off x="6709391" y="1606550"/>
            <a:ext cx="598600" cy="2739390"/>
            <a:chOff x="10585" y="2344"/>
            <a:chExt cx="943" cy="4314"/>
          </a:xfrm>
        </p:grpSpPr>
        <p:sp>
          <p:nvSpPr>
            <p:cNvPr id="418" name="Google Shape;418;p53"/>
            <p:cNvSpPr txBox="1"/>
            <p:nvPr/>
          </p:nvSpPr>
          <p:spPr>
            <a:xfrm>
              <a:off x="10585" y="2344"/>
              <a:ext cx="943" cy="994"/>
            </a:xfrm>
            <a:prstGeom prst="rect">
              <a:avLst/>
            </a:prstGeom>
            <a:solidFill>
              <a:srgbClr val="216E59"/>
            </a:solid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3465">
                  <a:solidFill>
                    <a:schemeClr val="bg1"/>
                  </a:solidFill>
                  <a:latin typeface="思源黑体 CN Heavy" panose="020B0A00000000000000" charset="-122"/>
                  <a:ea typeface="思源黑体 CN Heavy" panose="020B0A00000000000000" charset="-122"/>
                  <a:cs typeface="+mj-lt"/>
                  <a:sym typeface="Open Sans" panose="020B0606030504020204"/>
                </a:rPr>
                <a:t>1</a:t>
              </a:r>
            </a:p>
          </p:txBody>
        </p:sp>
        <p:sp>
          <p:nvSpPr>
            <p:cNvPr id="419" name="Google Shape;419;p53"/>
            <p:cNvSpPr txBox="1"/>
            <p:nvPr/>
          </p:nvSpPr>
          <p:spPr>
            <a:xfrm>
              <a:off x="10585" y="4055"/>
              <a:ext cx="943" cy="993"/>
            </a:xfrm>
            <a:prstGeom prst="rect">
              <a:avLst/>
            </a:prstGeom>
            <a:solidFill>
              <a:srgbClr val="216E59"/>
            </a:solid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3465">
                  <a:solidFill>
                    <a:schemeClr val="bg1"/>
                  </a:solidFill>
                  <a:latin typeface="思源黑体 CN Heavy" panose="020B0A00000000000000" charset="-122"/>
                  <a:ea typeface="思源黑体 CN Heavy" panose="020B0A00000000000000" charset="-122"/>
                  <a:cs typeface="+mj-lt"/>
                  <a:sym typeface="Open Sans" panose="020B0606030504020204"/>
                </a:rPr>
                <a:t>2</a:t>
              </a:r>
            </a:p>
          </p:txBody>
        </p:sp>
        <p:sp>
          <p:nvSpPr>
            <p:cNvPr id="420" name="Google Shape;420;p53"/>
            <p:cNvSpPr txBox="1"/>
            <p:nvPr/>
          </p:nvSpPr>
          <p:spPr>
            <a:xfrm>
              <a:off x="10585" y="5665"/>
              <a:ext cx="943" cy="993"/>
            </a:xfrm>
            <a:prstGeom prst="rect">
              <a:avLst/>
            </a:prstGeom>
            <a:solidFill>
              <a:srgbClr val="216E59"/>
            </a:solid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3465">
                  <a:solidFill>
                    <a:schemeClr val="bg1"/>
                  </a:solidFill>
                  <a:latin typeface="思源黑体 CN Heavy" panose="020B0A00000000000000" charset="-122"/>
                  <a:ea typeface="思源黑体 CN Heavy" panose="020B0A00000000000000" charset="-122"/>
                  <a:cs typeface="+mj-lt"/>
                  <a:sym typeface="Open Sans" panose="020B0606030504020204"/>
                </a:rPr>
                <a:t>3</a:t>
              </a:r>
            </a:p>
          </p:txBody>
        </p:sp>
      </p:grpSp>
      <p:grpSp>
        <p:nvGrpSpPr>
          <p:cNvPr id="22" name="组合 21"/>
          <p:cNvGrpSpPr/>
          <p:nvPr/>
        </p:nvGrpSpPr>
        <p:grpSpPr>
          <a:xfrm>
            <a:off x="7332981" y="1518237"/>
            <a:ext cx="3641249" cy="699770"/>
            <a:chOff x="11445" y="640"/>
            <a:chExt cx="6921" cy="1102"/>
          </a:xfrm>
        </p:grpSpPr>
        <p:sp>
          <p:nvSpPr>
            <p:cNvPr id="23" name="文本框 22"/>
            <p:cNvSpPr txBox="1"/>
            <p:nvPr/>
          </p:nvSpPr>
          <p:spPr>
            <a:xfrm>
              <a:off x="11636" y="1088"/>
              <a:ext cx="6730" cy="654"/>
            </a:xfrm>
            <a:prstGeom prst="rect">
              <a:avLst/>
            </a:prstGeom>
            <a:noFill/>
          </p:spPr>
          <p:txBody>
            <a:bodyPr wrap="square" rtlCol="0" anchor="t">
              <a:spAutoFit/>
            </a:bodyPr>
            <a:lstStyle/>
            <a:p>
              <a:pPr fontAlgn="auto">
                <a:lnSpc>
                  <a:spcPct val="130000"/>
                </a:lnSpc>
              </a:pPr>
              <a:r>
                <a:rPr lang="en-US" altLang="zh-CN" b="1" dirty="0">
                  <a:solidFill>
                    <a:schemeClr val="bg1"/>
                  </a:solidFill>
                  <a:latin typeface="+mj-lt"/>
                  <a:ea typeface="思源黑体 CN Light" panose="020B0300000000000000" charset="-122"/>
                  <a:cs typeface="+mj-lt"/>
                </a:rPr>
                <a:t>The History of Taobao</a:t>
              </a:r>
              <a:endParaRPr lang="zh-CN" altLang="en-US" b="1" dirty="0">
                <a:solidFill>
                  <a:schemeClr val="bg1"/>
                </a:solidFill>
                <a:latin typeface="+mj-lt"/>
                <a:ea typeface="思源黑体 CN Light" panose="020B0300000000000000" charset="-122"/>
                <a:cs typeface="+mj-lt"/>
              </a:endParaRPr>
            </a:p>
          </p:txBody>
        </p:sp>
        <p:sp>
          <p:nvSpPr>
            <p:cNvPr id="24" name="文本框 23"/>
            <p:cNvSpPr txBox="1"/>
            <p:nvPr/>
          </p:nvSpPr>
          <p:spPr>
            <a:xfrm>
              <a:off x="11445" y="640"/>
              <a:ext cx="4182" cy="531"/>
            </a:xfrm>
            <a:prstGeom prst="rect">
              <a:avLst/>
            </a:prstGeom>
            <a:noFill/>
          </p:spPr>
          <p:txBody>
            <a:bodyPr wrap="square" rtlCol="0">
              <a:spAutoFit/>
            </a:bodyPr>
            <a:lstStyle/>
            <a:p>
              <a:r>
                <a:rPr lang="en-US" altLang="zh-CN" sz="1600" dirty="0">
                  <a:solidFill>
                    <a:schemeClr val="bg1"/>
                  </a:solidFill>
                  <a:latin typeface="思源黑体 CN Light" panose="020B0300000000000000" charset="-122"/>
                  <a:ea typeface="思源黑体 CN Light" panose="020B0300000000000000" charset="-122"/>
                  <a:sym typeface="+mn-ea"/>
                </a:rPr>
                <a:t>01</a:t>
              </a:r>
              <a:endParaRPr lang="zh-CN" altLang="en-US" sz="1600" dirty="0">
                <a:solidFill>
                  <a:schemeClr val="bg1"/>
                </a:solidFill>
                <a:latin typeface="思源黑体 CN Light" panose="020B0300000000000000" charset="-122"/>
                <a:ea typeface="思源黑体 CN Light" panose="020B0300000000000000" charset="-122"/>
                <a:sym typeface="+mn-ea"/>
              </a:endParaRPr>
            </a:p>
          </p:txBody>
        </p:sp>
      </p:grpSp>
      <p:grpSp>
        <p:nvGrpSpPr>
          <p:cNvPr id="2" name="组合 1"/>
          <p:cNvGrpSpPr/>
          <p:nvPr/>
        </p:nvGrpSpPr>
        <p:grpSpPr>
          <a:xfrm>
            <a:off x="7332981" y="3590329"/>
            <a:ext cx="3575483" cy="734060"/>
            <a:chOff x="11445" y="640"/>
            <a:chExt cx="6796" cy="1156"/>
          </a:xfrm>
        </p:grpSpPr>
        <p:sp>
          <p:nvSpPr>
            <p:cNvPr id="3" name="文本框 2"/>
            <p:cNvSpPr txBox="1"/>
            <p:nvPr/>
          </p:nvSpPr>
          <p:spPr>
            <a:xfrm>
              <a:off x="11511" y="1142"/>
              <a:ext cx="6730" cy="654"/>
            </a:xfrm>
            <a:prstGeom prst="rect">
              <a:avLst/>
            </a:prstGeom>
            <a:noFill/>
          </p:spPr>
          <p:txBody>
            <a:bodyPr wrap="square" rtlCol="0" anchor="t">
              <a:spAutoFit/>
            </a:bodyPr>
            <a:lstStyle/>
            <a:p>
              <a:pPr fontAlgn="auto">
                <a:lnSpc>
                  <a:spcPct val="130000"/>
                </a:lnSpc>
              </a:pPr>
              <a:r>
                <a:rPr lang="en-US" altLang="zh-CN" b="1" dirty="0">
                  <a:solidFill>
                    <a:schemeClr val="bg1"/>
                  </a:solidFill>
                  <a:latin typeface="+mj-lt"/>
                  <a:ea typeface="思源黑体 CN Light" panose="020B0300000000000000" charset="-122"/>
                  <a:cs typeface="+mj-lt"/>
                </a:rPr>
                <a:t>The impact of Taobao on lives</a:t>
              </a:r>
            </a:p>
          </p:txBody>
        </p:sp>
        <p:sp>
          <p:nvSpPr>
            <p:cNvPr id="4" name="文本框 3"/>
            <p:cNvSpPr txBox="1"/>
            <p:nvPr/>
          </p:nvSpPr>
          <p:spPr>
            <a:xfrm>
              <a:off x="11445" y="640"/>
              <a:ext cx="4182" cy="531"/>
            </a:xfrm>
            <a:prstGeom prst="rect">
              <a:avLst/>
            </a:prstGeom>
            <a:noFill/>
          </p:spPr>
          <p:txBody>
            <a:bodyPr wrap="square" rtlCol="0">
              <a:spAutoFit/>
            </a:bodyPr>
            <a:lstStyle/>
            <a:p>
              <a:r>
                <a:rPr lang="en-US" altLang="zh-CN" sz="1600" dirty="0">
                  <a:solidFill>
                    <a:schemeClr val="bg1"/>
                  </a:solidFill>
                  <a:latin typeface="思源黑体 CN Light" panose="020B0300000000000000" charset="-122"/>
                  <a:ea typeface="思源黑体 CN Light" panose="020B0300000000000000" charset="-122"/>
                  <a:sym typeface="+mn-ea"/>
                </a:rPr>
                <a:t>03</a:t>
              </a:r>
              <a:endParaRPr lang="zh-CN" altLang="en-US" sz="1600" dirty="0">
                <a:solidFill>
                  <a:schemeClr val="bg1"/>
                </a:solidFill>
                <a:latin typeface="思源黑体 CN Light" panose="020B0300000000000000" charset="-122"/>
                <a:ea typeface="思源黑体 CN Light" panose="020B0300000000000000" charset="-122"/>
                <a:sym typeface="+mn-ea"/>
              </a:endParaRPr>
            </a:p>
          </p:txBody>
        </p:sp>
      </p:grpSp>
      <p:grpSp>
        <p:nvGrpSpPr>
          <p:cNvPr id="5" name="组合 4"/>
          <p:cNvGrpSpPr/>
          <p:nvPr/>
        </p:nvGrpSpPr>
        <p:grpSpPr>
          <a:xfrm>
            <a:off x="7332981" y="2639060"/>
            <a:ext cx="3976911" cy="699135"/>
            <a:chOff x="11445" y="640"/>
            <a:chExt cx="7559" cy="1101"/>
          </a:xfrm>
        </p:grpSpPr>
        <p:sp>
          <p:nvSpPr>
            <p:cNvPr id="6" name="文本框 5"/>
            <p:cNvSpPr txBox="1"/>
            <p:nvPr/>
          </p:nvSpPr>
          <p:spPr>
            <a:xfrm>
              <a:off x="11493" y="1087"/>
              <a:ext cx="7511" cy="654"/>
            </a:xfrm>
            <a:prstGeom prst="rect">
              <a:avLst/>
            </a:prstGeom>
            <a:noFill/>
          </p:spPr>
          <p:txBody>
            <a:bodyPr wrap="square" rtlCol="0" anchor="t">
              <a:spAutoFit/>
            </a:bodyPr>
            <a:lstStyle/>
            <a:p>
              <a:pPr fontAlgn="auto">
                <a:lnSpc>
                  <a:spcPct val="130000"/>
                </a:lnSpc>
              </a:pPr>
              <a:r>
                <a:rPr lang="en-US" altLang="zh-CN" b="1" dirty="0">
                  <a:solidFill>
                    <a:schemeClr val="bg1"/>
                  </a:solidFill>
                  <a:latin typeface="+mj-lt"/>
                  <a:ea typeface="思源黑体 CN Light" panose="020B0300000000000000" charset="-122"/>
                  <a:cs typeface="+mj-lt"/>
                </a:rPr>
                <a:t>The reasons of Taobao’s success</a:t>
              </a:r>
              <a:endParaRPr lang="zh-CN" altLang="en-US" b="1" dirty="0">
                <a:solidFill>
                  <a:schemeClr val="bg1"/>
                </a:solidFill>
                <a:latin typeface="+mj-lt"/>
                <a:ea typeface="思源黑体 CN Light" panose="020B0300000000000000" charset="-122"/>
                <a:cs typeface="+mj-lt"/>
              </a:endParaRPr>
            </a:p>
          </p:txBody>
        </p:sp>
        <p:sp>
          <p:nvSpPr>
            <p:cNvPr id="7" name="文本框 6"/>
            <p:cNvSpPr txBox="1"/>
            <p:nvPr/>
          </p:nvSpPr>
          <p:spPr>
            <a:xfrm>
              <a:off x="11445" y="640"/>
              <a:ext cx="4182" cy="531"/>
            </a:xfrm>
            <a:prstGeom prst="rect">
              <a:avLst/>
            </a:prstGeom>
            <a:noFill/>
          </p:spPr>
          <p:txBody>
            <a:bodyPr wrap="square" rtlCol="0">
              <a:spAutoFit/>
            </a:bodyPr>
            <a:lstStyle/>
            <a:p>
              <a:r>
                <a:rPr lang="en-US" altLang="zh-CN" sz="1600" dirty="0">
                  <a:solidFill>
                    <a:schemeClr val="bg1"/>
                  </a:solidFill>
                  <a:latin typeface="思源黑体 CN Light" panose="020B0300000000000000" charset="-122"/>
                  <a:ea typeface="思源黑体 CN Light" panose="020B0300000000000000" charset="-122"/>
                  <a:sym typeface="+mn-ea"/>
                </a:rPr>
                <a:t>02  </a:t>
              </a:r>
              <a:endParaRPr lang="zh-CN" altLang="en-US" sz="1600" dirty="0">
                <a:solidFill>
                  <a:schemeClr val="bg1"/>
                </a:solidFill>
                <a:latin typeface="思源黑体 CN Light" panose="020B0300000000000000" charset="-122"/>
                <a:ea typeface="思源黑体 CN Light" panose="020B0300000000000000" charset="-122"/>
                <a:sym typeface="+mn-ea"/>
              </a:endParaRPr>
            </a:p>
          </p:txBody>
        </p:sp>
      </p:grpSp>
      <p:grpSp>
        <p:nvGrpSpPr>
          <p:cNvPr id="12" name="Google Shape;414;p53"/>
          <p:cNvGrpSpPr/>
          <p:nvPr/>
        </p:nvGrpSpPr>
        <p:grpSpPr>
          <a:xfrm>
            <a:off x="3034941" y="3476040"/>
            <a:ext cx="2885440" cy="1200785"/>
            <a:chOff x="3008271" y="3095625"/>
            <a:chExt cx="2885439" cy="1200785"/>
          </a:xfrm>
        </p:grpSpPr>
        <p:sp>
          <p:nvSpPr>
            <p:cNvPr id="13" name="Google Shape;415;p53"/>
            <p:cNvSpPr/>
            <p:nvPr/>
          </p:nvSpPr>
          <p:spPr>
            <a:xfrm rot="5400000">
              <a:off x="3493175" y="2674931"/>
              <a:ext cx="114288" cy="955676"/>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j-lt"/>
                <a:ea typeface="Calibri" panose="020F0502020204030204"/>
                <a:cs typeface="+mj-lt"/>
                <a:sym typeface="Calibri" panose="020F0502020204030204"/>
              </a:endParaRPr>
            </a:p>
          </p:txBody>
        </p:sp>
        <p:sp>
          <p:nvSpPr>
            <p:cNvPr id="14" name="Google Shape;416;p53"/>
            <p:cNvSpPr txBox="1"/>
            <p:nvPr/>
          </p:nvSpPr>
          <p:spPr>
            <a:xfrm>
              <a:off x="3008271" y="3281045"/>
              <a:ext cx="2885439" cy="1015365"/>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US" sz="3600">
                  <a:solidFill>
                    <a:schemeClr val="bg1"/>
                  </a:solidFill>
                  <a:latin typeface="+mj-lt"/>
                  <a:cs typeface="+mj-lt"/>
                </a:rPr>
                <a:t>CONTENTS</a:t>
              </a:r>
            </a:p>
          </p:txBody>
        </p:sp>
      </p:grpSp>
      <p:pic>
        <p:nvPicPr>
          <p:cNvPr id="3074" name="Picture 2">
            <a:extLst>
              <a:ext uri="{FF2B5EF4-FFF2-40B4-BE49-F238E27FC236}">
                <a16:creationId xmlns:a16="http://schemas.microsoft.com/office/drawing/2014/main" id="{6E74FDC4-310E-C3DE-09B4-247D45959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7" y="679984"/>
            <a:ext cx="4932630" cy="2589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66130" y="9525"/>
            <a:ext cx="6377940" cy="6855460"/>
          </a:xfrm>
          <a:prstGeom prst="rect">
            <a:avLst/>
          </a:prstGeom>
          <a:solidFill>
            <a:srgbClr val="C2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a:extLst>
              <a:ext uri="{FF2B5EF4-FFF2-40B4-BE49-F238E27FC236}">
                <a16:creationId xmlns:a16="http://schemas.microsoft.com/office/drawing/2014/main" id="{84CBCE29-5802-0E36-5669-59C3658D2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885" y="3429000"/>
            <a:ext cx="2946613" cy="2946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94092BB-69C4-854E-97F5-E0DE9AAA5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935" y="152932"/>
            <a:ext cx="3844864" cy="2441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马云">
            <a:extLst>
              <a:ext uri="{FF2B5EF4-FFF2-40B4-BE49-F238E27FC236}">
                <a16:creationId xmlns:a16="http://schemas.microsoft.com/office/drawing/2014/main" id="{AC9BF854-D65A-B021-B17F-28EB44D04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0" y="152932"/>
            <a:ext cx="2571750" cy="364671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3E122117-1A40-6E76-8896-8B0501E873D0}"/>
              </a:ext>
            </a:extLst>
          </p:cNvPr>
          <p:cNvSpPr txBox="1"/>
          <p:nvPr/>
        </p:nvSpPr>
        <p:spPr>
          <a:xfrm>
            <a:off x="-1" y="4027412"/>
            <a:ext cx="6001305" cy="2677656"/>
          </a:xfrm>
          <a:prstGeom prst="rect">
            <a:avLst/>
          </a:prstGeom>
          <a:noFill/>
        </p:spPr>
        <p:txBody>
          <a:bodyPr wrap="square">
            <a:spAutoFit/>
          </a:bodyPr>
          <a:lstStyle/>
          <a:p>
            <a:r>
              <a:rPr lang="zh-CN" altLang="en-US" sz="2400" dirty="0">
                <a:solidFill>
                  <a:schemeClr val="bg1"/>
                </a:solidFill>
              </a:rPr>
              <a:t>1988-1995: English teacher, English translator</a:t>
            </a:r>
          </a:p>
          <a:p>
            <a:r>
              <a:rPr lang="zh-CN" altLang="en-US" sz="2400" dirty="0">
                <a:solidFill>
                  <a:schemeClr val="bg1"/>
                </a:solidFill>
              </a:rPr>
              <a:t>1995: Joined the Internet industry</a:t>
            </a:r>
          </a:p>
          <a:p>
            <a:r>
              <a:rPr lang="zh-CN" altLang="en-US" sz="2400" dirty="0">
                <a:solidFill>
                  <a:schemeClr val="bg1"/>
                </a:solidFill>
              </a:rPr>
              <a:t>1998: Founded Alibaba</a:t>
            </a:r>
          </a:p>
          <a:p>
            <a:r>
              <a:rPr lang="zh-CN" altLang="en-US" sz="2400" dirty="0">
                <a:solidFill>
                  <a:schemeClr val="bg1"/>
                </a:solidFill>
              </a:rPr>
              <a:t>2003: Founded Taobao</a:t>
            </a:r>
          </a:p>
          <a:p>
            <a:r>
              <a:rPr lang="zh-CN" altLang="en-US" sz="2400" dirty="0">
                <a:solidFill>
                  <a:schemeClr val="bg1"/>
                </a:solidFill>
              </a:rPr>
              <a:t>2004: Founded Alipay</a:t>
            </a:r>
          </a:p>
          <a:p>
            <a:r>
              <a:rPr lang="zh-CN" altLang="en-US" sz="2400" dirty="0">
                <a:solidFill>
                  <a:schemeClr val="bg1"/>
                </a:solidFill>
              </a:rPr>
              <a:t>......</a:t>
            </a:r>
            <a:endParaRPr lang="zh-CN" altLang="en-US" dirty="0">
              <a:solidFill>
                <a:schemeClr val="bg1"/>
              </a:solidFill>
            </a:endParaRPr>
          </a:p>
        </p:txBody>
      </p:sp>
      <p:sp>
        <p:nvSpPr>
          <p:cNvPr id="7" name="文本框 6">
            <a:extLst>
              <a:ext uri="{FF2B5EF4-FFF2-40B4-BE49-F238E27FC236}">
                <a16:creationId xmlns:a16="http://schemas.microsoft.com/office/drawing/2014/main" id="{87FEC357-7BC7-BC4C-CCAC-70ADB8FBD814}"/>
              </a:ext>
            </a:extLst>
          </p:cNvPr>
          <p:cNvSpPr txBox="1"/>
          <p:nvPr/>
        </p:nvSpPr>
        <p:spPr>
          <a:xfrm>
            <a:off x="3026490" y="888079"/>
            <a:ext cx="6169980" cy="2123658"/>
          </a:xfrm>
          <a:prstGeom prst="rect">
            <a:avLst/>
          </a:prstGeom>
          <a:noFill/>
        </p:spPr>
        <p:txBody>
          <a:bodyPr wrap="square">
            <a:spAutoFit/>
          </a:bodyPr>
          <a:lstStyle/>
          <a:p>
            <a:r>
              <a:rPr lang="zh-CN" altLang="en-US" sz="4400" dirty="0">
                <a:latin typeface="Adobe Caslon Pro" panose="0205050205050A020403" pitchFamily="18" charset="0"/>
              </a:rPr>
              <a:t>Jack Ma</a:t>
            </a:r>
            <a:endParaRPr lang="en-US" altLang="zh-CN" sz="4400" dirty="0">
              <a:latin typeface="Adobe Caslon Pro" panose="0205050205050A020403" pitchFamily="18" charset="0"/>
            </a:endParaRPr>
          </a:p>
          <a:p>
            <a:endParaRPr lang="en-US" altLang="zh-CN" sz="4400" dirty="0">
              <a:latin typeface="Adobe Caslon Pro" panose="0205050205050A020403" pitchFamily="18" charset="0"/>
            </a:endParaRPr>
          </a:p>
          <a:p>
            <a:r>
              <a:rPr lang="zh-CN" altLang="en-US" sz="4400" dirty="0">
                <a:latin typeface="Adobe 仿宋 Std R" panose="02020400000000000000" pitchFamily="18" charset="-122"/>
                <a:ea typeface="Adobe 仿宋 Std R" panose="02020400000000000000" pitchFamily="18" charset="-122"/>
              </a:rPr>
              <a:t>马云</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6" name="图片占位符 5">
            <a:extLst>
              <a:ext uri="{FF2B5EF4-FFF2-40B4-BE49-F238E27FC236}">
                <a16:creationId xmlns:a16="http://schemas.microsoft.com/office/drawing/2014/main" id="{C74E8C66-EA74-C439-C786-0AEFD38D73BB}"/>
              </a:ext>
            </a:extLst>
          </p:cNvPr>
          <p:cNvPicPr>
            <a:picLocks noGrp="1" noChangeAspect="1"/>
          </p:cNvPicPr>
          <p:nvPr>
            <p:ph type="pic" idx="2"/>
          </p:nvPr>
        </p:nvPicPr>
        <p:blipFill>
          <a:blip r:embed="rId3">
            <a:extLst>
              <a:ext uri="{28A0092B-C50C-407E-A947-70E740481C1C}">
                <a14:useLocalDpi xmlns:a14="http://schemas.microsoft.com/office/drawing/2010/main" val="0"/>
              </a:ext>
            </a:extLst>
          </a:blip>
          <a:srcRect t="15542" b="15542"/>
          <a:stretch>
            <a:fillRect/>
          </a:stretch>
        </p:blipFill>
        <p:spPr>
          <a:xfrm>
            <a:off x="0" y="0"/>
            <a:ext cx="12192000" cy="2114550"/>
          </a:xfrm>
          <a:blipFill dpi="0" rotWithShape="1">
            <a:blip r:embed="rId3">
              <a:extLst>
                <a:ext uri="{28A0092B-C50C-407E-A947-70E740481C1C}">
                  <a14:useLocalDpi xmlns:a14="http://schemas.microsoft.com/office/drawing/2010/main" val="0"/>
                </a:ext>
              </a:extLst>
            </a:blip>
            <a:srcRect/>
            <a:stretch>
              <a:fillRect/>
            </a:stretch>
          </a:blipFill>
        </p:spPr>
      </p:pic>
      <p:sp>
        <p:nvSpPr>
          <p:cNvPr id="2" name="矩形 1"/>
          <p:cNvSpPr/>
          <p:nvPr/>
        </p:nvSpPr>
        <p:spPr>
          <a:xfrm>
            <a:off x="24475" y="2345690"/>
            <a:ext cx="4162598" cy="2114550"/>
          </a:xfrm>
          <a:prstGeom prst="rect">
            <a:avLst/>
          </a:prstGeom>
          <a:solidFill>
            <a:srgbClr val="C241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25400" y="2754630"/>
            <a:ext cx="5358765" cy="1426210"/>
            <a:chOff x="3584" y="375"/>
            <a:chExt cx="8439" cy="2246"/>
          </a:xfrm>
        </p:grpSpPr>
        <p:sp>
          <p:nvSpPr>
            <p:cNvPr id="182" name="Google Shape;182;p34"/>
            <p:cNvSpPr txBox="1"/>
            <p:nvPr/>
          </p:nvSpPr>
          <p:spPr>
            <a:xfrm>
              <a:off x="3584" y="982"/>
              <a:ext cx="8439" cy="812"/>
            </a:xfrm>
            <a:prstGeom prst="rect">
              <a:avLst/>
            </a:prstGeom>
            <a:noFill/>
            <a:ln>
              <a:noFill/>
            </a:ln>
          </p:spPr>
          <p:txBody>
            <a:bodyPr spcFirstLastPara="1" wrap="square" lIns="91433" tIns="45700" rIns="91433" bIns="45700" anchor="t" anchorCtr="0">
              <a:noAutofit/>
            </a:bodyPr>
            <a:lstStyle/>
            <a:p>
              <a:pPr marL="0" marR="0" lvl="0" indent="0" algn="l" rtl="0">
                <a:lnSpc>
                  <a:spcPct val="110000"/>
                </a:lnSpc>
                <a:spcBef>
                  <a:spcPts val="0"/>
                </a:spcBef>
                <a:spcAft>
                  <a:spcPts val="0"/>
                </a:spcAft>
                <a:buNone/>
              </a:pPr>
              <a:r>
                <a:rPr lang="en-US" altLang="zh-CN" sz="3060" dirty="0">
                  <a:solidFill>
                    <a:schemeClr val="bg1"/>
                  </a:solidFill>
                  <a:latin typeface="思源黑体 CN Light" panose="020B0300000000000000" charset="-122"/>
                  <a:ea typeface="思源黑体 CN Light" panose="020B0300000000000000" charset="-122"/>
                  <a:sym typeface="+mn-ea"/>
                </a:rPr>
                <a:t>The History of Taobao</a:t>
              </a:r>
            </a:p>
          </p:txBody>
        </p:sp>
        <p:sp>
          <p:nvSpPr>
            <p:cNvPr id="183" name="Google Shape;183;p34"/>
            <p:cNvSpPr txBox="1"/>
            <p:nvPr/>
          </p:nvSpPr>
          <p:spPr>
            <a:xfrm>
              <a:off x="4380" y="375"/>
              <a:ext cx="6548" cy="46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US" altLang="en-GB" sz="1335" b="1" dirty="0">
                  <a:solidFill>
                    <a:schemeClr val="bg1"/>
                  </a:solidFill>
                  <a:latin typeface="+mj-lt"/>
                  <a:ea typeface="Montserrat" panose="00000500000000000000"/>
                  <a:cs typeface="+mj-lt"/>
                  <a:sym typeface="Montserrat" panose="00000500000000000000"/>
                </a:rPr>
                <a:t>YOUR TITLE TEXT HERE</a:t>
              </a:r>
            </a:p>
          </p:txBody>
        </p:sp>
        <p:sp>
          <p:nvSpPr>
            <p:cNvPr id="185" name="Google Shape;185;p34"/>
            <p:cNvSpPr/>
            <p:nvPr/>
          </p:nvSpPr>
          <p:spPr>
            <a:xfrm>
              <a:off x="5680" y="2516"/>
              <a:ext cx="1200" cy="105"/>
            </a:xfrm>
            <a:prstGeom prst="rect">
              <a:avLst/>
            </a:prstGeom>
            <a:solidFill>
              <a:schemeClr val="bg1"/>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sp>
        <p:nvSpPr>
          <p:cNvPr id="3" name="Google Shape;419;p44"/>
          <p:cNvSpPr txBox="1"/>
          <p:nvPr/>
        </p:nvSpPr>
        <p:spPr>
          <a:xfrm>
            <a:off x="1186815" y="4367530"/>
            <a:ext cx="3571875" cy="898525"/>
          </a:xfrm>
          <a:prstGeom prst="rect">
            <a:avLst/>
          </a:prstGeom>
          <a:noFill/>
          <a:ln>
            <a:noFill/>
          </a:ln>
        </p:spPr>
        <p:txBody>
          <a:bodyPr spcFirstLastPara="1" wrap="square" lIns="91433" tIns="45700" rIns="91433" bIns="45700" anchor="t" anchorCtr="0">
            <a:noAutofit/>
          </a:bodyPr>
          <a:lstStyle/>
          <a:p>
            <a:pPr fontAlgn="auto">
              <a:lnSpc>
                <a:spcPct val="130000"/>
              </a:lnSpc>
            </a:pPr>
            <a:endParaRPr lang="zh-CN" altLang="en-US" sz="935" dirty="0">
              <a:solidFill>
                <a:schemeClr val="bg1"/>
              </a:solidFill>
              <a:latin typeface="+mj-lt"/>
              <a:ea typeface="思源黑体 CN Light" panose="020B0300000000000000" charset="-122"/>
              <a:cs typeface="+mj-lt"/>
              <a:sym typeface="+mn-ea"/>
            </a:endParaRPr>
          </a:p>
        </p:txBody>
      </p:sp>
      <p:sp>
        <p:nvSpPr>
          <p:cNvPr id="10" name="文本框 9">
            <a:extLst>
              <a:ext uri="{FF2B5EF4-FFF2-40B4-BE49-F238E27FC236}">
                <a16:creationId xmlns:a16="http://schemas.microsoft.com/office/drawing/2014/main" id="{BFB1A4AF-3492-6C10-3F81-5C17D1DB9542}"/>
              </a:ext>
            </a:extLst>
          </p:cNvPr>
          <p:cNvSpPr txBox="1"/>
          <p:nvPr/>
        </p:nvSpPr>
        <p:spPr>
          <a:xfrm>
            <a:off x="4252423" y="2514224"/>
            <a:ext cx="7955052" cy="4300408"/>
          </a:xfrm>
          <a:prstGeom prst="rect">
            <a:avLst/>
          </a:prstGeom>
          <a:noFill/>
        </p:spPr>
        <p:txBody>
          <a:bodyPr wrap="square">
            <a:spAutoFit/>
          </a:bodyPr>
          <a:lstStyle/>
          <a:p>
            <a:pPr marL="285750" indent="-285750">
              <a:lnSpc>
                <a:spcPts val="2200"/>
              </a:lnSpc>
              <a:buFont typeface="Arial" panose="020B0604020202020204" pitchFamily="34" charset="0"/>
              <a:buChar char="•"/>
            </a:pPr>
            <a:r>
              <a:rPr lang="zh-CN" altLang="en-US" sz="1600" dirty="0">
                <a:solidFill>
                  <a:srgbClr val="FFFF00"/>
                </a:solidFill>
              </a:rPr>
              <a:t>May 10, 2003 </a:t>
            </a:r>
            <a:r>
              <a:rPr lang="en-US" altLang="zh-CN" sz="1600" dirty="0">
                <a:solidFill>
                  <a:schemeClr val="bg1"/>
                </a:solidFill>
              </a:rPr>
              <a:t>Taobao was </a:t>
            </a:r>
            <a:r>
              <a:rPr lang="en-US" altLang="zh-CN" sz="1600" b="1" dirty="0">
                <a:solidFill>
                  <a:schemeClr val="bg1"/>
                </a:solidFill>
              </a:rPr>
              <a:t>established</a:t>
            </a:r>
            <a:r>
              <a:rPr lang="en-US" altLang="zh-CN" sz="1600" dirty="0">
                <a:solidFill>
                  <a:schemeClr val="bg1"/>
                </a:solidFill>
              </a:rPr>
              <a:t> </a:t>
            </a:r>
            <a:r>
              <a:rPr lang="zh-CN" altLang="en-US" sz="1600" dirty="0">
                <a:solidFill>
                  <a:schemeClr val="bg1"/>
                </a:solidFill>
              </a:rPr>
              <a:t>with investment from Alibaba Group.</a:t>
            </a:r>
          </a:p>
          <a:p>
            <a:pPr marL="285750" indent="-285750">
              <a:lnSpc>
                <a:spcPts val="2200"/>
              </a:lnSpc>
              <a:buFont typeface="Arial" panose="020B0604020202020204" pitchFamily="34" charset="0"/>
              <a:buChar char="•"/>
            </a:pPr>
            <a:r>
              <a:rPr lang="zh-CN" altLang="en-US" sz="1600" dirty="0">
                <a:solidFill>
                  <a:srgbClr val="FFFF00"/>
                </a:solidFill>
              </a:rPr>
              <a:t>In October</a:t>
            </a:r>
            <a:r>
              <a:rPr lang="zh-CN" altLang="en-US" sz="1600" b="1" dirty="0">
                <a:solidFill>
                  <a:srgbClr val="FFFF00"/>
                </a:solidFill>
              </a:rPr>
              <a:t>,</a:t>
            </a:r>
            <a:r>
              <a:rPr lang="zh-CN" altLang="en-US" sz="1600" b="1" dirty="0">
                <a:solidFill>
                  <a:schemeClr val="bg1"/>
                </a:solidFill>
              </a:rPr>
              <a:t> Alipay, a third-party payment tool</a:t>
            </a:r>
            <a:r>
              <a:rPr lang="zh-CN" altLang="en-US" sz="1600" dirty="0">
                <a:solidFill>
                  <a:schemeClr val="bg1"/>
                </a:solidFill>
              </a:rPr>
              <a:t>, was launched to create consumer trust in Taobao's transactions with a "guaranteed transaction model".</a:t>
            </a:r>
          </a:p>
          <a:p>
            <a:pPr marL="285750" indent="-285750">
              <a:lnSpc>
                <a:spcPts val="2200"/>
              </a:lnSpc>
              <a:buFont typeface="Arial" panose="020B0604020202020204" pitchFamily="34" charset="0"/>
              <a:buChar char="•"/>
            </a:pPr>
            <a:r>
              <a:rPr lang="zh-CN" altLang="en-US" sz="1600" dirty="0">
                <a:solidFill>
                  <a:srgbClr val="FFFF00"/>
                </a:solidFill>
              </a:rPr>
              <a:t>In 2003</a:t>
            </a:r>
            <a:r>
              <a:rPr lang="zh-CN" altLang="en-US" sz="1600" dirty="0">
                <a:solidFill>
                  <a:schemeClr val="bg1"/>
                </a:solidFill>
              </a:rPr>
              <a:t>, the </a:t>
            </a:r>
            <a:r>
              <a:rPr lang="zh-CN" altLang="en-US" sz="1600" b="1" dirty="0">
                <a:solidFill>
                  <a:schemeClr val="bg1"/>
                </a:solidFill>
              </a:rPr>
              <a:t>annual turnover </a:t>
            </a:r>
            <a:r>
              <a:rPr lang="en-US" altLang="zh-CN" sz="1600" b="1" dirty="0">
                <a:solidFill>
                  <a:schemeClr val="bg1"/>
                </a:solidFill>
              </a:rPr>
              <a:t>(</a:t>
            </a:r>
            <a:r>
              <a:rPr lang="zh-CN" altLang="en-US" sz="1600" b="1" dirty="0">
                <a:solidFill>
                  <a:schemeClr val="bg1"/>
                </a:solidFill>
              </a:rPr>
              <a:t>全年成交总额</a:t>
            </a:r>
            <a:r>
              <a:rPr lang="en-US" altLang="zh-CN" sz="1600" b="1" dirty="0">
                <a:solidFill>
                  <a:schemeClr val="bg1"/>
                </a:solidFill>
              </a:rPr>
              <a:t>)</a:t>
            </a:r>
            <a:r>
              <a:rPr lang="zh-CN" altLang="en-US" sz="1600" b="1" dirty="0">
                <a:solidFill>
                  <a:schemeClr val="bg1"/>
                </a:solidFill>
              </a:rPr>
              <a:t>was 34 million RMB</a:t>
            </a:r>
            <a:r>
              <a:rPr lang="zh-CN" altLang="en-US" sz="1600" dirty="0">
                <a:solidFill>
                  <a:schemeClr val="bg1"/>
                </a:solidFill>
              </a:rPr>
              <a:t>.</a:t>
            </a:r>
          </a:p>
          <a:p>
            <a:pPr marL="285750" indent="-285750">
              <a:lnSpc>
                <a:spcPts val="2200"/>
              </a:lnSpc>
              <a:buFont typeface="Arial" panose="020B0604020202020204" pitchFamily="34" charset="0"/>
              <a:buChar char="•"/>
            </a:pPr>
            <a:r>
              <a:rPr lang="zh-CN" altLang="en-US" sz="1600" dirty="0">
                <a:solidFill>
                  <a:srgbClr val="FFFF00"/>
                </a:solidFill>
              </a:rPr>
              <a:t>In 2004</a:t>
            </a:r>
            <a:r>
              <a:rPr lang="zh-CN" altLang="en-US" sz="1600" dirty="0">
                <a:solidFill>
                  <a:schemeClr val="bg1"/>
                </a:solidFill>
              </a:rPr>
              <a:t>, </a:t>
            </a:r>
            <a:r>
              <a:rPr lang="zh-CN" altLang="en-US" sz="1600" b="1" dirty="0">
                <a:solidFill>
                  <a:schemeClr val="bg1"/>
                </a:solidFill>
              </a:rPr>
              <a:t>Taobao Wangwang </a:t>
            </a:r>
            <a:r>
              <a:rPr lang="zh-CN" altLang="en-US" sz="1600" dirty="0">
                <a:solidFill>
                  <a:schemeClr val="bg1"/>
                </a:solidFill>
              </a:rPr>
              <a:t>was launched, linking live chat tools with online shopping.</a:t>
            </a:r>
          </a:p>
          <a:p>
            <a:pPr marL="285750" indent="-285750">
              <a:lnSpc>
                <a:spcPts val="2200"/>
              </a:lnSpc>
              <a:buFont typeface="Arial" panose="020B0604020202020204" pitchFamily="34" charset="0"/>
              <a:buChar char="•"/>
            </a:pPr>
            <a:r>
              <a:rPr lang="zh-CN" altLang="en-US" sz="1600" dirty="0">
                <a:solidFill>
                  <a:srgbClr val="FFFF00"/>
                </a:solidFill>
              </a:rPr>
              <a:t>In 2005</a:t>
            </a:r>
            <a:r>
              <a:rPr lang="zh-CN" altLang="en-US" sz="1600" dirty="0">
                <a:solidFill>
                  <a:schemeClr val="bg1"/>
                </a:solidFill>
              </a:rPr>
              <a:t>, </a:t>
            </a:r>
            <a:r>
              <a:rPr lang="zh-CN" altLang="en-US" sz="1600" b="1" dirty="0">
                <a:solidFill>
                  <a:schemeClr val="bg1"/>
                </a:solidFill>
              </a:rPr>
              <a:t>Taobao surpassed eBay </a:t>
            </a:r>
            <a:r>
              <a:rPr lang="zh-CN" altLang="en-US" sz="1600" dirty="0">
                <a:solidFill>
                  <a:schemeClr val="bg1"/>
                </a:solidFill>
              </a:rPr>
              <a:t>and began to leave its competitors far behind.</a:t>
            </a:r>
          </a:p>
          <a:p>
            <a:pPr marL="285750" indent="-285750">
              <a:lnSpc>
                <a:spcPts val="2200"/>
              </a:lnSpc>
              <a:buFont typeface="Arial" panose="020B0604020202020204" pitchFamily="34" charset="0"/>
              <a:buChar char="•"/>
            </a:pPr>
            <a:r>
              <a:rPr lang="zh-CN" altLang="en-US" sz="1600" dirty="0">
                <a:solidFill>
                  <a:schemeClr val="bg1"/>
                </a:solidFill>
              </a:rPr>
              <a:t>In May, </a:t>
            </a:r>
            <a:r>
              <a:rPr lang="zh-CN" altLang="en-US" sz="1600" b="1" dirty="0">
                <a:solidFill>
                  <a:schemeClr val="bg1"/>
                </a:solidFill>
              </a:rPr>
              <a:t>Taobao overtook Yahoo Japan to become Asia's largest online shopping platform</a:t>
            </a:r>
            <a:r>
              <a:rPr lang="zh-CN" altLang="en-US" sz="1600" dirty="0">
                <a:solidFill>
                  <a:schemeClr val="bg1"/>
                </a:solidFill>
              </a:rPr>
              <a:t>, and in 2005 its </a:t>
            </a:r>
            <a:r>
              <a:rPr lang="zh-CN" altLang="en-US" sz="1600" b="1" dirty="0">
                <a:solidFill>
                  <a:schemeClr val="bg1"/>
                </a:solidFill>
              </a:rPr>
              <a:t>turnover exceeded </a:t>
            </a:r>
            <a:r>
              <a:rPr lang="en-US" altLang="zh-CN" sz="1600" b="1" dirty="0">
                <a:solidFill>
                  <a:schemeClr val="bg1"/>
                </a:solidFill>
              </a:rPr>
              <a:t>(</a:t>
            </a:r>
            <a:r>
              <a:rPr lang="zh-CN" altLang="en-US" sz="1600" b="1" dirty="0">
                <a:solidFill>
                  <a:schemeClr val="bg1"/>
                </a:solidFill>
              </a:rPr>
              <a:t>成交额</a:t>
            </a:r>
            <a:r>
              <a:rPr lang="en-US" altLang="zh-CN" sz="1600" b="1" dirty="0">
                <a:solidFill>
                  <a:schemeClr val="bg1"/>
                </a:solidFill>
              </a:rPr>
              <a:t>)</a:t>
            </a:r>
            <a:r>
              <a:rPr lang="zh-CN" altLang="en-US" sz="1600" b="1" dirty="0">
                <a:solidFill>
                  <a:schemeClr val="bg1"/>
                </a:solidFill>
              </a:rPr>
              <a:t>8 billion yuan</a:t>
            </a:r>
            <a:r>
              <a:rPr lang="zh-CN" altLang="en-US" sz="1600" dirty="0">
                <a:solidFill>
                  <a:schemeClr val="bg1"/>
                </a:solidFill>
              </a:rPr>
              <a:t>, surpassing that of Wal-Mart.</a:t>
            </a:r>
          </a:p>
          <a:p>
            <a:pPr marL="285750" indent="-285750">
              <a:lnSpc>
                <a:spcPts val="2200"/>
              </a:lnSpc>
              <a:buFont typeface="Arial" panose="020B0604020202020204" pitchFamily="34" charset="0"/>
              <a:buChar char="•"/>
            </a:pPr>
            <a:r>
              <a:rPr lang="zh-CN" altLang="en-US" sz="1600" dirty="0">
                <a:solidFill>
                  <a:srgbClr val="FFFF00"/>
                </a:solidFill>
              </a:rPr>
              <a:t>In 2006</a:t>
            </a:r>
            <a:r>
              <a:rPr lang="zh-CN" altLang="en-US" sz="1600" dirty="0">
                <a:solidFill>
                  <a:schemeClr val="bg1"/>
                </a:solidFill>
              </a:rPr>
              <a:t>, Taobao </a:t>
            </a:r>
            <a:r>
              <a:rPr lang="zh-CN" altLang="en-US" sz="1600" b="1" dirty="0">
                <a:solidFill>
                  <a:schemeClr val="bg1"/>
                </a:solidFill>
              </a:rPr>
              <a:t>became Asia's largest shopping site</a:t>
            </a:r>
            <a:r>
              <a:rPr lang="zh-CN" altLang="en-US" sz="1600" dirty="0">
                <a:solidFill>
                  <a:schemeClr val="bg1"/>
                </a:solidFill>
              </a:rPr>
              <a:t>, and it was in this year that Taobao made it possible for the first time in China - </a:t>
            </a:r>
            <a:r>
              <a:rPr lang="zh-CN" altLang="en-US" sz="1600" b="1" dirty="0">
                <a:solidFill>
                  <a:schemeClr val="bg1"/>
                </a:solidFill>
              </a:rPr>
              <a:t>that the Internet would not just exist as an application tool, but that it would eventually become a fundamental element of life,</a:t>
            </a:r>
            <a:r>
              <a:rPr lang="zh-CN" altLang="en-US" sz="1600" dirty="0">
                <a:solidFill>
                  <a:schemeClr val="bg1"/>
                </a:solidFill>
              </a:rPr>
              <a:t> with survey data showing that nearly 9 million people go "shopping" on Taobao every 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p:nvPr/>
        </p:nvSpPr>
        <p:spPr>
          <a:xfrm>
            <a:off x="8534400" y="0"/>
            <a:ext cx="3657600" cy="3429000"/>
          </a:xfrm>
          <a:prstGeom prst="rect">
            <a:avLst/>
          </a:prstGeom>
          <a:solidFill>
            <a:srgbClr val="C24138"/>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375" name="Google Shape;375;p42"/>
          <p:cNvSpPr/>
          <p:nvPr/>
        </p:nvSpPr>
        <p:spPr>
          <a:xfrm>
            <a:off x="4876800" y="0"/>
            <a:ext cx="3657600" cy="3429000"/>
          </a:xfrm>
          <a:prstGeom prst="rect">
            <a:avLst/>
          </a:prstGeom>
          <a:solidFill>
            <a:srgbClr val="262626"/>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376" name="Google Shape;376;p42"/>
          <p:cNvSpPr/>
          <p:nvPr/>
        </p:nvSpPr>
        <p:spPr>
          <a:xfrm>
            <a:off x="4919723" y="3427559"/>
            <a:ext cx="3657600" cy="3429000"/>
          </a:xfrm>
          <a:prstGeom prst="rect">
            <a:avLst/>
          </a:prstGeom>
          <a:solidFill>
            <a:srgbClr val="595959"/>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ontserrat" panose="00000500000000000000"/>
              <a:ea typeface="Montserrat" panose="00000500000000000000"/>
              <a:cs typeface="Montserrat" panose="00000500000000000000"/>
              <a:sym typeface="Montserrat" panose="00000500000000000000"/>
            </a:endParaRPr>
          </a:p>
        </p:txBody>
      </p:sp>
      <p:grpSp>
        <p:nvGrpSpPr>
          <p:cNvPr id="415" name="Google Shape;415;p45"/>
          <p:cNvGrpSpPr/>
          <p:nvPr/>
        </p:nvGrpSpPr>
        <p:grpSpPr>
          <a:xfrm>
            <a:off x="5555157" y="884758"/>
            <a:ext cx="2674229" cy="1714255"/>
            <a:chOff x="516179" y="4660020"/>
            <a:chExt cx="1376516" cy="367594"/>
          </a:xfrm>
        </p:grpSpPr>
        <p:sp>
          <p:nvSpPr>
            <p:cNvPr id="416" name="Google Shape;416;p45"/>
            <p:cNvSpPr/>
            <p:nvPr/>
          </p:nvSpPr>
          <p:spPr>
            <a:xfrm>
              <a:off x="516179" y="4660020"/>
              <a:ext cx="1376516" cy="367594"/>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417" name="Google Shape;417;p45"/>
            <p:cNvSpPr txBox="1"/>
            <p:nvPr/>
          </p:nvSpPr>
          <p:spPr>
            <a:xfrm>
              <a:off x="613638" y="4705318"/>
              <a:ext cx="1181598" cy="276999"/>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4400" b="1" dirty="0">
                  <a:solidFill>
                    <a:schemeClr val="bg1"/>
                  </a:solidFill>
                  <a:latin typeface="+mj-lt"/>
                  <a:ea typeface="Montserrat Light" panose="00000500000000000000"/>
                  <a:cs typeface="+mj-lt"/>
                  <a:sym typeface="Montserrat Light" panose="00000500000000000000"/>
                </a:rPr>
                <a:t>FREE</a:t>
              </a:r>
            </a:p>
          </p:txBody>
        </p:sp>
      </p:grpSp>
      <p:grpSp>
        <p:nvGrpSpPr>
          <p:cNvPr id="3" name="Google Shape;415;p45"/>
          <p:cNvGrpSpPr/>
          <p:nvPr/>
        </p:nvGrpSpPr>
        <p:grpSpPr>
          <a:xfrm>
            <a:off x="9289342" y="884758"/>
            <a:ext cx="2576770" cy="1714255"/>
            <a:chOff x="516179" y="4660020"/>
            <a:chExt cx="1376516" cy="367594"/>
          </a:xfrm>
        </p:grpSpPr>
        <p:sp>
          <p:nvSpPr>
            <p:cNvPr id="4" name="Google Shape;416;p45"/>
            <p:cNvSpPr/>
            <p:nvPr/>
          </p:nvSpPr>
          <p:spPr>
            <a:xfrm>
              <a:off x="516179" y="4660020"/>
              <a:ext cx="1376516" cy="367594"/>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5" name="Google Shape;417;p45"/>
            <p:cNvSpPr txBox="1"/>
            <p:nvPr/>
          </p:nvSpPr>
          <p:spPr>
            <a:xfrm>
              <a:off x="613638" y="4705318"/>
              <a:ext cx="1181598" cy="276999"/>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4400" b="1" dirty="0">
                  <a:solidFill>
                    <a:schemeClr val="bg1"/>
                  </a:solidFill>
                  <a:latin typeface="+mj-lt"/>
                  <a:ea typeface="Montserrat Light" panose="00000500000000000000"/>
                  <a:cs typeface="+mj-lt"/>
                  <a:sym typeface="Montserrat Light" panose="00000500000000000000"/>
                </a:rPr>
                <a:t>SAFE</a:t>
              </a:r>
            </a:p>
          </p:txBody>
        </p:sp>
      </p:grpSp>
      <p:sp>
        <p:nvSpPr>
          <p:cNvPr id="9" name="Google Shape;416;p45"/>
          <p:cNvSpPr/>
          <p:nvPr/>
        </p:nvSpPr>
        <p:spPr>
          <a:xfrm>
            <a:off x="5555157" y="4227337"/>
            <a:ext cx="2599939" cy="1742361"/>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19" name="Google Shape;416;p45"/>
          <p:cNvSpPr/>
          <p:nvPr/>
        </p:nvSpPr>
        <p:spPr>
          <a:xfrm>
            <a:off x="9406241" y="4285652"/>
            <a:ext cx="2459871" cy="1476345"/>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nvGrpSpPr>
          <p:cNvPr id="54" name="组合 53"/>
          <p:cNvGrpSpPr/>
          <p:nvPr/>
        </p:nvGrpSpPr>
        <p:grpSpPr>
          <a:xfrm>
            <a:off x="537210" y="4709795"/>
            <a:ext cx="5358765" cy="751840"/>
            <a:chOff x="5380" y="1437"/>
            <a:chExt cx="8439" cy="1184"/>
          </a:xfrm>
        </p:grpSpPr>
        <p:sp>
          <p:nvSpPr>
            <p:cNvPr id="182" name="Google Shape;182;p34"/>
            <p:cNvSpPr txBox="1"/>
            <p:nvPr/>
          </p:nvSpPr>
          <p:spPr>
            <a:xfrm>
              <a:off x="5380" y="1437"/>
              <a:ext cx="8439" cy="812"/>
            </a:xfrm>
            <a:prstGeom prst="rect">
              <a:avLst/>
            </a:prstGeom>
            <a:noFill/>
            <a:ln>
              <a:noFill/>
            </a:ln>
          </p:spPr>
          <p:txBody>
            <a:bodyPr spcFirstLastPara="1" wrap="square" lIns="91433" tIns="45700" rIns="91433" bIns="45700" anchor="t" anchorCtr="0">
              <a:noAutofit/>
            </a:bodyPr>
            <a:lstStyle/>
            <a:p>
              <a:pPr marL="0" marR="0" lvl="0" indent="0" algn="l" rtl="0">
                <a:lnSpc>
                  <a:spcPct val="110000"/>
                </a:lnSpc>
                <a:spcBef>
                  <a:spcPts val="0"/>
                </a:spcBef>
                <a:spcAft>
                  <a:spcPts val="0"/>
                </a:spcAft>
                <a:buNone/>
              </a:pPr>
              <a:r>
                <a:rPr lang="en-US" altLang="zh-CN" sz="3200" b="1" dirty="0">
                  <a:solidFill>
                    <a:schemeClr val="bg1"/>
                  </a:solidFill>
                  <a:latin typeface="+mj-lt"/>
                  <a:ea typeface="思源黑体 CN Light" panose="020B0300000000000000" charset="-122"/>
                  <a:cs typeface="+mj-lt"/>
                </a:rPr>
                <a:t>Advantages</a:t>
              </a:r>
              <a:endParaRPr lang="zh-CN" altLang="en-US" sz="3060" b="1" dirty="0">
                <a:solidFill>
                  <a:schemeClr val="bg1"/>
                </a:solidFill>
                <a:latin typeface="思源黑体 CN Light" panose="020B0300000000000000" charset="-122"/>
                <a:ea typeface="思源黑体 CN Light" panose="020B0300000000000000" charset="-122"/>
                <a:cs typeface="+mj-lt"/>
                <a:sym typeface="+mn-ea"/>
              </a:endParaRPr>
            </a:p>
          </p:txBody>
        </p:sp>
        <p:sp>
          <p:nvSpPr>
            <p:cNvPr id="185" name="Google Shape;185;p34"/>
            <p:cNvSpPr/>
            <p:nvPr/>
          </p:nvSpPr>
          <p:spPr>
            <a:xfrm>
              <a:off x="5680" y="2516"/>
              <a:ext cx="1200" cy="105"/>
            </a:xfrm>
            <a:prstGeom prst="rect">
              <a:avLst/>
            </a:prstGeom>
            <a:solidFill>
              <a:schemeClr val="bg1"/>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pic>
        <p:nvPicPr>
          <p:cNvPr id="1026" name="Picture 2">
            <a:extLst>
              <a:ext uri="{FF2B5EF4-FFF2-40B4-BE49-F238E27FC236}">
                <a16:creationId xmlns:a16="http://schemas.microsoft.com/office/drawing/2014/main" id="{224DFBC1-EE23-EAB9-34F9-1C9FD2120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95" y="230394"/>
            <a:ext cx="3703394" cy="3703394"/>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A9BA739E-F30F-0BA8-7F80-1BA27BE3F639}"/>
              </a:ext>
            </a:extLst>
          </p:cNvPr>
          <p:cNvSpPr txBox="1"/>
          <p:nvPr/>
        </p:nvSpPr>
        <p:spPr>
          <a:xfrm>
            <a:off x="5876339" y="4810185"/>
            <a:ext cx="2118262" cy="584775"/>
          </a:xfrm>
          <a:prstGeom prst="rect">
            <a:avLst/>
          </a:prstGeom>
          <a:noFill/>
        </p:spPr>
        <p:txBody>
          <a:bodyPr wrap="square" rtlCol="0">
            <a:spAutoFit/>
          </a:bodyPr>
          <a:lstStyle/>
          <a:p>
            <a:r>
              <a:rPr lang="en-US" altLang="zh-CN" sz="3200" dirty="0">
                <a:solidFill>
                  <a:schemeClr val="bg1"/>
                </a:solidFill>
              </a:rPr>
              <a:t>SYSTEM</a:t>
            </a:r>
            <a:endParaRPr lang="zh-CN" altLang="en-US" sz="3200" dirty="0">
              <a:solidFill>
                <a:schemeClr val="bg1"/>
              </a:solidFill>
            </a:endParaRPr>
          </a:p>
        </p:txBody>
      </p:sp>
      <p:sp>
        <p:nvSpPr>
          <p:cNvPr id="15" name="文本框 14">
            <a:extLst>
              <a:ext uri="{FF2B5EF4-FFF2-40B4-BE49-F238E27FC236}">
                <a16:creationId xmlns:a16="http://schemas.microsoft.com/office/drawing/2014/main" id="{6A474F91-FCD8-EEE6-D499-98369266E0FA}"/>
              </a:ext>
            </a:extLst>
          </p:cNvPr>
          <p:cNvSpPr txBox="1"/>
          <p:nvPr/>
        </p:nvSpPr>
        <p:spPr>
          <a:xfrm>
            <a:off x="9849915" y="4748629"/>
            <a:ext cx="2016197" cy="646331"/>
          </a:xfrm>
          <a:prstGeom prst="rect">
            <a:avLst/>
          </a:prstGeom>
          <a:noFill/>
        </p:spPr>
        <p:txBody>
          <a:bodyPr wrap="square" rtlCol="0">
            <a:spAutoFit/>
          </a:bodyPr>
          <a:lstStyle/>
          <a:p>
            <a:r>
              <a:rPr lang="en-US" altLang="zh-CN" sz="3600" dirty="0">
                <a:solidFill>
                  <a:schemeClr val="bg1"/>
                </a:solidFill>
              </a:rPr>
              <a:t>LOCAL</a:t>
            </a:r>
            <a:endParaRPr lang="zh-CN" altLang="en-US" sz="36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p:nvPr/>
        </p:nvSpPr>
        <p:spPr>
          <a:xfrm>
            <a:off x="8534400" y="0"/>
            <a:ext cx="3657600" cy="3429000"/>
          </a:xfrm>
          <a:prstGeom prst="rect">
            <a:avLst/>
          </a:prstGeom>
          <a:solidFill>
            <a:srgbClr val="C24138"/>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dirty="0">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375" name="Google Shape;375;p42"/>
          <p:cNvSpPr/>
          <p:nvPr/>
        </p:nvSpPr>
        <p:spPr>
          <a:xfrm>
            <a:off x="4876800" y="0"/>
            <a:ext cx="3657600" cy="3429000"/>
          </a:xfrm>
          <a:prstGeom prst="rect">
            <a:avLst/>
          </a:prstGeom>
          <a:solidFill>
            <a:srgbClr val="262626"/>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376" name="Google Shape;376;p42"/>
          <p:cNvSpPr/>
          <p:nvPr/>
        </p:nvSpPr>
        <p:spPr>
          <a:xfrm>
            <a:off x="4876800" y="3367510"/>
            <a:ext cx="3657600" cy="3429000"/>
          </a:xfrm>
          <a:prstGeom prst="rect">
            <a:avLst/>
          </a:prstGeom>
          <a:solidFill>
            <a:srgbClr val="595959"/>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lt1"/>
              </a:solidFill>
              <a:latin typeface="Montserrat" panose="00000500000000000000"/>
              <a:ea typeface="Montserrat" panose="00000500000000000000"/>
              <a:cs typeface="Montserrat" panose="00000500000000000000"/>
              <a:sym typeface="Montserrat" panose="00000500000000000000"/>
            </a:endParaRPr>
          </a:p>
        </p:txBody>
      </p:sp>
      <p:grpSp>
        <p:nvGrpSpPr>
          <p:cNvPr id="415" name="Google Shape;415;p45"/>
          <p:cNvGrpSpPr/>
          <p:nvPr/>
        </p:nvGrpSpPr>
        <p:grpSpPr>
          <a:xfrm>
            <a:off x="5158968" y="289529"/>
            <a:ext cx="792377" cy="429137"/>
            <a:chOff x="516179" y="4660020"/>
            <a:chExt cx="1376516" cy="367594"/>
          </a:xfrm>
        </p:grpSpPr>
        <p:sp>
          <p:nvSpPr>
            <p:cNvPr id="416" name="Google Shape;416;p45"/>
            <p:cNvSpPr/>
            <p:nvPr/>
          </p:nvSpPr>
          <p:spPr>
            <a:xfrm>
              <a:off x="516179" y="4660020"/>
              <a:ext cx="1376516" cy="367594"/>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417" name="Google Shape;417;p45"/>
            <p:cNvSpPr txBox="1"/>
            <p:nvPr/>
          </p:nvSpPr>
          <p:spPr>
            <a:xfrm>
              <a:off x="613638" y="4705318"/>
              <a:ext cx="1263635" cy="291878"/>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1200" b="1" dirty="0">
                  <a:solidFill>
                    <a:schemeClr val="bg1"/>
                  </a:solidFill>
                  <a:latin typeface="+mj-lt"/>
                  <a:ea typeface="Montserrat Light" panose="00000500000000000000"/>
                  <a:cs typeface="+mj-lt"/>
                  <a:sym typeface="Montserrat Light" panose="00000500000000000000"/>
                </a:rPr>
                <a:t>FREE</a:t>
              </a:r>
            </a:p>
          </p:txBody>
        </p:sp>
      </p:grpSp>
      <p:grpSp>
        <p:nvGrpSpPr>
          <p:cNvPr id="3" name="Google Shape;415;p45"/>
          <p:cNvGrpSpPr/>
          <p:nvPr/>
        </p:nvGrpSpPr>
        <p:grpSpPr>
          <a:xfrm>
            <a:off x="8816568" y="230394"/>
            <a:ext cx="902223" cy="313726"/>
            <a:chOff x="516179" y="4660020"/>
            <a:chExt cx="1376516" cy="367594"/>
          </a:xfrm>
        </p:grpSpPr>
        <p:sp>
          <p:nvSpPr>
            <p:cNvPr id="4" name="Google Shape;416;p45"/>
            <p:cNvSpPr/>
            <p:nvPr/>
          </p:nvSpPr>
          <p:spPr>
            <a:xfrm>
              <a:off x="516179" y="4660020"/>
              <a:ext cx="1376516" cy="367594"/>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5" name="Google Shape;417;p45"/>
            <p:cNvSpPr txBox="1"/>
            <p:nvPr/>
          </p:nvSpPr>
          <p:spPr>
            <a:xfrm>
              <a:off x="613638" y="4705318"/>
              <a:ext cx="1181598" cy="276999"/>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1400" b="1" dirty="0">
                  <a:solidFill>
                    <a:schemeClr val="bg1"/>
                  </a:solidFill>
                  <a:latin typeface="+mj-lt"/>
                  <a:ea typeface="Montserrat Light" panose="00000500000000000000"/>
                  <a:cs typeface="+mj-lt"/>
                  <a:sym typeface="Montserrat Light" panose="00000500000000000000"/>
                </a:rPr>
                <a:t>SAFE</a:t>
              </a:r>
            </a:p>
          </p:txBody>
        </p:sp>
      </p:grpSp>
      <p:sp>
        <p:nvSpPr>
          <p:cNvPr id="9" name="Google Shape;416;p45"/>
          <p:cNvSpPr/>
          <p:nvPr/>
        </p:nvSpPr>
        <p:spPr>
          <a:xfrm>
            <a:off x="5206761" y="3795145"/>
            <a:ext cx="1023196" cy="351098"/>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19" name="Google Shape;416;p45"/>
          <p:cNvSpPr/>
          <p:nvPr/>
        </p:nvSpPr>
        <p:spPr>
          <a:xfrm>
            <a:off x="8863360" y="3746717"/>
            <a:ext cx="998388" cy="338554"/>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nvGrpSpPr>
          <p:cNvPr id="54" name="组合 53"/>
          <p:cNvGrpSpPr/>
          <p:nvPr/>
        </p:nvGrpSpPr>
        <p:grpSpPr>
          <a:xfrm>
            <a:off x="537210" y="4709795"/>
            <a:ext cx="5358765" cy="751840"/>
            <a:chOff x="5380" y="1437"/>
            <a:chExt cx="8439" cy="1184"/>
          </a:xfrm>
        </p:grpSpPr>
        <p:sp>
          <p:nvSpPr>
            <p:cNvPr id="182" name="Google Shape;182;p34"/>
            <p:cNvSpPr txBox="1"/>
            <p:nvPr/>
          </p:nvSpPr>
          <p:spPr>
            <a:xfrm>
              <a:off x="5380" y="1437"/>
              <a:ext cx="8439" cy="812"/>
            </a:xfrm>
            <a:prstGeom prst="rect">
              <a:avLst/>
            </a:prstGeom>
            <a:noFill/>
            <a:ln>
              <a:noFill/>
            </a:ln>
          </p:spPr>
          <p:txBody>
            <a:bodyPr spcFirstLastPara="1" wrap="square" lIns="91433" tIns="45700" rIns="91433" bIns="45700" anchor="t" anchorCtr="0">
              <a:noAutofit/>
            </a:bodyPr>
            <a:lstStyle/>
            <a:p>
              <a:pPr marL="0" marR="0" lvl="0" indent="0" algn="l" rtl="0">
                <a:lnSpc>
                  <a:spcPct val="110000"/>
                </a:lnSpc>
                <a:spcBef>
                  <a:spcPts val="0"/>
                </a:spcBef>
                <a:spcAft>
                  <a:spcPts val="0"/>
                </a:spcAft>
                <a:buNone/>
              </a:pPr>
              <a:r>
                <a:rPr lang="en-US" altLang="zh-CN" sz="3200" b="1" dirty="0">
                  <a:solidFill>
                    <a:schemeClr val="bg1"/>
                  </a:solidFill>
                  <a:latin typeface="+mj-lt"/>
                  <a:ea typeface="思源黑体 CN Light" panose="020B0300000000000000" charset="-122"/>
                  <a:cs typeface="+mj-lt"/>
                </a:rPr>
                <a:t>Advantages</a:t>
              </a:r>
              <a:endParaRPr lang="zh-CN" altLang="en-US" sz="3060" b="1" dirty="0">
                <a:solidFill>
                  <a:schemeClr val="bg1"/>
                </a:solidFill>
                <a:latin typeface="思源黑体 CN Light" panose="020B0300000000000000" charset="-122"/>
                <a:ea typeface="思源黑体 CN Light" panose="020B0300000000000000" charset="-122"/>
                <a:cs typeface="+mj-lt"/>
                <a:sym typeface="+mn-ea"/>
              </a:endParaRPr>
            </a:p>
          </p:txBody>
        </p:sp>
        <p:sp>
          <p:nvSpPr>
            <p:cNvPr id="185" name="Google Shape;185;p34"/>
            <p:cNvSpPr/>
            <p:nvPr/>
          </p:nvSpPr>
          <p:spPr>
            <a:xfrm>
              <a:off x="5680" y="2516"/>
              <a:ext cx="1200" cy="105"/>
            </a:xfrm>
            <a:prstGeom prst="rect">
              <a:avLst/>
            </a:prstGeom>
            <a:solidFill>
              <a:schemeClr val="bg1"/>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pic>
        <p:nvPicPr>
          <p:cNvPr id="1026" name="Picture 2">
            <a:extLst>
              <a:ext uri="{FF2B5EF4-FFF2-40B4-BE49-F238E27FC236}">
                <a16:creationId xmlns:a16="http://schemas.microsoft.com/office/drawing/2014/main" id="{224DFBC1-EE23-EAB9-34F9-1C9FD2120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95" y="230394"/>
            <a:ext cx="3703394" cy="3703394"/>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A9BA739E-F30F-0BA8-7F80-1BA27BE3F639}"/>
              </a:ext>
            </a:extLst>
          </p:cNvPr>
          <p:cNvSpPr txBox="1"/>
          <p:nvPr/>
        </p:nvSpPr>
        <p:spPr>
          <a:xfrm>
            <a:off x="5250040" y="3823179"/>
            <a:ext cx="2118262" cy="338554"/>
          </a:xfrm>
          <a:prstGeom prst="rect">
            <a:avLst/>
          </a:prstGeom>
          <a:noFill/>
        </p:spPr>
        <p:txBody>
          <a:bodyPr wrap="square" rtlCol="0">
            <a:spAutoFit/>
          </a:bodyPr>
          <a:lstStyle/>
          <a:p>
            <a:r>
              <a:rPr lang="en-US" altLang="zh-CN" sz="1600" dirty="0">
                <a:solidFill>
                  <a:schemeClr val="bg1"/>
                </a:solidFill>
                <a:hlinkClick r:id="rId4" action="ppaction://hlinksldjump"/>
              </a:rPr>
              <a:t>SYSTEM</a:t>
            </a:r>
            <a:endParaRPr lang="zh-CN" altLang="en-US" sz="1600" dirty="0">
              <a:solidFill>
                <a:schemeClr val="bg1"/>
              </a:solidFill>
            </a:endParaRPr>
          </a:p>
        </p:txBody>
      </p:sp>
      <p:sp>
        <p:nvSpPr>
          <p:cNvPr id="15" name="文本框 14">
            <a:extLst>
              <a:ext uri="{FF2B5EF4-FFF2-40B4-BE49-F238E27FC236}">
                <a16:creationId xmlns:a16="http://schemas.microsoft.com/office/drawing/2014/main" id="{6A474F91-FCD8-EEE6-D499-98369266E0FA}"/>
              </a:ext>
            </a:extLst>
          </p:cNvPr>
          <p:cNvSpPr txBox="1"/>
          <p:nvPr/>
        </p:nvSpPr>
        <p:spPr>
          <a:xfrm>
            <a:off x="8942574" y="3764511"/>
            <a:ext cx="2016197" cy="338554"/>
          </a:xfrm>
          <a:prstGeom prst="rect">
            <a:avLst/>
          </a:prstGeom>
          <a:noFill/>
        </p:spPr>
        <p:txBody>
          <a:bodyPr wrap="square" rtlCol="0">
            <a:spAutoFit/>
          </a:bodyPr>
          <a:lstStyle/>
          <a:p>
            <a:r>
              <a:rPr lang="en-US" altLang="zh-CN" sz="1600" dirty="0">
                <a:solidFill>
                  <a:schemeClr val="bg1"/>
                </a:solidFill>
              </a:rPr>
              <a:t>LOCAL</a:t>
            </a:r>
            <a:endParaRPr lang="zh-CN" altLang="en-US" sz="1600" dirty="0">
              <a:solidFill>
                <a:schemeClr val="bg1"/>
              </a:solidFill>
            </a:endParaRPr>
          </a:p>
        </p:txBody>
      </p:sp>
      <p:sp>
        <p:nvSpPr>
          <p:cNvPr id="6" name="文本框 5">
            <a:extLst>
              <a:ext uri="{FF2B5EF4-FFF2-40B4-BE49-F238E27FC236}">
                <a16:creationId xmlns:a16="http://schemas.microsoft.com/office/drawing/2014/main" id="{D6838969-7EFC-4E43-524C-5DD7DBB8E45E}"/>
              </a:ext>
            </a:extLst>
          </p:cNvPr>
          <p:cNvSpPr txBox="1"/>
          <p:nvPr/>
        </p:nvSpPr>
        <p:spPr>
          <a:xfrm>
            <a:off x="5284974" y="888926"/>
            <a:ext cx="3048740" cy="2308324"/>
          </a:xfrm>
          <a:prstGeom prst="rect">
            <a:avLst/>
          </a:prstGeom>
          <a:noFill/>
        </p:spPr>
        <p:txBody>
          <a:bodyPr wrap="square">
            <a:spAutoFit/>
          </a:bodyPr>
          <a:lstStyle/>
          <a:p>
            <a:r>
              <a:rPr lang="zh-CN" altLang="en-US" dirty="0">
                <a:solidFill>
                  <a:schemeClr val="bg1"/>
                </a:solidFill>
              </a:rPr>
              <a:t>Taobao does not charge registration or transaction fees for products, a sign that should have been most attractive when it was competing with eBay</a:t>
            </a:r>
            <a:r>
              <a:rPr lang="en-US" altLang="zh-CN" dirty="0">
                <a:solidFill>
                  <a:schemeClr val="bg1"/>
                </a:solidFill>
              </a:rPr>
              <a:t>. And it has low threshold to entry for merchants.</a:t>
            </a:r>
            <a:endParaRPr lang="zh-CN" altLang="en-US" dirty="0">
              <a:solidFill>
                <a:schemeClr val="bg1"/>
              </a:solidFill>
            </a:endParaRPr>
          </a:p>
        </p:txBody>
      </p:sp>
      <p:sp>
        <p:nvSpPr>
          <p:cNvPr id="8" name="文本框 7">
            <a:extLst>
              <a:ext uri="{FF2B5EF4-FFF2-40B4-BE49-F238E27FC236}">
                <a16:creationId xmlns:a16="http://schemas.microsoft.com/office/drawing/2014/main" id="{E26E6DF2-B19C-5B53-E710-E135E19C33CB}"/>
              </a:ext>
            </a:extLst>
          </p:cNvPr>
          <p:cNvSpPr txBox="1"/>
          <p:nvPr/>
        </p:nvSpPr>
        <p:spPr>
          <a:xfrm>
            <a:off x="8942574" y="854574"/>
            <a:ext cx="3048740" cy="923330"/>
          </a:xfrm>
          <a:prstGeom prst="rect">
            <a:avLst/>
          </a:prstGeom>
          <a:noFill/>
        </p:spPr>
        <p:txBody>
          <a:bodyPr wrap="square">
            <a:spAutoFit/>
          </a:bodyPr>
          <a:lstStyle/>
          <a:p>
            <a:r>
              <a:rPr lang="zh-CN" altLang="en-US" dirty="0">
                <a:solidFill>
                  <a:schemeClr val="bg1"/>
                </a:solidFill>
              </a:rPr>
              <a:t>Alibaba has Taobao </a:t>
            </a:r>
            <a:r>
              <a:rPr lang="zh-CN" altLang="en-US" dirty="0">
                <a:solidFill>
                  <a:schemeClr val="bg1"/>
                </a:solidFill>
                <a:hlinkClick r:id="rId5" action="ppaction://hlinksldjump"/>
              </a:rPr>
              <a:t>Wangwang</a:t>
            </a:r>
            <a:r>
              <a:rPr lang="zh-CN" altLang="en-US" dirty="0">
                <a:solidFill>
                  <a:schemeClr val="bg1"/>
                </a:solidFill>
              </a:rPr>
              <a:t> and Alipay under its banner. </a:t>
            </a:r>
          </a:p>
        </p:txBody>
      </p:sp>
      <p:sp>
        <p:nvSpPr>
          <p:cNvPr id="11" name="文本框 10">
            <a:extLst>
              <a:ext uri="{FF2B5EF4-FFF2-40B4-BE49-F238E27FC236}">
                <a16:creationId xmlns:a16="http://schemas.microsoft.com/office/drawing/2014/main" id="{2EAA867B-BEFE-D14F-6FF4-1068255A9517}"/>
              </a:ext>
            </a:extLst>
          </p:cNvPr>
          <p:cNvSpPr txBox="1"/>
          <p:nvPr/>
        </p:nvSpPr>
        <p:spPr>
          <a:xfrm>
            <a:off x="5146545" y="4481845"/>
            <a:ext cx="3118110" cy="1477328"/>
          </a:xfrm>
          <a:prstGeom prst="rect">
            <a:avLst/>
          </a:prstGeom>
          <a:noFill/>
        </p:spPr>
        <p:txBody>
          <a:bodyPr wrap="square">
            <a:spAutoFit/>
          </a:bodyPr>
          <a:lstStyle/>
          <a:p>
            <a:r>
              <a:rPr lang="zh-CN" altLang="en-US" dirty="0">
                <a:solidFill>
                  <a:schemeClr val="bg1"/>
                </a:solidFill>
              </a:rPr>
              <a:t>As an online trading platform, Taobao has a relatively mature system for protecting consumer rights </a:t>
            </a:r>
            <a:r>
              <a:rPr lang="en-US" altLang="zh-CN" dirty="0">
                <a:solidFill>
                  <a:schemeClr val="bg1"/>
                </a:solidFill>
              </a:rPr>
              <a:t>and Merchant Management.</a:t>
            </a:r>
            <a:endParaRPr lang="zh-CN" altLang="en-US" dirty="0">
              <a:solidFill>
                <a:schemeClr val="bg1"/>
              </a:solidFill>
            </a:endParaRPr>
          </a:p>
        </p:txBody>
      </p:sp>
      <p:sp>
        <p:nvSpPr>
          <p:cNvPr id="13" name="文本框 12">
            <a:extLst>
              <a:ext uri="{FF2B5EF4-FFF2-40B4-BE49-F238E27FC236}">
                <a16:creationId xmlns:a16="http://schemas.microsoft.com/office/drawing/2014/main" id="{90EF1D74-4F63-D281-0AB2-8570E880F5B6}"/>
              </a:ext>
            </a:extLst>
          </p:cNvPr>
          <p:cNvSpPr txBox="1"/>
          <p:nvPr/>
        </p:nvSpPr>
        <p:spPr>
          <a:xfrm>
            <a:off x="8901928" y="4147768"/>
            <a:ext cx="3300274" cy="2585323"/>
          </a:xfrm>
          <a:prstGeom prst="rect">
            <a:avLst/>
          </a:prstGeom>
          <a:noFill/>
        </p:spPr>
        <p:txBody>
          <a:bodyPr wrap="square">
            <a:spAutoFit/>
          </a:bodyPr>
          <a:lstStyle/>
          <a:p>
            <a:r>
              <a:rPr lang="zh-CN" altLang="en-US" dirty="0">
                <a:solidFill>
                  <a:schemeClr val="bg1"/>
                </a:solidFill>
              </a:rPr>
              <a:t>As a native-born local company, Taobao understands the external environment, the Chinese market and consumer psychology better. China's population of 1.3 billion is a large market with 1.3 billion people consuming and much demand for consumer goods.</a:t>
            </a:r>
          </a:p>
        </p:txBody>
      </p:sp>
    </p:spTree>
    <p:extLst>
      <p:ext uri="{BB962C8B-B14F-4D97-AF65-F5344CB8AC3E}">
        <p14:creationId xmlns:p14="http://schemas.microsoft.com/office/powerpoint/2010/main" val="350014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B3B45D56-7564-825A-B521-AE6891E40BF4}"/>
              </a:ext>
            </a:extLst>
          </p:cNvPr>
          <p:cNvSpPr/>
          <p:nvPr/>
        </p:nvSpPr>
        <p:spPr>
          <a:xfrm>
            <a:off x="146451" y="1164134"/>
            <a:ext cx="6924582" cy="5632979"/>
          </a:xfrm>
          <a:prstGeom prst="rect">
            <a:avLst/>
          </a:prstGeom>
          <a:solidFill>
            <a:srgbClr val="C2413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0940" y="142480"/>
            <a:ext cx="2554605" cy="707886"/>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4000" dirty="0">
                <a:solidFill>
                  <a:schemeClr val="bg1"/>
                </a:solidFill>
                <a:latin typeface="Vladimir Script" panose="03050402040407070305" charset="0"/>
                <a:ea typeface="华文宋体" panose="02010600040101010101" charset="-122"/>
                <a:cs typeface="Vladimir Script" panose="03050402040407070305" charset="0"/>
              </a:rPr>
              <a:t>TAOBAO.</a:t>
            </a:r>
          </a:p>
        </p:txBody>
      </p:sp>
      <p:sp>
        <p:nvSpPr>
          <p:cNvPr id="6" name="文本框 5">
            <a:extLst>
              <a:ext uri="{FF2B5EF4-FFF2-40B4-BE49-F238E27FC236}">
                <a16:creationId xmlns:a16="http://schemas.microsoft.com/office/drawing/2014/main" id="{23A7E6E8-A3D9-DCE2-37DE-50E6E7260FE1}"/>
              </a:ext>
            </a:extLst>
          </p:cNvPr>
          <p:cNvSpPr txBox="1"/>
          <p:nvPr/>
        </p:nvSpPr>
        <p:spPr>
          <a:xfrm>
            <a:off x="8066402" y="2932378"/>
            <a:ext cx="6161102" cy="523220"/>
          </a:xfrm>
          <a:prstGeom prst="rect">
            <a:avLst/>
          </a:prstGeom>
          <a:noFill/>
        </p:spPr>
        <p:txBody>
          <a:bodyPr wrap="square">
            <a:spAutoFit/>
          </a:bodyPr>
          <a:lstStyle/>
          <a:p>
            <a:r>
              <a:rPr lang="en-US" altLang="zh-CN" sz="2800" dirty="0">
                <a:solidFill>
                  <a:schemeClr val="bg1"/>
                </a:solidFill>
                <a:latin typeface="Papyrus" panose="03070502060502030205" pitchFamily="66" charset="0"/>
              </a:rPr>
              <a:t>Ali </a:t>
            </a:r>
            <a:r>
              <a:rPr lang="en-US" altLang="zh-CN" sz="2800" dirty="0" err="1">
                <a:solidFill>
                  <a:schemeClr val="bg1"/>
                </a:solidFill>
                <a:latin typeface="Papyrus" panose="03070502060502030205" pitchFamily="66" charset="0"/>
              </a:rPr>
              <a:t>Wangwang</a:t>
            </a:r>
            <a:r>
              <a:rPr lang="en-US" altLang="zh-CN" sz="2800" dirty="0">
                <a:solidFill>
                  <a:schemeClr val="bg1"/>
                </a:solidFill>
                <a:latin typeface="Papyrus" panose="03070502060502030205" pitchFamily="66" charset="0"/>
              </a:rPr>
              <a:t> </a:t>
            </a:r>
            <a:r>
              <a:rPr lang="zh-CN" altLang="en-US" sz="2800" dirty="0">
                <a:solidFill>
                  <a:schemeClr val="bg1"/>
                </a:solidFill>
                <a:latin typeface="Adobe 仿宋 Std R" panose="02020400000000000000" pitchFamily="18" charset="-122"/>
                <a:ea typeface="Adobe 仿宋 Std R" panose="02020400000000000000" pitchFamily="18" charset="-122"/>
              </a:rPr>
              <a:t>阿里旺旺</a:t>
            </a:r>
          </a:p>
        </p:txBody>
      </p:sp>
      <p:sp>
        <p:nvSpPr>
          <p:cNvPr id="8" name="文本框 7">
            <a:extLst>
              <a:ext uri="{FF2B5EF4-FFF2-40B4-BE49-F238E27FC236}">
                <a16:creationId xmlns:a16="http://schemas.microsoft.com/office/drawing/2014/main" id="{7DD9CA95-5952-3E78-0DE7-D297C5CCD150}"/>
              </a:ext>
            </a:extLst>
          </p:cNvPr>
          <p:cNvSpPr txBox="1"/>
          <p:nvPr/>
        </p:nvSpPr>
        <p:spPr>
          <a:xfrm>
            <a:off x="110940" y="1207181"/>
            <a:ext cx="6889071" cy="5693866"/>
          </a:xfrm>
          <a:prstGeom prst="rect">
            <a:avLst/>
          </a:prstGeom>
          <a:noFill/>
        </p:spPr>
        <p:txBody>
          <a:bodyPr wrap="square">
            <a:spAutoFit/>
          </a:bodyPr>
          <a:lstStyle/>
          <a:p>
            <a:r>
              <a:rPr lang="en-US" altLang="zh-CN" sz="2800" dirty="0">
                <a:solidFill>
                  <a:schemeClr val="bg1"/>
                </a:solidFill>
                <a:latin typeface="Adobe Caslon Pro" panose="0205050205050A020403" pitchFamily="18" charset="0"/>
              </a:rPr>
              <a:t>Ali </a:t>
            </a:r>
            <a:r>
              <a:rPr lang="en-US" altLang="zh-CN" sz="2800" dirty="0" err="1">
                <a:solidFill>
                  <a:schemeClr val="bg1"/>
                </a:solidFill>
                <a:latin typeface="Adobe Caslon Pro" panose="0205050205050A020403" pitchFamily="18" charset="0"/>
              </a:rPr>
              <a:t>wangwang</a:t>
            </a:r>
            <a:r>
              <a:rPr lang="zh-CN" altLang="en-US" sz="2800" dirty="0">
                <a:solidFill>
                  <a:schemeClr val="bg1"/>
                </a:solidFill>
                <a:latin typeface="Adobe Caslon Pro" panose="0205050205050A020403" pitchFamily="18" charset="0"/>
              </a:rPr>
              <a:t> is a </a:t>
            </a:r>
            <a:r>
              <a:rPr lang="zh-CN" altLang="en-US" sz="2800" b="1" i="1" dirty="0">
                <a:solidFill>
                  <a:schemeClr val="bg1"/>
                </a:solidFill>
                <a:latin typeface="Adobe Caslon Pro" panose="0205050205050A020403" pitchFamily="18" charset="0"/>
              </a:rPr>
              <a:t>platform for sellers and buyers to communicate</a:t>
            </a:r>
            <a:r>
              <a:rPr lang="zh-CN" altLang="en-US" sz="2800" dirty="0">
                <a:solidFill>
                  <a:schemeClr val="bg1"/>
                </a:solidFill>
                <a:latin typeface="Adobe Caslon Pro" panose="0205050205050A020403" pitchFamily="18" charset="0"/>
              </a:rPr>
              <a:t>, and </a:t>
            </a:r>
            <a:r>
              <a:rPr lang="en-US" altLang="zh-CN" sz="2800" dirty="0">
                <a:solidFill>
                  <a:schemeClr val="bg1"/>
                </a:solidFill>
                <a:latin typeface="Adobe Caslon Pro" panose="0205050205050A020403" pitchFamily="18" charset="0"/>
              </a:rPr>
              <a:t>Alipay </a:t>
            </a:r>
            <a:r>
              <a:rPr lang="zh-CN" altLang="en-US" sz="2800" dirty="0">
                <a:solidFill>
                  <a:schemeClr val="bg1"/>
                </a:solidFill>
                <a:latin typeface="Adobe Caslon Pro" panose="0205050205050A020403" pitchFamily="18" charset="0"/>
              </a:rPr>
              <a:t>is </a:t>
            </a:r>
            <a:r>
              <a:rPr lang="zh-CN" altLang="en-US" sz="2800" b="1" i="1" dirty="0">
                <a:solidFill>
                  <a:schemeClr val="bg1"/>
                </a:solidFill>
                <a:latin typeface="Adobe Caslon Pro" panose="0205050205050A020403" pitchFamily="18" charset="0"/>
              </a:rPr>
              <a:t>currently the most secure third-party payment tool</a:t>
            </a:r>
            <a:r>
              <a:rPr lang="zh-CN" altLang="en-US" sz="2800" dirty="0">
                <a:solidFill>
                  <a:schemeClr val="bg1"/>
                </a:solidFill>
                <a:latin typeface="Adobe Caslon Pro" panose="0205050205050A020403" pitchFamily="18" charset="0"/>
              </a:rPr>
              <a:t>. </a:t>
            </a:r>
            <a:endParaRPr lang="en-US" altLang="zh-CN" sz="2800" dirty="0">
              <a:solidFill>
                <a:schemeClr val="bg1"/>
              </a:solidFill>
              <a:latin typeface="Adobe Caslon Pro" panose="0205050205050A020403" pitchFamily="18" charset="0"/>
            </a:endParaRPr>
          </a:p>
          <a:p>
            <a:r>
              <a:rPr lang="zh-CN" altLang="en-US" sz="2800" dirty="0">
                <a:solidFill>
                  <a:schemeClr val="bg1"/>
                </a:solidFill>
                <a:latin typeface="Adobe Caslon Pro" panose="0205050205050A020403" pitchFamily="18" charset="0"/>
              </a:rPr>
              <a:t>The biggest difficulty with online transactions is that the two sides of the transaction do not meet each other and fraud is common. On the basis that the buyer and seller still lack trust, the goods are sent out while the money is credited to </a:t>
            </a:r>
            <a:r>
              <a:rPr lang="zh-CN" altLang="en-US" sz="2800" i="1" u="sng" dirty="0">
                <a:solidFill>
                  <a:schemeClr val="bg1"/>
                </a:solidFill>
                <a:latin typeface="Adobe Caslon Pro" panose="0205050205050A020403" pitchFamily="18" charset="0"/>
              </a:rPr>
              <a:t>an independent third party. </a:t>
            </a:r>
            <a:r>
              <a:rPr lang="zh-CN" altLang="en-US" sz="2800" dirty="0">
                <a:solidFill>
                  <a:schemeClr val="bg1"/>
                </a:solidFill>
                <a:latin typeface="Adobe Caslon Pro" panose="0205050205050A020403" pitchFamily="18" charset="0"/>
              </a:rPr>
              <a:t>When the buyer has no more complaints about the quality, the third party then remits the money to the seller. This is Paypal, with protection for both the buyer and the seller. </a:t>
            </a:r>
          </a:p>
        </p:txBody>
      </p:sp>
      <p:pic>
        <p:nvPicPr>
          <p:cNvPr id="2050" name="Picture 2">
            <a:extLst>
              <a:ext uri="{FF2B5EF4-FFF2-40B4-BE49-F238E27FC236}">
                <a16:creationId xmlns:a16="http://schemas.microsoft.com/office/drawing/2014/main" id="{A7E5E146-A310-34AF-B38A-867FB6D40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071" y="97377"/>
            <a:ext cx="3459979" cy="3459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C6BA35-63E2-9574-C6FD-CA6023156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560" y="3719247"/>
            <a:ext cx="2267322" cy="224960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78CF175B-9C0A-70F4-B495-2BAE444FD95D}"/>
              </a:ext>
            </a:extLst>
          </p:cNvPr>
          <p:cNvSpPr txBox="1"/>
          <p:nvPr/>
        </p:nvSpPr>
        <p:spPr>
          <a:xfrm>
            <a:off x="8822984" y="6130747"/>
            <a:ext cx="7429500" cy="523220"/>
          </a:xfrm>
          <a:prstGeom prst="rect">
            <a:avLst/>
          </a:prstGeom>
          <a:noFill/>
        </p:spPr>
        <p:txBody>
          <a:bodyPr wrap="square">
            <a:spAutoFit/>
          </a:bodyPr>
          <a:lstStyle/>
          <a:p>
            <a:r>
              <a:rPr lang="en-US" altLang="zh-CN" sz="2800" dirty="0">
                <a:solidFill>
                  <a:schemeClr val="bg1"/>
                </a:solidFill>
                <a:latin typeface="Papyrus" panose="03070502060502030205" pitchFamily="66" charset="0"/>
              </a:rPr>
              <a:t>Alipay  </a:t>
            </a:r>
            <a:r>
              <a:rPr lang="zh-CN" altLang="en-US" sz="2800" dirty="0">
                <a:solidFill>
                  <a:schemeClr val="bg1"/>
                </a:solidFill>
                <a:latin typeface="Adobe 仿宋 Std R" panose="02020400000000000000" pitchFamily="18" charset="-122"/>
                <a:ea typeface="Adobe 仿宋 Std R" panose="02020400000000000000" pitchFamily="18" charset="-122"/>
              </a:rPr>
              <a:t>支付宝</a:t>
            </a:r>
            <a:r>
              <a:rPr lang="en-US" altLang="zh-CN" sz="1800" dirty="0">
                <a:solidFill>
                  <a:schemeClr val="bg1"/>
                </a:solidFill>
                <a:latin typeface="Adobe 仿宋 Std R" panose="02020400000000000000" pitchFamily="18" charset="-122"/>
                <a:ea typeface="Adobe 仿宋 Std R" panose="02020400000000000000" pitchFamily="18" charset="-122"/>
              </a:rPr>
              <a:t> </a:t>
            </a:r>
            <a:endParaRPr lang="zh-CN" altLang="en-US" dirty="0">
              <a:latin typeface="Adobe 仿宋 Std R" panose="02020400000000000000" pitchFamily="18" charset="-122"/>
              <a:ea typeface="Adobe 仿宋 Std R" panose="02020400000000000000" pitchFamily="18" charset="-122"/>
            </a:endParaRPr>
          </a:p>
        </p:txBody>
      </p:sp>
      <p:pic>
        <p:nvPicPr>
          <p:cNvPr id="12" name="图形 11" descr="解除锁定">
            <a:hlinkClick r:id="rId4" action="ppaction://hlinksldjump"/>
            <a:extLst>
              <a:ext uri="{FF2B5EF4-FFF2-40B4-BE49-F238E27FC236}">
                <a16:creationId xmlns:a16="http://schemas.microsoft.com/office/drawing/2014/main" id="{FA5FF1AA-9C47-F3BA-262B-64C8BB9413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5504" y="185527"/>
            <a:ext cx="621792" cy="621792"/>
          </a:xfrm>
          <a:prstGeom prst="rect">
            <a:avLst/>
          </a:prstGeom>
        </p:spPr>
      </p:pic>
      <p:sp>
        <p:nvSpPr>
          <p:cNvPr id="14" name="Google Shape;416;p45">
            <a:extLst>
              <a:ext uri="{FF2B5EF4-FFF2-40B4-BE49-F238E27FC236}">
                <a16:creationId xmlns:a16="http://schemas.microsoft.com/office/drawing/2014/main" id="{ECEB04EE-AA87-44D0-0638-0EC8D41CBA8C}"/>
              </a:ext>
            </a:extLst>
          </p:cNvPr>
          <p:cNvSpPr/>
          <p:nvPr/>
        </p:nvSpPr>
        <p:spPr>
          <a:xfrm>
            <a:off x="4038110" y="118036"/>
            <a:ext cx="1666447" cy="857128"/>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
        <p:nvSpPr>
          <p:cNvPr id="15" name="Google Shape;417;p45">
            <a:extLst>
              <a:ext uri="{FF2B5EF4-FFF2-40B4-BE49-F238E27FC236}">
                <a16:creationId xmlns:a16="http://schemas.microsoft.com/office/drawing/2014/main" id="{E954E5E2-8439-FEC4-5BC1-32448A60BD1A}"/>
              </a:ext>
            </a:extLst>
          </p:cNvPr>
          <p:cNvSpPr txBox="1"/>
          <p:nvPr/>
        </p:nvSpPr>
        <p:spPr>
          <a:xfrm>
            <a:off x="3788705" y="142480"/>
            <a:ext cx="2211893" cy="1291770"/>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GB" sz="4400" b="1" dirty="0">
                <a:solidFill>
                  <a:schemeClr val="bg1"/>
                </a:solidFill>
                <a:latin typeface="+mj-lt"/>
                <a:ea typeface="Montserrat Light" panose="00000500000000000000"/>
                <a:cs typeface="+mj-lt"/>
                <a:sym typeface="Montserrat Light" panose="00000500000000000000"/>
              </a:rPr>
              <a:t>SAFE</a:t>
            </a:r>
          </a:p>
        </p:txBody>
      </p:sp>
    </p:spTree>
    <p:extLst>
      <p:ext uri="{BB962C8B-B14F-4D97-AF65-F5344CB8AC3E}">
        <p14:creationId xmlns:p14="http://schemas.microsoft.com/office/powerpoint/2010/main" val="402412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68963" y="793054"/>
            <a:ext cx="5598199" cy="986155"/>
          </a:xfrm>
          <a:prstGeom prst="rect">
            <a:avLst/>
          </a:prstGeom>
          <a:solidFill>
            <a:srgbClr val="C2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6418555" y="473279"/>
            <a:ext cx="6210491" cy="1130935"/>
            <a:chOff x="5380" y="840"/>
            <a:chExt cx="8439" cy="1781"/>
          </a:xfrm>
        </p:grpSpPr>
        <p:sp>
          <p:nvSpPr>
            <p:cNvPr id="182" name="Google Shape;182;p34"/>
            <p:cNvSpPr txBox="1"/>
            <p:nvPr/>
          </p:nvSpPr>
          <p:spPr>
            <a:xfrm>
              <a:off x="5380" y="1437"/>
              <a:ext cx="8439" cy="812"/>
            </a:xfrm>
            <a:prstGeom prst="rect">
              <a:avLst/>
            </a:prstGeom>
            <a:noFill/>
            <a:ln>
              <a:noFill/>
            </a:ln>
          </p:spPr>
          <p:txBody>
            <a:bodyPr spcFirstLastPara="1" wrap="square" lIns="91433" tIns="45700" rIns="91433" bIns="45700" anchor="t" anchorCtr="0">
              <a:noAutofit/>
            </a:bodyPr>
            <a:lstStyle/>
            <a:p>
              <a:pPr marL="0" marR="0" lvl="0" indent="0" algn="l" rtl="0">
                <a:lnSpc>
                  <a:spcPct val="110000"/>
                </a:lnSpc>
                <a:spcBef>
                  <a:spcPts val="0"/>
                </a:spcBef>
                <a:spcAft>
                  <a:spcPts val="0"/>
                </a:spcAft>
                <a:buNone/>
              </a:pPr>
              <a:r>
                <a:rPr lang="en-US" altLang="zh-CN" sz="3060" b="1" dirty="0">
                  <a:solidFill>
                    <a:schemeClr val="bg1"/>
                  </a:solidFill>
                  <a:latin typeface="思源黑体 CN Light" panose="020B0300000000000000" charset="-122"/>
                  <a:ea typeface="思源黑体 CN Light" panose="020B0300000000000000" charset="-122"/>
                  <a:cs typeface="+mj-lt"/>
                  <a:sym typeface="+mn-ea"/>
                </a:rPr>
                <a:t>Consumer Protection System</a:t>
              </a:r>
              <a:endParaRPr lang="zh-CN" altLang="en-US" sz="3060" b="1" dirty="0">
                <a:solidFill>
                  <a:schemeClr val="bg1"/>
                </a:solidFill>
                <a:latin typeface="思源黑体 CN Light" panose="020B0300000000000000" charset="-122"/>
                <a:ea typeface="思源黑体 CN Light" panose="020B0300000000000000" charset="-122"/>
                <a:cs typeface="+mj-lt"/>
                <a:sym typeface="+mn-ea"/>
              </a:endParaRPr>
            </a:p>
          </p:txBody>
        </p:sp>
        <p:sp>
          <p:nvSpPr>
            <p:cNvPr id="183" name="Google Shape;183;p34"/>
            <p:cNvSpPr txBox="1"/>
            <p:nvPr/>
          </p:nvSpPr>
          <p:spPr>
            <a:xfrm>
              <a:off x="5493" y="840"/>
              <a:ext cx="6548" cy="46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US" altLang="en-GB" sz="1335" b="1">
                  <a:solidFill>
                    <a:schemeClr val="bg1"/>
                  </a:solidFill>
                  <a:latin typeface="+mj-lt"/>
                  <a:ea typeface="Montserrat" panose="00000500000000000000"/>
                  <a:cs typeface="+mj-lt"/>
                  <a:sym typeface="Montserrat" panose="00000500000000000000"/>
                </a:rPr>
                <a:t>YOUR TITLE TEXT HERE</a:t>
              </a:r>
            </a:p>
          </p:txBody>
        </p:sp>
        <p:sp>
          <p:nvSpPr>
            <p:cNvPr id="185" name="Google Shape;185;p34"/>
            <p:cNvSpPr/>
            <p:nvPr/>
          </p:nvSpPr>
          <p:spPr>
            <a:xfrm>
              <a:off x="5680" y="2516"/>
              <a:ext cx="1200" cy="105"/>
            </a:xfrm>
            <a:prstGeom prst="rect">
              <a:avLst/>
            </a:prstGeom>
            <a:solidFill>
              <a:schemeClr val="bg1"/>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grpSp>
      <p:sp>
        <p:nvSpPr>
          <p:cNvPr id="10" name="矩形 9"/>
          <p:cNvSpPr/>
          <p:nvPr/>
        </p:nvSpPr>
        <p:spPr>
          <a:xfrm>
            <a:off x="11570970" y="4649470"/>
            <a:ext cx="629920" cy="2238375"/>
          </a:xfrm>
          <a:prstGeom prst="rect">
            <a:avLst/>
          </a:prstGeom>
          <a:solidFill>
            <a:srgbClr val="C2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4702C5FF-4BEE-4F40-E8D7-F8F07C5BD048}"/>
              </a:ext>
            </a:extLst>
          </p:cNvPr>
          <p:cNvPicPr>
            <a:picLocks noChangeAspect="1"/>
          </p:cNvPicPr>
          <p:nvPr/>
        </p:nvPicPr>
        <p:blipFill>
          <a:blip r:embed="rId2"/>
          <a:stretch>
            <a:fillRect/>
          </a:stretch>
        </p:blipFill>
        <p:spPr>
          <a:xfrm>
            <a:off x="103560" y="2052073"/>
            <a:ext cx="9812798" cy="4687754"/>
          </a:xfrm>
          <a:prstGeom prst="rect">
            <a:avLst/>
          </a:prstGeom>
        </p:spPr>
      </p:pic>
      <p:sp>
        <p:nvSpPr>
          <p:cNvPr id="9" name="文本框 8">
            <a:hlinkClick r:id="rId3" action="ppaction://hlinksldjump"/>
            <a:extLst>
              <a:ext uri="{FF2B5EF4-FFF2-40B4-BE49-F238E27FC236}">
                <a16:creationId xmlns:a16="http://schemas.microsoft.com/office/drawing/2014/main" id="{38815C87-016E-F1CC-B312-EC9AF98CD8B1}"/>
              </a:ext>
            </a:extLst>
          </p:cNvPr>
          <p:cNvSpPr txBox="1"/>
          <p:nvPr/>
        </p:nvSpPr>
        <p:spPr>
          <a:xfrm>
            <a:off x="1131341" y="807985"/>
            <a:ext cx="2118262" cy="338554"/>
          </a:xfrm>
          <a:prstGeom prst="rect">
            <a:avLst/>
          </a:prstGeom>
          <a:noFill/>
        </p:spPr>
        <p:txBody>
          <a:bodyPr wrap="square" rtlCol="0">
            <a:spAutoFit/>
          </a:bodyPr>
          <a:lstStyle/>
          <a:p>
            <a:r>
              <a:rPr lang="en-US" altLang="zh-CN" sz="1600" dirty="0">
                <a:solidFill>
                  <a:schemeClr val="bg1"/>
                </a:solidFill>
              </a:rPr>
              <a:t>SYSTEM</a:t>
            </a:r>
            <a:endParaRPr lang="zh-CN" altLang="en-US" sz="1600" dirty="0">
              <a:solidFill>
                <a:schemeClr val="bg1"/>
              </a:solidFill>
            </a:endParaRPr>
          </a:p>
        </p:txBody>
      </p:sp>
      <p:sp>
        <p:nvSpPr>
          <p:cNvPr id="12" name="Google Shape;416;p45">
            <a:extLst>
              <a:ext uri="{FF2B5EF4-FFF2-40B4-BE49-F238E27FC236}">
                <a16:creationId xmlns:a16="http://schemas.microsoft.com/office/drawing/2014/main" id="{DB0650D9-5690-5F4A-30B3-A092F71ABC56}"/>
              </a:ext>
            </a:extLst>
          </p:cNvPr>
          <p:cNvSpPr/>
          <p:nvPr/>
        </p:nvSpPr>
        <p:spPr>
          <a:xfrm>
            <a:off x="1131341" y="795441"/>
            <a:ext cx="1023196" cy="351098"/>
          </a:xfrm>
          <a:prstGeom prst="roundRect">
            <a:avLst>
              <a:gd name="adj" fmla="val 50000"/>
            </a:avLst>
          </a:prstGeom>
          <a:noFill/>
          <a:ln w="12700" cap="flat" cmpd="sng">
            <a:solidFill>
              <a:schemeClr val="bg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bg1"/>
              </a:solidFill>
              <a:latin typeface="+mj-lt"/>
              <a:ea typeface="Montserrat" panose="00000500000000000000"/>
              <a:cs typeface="+mj-lt"/>
              <a:sym typeface="Montserrat" panose="000005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73084" y="386536"/>
            <a:ext cx="7355180" cy="2554545"/>
          </a:xfrm>
          <a:prstGeom prst="rect">
            <a:avLst/>
          </a:prstGeom>
          <a:solidFill>
            <a:srgbClr val="C24138"/>
          </a:solidFill>
          <a:effectLst>
            <a:outerShdw blurRad="50800" dist="38100" dir="2700000" algn="tl" rotWithShape="0">
              <a:prstClr val="black">
                <a:alpha val="40000"/>
              </a:prstClr>
            </a:outerShdw>
          </a:effectLst>
        </p:spPr>
        <p:txBody>
          <a:bodyPr wrap="square" rtlCol="0">
            <a:spAutoFit/>
          </a:bodyPr>
          <a:lstStyle/>
          <a:p>
            <a:pPr algn="dist"/>
            <a:r>
              <a:rPr lang="en-US" altLang="zh-CN" sz="8000" dirty="0">
                <a:solidFill>
                  <a:schemeClr val="bg1"/>
                </a:solidFill>
                <a:latin typeface="Papyrus" panose="03070502060502030205" pitchFamily="66" charset="0"/>
                <a:ea typeface="华文宋体" panose="02010600040101010101" charset="-122"/>
                <a:cs typeface="Vladimir Script" panose="03050402040407070305" charset="0"/>
              </a:rPr>
              <a:t>How Taobao change our lives?  </a:t>
            </a:r>
            <a:endParaRPr lang="en-US" altLang="zh-CN" sz="8000" dirty="0">
              <a:solidFill>
                <a:schemeClr val="bg1"/>
              </a:solidFill>
              <a:latin typeface="Vladimir Script" panose="03050402040407070305" charset="0"/>
              <a:ea typeface="华文宋体" panose="02010600040101010101" charset="-122"/>
              <a:cs typeface="Vladimir Script" panose="03050402040407070305" charset="0"/>
            </a:endParaRPr>
          </a:p>
        </p:txBody>
      </p:sp>
      <p:pic>
        <p:nvPicPr>
          <p:cNvPr id="3" name="Picture 2">
            <a:extLst>
              <a:ext uri="{FF2B5EF4-FFF2-40B4-BE49-F238E27FC236}">
                <a16:creationId xmlns:a16="http://schemas.microsoft.com/office/drawing/2014/main" id="{8BCA1B3B-13A8-267F-3807-779ACB8C0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042" y="2941081"/>
            <a:ext cx="3703394" cy="3703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木月的小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682</Words>
  <Application>Microsoft Office PowerPoint</Application>
  <PresentationFormat>宽屏</PresentationFormat>
  <Paragraphs>70</Paragraphs>
  <Slides>15</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Adobe 仿宋 Std R</vt:lpstr>
      <vt:lpstr>思源黑体 CN Heavy</vt:lpstr>
      <vt:lpstr>思源黑体 CN Light</vt:lpstr>
      <vt:lpstr>微软雅黑</vt:lpstr>
      <vt:lpstr>Adobe Caslon Pro</vt:lpstr>
      <vt:lpstr>Arial</vt:lpstr>
      <vt:lpstr>Calibri</vt:lpstr>
      <vt:lpstr>Montserrat</vt:lpstr>
      <vt:lpstr>Montserrat Light</vt:lpstr>
      <vt:lpstr>Open Sans</vt:lpstr>
      <vt:lpstr>Papyrus</vt:lpstr>
      <vt:lpstr>Vladimir Script</vt:lpstr>
      <vt:lpstr>木月的小店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刘欣雯</dc:creator>
  <cp:lastModifiedBy>610875223@qq.com</cp:lastModifiedBy>
  <cp:revision>45</cp:revision>
  <dcterms:created xsi:type="dcterms:W3CDTF">2019-06-19T02:08:00Z</dcterms:created>
  <dcterms:modified xsi:type="dcterms:W3CDTF">2023-03-20T14:31:37Z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