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269" r:id="rId4"/>
    <p:sldId id="283" r:id="rId5"/>
    <p:sldId id="302" r:id="rId6"/>
    <p:sldId id="270" r:id="rId7"/>
    <p:sldId id="271" r:id="rId8"/>
    <p:sldId id="272" r:id="rId9"/>
    <p:sldId id="274" r:id="rId10"/>
    <p:sldId id="275" r:id="rId12"/>
    <p:sldId id="276" r:id="rId13"/>
    <p:sldId id="279" r:id="rId14"/>
    <p:sldId id="277" r:id="rId15"/>
    <p:sldId id="284" r:id="rId16"/>
    <p:sldId id="285" r:id="rId17"/>
    <p:sldId id="286" r:id="rId18"/>
    <p:sldId id="290" r:id="rId19"/>
    <p:sldId id="291" r:id="rId20"/>
    <p:sldId id="299" r:id="rId21"/>
    <p:sldId id="300" r:id="rId22"/>
    <p:sldId id="278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8653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fontAlgn="base"/>
          </a:p>
        </p:txBody>
      </p:sp>
      <p:sp>
        <p:nvSpPr>
          <p:cNvPr id="1048654" name="Rectangle 3"/>
          <p:cNvSpPr/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fontAlgn="base"/>
          </a:p>
        </p:txBody>
      </p:sp>
      <p:sp>
        <p:nvSpPr>
          <p:cNvPr id="3076" name="Rectangle 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/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0"/>
            <a:r>
              <a:rPr lang="zh-CN" altLang="en-US" dirty="0"/>
              <a:t>第二级</a:t>
            </a:r>
            <a:endParaRPr lang="en-US" altLang="en-US" dirty="0"/>
          </a:p>
          <a:p>
            <a:pPr lvl="2" indent="0"/>
            <a:r>
              <a:rPr lang="zh-CN" altLang="en-US" dirty="0"/>
              <a:t>第三级</a:t>
            </a:r>
            <a:endParaRPr lang="en-US" altLang="en-US" dirty="0"/>
          </a:p>
          <a:p>
            <a:pPr lvl="3" indent="0"/>
            <a:r>
              <a:rPr lang="zh-CN" altLang="en-US" dirty="0"/>
              <a:t>第四级</a:t>
            </a:r>
            <a:endParaRPr lang="en-US" altLang="en-US" dirty="0"/>
          </a:p>
          <a:p>
            <a:pPr lvl="4" indent="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657" name="Rectangle 6"/>
          <p:cNvSpPr/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fontAlgn="base"/>
          </a:p>
        </p:txBody>
      </p:sp>
      <p:sp>
        <p:nvSpPr>
          <p:cNvPr id="1048658" name="Rectangle 7"/>
          <p:cNvSpPr/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 eaLnBrk="1" fontAlgn="base" latinLnBrk="0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685800"/>
            <a:ext cx="2135981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84119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685800"/>
            <a:ext cx="2135981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84119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Rectangle 3"/>
          <p:cNvSpPr/>
          <p:nvPr>
            <p:ph type="body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8575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585" name="Rectangle 4"/>
          <p:cNvSpPr/>
          <p:nvPr>
            <p:ph type="dt" sz="half" idx="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>
              <a:defRPr/>
            </a:lvl1pPr>
          </a:lstStyle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86" name="Rectangle 5"/>
          <p:cNvSpPr/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>
              <a:defRPr/>
            </a:lvl1pPr>
          </a:lstStyle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87" name="Rectangle 6"/>
          <p:cNvSpPr/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0" indent="0" algn="r" fontAlgn="base">
              <a:buFontTx/>
              <a:defRPr sz="1400" b="1" i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7572"/>
          </a:solidFill>
          <a:latin typeface="+mj-lt"/>
          <a:ea typeface="+mj-ea"/>
          <a:cs typeface="+mj-cs"/>
        </a:defRPr>
      </a:lvl1pPr>
      <a:lvl2pPr marL="0" lvl="1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2pPr>
      <a:lvl3pPr marL="0" lvl="2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3pPr>
      <a:lvl4pPr marL="0" lvl="3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4pPr>
      <a:lvl5pPr marL="0" lvl="4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5pPr>
    </p:titleStyle>
    <p:bodyStyle>
      <a:lvl1pPr marL="342900" lvl="0" indent="-3429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70000"/>
        <a:buFont typeface="Wingdings" panose="05000000000000000000" pitchFamily="2" charset="2"/>
        <a:buChar char="v"/>
        <a:defRPr sz="3200" b="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1" hangingPunct="1">
        <a:spcBef>
          <a:spcPct val="20000"/>
        </a:spcBef>
        <a:spcAft>
          <a:spcPct val="0"/>
        </a:spcAft>
        <a:buClr>
          <a:srgbClr val="3399FF"/>
        </a:buClr>
        <a:buSzPct val="85000"/>
        <a:buFont typeface="Wingdings" panose="05000000000000000000" pitchFamily="2" charset="2"/>
        <a:buChar char=""/>
        <a:defRPr sz="2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0000"/>
        <a:buFont typeface="Wingdings" panose="05000000000000000000" pitchFamily="2" charset="2"/>
        <a:buChar char="v"/>
        <a:defRPr sz="24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3399FF"/>
        </a:buClr>
        <a:buSzPct val="90000"/>
        <a:buFont typeface="Wingdings" panose="05000000000000000000" pitchFamily="2" charset="2"/>
        <a:buChar char="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33CC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/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2051" name="Rectangle 3"/>
          <p:cNvSpPr/>
          <p:nvPr>
            <p:ph type="body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8575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>
              <a:defRPr/>
            </a:lvl1pPr>
          </a:lstStyle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>
              <a:defRPr/>
            </a:lvl1pPr>
          </a:lstStyle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0" indent="0" algn="r" fontAlgn="base">
              <a:buFontTx/>
              <a:defRPr sz="1400" b="1" i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7572"/>
          </a:solidFill>
          <a:latin typeface="+mj-lt"/>
          <a:ea typeface="+mj-ea"/>
          <a:cs typeface="+mj-cs"/>
        </a:defRPr>
      </a:lvl1pPr>
      <a:lvl2pPr marL="0" lvl="1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2pPr>
      <a:lvl3pPr marL="0" lvl="2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3pPr>
      <a:lvl4pPr marL="0" lvl="3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4pPr>
      <a:lvl5pPr marL="0" lvl="4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5pPr>
    </p:titleStyle>
    <p:bodyStyle>
      <a:lvl1pPr marL="342900" lvl="0" indent="-3429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70000"/>
        <a:buFont typeface="Wingdings" panose="05000000000000000000" pitchFamily="2" charset="2"/>
        <a:buChar char="v"/>
        <a:defRPr sz="3200" b="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1" hangingPunct="1">
        <a:spcBef>
          <a:spcPct val="20000"/>
        </a:spcBef>
        <a:spcAft>
          <a:spcPct val="0"/>
        </a:spcAft>
        <a:buClr>
          <a:srgbClr val="3399FF"/>
        </a:buClr>
        <a:buSzPct val="85000"/>
        <a:buFont typeface="Wingdings" panose="05000000000000000000" pitchFamily="2" charset="2"/>
        <a:buChar char=""/>
        <a:defRPr sz="2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0000"/>
        <a:buFont typeface="Wingdings" panose="05000000000000000000" pitchFamily="2" charset="2"/>
        <a:buChar char="v"/>
        <a:defRPr sz="24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3399FF"/>
        </a:buClr>
        <a:buSzPct val="90000"/>
        <a:buFont typeface="Wingdings" panose="05000000000000000000" pitchFamily="2" charset="2"/>
        <a:buChar char="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33CC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6"/>
          <p:cNvSpPr/>
          <p:nvPr/>
        </p:nvSpPr>
        <p:spPr>
          <a:xfrm>
            <a:off x="6553200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algn="r"/>
            <a:fld id="{9A0DB2DC-4C9A-4742-B13C-FB6460FD3503}" type="slidenum">
              <a:rPr lang="en-US" altLang="zh-CN" sz="1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04" name="Rectangle 2"/>
          <p:cNvSpPr/>
          <p:nvPr>
            <p:ph type="ctrTitle" idx="4294967295"/>
          </p:nvPr>
        </p:nvSpPr>
        <p:spPr>
          <a:xfrm>
            <a:off x="3669030" y="1355725"/>
            <a:ext cx="5313045" cy="3241040"/>
          </a:xfrm>
        </p:spPr>
        <p:txBody>
          <a:bodyPr lIns="91440" tIns="45720" rIns="91440" bIns="45720" anchor="ctr"/>
          <a:lstStyle>
            <a:lvl1pPr lvl="0">
              <a:buClrTx/>
              <a:buSzTx/>
              <a:buFontTx/>
              <a:defRPr/>
            </a:lvl1pPr>
          </a:lstStyle>
          <a:p>
            <a:pPr lvl="0" latinLnBrk="0"/>
            <a:r>
              <a:rPr lang="en-US" altLang="en-US" b="1" dirty="0"/>
              <a:t>W</a:t>
            </a:r>
            <a:r>
              <a:rPr lang="en-US" altLang="en-US" b="1" dirty="0"/>
              <a:t>e</a:t>
            </a:r>
            <a:r>
              <a:rPr lang="en-US" altLang="en-US" b="1" dirty="0"/>
              <a:t>s</a:t>
            </a:r>
            <a:r>
              <a:rPr lang="en-US" altLang="en-US" b="1" dirty="0"/>
              <a:t>t</a:t>
            </a:r>
            <a:r>
              <a:rPr lang="en-US" altLang="en-US" b="1" dirty="0"/>
              <a:t>e</a:t>
            </a:r>
            <a:r>
              <a:rPr lang="en-US" altLang="en-US" b="1" dirty="0"/>
              <a:t>rn</a:t>
            </a:r>
            <a:r>
              <a:rPr lang="en-US" altLang="en-US" b="1" dirty="0"/>
              <a:t> </a:t>
            </a:r>
            <a:r>
              <a:rPr lang="en-US" altLang="en-US" b="1" dirty="0"/>
              <a:t>T</a:t>
            </a:r>
            <a:r>
              <a:rPr lang="en-US" altLang="en-US" b="1" dirty="0"/>
              <a:t>r</a:t>
            </a:r>
            <a:r>
              <a:rPr lang="en-US" altLang="en-US" b="1" dirty="0"/>
              <a:t>a</a:t>
            </a:r>
            <a:r>
              <a:rPr lang="en-US" altLang="en-US" b="1" dirty="0"/>
              <a:t>n</a:t>
            </a:r>
            <a:r>
              <a:rPr lang="en-US" altLang="en-US" b="1" dirty="0"/>
              <a:t>s</a:t>
            </a:r>
            <a:r>
              <a:rPr lang="en-US" altLang="en-US" b="1" dirty="0"/>
              <a:t>lation</a:t>
            </a:r>
            <a:r>
              <a:rPr lang="en-US" altLang="en-US" b="1" dirty="0"/>
              <a:t> </a:t>
            </a:r>
            <a:r>
              <a:rPr lang="en-US" altLang="en-US" b="1" dirty="0"/>
              <a:t>H</a:t>
            </a:r>
            <a:r>
              <a:rPr lang="en-US" altLang="en-US" b="1" dirty="0"/>
              <a:t>i</a:t>
            </a:r>
            <a:r>
              <a:rPr lang="en-US" altLang="en-US" b="1" dirty="0"/>
              <a:t>story</a:t>
            </a:r>
            <a:r>
              <a:rPr lang="en-US" altLang="en-US" b="1" dirty="0"/>
              <a:t> </a:t>
            </a:r>
            <a:br>
              <a:rPr lang="en-US" altLang="en-US" b="1" dirty="0"/>
            </a:br>
            <a:endParaRPr lang="zh-CN" altLang="zh-CN" b="1" dirty="0"/>
          </a:p>
        </p:txBody>
      </p:sp>
      <p:sp>
        <p:nvSpPr>
          <p:cNvPr id="4099" name="文本框 2"/>
          <p:cNvSpPr txBox="1"/>
          <p:nvPr/>
        </p:nvSpPr>
        <p:spPr>
          <a:xfrm>
            <a:off x="5892800" y="5180013"/>
            <a:ext cx="2949575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solidFill>
                  <a:srgbClr val="00585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>
                <a:solidFill>
                  <a:srgbClr val="00585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周思庆 张琪</a:t>
            </a:r>
            <a:endParaRPr lang="zh-CN" altLang="en-US">
              <a:solidFill>
                <a:srgbClr val="00585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00585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By Zhou Siqing, Zhang Qi</a:t>
            </a:r>
            <a:endParaRPr lang="zh-CN" altLang="en-US">
              <a:solidFill>
                <a:srgbClr val="00585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301625" y="342900"/>
            <a:ext cx="8540750" cy="1143000"/>
          </a:xfrm>
        </p:spPr>
        <p:txBody>
          <a:bodyPr vert="horz" lIns="91440" tIns="45720" rIns="91440" bIns="45720" anchor="ctr"/>
          <a:p>
            <a:r>
              <a:rPr lang="en-US" altLang="zh-CN">
                <a:sym typeface="宋体" panose="02010600030101010101" pitchFamily="2" charset="-122"/>
              </a:rPr>
              <a:t>Toledo Translation Institute</a:t>
            </a:r>
            <a:endParaRPr lang="zh-CN" altLang="en-US"/>
          </a:p>
        </p:txBody>
      </p:sp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301625" y="1485900"/>
            <a:ext cx="8540750" cy="3886200"/>
          </a:xfrm>
        </p:spPr>
        <p:txBody>
          <a:bodyPr vert="horz" lIns="91440" tIns="45720" rIns="91440" bIns="45720" anchor="t"/>
          <a:p>
            <a:pPr latinLnBrk="0">
              <a:spcBef>
                <a:spcPct val="0"/>
              </a:spcBef>
            </a:pPr>
            <a:r>
              <a:rPr lang="en-US" altLang="zh-CN"/>
              <a:t>Gathering in Toledo, a city of Spain, the western translators translated a great number of works from Arabic into Latin,which introduced the Arabic culture to other nations.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1267" name="图片 3" descr="QQ图片20201004135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0" y="3493770"/>
            <a:ext cx="4010025" cy="2643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en-US" altLang="zh-CN"/>
              <a:t>Influence</a:t>
            </a:r>
            <a:endParaRPr lang="en-US" altLang="zh-CN"/>
          </a:p>
        </p:txBody>
      </p:sp>
      <p:sp>
        <p:nvSpPr>
          <p:cNvPr id="12290" name="内容占位符 2"/>
          <p:cNvSpPr>
            <a:spLocks noGrp="1"/>
          </p:cNvSpPr>
          <p:nvPr>
            <p:ph idx="1"/>
          </p:nvPr>
        </p:nvSpPr>
        <p:spPr>
          <a:xfrm>
            <a:off x="488950" y="2009775"/>
            <a:ext cx="4448175" cy="3886200"/>
          </a:xfrm>
        </p:spPr>
        <p:txBody>
          <a:bodyPr vert="horz" lIns="91440" tIns="45720" rIns="91440" bIns="45720" anchor="t"/>
          <a:p>
            <a:pPr latinLnBrk="0">
              <a:spcBef>
                <a:spcPct val="0"/>
              </a:spcBef>
            </a:pPr>
            <a:r>
              <a:rPr lang="zh-CN" altLang="en-US"/>
              <a:t>Toledo became the center of European academic researches.</a:t>
            </a:r>
            <a:endParaRPr lang="zh-CN" altLang="en-US"/>
          </a:p>
          <a:p>
            <a:pPr latinLnBrk="0">
              <a:spcBef>
                <a:spcPct val="0"/>
              </a:spcBef>
            </a:pPr>
            <a:endParaRPr lang="zh-CN" altLang="en-US"/>
          </a:p>
          <a:p>
            <a:pPr latinLnBrk="0">
              <a:spcBef>
                <a:spcPct val="0"/>
              </a:spcBef>
            </a:pPr>
            <a:r>
              <a:rPr lang="zh-CN" altLang="en-US"/>
              <a:t>The European languages ha</a:t>
            </a:r>
            <a:r>
              <a:rPr lang="en-US" altLang="zh-CN"/>
              <a:t>d</a:t>
            </a:r>
            <a:r>
              <a:rPr lang="zh-CN" altLang="en-US"/>
              <a:t> closer connections with each other.</a:t>
            </a:r>
            <a:endParaRPr lang="zh-CN" altLang="en-US"/>
          </a:p>
        </p:txBody>
      </p:sp>
      <p:pic>
        <p:nvPicPr>
          <p:cNvPr id="12291" name="图片 3" descr="c3ee59e44941babbe58d3f7ff817dc82d9230b7a3042858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0" y="2057400"/>
            <a:ext cx="3302000" cy="379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fourth climax</a:t>
            </a:r>
            <a:br>
              <a:rPr lang="en-US" altLang="zh-CN">
                <a:sym typeface="+mn-ea"/>
              </a:rPr>
            </a:br>
            <a:r>
              <a:rPr lang="en-US" altLang="zh-CN" sz="3200">
                <a:sym typeface="+mn-ea"/>
              </a:rPr>
              <a:t>translation in the Renaissance(14th-16th)</a:t>
            </a:r>
            <a:br>
              <a:rPr lang="en-US" altLang="zh-CN" sz="3200"/>
            </a:br>
            <a:endParaRPr lang="en-US" altLang="zh-CN" sz="32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Brief introduction:</a:t>
            </a:r>
            <a:endParaRPr lang="en-US" altLang="zh-CN"/>
          </a:p>
          <a:p>
            <a:pPr marL="0" indent="0" algn="just">
              <a:buNone/>
            </a:pPr>
            <a:r>
              <a:rPr lang="en-US" altLang="zh-CN"/>
              <a:t>     </a:t>
            </a:r>
            <a:r>
              <a:rPr lang="en-US" altLang="zh-CN" sz="2400">
                <a:cs typeface="+mn-lt"/>
              </a:rPr>
              <a:t>R</a:t>
            </a:r>
            <a:r>
              <a:rPr lang="en-US" altLang="zh-CN" sz="2400">
                <a:cs typeface="+mn-lt"/>
              </a:rPr>
              <a:t>enaissance is a major development in the history of  western</a:t>
            </a:r>
            <a:endParaRPr lang="en-US" altLang="zh-CN" sz="2400">
              <a:cs typeface="+mn-lt"/>
            </a:endParaRPr>
          </a:p>
          <a:p>
            <a:pPr marL="0" indent="0" algn="just">
              <a:buNone/>
            </a:pPr>
            <a:r>
              <a:rPr lang="en-US" altLang="zh-CN" sz="2400">
                <a:cs typeface="+mn-lt"/>
              </a:rPr>
              <a:t>translation,especially in the sixteenth century and later period,the </a:t>
            </a:r>
            <a:endParaRPr lang="en-US" altLang="zh-CN" sz="2400">
              <a:cs typeface="+mn-lt"/>
            </a:endParaRPr>
          </a:p>
          <a:p>
            <a:pPr marL="0" indent="0" algn="just">
              <a:buNone/>
            </a:pPr>
            <a:r>
              <a:rPr lang="en-US" altLang="zh-CN" sz="2400">
                <a:cs typeface="+mn-lt"/>
              </a:rPr>
              <a:t>translation activity reached an unprecedented height. Translation </a:t>
            </a:r>
            <a:endParaRPr lang="en-US" altLang="zh-CN" sz="2400">
              <a:cs typeface="+mn-lt"/>
            </a:endParaRPr>
          </a:p>
          <a:p>
            <a:pPr marL="0" indent="0" algn="just">
              <a:buNone/>
            </a:pPr>
            <a:r>
              <a:rPr lang="en-US" altLang="zh-CN" sz="2400">
                <a:cs typeface="+mn-lt"/>
              </a:rPr>
              <a:t>deep into all areas of ideology,politics,philosophy,literature,religion,involving large major works of ancient and contemporary,resulting </a:t>
            </a:r>
            <a:endParaRPr lang="en-US" altLang="zh-CN" sz="2400">
              <a:cs typeface="+mn-lt"/>
            </a:endParaRPr>
          </a:p>
          <a:p>
            <a:pPr marL="0" indent="0" algn="just">
              <a:buNone/>
            </a:pPr>
            <a:r>
              <a:rPr lang="en-US" altLang="zh-CN" sz="2400">
                <a:cs typeface="+mn-lt"/>
              </a:rPr>
              <a:t>in a large number of distingguished translators and a series of </a:t>
            </a:r>
            <a:endParaRPr lang="en-US" altLang="zh-CN" sz="2400">
              <a:cs typeface="+mn-lt"/>
            </a:endParaRPr>
          </a:p>
          <a:p>
            <a:pPr marL="0" indent="0" algn="just">
              <a:buNone/>
            </a:pPr>
            <a:r>
              <a:rPr lang="en-US" altLang="zh-CN" sz="2400">
                <a:cs typeface="+mn-lt"/>
              </a:rPr>
              <a:t>excellent translations.</a:t>
            </a:r>
            <a:endParaRPr lang="en-US" altLang="zh-CN" sz="2400">
              <a:cs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47345"/>
            <a:ext cx="7886700" cy="35115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famous translators and their works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0435" y="1014095"/>
            <a:ext cx="3491865" cy="394970"/>
          </a:xfrm>
        </p:spPr>
        <p:txBody>
          <a:bodyPr/>
          <a:p>
            <a:pPr algn="ctr"/>
            <a:r>
              <a:rPr lang="en-US" altLang="zh-CN" sz="32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In France</a:t>
            </a:r>
            <a:r>
              <a:rPr lang="en-US" altLang="zh-CN" sz="32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 </a:t>
            </a:r>
            <a:endParaRPr lang="en-US" altLang="zh-CN" sz="3200" b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" y="1799590"/>
            <a:ext cx="4482465" cy="4690110"/>
          </a:xfrm>
          <a:ln>
            <a:noFill/>
          </a:ln>
        </p:spPr>
        <p:txBody>
          <a:bodyPr/>
          <a:p>
            <a:pPr algn="just"/>
            <a:r>
              <a:rPr lang="en-US" altLang="zh-CN" sz="2400"/>
              <a:t>the writer</a:t>
            </a:r>
            <a:r>
              <a:rPr lang="en-US" altLang="zh-CN" sz="2400">
                <a:solidFill>
                  <a:srgbClr val="C00000"/>
                </a:solidFill>
              </a:rPr>
              <a:t> </a:t>
            </a:r>
            <a:r>
              <a:rPr lang="en-US" altLang="zh-CN" sz="2400">
                <a:solidFill>
                  <a:srgbClr val="0070C0"/>
                </a:solidFill>
              </a:rPr>
              <a:t>Amyot</a:t>
            </a:r>
            <a:r>
              <a:rPr lang="en-US" altLang="zh-CN" sz="2400"/>
              <a:t>(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阿米欧</a:t>
            </a:r>
            <a:r>
              <a:rPr lang="en-US" altLang="zh-CN" sz="2400"/>
              <a:t>)had   </a:t>
            </a:r>
            <a:endParaRPr lang="en-US" altLang="zh-CN" sz="2400"/>
          </a:p>
          <a:p>
            <a:pPr marL="0" indent="0" algn="dist">
              <a:buNone/>
            </a:pPr>
            <a:r>
              <a:rPr lang="en-US" altLang="zh-CN" sz="2400"/>
              <a:t>spent seventeen years to translate the Plutarch's </a:t>
            </a:r>
            <a:r>
              <a:rPr lang="en-US" altLang="zh-CN" sz="2400" i="1"/>
              <a:t>Celebrity Compare </a:t>
            </a:r>
            <a:endParaRPr lang="en-US" altLang="zh-CN" sz="2400" i="1"/>
          </a:p>
          <a:p>
            <a:pPr marL="0" indent="0" algn="l">
              <a:buNone/>
            </a:pPr>
            <a:r>
              <a:rPr lang="en-US" altLang="zh-CN" sz="2400" i="1"/>
              <a:t>Greek and Roman Biography</a:t>
            </a:r>
            <a:r>
              <a:rPr lang="en-US" altLang="zh-CN" sz="2400"/>
              <a:t>(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简称《名人传》</a:t>
            </a:r>
            <a:r>
              <a:rPr lang="en-US" altLang="zh-CN" sz="2400"/>
              <a:t>).</a:t>
            </a:r>
            <a:endParaRPr lang="en-US" altLang="zh-CN" sz="2400"/>
          </a:p>
          <a:p>
            <a:pPr marL="342900" lvl="0" indent="-342900" algn="l">
              <a:buFont typeface="Wingdings" panose="05000000000000000000" charset="0"/>
              <a:buChar char="v"/>
            </a:pPr>
            <a:r>
              <a:rPr lang="en-US" altLang="zh-CN" sz="2400">
                <a:solidFill>
                  <a:srgbClr val="0070C0"/>
                </a:solidFill>
              </a:rPr>
              <a:t>Chapman</a:t>
            </a:r>
            <a:r>
              <a:rPr lang="en-US" altLang="zh-CN" sz="2400">
                <a:solidFill>
                  <a:srgbClr val="0033CC"/>
                </a:solidFill>
              </a:rPr>
              <a:t>(</a:t>
            </a:r>
            <a:r>
              <a:rPr lang="zh-CN" altLang="en-US" sz="240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查普曼</a:t>
            </a:r>
            <a:r>
              <a:rPr lang="en-US" altLang="zh-CN" sz="2400">
                <a:solidFill>
                  <a:srgbClr val="0033CC"/>
                </a:solidFill>
              </a:rPr>
              <a:t>) from 1598 </a:t>
            </a:r>
            <a:endParaRPr lang="en-US" altLang="zh-CN" sz="2400">
              <a:solidFill>
                <a:srgbClr val="0033CC"/>
              </a:solidFill>
            </a:endParaRPr>
          </a:p>
          <a:p>
            <a:pPr marL="0" lvl="0" indent="0" algn="l">
              <a:buFont typeface="Wingdings" panose="05000000000000000000" charset="0"/>
              <a:buNone/>
            </a:pPr>
            <a:r>
              <a:rPr lang="en-US" altLang="zh-CN" sz="2400">
                <a:solidFill>
                  <a:srgbClr val="0033CC"/>
                </a:solidFill>
              </a:rPr>
              <a:t>to 1616 translated </a:t>
            </a:r>
            <a:r>
              <a:rPr lang="en-US" altLang="zh-CN" sz="2400" i="1">
                <a:solidFill>
                  <a:srgbClr val="0033CC"/>
                </a:solidFill>
              </a:rPr>
              <a:t>The Iliad</a:t>
            </a:r>
            <a:r>
              <a:rPr lang="zh-CN" altLang="en-US" sz="2400">
                <a:sym typeface="+mn-ea"/>
              </a:rPr>
              <a:t>《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伊利亚特》</a:t>
            </a:r>
            <a:r>
              <a:rPr lang="en-US" altLang="zh-CN" sz="2400">
                <a:solidFill>
                  <a:srgbClr val="0033CC"/>
                </a:solidFill>
              </a:rPr>
              <a:t>and </a:t>
            </a:r>
            <a:r>
              <a:rPr lang="en-US" altLang="zh-CN" sz="2400" i="1">
                <a:solidFill>
                  <a:srgbClr val="0033CC"/>
                </a:solidFill>
              </a:rPr>
              <a:t>Odyssey.</a:t>
            </a:r>
            <a:r>
              <a:rPr lang="zh-CN" altLang="en-US" sz="240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《奥德赛》</a:t>
            </a:r>
            <a:endParaRPr lang="en-US" altLang="zh-CN" sz="240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dist">
              <a:buFont typeface="Wingdings" panose="05000000000000000000" charset="0"/>
              <a:buNone/>
            </a:pPr>
            <a:endParaRPr lang="en-US" altLang="zh-CN" sz="240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92980" y="1014095"/>
            <a:ext cx="3573145" cy="394970"/>
          </a:xfrm>
        </p:spPr>
        <p:txBody>
          <a:bodyPr/>
          <a:p>
            <a:pPr algn="ctr"/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In Germany </a:t>
            </a:r>
            <a:endParaRPr lang="en-US" altLang="zh-CN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45330" y="1799590"/>
            <a:ext cx="4412615" cy="4425950"/>
          </a:xfrm>
        </p:spPr>
        <p:txBody>
          <a:bodyPr/>
          <a:p>
            <a:pPr algn="l"/>
            <a:r>
              <a:rPr lang="en-US" altLang="zh-CN" sz="2400"/>
              <a:t>religious reformer Luther </a:t>
            </a:r>
            <a:endParaRPr lang="en-US" altLang="zh-CN" sz="2400"/>
          </a:p>
          <a:p>
            <a:pPr marL="0" indent="0" algn="l">
              <a:buNone/>
            </a:pPr>
            <a:r>
              <a:rPr lang="en-US" altLang="zh-CN" sz="2400">
                <a:sym typeface="+mn-ea"/>
              </a:rPr>
              <a:t>obeyed the will of the people</a:t>
            </a:r>
            <a:endParaRPr lang="en-US" altLang="zh-CN" sz="2400"/>
          </a:p>
          <a:p>
            <a:pPr marL="0" indent="0" algn="l">
              <a:buNone/>
            </a:pPr>
            <a:r>
              <a:rPr lang="en-US" altLang="zh-CN" sz="2400"/>
              <a:t>using the language of the people,</a:t>
            </a:r>
            <a:endParaRPr lang="en-US" altLang="zh-CN" sz="2400"/>
          </a:p>
          <a:p>
            <a:pPr marL="0" indent="0" algn="l">
              <a:buNone/>
            </a:pPr>
            <a:r>
              <a:rPr lang="en-US" altLang="zh-CN" sz="2400"/>
              <a:t>in 1522-1534,the first printed and </a:t>
            </a:r>
            <a:endParaRPr lang="en-US" altLang="zh-CN" sz="2400"/>
          </a:p>
          <a:p>
            <a:pPr marL="0" indent="0" algn="l">
              <a:buNone/>
            </a:pPr>
            <a:r>
              <a:rPr lang="en-US" altLang="zh-CN" sz="2400"/>
              <a:t>published translation,“the people of the Bible”,creating a new era of modern German development.</a:t>
            </a:r>
            <a:endParaRPr lang="zh-CN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205" y="0"/>
            <a:ext cx="7886700" cy="693420"/>
          </a:xfrm>
        </p:spPr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9570" y="1694180"/>
            <a:ext cx="8493125" cy="4386580"/>
          </a:xfrm>
        </p:spPr>
        <p:txBody>
          <a:bodyPr/>
          <a:p>
            <a:r>
              <a:rPr lang="en-US" altLang="zh-CN" sz="32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In </a:t>
            </a:r>
            <a:r>
              <a:rPr lang="en-US" sz="32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Britain:</a:t>
            </a:r>
            <a:endParaRPr lang="en-US" sz="3200" b="1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 algn="dist"/>
            <a:r>
              <a:rPr lang="en-US" sz="3200"/>
              <a:t> </a:t>
            </a:r>
            <a:r>
              <a:rPr lang="en-US" sz="2400"/>
              <a:t>  </a:t>
            </a:r>
            <a:r>
              <a:rPr lang="en-US" sz="2400">
                <a:solidFill>
                  <a:srgbClr val="0070C0"/>
                </a:solidFill>
              </a:rPr>
              <a:t>Florio in 1603 the translation of Montaigne “Essays”(</a:t>
            </a:r>
            <a:r>
              <a:rPr lang="zh-CN" altLang="en-US" sz="2400">
                <a:solidFill>
                  <a:srgbClr val="0070C0"/>
                </a:solidFill>
              </a:rPr>
              <a:t>蒙田《散文集》</a:t>
            </a:r>
            <a:r>
              <a:rPr lang="en-US" sz="2400">
                <a:solidFill>
                  <a:srgbClr val="0070C0"/>
                </a:solidFill>
              </a:rPr>
              <a:t>),  was the brilliant literary star in the English translation.And </a:t>
            </a:r>
            <a:endParaRPr lang="en-US" sz="2400">
              <a:solidFill>
                <a:srgbClr val="0070C0"/>
              </a:solidFill>
            </a:endParaRPr>
          </a:p>
          <a:p>
            <a:pPr algn="dist"/>
            <a:r>
              <a:rPr lang="en-US" sz="2400">
                <a:solidFill>
                  <a:srgbClr val="0070C0"/>
                </a:solidFill>
              </a:rPr>
              <a:t>in 1611,the print of “the King James translation of the Bible ”</a:t>
            </a:r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(</a:t>
            </a:r>
            <a:r>
              <a:rPr lang="zh-CN" altLang="en-US" sz="2400">
                <a:solidFill>
                  <a:srgbClr val="0070C0"/>
                </a:solidFill>
                <a:effectLst/>
                <a:cs typeface="+mn-lt"/>
                <a:sym typeface="+mn-ea"/>
              </a:rPr>
              <a:t>《钦定圣经译本》</a:t>
            </a:r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)marks another major development in the British</a:t>
            </a:r>
            <a:endParaRPr lang="en-US" altLang="zh-CN" sz="2400">
              <a:solidFill>
                <a:srgbClr val="0070C0"/>
              </a:solidFill>
              <a:effectLst/>
              <a:cs typeface="+mn-lt"/>
              <a:sym typeface="+mn-ea"/>
            </a:endParaRPr>
          </a:p>
          <a:p>
            <a:pPr algn="dist"/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translation history. With English-style authourity, population and </a:t>
            </a:r>
            <a:endParaRPr lang="en-US" altLang="zh-CN" sz="2400">
              <a:solidFill>
                <a:srgbClr val="0070C0"/>
              </a:solidFill>
              <a:effectLst/>
              <a:cs typeface="+mn-lt"/>
              <a:sym typeface="+mn-ea"/>
            </a:endParaRPr>
          </a:p>
          <a:p>
            <a:pPr lvl="0" algn="dist"/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beauty, it won the reputation of </a:t>
            </a:r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“</a:t>
            </a:r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the greatest English translation”,widely known in Britain and had a profound effect on the </a:t>
            </a:r>
            <a:endParaRPr lang="en-US" altLang="zh-CN" sz="2400">
              <a:solidFill>
                <a:srgbClr val="0070C0"/>
              </a:solidFill>
              <a:effectLst/>
              <a:cs typeface="+mn-lt"/>
              <a:sym typeface="+mn-ea"/>
            </a:endParaRPr>
          </a:p>
          <a:p>
            <a:pPr lvl="0" algn="l"/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development of modern English.</a:t>
            </a:r>
            <a:endParaRPr lang="en-US" altLang="zh-CN" sz="2400">
              <a:solidFill>
                <a:srgbClr val="0070C0"/>
              </a:solidFill>
              <a:effectLst/>
              <a:cs typeface="+mn-lt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1132205"/>
            <a:ext cx="8540750" cy="1249680"/>
          </a:xfrm>
        </p:spPr>
        <p:txBody>
          <a:bodyPr/>
          <a:p>
            <a:pPr algn="l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Influence: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2108200"/>
            <a:ext cx="8432165" cy="3759200"/>
          </a:xfrm>
        </p:spPr>
        <p:txBody>
          <a:bodyPr/>
          <a:p>
            <a:pPr marL="0" indent="0" algn="just">
              <a:buNone/>
            </a:pPr>
            <a:r>
              <a:rPr lang="en-US" altLang="zh-CN"/>
              <a:t>       </a:t>
            </a:r>
            <a:r>
              <a:rPr lang="en-US" altLang="zh-CN" sz="2400"/>
              <a:t>The renaissance</a:t>
            </a:r>
            <a:r>
              <a:rPr lang="en-US" altLang="zh-CN"/>
              <a:t> </a:t>
            </a:r>
            <a:r>
              <a:rPr lang="en-US" altLang="zh-CN" sz="2400"/>
              <a:t>played a very important role in the western </a:t>
            </a:r>
            <a:endParaRPr lang="en-US" altLang="zh-CN" sz="2400"/>
          </a:p>
          <a:p>
            <a:pPr marL="0" indent="0" algn="dist">
              <a:buNone/>
            </a:pPr>
            <a:r>
              <a:rPr lang="en-US" altLang="zh-CN" sz="2400"/>
              <a:t>history of the development of translation,it marked the national </a:t>
            </a:r>
            <a:endParaRPr lang="en-US" altLang="zh-CN" sz="2400"/>
          </a:p>
          <a:p>
            <a:pPr marL="0" indent="0" algn="dist">
              <a:buNone/>
            </a:pPr>
            <a:r>
              <a:rPr lang="en-US" altLang="zh-CN" sz="2400"/>
              <a:t>language status in the field of literature and translation having </a:t>
            </a:r>
            <a:endParaRPr lang="en-US" altLang="zh-CN" sz="2400"/>
          </a:p>
          <a:p>
            <a:pPr marL="0" indent="0" algn="dist">
              <a:buNone/>
            </a:pPr>
            <a:r>
              <a:rPr lang="en-US" altLang="zh-CN" sz="2400"/>
              <a:t>finally been consolidated,simultaneously it showed the translation playing a huge role in the formation and development of the </a:t>
            </a:r>
            <a:endParaRPr lang="en-US" altLang="zh-CN" sz="2400"/>
          </a:p>
          <a:p>
            <a:pPr marL="0" indent="0" algn="l">
              <a:buNone/>
            </a:pPr>
            <a:r>
              <a:rPr lang="en-US" altLang="zh-CN" sz="2400"/>
              <a:t>national language,literature and thought.</a:t>
            </a:r>
            <a:endParaRPr lang="en-US" altLang="zh-CN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321310"/>
            <a:ext cx="8540750" cy="1371600"/>
          </a:xfrm>
        </p:spPr>
        <p:txBody>
          <a:bodyPr/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fifth climax</a:t>
            </a:r>
            <a:br>
              <a:rPr lang="en-US" altLang="zh-CN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altLang="zh-CN" sz="2800">
                <a:solidFill>
                  <a:srgbClr val="00B050"/>
                </a:solidFill>
                <a:cs typeface="+mj-lt"/>
                <a:sym typeface="+mn-ea"/>
              </a:rPr>
              <a:t>from</a:t>
            </a:r>
            <a:r>
              <a:rPr lang="en-US" altLang="zh-CN" sz="28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dirty="0">
                <a:solidFill>
                  <a:srgbClr val="00B050"/>
                </a:solidFill>
                <a:sym typeface="+mn-ea"/>
              </a:rPr>
              <a:t>the second half of the 17th </a:t>
            </a:r>
            <a:br>
              <a:rPr lang="en-US" altLang="en-US" sz="2800" dirty="0">
                <a:solidFill>
                  <a:srgbClr val="00B050"/>
                </a:solidFill>
              </a:rPr>
            </a:br>
            <a:r>
              <a:rPr lang="en-US" altLang="en-US" sz="2400" dirty="0">
                <a:solidFill>
                  <a:srgbClr val="00B050"/>
                </a:solidFill>
                <a:sym typeface="+mn-ea"/>
              </a:rPr>
              <a:t>    century </a:t>
            </a:r>
            <a:r>
              <a:rPr lang="en-US" altLang="en-US" sz="2400" dirty="0">
                <a:solidFill>
                  <a:srgbClr val="00B050"/>
                </a:solidFill>
                <a:sym typeface="+mn-ea"/>
              </a:rPr>
              <a:t>to </a:t>
            </a:r>
            <a:r>
              <a:rPr lang="en-US" altLang="en-US" sz="2400" dirty="0">
                <a:solidFill>
                  <a:srgbClr val="00B050"/>
                </a:solidFill>
                <a:sym typeface="+mn-ea"/>
              </a:rPr>
              <a:t>the first half of the 20th centry.</a:t>
            </a:r>
            <a:endParaRPr lang="en-US" altLang="en-US" sz="2400" dirty="0">
              <a:solidFill>
                <a:srgbClr val="00B05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863090"/>
            <a:ext cx="8659495" cy="4240530"/>
          </a:xfrm>
        </p:spPr>
        <p:txBody>
          <a:bodyPr/>
          <a:p>
            <a:pPr algn="dist"/>
            <a:r>
              <a:rPr lang="en-US" altLang="zh-CN" sz="2800">
                <a:solidFill>
                  <a:srgbClr val="C00000"/>
                </a:solidFill>
              </a:rPr>
              <a:t>Feature:   </a:t>
            </a:r>
            <a:r>
              <a:rPr lang="zh-CN" altLang="en-US" sz="2400"/>
              <a:t>After the Renaissance, a large number of translations </a:t>
            </a:r>
            <a:endParaRPr lang="zh-CN" altLang="en-US" sz="2400"/>
          </a:p>
          <a:p>
            <a:pPr marL="0" indent="0" algn="dist">
              <a:buNone/>
            </a:pPr>
            <a:r>
              <a:rPr lang="zh-CN" altLang="en-US" sz="2400"/>
              <a:t>    still appeared in the first half of 17C to 20C. The biggest feature </a:t>
            </a:r>
            <a:endParaRPr lang="zh-CN" altLang="en-US" sz="2400"/>
          </a:p>
          <a:p>
            <a:pPr marL="0" indent="0" algn="dist">
              <a:buNone/>
            </a:pPr>
            <a:r>
              <a:rPr lang="zh-CN" altLang="en-US" sz="2400"/>
              <a:t>     </a:t>
            </a:r>
            <a:r>
              <a:rPr lang="en-US" altLang="zh-CN" sz="2400"/>
              <a:t>wa</a:t>
            </a:r>
            <a:r>
              <a:rPr lang="zh-CN" altLang="en-US" sz="2400"/>
              <a:t>s that translators not only continue</a:t>
            </a:r>
            <a:r>
              <a:rPr lang="en-US" altLang="zh-CN" sz="2400"/>
              <a:t>d </a:t>
            </a:r>
            <a:r>
              <a:rPr lang="zh-CN" altLang="en-US" sz="2400"/>
              <a:t> to translate classical </a:t>
            </a:r>
            <a:endParaRPr lang="zh-CN" altLang="en-US" sz="2400"/>
          </a:p>
          <a:p>
            <a:pPr marL="0" indent="0" algn="l">
              <a:buNone/>
            </a:pPr>
            <a:r>
              <a:rPr lang="zh-CN" altLang="en-US" sz="2400"/>
              <a:t>     works, but also bec</a:t>
            </a:r>
            <a:r>
              <a:rPr lang="en-US" altLang="zh-CN" sz="2400"/>
              <a:t>a</a:t>
            </a:r>
            <a:r>
              <a:rPr lang="zh-CN" altLang="en-US" sz="2400"/>
              <a:t>me interested in modern and contemporary </a:t>
            </a:r>
            <a:endParaRPr lang="zh-CN" altLang="en-US" sz="2400"/>
          </a:p>
          <a:p>
            <a:pPr marL="0" indent="0" algn="l">
              <a:buNone/>
            </a:pPr>
            <a:r>
              <a:rPr lang="zh-CN" altLang="en-US" sz="2400"/>
              <a:t>      </a:t>
            </a:r>
            <a:r>
              <a:rPr lang="en-US" altLang="zh-CN" sz="2400"/>
              <a:t>works.</a:t>
            </a:r>
            <a:endParaRPr lang="zh-CN" altLang="en-US" sz="2400"/>
          </a:p>
          <a:p>
            <a:pPr algn="just">
              <a:lnSpc>
                <a:spcPct val="100000"/>
              </a:lnSpc>
            </a:pPr>
            <a:r>
              <a:rPr lang="zh-CN" altLang="en-US" sz="2400"/>
              <a:t>The works of Cervantes, Shakespeare, Balzac, Goethe and other </a:t>
            </a:r>
            <a:endParaRPr lang="zh-CN" altLang="en-US" sz="2400"/>
          </a:p>
          <a:p>
            <a:pPr marL="0" indent="0" algn="dist">
              <a:lnSpc>
                <a:spcPct val="100000"/>
              </a:lnSpc>
              <a:buNone/>
            </a:pPr>
            <a:r>
              <a:rPr lang="zh-CN" altLang="en-US" sz="2400"/>
              <a:t>     great writers ha</a:t>
            </a:r>
            <a:r>
              <a:rPr lang="en-US" altLang="zh-CN" sz="2400"/>
              <a:t>d</a:t>
            </a:r>
            <a:r>
              <a:rPr lang="zh-CN" altLang="en-US" sz="2400"/>
              <a:t> been repeatedly translated into various </a:t>
            </a:r>
            <a:endParaRPr lang="zh-CN" altLang="en-US" sz="2400"/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/>
              <a:t>     languages, and translations of Eastern literature have also been </a:t>
            </a:r>
            <a:endParaRPr lang="zh-CN" altLang="en-US" sz="2400"/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/>
              <a:t>     published. </a:t>
            </a:r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186055"/>
            <a:ext cx="8540750" cy="1494155"/>
          </a:xfrm>
        </p:spPr>
        <p:txBody>
          <a:bodyPr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sixth climax</a:t>
            </a:r>
            <a:b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Translation after the second world war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8656955" cy="3886200"/>
          </a:xfrm>
        </p:spPr>
        <p:txBody>
          <a:bodyPr/>
          <a:p>
            <a:r>
              <a:rPr lang="en-US" altLang="zh-CN" sz="2400"/>
              <a:t>Distinctive Features in this time,from the scope to the scale,effect,and to the forms,are all different from any time in the past,having made tremendous progress:</a:t>
            </a:r>
            <a:endParaRPr lang="en-US" altLang="zh-CN" sz="2400"/>
          </a:p>
          <a:p>
            <a:pPr marL="800100" lvl="1" indent="-342900">
              <a:buFont typeface="Wingdings" panose="05000000000000000000" charset="0"/>
              <a:buChar char="v"/>
            </a:pPr>
            <a:r>
              <a:rPr lang="en-US" altLang="zh-CN" sz="2400">
                <a:solidFill>
                  <a:srgbClr val="0033CC"/>
                </a:solidFill>
              </a:rPr>
              <a:t>(1) the expansion of the scope of the translation,especially in technology and business area.</a:t>
            </a:r>
            <a:endParaRPr lang="en-US" altLang="zh-CN" sz="2400">
              <a:solidFill>
                <a:srgbClr val="0033CC"/>
              </a:solidFill>
            </a:endParaRPr>
          </a:p>
          <a:p>
            <a:pPr marL="800100" lvl="1" indent="-342900">
              <a:buFont typeface="Wingdings" panose="05000000000000000000" charset="0"/>
              <a:buChar char="v"/>
            </a:pPr>
            <a:r>
              <a:rPr lang="en-US" altLang="zh-CN" sz="2400">
                <a:solidFill>
                  <a:srgbClr val="0033CC"/>
                </a:solidFill>
              </a:rPr>
              <a:t>(2)the scale has exceed the past.</a:t>
            </a:r>
            <a:endParaRPr lang="en-US" altLang="zh-CN" sz="2400">
              <a:solidFill>
                <a:srgbClr val="0033CC"/>
              </a:solidFill>
            </a:endParaRPr>
          </a:p>
          <a:p>
            <a:pPr marL="800100" lvl="1" indent="-342900">
              <a:buFont typeface="Wingdings" panose="05000000000000000000" charset="0"/>
              <a:buChar char="v"/>
            </a:pPr>
            <a:r>
              <a:rPr lang="en-US" altLang="zh-CN" sz="2400">
                <a:solidFill>
                  <a:srgbClr val="0033CC"/>
                </a:solidFill>
              </a:rPr>
              <a:t>(3)it plays a more and more important role in the world           communication of literature,art ,science,technology,politics   and economy.</a:t>
            </a:r>
            <a:endParaRPr lang="en-US" altLang="zh-CN" sz="2400">
              <a:solidFill>
                <a:srgbClr val="0033CC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7750" y="5791200"/>
            <a:ext cx="178435" cy="7620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205" y="444500"/>
            <a:ext cx="7886700" cy="438150"/>
          </a:xfrm>
        </p:spPr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0045" y="2094865"/>
            <a:ext cx="8314690" cy="4077335"/>
          </a:xfrm>
        </p:spPr>
        <p:txBody>
          <a:bodyPr/>
          <a:p>
            <a:r>
              <a:rPr lang="en-US" altLang="zh-CN"/>
              <a:t>      </a:t>
            </a:r>
            <a:r>
              <a:rPr lang="en-US" altLang="zh-CN" sz="2400"/>
              <a:t> </a:t>
            </a:r>
            <a:r>
              <a:rPr lang="en-US" altLang="zh-CN" sz="2400">
                <a:solidFill>
                  <a:schemeClr val="tx1"/>
                </a:solidFill>
              </a:rPr>
              <a:t>Besides,the form of translation has also been greatly changed and improved in three aspects:</a:t>
            </a:r>
            <a:endParaRPr lang="en-US" altLang="zh-CN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tint val="75000"/>
                  </a:schemeClr>
                </a:solidFill>
              </a:rPr>
              <a:t>(1)Establish translation academies</a:t>
            </a:r>
            <a:r>
              <a:rPr lang="en-US" altLang="zh-CN" sz="2400">
                <a:solidFill>
                  <a:schemeClr val="tx1">
                    <a:tint val="75000"/>
                  </a:schemeClr>
                </a:solidFill>
              </a:rPr>
              <a:t>; </a:t>
            </a:r>
            <a:endParaRPr lang="en-US" altLang="zh-CN" sz="2400">
              <a:solidFill>
                <a:schemeClr val="tx1">
                  <a:tint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tint val="75000"/>
                  </a:schemeClr>
                </a:solidFill>
              </a:rPr>
              <a:t>(2)set up translation organizations,like International Federation of Translations, Association of Interpreters and so on;</a:t>
            </a:r>
            <a:endParaRPr lang="en-US" altLang="zh-CN" sz="2400">
              <a:solidFill>
                <a:schemeClr val="tx1">
                  <a:tint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tint val="75000"/>
                  </a:schemeClr>
                </a:solidFill>
              </a:rPr>
              <a:t>(3)break traditional translation methods, and develop machine  </a:t>
            </a:r>
            <a:endParaRPr lang="en-US" altLang="zh-CN" sz="2400">
              <a:solidFill>
                <a:schemeClr val="tx1">
                  <a:tint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tint val="75000"/>
                  </a:schemeClr>
                </a:solidFill>
              </a:rPr>
              <a:t>translation.</a:t>
            </a:r>
            <a:endParaRPr lang="en-US" altLang="zh-CN" sz="2400">
              <a:solidFill>
                <a:schemeClr val="tx1">
                  <a:tint val="75000"/>
                </a:schemeClr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zh-CN" sz="24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anchor="b"/>
          <a:p>
            <a:pPr defTabSz="914400">
              <a:buClrTx/>
              <a:buSzTx/>
              <a:buFontTx/>
            </a:pPr>
            <a:r>
              <a:rPr lang="en-US" altLang="zh-CN" kern="1200">
                <a:latin typeface="+mj-lt"/>
                <a:ea typeface="+mj-ea"/>
                <a:cs typeface="+mj-cs"/>
              </a:rPr>
              <a:t>Thanks!</a:t>
            </a:r>
            <a:endParaRPr lang="en-US" altLang="zh-CN" kern="1200">
              <a:latin typeface="+mj-lt"/>
              <a:ea typeface="+mj-ea"/>
              <a:cs typeface="+mj-cs"/>
            </a:endParaRPr>
          </a:p>
        </p:txBody>
      </p:sp>
      <p:sp>
        <p:nvSpPr>
          <p:cNvPr id="13314" name="副标题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anchor="t"/>
          <a:p>
            <a:pPr defTabSz="914400">
              <a:buClr>
                <a:srgbClr val="CC0066"/>
              </a:buClr>
              <a:buSzPct val="70000"/>
            </a:pPr>
            <a:endParaRPr lang="zh-CN" altLang="en-US" kern="120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beginning of western translation 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history</a:t>
            </a:r>
            <a:endParaRPr lang="en-US" altLang="zh-CN" sz="3200" b="1">
              <a:solidFill>
                <a:schemeClr val="bg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US" altLang="zh-CN" sz="2000"/>
              <a:t>   </a:t>
            </a:r>
            <a:r>
              <a:rPr lang="zh-CN" altLang="en-US" sz="2000"/>
              <a:t>The history of Western translation opened its first page </a:t>
            </a:r>
            <a:r>
              <a:rPr lang="zh-CN" altLang="en-US" sz="2000" u="sng"/>
              <a:t>in the third century </a:t>
            </a:r>
            <a:r>
              <a:rPr lang="en-US" altLang="zh-CN" sz="2000" u="sng"/>
              <a:t>B.C</a:t>
            </a:r>
            <a:r>
              <a:rPr lang="zh-CN" altLang="en-US" sz="2000" u="sng"/>
              <a:t>. </a:t>
            </a:r>
            <a:endParaRPr lang="zh-CN" altLang="en-US" sz="2000" b="1"/>
          </a:p>
          <a:p>
            <a:pPr algn="just"/>
            <a:endParaRPr lang="zh-CN" altLang="en-US" sz="2000" b="1"/>
          </a:p>
          <a:p>
            <a:pPr algn="dist"/>
            <a:r>
              <a:rPr lang="zh-CN" altLang="en-US" sz="2000" b="1"/>
              <a:t>Broadly speaking, </a:t>
            </a:r>
            <a:r>
              <a:rPr lang="zh-CN" altLang="en-US" sz="2000">
                <a:sym typeface="+mn-ea"/>
              </a:rPr>
              <a:t> </a:t>
            </a:r>
            <a:r>
              <a:rPr lang="en-US" altLang="zh-CN" sz="2000">
                <a:sym typeface="+mn-ea"/>
              </a:rPr>
              <a:t>t</a:t>
            </a:r>
            <a:r>
              <a:rPr lang="zh-CN" altLang="en-US" sz="2000"/>
              <a:t>he earliest translation in the West </a:t>
            </a:r>
            <a:r>
              <a:rPr lang="en-US" altLang="zh-CN" sz="2000"/>
              <a:t>wa</a:t>
            </a:r>
            <a:r>
              <a:rPr lang="zh-CN" altLang="en-US" sz="2000"/>
              <a:t>s the Old Testamen</a:t>
            </a:r>
            <a:r>
              <a:rPr lang="en-US" altLang="zh-CN" sz="2000"/>
              <a:t>t</a:t>
            </a:r>
            <a:endParaRPr lang="zh-CN" altLang="en-US" sz="2000"/>
          </a:p>
          <a:p>
            <a:pPr marL="0" indent="0" algn="dist">
              <a:buNone/>
            </a:pPr>
            <a:r>
              <a:rPr lang="zh-CN" altLang="en-US" sz="2000"/>
              <a:t>of the Bible translated by 72 Jewish scholars in Alexandria, Egypt between </a:t>
            </a:r>
            <a:endParaRPr lang="zh-CN" altLang="en-US" sz="2000"/>
          </a:p>
          <a:p>
            <a:pPr marL="0" indent="0" algn="just">
              <a:buNone/>
            </a:pPr>
            <a:r>
              <a:rPr lang="en-US" altLang="zh-CN" sz="2000"/>
              <a:t>third</a:t>
            </a:r>
            <a:r>
              <a:rPr lang="zh-CN" altLang="en-US" sz="2000"/>
              <a:t>  and </a:t>
            </a:r>
            <a:r>
              <a:rPr lang="en-US" altLang="zh-CN" sz="2000"/>
              <a:t>second</a:t>
            </a:r>
            <a:r>
              <a:rPr lang="zh-CN" altLang="en-US" sz="2000"/>
              <a:t> </a:t>
            </a:r>
            <a:r>
              <a:rPr lang="en-US" altLang="zh-CN" sz="2000"/>
              <a:t>century</a:t>
            </a:r>
            <a:r>
              <a:rPr lang="zh-CN" altLang="en-US" sz="2000"/>
              <a:t> B</a:t>
            </a:r>
            <a:r>
              <a:rPr lang="en-US" altLang="zh-CN" sz="2000"/>
              <a:t>.</a:t>
            </a:r>
            <a:r>
              <a:rPr lang="zh-CN" altLang="en-US" sz="2000"/>
              <a:t>C</a:t>
            </a:r>
            <a:r>
              <a:rPr lang="en-US" altLang="zh-CN" sz="2000"/>
              <a:t>.</a:t>
            </a:r>
            <a:endParaRPr lang="zh-CN" altLang="en-US" sz="2000" b="1"/>
          </a:p>
          <a:p>
            <a:pPr algn="just"/>
            <a:r>
              <a:rPr lang="zh-CN" altLang="en-US" sz="2000" b="1"/>
              <a:t>Strictly speaking</a:t>
            </a:r>
            <a:r>
              <a:rPr lang="zh-CN" altLang="en-US" sz="2000"/>
              <a:t>, the first translation in the West was the Greek Homeric </a:t>
            </a:r>
            <a:r>
              <a:rPr lang="zh-CN" altLang="en-US" sz="2000">
                <a:sym typeface="+mn-ea"/>
              </a:rPr>
              <a:t>epic </a:t>
            </a:r>
            <a:r>
              <a:rPr lang="zh-CN" altLang="en-US" sz="2000" i="1">
                <a:solidFill>
                  <a:srgbClr val="FF0000"/>
                </a:solidFill>
              </a:rPr>
              <a:t>Odysse</a:t>
            </a:r>
            <a:r>
              <a:rPr lang="en-US" altLang="zh-CN" sz="2000" i="1">
                <a:solidFill>
                  <a:srgbClr val="FF0000"/>
                </a:solidFill>
              </a:rPr>
              <a:t>y</a:t>
            </a:r>
            <a:r>
              <a:rPr lang="zh-CN" altLang="en-US" sz="2000"/>
              <a:t>, translated in Latin by Andronic</a:t>
            </a:r>
            <a:r>
              <a:rPr lang="en-US" altLang="zh-CN" sz="2000"/>
              <a:t>us</a:t>
            </a:r>
            <a:r>
              <a:rPr lang="zh-CN" altLang="en-US" sz="2000"/>
              <a:t> in Rome around the middle of </a:t>
            </a:r>
            <a:r>
              <a:rPr lang="zh-CN" altLang="en-US" sz="2000">
                <a:sym typeface="+mn-ea"/>
              </a:rPr>
              <a:t>the </a:t>
            </a:r>
            <a:r>
              <a:rPr lang="zh-CN" altLang="en-US" sz="2000"/>
              <a:t>                       third century B</a:t>
            </a:r>
            <a:r>
              <a:rPr lang="en-US" altLang="zh-CN" sz="2000"/>
              <a:t>.</a:t>
            </a:r>
            <a:r>
              <a:rPr lang="zh-CN" altLang="en-US" sz="2000"/>
              <a:t>C. </a:t>
            </a:r>
            <a:endParaRPr lang="zh-CN" altLang="en-US" sz="2000"/>
          </a:p>
          <a:p>
            <a:pPr marL="0" indent="0" algn="just">
              <a:buNone/>
            </a:pPr>
            <a:r>
              <a:rPr lang="zh-CN" altLang="en-US" sz="2000">
                <a:sym typeface="+mn-ea"/>
              </a:rPr>
              <a:t>     Both the former and the latter appeared in the third century BC, so it can be </a:t>
            </a:r>
            <a:endParaRPr lang="zh-CN" altLang="en-US" sz="2000"/>
          </a:p>
          <a:p>
            <a:pPr marL="0" indent="0" algn="just">
              <a:buNone/>
            </a:pPr>
            <a:r>
              <a:rPr lang="zh-CN" altLang="en-US" sz="2000">
                <a:sym typeface="+mn-ea"/>
              </a:rPr>
              <a:t>     said that western translation has a history of more than two thousand years </a:t>
            </a:r>
            <a:endParaRPr lang="zh-CN" altLang="en-US" sz="2000"/>
          </a:p>
          <a:p>
            <a:pPr marL="0" indent="0" algn="just">
              <a:buNone/>
            </a:pPr>
            <a:r>
              <a:rPr lang="zh-CN" altLang="en-US" sz="2000">
                <a:sym typeface="+mn-ea"/>
              </a:rPr>
              <a:t>     since ancient times.</a:t>
            </a:r>
            <a:endParaRPr lang="zh-CN" altLang="en-US" sz="2000"/>
          </a:p>
          <a:p>
            <a:pPr algn="just"/>
            <a:endParaRPr lang="zh-CN" altLang="en-US" sz="2000"/>
          </a:p>
          <a:p>
            <a:pPr marL="0" indent="0" algn="just">
              <a:buNone/>
            </a:pPr>
            <a:r>
              <a:rPr lang="zh-CN" altLang="en-US" sz="2000"/>
              <a:t>    </a:t>
            </a:r>
            <a:endParaRPr lang="zh-CN" altLang="en-US" sz="2000"/>
          </a:p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i="1">
                <a:solidFill>
                  <a:srgbClr val="FF0000"/>
                </a:solidFill>
                <a:sym typeface="+mn-ea"/>
              </a:rPr>
              <a:t>About </a:t>
            </a:r>
            <a:r>
              <a:rPr lang="zh-CN" altLang="en-US" i="1">
                <a:solidFill>
                  <a:srgbClr val="FF0000"/>
                </a:solidFill>
                <a:sym typeface="+mn-ea"/>
              </a:rPr>
              <a:t>Odyss</a:t>
            </a:r>
            <a:r>
              <a:rPr lang="en-US" altLang="zh-CN" i="1">
                <a:solidFill>
                  <a:srgbClr val="FF0000"/>
                </a:solidFill>
                <a:sym typeface="+mn-ea"/>
              </a:rPr>
              <a:t>e</a:t>
            </a:r>
            <a:r>
              <a:rPr lang="en-US" altLang="zh-CN" i="1">
                <a:solidFill>
                  <a:srgbClr val="FF0000"/>
                </a:solidFill>
                <a:sym typeface="+mn-ea"/>
              </a:rPr>
              <a:t>y</a:t>
            </a:r>
            <a:endParaRPr lang="en-US" altLang="zh-CN" i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981200"/>
            <a:ext cx="6551930" cy="4505325"/>
          </a:xfrm>
        </p:spPr>
        <p:txBody>
          <a:bodyPr/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It is one of the two most important epics of       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    ancient Greece (the other is "Iliad", collectively   called "Homeric Epic")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This is a long narrative epic of ancient Greece  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   that describes the Trojan War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between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the 12th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   and 11th centur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BC and relate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maritime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   adventure stories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 algn="l">
              <a:buFont typeface="Wingdings" panose="05000000000000000000" charset="0"/>
              <a:buChar char="v"/>
            </a:pPr>
            <a:r>
              <a:rPr lang="zh-CN" altLang="en-US" sz="2400">
                <a:solidFill>
                  <a:srgbClr val="0033CC"/>
                </a:solidFill>
                <a:latin typeface="Times New Roman" panose="02020603050405020304" charset="0"/>
                <a:cs typeface="Times New Roman" panose="02020603050405020304" charset="0"/>
              </a:rPr>
              <a:t>The content 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charset="0"/>
                <a:cs typeface="Times New Roman" panose="02020603050405020304" charset="0"/>
              </a:rPr>
              <a:t>is </a:t>
            </a:r>
            <a:r>
              <a:rPr lang="zh-CN" altLang="en-US" sz="2400">
                <a:solidFill>
                  <a:srgbClr val="0033CC"/>
                </a:solidFill>
                <a:latin typeface="Times New Roman" panose="02020603050405020304" charset="0"/>
                <a:cs typeface="Times New Roman" panose="02020603050405020304" charset="0"/>
              </a:rPr>
              <a:t>mainly 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charset="0"/>
                <a:cs typeface="Times New Roman" panose="02020603050405020304" charset="0"/>
              </a:rPr>
              <a:t>about</a:t>
            </a:r>
            <a:r>
              <a:rPr lang="zh-CN" altLang="en-US" sz="2400">
                <a:solidFill>
                  <a:srgbClr val="0033CC"/>
                </a:solidFill>
                <a:latin typeface="Times New Roman" panose="02020603050405020304" charset="0"/>
                <a:cs typeface="Times New Roman" panose="02020603050405020304" charset="0"/>
              </a:rPr>
              <a:t> the adventure story of the Greek hero Odysseus winning the Trojan War and returning to the voyage.</a:t>
            </a:r>
            <a:endParaRPr lang="zh-CN" altLang="en-US" sz="2400">
              <a:solidFill>
                <a:srgbClr val="0033CC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79540" y="907415"/>
            <a:ext cx="2362835" cy="5690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048705"/>
          <p:cNvSpPr/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Six climaxes in western translation history</a:t>
            </a:r>
            <a:endParaRPr lang="en-US" altLang="zh-CN" sz="3600" b="1" dirty="0">
              <a:solidFill>
                <a:schemeClr val="bg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22" name="内容占位符 1048707"/>
          <p:cNvSpPr/>
          <p:nvPr>
            <p:ph idx="4294967295"/>
          </p:nvPr>
        </p:nvSpPr>
        <p:spPr/>
        <p:txBody>
          <a:bodyPr lIns="91440" tIns="45720" rIns="91440" bIns="45720" anchor="t"/>
          <a:p>
            <a:r>
              <a:rPr lang="en-US" altLang="en-US" sz="2800" dirty="0"/>
              <a:t>The first translation period: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300B.C.-500A.D.</a:t>
            </a:r>
            <a:endParaRPr lang="zh-CN" altLang="en-US" sz="28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r>
              <a:rPr lang="en-US" altLang="en-US" sz="2800" dirty="0"/>
              <a:t>The second translation period: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5 -11th century</a:t>
            </a:r>
            <a:endParaRPr lang="zh-CN" altLang="en-US" sz="24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r>
              <a:rPr lang="en-US" altLang="en-US" sz="2800" dirty="0"/>
              <a:t>The third translation period: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11th-12th century</a:t>
            </a:r>
            <a:endParaRPr lang="zh-CN" altLang="en-US" sz="24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r>
              <a:rPr lang="en-US" altLang="en-US" sz="2800" dirty="0"/>
              <a:t>The fourth translation period: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14th-16th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sym typeface="+mn-ea"/>
              </a:rPr>
              <a:t>century</a:t>
            </a:r>
            <a:endParaRPr lang="en-US" altLang="en-US" sz="24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sym typeface="+mn-ea"/>
            </a:endParaRPr>
          </a:p>
          <a:p>
            <a:r>
              <a:rPr lang="en-US" altLang="en-US" sz="2800" dirty="0"/>
              <a:t>The fifth translation period: 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the second half of the 17th </a:t>
            </a:r>
            <a:endParaRPr lang="en-US" altLang="en-US" sz="24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en-US" altLang="en-US" sz="2400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     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century-the first half of the 20th centry.</a:t>
            </a:r>
            <a:r>
              <a:rPr lang="en-US" altLang="en-US" sz="2400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 </a:t>
            </a:r>
            <a:endParaRPr lang="zh-CN" altLang="en-US" sz="240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r>
              <a:rPr lang="en-US" altLang="en-US" sz="2800" dirty="0"/>
              <a:t>The six translation period:  </a:t>
            </a:r>
            <a:r>
              <a:rPr lang="en-US" altLang="en-US" sz="28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s</a:t>
            </a:r>
            <a:r>
              <a:rPr lang="zh-CN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inc</a:t>
            </a:r>
            <a:r>
              <a:rPr lang="zh-CN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e the end of the Second        World War</a:t>
            </a:r>
            <a:endParaRPr lang="zh-CN" altLang="en-US" sz="24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5123" name="矩形 1048709"/>
          <p:cNvSpPr/>
          <p:nvPr/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algn="r"/>
            <a:fld id="{9A0DB2DC-4C9A-4742-B13C-FB6460FD3503}" type="slidenum">
              <a:rPr lang="en-US" altLang="zh-CN" sz="1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048711"/>
          <p:cNvSpPr/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 anchor="ctr"/>
          <a:p>
            <a:r>
              <a:rPr lang="en-US" altLang="zh-CN" sz="3600"/>
              <a:t>The first climax </a:t>
            </a:r>
            <a:br>
              <a:rPr lang="en-US" altLang="zh-CN" sz="3600"/>
            </a:br>
            <a:r>
              <a:rPr lang="zh-CN" sz="2800"/>
              <a:t>3</a:t>
            </a:r>
            <a:r>
              <a:rPr lang="en-US" altLang="zh-CN" sz="2800"/>
              <a:t>00</a:t>
            </a:r>
            <a:r>
              <a:rPr lang="zh-CN" sz="2800"/>
              <a:t> B</a:t>
            </a:r>
            <a:r>
              <a:rPr lang="en-US" altLang="zh-CN" sz="2800"/>
              <a:t>.</a:t>
            </a:r>
            <a:r>
              <a:rPr lang="zh-CN" sz="2800"/>
              <a:t>C</a:t>
            </a:r>
            <a:r>
              <a:rPr lang="en-US" altLang="zh-CN" sz="2800"/>
              <a:t>.-500 A.D.</a:t>
            </a:r>
            <a:endParaRPr lang="en-US" altLang="zh-CN" sz="2800"/>
          </a:p>
        </p:txBody>
      </p:sp>
      <p:sp>
        <p:nvSpPr>
          <p:cNvPr id="6146" name="文本占位符 1048713"/>
          <p:cNvSpPr/>
          <p:nvPr>
            <p:ph type="body" idx="4294967295"/>
          </p:nvPr>
        </p:nvSpPr>
        <p:spPr>
          <a:xfrm>
            <a:off x="457200" y="1765300"/>
            <a:ext cx="8229600" cy="639763"/>
          </a:xfrm>
        </p:spPr>
        <p:txBody>
          <a:bodyPr lIns="91440" tIns="45720" rIns="91440" bIns="45720" anchor="b"/>
          <a:p>
            <a:r>
              <a:rPr lang="en-US" altLang="zh-CN" sz="2800"/>
              <a:t>Translation objects: </a:t>
            </a:r>
            <a:endParaRPr lang="en-US" altLang="zh-CN" sz="2800"/>
          </a:p>
          <a:p>
            <a:r>
              <a:rPr lang="en-US" altLang="zh-CN" sz="2400"/>
              <a:t>Homer epic and other Greek dramas.</a:t>
            </a:r>
            <a:endParaRPr lang="en-US" altLang="zh-CN" sz="2400"/>
          </a:p>
        </p:txBody>
      </p:sp>
      <p:sp>
        <p:nvSpPr>
          <p:cNvPr id="6147" name="内容占位符 1048715"/>
          <p:cNvSpPr/>
          <p:nvPr>
            <p:ph sz="half" idx="4294967295"/>
          </p:nvPr>
        </p:nvSpPr>
        <p:spPr>
          <a:xfrm>
            <a:off x="457200" y="2174875"/>
            <a:ext cx="8229600" cy="3951288"/>
          </a:xfrm>
        </p:spPr>
        <p:txBody>
          <a:bodyPr lIns="91440" tIns="45720" rIns="91440" bIns="45720" anchor="t"/>
          <a:lstStyle>
            <a:lvl1pPr lvl="0">
              <a:buClr>
                <a:srgbClr val="CC0066"/>
              </a:buClr>
              <a:buSzPct val="70000"/>
              <a:buFont typeface="Wingdings" panose="05000000000000000000" pitchFamily="2" charset="2"/>
              <a:defRPr sz="2800"/>
            </a:lvl1pPr>
            <a:lvl2pPr lvl="1">
              <a:buClr>
                <a:srgbClr val="CC0066"/>
              </a:buClr>
              <a:buSzPct val="70000"/>
              <a:buFont typeface="Wingdings" panose="05000000000000000000" pitchFamily="2" charset="2"/>
              <a:defRPr sz="2400"/>
            </a:lvl2pPr>
            <a:lvl3pPr lvl="2">
              <a:buClr>
                <a:srgbClr val="CC0066"/>
              </a:buClr>
              <a:buSzPct val="70000"/>
              <a:buFont typeface="Wingdings" panose="05000000000000000000" pitchFamily="2" charset="2"/>
              <a:defRPr sz="2000"/>
            </a:lvl3pPr>
            <a:lvl4pPr lvl="3">
              <a:buClr>
                <a:srgbClr val="CC0066"/>
              </a:buClr>
              <a:buSzPct val="70000"/>
              <a:buFont typeface="Wingdings" panose="05000000000000000000" pitchFamily="2" charset="2"/>
              <a:defRPr sz="1800"/>
            </a:lvl4pPr>
            <a:lvl5pPr lvl="4">
              <a:buClr>
                <a:srgbClr val="CC0066"/>
              </a:buClr>
              <a:buSzPct val="70000"/>
              <a:buFont typeface="Wingdings" panose="05000000000000000000" pitchFamily="2" charset="2"/>
              <a:defRPr sz="1800"/>
            </a:lvl5pPr>
          </a:lstStyle>
          <a:p>
            <a:pPr lvl="0" latinLnBrk="0"/>
            <a:endParaRPr lang="en-US" altLang="zh-CN" sz="2400"/>
          </a:p>
          <a:p>
            <a:pPr lvl="0" latinLnBrk="0"/>
            <a:r>
              <a:rPr lang="en-US" altLang="zh-CN" sz="2800"/>
              <a:t>Representatives:</a:t>
            </a:r>
            <a:endParaRPr lang="en-US" altLang="zh-CN" sz="2800"/>
          </a:p>
          <a:p>
            <a:pPr lvl="0" latinLnBrk="0">
              <a:spcBef>
                <a:spcPct val="0"/>
              </a:spcBef>
            </a:pPr>
            <a:r>
              <a:rPr lang="en-US" altLang="zh-CN" sz="2400" u="sng"/>
              <a:t>Andronicus(</a:t>
            </a:r>
            <a:r>
              <a:rPr lang="en-US" altLang="zh-CN" sz="2400"/>
              <a:t>安德罗尼柯): The first one to introduce ancient Greek epics and dramas into Rome; </a:t>
            </a:r>
            <a:r>
              <a:rPr lang="zh-CN" altLang="en-US" sz="2400" i="1">
                <a:solidFill>
                  <a:srgbClr val="FF0000"/>
                </a:solidFill>
                <a:sym typeface="+mn-ea"/>
              </a:rPr>
              <a:t>Odysse</a:t>
            </a:r>
            <a:r>
              <a:rPr lang="en-US" altLang="zh-CN" sz="2400" i="1">
                <a:solidFill>
                  <a:srgbClr val="FF0000"/>
                </a:solidFill>
                <a:sym typeface="+mn-ea"/>
              </a:rPr>
              <a:t>y</a:t>
            </a:r>
            <a:endParaRPr lang="en-US" altLang="zh-CN" sz="2400"/>
          </a:p>
          <a:p>
            <a:pPr lvl="0" latinLnBrk="0"/>
            <a:r>
              <a:rPr lang="en-US" altLang="zh-CN" sz="2400" u="sng"/>
              <a:t>Naevius</a:t>
            </a:r>
            <a:r>
              <a:rPr lang="en-US" altLang="zh-CN" sz="2400"/>
              <a:t>(涅维乌斯): The first one to create "tragic comedy";</a:t>
            </a:r>
            <a:endParaRPr lang="en-US" altLang="zh-CN" sz="2400"/>
          </a:p>
          <a:p>
            <a:pPr lvl="0" latinLnBrk="0"/>
            <a:r>
              <a:rPr lang="en-US" altLang="zh-CN" sz="2400" u="sng"/>
              <a:t>Ennius</a:t>
            </a:r>
            <a:r>
              <a:rPr lang="en-US" altLang="zh-CN" sz="2400"/>
              <a:t>(恩尼乌斯): The father of Rome literature.</a:t>
            </a:r>
            <a:endParaRPr lang="en-US" altLang="zh-CN" sz="2400"/>
          </a:p>
          <a:p>
            <a:pPr lvl="0" latinLnBrk="0"/>
            <a:r>
              <a:rPr lang="en-US" altLang="zh-CN" sz="2400"/>
              <a:t>Cicero(西塞罗): The first translation theorist in western translation history</a:t>
            </a:r>
            <a:endParaRPr lang="en-US" altLang="zh-CN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048723"/>
          <p:cNvSpPr/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en-US" altLang="zh-CN"/>
              <a:t>Influence</a:t>
            </a:r>
            <a:endParaRPr lang="en-US" altLang="zh-CN"/>
          </a:p>
        </p:txBody>
      </p:sp>
      <p:sp>
        <p:nvSpPr>
          <p:cNvPr id="7170" name="内容占位符 1048725"/>
          <p:cNvSpPr/>
          <p:nvPr>
            <p:ph idx="4294967295"/>
          </p:nvPr>
        </p:nvSpPr>
        <p:spPr/>
        <p:txBody>
          <a:bodyPr lIns="91440" tIns="45720" rIns="91440" bIns="45720" anchor="t"/>
          <a:p>
            <a:pPr latinLnBrk="0"/>
            <a:r>
              <a:rPr lang="en-US" altLang="zh-CN"/>
              <a:t>It’s t</a:t>
            </a:r>
            <a:r>
              <a:rPr lang="zh-CN"/>
              <a:t>he first translation activity on a large scale </a:t>
            </a:r>
            <a:r>
              <a:rPr lang="en-US" altLang="zh-CN"/>
              <a:t>in western history</a:t>
            </a:r>
            <a:r>
              <a:rPr lang="zh-CN"/>
              <a:t>.</a:t>
            </a:r>
            <a:endParaRPr lang="zh-CN"/>
          </a:p>
          <a:p>
            <a:pPr latinLnBrk="0"/>
            <a:r>
              <a:rPr lang="zh-CN"/>
              <a:t>Introduce Greek culture especially Greek drama to Rome.</a:t>
            </a:r>
            <a:endParaRPr lang="zh-CN"/>
          </a:p>
          <a:p>
            <a:pPr latinLnBrk="0">
              <a:spcBef>
                <a:spcPct val="0"/>
              </a:spcBef>
            </a:pPr>
            <a:r>
              <a:rPr lang="zh-CN"/>
              <a:t>Promote the birth and development of Rome literature.</a:t>
            </a:r>
            <a:endParaRPr lang="zh-CN"/>
          </a:p>
          <a:p>
            <a:pPr latinLnBrk="0">
              <a:spcBef>
                <a:spcPct val="0"/>
              </a:spcBef>
            </a:pPr>
            <a:r>
              <a:rPr lang="zh-CN"/>
              <a:t>Make the western world inherit the great ancient Greek culture.</a:t>
            </a:r>
            <a:endParaRPr lang="zh-CN"/>
          </a:p>
        </p:txBody>
      </p:sp>
      <p:sp>
        <p:nvSpPr>
          <p:cNvPr id="7171" name="矩形 1048727"/>
          <p:cNvSpPr/>
          <p:nvPr/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algn="r"/>
            <a:fld id="{9A0DB2DC-4C9A-4742-B13C-FB6460FD3503}" type="slidenum">
              <a:rPr lang="en-US" altLang="zh-CN" sz="1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/>
          <a:p>
            <a:pPr latinLnBrk="0"/>
            <a:r>
              <a:rPr lang="en-US" altLang="zh-CN" sz="3600">
                <a:sym typeface="宋体" panose="02010600030101010101" pitchFamily="2" charset="-122"/>
              </a:rPr>
              <a:t>The second </a:t>
            </a:r>
            <a:r>
              <a:rPr lang="en-US" altLang="zh-CN" sz="3600">
                <a:sym typeface="+mn-ea"/>
              </a:rPr>
              <a:t>climax</a:t>
            </a:r>
            <a:br>
              <a:rPr lang="en-US" altLang="zh-CN" sz="3600">
                <a:sym typeface="+mn-ea"/>
              </a:rPr>
            </a:br>
            <a:r>
              <a:rPr lang="zh-CN" sz="2800"/>
              <a:t> </a:t>
            </a:r>
            <a:r>
              <a:rPr lang="en-US" altLang="zh-CN" sz="2800"/>
              <a:t>from </a:t>
            </a:r>
            <a:r>
              <a:rPr lang="zh-CN" sz="2800"/>
              <a:t>late period of the Rom</a:t>
            </a:r>
            <a:r>
              <a:rPr lang="en-US" altLang="zh-CN" sz="2800"/>
              <a:t>an</a:t>
            </a:r>
            <a:r>
              <a:rPr lang="zh-CN" sz="2800"/>
              <a:t> Empire to </a:t>
            </a:r>
            <a:r>
              <a:rPr lang="en-US" altLang="zh-CN" sz="2800"/>
              <a:t>the early </a:t>
            </a:r>
            <a:r>
              <a:rPr lang="zh-CN" sz="2800"/>
              <a:t>period of the Middle Age.</a:t>
            </a:r>
            <a:endParaRPr lang="zh-CN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" y="1972945"/>
            <a:ext cx="9143365" cy="4467225"/>
          </a:xfrm>
        </p:spPr>
        <p:txBody>
          <a:bodyPr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Char char="v"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Translation object: 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the Bible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（Religious）</a:t>
            </a:r>
            <a:endParaRPr kumimoji="0" lang="en-US" altLang="zh-CN" sz="3200" b="0" i="0" u="none" strike="noStrike" kern="1200" cap="none" spc="0" normalizeH="0" baseline="0" noProof="1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Char char="v"/>
            </a:pPr>
            <a:r>
              <a:rPr kumimoji="0" lang="en-US" altLang="zh-CN" sz="3200" b="0" i="0" u="sng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Representative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: </a:t>
            </a:r>
            <a:endParaRPr kumimoji="0" lang="en-US" altLang="zh-CN" sz="3200" b="0" i="0" u="none" strike="noStrike" kern="1200" cap="none" spc="0" normalizeH="0" baseline="0" noProof="1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Char char="v"/>
            </a:pPr>
            <a:r>
              <a:rPr kumimoji="0" lang="en-US" altLang="zh-CN" sz="2800" b="0" i="0" u="none" strike="noStrike" kern="120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Jerome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: translated the Bible into Latin;taking his "Edito </a:t>
            </a:r>
            <a:endParaRPr kumimoji="0" lang="en-US" altLang="zh-CN" sz="2800" b="0" i="0" u="none" strike="noStrike" kern="1200" cap="none" spc="0" normalizeH="0" baseline="0" noProof="1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Vulgata"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《通俗拉丁文本圣经》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 as the final version, which  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marked that the translation of the "Bible" has achieved an </a:t>
            </a:r>
            <a:endParaRPr kumimoji="0" lang="en-US" altLang="zh-CN" sz="2800" b="0" i="0" u="none" strike="noStrike" kern="1200" cap="none" spc="0" normalizeH="0" baseline="0" noProof="1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important position to compete with the Secular Literature      Translation.</a:t>
            </a:r>
            <a:endParaRPr kumimoji="0" lang="en-US" altLang="zh-CN" sz="2800" b="0" i="0" u="none" strike="noStrike" kern="1200" cap="none" spc="0" normalizeH="0" baseline="0" noProof="1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None/>
            </a:pPr>
            <a:endParaRPr kumimoji="0" lang="en-US" altLang="zh-CN" b="0" i="0" u="none" strike="noStrike" kern="1200" cap="none" spc="0" normalizeH="0" baseline="0" noProof="1">
              <a:solidFill>
                <a:srgbClr val="0033C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图片 3" descr="7e67b8af4c9b229c1047ea7dc2939d9a7f094d0777a1e1b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58160" y="5107305"/>
            <a:ext cx="1482090" cy="154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 descr="fa693782e56c90f5b4b73cdf240cec92e71b7cbc92915efec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25360" y="5107305"/>
            <a:ext cx="1375410" cy="1568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zh-CN" altLang="en-US"/>
              <a:t>Influence: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9218" name="内容占位符 2"/>
          <p:cNvSpPr>
            <a:spLocks noGrp="1"/>
          </p:cNvSpPr>
          <p:nvPr>
            <p:ph idx="1"/>
          </p:nvPr>
        </p:nvSpPr>
        <p:spPr>
          <a:xfrm>
            <a:off x="700088" y="1670050"/>
            <a:ext cx="4237037" cy="4352925"/>
          </a:xfrm>
        </p:spPr>
        <p:txBody>
          <a:bodyPr vert="horz" lIns="91440" tIns="45720" rIns="91440" bIns="45720" anchor="t"/>
          <a:p>
            <a:pPr latinLnBrk="0">
              <a:spcBef>
                <a:spcPct val="0"/>
              </a:spcBef>
            </a:pPr>
            <a:r>
              <a:rPr lang="zh-CN" altLang="en-US"/>
              <a:t>The Bible was translated into many languages.</a:t>
            </a:r>
            <a:endParaRPr lang="zh-CN" altLang="en-US"/>
          </a:p>
          <a:p>
            <a:pPr latinLnBrk="0">
              <a:spcBef>
                <a:spcPct val="0"/>
              </a:spcBef>
            </a:pPr>
            <a:r>
              <a:rPr lang="zh-CN" altLang="en-US"/>
              <a:t>The versions of Bible promote</a:t>
            </a:r>
            <a:r>
              <a:rPr lang="en-US" altLang="zh-CN"/>
              <a:t>d</a:t>
            </a:r>
            <a:r>
              <a:rPr lang="zh-CN" altLang="en-US"/>
              <a:t> the study of different nation's language</a:t>
            </a:r>
            <a:r>
              <a:rPr lang="en-US" altLang="zh-CN"/>
              <a:t>s</a:t>
            </a:r>
            <a:r>
              <a:rPr lang="zh-CN" altLang="en-US"/>
              <a:t>.</a:t>
            </a:r>
            <a:endParaRPr lang="zh-CN" altLang="en-US"/>
          </a:p>
        </p:txBody>
      </p:sp>
      <p:pic>
        <p:nvPicPr>
          <p:cNvPr id="9219" name="图片 3" descr="C:\Users\Administrator\Desktop\c7e97679950e4745fc1a5459f91a0f8cb858f05c683906237.JPGc7e97679950e4745fc1a5459f91a0f8cb858f05c6839062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83213" y="1828800"/>
            <a:ext cx="2492375" cy="3475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en-US" altLang="zh-CN" sz="3600">
                <a:sym typeface="宋体" panose="02010600030101010101" pitchFamily="2" charset="-122"/>
              </a:rPr>
              <a:t>The third </a:t>
            </a:r>
            <a:r>
              <a:rPr lang="en-US" sz="3600">
                <a:sym typeface="宋体" panose="02010600030101010101" pitchFamily="2" charset="-122"/>
              </a:rPr>
              <a:t>climax</a:t>
            </a:r>
            <a:br>
              <a:rPr lang="en-US" sz="3600">
                <a:sym typeface="宋体" panose="02010600030101010101" pitchFamily="2" charset="-122"/>
              </a:rPr>
            </a:br>
            <a:r>
              <a:rPr lang="zh-CN">
                <a:sym typeface="宋体" panose="02010600030101010101" pitchFamily="2" charset="-122"/>
              </a:rPr>
              <a:t> </a:t>
            </a:r>
            <a:r>
              <a:rPr lang="en-US" altLang="zh-CN" sz="2800">
                <a:sym typeface="宋体" panose="02010600030101010101" pitchFamily="2" charset="-122"/>
              </a:rPr>
              <a:t>11-12 century A.D. (the Middle Age)</a:t>
            </a:r>
            <a:br>
              <a:rPr lang="zh-CN" sz="2800">
                <a:sym typeface="宋体" panose="02010600030101010101" pitchFamily="2" charset="-122"/>
              </a:rPr>
            </a:br>
            <a:endParaRPr lang="zh-CN" altLang="en-US" sz="2800">
              <a:sym typeface="宋体" panose="02010600030101010101" pitchFamily="2" charset="-122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301625" y="1828800"/>
            <a:ext cx="4124325" cy="3886200"/>
          </a:xfrm>
        </p:spPr>
        <p:txBody>
          <a:bodyPr vert="horz" lIns="91440" tIns="45720" rIns="91440" bIns="45720" anchor="t"/>
          <a:p>
            <a:pPr latinLnBrk="0">
              <a:spcBef>
                <a:spcPct val="0"/>
              </a:spcBef>
            </a:pPr>
            <a:r>
              <a:rPr lang="en-US" altLang="zh-CN" sz="2800"/>
              <a:t>Translation object</a:t>
            </a:r>
            <a:r>
              <a:rPr lang="en-US" altLang="zh-CN"/>
              <a:t>: </a:t>
            </a:r>
            <a:r>
              <a:rPr lang="en-US" altLang="zh-CN" sz="2800"/>
              <a:t>Arabic works</a:t>
            </a:r>
            <a:endParaRPr lang="en-US" altLang="zh-CN" sz="2800"/>
          </a:p>
          <a:p>
            <a:pPr latinLnBrk="0">
              <a:spcBef>
                <a:spcPct val="0"/>
              </a:spcBef>
            </a:pPr>
            <a:endParaRPr lang="en-US" altLang="zh-CN" sz="2800"/>
          </a:p>
          <a:p>
            <a:pPr latinLnBrk="0">
              <a:spcBef>
                <a:spcPct val="0"/>
              </a:spcBef>
            </a:pPr>
            <a:r>
              <a:rPr lang="en-US" altLang="zh-CN" sz="2800"/>
              <a:t>Representatives: </a:t>
            </a:r>
            <a:endParaRPr lang="en-US" altLang="zh-CN" sz="2800"/>
          </a:p>
          <a:p>
            <a:pPr latinLnBrk="0">
              <a:spcBef>
                <a:spcPct val="0"/>
              </a:spcBef>
            </a:pPr>
            <a:r>
              <a:rPr lang="en-US" altLang="zh-CN" sz="2800"/>
              <a:t>King Alfred: organized and participated in translating Latin works;</a:t>
            </a:r>
            <a:endParaRPr lang="en-US" altLang="zh-CN" sz="2800"/>
          </a:p>
          <a:p>
            <a:pPr latinLnBrk="0">
              <a:spcBef>
                <a:spcPct val="0"/>
              </a:spcBef>
            </a:pPr>
            <a:endParaRPr lang="en-US" altLang="zh-CN" sz="2800"/>
          </a:p>
        </p:txBody>
      </p:sp>
      <p:pic>
        <p:nvPicPr>
          <p:cNvPr id="10243" name="图片 3" descr="3b16a0598c3c00b08632ee5662b7eb6ce3c7d8262632f14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0" y="1712913"/>
            <a:ext cx="3457575" cy="3817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120,&quot;width&quot;:3276}"/>
</p:tagLst>
</file>

<file path=ppt/tags/tag2.xml><?xml version="1.0" encoding="utf-8"?>
<p:tagLst xmlns:p="http://schemas.openxmlformats.org/presentationml/2006/main">
  <p:tag name="KSO_WM_UNIT_PLACING_PICTURE_USER_VIEWPORT" val="{&quot;height&quot;:2822,&quot;width&quot;:2700}"/>
</p:tagLst>
</file>

<file path=ppt/tags/tag3.xml><?xml version="1.0" encoding="utf-8"?>
<p:tagLst xmlns:p="http://schemas.openxmlformats.org/presentationml/2006/main">
  <p:tag name="KSO_WM_UNIT_PLACING_PICTURE_USER_VIEWPORT" val="{&quot;height&quot;:11550,&quot;width&quot;:9600}"/>
</p:tagLst>
</file>

<file path=ppt/tags/tag4.xml><?xml version="1.0" encoding="utf-8"?>
<p:tagLst xmlns:p="http://schemas.openxmlformats.org/presentationml/2006/main">
  <p:tag name="KSO_WM_UNIT_PLACING_PICTURE_USER_VIEWPORT" val="{&quot;height&quot;:5340,&quot;width&quot;:711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6520</Words>
  <Application>WPS 演示</Application>
  <PresentationFormat/>
  <Paragraphs>175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Times New Roman</vt:lpstr>
      <vt:lpstr>Wingdings</vt:lpstr>
      <vt:lpstr>楷体</vt:lpstr>
      <vt:lpstr>Calibri Light</vt:lpstr>
      <vt:lpstr>微软雅黑</vt:lpstr>
      <vt:lpstr>Arial Unicode MS</vt:lpstr>
      <vt:lpstr>Calibri</vt:lpstr>
      <vt:lpstr>默认设计模板</vt:lpstr>
      <vt:lpstr>默认设计模板</vt:lpstr>
      <vt:lpstr>Western Translation History  </vt:lpstr>
      <vt:lpstr>The beginning of western translation history</vt:lpstr>
      <vt:lpstr>About Odyssey</vt:lpstr>
      <vt:lpstr>Six climaxes in western translation history</vt:lpstr>
      <vt:lpstr>The first climax  300 B.C.-500 A.D.</vt:lpstr>
      <vt:lpstr>Influence</vt:lpstr>
      <vt:lpstr>The second climax  from late period of the Roman Empire to the early period of the Middle Age.</vt:lpstr>
      <vt:lpstr>Influence: </vt:lpstr>
      <vt:lpstr>The third climax  11-12 century A.D. (the Middle Age) </vt:lpstr>
      <vt:lpstr>Toledo Translation Institute</vt:lpstr>
      <vt:lpstr>Influence</vt:lpstr>
      <vt:lpstr>The fourth climax translation in the Renaissance(14th-16th) </vt:lpstr>
      <vt:lpstr>famous translators and their works</vt:lpstr>
      <vt:lpstr>PowerPoint 演示文稿</vt:lpstr>
      <vt:lpstr>Influence: </vt:lpstr>
      <vt:lpstr>The fifth climax from the second half of the 17th      century to the first half of the 20th centry.</vt:lpstr>
      <vt:lpstr>The sixth climax Translation after the second world war 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Translation History   </dc:title>
  <dc:creator>微软用户</dc:creator>
  <cp:lastModifiedBy>independenter</cp:lastModifiedBy>
  <cp:revision>38</cp:revision>
  <dcterms:created xsi:type="dcterms:W3CDTF">2020-10-04T03:21:00Z</dcterms:created>
  <dcterms:modified xsi:type="dcterms:W3CDTF">2020-10-12T07:35:20Z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