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3" r:id="rId3"/>
  </p:sldMasterIdLst>
  <p:notesMasterIdLst>
    <p:notesMasterId r:id="rId5"/>
  </p:notesMasterIdLst>
  <p:handoutMasterIdLst>
    <p:handoutMasterId r:id="rId15"/>
  </p:handoutMasterIdLst>
  <p:sldIdLst>
    <p:sldId id="367" r:id="rId4"/>
    <p:sldId id="256" r:id="rId6"/>
    <p:sldId id="258" r:id="rId7"/>
    <p:sldId id="259" r:id="rId8"/>
    <p:sldId id="278" r:id="rId9"/>
    <p:sldId id="257" r:id="rId10"/>
    <p:sldId id="279" r:id="rId11"/>
    <p:sldId id="261" r:id="rId12"/>
    <p:sldId id="365" r:id="rId13"/>
    <p:sldId id="371" r:id="rId14"/>
  </p:sldIdLst>
  <p:sldSz cx="12192000" cy="6858000"/>
  <p:notesSz cx="6858000" cy="9144000"/>
  <p:custDataLst>
    <p:tags r:id="rId19"/>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0000"/>
    <a:srgbClr val="7EC1D2"/>
    <a:srgbClr val="CFE9F5"/>
    <a:srgbClr val="E5445B"/>
    <a:srgbClr val="CF4951"/>
    <a:srgbClr val="3366FF"/>
    <a:srgbClr val="FF0000"/>
    <a:srgbClr val="FFFF66"/>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4"/>
  </p:normalViewPr>
  <p:slideViewPr>
    <p:cSldViewPr showGuides="1">
      <p:cViewPr>
        <p:scale>
          <a:sx n="75" d="100"/>
          <a:sy n="75" d="100"/>
        </p:scale>
        <p:origin x="-1914" y="-804"/>
      </p:cViewPr>
      <p:guideLst>
        <p:guide orient="horz" pos="2174"/>
        <p:guide pos="3861"/>
        <p:guide pos="438"/>
        <p:guide pos="72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1776"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E0EB4-4EE8-425A-927B-D1723B6EF35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FCEE49-1B9D-4374-8237-60018BA3B80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7EB23-35C6-41E8-B29D-A98958083CD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B6335-E25B-4A8C-8949-68CCF92720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CD42C21-95F0-4678-B0C8-B3E5E25C3067}"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0F70806E-B441-48E7-B2ED-1370D8E80CDB}"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7DF7ECD7-8B6F-47AC-A3CA-985EF0425721}"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F44EF74-4F26-406E-926C-EAE2FFF81B4F}"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91AEB3F-1576-48C9-BA06-851F232FF8B3}"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p:spPr>
        <p:txBody>
          <a:bodyPr/>
          <a:lstStyle/>
          <a:p>
            <a:r>
              <a:rPr lang="zh-CN" altLang="en-US"/>
              <a:t>单击此处编辑母版标题样式</a:t>
            </a:r>
            <a:endParaRPr lang="zh-CN" altLang="en-US"/>
          </a:p>
        </p:txBody>
      </p:sp>
      <p:sp>
        <p:nvSpPr>
          <p:cNvPr id="3" name="内容占位符 2"/>
          <p:cNvSpPr>
            <a:spLocks noGrp="1"/>
          </p:cNvSpPr>
          <p:nvPr>
            <p:ph sz="quarter" idx="1" hasCustomPrompt="1"/>
          </p:nvPr>
        </p:nvSpPr>
        <p:spPr>
          <a:xfrm>
            <a:off x="609600" y="1600200"/>
            <a:ext cx="5384800" cy="21859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hasCustomPrompt="1"/>
          </p:nvPr>
        </p:nvSpPr>
        <p:spPr>
          <a:xfrm>
            <a:off x="6197600" y="1600200"/>
            <a:ext cx="5384800" cy="21859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hasCustomPrompt="1"/>
          </p:nvPr>
        </p:nvSpPr>
        <p:spPr>
          <a:xfrm>
            <a:off x="609600" y="3938589"/>
            <a:ext cx="5384800" cy="21875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hasCustomPrompt="1"/>
          </p:nvPr>
        </p:nvSpPr>
        <p:spPr>
          <a:xfrm>
            <a:off x="6197600" y="3938589"/>
            <a:ext cx="5384800" cy="21875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8737600" y="6245225"/>
            <a:ext cx="2844800" cy="476250"/>
          </a:xfrm>
        </p:spPr>
        <p:txBody>
          <a:bodyPr/>
          <a:lstStyle>
            <a:lvl1pPr>
              <a:defRPr/>
            </a:lvl1pPr>
          </a:lstStyle>
          <a:p>
            <a:pPr>
              <a:defRPr/>
            </a:pPr>
            <a:fld id="{55E28C3A-30BC-4B3D-8D76-739237170BD5}"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26F1368-4519-4763-AB8A-AED68FBB9DB7}"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DA7354DC-F594-4A7E-8E7D-46632B866D61}"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fld>
            <a:endParaRPr lang="en-US" altLang="zh-CN"/>
          </a:p>
        </p:txBody>
      </p:sp>
      <p:sp>
        <p:nvSpPr>
          <p:cNvPr id="11" name="TextBox 10"/>
          <p:cNvSpPr txBox="1"/>
          <p:nvPr userDrawn="1"/>
        </p:nvSpPr>
        <p:spPr>
          <a:xfrm>
            <a:off x="1897709" y="6738439"/>
            <a:ext cx="1800200" cy="118430"/>
          </a:xfrm>
          <a:prstGeom prst="rect">
            <a:avLst/>
          </a:prstGeom>
          <a:noFill/>
        </p:spPr>
        <p:txBody>
          <a:bodyPr wrap="square" rtlCol="0">
            <a:spAutoFit/>
          </a:bodyPr>
          <a:lstStyle/>
          <a:p>
            <a:pPr eaLnBrk="1" fontAlgn="auto" hangingPunct="1">
              <a:lnSpc>
                <a:spcPct val="200000"/>
              </a:lnSpc>
              <a:spcBef>
                <a:spcPts val="0"/>
              </a:spcBef>
              <a:spcAft>
                <a:spcPts val="0"/>
              </a:spcAft>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04AD9809-0C5B-41CC-A20E-2B696E67A99F}"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7566C9FC-B410-415D-A57D-4546EBB378A9}"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6B8CB36E-C20E-4F0D-B955-B80E1A36AA90}"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pic>
        <p:nvPicPr>
          <p:cNvPr id="7" name="图片 6"/>
          <p:cNvPicPr>
            <a:picLocks noChangeAspect="1"/>
          </p:cNvPicPr>
          <p:nvPr/>
        </p:nvPicPr>
        <p:blipFill>
          <a:blip r:embed="rId3"/>
          <a:stretch>
            <a:fillRect/>
          </a:stretch>
        </p:blipFill>
        <p:spPr>
          <a:xfrm>
            <a:off x="0" y="0"/>
            <a:ext cx="12192000" cy="6858000"/>
          </a:xfrm>
          <a:prstGeom prst="rect">
            <a:avLst/>
          </a:prstGeom>
        </p:spPr>
      </p:pic>
      <p:pic>
        <p:nvPicPr>
          <p:cNvPr id="9" name="图片 8"/>
          <p:cNvPicPr>
            <a:picLocks noChangeAspect="1"/>
          </p:cNvPicPr>
          <p:nvPr/>
        </p:nvPicPr>
        <p:blipFill>
          <a:blip r:embed="rId4"/>
          <a:stretch>
            <a:fillRect/>
          </a:stretch>
        </p:blipFill>
        <p:spPr>
          <a:xfrm>
            <a:off x="-24130" y="0"/>
            <a:ext cx="12192000" cy="6858000"/>
          </a:xfrm>
          <a:prstGeom prst="rect">
            <a:avLst/>
          </a:prstGeom>
        </p:spPr>
      </p:pic>
      <p:pic>
        <p:nvPicPr>
          <p:cNvPr id="3" name="图片 2"/>
          <p:cNvPicPr>
            <a:picLocks noChangeAspect="1"/>
          </p:cNvPicPr>
          <p:nvPr/>
        </p:nvPicPr>
        <p:blipFill>
          <a:blip r:embed="rId5" cstate="screen"/>
          <a:stretch>
            <a:fillRect/>
          </a:stretch>
        </p:blipFill>
        <p:spPr>
          <a:xfrm>
            <a:off x="3062970" y="4364679"/>
            <a:ext cx="5052066" cy="2493322"/>
          </a:xfrm>
          <a:prstGeom prst="rect">
            <a:avLst/>
          </a:prstGeom>
        </p:spPr>
      </p:pic>
      <p:sp>
        <p:nvSpPr>
          <p:cNvPr id="2" name="文本框 1"/>
          <p:cNvSpPr txBox="1"/>
          <p:nvPr/>
        </p:nvSpPr>
        <p:spPr>
          <a:xfrm>
            <a:off x="2063750" y="2925445"/>
            <a:ext cx="9476740" cy="645160"/>
          </a:xfrm>
          <a:prstGeom prst="rect">
            <a:avLst/>
          </a:prstGeom>
          <a:noFill/>
        </p:spPr>
        <p:txBody>
          <a:bodyPr wrap="square" rtlCol="0">
            <a:spAutoFit/>
          </a:bodyPr>
          <a:p>
            <a:r>
              <a:rPr lang="en-US" altLang="zh-CN" sz="3600" i="1"/>
              <a:t>How to Make People Read Classics Again?</a:t>
            </a:r>
            <a:endParaRPr lang="en-US" altLang="zh-CN" sz="3600" i="1"/>
          </a:p>
        </p:txBody>
      </p:sp>
      <p:sp>
        <p:nvSpPr>
          <p:cNvPr id="4" name="文本框 3"/>
          <p:cNvSpPr txBox="1"/>
          <p:nvPr/>
        </p:nvSpPr>
        <p:spPr>
          <a:xfrm>
            <a:off x="6888480" y="4149090"/>
            <a:ext cx="3945890" cy="398780"/>
          </a:xfrm>
          <a:prstGeom prst="rect">
            <a:avLst/>
          </a:prstGeom>
          <a:noFill/>
        </p:spPr>
        <p:txBody>
          <a:bodyPr wrap="square" rtlCol="0">
            <a:spAutoFit/>
          </a:bodyPr>
          <a:p>
            <a:r>
              <a:rPr lang="en-US" altLang="zh-CN" sz="2000"/>
              <a:t>           Reporter: Zheng Dongqin</a:t>
            </a:r>
            <a:endParaRPr lang="en-US" altLang="zh-CN" sz="2000"/>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4500"/>
                            </p:stCondLst>
                            <p:childTnLst>
                              <p:par>
                                <p:cTn id="17" presetID="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72329" y="2349040"/>
            <a:ext cx="6191885" cy="1322070"/>
          </a:xfrm>
          <a:prstGeom prst="rect">
            <a:avLst/>
          </a:prstGeom>
          <a:noFill/>
        </p:spPr>
        <p:txBody>
          <a:bodyPr vert="horz" wrap="none" rtlCol="0">
            <a:spAutoFit/>
            <a:scene3d>
              <a:camera prst="orthographicFront"/>
              <a:lightRig rig="soft" dir="t">
                <a:rot lat="0" lon="0" rev="15600000"/>
              </a:lightRig>
            </a:scene3d>
            <a:sp3d extrusionH="57150" prstMaterial="softEdge">
              <a:bevelT w="25400" h="38100"/>
            </a:sp3d>
          </a:bodyPr>
          <a:lstStyle/>
          <a:p>
            <a:pPr algn="just"/>
            <a:r>
              <a:rPr lang="en-US" altLang="zh-CN" sz="8000" i="1" dirty="0">
                <a:solidFill>
                  <a:schemeClr val="accent4"/>
                </a:solidFill>
                <a:effectLst/>
                <a:latin typeface="创艺简楷体" charset="0"/>
                <a:ea typeface="创艺简楷体" charset="0"/>
                <a:cs typeface="+mn-ea"/>
                <a:sym typeface="+mn-lt"/>
              </a:rPr>
              <a:t>THANK YOU</a:t>
            </a:r>
            <a:endParaRPr lang="en-US" altLang="zh-CN" sz="8000" i="1" dirty="0">
              <a:solidFill>
                <a:schemeClr val="accent4"/>
              </a:solidFill>
              <a:effectLst/>
              <a:latin typeface="创艺简楷体" charset="0"/>
              <a:ea typeface="创艺简楷体" charset="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1" cstate="screen"/>
          <a:stretch>
            <a:fillRect/>
          </a:stretch>
        </p:blipFill>
        <p:spPr>
          <a:xfrm>
            <a:off x="2603612" y="0"/>
            <a:ext cx="6984776" cy="1688980"/>
          </a:xfrm>
          <a:prstGeom prst="rect">
            <a:avLst/>
          </a:prstGeom>
        </p:spPr>
      </p:pic>
      <p:sp>
        <p:nvSpPr>
          <p:cNvPr id="10" name="文本框 9"/>
          <p:cNvSpPr txBox="1"/>
          <p:nvPr/>
        </p:nvSpPr>
        <p:spPr>
          <a:xfrm>
            <a:off x="5088255" y="260350"/>
            <a:ext cx="2216150" cy="706755"/>
          </a:xfrm>
          <a:prstGeom prst="rect">
            <a:avLst/>
          </a:prstGeom>
          <a:noFill/>
        </p:spPr>
        <p:txBody>
          <a:bodyPr wrap="none" rtlCol="0">
            <a:spAutoFit/>
          </a:bodyPr>
          <a:p>
            <a:r>
              <a:rPr lang="en-US" altLang="zh-CN" sz="4000"/>
              <a:t>Contents</a:t>
            </a:r>
            <a:endParaRPr lang="en-US" altLang="zh-CN" sz="4000"/>
          </a:p>
        </p:txBody>
      </p:sp>
      <p:sp>
        <p:nvSpPr>
          <p:cNvPr id="34" name="文本框 33"/>
          <p:cNvSpPr txBox="1"/>
          <p:nvPr/>
        </p:nvSpPr>
        <p:spPr>
          <a:xfrm>
            <a:off x="2783840" y="2827655"/>
            <a:ext cx="8488680" cy="521970"/>
          </a:xfrm>
          <a:prstGeom prst="rect">
            <a:avLst/>
          </a:prstGeom>
          <a:noFill/>
        </p:spPr>
        <p:txBody>
          <a:bodyPr wrap="square" rtlCol="0">
            <a:spAutoFit/>
          </a:bodyPr>
          <a:lstStyle/>
          <a:p>
            <a:r>
              <a:rPr lang="en-US" altLang="zh-CN" sz="2800" dirty="0">
                <a:latin typeface="+mn-lt"/>
                <a:ea typeface="+mn-ea"/>
                <a:cs typeface="+mn-ea"/>
                <a:sym typeface="+mn-lt"/>
              </a:rPr>
              <a:t>Part </a:t>
            </a:r>
            <a:r>
              <a:rPr lang="en-US" altLang="zh-CN" sz="2800">
                <a:sym typeface="+mn-ea"/>
              </a:rPr>
              <a:t>Ⅱ  </a:t>
            </a:r>
            <a:r>
              <a:rPr lang="en-US" altLang="zh-CN" sz="2800" dirty="0">
                <a:latin typeface="+mn-lt"/>
                <a:ea typeface="+mn-ea"/>
                <a:cs typeface="+mn-ea"/>
                <a:sym typeface="+mn-lt"/>
              </a:rPr>
              <a:t>What should people read in classics? </a:t>
            </a:r>
            <a:endParaRPr lang="en-US" altLang="zh-CN" sz="2800" dirty="0">
              <a:latin typeface="+mn-lt"/>
              <a:ea typeface="+mn-ea"/>
              <a:cs typeface="+mn-ea"/>
              <a:sym typeface="+mn-lt"/>
            </a:endParaRPr>
          </a:p>
        </p:txBody>
      </p:sp>
      <p:sp>
        <p:nvSpPr>
          <p:cNvPr id="37" name="文本框 36"/>
          <p:cNvSpPr txBox="1"/>
          <p:nvPr/>
        </p:nvSpPr>
        <p:spPr>
          <a:xfrm>
            <a:off x="2783840" y="1866265"/>
            <a:ext cx="8416925" cy="521970"/>
          </a:xfrm>
          <a:prstGeom prst="rect">
            <a:avLst/>
          </a:prstGeom>
          <a:noFill/>
        </p:spPr>
        <p:txBody>
          <a:bodyPr wrap="square" rtlCol="0">
            <a:spAutoFit/>
          </a:bodyPr>
          <a:p>
            <a:r>
              <a:rPr lang="en-US" altLang="zh-CN" sz="2800">
                <a:sym typeface="+mn-ea"/>
              </a:rPr>
              <a:t>Part Ⅰ  Why should people read classics again?</a:t>
            </a:r>
            <a:endParaRPr lang="en-US" altLang="zh-CN" sz="2800"/>
          </a:p>
        </p:txBody>
      </p:sp>
      <p:sp>
        <p:nvSpPr>
          <p:cNvPr id="38" name="文本框 37"/>
          <p:cNvSpPr txBox="1"/>
          <p:nvPr/>
        </p:nvSpPr>
        <p:spPr>
          <a:xfrm>
            <a:off x="2783840" y="3789045"/>
            <a:ext cx="7683500" cy="521970"/>
          </a:xfrm>
          <a:prstGeom prst="rect">
            <a:avLst/>
          </a:prstGeom>
          <a:noFill/>
        </p:spPr>
        <p:txBody>
          <a:bodyPr wrap="none" rtlCol="0">
            <a:spAutoFit/>
          </a:bodyPr>
          <a:p>
            <a:pPr algn="l"/>
            <a:r>
              <a:rPr lang="en-US" altLang="zh-CN" sz="2800"/>
              <a:t>Part </a:t>
            </a:r>
            <a:r>
              <a:rPr lang="en-US" altLang="zh-CN" sz="2800">
                <a:sym typeface="+mn-ea"/>
              </a:rPr>
              <a:t>Ⅲ   </a:t>
            </a:r>
            <a:r>
              <a:rPr lang="en-US" altLang="zh-CN" sz="2800"/>
              <a:t>How to read classics again effectively?</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07670" y="2277110"/>
            <a:ext cx="11311255" cy="2306955"/>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50000"/>
              </a:spcBef>
            </a:pPr>
            <a:r>
              <a:rPr lang="en-US" altLang="zh-CN" sz="2400" dirty="0">
                <a:latin typeface="Times New Roman" panose="02020603050405020304" charset="0"/>
                <a:ea typeface="+mn-ea"/>
                <a:cs typeface="Times New Roman" panose="02020603050405020304" charset="0"/>
                <a:sym typeface="+mn-lt"/>
              </a:rPr>
              <a:t>    </a:t>
            </a:r>
            <a:r>
              <a:rPr lang="zh-CN" altLang="en-US" sz="2400" dirty="0">
                <a:latin typeface="Times New Roman" panose="02020603050405020304" charset="0"/>
                <a:ea typeface="+mn-ea"/>
                <a:cs typeface="Times New Roman" panose="02020603050405020304" charset="0"/>
                <a:sym typeface="+mn-lt"/>
              </a:rPr>
              <a:t>As the old saying goes: "Books are like medicine, and good reading can cure</a:t>
            </a:r>
            <a:r>
              <a:rPr lang="en-US" altLang="zh-CN" sz="2400" dirty="0">
                <a:latin typeface="Times New Roman" panose="02020603050405020304" charset="0"/>
                <a:ea typeface="+mn-ea"/>
                <a:cs typeface="Times New Roman" panose="02020603050405020304" charset="0"/>
                <a:sym typeface="+mn-lt"/>
              </a:rPr>
              <a:t> fools</a:t>
            </a:r>
            <a:r>
              <a:rPr lang="zh-CN" altLang="en-US" sz="2400" dirty="0">
                <a:latin typeface="Times New Roman" panose="02020603050405020304" charset="0"/>
                <a:ea typeface="+mn-ea"/>
                <a:cs typeface="Times New Roman" panose="02020603050405020304" charset="0"/>
                <a:sym typeface="+mn-lt"/>
              </a:rPr>
              <a:t>." When reading the classics, we can communicate with great souls, gain the </a:t>
            </a:r>
            <a:r>
              <a:rPr lang="en-US" altLang="zh-CN" sz="2400" dirty="0">
                <a:latin typeface="Times New Roman" panose="02020603050405020304" charset="0"/>
                <a:ea typeface="+mn-ea"/>
                <a:cs typeface="Times New Roman" panose="02020603050405020304" charset="0"/>
                <a:sym typeface="+mn-lt"/>
              </a:rPr>
              <a:t>courage</a:t>
            </a:r>
            <a:r>
              <a:rPr lang="zh-CN" altLang="en-US" sz="2400" dirty="0">
                <a:latin typeface="Times New Roman" panose="02020603050405020304" charset="0"/>
                <a:ea typeface="+mn-ea"/>
                <a:cs typeface="Times New Roman" panose="02020603050405020304" charset="0"/>
                <a:sym typeface="+mn-lt"/>
              </a:rPr>
              <a:t> to get out of difficulties from the </a:t>
            </a:r>
            <a:r>
              <a:rPr lang="en-US" altLang="zh-CN" sz="2400" dirty="0">
                <a:latin typeface="Times New Roman" panose="02020603050405020304" charset="0"/>
                <a:ea typeface="+mn-ea"/>
                <a:cs typeface="Times New Roman" panose="02020603050405020304" charset="0"/>
                <a:sym typeface="+mn-lt"/>
              </a:rPr>
              <a:t>inspiring</a:t>
            </a:r>
            <a:r>
              <a:rPr lang="zh-CN" altLang="en-US" sz="2400" dirty="0">
                <a:latin typeface="Times New Roman" panose="02020603050405020304" charset="0"/>
                <a:ea typeface="+mn-ea"/>
                <a:cs typeface="Times New Roman" panose="02020603050405020304" charset="0"/>
                <a:sym typeface="+mn-lt"/>
              </a:rPr>
              <a:t> </a:t>
            </a:r>
            <a:r>
              <a:rPr lang="en-US" altLang="zh-CN" sz="2400" dirty="0">
                <a:latin typeface="Times New Roman" panose="02020603050405020304" charset="0"/>
                <a:ea typeface="+mn-ea"/>
                <a:cs typeface="Times New Roman" panose="02020603050405020304" charset="0"/>
                <a:sym typeface="+mn-lt"/>
              </a:rPr>
              <a:t>stories</a:t>
            </a:r>
            <a:r>
              <a:rPr lang="zh-CN" altLang="en-US" sz="2400" dirty="0">
                <a:latin typeface="Times New Roman" panose="02020603050405020304" charset="0"/>
                <a:ea typeface="+mn-ea"/>
                <a:cs typeface="Times New Roman" panose="02020603050405020304" charset="0"/>
                <a:sym typeface="+mn-lt"/>
              </a:rPr>
              <a:t> of the ancients, and find answers to the problems of contemporary society </a:t>
            </a:r>
            <a:r>
              <a:rPr lang="en-US" altLang="zh-CN" sz="2400" dirty="0">
                <a:latin typeface="Times New Roman" panose="02020603050405020304" charset="0"/>
                <a:ea typeface="+mn-ea"/>
                <a:cs typeface="Times New Roman" panose="02020603050405020304" charset="0"/>
                <a:sym typeface="+mn-lt"/>
              </a:rPr>
              <a:t>from </a:t>
            </a:r>
            <a:r>
              <a:rPr lang="zh-CN" altLang="en-US" sz="2400" dirty="0">
                <a:latin typeface="Times New Roman" panose="02020603050405020304" charset="0"/>
                <a:ea typeface="+mn-ea"/>
                <a:cs typeface="Times New Roman" panose="02020603050405020304" charset="0"/>
                <a:sym typeface="+mn-lt"/>
              </a:rPr>
              <a:t>the wisdom of the wise. </a:t>
            </a:r>
            <a:endParaRPr lang="zh-CN" altLang="en-US" sz="2400" dirty="0">
              <a:latin typeface="Times New Roman" panose="02020603050405020304" charset="0"/>
              <a:ea typeface="+mn-ea"/>
              <a:cs typeface="Times New Roman" panose="02020603050405020304" charset="0"/>
              <a:sym typeface="+mn-lt"/>
            </a:endParaRPr>
          </a:p>
        </p:txBody>
      </p:sp>
      <p:sp>
        <p:nvSpPr>
          <p:cNvPr id="7171" name="Rectangle 3"/>
          <p:cNvSpPr>
            <a:spLocks noChangeArrowheads="1"/>
          </p:cNvSpPr>
          <p:nvPr/>
        </p:nvSpPr>
        <p:spPr bwMode="auto">
          <a:xfrm>
            <a:off x="407670" y="1555433"/>
            <a:ext cx="6426835" cy="521970"/>
          </a:xfrm>
          <a:prstGeom prst="rect">
            <a:avLst/>
          </a:prstGeom>
          <a:noFill/>
          <a:ln>
            <a:noFill/>
          </a:ln>
          <a:effectLst/>
        </p:spPr>
        <p:txBody>
          <a:bodyPr wrap="square" anchor="ctr">
            <a:spAutoFit/>
          </a:bodyPr>
          <a:lstStyle/>
          <a:p>
            <a:pPr algn="l" eaLnBrk="1" hangingPunct="1">
              <a:defRPr/>
            </a:pPr>
            <a:r>
              <a:rPr lang="zh-CN" altLang="en-US" sz="2800" dirty="0">
                <a:latin typeface="Times New Roman" panose="02020603050405020304" charset="0"/>
                <a:ea typeface="+mn-ea"/>
                <a:cs typeface="Times New Roman" panose="02020603050405020304" charset="0"/>
                <a:sym typeface="+mn-lt"/>
              </a:rPr>
              <a:t>1</a:t>
            </a:r>
            <a:r>
              <a:rPr lang="zh-CN" altLang="en-US" sz="2800" b="1" dirty="0">
                <a:latin typeface="Times New Roman" panose="02020603050405020304" charset="0"/>
                <a:ea typeface="+mn-ea"/>
                <a:cs typeface="Times New Roman" panose="02020603050405020304" charset="0"/>
                <a:sym typeface="+mn-lt"/>
              </a:rPr>
              <a:t>、</a:t>
            </a:r>
            <a:r>
              <a:rPr lang="en-US" altLang="zh-CN" sz="2800">
                <a:latin typeface="Times New Roman" panose="02020603050405020304" charset="0"/>
                <a:cs typeface="Times New Roman" panose="02020603050405020304" charset="0"/>
                <a:sym typeface="+mn-ea"/>
              </a:rPr>
              <a:t>Why should people read classics again?</a:t>
            </a:r>
            <a:endParaRPr lang="zh-CN" altLang="en-US" sz="2800" b="1" dirty="0">
              <a:latin typeface="Times New Roman" panose="02020603050405020304" charset="0"/>
              <a:ea typeface="+mn-ea"/>
              <a:cs typeface="Times New Roman" panose="02020603050405020304" charset="0"/>
              <a:sym typeface="+mn-lt"/>
            </a:endParaRPr>
          </a:p>
        </p:txBody>
      </p:sp>
      <p:grpSp>
        <p:nvGrpSpPr>
          <p:cNvPr id="6" name="组合 5"/>
          <p:cNvGrpSpPr/>
          <p:nvPr/>
        </p:nvGrpSpPr>
        <p:grpSpPr>
          <a:xfrm>
            <a:off x="2603612" y="0"/>
            <a:ext cx="6984776" cy="1688980"/>
            <a:chOff x="2603612" y="0"/>
            <a:chExt cx="6984776" cy="1688980"/>
          </a:xfrm>
        </p:grpSpPr>
        <p:pic>
          <p:nvPicPr>
            <p:cNvPr id="7" name="图片 6"/>
            <p:cNvPicPr>
              <a:picLocks noChangeAspect="1"/>
            </p:cNvPicPr>
            <p:nvPr userDrawn="1"/>
          </p:nvPicPr>
          <p:blipFill>
            <a:blip r:embed="rId1" cstate="screen"/>
            <a:stretch>
              <a:fillRect/>
            </a:stretch>
          </p:blipFill>
          <p:spPr>
            <a:xfrm>
              <a:off x="2603612" y="0"/>
              <a:ext cx="6984776" cy="1688980"/>
            </a:xfrm>
            <a:prstGeom prst="rect">
              <a:avLst/>
            </a:prstGeom>
          </p:spPr>
        </p:pic>
        <p:pic>
          <p:nvPicPr>
            <p:cNvPr id="8" name="图片 7"/>
            <p:cNvPicPr>
              <a:picLocks noChangeAspect="1"/>
            </p:cNvPicPr>
            <p:nvPr userDrawn="1"/>
          </p:nvPicPr>
          <p:blipFill>
            <a:blip r:embed="rId2" cstate="screen"/>
            <a:stretch>
              <a:fillRect/>
            </a:stretch>
          </p:blipFill>
          <p:spPr>
            <a:xfrm>
              <a:off x="2999656" y="332425"/>
              <a:ext cx="1618491" cy="1024130"/>
            </a:xfrm>
            <a:prstGeom prst="rect">
              <a:avLst/>
            </a:prstGeom>
          </p:spPr>
        </p:pic>
      </p:grpSp>
      <p:sp>
        <p:nvSpPr>
          <p:cNvPr id="9" name="文本框 8"/>
          <p:cNvSpPr txBox="1"/>
          <p:nvPr/>
        </p:nvSpPr>
        <p:spPr>
          <a:xfrm>
            <a:off x="5375950" y="260395"/>
            <a:ext cx="1605280" cy="645160"/>
          </a:xfrm>
          <a:prstGeom prst="rect">
            <a:avLst/>
          </a:prstGeom>
          <a:noFill/>
        </p:spPr>
        <p:txBody>
          <a:bodyPr vert="horz" wrap="none" rtlCol="0">
            <a:spAutoFit/>
          </a:bodyPr>
          <a:lstStyle/>
          <a:p>
            <a:pPr algn="l"/>
            <a:r>
              <a:rPr lang="en-US" altLang="zh-CN" sz="3600">
                <a:sym typeface="+mn-ea"/>
              </a:rPr>
              <a:t>Part Ⅰ</a:t>
            </a:r>
            <a:endParaRPr lang="zh-CN" altLang="en-US" sz="40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7171">
                                            <p:txEl>
                                              <p:pRg st="4294967295" end="4294967295"/>
                                            </p:txEl>
                                          </p:spTgt>
                                        </p:tgtEl>
                                        <p:attrNameLst>
                                          <p:attrName>style.visibility</p:attrName>
                                        </p:attrNameLst>
                                      </p:cBhvr>
                                      <p:to>
                                        <p:strVal val="visible"/>
                                      </p:to>
                                    </p:set>
                                    <p:animEffect transition="in" filter="wipe(left)">
                                      <p:cBhvr>
                                        <p:cTn id="11" dur="500"/>
                                        <p:tgtEl>
                                          <p:spTgt spid="7171">
                                            <p:txEl>
                                              <p:pRg st="4294967295" end="4294967295"/>
                                            </p:txEl>
                                          </p:spTgt>
                                        </p:tgtEl>
                                      </p:cBhvr>
                                    </p:animEffect>
                                  </p:childTnLst>
                                </p:cTn>
                              </p:par>
                            </p:childTnLst>
                          </p:cTn>
                        </p:par>
                        <p:par>
                          <p:cTn id="12" fill="hold">
                            <p:stCondLst>
                              <p:cond delay="1000"/>
                            </p:stCondLst>
                            <p:childTnLst>
                              <p:par>
                                <p:cTn id="13" presetID="22" presetClass="entr" presetSubtype="8" fill="hold" grpId="1" nodeType="afterEffect">
                                  <p:stCondLst>
                                    <p:cond delay="0"/>
                                  </p:stCondLst>
                                  <p:childTnLst>
                                    <p:set>
                                      <p:cBhvr>
                                        <p:cTn id="14" dur="1" fill="hold">
                                          <p:stCondLst>
                                            <p:cond delay="0"/>
                                          </p:stCondLst>
                                        </p:cTn>
                                        <p:tgtEl>
                                          <p:spTgt spid="7171">
                                            <p:txEl>
                                              <p:pRg st="4294967295" end="4294967295"/>
                                            </p:txEl>
                                          </p:spTgt>
                                        </p:tgtEl>
                                        <p:attrNameLst>
                                          <p:attrName>style.visibility</p:attrName>
                                        </p:attrNameLst>
                                      </p:cBhvr>
                                      <p:to>
                                        <p:strVal val="visible"/>
                                      </p:to>
                                    </p:set>
                                    <p:animEffect transition="in" filter="wipe(left)">
                                      <p:cBhvr>
                                        <p:cTn id="15" dur="500"/>
                                        <p:tgtEl>
                                          <p:spTgt spid="7171">
                                            <p:txEl>
                                              <p:pRg st="4294967295" end="4294967295"/>
                                            </p:txEl>
                                          </p:spTgt>
                                        </p:tgtEl>
                                      </p:cBhvr>
                                    </p:animEffect>
                                  </p:childTnLst>
                                </p:cTn>
                              </p:par>
                            </p:childTnLst>
                          </p:cTn>
                        </p:par>
                        <p:par>
                          <p:cTn id="16" fill="hold">
                            <p:stCondLst>
                              <p:cond delay="1500"/>
                            </p:stCondLst>
                            <p:childTnLst>
                              <p:par>
                                <p:cTn id="17" presetID="22" presetClass="entr" presetSubtype="8" fill="hold" grpId="1" nodeType="after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Effect transition="in" filter="wipe(left)">
                                      <p:cBhvr>
                                        <p:cTn id="19" dur="500"/>
                                        <p:tgtEl>
                                          <p:spTgt spid="7171">
                                            <p:txEl>
                                              <p:pRg st="0" end="0"/>
                                            </p:txEl>
                                          </p:spTgt>
                                        </p:tgtEl>
                                      </p:cBhvr>
                                    </p:animEffect>
                                  </p:childTnLst>
                                </p:cTn>
                              </p:par>
                            </p:childTnLst>
                          </p:cTn>
                        </p:par>
                        <p:par>
                          <p:cTn id="20" fill="hold">
                            <p:stCondLst>
                              <p:cond delay="2000"/>
                            </p:stCondLst>
                            <p:childTnLst>
                              <p:par>
                                <p:cTn id="21" presetID="22" presetClass="entr" presetSubtype="8" fill="hold" grpId="4" nodeType="afterEffect">
                                  <p:stCondLst>
                                    <p:cond delay="0"/>
                                  </p:stCondLst>
                                  <p:childTnLst>
                                    <p:set>
                                      <p:cBhvr>
                                        <p:cTn id="22" dur="1" fill="hold">
                                          <p:stCondLst>
                                            <p:cond delay="0"/>
                                          </p:stCondLst>
                                        </p:cTn>
                                        <p:tgtEl>
                                          <p:spTgt spid="7170">
                                            <p:txEl>
                                              <p:pRg st="4294967295" end="4294967295"/>
                                            </p:txEl>
                                          </p:spTgt>
                                        </p:tgtEl>
                                        <p:attrNameLst>
                                          <p:attrName>style.visibility</p:attrName>
                                        </p:attrNameLst>
                                      </p:cBhvr>
                                      <p:to>
                                        <p:strVal val="visible"/>
                                      </p:to>
                                    </p:set>
                                    <p:animEffect transition="in" filter="wipe(left)">
                                      <p:cBhvr>
                                        <p:cTn id="23" dur="500"/>
                                        <p:tgtEl>
                                          <p:spTgt spid="7170">
                                            <p:txEl>
                                              <p:pRg st="4294967295" end="4294967295"/>
                                            </p:txEl>
                                          </p:spTgt>
                                        </p:tgtEl>
                                      </p:cBhvr>
                                    </p:animEffect>
                                  </p:childTnLst>
                                </p:cTn>
                              </p:par>
                            </p:childTnLst>
                          </p:cTn>
                        </p:par>
                        <p:par>
                          <p:cTn id="24" fill="hold">
                            <p:stCondLst>
                              <p:cond delay="2500"/>
                            </p:stCondLst>
                            <p:childTnLst>
                              <p:par>
                                <p:cTn id="25" presetID="22" presetClass="entr" presetSubtype="8" fill="hold" grpId="4" nodeType="afterEffect">
                                  <p:stCondLst>
                                    <p:cond delay="0"/>
                                  </p:stCondLst>
                                  <p:childTnLst>
                                    <p:set>
                                      <p:cBhvr>
                                        <p:cTn id="26" dur="1" fill="hold">
                                          <p:stCondLst>
                                            <p:cond delay="0"/>
                                          </p:stCondLst>
                                        </p:cTn>
                                        <p:tgtEl>
                                          <p:spTgt spid="7170">
                                            <p:txEl>
                                              <p:pRg st="4294967295" end="4294967295"/>
                                            </p:txEl>
                                          </p:spTgt>
                                        </p:tgtEl>
                                        <p:attrNameLst>
                                          <p:attrName>style.visibility</p:attrName>
                                        </p:attrNameLst>
                                      </p:cBhvr>
                                      <p:to>
                                        <p:strVal val="visible"/>
                                      </p:to>
                                    </p:set>
                                    <p:animEffect transition="in" filter="wipe(left)">
                                      <p:cBhvr>
                                        <p:cTn id="27" dur="500"/>
                                        <p:tgtEl>
                                          <p:spTgt spid="7170">
                                            <p:txEl>
                                              <p:pRg st="4294967295" end="4294967295"/>
                                            </p:txEl>
                                          </p:spTgt>
                                        </p:tgtEl>
                                      </p:cBhvr>
                                    </p:animEffect>
                                  </p:childTnLst>
                                </p:cTn>
                              </p:par>
                            </p:childTnLst>
                          </p:cTn>
                        </p:par>
                        <p:par>
                          <p:cTn id="28" fill="hold">
                            <p:stCondLst>
                              <p:cond delay="3000"/>
                            </p:stCondLst>
                            <p:childTnLst>
                              <p:par>
                                <p:cTn id="29" presetID="22" presetClass="entr" presetSubtype="8" fill="hold" grpId="4" nodeType="afterEffect">
                                  <p:stCondLst>
                                    <p:cond delay="0"/>
                                  </p:stCondLst>
                                  <p:childTnLst>
                                    <p:set>
                                      <p:cBhvr>
                                        <p:cTn id="30" dur="1" fill="hold">
                                          <p:stCondLst>
                                            <p:cond delay="0"/>
                                          </p:stCondLst>
                                        </p:cTn>
                                        <p:tgtEl>
                                          <p:spTgt spid="7170">
                                            <p:txEl>
                                              <p:pRg st="0" end="0"/>
                                            </p:txEl>
                                          </p:spTgt>
                                        </p:tgtEl>
                                        <p:attrNameLst>
                                          <p:attrName>style.visibility</p:attrName>
                                        </p:attrNameLst>
                                      </p:cBhvr>
                                      <p:to>
                                        <p:strVal val="visible"/>
                                      </p:to>
                                    </p:set>
                                    <p:animEffect transition="in" filter="wipe(left)">
                                      <p:cBhvr>
                                        <p:cTn id="31" dur="5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ldLvl="0" autoUpdateAnimBg="0"/>
      <p:bldP spid="7170" grpId="1" bldLvl="0" autoUpdateAnimBg="0"/>
      <p:bldP spid="7170" grpId="2" bldLvl="0" autoUpdateAnimBg="0"/>
      <p:bldP spid="7170" grpId="3" bldLvl="0" autoUpdateAnimBg="0"/>
      <p:bldP spid="7170" grpId="4" build="p"/>
      <p:bldP spid="7171" grpId="0" bldLvl="0" autoUpdateAnimBg="0"/>
      <p:bldP spid="7171"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603612" y="0"/>
            <a:ext cx="6984776" cy="1688980"/>
            <a:chOff x="2603612" y="0"/>
            <a:chExt cx="6984776" cy="1688980"/>
          </a:xfrm>
        </p:grpSpPr>
        <p:pic>
          <p:nvPicPr>
            <p:cNvPr id="6" name="图片 5"/>
            <p:cNvPicPr>
              <a:picLocks noChangeAspect="1"/>
            </p:cNvPicPr>
            <p:nvPr userDrawn="1"/>
          </p:nvPicPr>
          <p:blipFill>
            <a:blip r:embed="rId1" cstate="screen"/>
            <a:stretch>
              <a:fillRect/>
            </a:stretch>
          </p:blipFill>
          <p:spPr>
            <a:xfrm>
              <a:off x="2603612" y="0"/>
              <a:ext cx="6984776" cy="1688980"/>
            </a:xfrm>
            <a:prstGeom prst="rect">
              <a:avLst/>
            </a:prstGeom>
          </p:spPr>
        </p:pic>
        <p:pic>
          <p:nvPicPr>
            <p:cNvPr id="7" name="图片 6"/>
            <p:cNvPicPr>
              <a:picLocks noChangeAspect="1"/>
            </p:cNvPicPr>
            <p:nvPr userDrawn="1"/>
          </p:nvPicPr>
          <p:blipFill>
            <a:blip r:embed="rId2" cstate="screen"/>
            <a:stretch>
              <a:fillRect/>
            </a:stretch>
          </p:blipFill>
          <p:spPr>
            <a:xfrm>
              <a:off x="2999656" y="332425"/>
              <a:ext cx="1618491" cy="1024130"/>
            </a:xfrm>
            <a:prstGeom prst="rect">
              <a:avLst/>
            </a:prstGeom>
          </p:spPr>
        </p:pic>
      </p:grpSp>
      <p:sp>
        <p:nvSpPr>
          <p:cNvPr id="6148" name="Text Box 4"/>
          <p:cNvSpPr txBox="1">
            <a:spLocks noChangeArrowheads="1"/>
          </p:cNvSpPr>
          <p:nvPr/>
        </p:nvSpPr>
        <p:spPr bwMode="auto">
          <a:xfrm>
            <a:off x="600075" y="1772920"/>
            <a:ext cx="10991850" cy="272288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spcBef>
                <a:spcPct val="50000"/>
              </a:spcBef>
            </a:pPr>
            <a:r>
              <a:rPr lang="en-US" altLang="zh-CN" sz="2400" dirty="0">
                <a:latin typeface="Times New Roman" panose="02020603050405020304" charset="0"/>
                <a:ea typeface="+mn-ea"/>
                <a:cs typeface="Times New Roman" panose="02020603050405020304" charset="0"/>
                <a:sym typeface="+mn-lt"/>
              </a:rPr>
              <a:t>    </a:t>
            </a:r>
            <a:r>
              <a:rPr lang="zh-CN" altLang="en-US" sz="2400" dirty="0">
                <a:latin typeface="Times New Roman" panose="02020603050405020304" charset="0"/>
                <a:ea typeface="+mn-ea"/>
                <a:cs typeface="Times New Roman" panose="02020603050405020304" charset="0"/>
                <a:sym typeface="+mn-lt"/>
              </a:rPr>
              <a:t>Especially in </a:t>
            </a:r>
            <a:r>
              <a:rPr lang="en-US" altLang="zh-CN" sz="2400" dirty="0">
                <a:latin typeface="Times New Roman" panose="02020603050405020304" charset="0"/>
                <a:ea typeface="+mn-ea"/>
                <a:cs typeface="Times New Roman" panose="02020603050405020304" charset="0"/>
                <a:sym typeface="+mn-lt"/>
              </a:rPr>
              <a:t>the</a:t>
            </a:r>
            <a:r>
              <a:rPr lang="zh-CN" altLang="en-US" sz="2400" dirty="0">
                <a:latin typeface="Times New Roman" panose="02020603050405020304" charset="0"/>
                <a:ea typeface="+mn-ea"/>
                <a:cs typeface="Times New Roman" panose="02020603050405020304" charset="0"/>
                <a:sym typeface="+mn-lt"/>
              </a:rPr>
              <a:t> era of fragmented reading, most young people are addicted to electronic online novels, and perhaps they have ignored or even forgotten the classics. </a:t>
            </a:r>
            <a:r>
              <a:rPr lang="en-US" altLang="zh-CN" sz="2400" dirty="0">
                <a:latin typeface="Times New Roman" panose="02020603050405020304" charset="0"/>
                <a:ea typeface="+mn-ea"/>
                <a:cs typeface="Times New Roman" panose="02020603050405020304" charset="0"/>
                <a:sym typeface="+mn-lt"/>
              </a:rPr>
              <a:t>So </a:t>
            </a:r>
            <a:r>
              <a:rPr lang="zh-CN" altLang="en-US" sz="2400" dirty="0">
                <a:latin typeface="Times New Roman" panose="02020603050405020304" charset="0"/>
                <a:ea typeface="+mn-ea"/>
                <a:cs typeface="Times New Roman" panose="02020603050405020304" charset="0"/>
                <a:sym typeface="+mn-lt"/>
              </a:rPr>
              <a:t>we need to </a:t>
            </a:r>
            <a:r>
              <a:rPr lang="en-US" altLang="zh-CN" sz="2400" dirty="0">
                <a:latin typeface="Times New Roman" panose="02020603050405020304" charset="0"/>
                <a:ea typeface="+mn-ea"/>
                <a:cs typeface="Times New Roman" panose="02020603050405020304" charset="0"/>
                <a:sym typeface="+mn-lt"/>
              </a:rPr>
              <a:t>make</a:t>
            </a:r>
            <a:r>
              <a:rPr lang="zh-CN" altLang="en-US" sz="2400" dirty="0">
                <a:latin typeface="Times New Roman" panose="02020603050405020304" charset="0"/>
                <a:ea typeface="+mn-ea"/>
                <a:cs typeface="Times New Roman" panose="02020603050405020304" charset="0"/>
                <a:sym typeface="+mn-lt"/>
              </a:rPr>
              <a:t> people read the classics again in order to inherit, disseminate and enrich the classics. </a:t>
            </a:r>
            <a:endParaRPr lang="zh-CN" altLang="en-US" sz="2400" dirty="0">
              <a:latin typeface="Times New Roman" panose="02020603050405020304" charset="0"/>
              <a:ea typeface="+mn-ea"/>
              <a:cs typeface="Times New Roman" panose="02020603050405020304" charset="0"/>
              <a:sym typeface="+mn-lt"/>
            </a:endParaRPr>
          </a:p>
          <a:p>
            <a:pPr eaLnBrk="1" hangingPunct="1">
              <a:lnSpc>
                <a:spcPct val="150000"/>
              </a:lnSpc>
            </a:pPr>
            <a:endParaRPr lang="zh-CN" altLang="en-US" dirty="0">
              <a:latin typeface="Times New Roman" panose="02020603050405020304" charset="0"/>
              <a:ea typeface="+mn-ea"/>
              <a:cs typeface="Times New Roman" panose="02020603050405020304" charset="0"/>
              <a:sym typeface="+mn-lt"/>
            </a:endParaRPr>
          </a:p>
        </p:txBody>
      </p:sp>
      <p:sp>
        <p:nvSpPr>
          <p:cNvPr id="8" name="文本框 7"/>
          <p:cNvSpPr txBox="1"/>
          <p:nvPr/>
        </p:nvSpPr>
        <p:spPr>
          <a:xfrm>
            <a:off x="5232400" y="260350"/>
            <a:ext cx="2147570" cy="645160"/>
          </a:xfrm>
          <a:prstGeom prst="rect">
            <a:avLst/>
          </a:prstGeom>
          <a:noFill/>
        </p:spPr>
        <p:txBody>
          <a:bodyPr vert="horz" wrap="square" rtlCol="0">
            <a:spAutoFit/>
          </a:bodyPr>
          <a:lstStyle/>
          <a:p>
            <a:pPr algn="l"/>
            <a:r>
              <a:rPr lang="en-US" altLang="zh-CN" sz="3600">
                <a:sym typeface="+mn-ea"/>
              </a:rPr>
              <a:t>Part Ⅰ</a:t>
            </a:r>
            <a:endParaRPr lang="en-US" altLang="zh-CN" sz="3600" dirty="0">
              <a:latin typeface="+mn-lt"/>
              <a:ea typeface="+mn-ea"/>
              <a:cs typeface="+mn-ea"/>
              <a:sym typeface="+mn-ea"/>
            </a:endParaRPr>
          </a:p>
        </p:txBody>
      </p:sp>
      <p:pic>
        <p:nvPicPr>
          <p:cNvPr id="3" name="图片 2"/>
          <p:cNvPicPr>
            <a:picLocks noChangeAspect="1"/>
          </p:cNvPicPr>
          <p:nvPr/>
        </p:nvPicPr>
        <p:blipFill>
          <a:blip r:embed="rId3" cstate="screen"/>
          <a:stretch>
            <a:fillRect/>
          </a:stretch>
        </p:blipFill>
        <p:spPr>
          <a:xfrm>
            <a:off x="1055867" y="4293163"/>
            <a:ext cx="2848958" cy="21367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1" fill="hold" grpId="3" nodeType="afterEffect">
                                  <p:stCondLst>
                                    <p:cond delay="0"/>
                                  </p:stCondLst>
                                  <p:childTnLst>
                                    <p:set>
                                      <p:cBhvr>
                                        <p:cTn id="15" dur="1" fill="hold">
                                          <p:stCondLst>
                                            <p:cond delay="0"/>
                                          </p:stCondLst>
                                        </p:cTn>
                                        <p:tgtEl>
                                          <p:spTgt spid="6148">
                                            <p:txEl>
                                              <p:pRg st="4294967295" end="4294967295"/>
                                            </p:txEl>
                                          </p:spTgt>
                                        </p:tgtEl>
                                        <p:attrNameLst>
                                          <p:attrName>style.visibility</p:attrName>
                                        </p:attrNameLst>
                                      </p:cBhvr>
                                      <p:to>
                                        <p:strVal val="visible"/>
                                      </p:to>
                                    </p:set>
                                    <p:animEffect transition="in" filter="wipe(up)">
                                      <p:cBhvr>
                                        <p:cTn id="16" dur="500"/>
                                        <p:tgtEl>
                                          <p:spTgt spid="6148">
                                            <p:txEl>
                                              <p:pRg st="4294967295" end="4294967295"/>
                                            </p:txEl>
                                          </p:spTgt>
                                        </p:tgtEl>
                                      </p:cBhvr>
                                    </p:animEffect>
                                  </p:childTnLst>
                                </p:cTn>
                              </p:par>
                            </p:childTnLst>
                          </p:cTn>
                        </p:par>
                        <p:par>
                          <p:cTn id="17" fill="hold">
                            <p:stCondLst>
                              <p:cond delay="1500"/>
                            </p:stCondLst>
                            <p:childTnLst>
                              <p:par>
                                <p:cTn id="18" presetID="22" presetClass="entr" presetSubtype="1" fill="hold" grpId="3" nodeType="afterEffect">
                                  <p:stCondLst>
                                    <p:cond delay="0"/>
                                  </p:stCondLst>
                                  <p:childTnLst>
                                    <p:set>
                                      <p:cBhvr>
                                        <p:cTn id="19" dur="1" fill="hold">
                                          <p:stCondLst>
                                            <p:cond delay="0"/>
                                          </p:stCondLst>
                                        </p:cTn>
                                        <p:tgtEl>
                                          <p:spTgt spid="6148">
                                            <p:txEl>
                                              <p:pRg st="4294967295" end="4294967295"/>
                                            </p:txEl>
                                          </p:spTgt>
                                        </p:tgtEl>
                                        <p:attrNameLst>
                                          <p:attrName>style.visibility</p:attrName>
                                        </p:attrNameLst>
                                      </p:cBhvr>
                                      <p:to>
                                        <p:strVal val="visible"/>
                                      </p:to>
                                    </p:set>
                                    <p:animEffect transition="in" filter="wipe(up)">
                                      <p:cBhvr>
                                        <p:cTn id="20" dur="500"/>
                                        <p:tgtEl>
                                          <p:spTgt spid="6148">
                                            <p:txEl>
                                              <p:pRg st="4294967295" end="4294967295"/>
                                            </p:txEl>
                                          </p:spTgt>
                                        </p:tgtEl>
                                      </p:cBhvr>
                                    </p:animEffect>
                                  </p:childTnLst>
                                </p:cTn>
                              </p:par>
                            </p:childTnLst>
                          </p:cTn>
                        </p:par>
                        <p:par>
                          <p:cTn id="21" fill="hold">
                            <p:stCondLst>
                              <p:cond delay="2000"/>
                            </p:stCondLst>
                            <p:childTnLst>
                              <p:par>
                                <p:cTn id="22" presetID="22" presetClass="entr" presetSubtype="1" fill="hold" grpId="3" nodeType="afterEffect">
                                  <p:stCondLst>
                                    <p:cond delay="0"/>
                                  </p:stCondLst>
                                  <p:childTnLst>
                                    <p:set>
                                      <p:cBhvr>
                                        <p:cTn id="23" dur="1" fill="hold">
                                          <p:stCondLst>
                                            <p:cond delay="0"/>
                                          </p:stCondLst>
                                        </p:cTn>
                                        <p:tgtEl>
                                          <p:spTgt spid="6148">
                                            <p:txEl>
                                              <p:pRg st="0" end="0"/>
                                            </p:txEl>
                                          </p:spTgt>
                                        </p:tgtEl>
                                        <p:attrNameLst>
                                          <p:attrName>style.visibility</p:attrName>
                                        </p:attrNameLst>
                                      </p:cBhvr>
                                      <p:to>
                                        <p:strVal val="visible"/>
                                      </p:to>
                                    </p:set>
                                    <p:animEffect transition="in" filter="wipe(up)">
                                      <p:cBhvr>
                                        <p:cTn id="24" dur="500"/>
                                        <p:tgtEl>
                                          <p:spTgt spid="6148">
                                            <p:txEl>
                                              <p:pRg st="0" end="0"/>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utoUpdateAnimBg="0"/>
      <p:bldP spid="6148" grpId="1" bldLvl="0" autoUpdateAnimBg="0"/>
      <p:bldP spid="6148" grpId="2" bldLvl="0" autoUpdateAnimBg="0"/>
      <p:bldP spid="6148" grpId="3"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2423795" y="2438718"/>
            <a:ext cx="9397365" cy="2306955"/>
          </a:xfrm>
          <a:prstGeom prst="rect">
            <a:avLst/>
          </a:prstGeom>
          <a:noFill/>
          <a:ln>
            <a:noFill/>
          </a:ln>
          <a:effec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latinLnBrk="0" hangingPunct="1">
              <a:lnSpc>
                <a:spcPct val="150000"/>
              </a:lnSpc>
            </a:pPr>
            <a:r>
              <a:rPr lang="en-US" altLang="zh-CN" sz="2000" dirty="0">
                <a:solidFill>
                  <a:srgbClr val="C00000"/>
                </a:solidFill>
                <a:latin typeface="+mn-lt"/>
                <a:ea typeface="+mn-ea"/>
                <a:cs typeface="+mn-ea"/>
                <a:sym typeface="+mn-lt"/>
              </a:rPr>
              <a:t>   </a:t>
            </a:r>
            <a:r>
              <a:rPr lang="en-US" altLang="zh-CN" sz="2400" dirty="0">
                <a:solidFill>
                  <a:srgbClr val="C00000"/>
                </a:solidFill>
                <a:latin typeface="Times New Roman" panose="02020603050405020304" charset="0"/>
                <a:ea typeface="+mn-ea"/>
                <a:cs typeface="Times New Roman" panose="02020603050405020304" charset="0"/>
                <a:sym typeface="+mn-lt"/>
              </a:rPr>
              <a:t> </a:t>
            </a:r>
            <a:r>
              <a:rPr lang="en-US" altLang="zh-CN" sz="2400" dirty="0">
                <a:solidFill>
                  <a:schemeClr val="tx1"/>
                </a:solidFill>
                <a:latin typeface="Times New Roman" panose="02020603050405020304" charset="0"/>
                <a:ea typeface="+mn-ea"/>
                <a:cs typeface="Times New Roman" panose="02020603050405020304" charset="0"/>
                <a:sym typeface="+mn-lt"/>
              </a:rPr>
              <a:t>We </a:t>
            </a:r>
            <a:r>
              <a:rPr lang="zh-CN" altLang="en-US" sz="2400" dirty="0">
                <a:solidFill>
                  <a:schemeClr val="tx1"/>
                </a:solidFill>
                <a:latin typeface="Times New Roman" panose="02020603050405020304" charset="0"/>
                <a:ea typeface="+mn-ea"/>
                <a:cs typeface="Times New Roman" panose="02020603050405020304" charset="0"/>
                <a:sym typeface="+mn-lt"/>
              </a:rPr>
              <a:t>must distinguish between </a:t>
            </a:r>
            <a:r>
              <a:rPr lang="en-US" altLang="zh-CN" sz="2400" dirty="0">
                <a:solidFill>
                  <a:schemeClr val="tx1"/>
                </a:solidFill>
                <a:latin typeface="Times New Roman" panose="02020603050405020304" charset="0"/>
                <a:ea typeface="+mn-ea"/>
                <a:cs typeface="Times New Roman" panose="02020603050405020304" charset="0"/>
                <a:sym typeface="+mn-lt"/>
              </a:rPr>
              <a:t>superior </a:t>
            </a:r>
            <a:r>
              <a:rPr lang="zh-CN" altLang="en-US" sz="2400" dirty="0">
                <a:solidFill>
                  <a:schemeClr val="tx1"/>
                </a:solidFill>
                <a:latin typeface="Times New Roman" panose="02020603050405020304" charset="0"/>
                <a:ea typeface="+mn-ea"/>
                <a:cs typeface="Times New Roman" panose="02020603050405020304" charset="0"/>
                <a:sym typeface="+mn-lt"/>
              </a:rPr>
              <a:t>books </a:t>
            </a:r>
            <a:r>
              <a:rPr lang="en-US" altLang="zh-CN" sz="2400" dirty="0">
                <a:solidFill>
                  <a:schemeClr val="tx1"/>
                </a:solidFill>
                <a:latin typeface="Times New Roman" panose="02020603050405020304" charset="0"/>
                <a:ea typeface="+mn-ea"/>
                <a:cs typeface="Times New Roman" panose="02020603050405020304" charset="0"/>
                <a:sym typeface="+mn-lt"/>
              </a:rPr>
              <a:t>and inferior books </a:t>
            </a:r>
            <a:r>
              <a:rPr lang="zh-CN" altLang="en-US" sz="2400" dirty="0">
                <a:solidFill>
                  <a:schemeClr val="tx1"/>
                </a:solidFill>
                <a:latin typeface="Times New Roman" panose="02020603050405020304" charset="0"/>
                <a:ea typeface="+mn-ea"/>
                <a:cs typeface="Times New Roman" panose="02020603050405020304" charset="0"/>
                <a:sym typeface="+mn-lt"/>
              </a:rPr>
              <a:t>before reading. In a broad sense, classics include both Chinese classics and Western classics. The classics we are familiar with include </a:t>
            </a:r>
            <a:r>
              <a:rPr lang="en-US" altLang="zh-CN" sz="2400" dirty="0">
                <a:solidFill>
                  <a:schemeClr val="tx1"/>
                </a:solidFill>
                <a:latin typeface="Times New Roman" panose="02020603050405020304" charset="0"/>
                <a:ea typeface="+mn-ea"/>
                <a:cs typeface="Times New Roman" panose="02020603050405020304" charset="0"/>
                <a:sym typeface="+mn-lt"/>
              </a:rPr>
              <a:t>T</a:t>
            </a:r>
            <a:r>
              <a:rPr lang="zh-CN" altLang="en-US" sz="2400" dirty="0">
                <a:solidFill>
                  <a:schemeClr val="tx1"/>
                </a:solidFill>
                <a:latin typeface="Times New Roman" panose="02020603050405020304" charset="0"/>
                <a:ea typeface="+mn-ea"/>
                <a:cs typeface="Times New Roman" panose="02020603050405020304" charset="0"/>
                <a:sym typeface="+mn-lt"/>
              </a:rPr>
              <a:t>he Four Books and Five Classics</a:t>
            </a:r>
            <a:r>
              <a:rPr lang="en-US" altLang="zh-CN" sz="2400" dirty="0">
                <a:solidFill>
                  <a:schemeClr val="tx1"/>
                </a:solidFill>
                <a:latin typeface="Times New Roman" panose="02020603050405020304" charset="0"/>
                <a:ea typeface="+mn-ea"/>
                <a:cs typeface="Times New Roman" panose="02020603050405020304" charset="0"/>
                <a:sym typeface="+mn-lt"/>
              </a:rPr>
              <a:t> </a:t>
            </a:r>
            <a:r>
              <a:rPr lang="zh-CN" altLang="en-US" sz="2400" dirty="0">
                <a:solidFill>
                  <a:schemeClr val="tx1"/>
                </a:solidFill>
                <a:latin typeface="Times New Roman" panose="02020603050405020304" charset="0"/>
                <a:ea typeface="+mn-ea"/>
                <a:cs typeface="Times New Roman" panose="02020603050405020304" charset="0"/>
                <a:sym typeface="+mn-lt"/>
              </a:rPr>
              <a:t>in China</a:t>
            </a:r>
            <a:r>
              <a:rPr lang="en-US" altLang="zh-CN" sz="2400" dirty="0">
                <a:solidFill>
                  <a:schemeClr val="tx1"/>
                </a:solidFill>
                <a:latin typeface="Times New Roman" panose="02020603050405020304" charset="0"/>
                <a:ea typeface="+mn-ea"/>
                <a:cs typeface="Times New Roman" panose="02020603050405020304" charset="0"/>
                <a:sym typeface="+mn-lt"/>
              </a:rPr>
              <a:t> and T</a:t>
            </a:r>
            <a:r>
              <a:rPr lang="zh-CN" altLang="en-US" sz="2400" dirty="0">
                <a:solidFill>
                  <a:schemeClr val="tx1"/>
                </a:solidFill>
                <a:latin typeface="Times New Roman" panose="02020603050405020304" charset="0"/>
                <a:ea typeface="+mn-ea"/>
                <a:cs typeface="Times New Roman" panose="02020603050405020304" charset="0"/>
                <a:sym typeface="+mn-lt"/>
              </a:rPr>
              <a:t>he Bible in the West.    </a:t>
            </a:r>
            <a:endParaRPr lang="zh-CN" altLang="en-US" sz="2400" dirty="0">
              <a:solidFill>
                <a:schemeClr val="tx1"/>
              </a:solidFill>
              <a:latin typeface="Times New Roman" panose="02020603050405020304" charset="0"/>
              <a:ea typeface="+mn-ea"/>
              <a:cs typeface="Times New Roman" panose="02020603050405020304" charset="0"/>
              <a:sym typeface="+mn-lt"/>
            </a:endParaRPr>
          </a:p>
        </p:txBody>
      </p:sp>
      <p:sp>
        <p:nvSpPr>
          <p:cNvPr id="9" name="Rectangle 3"/>
          <p:cNvSpPr>
            <a:spLocks noChangeArrowheads="1"/>
          </p:cNvSpPr>
          <p:nvPr/>
        </p:nvSpPr>
        <p:spPr bwMode="auto">
          <a:xfrm>
            <a:off x="912164" y="1556710"/>
            <a:ext cx="7186295" cy="521970"/>
          </a:xfrm>
          <a:prstGeom prst="rect">
            <a:avLst/>
          </a:prstGeom>
          <a:noFill/>
          <a:ln>
            <a:noFill/>
          </a:ln>
          <a:effectLst/>
        </p:spPr>
        <p:txBody>
          <a:bodyPr wrap="none" anchor="ctr">
            <a:spAutoFit/>
          </a:bodyPr>
          <a:lstStyle/>
          <a:p>
            <a:pPr algn="l" eaLnBrk="1" hangingPunct="1">
              <a:defRPr/>
            </a:pPr>
            <a:r>
              <a:rPr lang="en-US" altLang="zh-CN" sz="2800">
                <a:sym typeface="+mn-ea"/>
              </a:rPr>
              <a:t> 2</a:t>
            </a:r>
            <a:r>
              <a:rPr lang="zh-CN" altLang="en-US" sz="2800">
                <a:sym typeface="+mn-ea"/>
              </a:rPr>
              <a:t>、</a:t>
            </a:r>
            <a:r>
              <a:rPr lang="en-US" altLang="zh-CN" sz="2800" dirty="0">
                <a:latin typeface="+mn-lt"/>
                <a:ea typeface="+mn-ea"/>
                <a:cs typeface="+mn-ea"/>
                <a:sym typeface="+mn-lt"/>
              </a:rPr>
              <a:t>What should people read in classics? </a:t>
            </a:r>
            <a:endParaRPr lang="zh-CN" altLang="en-US" sz="2400" b="1" dirty="0">
              <a:latin typeface="+mn-lt"/>
              <a:ea typeface="+mn-ea"/>
              <a:cs typeface="+mn-ea"/>
              <a:sym typeface="+mn-lt"/>
            </a:endParaRPr>
          </a:p>
        </p:txBody>
      </p:sp>
      <p:pic>
        <p:nvPicPr>
          <p:cNvPr id="3" name="图片 2"/>
          <p:cNvPicPr>
            <a:picLocks noChangeAspect="1"/>
          </p:cNvPicPr>
          <p:nvPr/>
        </p:nvPicPr>
        <p:blipFill>
          <a:blip r:embed="rId1" cstate="screen"/>
          <a:stretch>
            <a:fillRect/>
          </a:stretch>
        </p:blipFill>
        <p:spPr>
          <a:xfrm>
            <a:off x="-39370" y="2997199"/>
            <a:ext cx="2463028" cy="2633215"/>
          </a:xfrm>
          <a:prstGeom prst="rect">
            <a:avLst/>
          </a:prstGeom>
        </p:spPr>
      </p:pic>
      <p:grpSp>
        <p:nvGrpSpPr>
          <p:cNvPr id="10" name="组合 9"/>
          <p:cNvGrpSpPr/>
          <p:nvPr/>
        </p:nvGrpSpPr>
        <p:grpSpPr>
          <a:xfrm>
            <a:off x="2603612" y="0"/>
            <a:ext cx="6984776" cy="1688980"/>
            <a:chOff x="2603612" y="0"/>
            <a:chExt cx="6984776" cy="1688980"/>
          </a:xfrm>
        </p:grpSpPr>
        <p:pic>
          <p:nvPicPr>
            <p:cNvPr id="11" name="图片 10"/>
            <p:cNvPicPr>
              <a:picLocks noChangeAspect="1"/>
            </p:cNvPicPr>
            <p:nvPr userDrawn="1"/>
          </p:nvPicPr>
          <p:blipFill>
            <a:blip r:embed="rId2" cstate="screen"/>
            <a:stretch>
              <a:fillRect/>
            </a:stretch>
          </p:blipFill>
          <p:spPr>
            <a:xfrm>
              <a:off x="2603612" y="0"/>
              <a:ext cx="6984776" cy="1688980"/>
            </a:xfrm>
            <a:prstGeom prst="rect">
              <a:avLst/>
            </a:prstGeom>
          </p:spPr>
        </p:pic>
        <p:pic>
          <p:nvPicPr>
            <p:cNvPr id="12" name="图片 11"/>
            <p:cNvPicPr>
              <a:picLocks noChangeAspect="1"/>
            </p:cNvPicPr>
            <p:nvPr userDrawn="1"/>
          </p:nvPicPr>
          <p:blipFill>
            <a:blip r:embed="rId3" cstate="screen"/>
            <a:stretch>
              <a:fillRect/>
            </a:stretch>
          </p:blipFill>
          <p:spPr>
            <a:xfrm>
              <a:off x="2999656" y="332425"/>
              <a:ext cx="1618491" cy="1024130"/>
            </a:xfrm>
            <a:prstGeom prst="rect">
              <a:avLst/>
            </a:prstGeom>
          </p:spPr>
        </p:pic>
      </p:grpSp>
      <p:sp>
        <p:nvSpPr>
          <p:cNvPr id="13" name="文本框 12"/>
          <p:cNvSpPr txBox="1"/>
          <p:nvPr/>
        </p:nvSpPr>
        <p:spPr>
          <a:xfrm>
            <a:off x="5433100" y="332150"/>
            <a:ext cx="1651000" cy="645160"/>
          </a:xfrm>
          <a:prstGeom prst="rect">
            <a:avLst/>
          </a:prstGeom>
          <a:noFill/>
        </p:spPr>
        <p:txBody>
          <a:bodyPr vert="horz" wrap="none" rtlCol="0">
            <a:spAutoFit/>
          </a:bodyPr>
          <a:lstStyle/>
          <a:p>
            <a:pPr algn="l"/>
            <a:r>
              <a:rPr lang="en-US" altLang="zh-CN" sz="3600" dirty="0">
                <a:latin typeface="+mn-lt"/>
                <a:ea typeface="+mn-ea"/>
                <a:cs typeface="+mn-ea"/>
                <a:sym typeface="+mn-lt"/>
              </a:rPr>
              <a:t>Part </a:t>
            </a:r>
            <a:r>
              <a:rPr lang="en-US" altLang="zh-CN" sz="3600">
                <a:sym typeface="+mn-ea"/>
              </a:rPr>
              <a:t>Ⅱ</a:t>
            </a:r>
            <a:endParaRPr lang="zh-CN" altLang="en-US" sz="36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9219"/>
                                        </p:tgtEl>
                                        <p:attrNameLst>
                                          <p:attrName>style.visibility</p:attrName>
                                        </p:attrNameLst>
                                      </p:cBhvr>
                                      <p:to>
                                        <p:strVal val="visible"/>
                                      </p:to>
                                    </p:set>
                                    <p:animEffect transition="in" filter="strips(downRight)">
                                      <p:cBhvr>
                                        <p:cTn id="2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P spid="9" grpId="0" bldLvl="0" autoUpdateAnimBg="0"/>
      <p:bldP spid="9" grpId="1" bldLvl="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67715" y="1700213"/>
            <a:ext cx="4791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8195" name="Text Box 5"/>
          <p:cNvSpPr txBox="1">
            <a:spLocks noChangeArrowheads="1"/>
          </p:cNvSpPr>
          <p:nvPr/>
        </p:nvSpPr>
        <p:spPr bwMode="auto">
          <a:xfrm>
            <a:off x="335915" y="1545590"/>
            <a:ext cx="11313160" cy="2861310"/>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just" eaLnBrk="1" hangingPunct="1">
              <a:lnSpc>
                <a:spcPct val="150000"/>
              </a:lnSpc>
              <a:spcBef>
                <a:spcPct val="50000"/>
              </a:spcBef>
              <a:buFontTx/>
              <a:buNone/>
            </a:pPr>
            <a:r>
              <a:rPr lang="en-US" altLang="zh-CN" sz="2400" dirty="0">
                <a:latin typeface="Times New Roman" panose="02020603050405020304" charset="0"/>
                <a:ea typeface="+mn-ea"/>
                <a:cs typeface="Times New Roman" panose="02020603050405020304" charset="0"/>
                <a:sym typeface="+mn-lt"/>
              </a:rPr>
              <a:t>    However, there are some backward ideas which are inconsistent with modern social values in classics. So we need to adopt the attitude of "take the essence and discard the dregs". We should actively study the elements of the classics that help to improve personal qualities, enrich people's spiritual world and promote national progress.</a:t>
            </a:r>
            <a:r>
              <a:rPr lang="zh-CN" altLang="en-US" sz="2400" dirty="0">
                <a:latin typeface="Times New Roman" panose="02020603050405020304" charset="0"/>
                <a:ea typeface="+mn-ea"/>
                <a:cs typeface="Times New Roman" panose="02020603050405020304" charset="0"/>
                <a:sym typeface="+mn-lt"/>
              </a:rPr>
              <a:t> We must abandon the concepts of "</a:t>
            </a:r>
            <a:r>
              <a:rPr lang="en-US" altLang="zh-CN" sz="2400" dirty="0">
                <a:latin typeface="Times New Roman" panose="02020603050405020304" charset="0"/>
                <a:ea typeface="+mn-ea"/>
                <a:cs typeface="Times New Roman" panose="02020603050405020304" charset="0"/>
                <a:sym typeface="+mn-lt"/>
              </a:rPr>
              <a:t>blind</a:t>
            </a:r>
            <a:r>
              <a:rPr lang="zh-CN" altLang="en-US" sz="2400" dirty="0">
                <a:latin typeface="Times New Roman" panose="02020603050405020304" charset="0"/>
                <a:ea typeface="+mn-ea"/>
                <a:cs typeface="Times New Roman" panose="02020603050405020304" charset="0"/>
                <a:sym typeface="+mn-lt"/>
              </a:rPr>
              <a:t> loyalty" and "</a:t>
            </a:r>
            <a:r>
              <a:rPr lang="en-US" altLang="zh-CN" sz="2400" dirty="0">
                <a:latin typeface="Times New Roman" panose="02020603050405020304" charset="0"/>
                <a:ea typeface="+mn-ea"/>
                <a:cs typeface="Times New Roman" panose="02020603050405020304" charset="0"/>
                <a:sym typeface="+mn-lt"/>
              </a:rPr>
              <a:t>blind</a:t>
            </a:r>
            <a:r>
              <a:rPr lang="zh-CN" altLang="en-US" sz="2400" dirty="0">
                <a:latin typeface="Times New Roman" panose="02020603050405020304" charset="0"/>
                <a:ea typeface="+mn-ea"/>
                <a:cs typeface="Times New Roman" panose="02020603050405020304" charset="0"/>
                <a:sym typeface="+mn-lt"/>
              </a:rPr>
              <a:t> filial piety"</a:t>
            </a:r>
            <a:r>
              <a:rPr lang="en-US" altLang="zh-CN" sz="2400" dirty="0">
                <a:latin typeface="Times New Roman" panose="02020603050405020304" charset="0"/>
                <a:ea typeface="+mn-ea"/>
                <a:cs typeface="Times New Roman" panose="02020603050405020304" charset="0"/>
                <a:sym typeface="+mn-lt"/>
              </a:rPr>
              <a:t>.</a:t>
            </a:r>
            <a:endParaRPr lang="en-US" altLang="zh-CN" sz="2400" dirty="0">
              <a:latin typeface="Times New Roman" panose="02020603050405020304" charset="0"/>
              <a:ea typeface="+mn-ea"/>
              <a:cs typeface="Times New Roman" panose="02020603050405020304" charset="0"/>
              <a:sym typeface="+mn-lt"/>
            </a:endParaRPr>
          </a:p>
        </p:txBody>
      </p:sp>
      <p:pic>
        <p:nvPicPr>
          <p:cNvPr id="8197" name="Picture 5" descr="6170c8fdf20b896ad6887d91"/>
          <p:cNvPicPr>
            <a:picLocks noChangeAspect="1" noChangeArrowheads="1"/>
          </p:cNvPicPr>
          <p:nvPr/>
        </p:nvPicPr>
        <p:blipFill>
          <a:blip r:embed="rId1" cstate="print"/>
          <a:srcRect/>
          <a:stretch>
            <a:fillRect/>
          </a:stretch>
        </p:blipFill>
        <p:spPr bwMode="auto">
          <a:xfrm>
            <a:off x="2092960" y="5085080"/>
            <a:ext cx="2064385" cy="15824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descr="0649363890489f68b9998f62"/>
          <p:cNvPicPr>
            <a:picLocks noChangeAspect="1" noChangeArrowheads="1"/>
          </p:cNvPicPr>
          <p:nvPr/>
        </p:nvPicPr>
        <p:blipFill>
          <a:blip r:embed="rId2"/>
          <a:srcRect/>
          <a:stretch>
            <a:fillRect/>
          </a:stretch>
        </p:blipFill>
        <p:spPr bwMode="auto">
          <a:xfrm>
            <a:off x="5016500" y="5078730"/>
            <a:ext cx="1890395" cy="15614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9787546310145"/>
          <p:cNvPicPr>
            <a:picLocks noChangeAspect="1" noChangeArrowheads="1"/>
          </p:cNvPicPr>
          <p:nvPr/>
        </p:nvPicPr>
        <p:blipFill>
          <a:blip r:embed="rId3"/>
          <a:srcRect/>
          <a:stretch>
            <a:fillRect/>
          </a:stretch>
        </p:blipFill>
        <p:spPr bwMode="auto">
          <a:xfrm>
            <a:off x="7680325" y="5046980"/>
            <a:ext cx="1833245" cy="16135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a:xfrm>
            <a:off x="2603612" y="0"/>
            <a:ext cx="6984776" cy="1688980"/>
            <a:chOff x="2603612" y="0"/>
            <a:chExt cx="6984776" cy="1688980"/>
          </a:xfrm>
        </p:grpSpPr>
        <p:pic>
          <p:nvPicPr>
            <p:cNvPr id="14" name="图片 13"/>
            <p:cNvPicPr>
              <a:picLocks noChangeAspect="1"/>
            </p:cNvPicPr>
            <p:nvPr userDrawn="1"/>
          </p:nvPicPr>
          <p:blipFill>
            <a:blip r:embed="rId4" cstate="screen"/>
            <a:stretch>
              <a:fillRect/>
            </a:stretch>
          </p:blipFill>
          <p:spPr>
            <a:xfrm>
              <a:off x="2603612" y="0"/>
              <a:ext cx="6984776" cy="1688980"/>
            </a:xfrm>
            <a:prstGeom prst="rect">
              <a:avLst/>
            </a:prstGeom>
          </p:spPr>
        </p:pic>
        <p:pic>
          <p:nvPicPr>
            <p:cNvPr id="15" name="图片 14"/>
            <p:cNvPicPr>
              <a:picLocks noChangeAspect="1"/>
            </p:cNvPicPr>
            <p:nvPr userDrawn="1"/>
          </p:nvPicPr>
          <p:blipFill>
            <a:blip r:embed="rId5" cstate="screen"/>
            <a:stretch>
              <a:fillRect/>
            </a:stretch>
          </p:blipFill>
          <p:spPr>
            <a:xfrm>
              <a:off x="2999656" y="332425"/>
              <a:ext cx="1618491" cy="1024130"/>
            </a:xfrm>
            <a:prstGeom prst="rect">
              <a:avLst/>
            </a:prstGeom>
          </p:spPr>
        </p:pic>
      </p:grpSp>
      <p:sp>
        <p:nvSpPr>
          <p:cNvPr id="16" name="文本框 15"/>
          <p:cNvSpPr txBox="1"/>
          <p:nvPr/>
        </p:nvSpPr>
        <p:spPr>
          <a:xfrm>
            <a:off x="5304195" y="260395"/>
            <a:ext cx="1651000" cy="645160"/>
          </a:xfrm>
          <a:prstGeom prst="rect">
            <a:avLst/>
          </a:prstGeom>
          <a:noFill/>
        </p:spPr>
        <p:txBody>
          <a:bodyPr vert="horz" wrap="none" rtlCol="0">
            <a:spAutoFit/>
          </a:bodyPr>
          <a:lstStyle/>
          <a:p>
            <a:pPr algn="l"/>
            <a:r>
              <a:rPr lang="en-US" altLang="zh-CN" sz="3600" dirty="0">
                <a:latin typeface="+mn-lt"/>
                <a:ea typeface="+mn-ea"/>
                <a:cs typeface="+mn-ea"/>
                <a:sym typeface="+mn-lt"/>
              </a:rPr>
              <a:t>Part </a:t>
            </a:r>
            <a:r>
              <a:rPr lang="en-US" altLang="zh-CN" sz="3600">
                <a:sym typeface="+mn-ea"/>
              </a:rPr>
              <a:t>Ⅱ</a:t>
            </a:r>
            <a:endParaRPr lang="zh-CN" altLang="en-US" sz="40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195">
                                            <p:txEl>
                                              <p:pRg st="4294967295" end="4294967295"/>
                                            </p:txEl>
                                          </p:spTgt>
                                        </p:tgtEl>
                                        <p:attrNameLst>
                                          <p:attrName>style.visibility</p:attrName>
                                        </p:attrNameLst>
                                      </p:cBhvr>
                                      <p:to>
                                        <p:strVal val="visible"/>
                                      </p:to>
                                    </p:set>
                                    <p:animEffect transition="in" filter="wipe(left)">
                                      <p:cBhvr>
                                        <p:cTn id="16" dur="500"/>
                                        <p:tgtEl>
                                          <p:spTgt spid="8195">
                                            <p:txEl>
                                              <p:pRg st="4294967295" end="4294967295"/>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195">
                                            <p:txEl>
                                              <p:pRg st="4294967295" end="4294967295"/>
                                            </p:txEl>
                                          </p:spTgt>
                                        </p:tgtEl>
                                        <p:attrNameLst>
                                          <p:attrName>style.visibility</p:attrName>
                                        </p:attrNameLst>
                                      </p:cBhvr>
                                      <p:to>
                                        <p:strVal val="visible"/>
                                      </p:to>
                                    </p:set>
                                    <p:animEffect transition="in" filter="wipe(left)">
                                      <p:cBhvr>
                                        <p:cTn id="20" dur="500"/>
                                        <p:tgtEl>
                                          <p:spTgt spid="8195">
                                            <p:txEl>
                                              <p:pRg st="4294967295" end="4294967295"/>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8195">
                                            <p:txEl>
                                              <p:pRg st="0" end="0"/>
                                            </p:txEl>
                                          </p:spTgt>
                                        </p:tgtEl>
                                        <p:attrNameLst>
                                          <p:attrName>style.visibility</p:attrName>
                                        </p:attrNameLst>
                                      </p:cBhvr>
                                      <p:to>
                                        <p:strVal val="visible"/>
                                      </p:to>
                                    </p:set>
                                    <p:animEffect transition="in" filter="wipe(left)">
                                      <p:cBhvr>
                                        <p:cTn id="24" dur="500"/>
                                        <p:tgtEl>
                                          <p:spTgt spid="8195">
                                            <p:txEl>
                                              <p:pRg st="0" end="0"/>
                                            </p:txEl>
                                          </p:spTgt>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fade">
                                      <p:cBhvr>
                                        <p:cTn id="28" dur="500"/>
                                        <p:tgtEl>
                                          <p:spTgt spid="8197"/>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fade">
                                      <p:cBhvr>
                                        <p:cTn id="32" dur="500"/>
                                        <p:tgtEl>
                                          <p:spTgt spid="8198"/>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8199"/>
                                        </p:tgtEl>
                                        <p:attrNameLst>
                                          <p:attrName>style.visibility</p:attrName>
                                        </p:attrNameLst>
                                      </p:cBhvr>
                                      <p:to>
                                        <p:strVal val="visible"/>
                                      </p:to>
                                    </p:set>
                                    <p:animEffect transition="in" filter="fade">
                                      <p:cBhvr>
                                        <p:cTn id="36"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623263" y="1629057"/>
            <a:ext cx="8064896" cy="506730"/>
          </a:xfrm>
          <a:prstGeom prst="rect">
            <a:avLst/>
          </a:prstGeom>
          <a:noFill/>
          <a:ln>
            <a:noFill/>
          </a:ln>
          <a:effectLst/>
        </p:spPr>
        <p:txBody>
          <a:bodyPr wrap="square" anchor="ctr">
            <a:spAutoFit/>
          </a:bodyPr>
          <a:lstStyle/>
          <a:p>
            <a:pPr eaLnBrk="1" hangingPunct="1">
              <a:lnSpc>
                <a:spcPct val="150000"/>
              </a:lnSpc>
              <a:defRPr/>
            </a:pPr>
            <a:r>
              <a:rPr lang="zh-CN" altLang="en-US" dirty="0">
                <a:latin typeface="+mn-lt"/>
                <a:ea typeface="+mn-ea"/>
                <a:cs typeface="+mn-ea"/>
                <a:sym typeface="+mn-lt"/>
              </a:rPr>
              <a:t> </a:t>
            </a:r>
            <a:endParaRPr lang="zh-CN" altLang="en-US" dirty="0">
              <a:latin typeface="+mn-lt"/>
              <a:ea typeface="+mn-ea"/>
              <a:cs typeface="+mn-ea"/>
              <a:sym typeface="+mn-lt"/>
            </a:endParaRPr>
          </a:p>
        </p:txBody>
      </p:sp>
      <p:grpSp>
        <p:nvGrpSpPr>
          <p:cNvPr id="11" name="组合 10"/>
          <p:cNvGrpSpPr/>
          <p:nvPr/>
        </p:nvGrpSpPr>
        <p:grpSpPr>
          <a:xfrm>
            <a:off x="2603612" y="0"/>
            <a:ext cx="6984776" cy="1688980"/>
            <a:chOff x="2603612" y="0"/>
            <a:chExt cx="6984776" cy="1688980"/>
          </a:xfrm>
        </p:grpSpPr>
        <p:pic>
          <p:nvPicPr>
            <p:cNvPr id="13" name="图片 12"/>
            <p:cNvPicPr>
              <a:picLocks noChangeAspect="1"/>
            </p:cNvPicPr>
            <p:nvPr userDrawn="1"/>
          </p:nvPicPr>
          <p:blipFill>
            <a:blip r:embed="rId1" cstate="screen"/>
            <a:stretch>
              <a:fillRect/>
            </a:stretch>
          </p:blipFill>
          <p:spPr>
            <a:xfrm>
              <a:off x="2603612" y="0"/>
              <a:ext cx="6984776" cy="1688980"/>
            </a:xfrm>
            <a:prstGeom prst="rect">
              <a:avLst/>
            </a:prstGeom>
          </p:spPr>
        </p:pic>
        <p:pic>
          <p:nvPicPr>
            <p:cNvPr id="14" name="图片 13"/>
            <p:cNvPicPr>
              <a:picLocks noChangeAspect="1"/>
            </p:cNvPicPr>
            <p:nvPr userDrawn="1"/>
          </p:nvPicPr>
          <p:blipFill>
            <a:blip r:embed="rId2" cstate="screen"/>
            <a:stretch>
              <a:fillRect/>
            </a:stretch>
          </p:blipFill>
          <p:spPr>
            <a:xfrm>
              <a:off x="2999656" y="332425"/>
              <a:ext cx="1618491" cy="1024130"/>
            </a:xfrm>
            <a:prstGeom prst="rect">
              <a:avLst/>
            </a:prstGeom>
          </p:spPr>
        </p:pic>
      </p:grpSp>
      <p:sp>
        <p:nvSpPr>
          <p:cNvPr id="9" name="文本框 8"/>
          <p:cNvSpPr txBox="1"/>
          <p:nvPr/>
        </p:nvSpPr>
        <p:spPr>
          <a:xfrm>
            <a:off x="5304195" y="332785"/>
            <a:ext cx="1651000" cy="645160"/>
          </a:xfrm>
          <a:prstGeom prst="rect">
            <a:avLst/>
          </a:prstGeom>
          <a:noFill/>
        </p:spPr>
        <p:txBody>
          <a:bodyPr vert="horz" wrap="none" rtlCol="0">
            <a:spAutoFit/>
          </a:bodyPr>
          <a:lstStyle/>
          <a:p>
            <a:pPr algn="l"/>
            <a:r>
              <a:rPr lang="en-US" altLang="zh-CN" sz="3600" dirty="0">
                <a:latin typeface="+mn-lt"/>
                <a:ea typeface="+mn-ea"/>
                <a:cs typeface="+mn-ea"/>
                <a:sym typeface="+mn-lt"/>
              </a:rPr>
              <a:t>Part </a:t>
            </a:r>
            <a:r>
              <a:rPr lang="en-US" altLang="zh-CN" sz="3600">
                <a:sym typeface="+mn-ea"/>
              </a:rPr>
              <a:t>Ⅲ</a:t>
            </a:r>
            <a:endParaRPr lang="zh-CN" altLang="en-US" sz="4000" dirty="0">
              <a:latin typeface="+mn-lt"/>
              <a:ea typeface="+mn-ea"/>
              <a:cs typeface="+mn-ea"/>
              <a:sym typeface="+mn-lt"/>
            </a:endParaRPr>
          </a:p>
        </p:txBody>
      </p:sp>
      <p:sp>
        <p:nvSpPr>
          <p:cNvPr id="2" name="文本框 1"/>
          <p:cNvSpPr txBox="1"/>
          <p:nvPr/>
        </p:nvSpPr>
        <p:spPr>
          <a:xfrm>
            <a:off x="623570" y="1597660"/>
            <a:ext cx="8270875" cy="521970"/>
          </a:xfrm>
          <a:prstGeom prst="rect">
            <a:avLst/>
          </a:prstGeom>
          <a:noFill/>
        </p:spPr>
        <p:txBody>
          <a:bodyPr wrap="square" rtlCol="0" anchor="t">
            <a:spAutoFit/>
          </a:bodyPr>
          <a:p>
            <a:pPr algn="l"/>
            <a:r>
              <a:rPr lang="en-US" altLang="zh-CN" sz="2800">
                <a:sym typeface="+mn-ea"/>
              </a:rPr>
              <a:t>3</a:t>
            </a:r>
            <a:r>
              <a:rPr lang="zh-CN" altLang="en-US" sz="2800">
                <a:sym typeface="+mn-ea"/>
              </a:rPr>
              <a:t>、</a:t>
            </a:r>
            <a:r>
              <a:rPr lang="en-US" altLang="zh-CN" sz="2800">
                <a:sym typeface="+mn-ea"/>
              </a:rPr>
              <a:t>How to read classics again effectively?</a:t>
            </a:r>
            <a:endParaRPr lang="zh-CN" altLang="en-US"/>
          </a:p>
        </p:txBody>
      </p:sp>
      <p:sp>
        <p:nvSpPr>
          <p:cNvPr id="8" name="文本框 7"/>
          <p:cNvSpPr txBox="1"/>
          <p:nvPr/>
        </p:nvSpPr>
        <p:spPr>
          <a:xfrm>
            <a:off x="8870950" y="2566035"/>
            <a:ext cx="309880" cy="368300"/>
          </a:xfrm>
          <a:prstGeom prst="rect">
            <a:avLst/>
          </a:prstGeom>
          <a:noFill/>
        </p:spPr>
        <p:txBody>
          <a:bodyPr wrap="none" rtlCol="0">
            <a:spAutoFit/>
          </a:bodyPr>
          <a:p>
            <a:endParaRPr lang="zh-CN" altLang="en-US"/>
          </a:p>
        </p:txBody>
      </p:sp>
      <p:sp>
        <p:nvSpPr>
          <p:cNvPr id="14338" name="Rectangle 3"/>
          <p:cNvSpPr>
            <a:spLocks noGrp="1" noChangeArrowheads="1"/>
          </p:cNvSpPr>
          <p:nvPr/>
        </p:nvSpPr>
        <p:spPr bwMode="auto">
          <a:xfrm>
            <a:off x="263525" y="2205355"/>
            <a:ext cx="11624310" cy="3141980"/>
          </a:xfrm>
          <a:prstGeom prst="rect">
            <a:avLst/>
          </a:prstGeom>
          <a:noFill/>
          <a:ln>
            <a:noFill/>
          </a:ln>
          <a:effec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indent="342900" algn="just" eaLnBrk="1" latinLnBrk="0" hangingPunct="1">
              <a:lnSpc>
                <a:spcPct val="150000"/>
              </a:lnSpc>
              <a:spcBef>
                <a:spcPts val="0"/>
              </a:spcBef>
              <a:buFontTx/>
              <a:buNone/>
            </a:pPr>
            <a:r>
              <a:rPr lang="en-US" altLang="zh-CN" sz="2400" dirty="0">
                <a:latin typeface="Times New Roman" panose="02020603050405020304" charset="0"/>
                <a:ea typeface="+mn-ea"/>
                <a:cs typeface="Times New Roman" panose="02020603050405020304" charset="0"/>
                <a:sym typeface="+mn-lt"/>
              </a:rPr>
              <a:t>Although people can get to know the classics through movies, TV series, videos and talk shows. It is just a kind of shallow reading, which is impossible for people to deeply understand the connotation of the classics. Instead, we need to systematically read and study the classics so as to discover the value of the classics.       </a:t>
            </a:r>
            <a:endParaRPr lang="zh-CN" altLang="en-US" sz="2400" dirty="0">
              <a:latin typeface="Times New Roman" panose="02020603050405020304" charset="0"/>
              <a:ea typeface="+mn-ea"/>
              <a:cs typeface="Times New Roman" panose="0202060305040502030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3" presetClass="entr" presetSubtype="5" fill="hold" grpId="1" nodeType="after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blinds(vertical)">
                                      <p:cBhvr>
                                        <p:cTn id="16" dur="500"/>
                                        <p:tgtEl>
                                          <p:spTgt spid="10243"/>
                                        </p:tgtEl>
                                      </p:cBhvr>
                                    </p:animEffect>
                                  </p:childTnLst>
                                </p:cTn>
                              </p:par>
                            </p:childTnLst>
                          </p:cTn>
                        </p:par>
                        <p:par>
                          <p:cTn id="17" fill="hold">
                            <p:stCondLst>
                              <p:cond delay="1500"/>
                            </p:stCondLst>
                            <p:childTnLst>
                              <p:par>
                                <p:cTn id="18" presetID="18" presetClass="entr" presetSubtype="12" fill="hold" grpId="1" nodeType="afterEffect">
                                  <p:stCondLst>
                                    <p:cond delay="0"/>
                                  </p:stCondLst>
                                  <p:childTnLst>
                                    <p:set>
                                      <p:cBhvr>
                                        <p:cTn id="19" dur="1" fill="hold">
                                          <p:stCondLst>
                                            <p:cond delay="0"/>
                                          </p:stCondLst>
                                        </p:cTn>
                                        <p:tgtEl>
                                          <p:spTgt spid="14338">
                                            <p:txEl>
                                              <p:pRg st="4294967295" end="4294967295"/>
                                            </p:txEl>
                                          </p:spTgt>
                                        </p:tgtEl>
                                        <p:attrNameLst>
                                          <p:attrName>style.visibility</p:attrName>
                                        </p:attrNameLst>
                                      </p:cBhvr>
                                      <p:to>
                                        <p:strVal val="visible"/>
                                      </p:to>
                                    </p:set>
                                    <p:animEffect transition="in" filter="strips(downLeft)">
                                      <p:cBhvr>
                                        <p:cTn id="20" dur="500"/>
                                        <p:tgtEl>
                                          <p:spTgt spid="14338">
                                            <p:txEl>
                                              <p:pRg st="4294967295" end="4294967295"/>
                                            </p:txEl>
                                          </p:spTgt>
                                        </p:tgtEl>
                                      </p:cBhvr>
                                    </p:animEffect>
                                  </p:childTnLst>
                                </p:cTn>
                              </p:par>
                            </p:childTnLst>
                          </p:cTn>
                        </p:par>
                        <p:par>
                          <p:cTn id="21" fill="hold">
                            <p:stCondLst>
                              <p:cond delay="2000"/>
                            </p:stCondLst>
                            <p:childTnLst>
                              <p:par>
                                <p:cTn id="22" presetID="18" presetClass="entr" presetSubtype="12" fill="hold" grpId="1" nodeType="afterEffect">
                                  <p:stCondLst>
                                    <p:cond delay="0"/>
                                  </p:stCondLst>
                                  <p:childTnLst>
                                    <p:set>
                                      <p:cBhvr>
                                        <p:cTn id="23" dur="1" fill="hold">
                                          <p:stCondLst>
                                            <p:cond delay="0"/>
                                          </p:stCondLst>
                                        </p:cTn>
                                        <p:tgtEl>
                                          <p:spTgt spid="14338">
                                            <p:txEl>
                                              <p:pRg st="4294967295" end="4294967295"/>
                                            </p:txEl>
                                          </p:spTgt>
                                        </p:tgtEl>
                                        <p:attrNameLst>
                                          <p:attrName>style.visibility</p:attrName>
                                        </p:attrNameLst>
                                      </p:cBhvr>
                                      <p:to>
                                        <p:strVal val="visible"/>
                                      </p:to>
                                    </p:set>
                                    <p:animEffect transition="in" filter="strips(downLeft)">
                                      <p:cBhvr>
                                        <p:cTn id="24" dur="500"/>
                                        <p:tgtEl>
                                          <p:spTgt spid="14338">
                                            <p:txEl>
                                              <p:pRg st="4294967295" end="4294967295"/>
                                            </p:txEl>
                                          </p:spTgt>
                                        </p:tgtEl>
                                      </p:cBhvr>
                                    </p:animEffect>
                                  </p:childTnLst>
                                </p:cTn>
                              </p:par>
                            </p:childTnLst>
                          </p:cTn>
                        </p:par>
                        <p:par>
                          <p:cTn id="25" fill="hold">
                            <p:stCondLst>
                              <p:cond delay="2500"/>
                            </p:stCondLst>
                            <p:childTnLst>
                              <p:par>
                                <p:cTn id="26" presetID="18" presetClass="entr" presetSubtype="12" fill="hold" grpId="1" nodeType="afterEffect">
                                  <p:stCondLst>
                                    <p:cond delay="0"/>
                                  </p:stCondLst>
                                  <p:childTnLst>
                                    <p:set>
                                      <p:cBhvr>
                                        <p:cTn id="27" dur="1" fill="hold">
                                          <p:stCondLst>
                                            <p:cond delay="0"/>
                                          </p:stCondLst>
                                        </p:cTn>
                                        <p:tgtEl>
                                          <p:spTgt spid="14338">
                                            <p:txEl>
                                              <p:pRg st="0" end="0"/>
                                            </p:txEl>
                                          </p:spTgt>
                                        </p:tgtEl>
                                        <p:attrNameLst>
                                          <p:attrName>style.visibility</p:attrName>
                                        </p:attrNameLst>
                                      </p:cBhvr>
                                      <p:to>
                                        <p:strVal val="visible"/>
                                      </p:to>
                                    </p:set>
                                    <p:animEffect transition="in" filter="strips(downLeft)">
                                      <p:cBhvr>
                                        <p:cTn id="28"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utoUpdateAnimBg="0"/>
      <p:bldP spid="10243" grpId="1" bldLvl="0" animBg="1"/>
      <p:bldP spid="9" grpId="0"/>
      <p:bldP spid="14338" grpId="0" bldLvl="0" autoUpdateAnimBg="0"/>
      <p:bldP spid="14338" grpId="1" bldLvl="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551815" y="1444625"/>
            <a:ext cx="10930890" cy="3969385"/>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latinLnBrk="0" hangingPunct="1">
              <a:lnSpc>
                <a:spcPct val="150000"/>
              </a:lnSpc>
            </a:pPr>
            <a:r>
              <a:rPr lang="en-US" altLang="zh-CN" sz="2400" dirty="0">
                <a:latin typeface="Times New Roman" panose="02020603050405020304" charset="0"/>
                <a:ea typeface="+mn-ea"/>
                <a:cs typeface="Times New Roman" panose="02020603050405020304" charset="0"/>
                <a:sym typeface="+mn-lt"/>
              </a:rPr>
              <a:t>    Besides, we need to avoid "cramming reading" and "utilitarian reading". For example, some parents force their children to memorize classics in order to get higher scores in exams. And some companies try to create the corporate culture of "foolish loyalty" by instilling the idea of unconditional obedience in employees. It will make people more resistant to the classics. So it is very important to stimulate people’s interest in reading the classics. Only by regarding "reading" as "enjoy reading" will people be more active to read the classics.</a:t>
            </a:r>
            <a:endParaRPr lang="en-US" altLang="zh-CN" sz="2400" dirty="0">
              <a:latin typeface="Times New Roman" panose="02020603050405020304" charset="0"/>
              <a:ea typeface="+mn-ea"/>
              <a:cs typeface="Times New Roman" panose="02020603050405020304" charset="0"/>
              <a:sym typeface="+mn-lt"/>
            </a:endParaRPr>
          </a:p>
        </p:txBody>
      </p:sp>
      <p:grpSp>
        <p:nvGrpSpPr>
          <p:cNvPr id="6" name="组合 5"/>
          <p:cNvGrpSpPr/>
          <p:nvPr/>
        </p:nvGrpSpPr>
        <p:grpSpPr>
          <a:xfrm>
            <a:off x="2603612" y="0"/>
            <a:ext cx="6984776" cy="1688980"/>
            <a:chOff x="2603612" y="0"/>
            <a:chExt cx="6984776" cy="1688980"/>
          </a:xfrm>
        </p:grpSpPr>
        <p:pic>
          <p:nvPicPr>
            <p:cNvPr id="7" name="图片 6"/>
            <p:cNvPicPr>
              <a:picLocks noChangeAspect="1"/>
            </p:cNvPicPr>
            <p:nvPr userDrawn="1"/>
          </p:nvPicPr>
          <p:blipFill>
            <a:blip r:embed="rId1" cstate="screen"/>
            <a:stretch>
              <a:fillRect/>
            </a:stretch>
          </p:blipFill>
          <p:spPr>
            <a:xfrm>
              <a:off x="2603612" y="0"/>
              <a:ext cx="6984776" cy="1688980"/>
            </a:xfrm>
            <a:prstGeom prst="rect">
              <a:avLst/>
            </a:prstGeom>
          </p:spPr>
        </p:pic>
        <p:pic>
          <p:nvPicPr>
            <p:cNvPr id="8" name="图片 7"/>
            <p:cNvPicPr>
              <a:picLocks noChangeAspect="1"/>
            </p:cNvPicPr>
            <p:nvPr userDrawn="1"/>
          </p:nvPicPr>
          <p:blipFill>
            <a:blip r:embed="rId2" cstate="screen"/>
            <a:stretch>
              <a:fillRect/>
            </a:stretch>
          </p:blipFill>
          <p:spPr>
            <a:xfrm>
              <a:off x="2999656" y="332425"/>
              <a:ext cx="1618491" cy="1024130"/>
            </a:xfrm>
            <a:prstGeom prst="rect">
              <a:avLst/>
            </a:prstGeom>
          </p:spPr>
        </p:pic>
      </p:grpSp>
      <p:pic>
        <p:nvPicPr>
          <p:cNvPr id="3" name="图片 2"/>
          <p:cNvPicPr>
            <a:picLocks noChangeAspect="1"/>
          </p:cNvPicPr>
          <p:nvPr/>
        </p:nvPicPr>
        <p:blipFill>
          <a:blip r:embed="rId3" cstate="screen"/>
          <a:stretch>
            <a:fillRect/>
          </a:stretch>
        </p:blipFill>
        <p:spPr>
          <a:xfrm>
            <a:off x="9624695" y="-99060"/>
            <a:ext cx="2486660" cy="1615440"/>
          </a:xfrm>
          <a:prstGeom prst="rect">
            <a:avLst/>
          </a:prstGeom>
        </p:spPr>
      </p:pic>
      <p:sp>
        <p:nvSpPr>
          <p:cNvPr id="9" name="文本框 8"/>
          <p:cNvSpPr txBox="1"/>
          <p:nvPr/>
        </p:nvSpPr>
        <p:spPr>
          <a:xfrm>
            <a:off x="5304135" y="261030"/>
            <a:ext cx="1651000" cy="645160"/>
          </a:xfrm>
          <a:prstGeom prst="rect">
            <a:avLst/>
          </a:prstGeom>
          <a:noFill/>
        </p:spPr>
        <p:txBody>
          <a:bodyPr vert="horz" wrap="none" rtlCol="0">
            <a:spAutoFit/>
          </a:bodyPr>
          <a:lstStyle/>
          <a:p>
            <a:pPr algn="l"/>
            <a:r>
              <a:rPr lang="en-US" altLang="zh-CN" sz="3600" dirty="0">
                <a:latin typeface="+mn-lt"/>
                <a:ea typeface="+mn-ea"/>
                <a:cs typeface="+mn-ea"/>
                <a:sym typeface="+mn-lt"/>
              </a:rPr>
              <a:t>Part </a:t>
            </a:r>
            <a:r>
              <a:rPr lang="en-US" altLang="zh-CN" sz="3600">
                <a:sym typeface="+mn-ea"/>
              </a:rPr>
              <a:t>Ⅲ</a:t>
            </a:r>
            <a:endParaRPr lang="zh-CN" altLang="en-US" sz="40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22" presetClass="entr" presetSubtype="1" fill="hold" grpId="1" nodeType="afterEffect">
                                  <p:stCondLst>
                                    <p:cond delay="0"/>
                                  </p:stCondLst>
                                  <p:childTnLst>
                                    <p:set>
                                      <p:cBhvr>
                                        <p:cTn id="15" dur="1" fill="hold">
                                          <p:stCondLst>
                                            <p:cond delay="0"/>
                                          </p:stCondLst>
                                        </p:cTn>
                                        <p:tgtEl>
                                          <p:spTgt spid="15363"/>
                                        </p:tgtEl>
                                        <p:attrNameLst>
                                          <p:attrName>style.visibility</p:attrName>
                                        </p:attrNameLst>
                                      </p:cBhvr>
                                      <p:to>
                                        <p:strVal val="visible"/>
                                      </p:to>
                                    </p:set>
                                    <p:animEffect transition="in" filter="wipe(up)">
                                      <p:cBhvr>
                                        <p:cTn id="16" dur="500"/>
                                        <p:tgtEl>
                                          <p:spTgt spid="1536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ldLvl="0" autoUpdateAnimBg="0"/>
      <p:bldP spid="15363" grpId="1" bldLvl="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screen"/>
          <a:stretch>
            <a:fillRect/>
          </a:stretch>
        </p:blipFill>
        <p:spPr>
          <a:xfrm>
            <a:off x="10657840" y="-27305"/>
            <a:ext cx="1534160" cy="1534160"/>
          </a:xfrm>
          <a:prstGeom prst="rect">
            <a:avLst/>
          </a:prstGeom>
        </p:spPr>
      </p:pic>
      <p:grpSp>
        <p:nvGrpSpPr>
          <p:cNvPr id="3" name="组合 2"/>
          <p:cNvGrpSpPr/>
          <p:nvPr/>
        </p:nvGrpSpPr>
        <p:grpSpPr>
          <a:xfrm>
            <a:off x="2603612" y="0"/>
            <a:ext cx="6984776" cy="1688980"/>
            <a:chOff x="2603612" y="0"/>
            <a:chExt cx="6984776" cy="1688980"/>
          </a:xfrm>
        </p:grpSpPr>
        <p:pic>
          <p:nvPicPr>
            <p:cNvPr id="4" name="图片 3"/>
            <p:cNvPicPr>
              <a:picLocks noChangeAspect="1"/>
            </p:cNvPicPr>
            <p:nvPr userDrawn="1"/>
          </p:nvPicPr>
          <p:blipFill>
            <a:blip r:embed="rId2" cstate="screen"/>
            <a:stretch>
              <a:fillRect/>
            </a:stretch>
          </p:blipFill>
          <p:spPr>
            <a:xfrm>
              <a:off x="2603612" y="0"/>
              <a:ext cx="6984776" cy="1688980"/>
            </a:xfrm>
            <a:prstGeom prst="rect">
              <a:avLst/>
            </a:prstGeom>
          </p:spPr>
        </p:pic>
        <p:pic>
          <p:nvPicPr>
            <p:cNvPr id="5" name="图片 4"/>
            <p:cNvPicPr>
              <a:picLocks noChangeAspect="1"/>
            </p:cNvPicPr>
            <p:nvPr userDrawn="1"/>
          </p:nvPicPr>
          <p:blipFill>
            <a:blip r:embed="rId3" cstate="screen"/>
            <a:stretch>
              <a:fillRect/>
            </a:stretch>
          </p:blipFill>
          <p:spPr>
            <a:xfrm>
              <a:off x="2999656" y="332425"/>
              <a:ext cx="1618491" cy="1024130"/>
            </a:xfrm>
            <a:prstGeom prst="rect">
              <a:avLst/>
            </a:prstGeom>
          </p:spPr>
        </p:pic>
      </p:grpSp>
      <p:sp>
        <p:nvSpPr>
          <p:cNvPr id="15" name="文本框 14"/>
          <p:cNvSpPr txBox="1"/>
          <p:nvPr/>
        </p:nvSpPr>
        <p:spPr>
          <a:xfrm>
            <a:off x="5232380" y="260395"/>
            <a:ext cx="1651000" cy="645160"/>
          </a:xfrm>
          <a:prstGeom prst="rect">
            <a:avLst/>
          </a:prstGeom>
          <a:noFill/>
        </p:spPr>
        <p:txBody>
          <a:bodyPr vert="horz" wrap="none" rtlCol="0">
            <a:spAutoFit/>
          </a:bodyPr>
          <a:lstStyle/>
          <a:p>
            <a:pPr algn="l"/>
            <a:r>
              <a:rPr lang="en-US" altLang="zh-CN" sz="3600" dirty="0">
                <a:latin typeface="+mn-lt"/>
                <a:ea typeface="+mn-ea"/>
                <a:cs typeface="+mn-ea"/>
                <a:sym typeface="+mn-lt"/>
              </a:rPr>
              <a:t>Part </a:t>
            </a:r>
            <a:r>
              <a:rPr lang="en-US" altLang="zh-CN" sz="3600">
                <a:sym typeface="+mn-ea"/>
              </a:rPr>
              <a:t>Ⅲ</a:t>
            </a:r>
            <a:endParaRPr lang="zh-CN" altLang="en-US" sz="4000" dirty="0">
              <a:latin typeface="+mn-lt"/>
              <a:ea typeface="+mn-ea"/>
              <a:cs typeface="+mn-ea"/>
              <a:sym typeface="+mn-lt"/>
            </a:endParaRPr>
          </a:p>
        </p:txBody>
      </p:sp>
      <p:sp>
        <p:nvSpPr>
          <p:cNvPr id="14" name="TextBox 13"/>
          <p:cNvSpPr txBox="1"/>
          <p:nvPr/>
        </p:nvSpPr>
        <p:spPr>
          <a:xfrm>
            <a:off x="1216048" y="6669360"/>
            <a:ext cx="1800200" cy="123111"/>
          </a:xfrm>
          <a:prstGeom prst="rect">
            <a:avLst/>
          </a:prstGeom>
          <a:noFill/>
        </p:spPr>
        <p:txBody>
          <a:bodyPr wrap="square" rtlCol="0">
            <a:spAutoFit/>
          </a:bodyPr>
          <a:lstStyle/>
          <a:p>
            <a:pPr eaLnBrk="1" fontAlgn="auto" hangingPunct="1">
              <a:lnSpc>
                <a:spcPct val="200000"/>
              </a:lnSpc>
              <a:spcBef>
                <a:spcPts val="0"/>
              </a:spcBef>
              <a:spcAft>
                <a:spcPts val="0"/>
              </a:spcAft>
            </a:pPr>
            <a:r>
              <a:rPr lang="en-US" altLang="zh-CN" sz="100" dirty="0" smtClean="0">
                <a:solidFill>
                  <a:schemeClr val="bg1">
                    <a:lumMod val="95000"/>
                  </a:schemeClr>
                </a:solidFill>
                <a:latin typeface="微软雅黑" panose="020B0503020204020204" pitchFamily="34" charset="-122"/>
                <a:ea typeface="微软雅黑" panose="020B0503020204020204" pitchFamily="34" charset="-122"/>
              </a:rPr>
              <a:t>PPT</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模板 </a:t>
            </a:r>
            <a:r>
              <a:rPr lang="en-US" altLang="zh-CN" sz="100" dirty="0">
                <a:solidFill>
                  <a:schemeClr val="bg1">
                    <a:lumMod val="95000"/>
                  </a:schemeClr>
                </a:solidFill>
                <a:latin typeface="微软雅黑" panose="020B0503020204020204" pitchFamily="34" charset="-122"/>
                <a:ea typeface="微软雅黑" panose="020B0503020204020204" pitchFamily="34" charset="-122"/>
              </a:rPr>
              <a:t>http://www.1ppt.com/moban/</a:t>
            </a:r>
            <a:r>
              <a:rPr lang="zh-CN" altLang="en-US" sz="100" dirty="0" smtClean="0">
                <a:solidFill>
                  <a:schemeClr val="bg1">
                    <a:lumMod val="95000"/>
                  </a:schemeClr>
                </a:solidFill>
                <a:latin typeface="微软雅黑" panose="020B0503020204020204" pitchFamily="34" charset="-122"/>
                <a:ea typeface="微软雅黑" panose="020B0503020204020204" pitchFamily="34" charset="-122"/>
              </a:rPr>
              <a:t> </a:t>
            </a:r>
            <a:endParaRPr lang="en-US" altLang="zh-CN" sz="100"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14338" name="Rectangle 3"/>
          <p:cNvSpPr>
            <a:spLocks noGrp="1" noChangeArrowheads="1"/>
          </p:cNvSpPr>
          <p:nvPr/>
        </p:nvSpPr>
        <p:spPr bwMode="auto">
          <a:xfrm>
            <a:off x="695325" y="1754014"/>
            <a:ext cx="7288372" cy="3349972"/>
          </a:xfrm>
          <a:prstGeom prst="rect">
            <a:avLst/>
          </a:prstGeom>
          <a:noFill/>
          <a:ln>
            <a:noFill/>
          </a:ln>
          <a:effec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indent="342900" eaLnBrk="1" hangingPunct="1">
              <a:lnSpc>
                <a:spcPct val="150000"/>
              </a:lnSpc>
              <a:spcBef>
                <a:spcPct val="20000"/>
              </a:spcBef>
              <a:buFontTx/>
              <a:buNone/>
            </a:pPr>
            <a:endParaRPr lang="zh-CN" altLang="en-US" sz="2000" dirty="0">
              <a:latin typeface="+mn-lt"/>
              <a:ea typeface="+mn-ea"/>
              <a:cs typeface="+mn-ea"/>
              <a:sym typeface="+mn-lt"/>
            </a:endParaRPr>
          </a:p>
        </p:txBody>
      </p:sp>
      <p:sp>
        <p:nvSpPr>
          <p:cNvPr id="13315" name="Rectangle 3"/>
          <p:cNvSpPr>
            <a:spLocks noGrp="1" noChangeArrowheads="1"/>
          </p:cNvSpPr>
          <p:nvPr>
            <p:ph type="body" idx="4294967295"/>
          </p:nvPr>
        </p:nvSpPr>
        <p:spPr>
          <a:xfrm>
            <a:off x="335915" y="1556385"/>
            <a:ext cx="11170920" cy="3823335"/>
          </a:xfrm>
          <a:noFill/>
        </p:spPr>
        <p:txBody>
          <a:bodyPr anchor="ctr"/>
          <a:p>
            <a:pPr indent="0" algn="just" eaLnBrk="1" latinLnBrk="0" hangingPunct="1">
              <a:lnSpc>
                <a:spcPct val="150000"/>
              </a:lnSpc>
              <a:buFontTx/>
              <a:buNone/>
            </a:pPr>
            <a:r>
              <a:rPr lang="en-US" altLang="zh-CN" sz="2000" dirty="0">
                <a:cs typeface="+mn-ea"/>
                <a:sym typeface="+mn-lt"/>
              </a:rPr>
              <a:t>   </a:t>
            </a:r>
            <a:r>
              <a:rPr lang="en-US" altLang="zh-CN" sz="2400" dirty="0">
                <a:latin typeface="Times New Roman" panose="02020603050405020304" charset="0"/>
                <a:cs typeface="Times New Roman" panose="02020603050405020304" charset="0"/>
                <a:sym typeface="+mn-lt"/>
              </a:rPr>
              <a:t> Classics are the essence of national culture, which still have a huge influence in contemporary society. The purpose of re-reading the classics is not only to teach people how to behave in the world, but also to cultivate excellent successors of a nation. People need to have cultural self-confidence, and respect and learn from other national cultures. So we should read all valuable and beneficial classics widely so as to promote the exchange and prosperity of world cultures.</a:t>
            </a:r>
            <a:endParaRPr lang="zh-CN" altLang="en-US" sz="2400" dirty="0">
              <a:latin typeface="Times New Roman" panose="02020603050405020304" charset="0"/>
              <a:cs typeface="Times New Roman" panose="02020603050405020304"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500"/>
                            </p:stCondLst>
                            <p:childTnLst>
                              <p:par>
                                <p:cTn id="18" presetID="18" presetClass="entr" presetSubtype="12" fill="hold" grpId="1" nodeType="afterEffect">
                                  <p:stCondLst>
                                    <p:cond delay="0"/>
                                  </p:stCondLst>
                                  <p:childTnLst>
                                    <p:set>
                                      <p:cBhvr>
                                        <p:cTn id="19" dur="1" fill="hold">
                                          <p:stCondLst>
                                            <p:cond delay="0"/>
                                          </p:stCondLst>
                                        </p:cTn>
                                        <p:tgtEl>
                                          <p:spTgt spid="14338">
                                            <p:txEl>
                                              <p:pRg st="4294967295" end="4294967295"/>
                                            </p:txEl>
                                          </p:spTgt>
                                        </p:tgtEl>
                                        <p:attrNameLst>
                                          <p:attrName>style.visibility</p:attrName>
                                        </p:attrNameLst>
                                      </p:cBhvr>
                                      <p:to>
                                        <p:strVal val="visible"/>
                                      </p:to>
                                    </p:set>
                                    <p:animEffect transition="in" filter="strips(downLeft)">
                                      <p:cBhvr>
                                        <p:cTn id="20" dur="500"/>
                                        <p:tgtEl>
                                          <p:spTgt spid="14338">
                                            <p:txEl>
                                              <p:pRg st="4294967295" end="4294967295"/>
                                            </p:txEl>
                                          </p:spTgt>
                                        </p:tgtEl>
                                      </p:cBhvr>
                                    </p:animEffect>
                                  </p:childTnLst>
                                </p:cTn>
                              </p:par>
                            </p:childTnLst>
                          </p:cTn>
                        </p:par>
                        <p:par>
                          <p:cTn id="21" fill="hold">
                            <p:stCondLst>
                              <p:cond delay="2000"/>
                            </p:stCondLst>
                            <p:childTnLst>
                              <p:par>
                                <p:cTn id="22" presetID="18" presetClass="entr" presetSubtype="12" fill="hold" grpId="1" nodeType="afterEffect">
                                  <p:stCondLst>
                                    <p:cond delay="0"/>
                                  </p:stCondLst>
                                  <p:childTnLst>
                                    <p:set>
                                      <p:cBhvr>
                                        <p:cTn id="23" dur="1" fill="hold">
                                          <p:stCondLst>
                                            <p:cond delay="0"/>
                                          </p:stCondLst>
                                        </p:cTn>
                                        <p:tgtEl>
                                          <p:spTgt spid="14338">
                                            <p:txEl>
                                              <p:pRg st="0" end="0"/>
                                            </p:txEl>
                                          </p:spTgt>
                                        </p:tgtEl>
                                        <p:attrNameLst>
                                          <p:attrName>style.visibility</p:attrName>
                                        </p:attrNameLst>
                                      </p:cBhvr>
                                      <p:to>
                                        <p:strVal val="visible"/>
                                      </p:to>
                                    </p:set>
                                    <p:animEffect transition="in" filter="strips(downLeft)">
                                      <p:cBhvr>
                                        <p:cTn id="24" dur="500"/>
                                        <p:tgtEl>
                                          <p:spTgt spid="14338">
                                            <p:txEl>
                                              <p:pRg st="0" end="0"/>
                                            </p:txEl>
                                          </p:spTgt>
                                        </p:tgtEl>
                                      </p:cBhvr>
                                    </p:animEffect>
                                  </p:childTnLst>
                                </p:cTn>
                              </p:par>
                            </p:childTnLst>
                          </p:cTn>
                        </p:par>
                        <p:par>
                          <p:cTn id="25" fill="hold">
                            <p:stCondLst>
                              <p:cond delay="2500"/>
                            </p:stCondLst>
                            <p:childTnLst>
                              <p:par>
                                <p:cTn id="26" presetID="3" presetClass="entr" presetSubtype="5" fill="hold" grpId="1" nodeType="afterEffect">
                                  <p:stCondLst>
                                    <p:cond delay="0"/>
                                  </p:stCondLst>
                                  <p:childTnLst>
                                    <p:set>
                                      <p:cBhvr>
                                        <p:cTn id="27" dur="1" fill="hold">
                                          <p:stCondLst>
                                            <p:cond delay="0"/>
                                          </p:stCondLst>
                                        </p:cTn>
                                        <p:tgtEl>
                                          <p:spTgt spid="13315">
                                            <p:txEl>
                                              <p:pRg st="0" end="0"/>
                                            </p:txEl>
                                          </p:spTgt>
                                        </p:tgtEl>
                                        <p:attrNameLst>
                                          <p:attrName>style.visibility</p:attrName>
                                        </p:attrNameLst>
                                      </p:cBhvr>
                                      <p:to>
                                        <p:strVal val="visible"/>
                                      </p:to>
                                    </p:set>
                                    <p:animEffect transition="in" filter="blinds(vertical)">
                                      <p:cBhvr>
                                        <p:cTn id="28"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338" grpId="0" bldLvl="0" autoUpdateAnimBg="0"/>
      <p:bldP spid="14338" grpId="1" bldLvl="0" build="allAtOnce"/>
      <p:bldP spid="13315" grpId="0" autoUpdateAnimBg="0" build="p"/>
      <p:bldP spid="13315" grpId="1" uiExpand="1" build="p"/>
    </p:bldLst>
  </p:timing>
</p:sld>
</file>

<file path=ppt/tags/tag1.xml><?xml version="1.0" encoding="utf-8"?>
<p:tagLst xmlns:p="http://schemas.openxmlformats.org/presentationml/2006/main">
  <p:tag name="ISPRING_PRESENTATION_TITLE" val="书香校园20190315-322.pptx"/>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gs5kfbt">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3086</Words>
  <Application>WPS 演示</Application>
  <PresentationFormat>自定义</PresentationFormat>
  <Paragraphs>53</Paragraphs>
  <Slides>10</Slides>
  <Notes>27</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10</vt:i4>
      </vt:variant>
    </vt:vector>
  </HeadingPairs>
  <TitlesOfParts>
    <vt:vector size="26" baseType="lpstr">
      <vt:lpstr>Arial</vt:lpstr>
      <vt:lpstr>宋体</vt:lpstr>
      <vt:lpstr>Wingdings</vt:lpstr>
      <vt:lpstr>Calibri Light</vt:lpstr>
      <vt:lpstr>等线 Light</vt:lpstr>
      <vt:lpstr>微软雅黑</vt:lpstr>
      <vt:lpstr>Calibri</vt:lpstr>
      <vt:lpstr>Times New Roman</vt:lpstr>
      <vt:lpstr>Calibri</vt:lpstr>
      <vt:lpstr>等线</vt:lpstr>
      <vt:lpstr>创艺简楷体</vt:lpstr>
      <vt:lpstr>Arial Unicode MS</vt:lpstr>
      <vt:lpstr>义启小魏楷</vt:lpstr>
      <vt:lpstr>楷体_GB2312</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书香校园</dc:title>
  <dc:creator>第一PPT</dc:creator>
  <cp:keywords>www.1ppt.com</cp:keywords>
  <dc:description>www.1ppt.com</dc:description>
  <cp:lastModifiedBy>步步清风</cp:lastModifiedBy>
  <cp:revision>43</cp:revision>
  <dcterms:created xsi:type="dcterms:W3CDTF">2019-03-20T14:40:00Z</dcterms:created>
  <dcterms:modified xsi:type="dcterms:W3CDTF">2022-03-24T05:30:26Z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95B3A2698B384FE2A54B65471978566B</vt:lpwstr>
  </property>
  <property fmtid="{D5CDD505-2E9C-101B-9397-08002B2CF9AE}" pid="3" name="KSOProductBuildVer">
    <vt:lpwstr>2052-11.1.0.11566</vt:lpwstr>
  </property>
</Properties>
</file>