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word/document.xml" ContentType="application/vnd.openxmlformats-officedocument.wordprocessingml.document.main+xml"/>
  <Override PartName="/word/fontTable.xml" ContentType="application/vnd.openxmlformats-officedocument.wordprocessingml.fontTable+xml"/>
  <Override PartName="/word/settings.xml" ContentType="application/vnd.openxmlformats-officedocument.wordprocessingml.settings+xml"/>
  <Override PartName="/word/styles.xml" ContentType="application/vnd.openxmlformats-officedocument.wordprocessingml.styles+xml"/>
  <Override PartName="/word/theme/theme1.xml" ContentType="application/vnd.openxmlformats-officedocument.theme+xml"/>
</Types>
</file>

<file path=_rels/.rels><?xml version="1.0" encoding="UTF-8" standalone="yes"?>
<Relationships xmlns="http://schemas.openxmlformats.org/package/2006/relationships"><Relationship Id="rId4" Type="http://schemas.openxmlformats.org/officeDocument/2006/relationships/officeDocument" Target="word/document.xml"/><Relationship Id="rId2" Type="http://schemas.openxmlformats.org/package/2006/relationships/metadata/core-properties" Target="docProps/core.xml"/><Relationship Id="rId1" Type="http://schemas.openxmlformats.org/officeDocument/2006/relationships/extended-properties" Target="docProps/app.xml"/><Relationship Id="rId3"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http://schemas.openxmlformats.org/wordprocessingml/2006/main" xmlns:w14="http://schemas.microsoft.com/office/word/2010/wordml" xmlns:w10="urn:schemas-microsoft-com:office:word"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xmlns:wpsCustomData="http://www.wps.cn/officeDocument/2013/wpsCustomData" mc:Ignorable="w14 w15 wp14">
  <w:body>
    <w:p w14:paraId="2318ACB1">
      <w:pPr>
        <w:keepNext w:val="0"/>
        <w:keepLines w:val="0"/>
        <w:pageBreakBefore w:val="0"/>
        <w:widowControl/>
        <w:suppressLineNumbers w:val="0"/>
        <w:kinsoku/>
        <w:wordWrap/>
        <w:overflowPunct/>
        <w:topLinePunct w:val="0"/>
        <w:autoSpaceDE/>
        <w:autoSpaceDN/>
        <w:bidi w:val="0"/>
        <w:adjustRightInd/>
        <w:snapToGrid/>
        <w:spacing w:afterAutospacing="0" w:line="240" w:lineRule="auto"/>
        <w:ind w:firstLine="0" w:firstLineChars="0"/>
        <w:jc w:val="both"/>
        <w:textAlignment w:val="auto"/>
        <w:rPr>
          <w:rFonts w:hint="default" w:ascii="Times New Roman Regular" w:hAnsi="Times New Roman Regular" w:eastAsia="Palatino" w:cs="Times New Roman Regular"/>
          <w:b w:val="0"/>
          <w:i w:val="0"/>
          <w:iCs w:val="0"/>
          <w:caps w:val="0"/>
          <w:color w:val="333333"/>
          <w:spacing w:val="0"/>
          <w:kern w:val="0"/>
          <w:sz w:val="28"/>
          <w:szCs w:val="28"/>
          <w:u w:val="none"/>
          <w:shd w:val="clear" w:fill="FFFFFF"/>
          <w:lang w:val="en-US" w:eastAsia="zh-CN" w:bidi="ar"/>
        </w:rPr>
      </w:pPr>
      <w:r>
        <w:rPr>
          <w:rFonts w:hint="default" w:ascii="Times New Roman Regular" w:hAnsi="Times New Roman Regular" w:eastAsia="Tahoma" w:cs="Times New Roman Regular"/>
          <w:i w:val="0"/>
          <w:iCs w:val="0"/>
          <w:caps w:val="0"/>
          <w:color w:val="00002F"/>
          <w:spacing w:val="0"/>
          <w:kern w:val="0"/>
          <w:sz w:val="28"/>
          <w:szCs w:val="28"/>
          <w:u w:val="none"/>
          <w:shd w:val="clear" w:fill="FFFFFA"/>
          <w:lang w:val="en-US" w:eastAsia="zh-CN" w:bidi="ar"/>
        </w:rPr>
        <w:t xml:space="preserve">What has often been translated as ‘ancestor worship’ may be more helpfully be called ‘veneration’. The use of the word ‘worship’ makes it sound more religious than it is. The belief is not associated with any particular Chinese religion, indeed it has remained the unchanging foundation of Chinese tradition before the major religions emerged. </w:t>
      </w:r>
    </w:p>
    <w:p w14:paraId="26670D0D">
      <w:pPr>
        <w:keepNext w:val="0"/>
        <w:keepLines w:val="0"/>
        <w:pageBreakBefore w:val="0"/>
        <w:widowControl/>
        <w:suppressLineNumbers w:val="0"/>
        <w:kinsoku/>
        <w:wordWrap/>
        <w:overflowPunct/>
        <w:topLinePunct w:val="0"/>
        <w:autoSpaceDE/>
        <w:autoSpaceDN/>
        <w:bidi w:val="0"/>
        <w:adjustRightInd/>
        <w:snapToGrid/>
        <w:spacing w:afterAutospacing="0" w:line="240" w:lineRule="auto"/>
        <w:ind w:firstLine="0" w:firstLineChars="0"/>
        <w:jc w:val="both"/>
        <w:textAlignment w:val="auto"/>
        <w:rPr>
          <w:rFonts w:hint="default" w:ascii="Times New Roman Regular" w:hAnsi="Times New Roman Regular" w:eastAsia="Palatino" w:cs="Times New Roman Regular"/>
          <w:b w:val="0"/>
          <w:i w:val="0"/>
          <w:iCs w:val="0"/>
          <w:caps w:val="0"/>
          <w:color w:val="333333"/>
          <w:spacing w:val="0"/>
          <w:kern w:val="0"/>
          <w:sz w:val="28"/>
          <w:szCs w:val="28"/>
          <w:u w:val="none"/>
          <w:shd w:val="clear" w:fill="FFFFFF"/>
          <w:lang w:val="en-US" w:eastAsia="zh-CN" w:bidi="ar"/>
        </w:rPr>
      </w:pPr>
      <w:r>
        <w:rPr>
          <w:rFonts w:hint="default" w:ascii="Times New Roman Regular" w:hAnsi="Times New Roman Regular" w:eastAsia="Palatino" w:cs="Times New Roman Regular"/>
          <w:b w:val="0"/>
          <w:i w:val="0"/>
          <w:iCs w:val="0"/>
          <w:caps w:val="0"/>
          <w:color w:val="333333"/>
          <w:spacing w:val="0"/>
          <w:kern w:val="0"/>
          <w:sz w:val="28"/>
          <w:szCs w:val="28"/>
          <w:u w:val="none"/>
          <w:shd w:val="clear" w:fill="FFFFFF"/>
          <w:lang w:val="en-US" w:eastAsia="zh-CN" w:bidi="ar"/>
        </w:rPr>
        <w:t>The earliest evidence of ancestor worship in China dates to the </w:t>
      </w:r>
      <w:r>
        <w:rPr>
          <w:rFonts w:hint="default" w:ascii="Times New Roman Regular" w:hAnsi="Times New Roman Regular" w:eastAsia="Palatino" w:cs="Times New Roman Regular"/>
          <w:b w:val="0"/>
          <w:bCs/>
          <w:i w:val="0"/>
          <w:iCs w:val="0"/>
          <w:caps w:val="0"/>
          <w:color w:val="B52600"/>
          <w:spacing w:val="0"/>
          <w:kern w:val="0"/>
          <w:sz w:val="28"/>
          <w:szCs w:val="28"/>
          <w:u w:val="none"/>
          <w:lang w:val="en-US" w:eastAsia="zh-CN" w:bidi="ar"/>
        </w:rPr>
        <w:fldChar w:fldCharType="begin"/>
      </w:r>
      <w:r>
        <w:rPr>
          <w:rFonts w:hint="default" w:ascii="Times New Roman Regular" w:hAnsi="Times New Roman Regular" w:eastAsia="Palatino" w:cs="Times New Roman Regular"/>
          <w:b w:val="0"/>
          <w:bCs/>
          <w:i w:val="0"/>
          <w:iCs w:val="0"/>
          <w:caps w:val="0"/>
          <w:color w:val="B52600"/>
          <w:spacing w:val="0"/>
          <w:kern w:val="0"/>
          <w:sz w:val="28"/>
          <w:szCs w:val="28"/>
          <w:u w:val="none"/>
          <w:lang w:val="en-US" w:eastAsia="zh-CN" w:bidi="ar"/>
        </w:rPr>
        <w:instrText xml:space="preserve"> HYPERLINK "https://www.worldhistory.org/Neolithic/" </w:instrText>
      </w:r>
      <w:r>
        <w:rPr>
          <w:rFonts w:hint="default" w:ascii="Times New Roman Regular" w:hAnsi="Times New Roman Regular" w:eastAsia="Palatino" w:cs="Times New Roman Regular"/>
          <w:b w:val="0"/>
          <w:bCs/>
          <w:i w:val="0"/>
          <w:iCs w:val="0"/>
          <w:caps w:val="0"/>
          <w:color w:val="B52600"/>
          <w:spacing w:val="0"/>
          <w:kern w:val="0"/>
          <w:sz w:val="28"/>
          <w:szCs w:val="28"/>
          <w:u w:val="none"/>
          <w:lang w:val="en-US" w:eastAsia="zh-CN" w:bidi="ar"/>
        </w:rPr>
        <w:fldChar w:fldCharType="separate"/>
      </w:r>
      <w:r>
        <w:rPr>
          <w:rStyle w:val="7"/>
          <w:rFonts w:hint="default" w:ascii="Times New Roman Regular" w:hAnsi="Times New Roman Regular" w:eastAsia="Palatino" w:cs="Times New Roman Regular"/>
          <w:b w:val="0"/>
          <w:bCs/>
          <w:i w:val="0"/>
          <w:iCs w:val="0"/>
          <w:caps w:val="0"/>
          <w:color w:val="B52600"/>
          <w:spacing w:val="0"/>
          <w:sz w:val="28"/>
          <w:szCs w:val="28"/>
          <w:u w:val="none"/>
        </w:rPr>
        <w:t>Neolithic</w:t>
      </w:r>
      <w:r>
        <w:rPr>
          <w:rFonts w:hint="default" w:ascii="Times New Roman Regular" w:hAnsi="Times New Roman Regular" w:eastAsia="Palatino" w:cs="Times New Roman Regular"/>
          <w:b w:val="0"/>
          <w:bCs/>
          <w:i w:val="0"/>
          <w:iCs w:val="0"/>
          <w:caps w:val="0"/>
          <w:color w:val="B52600"/>
          <w:spacing w:val="0"/>
          <w:kern w:val="0"/>
          <w:sz w:val="28"/>
          <w:szCs w:val="28"/>
          <w:u w:val="none"/>
          <w:lang w:val="en-US" w:eastAsia="zh-CN" w:bidi="ar"/>
        </w:rPr>
        <w:fldChar w:fldCharType="end"/>
      </w:r>
      <w:r>
        <w:rPr>
          <w:rFonts w:hint="default" w:ascii="Times New Roman Regular" w:hAnsi="Times New Roman Regular" w:eastAsia="Palatino" w:cs="Times New Roman Regular"/>
          <w:b w:val="0"/>
          <w:i w:val="0"/>
          <w:iCs w:val="0"/>
          <w:caps w:val="0"/>
          <w:color w:val="333333"/>
          <w:spacing w:val="0"/>
          <w:kern w:val="0"/>
          <w:sz w:val="28"/>
          <w:szCs w:val="28"/>
          <w:u w:val="none"/>
          <w:shd w:val="clear" w:fill="FFFFFF"/>
          <w:lang w:val="en-US" w:eastAsia="zh-CN" w:bidi="ar"/>
        </w:rPr>
        <w:t> period (c. 6000 to c. 1000 BCE in this case). and being prevalent In the </w:t>
      </w:r>
      <w:r>
        <w:rPr>
          <w:rFonts w:hint="default" w:ascii="Times New Roman Regular" w:hAnsi="Times New Roman Regular" w:eastAsia="Palatino" w:cs="Times New Roman Regular"/>
          <w:b w:val="0"/>
          <w:bCs/>
          <w:i w:val="0"/>
          <w:iCs w:val="0"/>
          <w:caps w:val="0"/>
          <w:color w:val="B52600"/>
          <w:spacing w:val="0"/>
          <w:kern w:val="0"/>
          <w:sz w:val="28"/>
          <w:szCs w:val="28"/>
          <w:u w:val="none"/>
          <w:lang w:val="en-US" w:eastAsia="zh-CN" w:bidi="ar"/>
        </w:rPr>
        <w:fldChar w:fldCharType="begin"/>
      </w:r>
      <w:r>
        <w:rPr>
          <w:rFonts w:hint="default" w:ascii="Times New Roman Regular" w:hAnsi="Times New Roman Regular" w:eastAsia="Palatino" w:cs="Times New Roman Regular"/>
          <w:b w:val="0"/>
          <w:bCs/>
          <w:i w:val="0"/>
          <w:iCs w:val="0"/>
          <w:caps w:val="0"/>
          <w:color w:val="B52600"/>
          <w:spacing w:val="0"/>
          <w:kern w:val="0"/>
          <w:sz w:val="28"/>
          <w:szCs w:val="28"/>
          <w:u w:val="none"/>
          <w:lang w:val="en-US" w:eastAsia="zh-CN" w:bidi="ar"/>
        </w:rPr>
        <w:instrText xml:space="preserve"> HYPERLINK "https://www.worldhistory.org/Shang_Dynasty/" </w:instrText>
      </w:r>
      <w:r>
        <w:rPr>
          <w:rFonts w:hint="default" w:ascii="Times New Roman Regular" w:hAnsi="Times New Roman Regular" w:eastAsia="Palatino" w:cs="Times New Roman Regular"/>
          <w:b w:val="0"/>
          <w:bCs/>
          <w:i w:val="0"/>
          <w:iCs w:val="0"/>
          <w:caps w:val="0"/>
          <w:color w:val="B52600"/>
          <w:spacing w:val="0"/>
          <w:kern w:val="0"/>
          <w:sz w:val="28"/>
          <w:szCs w:val="28"/>
          <w:u w:val="none"/>
          <w:lang w:val="en-US" w:eastAsia="zh-CN" w:bidi="ar"/>
        </w:rPr>
        <w:fldChar w:fldCharType="separate"/>
      </w:r>
      <w:r>
        <w:rPr>
          <w:rStyle w:val="7"/>
          <w:rFonts w:hint="default" w:ascii="Times New Roman Regular" w:hAnsi="Times New Roman Regular" w:eastAsia="Palatino" w:cs="Times New Roman Regular"/>
          <w:b w:val="0"/>
          <w:bCs/>
          <w:i w:val="0"/>
          <w:iCs w:val="0"/>
          <w:caps w:val="0"/>
          <w:color w:val="B52600"/>
          <w:spacing w:val="0"/>
          <w:sz w:val="28"/>
          <w:szCs w:val="28"/>
          <w:u w:val="none"/>
        </w:rPr>
        <w:t>Shang dynasty</w:t>
      </w:r>
      <w:r>
        <w:rPr>
          <w:rFonts w:hint="default" w:ascii="Times New Roman Regular" w:hAnsi="Times New Roman Regular" w:eastAsia="Palatino" w:cs="Times New Roman Regular"/>
          <w:b w:val="0"/>
          <w:bCs/>
          <w:i w:val="0"/>
          <w:iCs w:val="0"/>
          <w:caps w:val="0"/>
          <w:color w:val="B52600"/>
          <w:spacing w:val="0"/>
          <w:kern w:val="0"/>
          <w:sz w:val="28"/>
          <w:szCs w:val="28"/>
          <w:u w:val="none"/>
          <w:lang w:val="en-US" w:eastAsia="zh-CN" w:bidi="ar"/>
        </w:rPr>
        <w:fldChar w:fldCharType="end"/>
      </w:r>
      <w:r>
        <w:rPr>
          <w:rFonts w:hint="default" w:ascii="Times New Roman Regular" w:hAnsi="Times New Roman Regular" w:eastAsia="Palatino" w:cs="Times New Roman Regular"/>
          <w:b w:val="0"/>
          <w:i w:val="0"/>
          <w:iCs w:val="0"/>
          <w:caps w:val="0"/>
          <w:color w:val="333333"/>
          <w:spacing w:val="0"/>
          <w:kern w:val="0"/>
          <w:sz w:val="28"/>
          <w:szCs w:val="28"/>
          <w:u w:val="none"/>
          <w:shd w:val="clear" w:fill="FFFFFF"/>
          <w:lang w:val="en-US" w:eastAsia="zh-CN" w:bidi="ar"/>
        </w:rPr>
        <w:t> (c. 1600 - 1046 BCE) the ancestors of the royal family were thought to live in heaven . These ancestors, it was believed, could be contacted by some wizards.</w:t>
      </w:r>
    </w:p>
    <w:p w14:paraId="36B7962B">
      <w:pPr>
        <w:keepNext w:val="0"/>
        <w:keepLines w:val="0"/>
        <w:pageBreakBefore w:val="0"/>
        <w:widowControl/>
        <w:suppressLineNumbers w:val="0"/>
        <w:kinsoku/>
        <w:wordWrap/>
        <w:overflowPunct/>
        <w:topLinePunct w:val="0"/>
        <w:autoSpaceDE/>
        <w:autoSpaceDN/>
        <w:bidi w:val="0"/>
        <w:adjustRightInd/>
        <w:snapToGrid/>
        <w:spacing w:afterAutospacing="0" w:line="240" w:lineRule="auto"/>
        <w:ind w:firstLine="0" w:firstLineChars="0"/>
        <w:jc w:val="both"/>
        <w:textAlignment w:val="auto"/>
        <w:rPr>
          <w:rFonts w:hint="default" w:ascii="Times New Roman Regular" w:hAnsi="Times New Roman Regular" w:eastAsia="Palatino" w:cs="Times New Roman Regular"/>
          <w:b w:val="0"/>
          <w:i w:val="0"/>
          <w:iCs w:val="0"/>
          <w:caps w:val="0"/>
          <w:color w:val="333333"/>
          <w:spacing w:val="0"/>
          <w:kern w:val="0"/>
          <w:sz w:val="28"/>
          <w:szCs w:val="28"/>
          <w:u w:val="none"/>
          <w:shd w:val="clear" w:fill="FFFFFF"/>
          <w:lang w:val="en-US" w:eastAsia="zh-CN" w:bidi="ar"/>
        </w:rPr>
      </w:pPr>
      <w:r>
        <w:rPr>
          <w:rFonts w:hint="default" w:ascii="Times New Roman Regular" w:hAnsi="Times New Roman Regular" w:eastAsia="Palatino" w:cs="Times New Roman Regular"/>
          <w:i w:val="0"/>
          <w:iCs w:val="0"/>
          <w:caps w:val="0"/>
          <w:color w:val="333333"/>
          <w:spacing w:val="0"/>
          <w:sz w:val="28"/>
          <w:szCs w:val="28"/>
          <w:u w:val="none"/>
        </w:rPr>
        <w:t>According to ancient beliefs,  It was thought that an individual had two souls. After </w:t>
      </w:r>
      <w:r>
        <w:rPr>
          <w:rFonts w:hint="default" w:ascii="Times New Roman Regular" w:hAnsi="Times New Roman Regular" w:eastAsia="Palatino" w:cs="Times New Roman Regular"/>
          <w:b/>
          <w:bCs/>
          <w:i w:val="0"/>
          <w:iCs w:val="0"/>
          <w:caps w:val="0"/>
          <w:color w:val="B52600"/>
          <w:spacing w:val="0"/>
          <w:sz w:val="28"/>
          <w:szCs w:val="28"/>
          <w:u w:val="none"/>
        </w:rPr>
        <w:fldChar w:fldCharType="begin"/>
      </w:r>
      <w:r>
        <w:rPr>
          <w:rFonts w:hint="default" w:ascii="Times New Roman Regular" w:hAnsi="Times New Roman Regular" w:eastAsia="Palatino" w:cs="Times New Roman Regular"/>
          <w:b/>
          <w:bCs/>
          <w:i w:val="0"/>
          <w:iCs w:val="0"/>
          <w:caps w:val="0"/>
          <w:color w:val="B52600"/>
          <w:spacing w:val="0"/>
          <w:sz w:val="28"/>
          <w:szCs w:val="28"/>
          <w:u w:val="none"/>
        </w:rPr>
        <w:instrText xml:space="preserve"> HYPERLINK "https://www.worldhistory.org/disambiguation/Death/" </w:instrText>
      </w:r>
      <w:r>
        <w:rPr>
          <w:rFonts w:hint="default" w:ascii="Times New Roman Regular" w:hAnsi="Times New Roman Regular" w:eastAsia="Palatino" w:cs="Times New Roman Regular"/>
          <w:b/>
          <w:bCs/>
          <w:i w:val="0"/>
          <w:iCs w:val="0"/>
          <w:caps w:val="0"/>
          <w:color w:val="B52600"/>
          <w:spacing w:val="0"/>
          <w:sz w:val="28"/>
          <w:szCs w:val="28"/>
          <w:u w:val="none"/>
        </w:rPr>
        <w:fldChar w:fldCharType="separate"/>
      </w:r>
      <w:r>
        <w:rPr>
          <w:rStyle w:val="7"/>
          <w:rFonts w:hint="default" w:ascii="Times New Roman Regular" w:hAnsi="Times New Roman Regular" w:eastAsia="Palatino" w:cs="Times New Roman Regular"/>
          <w:b/>
          <w:bCs/>
          <w:i w:val="0"/>
          <w:iCs w:val="0"/>
          <w:caps w:val="0"/>
          <w:color w:val="B52600"/>
          <w:spacing w:val="0"/>
          <w:sz w:val="28"/>
          <w:szCs w:val="28"/>
          <w:u w:val="none"/>
        </w:rPr>
        <w:t>death</w:t>
      </w:r>
      <w:r>
        <w:rPr>
          <w:rFonts w:hint="default" w:ascii="Times New Roman Regular" w:hAnsi="Times New Roman Regular" w:eastAsia="Palatino" w:cs="Times New Roman Regular"/>
          <w:b/>
          <w:bCs/>
          <w:i w:val="0"/>
          <w:iCs w:val="0"/>
          <w:caps w:val="0"/>
          <w:color w:val="B52600"/>
          <w:spacing w:val="0"/>
          <w:sz w:val="28"/>
          <w:szCs w:val="28"/>
          <w:u w:val="none"/>
        </w:rPr>
        <w:fldChar w:fldCharType="end"/>
      </w:r>
      <w:r>
        <w:rPr>
          <w:rFonts w:hint="default" w:ascii="Times New Roman Regular" w:hAnsi="Times New Roman Regular" w:eastAsia="Palatino" w:cs="Times New Roman Regular"/>
          <w:i w:val="0"/>
          <w:iCs w:val="0"/>
          <w:caps w:val="0"/>
          <w:color w:val="333333"/>
          <w:spacing w:val="0"/>
          <w:sz w:val="28"/>
          <w:szCs w:val="28"/>
          <w:u w:val="none"/>
        </w:rPr>
        <w:t>, one of these souls, the </w:t>
      </w:r>
      <w:r>
        <w:rPr>
          <w:rStyle w:val="6"/>
          <w:rFonts w:hint="default" w:ascii="Times New Roman Regular" w:hAnsi="Times New Roman Regular" w:eastAsia="Palatino" w:cs="Times New Roman Regular"/>
          <w:i w:val="0"/>
          <w:iCs w:val="0"/>
          <w:caps w:val="0"/>
          <w:color w:val="333333"/>
          <w:spacing w:val="0"/>
          <w:sz w:val="28"/>
          <w:szCs w:val="28"/>
          <w:u w:val="none"/>
        </w:rPr>
        <w:t>po</w:t>
      </w:r>
      <w:r>
        <w:rPr>
          <w:rFonts w:hint="default" w:ascii="Times New Roman Regular" w:hAnsi="Times New Roman Regular" w:eastAsia="Palatino" w:cs="Times New Roman Regular"/>
          <w:i w:val="0"/>
          <w:iCs w:val="0"/>
          <w:caps w:val="0"/>
          <w:color w:val="333333"/>
          <w:spacing w:val="0"/>
          <w:sz w:val="28"/>
          <w:szCs w:val="28"/>
          <w:u w:val="none"/>
        </w:rPr>
        <w:t>, rose to heaven while the other one, the </w:t>
      </w:r>
      <w:r>
        <w:rPr>
          <w:rStyle w:val="6"/>
          <w:rFonts w:hint="default" w:ascii="Times New Roman Regular" w:hAnsi="Times New Roman Regular" w:eastAsia="Palatino" w:cs="Times New Roman Regular"/>
          <w:b/>
          <w:bCs/>
          <w:i w:val="0"/>
          <w:iCs w:val="0"/>
          <w:caps w:val="0"/>
          <w:color w:val="B52600"/>
          <w:spacing w:val="0"/>
          <w:sz w:val="28"/>
          <w:szCs w:val="28"/>
          <w:u w:val="none"/>
        </w:rPr>
        <w:fldChar w:fldCharType="begin"/>
      </w:r>
      <w:r>
        <w:rPr>
          <w:rStyle w:val="6"/>
          <w:rFonts w:hint="default" w:ascii="Times New Roman Regular" w:hAnsi="Times New Roman Regular" w:eastAsia="Palatino" w:cs="Times New Roman Regular"/>
          <w:b/>
          <w:bCs/>
          <w:i w:val="0"/>
          <w:iCs w:val="0"/>
          <w:caps w:val="0"/>
          <w:color w:val="B52600"/>
          <w:spacing w:val="0"/>
          <w:sz w:val="28"/>
          <w:szCs w:val="28"/>
          <w:u w:val="none"/>
        </w:rPr>
        <w:instrText xml:space="preserve"> HYPERLINK "https://www.worldhistory.org/Huns/" </w:instrText>
      </w:r>
      <w:r>
        <w:rPr>
          <w:rStyle w:val="6"/>
          <w:rFonts w:hint="default" w:ascii="Times New Roman Regular" w:hAnsi="Times New Roman Regular" w:eastAsia="Palatino" w:cs="Times New Roman Regular"/>
          <w:b/>
          <w:bCs/>
          <w:i w:val="0"/>
          <w:iCs w:val="0"/>
          <w:caps w:val="0"/>
          <w:color w:val="B52600"/>
          <w:spacing w:val="0"/>
          <w:sz w:val="28"/>
          <w:szCs w:val="28"/>
          <w:u w:val="none"/>
        </w:rPr>
        <w:fldChar w:fldCharType="separate"/>
      </w:r>
      <w:r>
        <w:rPr>
          <w:rStyle w:val="7"/>
          <w:rFonts w:hint="default" w:ascii="Times New Roman Regular" w:hAnsi="Times New Roman Regular" w:eastAsia="Palatino" w:cs="Times New Roman Regular"/>
          <w:b/>
          <w:bCs/>
          <w:i w:val="0"/>
          <w:iCs w:val="0"/>
          <w:caps w:val="0"/>
          <w:color w:val="B52600"/>
          <w:spacing w:val="0"/>
          <w:sz w:val="28"/>
          <w:szCs w:val="28"/>
          <w:u w:val="none"/>
        </w:rPr>
        <w:t>hun</w:t>
      </w:r>
      <w:r>
        <w:rPr>
          <w:rStyle w:val="6"/>
          <w:rFonts w:hint="default" w:ascii="Times New Roman Regular" w:hAnsi="Times New Roman Regular" w:eastAsia="Palatino" w:cs="Times New Roman Regular"/>
          <w:b/>
          <w:bCs/>
          <w:i w:val="0"/>
          <w:iCs w:val="0"/>
          <w:caps w:val="0"/>
          <w:color w:val="B52600"/>
          <w:spacing w:val="0"/>
          <w:sz w:val="28"/>
          <w:szCs w:val="28"/>
          <w:u w:val="none"/>
        </w:rPr>
        <w:fldChar w:fldCharType="end"/>
      </w:r>
      <w:r>
        <w:rPr>
          <w:rFonts w:hint="default" w:ascii="Times New Roman Regular" w:hAnsi="Times New Roman Regular" w:eastAsia="Palatino" w:cs="Times New Roman Regular"/>
          <w:i w:val="0"/>
          <w:iCs w:val="0"/>
          <w:caps w:val="0"/>
          <w:color w:val="333333"/>
          <w:spacing w:val="0"/>
          <w:sz w:val="28"/>
          <w:szCs w:val="28"/>
          <w:u w:val="none"/>
        </w:rPr>
        <w:t>, remained in the body of the deceased. this second soul required regular offerings . Eventually, the</w:t>
      </w:r>
      <w:r>
        <w:rPr>
          <w:rFonts w:hint="default" w:ascii="Times New Roman Regular" w:hAnsi="Times New Roman Regular" w:eastAsia="宋体" w:cs="Times New Roman Regular"/>
          <w:i w:val="0"/>
          <w:iCs w:val="0"/>
          <w:caps w:val="0"/>
          <w:color w:val="333333"/>
          <w:spacing w:val="0"/>
          <w:sz w:val="28"/>
          <w:szCs w:val="28"/>
          <w:u w:val="none"/>
          <w:lang w:val="en-US" w:eastAsia="zh-CN"/>
        </w:rPr>
        <w:t xml:space="preserve"> </w:t>
      </w:r>
      <w:r>
        <w:rPr>
          <w:rStyle w:val="6"/>
          <w:rFonts w:hint="default" w:ascii="Times New Roman Regular" w:hAnsi="Times New Roman Regular" w:eastAsia="Palatino" w:cs="Times New Roman Regular"/>
          <w:i w:val="0"/>
          <w:iCs w:val="0"/>
          <w:caps w:val="0"/>
          <w:color w:val="333333"/>
          <w:spacing w:val="0"/>
          <w:sz w:val="28"/>
          <w:szCs w:val="28"/>
          <w:u w:val="none"/>
        </w:rPr>
        <w:t>hun</w:t>
      </w:r>
      <w:r>
        <w:rPr>
          <w:rFonts w:hint="default" w:ascii="Times New Roman Regular" w:hAnsi="Times New Roman Regular" w:eastAsia="Palatino" w:cs="Times New Roman Regular"/>
          <w:i w:val="0"/>
          <w:iCs w:val="0"/>
          <w:caps w:val="0"/>
          <w:color w:val="333333"/>
          <w:spacing w:val="0"/>
          <w:sz w:val="28"/>
          <w:szCs w:val="28"/>
          <w:u w:val="none"/>
        </w:rPr>
        <w:t xml:space="preserve"> would migrate to the Yellow Springs of the afterlife, but until that time, if the family did not want the spirit of </w:t>
      </w:r>
      <w:r>
        <w:rPr>
          <w:rFonts w:hint="default" w:ascii="Times New Roman Regular" w:hAnsi="Times New Roman Regular" w:eastAsia="Palatino" w:cs="Times New Roman Regular"/>
          <w:i w:val="0"/>
          <w:iCs w:val="0"/>
          <w:caps w:val="0"/>
          <w:color w:val="333333"/>
          <w:spacing w:val="0"/>
          <w:sz w:val="28"/>
          <w:szCs w:val="28"/>
          <w:u w:val="none"/>
          <w:lang w:val="en-US"/>
        </w:rPr>
        <w:t xml:space="preserve">the </w:t>
      </w:r>
      <w:r>
        <w:rPr>
          <w:rFonts w:hint="default" w:ascii="Times New Roman Regular" w:hAnsi="Times New Roman Regular" w:eastAsia="Palatino" w:cs="Times New Roman Regular"/>
          <w:i w:val="0"/>
          <w:iCs w:val="0"/>
          <w:caps w:val="0"/>
          <w:color w:val="333333"/>
          <w:spacing w:val="0"/>
          <w:sz w:val="28"/>
          <w:szCs w:val="28"/>
          <w:u w:val="none"/>
        </w:rPr>
        <w:t>dead  to trouble them as a wandering hungry </w:t>
      </w:r>
      <w:r>
        <w:rPr>
          <w:rFonts w:hint="default" w:ascii="Times New Roman Regular" w:hAnsi="Times New Roman Regular" w:eastAsia="Palatino" w:cs="Times New Roman Regular"/>
          <w:b/>
          <w:bCs/>
          <w:i w:val="0"/>
          <w:iCs w:val="0"/>
          <w:caps w:val="0"/>
          <w:color w:val="B52600"/>
          <w:spacing w:val="0"/>
          <w:sz w:val="28"/>
          <w:szCs w:val="28"/>
          <w:u w:val="none"/>
        </w:rPr>
        <w:fldChar w:fldCharType="begin"/>
      </w:r>
      <w:r>
        <w:rPr>
          <w:rFonts w:hint="default" w:ascii="Times New Roman Regular" w:hAnsi="Times New Roman Regular" w:eastAsia="Palatino" w:cs="Times New Roman Regular"/>
          <w:b/>
          <w:bCs/>
          <w:i w:val="0"/>
          <w:iCs w:val="0"/>
          <w:caps w:val="0"/>
          <w:color w:val="B52600"/>
          <w:spacing w:val="0"/>
          <w:sz w:val="28"/>
          <w:szCs w:val="28"/>
          <w:u w:val="none"/>
        </w:rPr>
        <w:instrText xml:space="preserve"> HYPERLINK "https://www.worldhistory.org/ghost/" </w:instrText>
      </w:r>
      <w:r>
        <w:rPr>
          <w:rFonts w:hint="default" w:ascii="Times New Roman Regular" w:hAnsi="Times New Roman Regular" w:eastAsia="Palatino" w:cs="Times New Roman Regular"/>
          <w:b/>
          <w:bCs/>
          <w:i w:val="0"/>
          <w:iCs w:val="0"/>
          <w:caps w:val="0"/>
          <w:color w:val="B52600"/>
          <w:spacing w:val="0"/>
          <w:sz w:val="28"/>
          <w:szCs w:val="28"/>
          <w:u w:val="none"/>
        </w:rPr>
        <w:fldChar w:fldCharType="separate"/>
      </w:r>
      <w:r>
        <w:rPr>
          <w:rStyle w:val="7"/>
          <w:rFonts w:hint="default" w:ascii="Times New Roman Regular" w:hAnsi="Times New Roman Regular" w:eastAsia="Palatino" w:cs="Times New Roman Regular"/>
          <w:b/>
          <w:bCs/>
          <w:i w:val="0"/>
          <w:iCs w:val="0"/>
          <w:caps w:val="0"/>
          <w:color w:val="B52600"/>
          <w:spacing w:val="0"/>
          <w:sz w:val="28"/>
          <w:szCs w:val="28"/>
          <w:u w:val="none"/>
        </w:rPr>
        <w:t>ghost</w:t>
      </w:r>
      <w:r>
        <w:rPr>
          <w:rFonts w:hint="default" w:ascii="Times New Roman Regular" w:hAnsi="Times New Roman Regular" w:eastAsia="Palatino" w:cs="Times New Roman Regular"/>
          <w:b/>
          <w:bCs/>
          <w:i w:val="0"/>
          <w:iCs w:val="0"/>
          <w:caps w:val="0"/>
          <w:color w:val="B52600"/>
          <w:spacing w:val="0"/>
          <w:sz w:val="28"/>
          <w:szCs w:val="28"/>
          <w:u w:val="none"/>
        </w:rPr>
        <w:fldChar w:fldCharType="end"/>
      </w:r>
      <w:r>
        <w:rPr>
          <w:rFonts w:hint="default" w:ascii="Times New Roman Regular" w:hAnsi="Times New Roman Regular" w:eastAsia="Palatino" w:cs="Times New Roman Regular"/>
          <w:i w:val="0"/>
          <w:iCs w:val="0"/>
          <w:caps w:val="0"/>
          <w:color w:val="333333"/>
          <w:spacing w:val="0"/>
          <w:sz w:val="28"/>
          <w:szCs w:val="28"/>
          <w:u w:val="none"/>
        </w:rPr>
        <w:t xml:space="preserve">, they had to take certain precautions. The first was to bury the dead with all the essential </w:t>
      </w:r>
      <w:r>
        <w:rPr>
          <w:rFonts w:hint="default" w:ascii="Times New Roman Regular" w:hAnsi="Times New Roman Regular" w:eastAsia="Palatino" w:cs="Times New Roman Regular"/>
          <w:i w:val="0"/>
          <w:iCs w:val="0"/>
          <w:caps w:val="0"/>
          <w:color w:val="333333"/>
          <w:spacing w:val="0"/>
          <w:sz w:val="28"/>
          <w:szCs w:val="28"/>
          <w:u w:val="none"/>
          <w:lang w:val="en-US"/>
        </w:rPr>
        <w:t>item</w:t>
      </w:r>
      <w:r>
        <w:rPr>
          <w:rFonts w:hint="default" w:ascii="Times New Roman Regular" w:hAnsi="Times New Roman Regular" w:eastAsia="Palatino" w:cs="Times New Roman Regular"/>
          <w:i w:val="0"/>
          <w:iCs w:val="0"/>
          <w:caps w:val="0"/>
          <w:color w:val="333333"/>
          <w:spacing w:val="0"/>
          <w:sz w:val="28"/>
          <w:szCs w:val="28"/>
          <w:u w:val="none"/>
        </w:rPr>
        <w:t>s (or models of them) they would need in the next life. Next, to ensure the corpse remained at peace, it was necessary to offer appropriate and regular offerings.</w:t>
      </w:r>
    </w:p>
    <w:p w14:paraId="68941137">
      <w:pPr>
        <w:keepNext w:val="0"/>
        <w:keepLines w:val="0"/>
        <w:pageBreakBefore w:val="0"/>
        <w:widowControl/>
        <w:numPr>
          <w:ilvl w:val="0"/>
          <w:numId w:val="0"/>
        </w:numPr>
        <w:suppressLineNumbers w:val="0"/>
        <w:pBdr>
          <w:left w:val="none" w:color="auto" w:sz="0" w:space="0"/>
        </w:pBdr>
        <w:kinsoku/>
        <w:wordWrap/>
        <w:overflowPunct/>
        <w:topLinePunct w:val="0"/>
        <w:autoSpaceDE/>
        <w:autoSpaceDN/>
        <w:bidi w:val="0"/>
        <w:adjustRightInd/>
        <w:snapToGrid/>
        <w:spacing w:before="0" w:beforeAutospacing="1" w:after="0" w:afterAutospacing="0" w:line="240" w:lineRule="auto"/>
        <w:jc w:val="both"/>
        <w:textAlignment w:val="auto"/>
        <w:rPr>
          <w:rFonts w:hint="default" w:ascii="Times New Roman Regular" w:hAnsi="Times New Roman Regular" w:eastAsia="PingFang SC" w:cs="Times New Roman Regular"/>
          <w:i w:val="0"/>
          <w:iCs w:val="0"/>
          <w:caps w:val="0"/>
          <w:spacing w:val="0"/>
          <w:sz w:val="28"/>
          <w:szCs w:val="28"/>
          <w:u w:val="none"/>
        </w:rPr>
      </w:pPr>
      <w:r>
        <w:rPr>
          <w:rStyle w:val="5"/>
          <w:rFonts w:hint="default" w:ascii="Times New Roman Regular" w:hAnsi="Times New Roman Regular" w:eastAsia="PingFang SC" w:cs="Times New Roman Regular"/>
          <w:b/>
          <w:bCs/>
          <w:i w:val="0"/>
          <w:iCs w:val="0"/>
          <w:caps w:val="0"/>
          <w:spacing w:val="0"/>
          <w:sz w:val="28"/>
          <w:szCs w:val="28"/>
          <w:u w:val="none"/>
        </w:rPr>
        <w:t>Washing Hands</w:t>
      </w:r>
      <w:r>
        <w:rPr>
          <w:rFonts w:hint="default" w:ascii="Times New Roman Regular" w:hAnsi="Times New Roman Regular" w:eastAsia="PingFang SC" w:cs="Times New Roman Regular"/>
          <w:i w:val="0"/>
          <w:iCs w:val="0"/>
          <w:caps w:val="0"/>
          <w:spacing w:val="0"/>
          <w:sz w:val="28"/>
          <w:szCs w:val="28"/>
          <w:u w:val="none"/>
        </w:rPr>
        <w:t>: Before formally starting the worship, the people participating in the worship usually need to wash their hands first to show respect for the ancestors and the solemnity of the worship</w:t>
      </w:r>
    </w:p>
    <w:p w14:paraId="49FEE6F4">
      <w:pPr>
        <w:keepNext w:val="0"/>
        <w:keepLines w:val="0"/>
        <w:pageBreakBefore w:val="0"/>
        <w:widowControl/>
        <w:numPr>
          <w:ilvl w:val="0"/>
          <w:numId w:val="0"/>
        </w:numPr>
        <w:suppressLineNumbers w:val="0"/>
        <w:pBdr>
          <w:left w:val="none" w:color="auto" w:sz="0" w:space="0"/>
        </w:pBdr>
        <w:kinsoku/>
        <w:wordWrap/>
        <w:overflowPunct/>
        <w:topLinePunct w:val="0"/>
        <w:autoSpaceDE/>
        <w:autoSpaceDN/>
        <w:bidi w:val="0"/>
        <w:adjustRightInd/>
        <w:snapToGrid/>
        <w:spacing w:before="0" w:beforeAutospacing="1" w:after="0" w:afterAutospacing="0" w:line="240" w:lineRule="auto"/>
        <w:jc w:val="both"/>
        <w:textAlignment w:val="auto"/>
        <w:rPr>
          <w:rFonts w:hint="default" w:ascii="Times New Roman Regular" w:hAnsi="Times New Roman Regular" w:eastAsia="PingFang SC" w:cs="Times New Roman Regular"/>
          <w:i w:val="0"/>
          <w:iCs w:val="0"/>
          <w:caps w:val="0"/>
          <w:spacing w:val="0"/>
          <w:sz w:val="28"/>
          <w:szCs w:val="28"/>
          <w:u w:val="none"/>
        </w:rPr>
      </w:pPr>
      <w:r>
        <w:rPr>
          <w:rStyle w:val="5"/>
          <w:rFonts w:hint="default" w:ascii="Times New Roman Regular" w:hAnsi="Times New Roman Regular" w:eastAsia="PingFang SC" w:cs="Times New Roman Regular"/>
          <w:b/>
          <w:bCs/>
          <w:i w:val="0"/>
          <w:iCs w:val="0"/>
          <w:caps w:val="0"/>
          <w:spacing w:val="0"/>
          <w:sz w:val="28"/>
          <w:szCs w:val="28"/>
          <w:u w:val="none"/>
        </w:rPr>
        <w:t>Burning Incense</w:t>
      </w:r>
      <w:r>
        <w:rPr>
          <w:rFonts w:hint="default" w:ascii="Times New Roman Regular" w:hAnsi="Times New Roman Regular" w:eastAsia="PingFang SC" w:cs="Times New Roman Regular"/>
          <w:i w:val="0"/>
          <w:iCs w:val="0"/>
          <w:caps w:val="0"/>
          <w:spacing w:val="0"/>
          <w:sz w:val="28"/>
          <w:szCs w:val="28"/>
          <w:u w:val="none"/>
        </w:rPr>
        <w:t>: Light the incense candles, hold the incense in hand and bow or worship three times towards</w:t>
      </w:r>
      <w:r>
        <w:rPr>
          <w:rFonts w:hint="default" w:ascii="Times New Roman Regular" w:hAnsi="Times New Roman Regular" w:eastAsia="PingFang SC" w:cs="Times New Roman Regular"/>
          <w:i w:val="0"/>
          <w:iCs w:val="0"/>
          <w:caps w:val="0"/>
          <w:spacing w:val="0"/>
          <w:sz w:val="28"/>
          <w:szCs w:val="28"/>
          <w:u w:val="none"/>
          <w:lang w:val="en-US"/>
        </w:rPr>
        <w:t xml:space="preserve"> </w:t>
      </w:r>
      <w:r>
        <w:rPr>
          <w:rFonts w:hint="default" w:ascii="Times New Roman Regular" w:hAnsi="Times New Roman Regular" w:eastAsia="PingFang SC" w:cs="Times New Roman Regular"/>
          <w:i w:val="0"/>
          <w:iCs w:val="0"/>
          <w:caps w:val="0"/>
          <w:spacing w:val="0"/>
          <w:sz w:val="28"/>
          <w:szCs w:val="28"/>
          <w:u w:val="none"/>
        </w:rPr>
        <w:t>the ancestral tablets or the graves, and then insert the incense into the burner or into the soil in front of the graves. The number of incense sticks also has certain 讲究 in different places, and in some cases, three sticks are used, symbolizing heaven, earth, and man</w:t>
      </w:r>
    </w:p>
    <w:p w14:paraId="7EB37D4D">
      <w:pPr>
        <w:keepNext w:val="0"/>
        <w:keepLines w:val="0"/>
        <w:pageBreakBefore w:val="0"/>
        <w:widowControl/>
        <w:numPr>
          <w:ilvl w:val="0"/>
          <w:numId w:val="0"/>
        </w:numPr>
        <w:suppressLineNumbers w:val="0"/>
        <w:pBdr>
          <w:left w:val="none" w:color="auto" w:sz="0" w:space="0"/>
        </w:pBdr>
        <w:kinsoku/>
        <w:wordWrap/>
        <w:overflowPunct/>
        <w:topLinePunct w:val="0"/>
        <w:autoSpaceDE/>
        <w:autoSpaceDN/>
        <w:bidi w:val="0"/>
        <w:adjustRightInd/>
        <w:snapToGrid/>
        <w:spacing w:before="0" w:beforeAutospacing="1" w:after="0" w:afterAutospacing="0" w:line="240" w:lineRule="auto"/>
        <w:jc w:val="both"/>
        <w:textAlignment w:val="auto"/>
        <w:rPr>
          <w:rFonts w:hint="default" w:ascii="Times New Roman Regular" w:hAnsi="Times New Roman Regular" w:cs="Times New Roman Regular"/>
          <w:sz w:val="28"/>
          <w:szCs w:val="28"/>
        </w:rPr>
      </w:pPr>
      <w:r>
        <w:rPr>
          <w:rStyle w:val="5"/>
          <w:rFonts w:hint="default" w:ascii="Times New Roman Regular" w:hAnsi="Times New Roman Regular" w:eastAsia="PingFang SC" w:cs="Times New Roman Regular"/>
          <w:b/>
          <w:bCs/>
          <w:i w:val="0"/>
          <w:iCs w:val="0"/>
          <w:caps w:val="0"/>
          <w:spacing w:val="0"/>
          <w:sz w:val="28"/>
          <w:szCs w:val="28"/>
          <w:u w:val="none"/>
        </w:rPr>
        <w:t>Setting out Offerings</w:t>
      </w:r>
      <w:r>
        <w:rPr>
          <w:rFonts w:hint="default" w:ascii="Times New Roman Regular" w:hAnsi="Times New Roman Regular" w:eastAsia="PingFang SC" w:cs="Times New Roman Regular"/>
          <w:i w:val="0"/>
          <w:iCs w:val="0"/>
          <w:caps w:val="0"/>
          <w:spacing w:val="0"/>
          <w:sz w:val="28"/>
          <w:szCs w:val="28"/>
          <w:u w:val="none"/>
        </w:rPr>
        <w:t>: Place the various kinds of offerings that have been prepared neatly on the offering table or in front of the graves.</w:t>
      </w:r>
    </w:p>
    <w:p w14:paraId="5AC86D5B">
      <w:pPr>
        <w:keepNext w:val="0"/>
        <w:keepLines w:val="0"/>
        <w:pageBreakBefore w:val="0"/>
        <w:widowControl/>
        <w:numPr>
          <w:ilvl w:val="0"/>
          <w:numId w:val="0"/>
        </w:numPr>
        <w:suppressLineNumbers w:val="0"/>
        <w:pBdr>
          <w:left w:val="none" w:color="auto" w:sz="0" w:space="0"/>
        </w:pBdr>
        <w:kinsoku/>
        <w:wordWrap/>
        <w:overflowPunct/>
        <w:topLinePunct w:val="0"/>
        <w:autoSpaceDE/>
        <w:autoSpaceDN/>
        <w:bidi w:val="0"/>
        <w:adjustRightInd/>
        <w:snapToGrid/>
        <w:spacing w:before="160" w:beforeAutospacing="0" w:after="0" w:afterAutospacing="0" w:line="240" w:lineRule="auto"/>
        <w:jc w:val="both"/>
        <w:textAlignment w:val="auto"/>
        <w:rPr>
          <w:rFonts w:hint="default" w:ascii="Times New Roman Regular" w:hAnsi="Times New Roman Regular" w:cs="Times New Roman Regular"/>
          <w:sz w:val="28"/>
          <w:szCs w:val="28"/>
        </w:rPr>
      </w:pPr>
      <w:r>
        <w:rPr>
          <w:rStyle w:val="5"/>
          <w:rFonts w:hint="default" w:ascii="Times New Roman Regular" w:hAnsi="Times New Roman Regular" w:eastAsia="PingFang SC" w:cs="Times New Roman Regular"/>
          <w:b/>
          <w:bCs/>
          <w:i w:val="0"/>
          <w:iCs w:val="0"/>
          <w:caps w:val="0"/>
          <w:spacing w:val="0"/>
          <w:sz w:val="28"/>
          <w:szCs w:val="28"/>
          <w:u w:val="none"/>
        </w:rPr>
        <w:t>Reading the Sacrificial Text</w:t>
      </w:r>
      <w:r>
        <w:rPr>
          <w:rFonts w:hint="default" w:ascii="Times New Roman Regular" w:hAnsi="Times New Roman Regular" w:eastAsia="PingFang SC" w:cs="Times New Roman Regular"/>
          <w:i w:val="0"/>
          <w:iCs w:val="0"/>
          <w:caps w:val="0"/>
          <w:spacing w:val="0"/>
          <w:sz w:val="28"/>
          <w:szCs w:val="28"/>
          <w:u w:val="none"/>
        </w:rPr>
        <w:t>: In some formal family worship activities, especially those held in the ancestral hall, there will be a person specially assigned to read the sacrificial text. The content is generally to remember the achievements of the ancestors, express gratitude to the ancestors, and report the recent situation of the family to the ancestors.</w:t>
      </w:r>
    </w:p>
    <w:p w14:paraId="11268779">
      <w:pPr>
        <w:keepNext w:val="0"/>
        <w:keepLines w:val="0"/>
        <w:pageBreakBefore w:val="0"/>
        <w:widowControl/>
        <w:numPr>
          <w:ilvl w:val="0"/>
          <w:numId w:val="0"/>
        </w:numPr>
        <w:suppressLineNumbers w:val="0"/>
        <w:pBdr>
          <w:left w:val="none" w:color="auto" w:sz="0" w:space="0"/>
        </w:pBdr>
        <w:kinsoku/>
        <w:wordWrap/>
        <w:overflowPunct/>
        <w:topLinePunct w:val="0"/>
        <w:autoSpaceDE/>
        <w:autoSpaceDN/>
        <w:bidi w:val="0"/>
        <w:adjustRightInd/>
        <w:snapToGrid/>
        <w:spacing w:before="160" w:beforeAutospacing="0" w:after="0" w:afterAutospacing="0" w:line="240" w:lineRule="auto"/>
        <w:jc w:val="both"/>
        <w:textAlignment w:val="auto"/>
        <w:rPr>
          <w:rFonts w:hint="default" w:ascii="Times New Roman Regular" w:hAnsi="Times New Roman Regular" w:cs="Times New Roman Regular"/>
          <w:sz w:val="28"/>
          <w:szCs w:val="28"/>
        </w:rPr>
      </w:pPr>
      <w:r>
        <w:rPr>
          <w:rStyle w:val="5"/>
          <w:rFonts w:hint="default" w:ascii="Times New Roman Regular" w:hAnsi="Times New Roman Regular" w:eastAsia="PingFang SC" w:cs="Times New Roman Regular"/>
          <w:b/>
          <w:bCs/>
          <w:i w:val="0"/>
          <w:iCs w:val="0"/>
          <w:caps w:val="0"/>
          <w:spacing w:val="0"/>
          <w:sz w:val="28"/>
          <w:szCs w:val="28"/>
          <w:u w:val="none"/>
        </w:rPr>
        <w:t xml:space="preserve">Kowtow or Bowing </w:t>
      </w:r>
      <w:r>
        <w:rPr>
          <w:rFonts w:hint="default" w:ascii="Times New Roman Regular" w:hAnsi="Times New Roman Regular" w:eastAsia="PingFang SC" w:cs="Times New Roman Regular"/>
          <w:i w:val="0"/>
          <w:iCs w:val="0"/>
          <w:caps w:val="0"/>
          <w:spacing w:val="0"/>
          <w:sz w:val="28"/>
          <w:szCs w:val="28"/>
          <w:u w:val="none"/>
        </w:rPr>
        <w:t>: The people participating in the worship will, , successively perform kowtow (kowtowing) or bowing rituals</w:t>
      </w:r>
      <w:r>
        <w:rPr>
          <w:rFonts w:hint="default" w:ascii="Times New Roman Regular" w:hAnsi="Times New Roman Regular" w:eastAsia="PingFang SC" w:cs="Times New Roman Regular"/>
          <w:i w:val="0"/>
          <w:iCs w:val="0"/>
          <w:caps w:val="0"/>
          <w:spacing w:val="0"/>
          <w:sz w:val="28"/>
          <w:szCs w:val="28"/>
          <w:u w:val="none"/>
          <w:lang w:val="en-US"/>
        </w:rPr>
        <w:t xml:space="preserve"> according to their </w:t>
      </w:r>
      <w:r>
        <w:rPr>
          <w:rFonts w:hint="default" w:ascii="Times New Roman Regular" w:hAnsi="Times New Roman Regular" w:eastAsia="PingFang SC" w:cs="Times New Roman Regular"/>
          <w:i w:val="0"/>
          <w:iCs w:val="0"/>
          <w:caps w:val="0"/>
          <w:spacing w:val="0"/>
          <w:sz w:val="28"/>
          <w:szCs w:val="28"/>
          <w:u w:val="none"/>
        </w:rPr>
        <w:t xml:space="preserve"> seniority to the ancestors to express their respect  and their wish</w:t>
      </w:r>
      <w:r>
        <w:rPr>
          <w:rFonts w:hint="default" w:ascii="Times New Roman Regular" w:hAnsi="Times New Roman Regular" w:eastAsia="PingFang SC" w:cs="Times New Roman Regular"/>
          <w:i w:val="0"/>
          <w:iCs w:val="0"/>
          <w:caps w:val="0"/>
          <w:spacing w:val="0"/>
          <w:sz w:val="28"/>
          <w:szCs w:val="28"/>
          <w:u w:val="none"/>
          <w:lang w:val="en-US"/>
        </w:rPr>
        <w:t>es</w:t>
      </w:r>
      <w:r>
        <w:rPr>
          <w:rFonts w:hint="default" w:ascii="Times New Roman Regular" w:hAnsi="Times New Roman Regular" w:eastAsia="PingFang SC" w:cs="Times New Roman Regular"/>
          <w:i w:val="0"/>
          <w:iCs w:val="0"/>
          <w:caps w:val="0"/>
          <w:spacing w:val="0"/>
          <w:sz w:val="28"/>
          <w:szCs w:val="28"/>
          <w:u w:val="none"/>
        </w:rPr>
        <w:t>.</w:t>
      </w:r>
    </w:p>
    <w:p w14:paraId="387BF32D">
      <w:pPr>
        <w:keepNext w:val="0"/>
        <w:keepLines w:val="0"/>
        <w:pageBreakBefore w:val="0"/>
        <w:widowControl/>
        <w:numPr>
          <w:ilvl w:val="0"/>
          <w:numId w:val="0"/>
        </w:numPr>
        <w:suppressLineNumbers w:val="0"/>
        <w:pBdr>
          <w:left w:val="none" w:color="auto" w:sz="0" w:space="0"/>
        </w:pBdr>
        <w:kinsoku/>
        <w:wordWrap/>
        <w:overflowPunct/>
        <w:topLinePunct w:val="0"/>
        <w:autoSpaceDE/>
        <w:autoSpaceDN/>
        <w:bidi w:val="0"/>
        <w:adjustRightInd/>
        <w:snapToGrid/>
        <w:spacing w:before="160" w:beforeAutospacing="0" w:after="0" w:afterAutospacing="0" w:line="240" w:lineRule="auto"/>
        <w:jc w:val="both"/>
        <w:textAlignment w:val="auto"/>
        <w:rPr>
          <w:rFonts w:hint="default" w:ascii="Times New Roman Regular" w:hAnsi="Times New Roman Regular" w:cs="Times New Roman Regular"/>
          <w:sz w:val="28"/>
          <w:szCs w:val="28"/>
        </w:rPr>
      </w:pPr>
      <w:r>
        <w:rPr>
          <w:rStyle w:val="5"/>
          <w:rFonts w:hint="default" w:ascii="Times New Roman Regular" w:hAnsi="Times New Roman Regular" w:eastAsia="PingFang SC" w:cs="Times New Roman Regular"/>
          <w:b/>
          <w:bCs/>
          <w:i w:val="0"/>
          <w:iCs w:val="0"/>
          <w:caps w:val="0"/>
          <w:spacing w:val="0"/>
          <w:sz w:val="28"/>
          <w:szCs w:val="28"/>
          <w:u w:val="none"/>
        </w:rPr>
        <w:t>Burning Paper</w:t>
      </w:r>
      <w:r>
        <w:rPr>
          <w:rStyle w:val="5"/>
          <w:rFonts w:hint="default" w:ascii="Times New Roman Regular" w:hAnsi="Times New Roman Regular" w:eastAsia="PingFang SC" w:cs="Times New Roman Regular"/>
          <w:b/>
          <w:bCs/>
          <w:i w:val="0"/>
          <w:iCs w:val="0"/>
          <w:caps w:val="0"/>
          <w:spacing w:val="0"/>
          <w:sz w:val="28"/>
          <w:szCs w:val="28"/>
          <w:u w:val="none"/>
          <w:lang w:val="en-US"/>
        </w:rPr>
        <w:t xml:space="preserve"> money</w:t>
      </w:r>
      <w:r>
        <w:rPr>
          <w:rFonts w:hint="default" w:ascii="Times New Roman Regular" w:hAnsi="Times New Roman Regular" w:eastAsia="PingFang SC" w:cs="Times New Roman Regular"/>
          <w:i w:val="0"/>
          <w:iCs w:val="0"/>
          <w:caps w:val="0"/>
          <w:spacing w:val="0"/>
          <w:sz w:val="28"/>
          <w:szCs w:val="28"/>
          <w:u w:val="none"/>
        </w:rPr>
        <w:t xml:space="preserve">: When the </w:t>
      </w:r>
      <w:r>
        <w:rPr>
          <w:rFonts w:hint="default" w:ascii="Times New Roman Regular" w:hAnsi="Times New Roman Regular" w:eastAsia="PingFang SC" w:cs="Times New Roman Regular"/>
          <w:i w:val="0"/>
          <w:iCs w:val="0"/>
          <w:caps w:val="0"/>
          <w:spacing w:val="0"/>
          <w:sz w:val="28"/>
          <w:szCs w:val="28"/>
          <w:u w:val="none"/>
          <w:lang w:val="en-US"/>
        </w:rPr>
        <w:t xml:space="preserve">ceremony </w:t>
      </w:r>
      <w:r>
        <w:rPr>
          <w:rFonts w:hint="default" w:ascii="Times New Roman Regular" w:hAnsi="Times New Roman Regular" w:eastAsia="PingFang SC" w:cs="Times New Roman Regular"/>
          <w:i w:val="0"/>
          <w:iCs w:val="0"/>
          <w:caps w:val="0"/>
          <w:spacing w:val="0"/>
          <w:sz w:val="28"/>
          <w:szCs w:val="28"/>
          <w:u w:val="none"/>
        </w:rPr>
        <w:t>is about to end, the prepared paper money will be burned. People believe that in this way, the ancestors will have enough money to use in the other world.</w:t>
      </w:r>
    </w:p>
    <w:p w14:paraId="03D23882">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除夕</w:t>
      </w:r>
    </w:p>
    <w:p w14:paraId="10987165">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On the afternoon of New Year's Eve, the genealogy sheet will be taken out and then hung on the wall. Paper cuttings for decoration should be pasted on the windows, and couplets should be hung on both sides of the door. The colors of the couplets are usually red and white. On the table, offerings such as wine, dishes, and steamed buns should be arranged. In front of these offerings, incense candles, candlesticks and other items should be placed.</w:t>
      </w:r>
    </w:p>
    <w:p w14:paraId="4C253170">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The eldest son of the family should take offerings such as wine, meat, and joss paper to perform sacrificial activities in front of others. He should burn the paper money while silently murmuring the names of the ancestors in his mind, inviting them to come home for the New Year.</w:t>
      </w:r>
    </w:p>
    <w:p w14:paraId="5B216B80">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After finishing the sacrificial activities and returning home, the incense candles should be lit, which means that the ancestors have already come back and taken their seats. Then the whole family, old and young, will kneel down and kowtow, praying that the ancestors will bless them.</w:t>
      </w:r>
    </w:p>
    <w:p w14:paraId="294F66C8">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cs="Times New Roman Regular"/>
          <w:sz w:val="28"/>
          <w:szCs w:val="28"/>
          <w:lang w:val="en-US"/>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清明节</w:t>
      </w:r>
    </w:p>
    <w:p w14:paraId="5A42AB67">
      <w:pPr>
        <w:keepNext w:val="0"/>
        <w:keepLines w:val="0"/>
        <w:pageBreakBefore w:val="0"/>
        <w:widowControl/>
        <w:suppressLineNumbers w:val="0"/>
        <w:kinsoku/>
        <w:wordWrap/>
        <w:overflowPunct/>
        <w:topLinePunct w:val="0"/>
        <w:autoSpaceDE/>
        <w:autoSpaceDN/>
        <w:bidi w:val="0"/>
        <w:adjustRightInd/>
        <w:snapToGrid/>
        <w:spacing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 xml:space="preserve">Ancestor worship during the Qingming Festival is an important traditional custom, which has profound cultural connotations and diverse forms of expression. </w:t>
      </w:r>
    </w:p>
    <w:p w14:paraId="3528112E">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b/>
          <w:bCs/>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b/>
          <w:bCs/>
          <w:i w:val="0"/>
          <w:iCs w:val="0"/>
          <w:caps w:val="0"/>
          <w:spacing w:val="0"/>
          <w:kern w:val="0"/>
          <w:sz w:val="28"/>
          <w:szCs w:val="28"/>
          <w:u w:val="none"/>
          <w:lang w:val="en-US" w:eastAsia="zh-CN" w:bidi="ar"/>
        </w:rPr>
        <w:t>I. Grave Sweeping</w:t>
      </w:r>
    </w:p>
    <w:p w14:paraId="14C1A3EE">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b/>
          <w:bCs/>
          <w:i w:val="0"/>
          <w:iCs w:val="0"/>
          <w:caps w:val="0"/>
          <w:spacing w:val="0"/>
          <w:kern w:val="0"/>
          <w:sz w:val="28"/>
          <w:szCs w:val="28"/>
          <w:u w:val="none"/>
          <w:lang w:val="en-US" w:eastAsia="zh-CN" w:bidi="ar"/>
        </w:rPr>
        <w:t>Cleaning the Graveyard</w:t>
      </w:r>
      <w:r>
        <w:rPr>
          <w:rFonts w:hint="default" w:ascii="Times New Roman Regular" w:hAnsi="Times New Roman Regular" w:eastAsia="PingFang SC" w:cs="Times New Roman Regular"/>
          <w:i w:val="0"/>
          <w:iCs w:val="0"/>
          <w:caps w:val="0"/>
          <w:spacing w:val="0"/>
          <w:kern w:val="0"/>
          <w:sz w:val="28"/>
          <w:szCs w:val="28"/>
          <w:u w:val="none"/>
          <w:lang w:val="en-US" w:eastAsia="zh-CN" w:bidi="ar"/>
        </w:rPr>
        <w:t>: People will come to the ancestral graves during the Qingming Festival. clean up the weeds around the graves and sweep away the dust and on the tombs with cleaning tools to make the graveyard clean and tidy, expressing their respect for the ancestors.</w:t>
      </w:r>
    </w:p>
    <w:p w14:paraId="44E2B6D1">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b/>
          <w:bCs/>
          <w:i w:val="0"/>
          <w:iCs w:val="0"/>
          <w:caps w:val="0"/>
          <w:spacing w:val="0"/>
          <w:kern w:val="0"/>
          <w:sz w:val="28"/>
          <w:szCs w:val="28"/>
          <w:u w:val="none"/>
          <w:lang w:val="en-US" w:eastAsia="zh-CN" w:bidi="ar"/>
        </w:rPr>
        <w:t>Adding soil and Repairing</w:t>
      </w:r>
      <w:r>
        <w:rPr>
          <w:rFonts w:hint="default" w:ascii="Times New Roman Regular" w:hAnsi="Times New Roman Regular" w:eastAsia="PingFang SC" w:cs="Times New Roman Regular"/>
          <w:i w:val="0"/>
          <w:iCs w:val="0"/>
          <w:caps w:val="0"/>
          <w:spacing w:val="0"/>
          <w:kern w:val="0"/>
          <w:sz w:val="28"/>
          <w:szCs w:val="28"/>
          <w:u w:val="none"/>
          <w:lang w:val="en-US" w:eastAsia="zh-CN" w:bidi="ar"/>
        </w:rPr>
        <w:t xml:space="preserve">: New soil is used to reinforce th the graves, which implies the prosperity of the family and is also the maintenance of the resting place of the ancestors. </w:t>
      </w:r>
    </w:p>
    <w:p w14:paraId="1201D044">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Offering Sacrifices: Various sacrificial offerings such as fruits , pastries, food and wine are placed on the offering table in front of the graves. In some areas, the favorite foods of the deceased during their lifetime will also be prepared. These sacrificial offerings symbolize the support of the families to the ancestors, hoping that the ancestors can also have enough food and clothing in the other world.</w:t>
      </w:r>
    </w:p>
    <w:p w14:paraId="04029A52">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b/>
          <w:bCs/>
          <w:i w:val="0"/>
          <w:iCs w:val="0"/>
          <w:caps w:val="0"/>
          <w:spacing w:val="0"/>
          <w:kern w:val="0"/>
          <w:sz w:val="28"/>
          <w:szCs w:val="28"/>
          <w:u w:val="none"/>
          <w:lang w:val="en-US" w:eastAsia="zh-CN" w:bidi="ar"/>
        </w:rPr>
        <w:t>Burning Incense and Lighting Candles</w:t>
      </w:r>
      <w:r>
        <w:rPr>
          <w:rFonts w:hint="default" w:ascii="Times New Roman Regular" w:hAnsi="Times New Roman Regular" w:eastAsia="PingFang SC" w:cs="Times New Roman Regular"/>
          <w:i w:val="0"/>
          <w:iCs w:val="0"/>
          <w:caps w:val="0"/>
          <w:spacing w:val="0"/>
          <w:kern w:val="0"/>
          <w:sz w:val="28"/>
          <w:szCs w:val="28"/>
          <w:u w:val="none"/>
          <w:lang w:val="en-US" w:eastAsia="zh-CN" w:bidi="ar"/>
        </w:rPr>
        <w:t>: Incense sticks and candles are lit and inserted in front of the graves. The curling smoke of the incense and the flickering light are a way to communicate with the ancestors. The wishes and thoughts of the family are conveyed through the smoke.</w:t>
      </w:r>
    </w:p>
    <w:p w14:paraId="51CC8F4F">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b/>
          <w:bCs/>
          <w:i w:val="0"/>
          <w:iCs w:val="0"/>
          <w:caps w:val="0"/>
          <w:spacing w:val="0"/>
          <w:kern w:val="0"/>
          <w:sz w:val="28"/>
          <w:szCs w:val="28"/>
          <w:u w:val="none"/>
          <w:lang w:val="en-US" w:eastAsia="zh-CN" w:bidi="ar"/>
        </w:rPr>
        <w:t>Kneeling and Worshiping</w:t>
      </w:r>
      <w:r>
        <w:rPr>
          <w:rFonts w:hint="default" w:ascii="Times New Roman Regular" w:hAnsi="Times New Roman Regular" w:eastAsia="PingFang SC" w:cs="Times New Roman Regular"/>
          <w:i w:val="0"/>
          <w:iCs w:val="0"/>
          <w:caps w:val="0"/>
          <w:spacing w:val="0"/>
          <w:kern w:val="0"/>
          <w:sz w:val="28"/>
          <w:szCs w:val="28"/>
          <w:u w:val="none"/>
          <w:lang w:val="en-US" w:eastAsia="zh-CN" w:bidi="ar"/>
        </w:rPr>
        <w:t>: Family members will kneel down and kowtow in front of the graves one by one according to seniority. Usually, three kowtows are the most common. They show their respects to the ancestors in the most pious manner, expressing their feelings of remembrance and praying for the ancestors to bless the family with peace and happiness.</w:t>
      </w:r>
    </w:p>
    <w:p w14:paraId="043D8C1A">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b/>
          <w:bCs/>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b/>
          <w:bCs/>
          <w:i w:val="0"/>
          <w:iCs w:val="0"/>
          <w:caps w:val="0"/>
          <w:spacing w:val="0"/>
          <w:kern w:val="0"/>
          <w:sz w:val="28"/>
          <w:szCs w:val="28"/>
          <w:u w:val="none"/>
          <w:lang w:val="en-US" w:eastAsia="zh-CN" w:bidi="ar"/>
        </w:rPr>
        <w:t>II. Burning Paper</w:t>
      </w:r>
    </w:p>
    <w:p w14:paraId="25D4D589">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spacing w:val="0"/>
          <w:kern w:val="0"/>
          <w:sz w:val="28"/>
          <w:szCs w:val="28"/>
          <w:u w:val="none"/>
          <w:lang w:val="en-US" w:eastAsia="zh-CN" w:bidi="ar"/>
        </w:rPr>
        <w:t>I</w:t>
      </w:r>
      <w:r>
        <w:rPr>
          <w:rFonts w:hint="default" w:ascii="Times New Roman Regular" w:hAnsi="Times New Roman Regular" w:eastAsia="PingFang SC" w:cs="Times New Roman Regular"/>
          <w:i w:val="0"/>
          <w:iCs w:val="0"/>
          <w:caps w:val="0"/>
          <w:spacing w:val="0"/>
          <w:kern w:val="0"/>
          <w:sz w:val="28"/>
          <w:szCs w:val="28"/>
          <w:u w:val="none"/>
          <w:lang w:val="en-US" w:eastAsia="zh-CN" w:bidi="ar"/>
        </w:rPr>
        <w:t xml:space="preserve">n addition to burning paper money, there are also many paper-made sacrificial offerings nowadays, such as paper-made houses, cars, electrical appliances. It is also believed that these  offerings will be sent to the ancestors after being burned, allowing the ancestors to enjoy the "convenience" of modern society. </w:t>
      </w:r>
    </w:p>
    <w:p w14:paraId="32664435">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The custom of ancestor worship on Qingming Festival carries the Chinese nation's respect for ancestors, the importance attached to family inheritance . Although some specific practices may change during the development of the times, the emotional and cultural significance contained therein remains the same.</w:t>
      </w:r>
    </w:p>
    <w:p w14:paraId="2D260BD2">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b w:val="0"/>
          <w:bCs w:val="0"/>
          <w:i w:val="0"/>
          <w:iCs w:val="0"/>
          <w:caps w:val="0"/>
          <w:spacing w:val="0"/>
          <w:kern w:val="0"/>
          <w:sz w:val="28"/>
          <w:szCs w:val="28"/>
          <w:u w:val="none"/>
          <w:shd w:val="clear" w:color="FFFFFF" w:fill="D9D9D9"/>
          <w:lang w:val="en-US" w:eastAsia="zh-CN" w:bidi="ar"/>
        </w:rPr>
      </w:pPr>
      <w:r>
        <w:rPr>
          <w:rFonts w:hint="default" w:ascii="Times New Roman Regular" w:hAnsi="Times New Roman Regular" w:eastAsia="PingFang SC" w:cs="Times New Roman Regular"/>
          <w:b w:val="0"/>
          <w:bCs w:val="0"/>
          <w:i w:val="0"/>
          <w:iCs w:val="0"/>
          <w:spacing w:val="0"/>
          <w:kern w:val="0"/>
          <w:sz w:val="28"/>
          <w:szCs w:val="28"/>
          <w:u w:val="none"/>
          <w:shd w:val="clear" w:color="FFFFFF" w:fill="D9D9D9"/>
          <w:lang w:val="en-US" w:eastAsia="zh-CN" w:bidi="ar"/>
        </w:rPr>
        <w:t>O</w:t>
      </w:r>
      <w:r>
        <w:rPr>
          <w:rFonts w:hint="default" w:ascii="Times New Roman Regular" w:hAnsi="Times New Roman Regular" w:eastAsia="PingFang SC" w:cs="Times New Roman Regular"/>
          <w:b w:val="0"/>
          <w:bCs w:val="0"/>
          <w:i w:val="0"/>
          <w:iCs w:val="0"/>
          <w:caps w:val="0"/>
          <w:spacing w:val="0"/>
          <w:kern w:val="0"/>
          <w:sz w:val="28"/>
          <w:szCs w:val="28"/>
          <w:u w:val="none"/>
          <w:shd w:val="clear" w:color="FFFFFF" w:fill="D9D9D9"/>
          <w:lang w:val="en-US" w:eastAsia="zh-CN" w:bidi="ar"/>
        </w:rPr>
        <w:t>ther cutoms:</w:t>
      </w:r>
    </w:p>
    <w:p w14:paraId="3904D2EE">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b w:val="0"/>
          <w:bCs w:val="0"/>
          <w:i w:val="0"/>
          <w:iCs w:val="0"/>
          <w:caps w:val="0"/>
          <w:spacing w:val="0"/>
          <w:kern w:val="0"/>
          <w:sz w:val="28"/>
          <w:szCs w:val="28"/>
          <w:u w:val="none"/>
          <w:shd w:val="clear" w:color="FFFFFF" w:fill="D9D9D9"/>
          <w:lang w:val="en-US" w:eastAsia="zh-CN" w:bidi="ar"/>
        </w:rPr>
      </w:pPr>
      <w:r>
        <w:rPr>
          <w:rFonts w:hint="default" w:ascii="Times New Roman Regular" w:hAnsi="Times New Roman Regular" w:eastAsia="PingFang SC" w:cs="Times New Roman Regular"/>
          <w:b w:val="0"/>
          <w:bCs w:val="0"/>
          <w:i w:val="0"/>
          <w:iCs w:val="0"/>
          <w:caps w:val="0"/>
          <w:spacing w:val="0"/>
          <w:kern w:val="0"/>
          <w:sz w:val="28"/>
          <w:szCs w:val="28"/>
          <w:u w:val="none"/>
          <w:shd w:val="clear" w:color="FFFFFF" w:fill="D9D9D9"/>
          <w:lang w:val="en-US" w:eastAsia="zh-CN" w:bidi="ar"/>
        </w:rPr>
        <w:t>Inserting Willow Branches: There is a custom of inserting willow branches. Generally, willow branches are inserted on the door lintels or people wear wreaths made of willow branches on their heads. There are various sayings about inserting willow branches. Some say that the Chinese character for "willow" is pronounced the same as the character for "retain", which means to retain spring and good luck; others say that willow branches have the function of warding off evil spirits and can protect people from evil and ensure their safety.</w:t>
      </w:r>
    </w:p>
    <w:p w14:paraId="2F68A19A">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中元节</w:t>
      </w:r>
    </w:p>
    <w:p w14:paraId="64B9A868">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July is regarded as an auspicious month and the 15th day of this month is a festival to celebrate the autumn harvest and express gratitude to the earth. At this time, the crops are ripe, and the people offer sacrifices using new rice and other offerings to report the autumn harvest to their ancestors.</w:t>
      </w:r>
    </w:p>
    <w:p w14:paraId="374A9606">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步骤</w:t>
      </w:r>
    </w:p>
    <w:p w14:paraId="13208751">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i w:val="0"/>
          <w:iCs w:val="0"/>
          <w:caps w:val="0"/>
          <w:spacing w:val="0"/>
          <w:kern w:val="0"/>
          <w:sz w:val="28"/>
          <w:szCs w:val="28"/>
          <w:u w:val="none"/>
          <w:lang w:val="en-US" w:eastAsia="zh-CN" w:bidi="ar"/>
        </w:rPr>
        <w:t xml:space="preserve"> people believe that ancestors will return home to visit their descendants on the 15th day. Therefore, ancestor worship is necessary. It is also a cultural tradition of showing gratitude to ancestors. People will prepare offerings such as fruits, pastries, wine, etc., and burn incense and paper money to express their respect. </w:t>
      </w:r>
    </w:p>
    <w:p w14:paraId="17BE9328">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b/>
          <w:bCs/>
          <w:i w:val="0"/>
          <w:iCs w:val="0"/>
          <w:caps w:val="0"/>
          <w:spacing w:val="0"/>
          <w:kern w:val="0"/>
          <w:sz w:val="28"/>
          <w:szCs w:val="28"/>
          <w:u w:val="none"/>
          <w:lang w:val="en-US" w:eastAsia="zh-CN" w:bidi="ar"/>
        </w:rPr>
        <w:t>Praying for a Bountiful Harvest</w:t>
      </w:r>
      <w:r>
        <w:rPr>
          <w:rFonts w:hint="default" w:ascii="Times New Roman Regular" w:hAnsi="Times New Roman Regular" w:eastAsia="PingFang SC" w:cs="Times New Roman Regular"/>
          <w:i w:val="0"/>
          <w:iCs w:val="0"/>
          <w:caps w:val="0"/>
          <w:spacing w:val="0"/>
          <w:kern w:val="0"/>
          <w:sz w:val="28"/>
          <w:szCs w:val="28"/>
          <w:u w:val="none"/>
          <w:lang w:val="en-US" w:eastAsia="zh-CN" w:bidi="ar"/>
        </w:rPr>
        <w:t xml:space="preserve">: The sacrificial offerings on the Zhongyuan Festival are often associated with the hope for a good harvest. </w:t>
      </w:r>
    </w:p>
    <w:p w14:paraId="4EAEB514">
      <w:pPr>
        <w:keepNext w:val="0"/>
        <w:keepLines w:val="0"/>
        <w:pageBreakBefore w:val="0"/>
        <w:widowControl/>
        <w:suppressLineNumbers w:val="0"/>
        <w:kinsoku/>
        <w:wordWrap/>
        <w:overflowPunct/>
        <w:topLinePunct w:val="0"/>
        <w:autoSpaceDE/>
        <w:autoSpaceDN/>
        <w:bidi w:val="0"/>
        <w:adjustRightInd/>
        <w:snapToGrid/>
        <w:spacing w:before="0" w:beforeAutospacing="0" w:afterAutospacing="0" w:line="240" w:lineRule="auto"/>
        <w:ind w:left="0" w:firstLine="0" w:firstLineChars="0"/>
        <w:jc w:val="both"/>
        <w:textAlignment w:val="auto"/>
        <w:rPr>
          <w:rFonts w:hint="default" w:ascii="Times New Roman Regular" w:hAnsi="Times New Roman Regular" w:eastAsia="PingFang SC" w:cs="Times New Roman Regular"/>
          <w:i w:val="0"/>
          <w:iCs w:val="0"/>
          <w:caps w:val="0"/>
          <w:spacing w:val="0"/>
          <w:kern w:val="0"/>
          <w:sz w:val="28"/>
          <w:szCs w:val="28"/>
          <w:u w:val="none"/>
          <w:lang w:val="en-US" w:eastAsia="zh-CN" w:bidi="ar"/>
        </w:rPr>
      </w:pPr>
      <w:r>
        <w:rPr>
          <w:rFonts w:hint="default" w:ascii="Times New Roman Regular" w:hAnsi="Times New Roman Regular" w:eastAsia="PingFang SC" w:cs="Times New Roman Regular"/>
          <w:b/>
          <w:bCs/>
          <w:i w:val="0"/>
          <w:iCs w:val="0"/>
          <w:caps w:val="0"/>
          <w:spacing w:val="0"/>
          <w:kern w:val="0"/>
          <w:sz w:val="28"/>
          <w:szCs w:val="28"/>
          <w:u w:val="none"/>
          <w:lang w:val="en-US" w:eastAsia="zh-CN" w:bidi="ar"/>
        </w:rPr>
        <w:t xml:space="preserve"> Releasing River Lanterns</w:t>
      </w:r>
      <w:r>
        <w:rPr>
          <w:rFonts w:hint="default" w:ascii="Times New Roman Regular" w:hAnsi="Times New Roman Regular" w:eastAsia="PingFang SC" w:cs="Times New Roman Regular"/>
          <w:i w:val="0"/>
          <w:iCs w:val="0"/>
          <w:caps w:val="0"/>
          <w:spacing w:val="0"/>
          <w:kern w:val="0"/>
          <w:sz w:val="28"/>
          <w:szCs w:val="28"/>
          <w:u w:val="none"/>
          <w:lang w:val="en-US" w:eastAsia="zh-CN" w:bidi="ar"/>
        </w:rPr>
        <w:t xml:space="preserve">: River lanterns, also known as "lotus lanterns", usually have a lamp or a candle placed on their bases. On the night of the Zhongyuan Festival, they are placed in rivers, lakes, and seas to float freely. </w:t>
      </w:r>
      <w:r>
        <w:rPr>
          <w:rFonts w:hint="default" w:ascii="Times New Roman Regular" w:hAnsi="Times New Roman Regular" w:eastAsia="PingFang SC" w:cs="Times New Roman Regular"/>
          <w:i w:val="0"/>
          <w:iCs w:val="0"/>
          <w:spacing w:val="0"/>
          <w:kern w:val="0"/>
          <w:sz w:val="28"/>
          <w:szCs w:val="28"/>
          <w:u w:val="none"/>
          <w:lang w:val="en-US" w:eastAsia="zh-CN" w:bidi="ar"/>
        </w:rPr>
        <w:t>I</w:t>
      </w:r>
      <w:r>
        <w:rPr>
          <w:rFonts w:hint="default" w:ascii="Times New Roman Regular" w:hAnsi="Times New Roman Regular" w:eastAsia="PingFang SC" w:cs="Times New Roman Regular"/>
          <w:i w:val="0"/>
          <w:iCs w:val="0"/>
          <w:caps w:val="0"/>
          <w:spacing w:val="0"/>
          <w:kern w:val="0"/>
          <w:sz w:val="28"/>
          <w:szCs w:val="28"/>
          <w:u w:val="none"/>
          <w:lang w:val="en-US" w:eastAsia="zh-CN" w:bidi="ar"/>
        </w:rPr>
        <w:t>t is not only a way to mourn the deceased but also a blessing for the family</w:t>
      </w:r>
    </w:p>
    <w:p w14:paraId="12490F19">
      <w:pPr>
        <w:keepNext w:val="0"/>
        <w:keepLines w:val="0"/>
        <w:pageBreakBefore w:val="0"/>
        <w:widowControl/>
        <w:suppressLineNumbers w:val="0"/>
        <w:kinsoku/>
        <w:wordWrap/>
        <w:overflowPunct/>
        <w:topLinePunct w:val="0"/>
        <w:autoSpaceDE/>
        <w:autoSpaceDN/>
        <w:bidi w:val="0"/>
        <w:adjustRightInd/>
        <w:snapToGrid/>
        <w:spacing w:afterAutospacing="0" w:line="240" w:lineRule="auto"/>
        <w:ind w:firstLine="0" w:firstLineChars="0"/>
        <w:jc w:val="both"/>
        <w:textAlignment w:val="auto"/>
        <w:rPr>
          <w:rFonts w:hint="default" w:ascii="Times New Roman Regular" w:hAnsi="Times New Roman Regular" w:eastAsia="PingFang SC" w:cs="Times New Roman Regular"/>
          <w:i w:val="0"/>
          <w:iCs w:val="0"/>
          <w:caps w:val="0"/>
          <w:color w:val="1C1F23"/>
          <w:spacing w:val="0"/>
          <w:kern w:val="0"/>
          <w:sz w:val="28"/>
          <w:szCs w:val="28"/>
          <w:u w:val="none"/>
          <w:shd w:val="clear" w:fill="FFFFFF"/>
          <w:lang w:val="en-US" w:eastAsia="zh-CN" w:bidi="ar"/>
        </w:rPr>
      </w:pPr>
      <w:r>
        <w:rPr>
          <w:rFonts w:hint="default" w:ascii="Times New Roman Regular" w:hAnsi="Times New Roman Regular" w:eastAsia="PingFang SC" w:cs="Times New Roman Regular"/>
          <w:i w:val="0"/>
          <w:iCs w:val="0"/>
          <w:caps w:val="0"/>
          <w:color w:val="1C1F23"/>
          <w:spacing w:val="0"/>
          <w:kern w:val="0"/>
          <w:sz w:val="28"/>
          <w:szCs w:val="28"/>
          <w:u w:val="none"/>
          <w:shd w:val="clear" w:fill="FFFFFF"/>
          <w:lang w:val="en-US" w:eastAsia="zh-CN" w:bidi="ar"/>
        </w:rPr>
        <w:t>重阳节</w:t>
      </w:r>
    </w:p>
    <w:p w14:paraId="7C2C98F0">
      <w:pPr>
        <w:keepNext w:val="0"/>
        <w:keepLines w:val="0"/>
        <w:pageBreakBefore w:val="0"/>
        <w:widowControl/>
        <w:suppressLineNumbers w:val="0"/>
        <w:kinsoku/>
        <w:wordWrap/>
        <w:overflowPunct/>
        <w:topLinePunct w:val="0"/>
        <w:autoSpaceDE/>
        <w:autoSpaceDN/>
        <w:bidi w:val="0"/>
        <w:adjustRightInd/>
        <w:snapToGrid/>
        <w:spacing w:afterAutospacing="0" w:line="240" w:lineRule="auto"/>
        <w:ind w:firstLine="0" w:firstLineChars="0"/>
        <w:jc w:val="both"/>
        <w:textAlignment w:val="auto"/>
        <w:rPr>
          <w:rFonts w:hint="default" w:ascii="Times New Roman Regular" w:hAnsi="Times New Roman Regular" w:cs="Times New Roman Regular"/>
          <w:sz w:val="28"/>
          <w:szCs w:val="28"/>
        </w:rPr>
      </w:pPr>
      <w:r>
        <w:rPr>
          <w:rFonts w:hint="default" w:ascii="Times New Roman Regular" w:hAnsi="Times New Roman Regular" w:eastAsia="PingFang SC" w:cs="Times New Roman Regular"/>
          <w:i w:val="0"/>
          <w:iCs w:val="0"/>
          <w:caps w:val="0"/>
          <w:color w:val="1C1F23"/>
          <w:spacing w:val="0"/>
          <w:kern w:val="0"/>
          <w:sz w:val="28"/>
          <w:szCs w:val="28"/>
          <w:u w:val="none"/>
          <w:shd w:val="clear" w:fill="FFFFFF"/>
          <w:lang w:val="en-US" w:eastAsia="zh-CN" w:bidi="ar"/>
        </w:rPr>
        <w:t>With the development of the times and the progress of society, the custom of worshiping ancestors on the Double Ninth Festival has also developed a lot. In modern society, the worship of ancestors on the Double Ninth Festival is not only a way to remember and respect ancestors, but has also become the important ways to inherit and promote the excellent traditional Chinese culture. Meanwhile, the Double Ninth Festival has been endowed with a new meaning - the Festival for the Elderly. On this day, the whole society will advocate the atmosphere of respecting, loving and helping the elderly, making the elderly feel the care and warmth of society.</w:t>
      </w:r>
    </w:p>
    <w:p w14:paraId="45345C34">
      <w:pPr>
        <w:keepNext w:val="0"/>
        <w:keepLines w:val="0"/>
        <w:pageBreakBefore w:val="0"/>
        <w:widowControl/>
        <w:suppressLineNumbers w:val="0"/>
        <w:kinsoku/>
        <w:wordWrap/>
        <w:overflowPunct/>
        <w:topLinePunct w:val="0"/>
        <w:autoSpaceDE/>
        <w:autoSpaceDN/>
        <w:bidi w:val="0"/>
        <w:adjustRightInd/>
        <w:snapToGrid/>
        <w:spacing w:afterAutospacing="0" w:line="240" w:lineRule="auto"/>
        <w:ind w:firstLine="0" w:firstLineChars="0"/>
        <w:jc w:val="both"/>
        <w:textAlignment w:val="auto"/>
        <w:rPr>
          <w:rFonts w:hint="default" w:ascii="Times New Roman Regular" w:hAnsi="Times New Roman Regular" w:eastAsia="PingFang SC" w:cs="Times New Roman Regular"/>
          <w:i w:val="0"/>
          <w:iCs w:val="0"/>
          <w:caps w:val="0"/>
          <w:color w:val="1C1F23"/>
          <w:spacing w:val="0"/>
          <w:kern w:val="0"/>
          <w:sz w:val="28"/>
          <w:szCs w:val="28"/>
          <w:u w:val="none"/>
          <w:shd w:val="clear" w:fill="FFFFFF"/>
          <w:lang w:val="en-US" w:eastAsia="zh-CN" w:bidi="ar"/>
        </w:rPr>
      </w:pPr>
      <w:r>
        <w:rPr>
          <w:rFonts w:hint="default" w:ascii="Times New Roman Regular" w:hAnsi="Times New Roman Regular" w:eastAsia="PingFang SC" w:cs="Times New Roman Regular"/>
          <w:i w:val="0"/>
          <w:iCs w:val="0"/>
          <w:caps w:val="0"/>
          <w:color w:val="1C1F23"/>
          <w:spacing w:val="0"/>
          <w:kern w:val="0"/>
          <w:sz w:val="28"/>
          <w:szCs w:val="28"/>
          <w:u w:val="none"/>
          <w:shd w:val="clear" w:fill="FFFFFF"/>
          <w:lang w:val="en-US" w:eastAsia="zh-CN" w:bidi="ar"/>
        </w:rPr>
        <w:t>Wearing and Inserting cornel twigs</w:t>
      </w:r>
      <w:bookmarkStart w:id="0" w:name="_GoBack"/>
      <w:bookmarkEnd w:id="0"/>
    </w:p>
    <w:p w14:paraId="1CC08107">
      <w:pPr>
        <w:keepNext w:val="0"/>
        <w:keepLines w:val="0"/>
        <w:pageBreakBefore w:val="0"/>
        <w:widowControl/>
        <w:suppressLineNumbers w:val="0"/>
        <w:kinsoku/>
        <w:wordWrap/>
        <w:overflowPunct/>
        <w:topLinePunct w:val="0"/>
        <w:autoSpaceDE/>
        <w:autoSpaceDN/>
        <w:bidi w:val="0"/>
        <w:adjustRightInd/>
        <w:snapToGrid/>
        <w:spacing w:afterAutospacing="0" w:line="240" w:lineRule="auto"/>
        <w:ind w:firstLine="0" w:firstLineChars="0"/>
        <w:jc w:val="both"/>
        <w:textAlignment w:val="auto"/>
        <w:rPr>
          <w:rFonts w:hint="default" w:ascii="Times New Roman Regular" w:hAnsi="Times New Roman Regular" w:cs="Times New Roman Regular"/>
          <w:sz w:val="28"/>
          <w:szCs w:val="28"/>
        </w:rPr>
      </w:pPr>
      <w:r>
        <w:rPr>
          <w:rFonts w:hint="default" w:ascii="Times New Roman Regular" w:hAnsi="Times New Roman Regular" w:eastAsia="PingFang SC" w:cs="Times New Roman Regular"/>
          <w:i w:val="0"/>
          <w:iCs w:val="0"/>
          <w:caps w:val="0"/>
          <w:color w:val="1C1F23"/>
          <w:spacing w:val="0"/>
          <w:kern w:val="0"/>
          <w:sz w:val="28"/>
          <w:szCs w:val="28"/>
          <w:u w:val="none"/>
          <w:shd w:val="clear" w:fill="FFFFFF"/>
          <w:lang w:val="en-US" w:eastAsia="zh-CN" w:bidi="ar"/>
        </w:rPr>
        <w:t>it is believed that the ninth day of the ninth lunar month is an inauspicious day, and wearing cornel twigs can sweep away bad luck and seek good fortune. In ancient times, people would wear it on their arms or on their hairs. By the Qing Dynasty, people in Beijing also had the custom of pasting branches and leaves on doors and windows during the Double Ninth Festival</w:t>
      </w:r>
    </w:p>
    <w:p w14:paraId="4D93D0DF">
      <w:pPr>
        <w:keepNext w:val="0"/>
        <w:keepLines w:val="0"/>
        <w:pageBreakBefore w:val="0"/>
        <w:kinsoku/>
        <w:wordWrap/>
        <w:overflowPunct/>
        <w:topLinePunct w:val="0"/>
        <w:autoSpaceDE/>
        <w:autoSpaceDN/>
        <w:bidi w:val="0"/>
        <w:adjustRightInd/>
        <w:snapToGrid/>
        <w:spacing w:afterAutospacing="0" w:line="240" w:lineRule="auto"/>
        <w:ind w:firstLine="0" w:firstLineChars="0"/>
        <w:jc w:val="both"/>
        <w:textAlignment w:val="auto"/>
        <w:rPr>
          <w:rFonts w:hint="default" w:ascii="Times New Roman Regular" w:hAnsi="Times New Roman Regular" w:cs="Times New Roman Regular"/>
          <w:b w:val="0"/>
          <w:sz w:val="28"/>
          <w:szCs w:val="28"/>
        </w:rPr>
      </w:pPr>
    </w:p>
    <w:p w14:paraId="5B4943AF">
      <w:pPr>
        <w:rPr>
          <w:rFonts w:hint="default" w:ascii="Times New Roman Regular" w:hAnsi="Times New Roman Regular" w:cs="Times New Roman Regular"/>
          <w:sz w:val="28"/>
          <w:szCs w:val="28"/>
        </w:rPr>
      </w:pPr>
    </w:p>
    <w:sectPr>
      <w:pgSz w:w="11906" w:h="16838"/>
      <w:pgMar w:top="1440" w:right="1800" w:bottom="1440" w:left="1800" w:header="851" w:footer="992" w:gutter="0"/>
      <w:cols w:space="425" w:num="1"/>
      <w:docGrid w:type="lines" w:linePitch="312" w:charSpace="0"/>
    </w:sectPr>
  </w:body>
</w:document>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mc:Ignorable="w14">
  <w:font w:name="Times New Roman">
    <w:panose1 w:val="02020603050405020304"/>
    <w:charset w:val="00"/>
    <w:family w:val="roman"/>
    <w:pitch w:val="variable"/>
    <w:sig w:usb0="20007A87" w:usb1="80000000" w:usb2="00000008" w:usb3="00000000" w:csb0="000001FF" w:csb1="00000000"/>
  </w:font>
  <w:font w:name="宋体">
    <w:altName w:val="汉仪书宋二KW"/>
    <w:panose1 w:val="00000000000000000000"/>
    <w:charset w:val="00"/>
    <w:family w:val="auto"/>
    <w:pitch w:val="default"/>
    <w:sig w:usb0="00000000" w:usb1="00000000" w:usb2="00000000" w:usb3="00000000" w:csb0="00000000" w:csb1="00000000"/>
  </w:font>
  <w:font w:name="Wingdings">
    <w:panose1 w:val="05000000000000000000"/>
    <w:charset w:val="02"/>
    <w:family w:val="auto"/>
    <w:pitch w:val="default"/>
    <w:sig w:usb0="00000000" w:usb1="00000000" w:usb2="00000000" w:usb3="00000000" w:csb0="80000000" w:csb1="00000000"/>
  </w:font>
  <w:font w:name="Arial">
    <w:panose1 w:val="020B0704020202020204"/>
    <w:charset w:val="01"/>
    <w:family w:val="swiss"/>
    <w:pitch w:val="default"/>
    <w:sig w:usb0="E0002AFF" w:usb1="C0007843" w:usb2="00000009" w:usb3="00000000" w:csb0="400001FF" w:csb1="FFFF0000"/>
  </w:font>
  <w:font w:name="黑体">
    <w:altName w:val="汉仪中黑KW"/>
    <w:panose1 w:val="02010609060101010101"/>
    <w:charset w:val="86"/>
    <w:family w:val="auto"/>
    <w:pitch w:val="default"/>
    <w:sig w:usb0="800002BF" w:usb1="38CF7CFA" w:usb2="00000016" w:usb3="00000000" w:csb0="00040001" w:csb1="00000000"/>
  </w:font>
  <w:font w:name="Courier New">
    <w:panose1 w:val="02070609020205020404"/>
    <w:charset w:val="01"/>
    <w:family w:val="modern"/>
    <w:pitch w:val="default"/>
    <w:sig w:usb0="E0002AFF" w:usb1="C0007843" w:usb2="00000009" w:usb3="00000000" w:csb0="400001FF" w:csb1="FFFF0000"/>
  </w:font>
  <w:font w:name="Symbol">
    <w:altName w:val="Kingsoft Sign"/>
    <w:panose1 w:val="05050102010706020507"/>
    <w:charset w:val="02"/>
    <w:family w:val="roman"/>
    <w:pitch w:val="default"/>
    <w:sig w:usb0="00000000" w:usb1="00000000" w:usb2="00000000" w:usb3="00000000" w:csb0="80000000" w:csb1="00000000"/>
  </w:font>
  <w:font w:name="Calibri">
    <w:altName w:val="Helvetica Neue"/>
    <w:panose1 w:val="020F0502020204030204"/>
    <w:charset w:val="00"/>
    <w:family w:val="swiss"/>
    <w:pitch w:val="default"/>
    <w:sig w:usb0="00000000" w:usb1="00000000" w:usb2="00000001" w:usb3="00000000" w:csb0="0000019F" w:csb1="00000000"/>
  </w:font>
  <w:font w:name="汉仪书宋二KW">
    <w:panose1 w:val="00020600040101010101"/>
    <w:charset w:val="86"/>
    <w:family w:val="auto"/>
    <w:pitch w:val="default"/>
    <w:sig w:usb0="A00002BF" w:usb1="18EF7CFA" w:usb2="00000016" w:usb3="00000000" w:csb0="00040000" w:csb1="00000000"/>
  </w:font>
  <w:font w:name="Helvetica Neue">
    <w:panose1 w:val="02000503000000020004"/>
    <w:charset w:val="00"/>
    <w:family w:val="auto"/>
    <w:pitch w:val="default"/>
    <w:sig w:usb0="E50002FF" w:usb1="500079DB" w:usb2="00000010" w:usb3="00000000" w:csb0="00000000" w:csb1="00000000"/>
  </w:font>
  <w:font w:name="汉仪中黑KW">
    <w:panose1 w:val="00020600040101010101"/>
    <w:charset w:val="86"/>
    <w:family w:val="auto"/>
    <w:pitch w:val="default"/>
    <w:sig w:usb0="A00002BF" w:usb1="18EF7CFA" w:usb2="00000016" w:usb3="00000000" w:csb0="00040000" w:csb1="00000000"/>
  </w:font>
  <w:font w:name="Kingsoft Sign">
    <w:panose1 w:val="05050102010706020507"/>
    <w:charset w:val="00"/>
    <w:family w:val="auto"/>
    <w:pitch w:val="default"/>
    <w:sig w:usb0="00000000" w:usb1="10000000" w:usb2="00000000" w:usb3="00000000" w:csb0="00000001" w:csb1="00000000"/>
  </w:font>
  <w:font w:name="Times New Roman Regular">
    <w:panose1 w:val="02020603050405020304"/>
    <w:charset w:val="00"/>
    <w:family w:val="auto"/>
    <w:pitch w:val="default"/>
    <w:sig w:usb0="E0002AEF" w:usb1="C0007841" w:usb2="00000009" w:usb3="00000000" w:csb0="400001FF" w:csb1="FFFF0000"/>
  </w:font>
  <w:font w:name="Palatino">
    <w:panose1 w:val="00000000000000000000"/>
    <w:charset w:val="00"/>
    <w:family w:val="auto"/>
    <w:pitch w:val="default"/>
    <w:sig w:usb0="A00002FF" w:usb1="7800205A" w:usb2="14600000" w:usb3="00000000" w:csb0="20000193" w:csb1="4D000000"/>
  </w:font>
  <w:font w:name="Tahoma">
    <w:panose1 w:val="020B0804030504040204"/>
    <w:charset w:val="00"/>
    <w:family w:val="auto"/>
    <w:pitch w:val="default"/>
    <w:sig w:usb0="E1002AFF" w:usb1="C000605B" w:usb2="00000029" w:usb3="00000000" w:csb0="200101FF" w:csb1="20280000"/>
  </w:font>
  <w:font w:name="PingFang SC">
    <w:panose1 w:val="020B0400000000000000"/>
    <w:charset w:val="86"/>
    <w:family w:val="auto"/>
    <w:pitch w:val="default"/>
    <w:sig w:usb0="A00002FF" w:usb1="7ACFFDFB" w:usb2="00000017" w:usb3="00000000" w:csb0="00040001" w:csb1="00000000"/>
  </w:font>
  <w:font w:name="Times New Roman Bold">
    <w:panose1 w:val="02020603050405020304"/>
    <w:charset w:val="00"/>
    <w:family w:val="auto"/>
    <w:pitch w:val="default"/>
    <w:sig w:usb0="E0002AEF" w:usb1="C0007841" w:usb2="00000009" w:usb3="00000000" w:csb0="400001FF" w:csb1="FFFF0000"/>
  </w:font>
</w:fonts>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sl="http://schemas.openxmlformats.org/schemaLibrary/2006/main" xmlns:wpsCustomData="http://www.wps.cn/officeDocument/2013/wpsCustomData" mc:Ignorable="w14">
  <w:zoom w:percent="125"/>
  <w:doNotDisplayPageBoundaries w:val="1"/>
  <w:embedSystemFonts/>
  <w:bordersDoNotSurroundHeader w:val="0"/>
  <w:bordersDoNotSurroundFooter w:val="0"/>
  <w:documentProtection w:enforcement="0"/>
  <w:defaultTabStop w:val="420"/>
  <w:drawingGridVerticalSpacing w:val="156"/>
  <w:displayHorizontalDrawingGridEvery w:val="1"/>
  <w:displayVerticalDrawingGridEvery w:val="1"/>
  <w:noPunctuationKerning w:val="1"/>
  <w:characterSpacingControl w:val="compressPunctuation"/>
  <w:compat>
    <w:spaceForUL/>
    <w:balanceSingleByteDoubleByteWidth/>
    <w:doNotLeaveBackslashAlone/>
    <w:ulTrailSpace/>
    <w:doNotExpandShiftReturn/>
    <w:adjustLineHeightInTable/>
    <w:doNotWrapTextWithPunct/>
    <w:doNotUseEastAsianBreakRules/>
    <w:useFELayout/>
    <w:doNotUseIndentAsNumberingTabStop/>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CFFF9326"/>
    <w:rsid w:val="CFFF9326"/>
  </w:rsids>
  <m:mathPr>
    <m:mathFont m:val="Cambria Math"/>
    <m:brkBin m:val="before"/>
    <m:brkBinSub m:val="--"/>
    <m:smallFrac m:val="0"/>
    <m:dispDef/>
    <m:lMargin m:val="0"/>
    <m:rMargin m:val="0"/>
    <m:defJc m:val="centerGroup"/>
    <m:wrapIndent m:val="1440"/>
    <m:intLim m:val="subSup"/>
    <m:naryLim m:val="undOvr"/>
  </m:mathPr>
  <w:themeFontLang w:val="en-US" w:eastAsia="zh-CN"/>
  <w:clrSchemeMapping w:bg1="light1" w:t1="dark1" w:bg2="light2" w:t2="dark2" w:accent1="accent1" w:accent2="accent2" w:accent3="accent3" w:accent4="accent4" w:accent5="accent5" w:accent6="accent6" w:hyperlink="hyperlink" w:followedHyperlink="followedHyperlink"/>
  <w:doNotIncludeSubdocsInStats/>
</w:settings>
</file>

<file path=word/styles.xml><?xml version="1.0" encoding="utf-8"?>
<w:styles xmlns:mc="http://schemas.openxmlformats.org/markup-compatibility/2006" xmlns:o="urn:schemas-microsoft-com:office:office" xmlns:r="http://schemas.openxmlformats.org/officeDocument/2006/relationships" xmlns:m="http://schemas.openxmlformats.org/officeDocument/2006/math" xmlns:v="urn:schemas-microsoft-com:vml" xmlns:w="http://schemas.openxmlformats.org/wordprocessingml/2006/main" xmlns:w14="http://schemas.microsoft.com/office/word/2010/wordml" xmlns:w10="urn:schemas-microsoft-com:office:word" xmlns:sl="http://schemas.openxmlformats.org/schemaLibrary/2006/main" xmlns:wpsCustomData="http://www.wps.cn/officeDocument/2013/wpsCustomData" mc:Ignorable="w14">
  <w:docDefaults>
    <w:rPrDefault>
      <w:rPr>
        <w:rFonts w:ascii="Times New Roman" w:hAnsi="Times New Roman" w:eastAsia="宋体" w:cs="Times New Roman"/>
      </w:rPr>
    </w:rPrDefault>
    <w:pPrDefault/>
  </w:docDefaults>
  <w:latentStyles w:count="260" w:defQFormat="0" w:defUnhideWhenUsed="1" w:defSemiHidden="1" w:defUIPriority="99" w:defLockedState="0">
    <w:lsdException w:qFormat="1" w:unhideWhenUsed="0" w:uiPriority="0" w:semiHidden="0" w:name="Normal"/>
    <w:lsdException w:qFormat="1" w:unhideWhenUsed="0" w:uiPriority="0" w:semiHidden="0" w:name="heading 1"/>
    <w:lsdException w:qFormat="1" w:uiPriority="0" w:name="heading 2"/>
    <w:lsdException w:qFormat="1" w:uiPriority="0" w:name="heading 3"/>
    <w:lsdException w:qFormat="1" w:uiPriority="0" w:name="heading 4"/>
    <w:lsdException w:qFormat="1" w:uiPriority="0" w:name="heading 5"/>
    <w:lsdException w:qFormat="1" w:uiPriority="0" w:name="heading 6"/>
    <w:lsdException w:qFormat="1" w:uiPriority="0" w:name="heading 7"/>
    <w:lsdException w:qFormat="1" w:uiPriority="0" w:name="heading 8"/>
    <w:lsdException w:qFormat="1" w:uiPriority="0" w:name="heading 9"/>
    <w:lsdException w:unhideWhenUsed="0" w:uiPriority="0" w:semiHidden="0" w:name="index 1"/>
    <w:lsdException w:unhideWhenUsed="0" w:uiPriority="0" w:semiHidden="0" w:name="index 2"/>
    <w:lsdException w:unhideWhenUsed="0" w:uiPriority="0" w:semiHidden="0" w:name="index 3"/>
    <w:lsdException w:unhideWhenUsed="0" w:uiPriority="0" w:semiHidden="0" w:name="index 4"/>
    <w:lsdException w:unhideWhenUsed="0" w:uiPriority="0" w:semiHidden="0" w:name="index 5"/>
    <w:lsdException w:unhideWhenUsed="0" w:uiPriority="0" w:semiHidden="0" w:name="index 6"/>
    <w:lsdException w:unhideWhenUsed="0" w:uiPriority="0" w:semiHidden="0" w:name="index 7"/>
    <w:lsdException w:unhideWhenUsed="0" w:uiPriority="0" w:semiHidden="0" w:name="index 8"/>
    <w:lsdException w:unhideWhenUsed="0" w:uiPriority="0" w:semiHidden="0" w:name="index 9"/>
    <w:lsdException w:unhideWhenUsed="0" w:uiPriority="0" w:semiHidden="0" w:name="toc 1"/>
    <w:lsdException w:unhideWhenUsed="0" w:uiPriority="0" w:semiHidden="0" w:name="toc 2"/>
    <w:lsdException w:unhideWhenUsed="0" w:uiPriority="0" w:semiHidden="0" w:name="toc 3"/>
    <w:lsdException w:unhideWhenUsed="0" w:uiPriority="0" w:semiHidden="0" w:name="toc 4"/>
    <w:lsdException w:unhideWhenUsed="0" w:uiPriority="0" w:semiHidden="0" w:name="toc 5"/>
    <w:lsdException w:unhideWhenUsed="0" w:uiPriority="0" w:semiHidden="0" w:name="toc 6"/>
    <w:lsdException w:unhideWhenUsed="0" w:uiPriority="0" w:semiHidden="0" w:name="toc 7"/>
    <w:lsdException w:unhideWhenUsed="0" w:uiPriority="0" w:semiHidden="0" w:name="toc 8"/>
    <w:lsdException w:unhideWhenUsed="0" w:uiPriority="0" w:semiHidden="0" w:name="toc 9"/>
    <w:lsdException w:unhideWhenUsed="0" w:uiPriority="0" w:semiHidden="0" w:name="Normal Indent"/>
    <w:lsdException w:unhideWhenUsed="0" w:uiPriority="0" w:semiHidden="0" w:name="footnote text"/>
    <w:lsdException w:unhideWhenUsed="0" w:uiPriority="0" w:semiHidden="0" w:name="annotation text"/>
    <w:lsdException w:unhideWhenUsed="0" w:uiPriority="0" w:semiHidden="0" w:name="header"/>
    <w:lsdException w:unhideWhenUsed="0" w:uiPriority="0" w:semiHidden="0" w:name="footer"/>
    <w:lsdException w:unhideWhenUsed="0" w:uiPriority="0" w:semiHidden="0" w:name="index heading"/>
    <w:lsdException w:qFormat="1" w:uiPriority="0" w:name="caption"/>
    <w:lsdException w:unhideWhenUsed="0" w:uiPriority="0" w:semiHidden="0" w:name="table of figures"/>
    <w:lsdException w:unhideWhenUsed="0" w:uiPriority="0" w:semiHidden="0" w:name="envelope address"/>
    <w:lsdException w:unhideWhenUsed="0" w:uiPriority="0" w:semiHidden="0" w:name="envelope return"/>
    <w:lsdException w:unhideWhenUsed="0" w:uiPriority="0" w:semiHidden="0" w:name="footnote reference"/>
    <w:lsdException w:unhideWhenUsed="0" w:uiPriority="0" w:semiHidden="0" w:name="annotation reference"/>
    <w:lsdException w:unhideWhenUsed="0" w:uiPriority="0" w:semiHidden="0" w:name="line number"/>
    <w:lsdException w:unhideWhenUsed="0" w:uiPriority="0" w:semiHidden="0" w:name="page number"/>
    <w:lsdException w:unhideWhenUsed="0" w:uiPriority="0" w:semiHidden="0" w:name="endnote reference"/>
    <w:lsdException w:unhideWhenUsed="0" w:uiPriority="0" w:semiHidden="0" w:name="endnote text"/>
    <w:lsdException w:unhideWhenUsed="0" w:uiPriority="0" w:semiHidden="0" w:name="table of authorities"/>
    <w:lsdException w:unhideWhenUsed="0" w:uiPriority="0" w:semiHidden="0" w:name="macro"/>
    <w:lsdException w:unhideWhenUsed="0" w:uiPriority="0" w:semiHidden="0" w:name="toa heading"/>
    <w:lsdException w:unhideWhenUsed="0" w:uiPriority="0" w:semiHidden="0" w:name="List"/>
    <w:lsdException w:unhideWhenUsed="0" w:uiPriority="0" w:semiHidden="0" w:name="List Bullet"/>
    <w:lsdException w:unhideWhenUsed="0" w:uiPriority="0" w:semiHidden="0" w:name="List Number"/>
    <w:lsdException w:unhideWhenUsed="0" w:uiPriority="0" w:semiHidden="0" w:name="List 2"/>
    <w:lsdException w:unhideWhenUsed="0" w:uiPriority="0" w:semiHidden="0" w:name="List 3"/>
    <w:lsdException w:unhideWhenUsed="0" w:uiPriority="0" w:semiHidden="0" w:name="List 4"/>
    <w:lsdException w:unhideWhenUsed="0" w:uiPriority="0" w:semiHidden="0" w:name="List 5"/>
    <w:lsdException w:unhideWhenUsed="0" w:uiPriority="0" w:semiHidden="0" w:name="List Bullet 2"/>
    <w:lsdException w:unhideWhenUsed="0" w:uiPriority="0" w:semiHidden="0" w:name="List Bullet 3"/>
    <w:lsdException w:unhideWhenUsed="0" w:uiPriority="0" w:semiHidden="0" w:name="List Bullet 4"/>
    <w:lsdException w:unhideWhenUsed="0" w:uiPriority="0" w:semiHidden="0" w:name="List Bullet 5"/>
    <w:lsdException w:unhideWhenUsed="0" w:uiPriority="0" w:semiHidden="0" w:name="List Number 2"/>
    <w:lsdException w:unhideWhenUsed="0" w:uiPriority="0" w:semiHidden="0" w:name="List Number 3"/>
    <w:lsdException w:unhideWhenUsed="0" w:uiPriority="0" w:semiHidden="0" w:name="List Number 4"/>
    <w:lsdException w:unhideWhenUsed="0" w:uiPriority="0" w:semiHidden="0" w:name="List Number 5"/>
    <w:lsdException w:qFormat="1" w:unhideWhenUsed="0" w:uiPriority="0" w:semiHidden="0" w:name="Title"/>
    <w:lsdException w:unhideWhenUsed="0" w:uiPriority="0" w:semiHidden="0" w:name="Closing"/>
    <w:lsdException w:unhideWhenUsed="0" w:uiPriority="0" w:semiHidden="0" w:name="Signature"/>
    <w:lsdException w:unhideWhenUsed="0" w:uiPriority="0" w:name="Default Paragraph Font"/>
    <w:lsdException w:unhideWhenUsed="0" w:uiPriority="0" w:semiHidden="0" w:name="Body Text"/>
    <w:lsdException w:unhideWhenUsed="0" w:uiPriority="0" w:semiHidden="0" w:name="Body Text Indent"/>
    <w:lsdException w:unhideWhenUsed="0" w:uiPriority="0" w:semiHidden="0" w:name="List Continue"/>
    <w:lsdException w:unhideWhenUsed="0" w:uiPriority="0" w:semiHidden="0" w:name="List Continue 2"/>
    <w:lsdException w:unhideWhenUsed="0" w:uiPriority="0" w:semiHidden="0" w:name="List Continue 3"/>
    <w:lsdException w:unhideWhenUsed="0" w:uiPriority="0" w:semiHidden="0" w:name="List Continue 4"/>
    <w:lsdException w:unhideWhenUsed="0" w:uiPriority="0" w:semiHidden="0" w:name="List Continue 5"/>
    <w:lsdException w:unhideWhenUsed="0" w:uiPriority="0" w:semiHidden="0" w:name="Message Header"/>
    <w:lsdException w:qFormat="1" w:unhideWhenUsed="0" w:uiPriority="0" w:semiHidden="0" w:name="Subtitle"/>
    <w:lsdException w:unhideWhenUsed="0" w:uiPriority="0" w:semiHidden="0" w:name="Salutation"/>
    <w:lsdException w:unhideWhenUsed="0" w:uiPriority="0" w:semiHidden="0" w:name="Date"/>
    <w:lsdException w:unhideWhenUsed="0" w:uiPriority="0" w:semiHidden="0" w:name="Body Text First Indent"/>
    <w:lsdException w:unhideWhenUsed="0" w:uiPriority="0" w:semiHidden="0" w:name="Body Text First Indent 2"/>
    <w:lsdException w:unhideWhenUsed="0" w:uiPriority="0" w:semiHidden="0" w:name="Note Heading"/>
    <w:lsdException w:unhideWhenUsed="0" w:uiPriority="0" w:semiHidden="0" w:name="Body Text 2"/>
    <w:lsdException w:unhideWhenUsed="0" w:uiPriority="0" w:semiHidden="0" w:name="Body Text 3"/>
    <w:lsdException w:unhideWhenUsed="0" w:uiPriority="0" w:semiHidden="0" w:name="Body Text Indent 2"/>
    <w:lsdException w:unhideWhenUsed="0" w:uiPriority="0" w:semiHidden="0" w:name="Body Text Indent 3"/>
    <w:lsdException w:unhideWhenUsed="0" w:uiPriority="0" w:semiHidden="0" w:name="Block Text"/>
    <w:lsdException w:unhideWhenUsed="0" w:uiPriority="0" w:semiHidden="0" w:name="Hyperlink"/>
    <w:lsdException w:unhideWhenUsed="0" w:uiPriority="0" w:semiHidden="0" w:name="FollowedHyperlink"/>
    <w:lsdException w:qFormat="1" w:unhideWhenUsed="0" w:uiPriority="0" w:semiHidden="0" w:name="Strong"/>
    <w:lsdException w:qFormat="1" w:unhideWhenUsed="0" w:uiPriority="0" w:semiHidden="0" w:name="Emphasis"/>
    <w:lsdException w:unhideWhenUsed="0" w:uiPriority="0" w:semiHidden="0" w:name="Document Map"/>
    <w:lsdException w:unhideWhenUsed="0" w:uiPriority="0" w:semiHidden="0" w:name="Plain Text"/>
    <w:lsdException w:unhideWhenUsed="0" w:uiPriority="0" w:semiHidden="0" w:name="E-mail Signature"/>
    <w:lsdException w:unhideWhenUsed="0" w:uiPriority="0" w:semiHidden="0" w:name="Normal (Web)"/>
    <w:lsdException w:unhideWhenUsed="0" w:uiPriority="0" w:semiHidden="0" w:name="HTML Acronym"/>
    <w:lsdException w:unhideWhenUsed="0" w:uiPriority="0" w:semiHidden="0" w:name="HTML Address"/>
    <w:lsdException w:unhideWhenUsed="0" w:uiPriority="0" w:semiHidden="0" w:name="HTML Cite"/>
    <w:lsdException w:unhideWhenUsed="0" w:uiPriority="0" w:semiHidden="0" w:name="HTML Code"/>
    <w:lsdException w:unhideWhenUsed="0" w:uiPriority="0" w:semiHidden="0" w:name="HTML Definition"/>
    <w:lsdException w:unhideWhenUsed="0" w:uiPriority="0" w:semiHidden="0" w:name="HTML Keyboard"/>
    <w:lsdException w:unhideWhenUsed="0" w:uiPriority="0" w:semiHidden="0" w:name="HTML Preformatted"/>
    <w:lsdException w:unhideWhenUsed="0" w:uiPriority="0" w:semiHidden="0" w:name="HTML Sample"/>
    <w:lsdException w:unhideWhenUsed="0" w:uiPriority="0" w:semiHidden="0" w:name="HTML Typewriter"/>
    <w:lsdException w:unhideWhenUsed="0" w:uiPriority="0" w:semiHidden="0" w:name="HTML Variable"/>
    <w:lsdException w:unhideWhenUsed="0" w:uiPriority="0" w:name="Normal Table"/>
    <w:lsdException w:unhideWhenUsed="0" w:uiPriority="0" w:semiHidden="0" w:name="annotation subject"/>
    <w:lsdException w:unhideWhenUsed="0" w:uiPriority="0" w:semiHidden="0" w:name="Table Simple 1"/>
    <w:lsdException w:unhideWhenUsed="0" w:uiPriority="0" w:semiHidden="0" w:name="Table Simple 2"/>
    <w:lsdException w:unhideWhenUsed="0" w:uiPriority="0" w:semiHidden="0" w:name="Table Simple 3"/>
    <w:lsdException w:unhideWhenUsed="0" w:uiPriority="0" w:semiHidden="0" w:name="Table Classic 1"/>
    <w:lsdException w:unhideWhenUsed="0" w:uiPriority="0" w:semiHidden="0" w:name="Table Classic 2"/>
    <w:lsdException w:unhideWhenUsed="0" w:uiPriority="0" w:semiHidden="0" w:name="Table Classic 3"/>
    <w:lsdException w:unhideWhenUsed="0" w:uiPriority="0" w:semiHidden="0" w:name="Table Classic 4"/>
    <w:lsdException w:unhideWhenUsed="0" w:uiPriority="0" w:semiHidden="0" w:name="Table Colorful 1"/>
    <w:lsdException w:unhideWhenUsed="0" w:uiPriority="0" w:semiHidden="0" w:name="Table Colorful 2"/>
    <w:lsdException w:unhideWhenUsed="0" w:uiPriority="0" w:semiHidden="0" w:name="Table Colorful 3"/>
    <w:lsdException w:unhideWhenUsed="0" w:uiPriority="0" w:semiHidden="0" w:name="Table Columns 1"/>
    <w:lsdException w:unhideWhenUsed="0" w:uiPriority="0" w:semiHidden="0" w:name="Table Columns 2"/>
    <w:lsdException w:unhideWhenUsed="0" w:uiPriority="0" w:semiHidden="0" w:name="Table Columns 3"/>
    <w:lsdException w:unhideWhenUsed="0" w:uiPriority="0" w:semiHidden="0" w:name="Table Columns 4"/>
    <w:lsdException w:unhideWhenUsed="0" w:uiPriority="0" w:semiHidden="0" w:name="Table Columns 5"/>
    <w:lsdException w:unhideWhenUsed="0" w:uiPriority="0" w:semiHidden="0" w:name="Table Grid 1"/>
    <w:lsdException w:unhideWhenUsed="0" w:uiPriority="0" w:semiHidden="0" w:name="Table Grid 2"/>
    <w:lsdException w:unhideWhenUsed="0" w:uiPriority="0" w:semiHidden="0" w:name="Table Grid 3"/>
    <w:lsdException w:unhideWhenUsed="0" w:uiPriority="0" w:semiHidden="0" w:name="Table Grid 4"/>
    <w:lsdException w:unhideWhenUsed="0" w:uiPriority="0" w:semiHidden="0" w:name="Table Grid 5"/>
    <w:lsdException w:unhideWhenUsed="0" w:uiPriority="0" w:semiHidden="0" w:name="Table Grid 6"/>
    <w:lsdException w:unhideWhenUsed="0" w:uiPriority="0" w:semiHidden="0" w:name="Table Grid 7"/>
    <w:lsdException w:unhideWhenUsed="0" w:uiPriority="0" w:semiHidden="0" w:name="Table Grid 8"/>
    <w:lsdException w:unhideWhenUsed="0" w:uiPriority="0" w:semiHidden="0" w:name="Table List 1"/>
    <w:lsdException w:unhideWhenUsed="0" w:uiPriority="0" w:semiHidden="0" w:name="Table List 2"/>
    <w:lsdException w:unhideWhenUsed="0" w:uiPriority="0" w:semiHidden="0" w:name="Table List 3"/>
    <w:lsdException w:unhideWhenUsed="0" w:uiPriority="0" w:semiHidden="0" w:name="Table List 4"/>
    <w:lsdException w:unhideWhenUsed="0" w:uiPriority="0" w:semiHidden="0" w:name="Table List 5"/>
    <w:lsdException w:unhideWhenUsed="0" w:uiPriority="0" w:semiHidden="0" w:name="Table List 6"/>
    <w:lsdException w:unhideWhenUsed="0" w:uiPriority="0" w:semiHidden="0" w:name="Table List 7"/>
    <w:lsdException w:unhideWhenUsed="0" w:uiPriority="0" w:semiHidden="0" w:name="Table List 8"/>
    <w:lsdException w:unhideWhenUsed="0" w:uiPriority="0" w:semiHidden="0" w:name="Table 3D effects 1"/>
    <w:lsdException w:unhideWhenUsed="0" w:uiPriority="0" w:semiHidden="0" w:name="Table 3D effects 2"/>
    <w:lsdException w:unhideWhenUsed="0" w:uiPriority="0" w:semiHidden="0" w:name="Table 3D effects 3"/>
    <w:lsdException w:unhideWhenUsed="0" w:uiPriority="0" w:semiHidden="0" w:name="Table Contemporary"/>
    <w:lsdException w:unhideWhenUsed="0" w:uiPriority="0" w:semiHidden="0" w:name="Table Elegant"/>
    <w:lsdException w:unhideWhenUsed="0" w:uiPriority="0" w:semiHidden="0" w:name="Table Professional"/>
    <w:lsdException w:unhideWhenUsed="0" w:uiPriority="0" w:semiHidden="0" w:name="Table Subtle 1"/>
    <w:lsdException w:unhideWhenUsed="0" w:uiPriority="0" w:semiHidden="0" w:name="Table Subtle 2"/>
    <w:lsdException w:unhideWhenUsed="0" w:uiPriority="0" w:semiHidden="0" w:name="Table Web 1"/>
    <w:lsdException w:unhideWhenUsed="0" w:uiPriority="0" w:semiHidden="0" w:name="Table Web 2"/>
    <w:lsdException w:unhideWhenUsed="0" w:uiPriority="0" w:semiHidden="0" w:name="Table Web 3"/>
    <w:lsdException w:unhideWhenUsed="0" w:uiPriority="0" w:semiHidden="0" w:name="Balloon Text"/>
    <w:lsdException w:unhideWhenUsed="0" w:uiPriority="0" w:semiHidden="0" w:name="Table Grid"/>
    <w:lsdException w:unhideWhenUsed="0" w:uiPriority="0" w:semiHidden="0" w:name="Table Theme"/>
    <w:lsdException w:unhideWhenUsed="0" w:uiPriority="60" w:semiHidden="0" w:name="Light Shading"/>
    <w:lsdException w:unhideWhenUsed="0" w:uiPriority="61" w:semiHidden="0" w:name="Light List"/>
    <w:lsdException w:unhideWhenUsed="0" w:uiPriority="62" w:semiHidden="0" w:name="Light Grid"/>
    <w:lsdException w:unhideWhenUsed="0" w:uiPriority="63" w:semiHidden="0" w:name="Medium Shading 1"/>
    <w:lsdException w:unhideWhenUsed="0" w:uiPriority="64" w:semiHidden="0" w:name="Medium Shading 2"/>
    <w:lsdException w:unhideWhenUsed="0" w:uiPriority="65" w:semiHidden="0" w:name="Medium List 1"/>
    <w:lsdException w:unhideWhenUsed="0" w:uiPriority="66" w:semiHidden="0" w:name="Medium List 2"/>
    <w:lsdException w:unhideWhenUsed="0" w:uiPriority="67" w:semiHidden="0" w:name="Medium Grid 1"/>
    <w:lsdException w:unhideWhenUsed="0" w:uiPriority="68" w:semiHidden="0" w:name="Medium Grid 2"/>
    <w:lsdException w:unhideWhenUsed="0" w:uiPriority="69" w:semiHidden="0" w:name="Medium Grid 3"/>
    <w:lsdException w:unhideWhenUsed="0" w:uiPriority="70" w:semiHidden="0" w:name="Dark List"/>
    <w:lsdException w:unhideWhenUsed="0" w:uiPriority="71" w:semiHidden="0" w:name="Colorful Shading"/>
    <w:lsdException w:unhideWhenUsed="0" w:uiPriority="72" w:semiHidden="0" w:name="Colorful List"/>
    <w:lsdException w:unhideWhenUsed="0" w:uiPriority="73" w:semiHidden="0" w:name="Colorful Grid"/>
    <w:lsdException w:unhideWhenUsed="0" w:uiPriority="60" w:semiHidden="0" w:name="Light Shading Accent 1"/>
    <w:lsdException w:unhideWhenUsed="0" w:uiPriority="61" w:semiHidden="0" w:name="Light List Accent 1"/>
    <w:lsdException w:unhideWhenUsed="0" w:uiPriority="62" w:semiHidden="0" w:name="Light Grid Accent 1"/>
    <w:lsdException w:unhideWhenUsed="0" w:uiPriority="63" w:semiHidden="0" w:name="Medium Shading 1 Accent 1"/>
    <w:lsdException w:unhideWhenUsed="0" w:uiPriority="64" w:semiHidden="0" w:name="Medium Shading 2 Accent 1"/>
    <w:lsdException w:unhideWhenUsed="0" w:uiPriority="65" w:semiHidden="0" w:name="Medium List 1 Accent 1"/>
    <w:lsdException w:unhideWhenUsed="0" w:uiPriority="66" w:semiHidden="0" w:name="Medium List 2 Accent 1"/>
    <w:lsdException w:unhideWhenUsed="0" w:uiPriority="67" w:semiHidden="0" w:name="Medium Grid 1 Accent 1"/>
    <w:lsdException w:unhideWhenUsed="0" w:uiPriority="68" w:semiHidden="0" w:name="Medium Grid 2 Accent 1"/>
    <w:lsdException w:unhideWhenUsed="0" w:uiPriority="69" w:semiHidden="0" w:name="Medium Grid 3 Accent 1"/>
    <w:lsdException w:unhideWhenUsed="0" w:uiPriority="70" w:semiHidden="0" w:name="Dark List Accent 1"/>
    <w:lsdException w:unhideWhenUsed="0" w:uiPriority="71" w:semiHidden="0" w:name="Colorful Shading Accent 1"/>
    <w:lsdException w:unhideWhenUsed="0" w:uiPriority="72" w:semiHidden="0" w:name="Colorful List Accent 1"/>
    <w:lsdException w:unhideWhenUsed="0" w:uiPriority="73" w:semiHidden="0" w:name="Colorful Grid Accent 1"/>
    <w:lsdException w:unhideWhenUsed="0" w:uiPriority="60" w:semiHidden="0" w:name="Light Shading Accent 2"/>
    <w:lsdException w:unhideWhenUsed="0" w:uiPriority="61" w:semiHidden="0" w:name="Light List Accent 2"/>
    <w:lsdException w:unhideWhenUsed="0" w:uiPriority="62" w:semiHidden="0" w:name="Light Grid Accent 2"/>
    <w:lsdException w:unhideWhenUsed="0" w:uiPriority="63" w:semiHidden="0" w:name="Medium Shading 1 Accent 2"/>
    <w:lsdException w:unhideWhenUsed="0" w:uiPriority="64" w:semiHidden="0" w:name="Medium Shading 2 Accent 2"/>
    <w:lsdException w:unhideWhenUsed="0" w:uiPriority="65" w:semiHidden="0" w:name="Medium List 1 Accent 2"/>
    <w:lsdException w:unhideWhenUsed="0" w:uiPriority="66" w:semiHidden="0" w:name="Medium List 2 Accent 2"/>
    <w:lsdException w:unhideWhenUsed="0" w:uiPriority="67" w:semiHidden="0" w:name="Medium Grid 1 Accent 2"/>
    <w:lsdException w:unhideWhenUsed="0" w:uiPriority="68" w:semiHidden="0" w:name="Medium Grid 2 Accent 2"/>
    <w:lsdException w:unhideWhenUsed="0" w:uiPriority="69" w:semiHidden="0" w:name="Medium Grid 3 Accent 2"/>
    <w:lsdException w:unhideWhenUsed="0" w:uiPriority="70" w:semiHidden="0" w:name="Dark List Accent 2"/>
    <w:lsdException w:unhideWhenUsed="0" w:uiPriority="71" w:semiHidden="0" w:name="Colorful Shading Accent 2"/>
    <w:lsdException w:unhideWhenUsed="0" w:uiPriority="72" w:semiHidden="0" w:name="Colorful List Accent 2"/>
    <w:lsdException w:unhideWhenUsed="0" w:uiPriority="73" w:semiHidden="0" w:name="Colorful Grid Accent 2"/>
    <w:lsdException w:unhideWhenUsed="0" w:uiPriority="60" w:semiHidden="0" w:name="Light Shading Accent 3"/>
    <w:lsdException w:unhideWhenUsed="0" w:uiPriority="61" w:semiHidden="0" w:name="Light List Accent 3"/>
    <w:lsdException w:unhideWhenUsed="0" w:uiPriority="62" w:semiHidden="0" w:name="Light Grid Accent 3"/>
    <w:lsdException w:unhideWhenUsed="0" w:uiPriority="63" w:semiHidden="0" w:name="Medium Shading 1 Accent 3"/>
    <w:lsdException w:unhideWhenUsed="0" w:uiPriority="64" w:semiHidden="0" w:name="Medium Shading 2 Accent 3"/>
    <w:lsdException w:unhideWhenUsed="0" w:uiPriority="65" w:semiHidden="0" w:name="Medium List 1 Accent 3"/>
    <w:lsdException w:unhideWhenUsed="0" w:uiPriority="66" w:semiHidden="0" w:name="Medium List 2 Accent 3"/>
    <w:lsdException w:unhideWhenUsed="0" w:uiPriority="67" w:semiHidden="0" w:name="Medium Grid 1 Accent 3"/>
    <w:lsdException w:unhideWhenUsed="0" w:uiPriority="68" w:semiHidden="0" w:name="Medium Grid 2 Accent 3"/>
    <w:lsdException w:unhideWhenUsed="0" w:uiPriority="69" w:semiHidden="0" w:name="Medium Grid 3 Accent 3"/>
    <w:lsdException w:unhideWhenUsed="0" w:uiPriority="70" w:semiHidden="0" w:name="Dark List Accent 3"/>
    <w:lsdException w:unhideWhenUsed="0" w:uiPriority="71" w:semiHidden="0" w:name="Colorful Shading Accent 3"/>
    <w:lsdException w:unhideWhenUsed="0" w:uiPriority="72" w:semiHidden="0" w:name="Colorful List Accent 3"/>
    <w:lsdException w:unhideWhenUsed="0" w:uiPriority="73" w:semiHidden="0" w:name="Colorful Grid Accent 3"/>
    <w:lsdException w:unhideWhenUsed="0" w:uiPriority="60" w:semiHidden="0" w:name="Light Shading Accent 4"/>
    <w:lsdException w:unhideWhenUsed="0" w:uiPriority="61" w:semiHidden="0" w:name="Light List Accent 4"/>
    <w:lsdException w:unhideWhenUsed="0" w:uiPriority="62" w:semiHidden="0" w:name="Light Grid Accent 4"/>
    <w:lsdException w:unhideWhenUsed="0" w:uiPriority="63" w:semiHidden="0" w:name="Medium Shading 1 Accent 4"/>
    <w:lsdException w:unhideWhenUsed="0" w:uiPriority="64" w:semiHidden="0" w:name="Medium Shading 2 Accent 4"/>
    <w:lsdException w:unhideWhenUsed="0" w:uiPriority="65" w:semiHidden="0" w:name="Medium List 1 Accent 4"/>
    <w:lsdException w:unhideWhenUsed="0" w:uiPriority="66" w:semiHidden="0" w:name="Medium List 2 Accent 4"/>
    <w:lsdException w:unhideWhenUsed="0" w:uiPriority="67" w:semiHidden="0" w:name="Medium Grid 1 Accent 4"/>
    <w:lsdException w:unhideWhenUsed="0" w:uiPriority="68" w:semiHidden="0" w:name="Medium Grid 2 Accent 4"/>
    <w:lsdException w:unhideWhenUsed="0" w:uiPriority="69" w:semiHidden="0" w:name="Medium Grid 3 Accent 4"/>
    <w:lsdException w:unhideWhenUsed="0" w:uiPriority="70" w:semiHidden="0" w:name="Dark List Accent 4"/>
    <w:lsdException w:unhideWhenUsed="0" w:uiPriority="71" w:semiHidden="0" w:name="Colorful Shading Accent 4"/>
    <w:lsdException w:unhideWhenUsed="0" w:uiPriority="72" w:semiHidden="0" w:name="Colorful List Accent 4"/>
    <w:lsdException w:unhideWhenUsed="0" w:uiPriority="73" w:semiHidden="0" w:name="Colorful Grid Accent 4"/>
    <w:lsdException w:unhideWhenUsed="0" w:uiPriority="60" w:semiHidden="0" w:name="Light Shading Accent 5"/>
    <w:lsdException w:unhideWhenUsed="0" w:uiPriority="61" w:semiHidden="0" w:name="Light List Accent 5"/>
    <w:lsdException w:unhideWhenUsed="0" w:uiPriority="62" w:semiHidden="0" w:name="Light Grid Accent 5"/>
    <w:lsdException w:unhideWhenUsed="0" w:uiPriority="63" w:semiHidden="0" w:name="Medium Shading 1 Accent 5"/>
    <w:lsdException w:unhideWhenUsed="0" w:uiPriority="64" w:semiHidden="0" w:name="Medium Shading 2 Accent 5"/>
    <w:lsdException w:unhideWhenUsed="0" w:uiPriority="65" w:semiHidden="0" w:name="Medium List 1 Accent 5"/>
    <w:lsdException w:unhideWhenUsed="0" w:uiPriority="66" w:semiHidden="0" w:name="Medium List 2 Accent 5"/>
    <w:lsdException w:unhideWhenUsed="0" w:uiPriority="67" w:semiHidden="0" w:name="Medium Grid 1 Accent 5"/>
    <w:lsdException w:unhideWhenUsed="0" w:uiPriority="68" w:semiHidden="0" w:name="Medium Grid 2 Accent 5"/>
    <w:lsdException w:unhideWhenUsed="0" w:uiPriority="69" w:semiHidden="0" w:name="Medium Grid 3 Accent 5"/>
    <w:lsdException w:unhideWhenUsed="0" w:uiPriority="70" w:semiHidden="0" w:name="Dark List Accent 5"/>
    <w:lsdException w:unhideWhenUsed="0" w:uiPriority="71" w:semiHidden="0" w:name="Colorful Shading Accent 5"/>
    <w:lsdException w:unhideWhenUsed="0" w:uiPriority="72" w:semiHidden="0" w:name="Colorful List Accent 5"/>
    <w:lsdException w:unhideWhenUsed="0" w:uiPriority="73" w:semiHidden="0" w:name="Colorful Grid Accent 5"/>
    <w:lsdException w:unhideWhenUsed="0" w:uiPriority="60" w:semiHidden="0" w:name="Light Shading Accent 6"/>
    <w:lsdException w:unhideWhenUsed="0" w:uiPriority="61" w:semiHidden="0" w:name="Light List Accent 6"/>
    <w:lsdException w:unhideWhenUsed="0" w:uiPriority="62" w:semiHidden="0" w:name="Light Grid Accent 6"/>
    <w:lsdException w:unhideWhenUsed="0" w:uiPriority="63" w:semiHidden="0" w:name="Medium Shading 1 Accent 6"/>
    <w:lsdException w:unhideWhenUsed="0" w:uiPriority="64" w:semiHidden="0" w:name="Medium Shading 2 Accent 6"/>
    <w:lsdException w:unhideWhenUsed="0" w:uiPriority="65" w:semiHidden="0" w:name="Medium List 1 Accent 6"/>
    <w:lsdException w:unhideWhenUsed="0" w:uiPriority="66" w:semiHidden="0" w:name="Medium List 2 Accent 6"/>
    <w:lsdException w:unhideWhenUsed="0" w:uiPriority="67" w:semiHidden="0" w:name="Medium Grid 1 Accent 6"/>
    <w:lsdException w:unhideWhenUsed="0" w:uiPriority="68" w:semiHidden="0" w:name="Medium Grid 2 Accent 6"/>
    <w:lsdException w:unhideWhenUsed="0" w:uiPriority="69" w:semiHidden="0" w:name="Medium Grid 3 Accent 6"/>
    <w:lsdException w:unhideWhenUsed="0" w:uiPriority="70" w:semiHidden="0" w:name="Dark List Accent 6"/>
    <w:lsdException w:unhideWhenUsed="0" w:uiPriority="71" w:semiHidden="0" w:name="Colorful Shading Accent 6"/>
    <w:lsdException w:unhideWhenUsed="0" w:uiPriority="72" w:semiHidden="0" w:name="Colorful List Accent 6"/>
    <w:lsdException w:unhideWhenUsed="0" w:uiPriority="73" w:semiHidden="0" w:name="Colorful Grid Accent 6"/>
  </w:latentStyles>
  <w:style w:type="paragraph" w:default="1" w:styleId="1">
    <w:name w:val="Normal"/>
    <w:qFormat/>
    <w:uiPriority w:val="0"/>
    <w:pPr>
      <w:widowControl w:val="0"/>
      <w:jc w:val="both"/>
    </w:pPr>
    <w:rPr>
      <w:rFonts w:asciiTheme="minorHAnsi" w:hAnsiTheme="minorHAnsi" w:eastAsiaTheme="minorEastAsia" w:cstheme="minorBidi"/>
      <w:kern w:val="2"/>
      <w:sz w:val="21"/>
      <w:szCs w:val="24"/>
      <w:lang w:val="en-US" w:eastAsia="zh-CN" w:bidi="ar-SA"/>
    </w:rPr>
  </w:style>
  <w:style w:type="character" w:default="1" w:styleId="4">
    <w:name w:val="Default Paragraph Font"/>
    <w:semiHidden/>
    <w:uiPriority w:val="0"/>
  </w:style>
  <w:style w:type="table" w:default="1" w:styleId="3">
    <w:name w:val="Normal Table"/>
    <w:semiHidden/>
    <w:uiPriority w:val="0"/>
    <w:tblPr>
      <w:tblCellMar>
        <w:top w:w="0" w:type="dxa"/>
        <w:left w:w="108" w:type="dxa"/>
        <w:bottom w:w="0" w:type="dxa"/>
        <w:right w:w="108" w:type="dxa"/>
      </w:tblCellMar>
    </w:tblPr>
  </w:style>
  <w:style w:type="paragraph" w:styleId="2">
    <w:name w:val="Normal (Web)"/>
    <w:basedOn w:val="1"/>
    <w:uiPriority w:val="0"/>
    <w:pPr>
      <w:spacing w:before="0" w:beforeAutospacing="1" w:after="0" w:afterAutospacing="1"/>
      <w:ind w:left="0" w:right="0"/>
      <w:jc w:val="left"/>
    </w:pPr>
    <w:rPr>
      <w:kern w:val="0"/>
      <w:sz w:val="24"/>
      <w:lang w:val="en-US" w:eastAsia="zh-CN" w:bidi="ar"/>
    </w:rPr>
  </w:style>
  <w:style w:type="character" w:styleId="5">
    <w:name w:val="Strong"/>
    <w:basedOn w:val="4"/>
    <w:qFormat/>
    <w:uiPriority w:val="0"/>
    <w:rPr>
      <w:b/>
    </w:rPr>
  </w:style>
  <w:style w:type="character" w:styleId="6">
    <w:name w:val="Emphasis"/>
    <w:basedOn w:val="4"/>
    <w:qFormat/>
    <w:uiPriority w:val="0"/>
    <w:rPr>
      <w:i/>
    </w:rPr>
  </w:style>
  <w:style w:type="character" w:styleId="7">
    <w:name w:val="Hyperlink"/>
    <w:basedOn w:val="4"/>
    <w:uiPriority w:val="0"/>
    <w:rPr>
      <w:color w:val="0000FF"/>
      <w:u w:val="single"/>
    </w:rPr>
  </w:style>
</w:styles>
</file>

<file path=word/_rels/document.xml.rels><?xml version="1.0" encoding="UTF-8" standalone="yes"?>
<Relationships xmlns="http://schemas.openxmlformats.org/package/2006/relationships"><Relationship Id="rId4" Type="http://schemas.openxmlformats.org/officeDocument/2006/relationships/fontTable" Target="fontTable.xml"/><Relationship Id="rId3" Type="http://schemas.openxmlformats.org/officeDocument/2006/relationships/theme" Target="theme/theme1.xml"/><Relationship Id="rId2" Type="http://schemas.openxmlformats.org/officeDocument/2006/relationships/settings" Target="settings.xml"/><Relationship Id="rId1" Type="http://schemas.openxmlformats.org/officeDocument/2006/relationships/styles" Target="styles.xml"/></Relationships>
</file>

<file path=word/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Calibri Light"/>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Normal.dotm</Template>
  <Pages>7</Pages>
  <Words>0</Words>
  <Characters>0</Characters>
  <Lines>0</Lines>
  <Paragraphs>0</Paragraphs>
  <TotalTime>8</TotalTime>
  <ScaleCrop>false</ScaleCrop>
  <LinksUpToDate>false</LinksUpToDate>
  <CharactersWithSpaces>0</CharactersWithSpaces>
  <Application>WPS Office_6.11.0.8885_F1E327BC-269C-435d-A152-05C5408002CA</Application>
  <DocSecurity>0</DocSecurit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2024-11-07T17:06:00Z</dcterms:created>
  <dc:creator>～</dc:creator>
  <cp:lastModifiedBy>～</cp:lastModifiedBy>
  <dcterms:modified xsi:type="dcterms:W3CDTF">2024-11-07T17:37:49Z</dcterms:modified>
  <cp:revision>1</cp:revi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2052-6.11.0.8885</vt:lpwstr>
  </property>
  <property fmtid="{D5CDD505-2E9C-101B-9397-08002B2CF9AE}" pid="3" name="ICV">
    <vt:lpwstr>73F07437628913E031832C67F3816782_41</vt:lpwstr>
  </property>
</Properties>
</file>