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4"/>
  </p:notesMasterIdLst>
  <p:sldIdLst>
    <p:sldId id="604" r:id="rId12"/>
    <p:sldId id="605" r:id="rId13"/>
    <p:sldId id="631" r:id="rId15"/>
    <p:sldId id="606" r:id="rId16"/>
    <p:sldId id="607" r:id="rId17"/>
    <p:sldId id="584" r:id="rId18"/>
    <p:sldId id="586" r:id="rId19"/>
    <p:sldId id="632" r:id="rId20"/>
    <p:sldId id="587" r:id="rId21"/>
    <p:sldId id="588" r:id="rId22"/>
    <p:sldId id="614" r:id="rId23"/>
    <p:sldId id="622" r:id="rId24"/>
    <p:sldId id="592" r:id="rId25"/>
    <p:sldId id="590" r:id="rId26"/>
    <p:sldId id="593" r:id="rId27"/>
    <p:sldId id="633" r:id="rId28"/>
    <p:sldId id="598" r:id="rId29"/>
    <p:sldId id="627" r:id="rId30"/>
    <p:sldId id="595" r:id="rId31"/>
    <p:sldId id="597" r:id="rId32"/>
    <p:sldId id="596" r:id="rId33"/>
    <p:sldId id="628" r:id="rId34"/>
    <p:sldId id="629" r:id="rId35"/>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1E7"/>
    <a:srgbClr val="95B66C"/>
    <a:srgbClr val="8CB9E3"/>
    <a:srgbClr val="3FAB9D"/>
    <a:srgbClr val="368A41"/>
    <a:srgbClr val="88470C"/>
    <a:srgbClr val="1F474E"/>
    <a:srgbClr val="A4B652"/>
    <a:srgbClr val="81B747"/>
    <a:srgbClr val="77A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37" autoAdjust="0"/>
    <p:restoredTop sz="97778" autoAdjust="0"/>
  </p:normalViewPr>
  <p:slideViewPr>
    <p:cSldViewPr snapToGrid="0" showGuides="1">
      <p:cViewPr>
        <p:scale>
          <a:sx n="75" d="100"/>
          <a:sy n="75" d="100"/>
        </p:scale>
        <p:origin x="294" y="306"/>
      </p:cViewPr>
      <p:guideLst>
        <p:guide orient="horz" pos="2160"/>
        <p:guide pos="383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notesMaster" Target="notesMasters/notesMaster1.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5.wdp"/><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5" Type="http://schemas.openxmlformats.org/officeDocument/2006/relationships/theme" Target="../theme/theme10.xml"/><Relationship Id="rId14" Type="http://schemas.openxmlformats.org/officeDocument/2006/relationships/image" Target="../media/image1.jpeg"/><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6" Type="http://schemas.openxmlformats.org/officeDocument/2006/relationships/theme" Target="../theme/theme5.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6" Type="http://schemas.openxmlformats.org/officeDocument/2006/relationships/theme" Target="../theme/theme6.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6" Type="http://schemas.openxmlformats.org/officeDocument/2006/relationships/theme" Target="../theme/theme7.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6" Type="http://schemas.openxmlformats.org/officeDocument/2006/relationships/theme" Target="../theme/theme8.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6" Type="http://schemas.openxmlformats.org/officeDocument/2006/relationships/theme" Target="../theme/theme9.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856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856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en-US" altLang="ja-JP"/>
              <a:t>Translation &amp; Style</a:t>
            </a:r>
            <a:endParaRPr lang="en-US" altLang="ja-JP"/>
          </a:p>
        </p:txBody>
      </p:sp>
      <p:sp>
        <p:nvSpPr>
          <p:cNvPr id="4" name="副标题 3"/>
          <p:cNvSpPr>
            <a:spLocks noGrp="1"/>
          </p:cNvSpPr>
          <p:nvPr>
            <p:ph type="subTitle" idx="1"/>
          </p:nvPr>
        </p:nvSpPr>
        <p:spPr>
          <a:xfrm>
            <a:off x="3325495" y="3886835"/>
            <a:ext cx="6280785" cy="980440"/>
          </a:xfrm>
          <a:noFill/>
          <a:ln>
            <a:solidFill>
              <a:schemeClr val="accent3">
                <a:lumMod val="20000"/>
                <a:lumOff val="80000"/>
              </a:schemeClr>
            </a:solidFill>
          </a:ln>
        </p:spPr>
        <p:txBody>
          <a:bodyPr>
            <a:normAutofit fontScale="60000"/>
            <a:scene3d>
              <a:camera prst="orthographicFront"/>
              <a:lightRig rig="threePt" dir="t"/>
            </a:scene3d>
          </a:bodyPr>
          <a:p>
            <a:r>
              <a:rPr lang="en-US" altLang="zh-CN" sz="4400">
                <a:solidFill>
                  <a:schemeClr val="tx1"/>
                </a:solidFill>
                <a:effectLst>
                  <a:outerShdw blurRad="38100" dist="19050" dir="2700000" algn="tl" rotWithShape="0">
                    <a:schemeClr val="dk1">
                      <a:alpha val="40000"/>
                    </a:schemeClr>
                  </a:outerShdw>
                </a:effectLst>
                <a:latin typeface="+mn-ea"/>
                <a:cs typeface="+mn-ea"/>
                <a:sym typeface="+mn-ea"/>
              </a:rPr>
              <a:t>Zeng Yanhu </a:t>
            </a:r>
            <a:r>
              <a:rPr lang="zh-CN" altLang="en-US" sz="4400">
                <a:solidFill>
                  <a:schemeClr val="tx1"/>
                </a:solidFill>
                <a:effectLst>
                  <a:outerShdw blurRad="38100" dist="19050" dir="2700000" algn="tl" rotWithShape="0">
                    <a:schemeClr val="dk1">
                      <a:alpha val="40000"/>
                    </a:schemeClr>
                  </a:outerShdw>
                </a:effectLst>
                <a:latin typeface="+mn-ea"/>
                <a:cs typeface="+mn-ea"/>
                <a:sym typeface="+mn-ea"/>
              </a:rPr>
              <a:t>曾雁湖</a:t>
            </a:r>
            <a:endParaRPr lang="zh-CN" altLang="en-US" sz="4400">
              <a:solidFill>
                <a:schemeClr val="tx1"/>
              </a:solidFill>
              <a:effectLst>
                <a:outerShdw blurRad="38100" dist="19050" dir="2700000" algn="tl" rotWithShape="0">
                  <a:schemeClr val="dk1">
                    <a:alpha val="40000"/>
                  </a:schemeClr>
                </a:outerShdw>
              </a:effectLst>
              <a:latin typeface="+mn-ea"/>
              <a:cs typeface="+mn-ea"/>
              <a:sym typeface="+mn-ea"/>
            </a:endParaRPr>
          </a:p>
          <a:p>
            <a:r>
              <a:rPr lang="en-US" altLang="zh-CN" sz="4400">
                <a:solidFill>
                  <a:schemeClr val="tx1"/>
                </a:solidFill>
                <a:effectLst>
                  <a:outerShdw blurRad="38100" dist="19050" dir="2700000" algn="tl" rotWithShape="0">
                    <a:schemeClr val="dk1">
                      <a:alpha val="40000"/>
                    </a:schemeClr>
                  </a:outerShdw>
                </a:effectLst>
                <a:latin typeface="+mn-ea"/>
                <a:cs typeface="+mn-ea"/>
                <a:sym typeface="+mn-ea"/>
              </a:rPr>
              <a:t>Hu Huifang </a:t>
            </a:r>
            <a:r>
              <a:rPr lang="zh-CN" altLang="en-US" sz="4400">
                <a:solidFill>
                  <a:schemeClr val="tx1"/>
                </a:solidFill>
                <a:effectLst>
                  <a:outerShdw blurRad="38100" dist="19050" dir="2700000" algn="tl" rotWithShape="0">
                    <a:schemeClr val="dk1">
                      <a:alpha val="40000"/>
                    </a:schemeClr>
                  </a:outerShdw>
                </a:effectLst>
                <a:latin typeface="+mn-ea"/>
                <a:cs typeface="+mn-ea"/>
                <a:sym typeface="+mn-ea"/>
              </a:rPr>
              <a:t>胡慧芳</a:t>
            </a:r>
            <a:endParaRPr lang="zh-CN" altLang="en-US" sz="4400">
              <a:solidFill>
                <a:schemeClr val="tx1"/>
              </a:solidFill>
              <a:effectLst>
                <a:outerShdw blurRad="38100" dist="19050" dir="2700000" algn="tl" rotWithShape="0">
                  <a:schemeClr val="dk1">
                    <a:alpha val="40000"/>
                  </a:schemeClr>
                </a:outerShdw>
              </a:effectLst>
              <a:latin typeface="+mn-ea"/>
              <a:cs typeface="+mn-ea"/>
            </a:endParaRPr>
          </a:p>
          <a:p>
            <a:endParaRPr lang="zh-CN" altLang="en-US" sz="4400">
              <a:solidFill>
                <a:schemeClr val="tx1"/>
              </a:solidFill>
              <a:effectLst>
                <a:outerShdw blurRad="38100" dist="19050" dir="2700000" algn="tl" rotWithShape="0">
                  <a:schemeClr val="dk1">
                    <a:alpha val="40000"/>
                  </a:schemeClr>
                </a:outerShdw>
              </a:effectLst>
              <a:latin typeface="+mn-ea"/>
              <a:cs typeface="+mn-ea"/>
            </a:endParaRPr>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499870" y="1876425"/>
            <a:ext cx="6049645" cy="2553335"/>
          </a:xfrm>
          <a:prstGeom prst="rect">
            <a:avLst/>
          </a:prstGeom>
          <a:noFill/>
          <a:ln w="9525">
            <a:noFill/>
          </a:ln>
        </p:spPr>
        <p:txBody>
          <a:bodyPr wrap="square">
            <a:spAutoFit/>
          </a:bodyPr>
          <a:p>
            <a:pPr indent="0"/>
            <a:r>
              <a:rPr lang="zh-CN" altLang="en-US" sz="4000" b="0">
                <a:latin typeface="宋体" panose="02010600030101010101" pitchFamily="2" charset="-122"/>
                <a:cs typeface="宋体" panose="02010600030101010101" pitchFamily="2" charset="-122"/>
              </a:rPr>
              <a:t>男人耕作女持家</a:t>
            </a:r>
            <a:r>
              <a:rPr lang="zh-CN" altLang="en-US" sz="4000" b="0">
                <a:latin typeface="Calibri" panose="020F0502020204030204" charset="0"/>
                <a:cs typeface="Calibri" panose="020F0502020204030204" charset="0"/>
              </a:rPr>
              <a:t> </a:t>
            </a:r>
            <a:r>
              <a:rPr lang="zh-CN" altLang="en-US" sz="4000" b="0">
                <a:latin typeface="宋体" panose="02010600030101010101" pitchFamily="2" charset="-122"/>
                <a:cs typeface="宋体" panose="02010600030101010101" pitchFamily="2" charset="-122"/>
              </a:rPr>
              <a:t>男上战场女纺纱男人冷静女优柔男施命令女听话</a:t>
            </a:r>
            <a:endParaRPr lang="zh-CN" altLang="en-US" sz="4000"/>
          </a:p>
        </p:txBody>
      </p:sp>
      <p:sp>
        <p:nvSpPr>
          <p:cNvPr id="3" name="文本框 2"/>
          <p:cNvSpPr txBox="1"/>
          <p:nvPr/>
        </p:nvSpPr>
        <p:spPr>
          <a:xfrm>
            <a:off x="6664642" y="1876742"/>
            <a:ext cx="5080000" cy="2553335"/>
          </a:xfrm>
          <a:prstGeom prst="rect">
            <a:avLst/>
          </a:prstGeom>
          <a:noFill/>
          <a:ln w="9525">
            <a:noFill/>
          </a:ln>
        </p:spPr>
        <p:txBody>
          <a:bodyPr>
            <a:spAutoFit/>
          </a:bodyPr>
          <a:p>
            <a:pPr marL="0" indent="0" algn="l"/>
            <a:r>
              <a:rPr lang="zh-CN" altLang="en-US" sz="4000" b="0">
                <a:latin typeface="宋体" panose="02010600030101010101" pitchFamily="2" charset="-122"/>
                <a:cs typeface="宋体" panose="02010600030101010101" pitchFamily="2" charset="-122"/>
              </a:rPr>
              <a:t>男人主外女主内男人舞剑女缝衣男人理智女多情男人吆喝女相随</a:t>
            </a:r>
            <a:endParaRPr lang="zh-CN" altLang="en-US" sz="4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2091690" y="2319655"/>
            <a:ext cx="8006715" cy="2553335"/>
          </a:xfrm>
          <a:prstGeom prst="rect">
            <a:avLst/>
          </a:prstGeom>
          <a:noFill/>
          <a:ln w="9525">
            <a:noFill/>
          </a:ln>
        </p:spPr>
        <p:txBody>
          <a:bodyPr wrap="square">
            <a:spAutoFit/>
          </a:bodyPr>
          <a:p>
            <a:pPr marL="0" indent="0" algn="l"/>
            <a:r>
              <a:rPr lang="zh-CN" altLang="en-US" sz="4000" b="0">
                <a:latin typeface="宋体" panose="02010600030101010101" pitchFamily="2" charset="-122"/>
                <a:cs typeface="宋体" panose="02010600030101010101" pitchFamily="2" charset="-122"/>
              </a:rPr>
              <a:t>丈夫劳作在田间，女子持家灶炉边；丈夫挥舞刀枪剑，女子织补拿针线。丈夫威武智勇全，女子贤德真心善；丈夫统帅声令下，女子遵命垂首间。</a:t>
            </a:r>
            <a:endParaRPr lang="zh-CN" altLang="en-US"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4" name="内容占位符 3"/>
          <p:cNvSpPr>
            <a:spLocks noGrp="1"/>
          </p:cNvSpPr>
          <p:nvPr>
            <p:ph idx="1"/>
          </p:nvPr>
        </p:nvSpPr>
        <p:spPr>
          <a:xfrm>
            <a:off x="4903470" y="1647825"/>
            <a:ext cx="6677660" cy="4479925"/>
          </a:xfrm>
        </p:spPr>
        <p:txBody>
          <a:bodyPr/>
          <a:p>
            <a:pPr marL="0" indent="0" algn="just">
              <a:buNone/>
            </a:pPr>
            <a:r>
              <a:rPr lang="zh-CN" altLang="en-US"/>
              <a:t>男耕女织，</a:t>
            </a:r>
            <a:endParaRPr lang="zh-CN" altLang="en-US"/>
          </a:p>
          <a:p>
            <a:pPr marL="0" indent="0" algn="just">
              <a:buNone/>
            </a:pPr>
            <a:r>
              <a:rPr lang="zh-CN" altLang="en-US"/>
              <a:t>男武女文</a:t>
            </a:r>
            <a:endParaRPr lang="zh-CN" altLang="en-US"/>
          </a:p>
          <a:p>
            <a:pPr marL="0" indent="0" algn="just">
              <a:buNone/>
            </a:pPr>
            <a:r>
              <a:rPr lang="zh-CN" altLang="en-US"/>
              <a:t>男刚女柔，</a:t>
            </a:r>
            <a:endParaRPr lang="zh-CN" altLang="en-US"/>
          </a:p>
          <a:p>
            <a:pPr marL="0" indent="0" algn="just">
              <a:buNone/>
            </a:pPr>
            <a:r>
              <a:rPr lang="zh-CN" altLang="en-US"/>
              <a:t>男尊女卑。</a:t>
            </a:r>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3" name="文本框 2"/>
          <p:cNvSpPr txBox="1"/>
          <p:nvPr/>
        </p:nvSpPr>
        <p:spPr>
          <a:xfrm>
            <a:off x="1527175" y="1195705"/>
            <a:ext cx="9136380" cy="3784600"/>
          </a:xfrm>
          <a:prstGeom prst="rect">
            <a:avLst/>
          </a:prstGeom>
          <a:noFill/>
        </p:spPr>
        <p:txBody>
          <a:bodyPr wrap="square" rtlCol="0" anchor="t">
            <a:spAutoFit/>
          </a:bodyPr>
          <a:p>
            <a:pPr indent="0">
              <a:buFont typeface="Arial" panose="020B0604020202020204" pitchFamily="34" charset="0"/>
              <a:buNone/>
            </a:pPr>
            <a:r>
              <a:rPr lang="zh-CN" altLang="en-US" sz="4000">
                <a:solidFill>
                  <a:schemeClr val="tx1"/>
                </a:solidFill>
              </a:rPr>
              <a:t>Although the four translations had different formats and words, they are from the same original text, so we can see the ideas and language in the target text. We can say that the original is a factor for style formation.</a:t>
            </a:r>
            <a:endParaRPr lang="zh-CN" altLang="en-US" sz="400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en-US" altLang="zh-CN"/>
              <a:t>I love you</a:t>
            </a:r>
            <a:endParaRPr lang="en-US" altLang="zh-CN"/>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400810" y="1938020"/>
            <a:ext cx="9373235" cy="1076325"/>
          </a:xfrm>
          <a:prstGeom prst="rect">
            <a:avLst/>
          </a:prstGeom>
          <a:noFill/>
          <a:ln w="9525">
            <a:noFill/>
          </a:ln>
        </p:spPr>
        <p:txBody>
          <a:bodyPr wrap="square">
            <a:spAutoFit/>
          </a:bodyPr>
          <a:p>
            <a:pPr indent="0"/>
            <a:r>
              <a:rPr lang="zh-CN" altLang="en-US" sz="3200" b="0">
                <a:latin typeface="宋体" panose="02010600030101010101" pitchFamily="2" charset="-122"/>
                <a:cs typeface="宋体" panose="02010600030101010101" pitchFamily="2" charset="-122"/>
              </a:rPr>
              <a:t>Japanese writer </a:t>
            </a:r>
            <a:r>
              <a:rPr lang="ja-JP" altLang="zh-CN" sz="3200" b="0">
                <a:latin typeface="宋体" panose="02010600030101010101" pitchFamily="2" charset="-122"/>
                <a:cs typeface="宋体" panose="02010600030101010101" pitchFamily="2" charset="-122"/>
              </a:rPr>
              <a:t>夏目漱石（</a:t>
            </a:r>
            <a:r>
              <a:rPr lang="zh-CN" altLang="en-US" sz="3200" b="0">
                <a:latin typeface="宋体" panose="02010600030101010101" pitchFamily="2" charset="-122"/>
                <a:cs typeface="宋体" panose="02010600030101010101" pitchFamily="2" charset="-122"/>
              </a:rPr>
              <a:t>Natsume Soseki</a:t>
            </a:r>
            <a:r>
              <a:rPr lang="ja-JP" altLang="zh-CN" sz="3200" b="0">
                <a:latin typeface="宋体" panose="02010600030101010101" pitchFamily="2" charset="-122"/>
                <a:cs typeface="宋体" panose="02010600030101010101" pitchFamily="2" charset="-122"/>
              </a:rPr>
              <a:t>）</a:t>
            </a:r>
            <a:r>
              <a:rPr lang="zh-CN" altLang="en-US" sz="3200" b="0">
                <a:latin typeface="宋体" panose="02010600030101010101" pitchFamily="2" charset="-122"/>
                <a:cs typeface="宋体" panose="02010600030101010101" pitchFamily="2" charset="-122"/>
              </a:rPr>
              <a:t>：</a:t>
            </a:r>
            <a:endParaRPr lang="zh-CN" altLang="en-US" sz="3200" b="0">
              <a:latin typeface="宋体" panose="02010600030101010101" pitchFamily="2" charset="-122"/>
              <a:cs typeface="宋体" panose="02010600030101010101" pitchFamily="2" charset="-122"/>
            </a:endParaRPr>
          </a:p>
          <a:p>
            <a:pPr indent="0"/>
            <a:r>
              <a:rPr lang="ja-JP" altLang="zh-CN" sz="3200" b="0">
                <a:latin typeface="Hiragino Mincho ProN W3" panose="02020300000000000000" charset="-128"/>
                <a:ea typeface="Hiragino Mincho ProN W3" panose="02020300000000000000" charset="-128"/>
                <a:cs typeface="宋体" panose="02010600030101010101" pitchFamily="2" charset="-122"/>
              </a:rPr>
              <a:t>月が綺麗ですね</a:t>
            </a:r>
            <a:endParaRPr lang="ja-JP" altLang="zh-CN" sz="3200" b="0">
              <a:latin typeface="Hiragino Mincho ProN W3" panose="02020300000000000000" charset="-128"/>
              <a:ea typeface="Hiragino Mincho ProN W3" panose="02020300000000000000" charset="-128"/>
              <a:cs typeface="宋体" panose="02010600030101010101" pitchFamily="2" charset="-122"/>
            </a:endParaRPr>
          </a:p>
        </p:txBody>
      </p:sp>
      <p:sp>
        <p:nvSpPr>
          <p:cNvPr id="4" name="文本框 3"/>
          <p:cNvSpPr txBox="1"/>
          <p:nvPr/>
        </p:nvSpPr>
        <p:spPr>
          <a:xfrm>
            <a:off x="1400810" y="3780155"/>
            <a:ext cx="10310495" cy="1753235"/>
          </a:xfrm>
          <a:prstGeom prst="rect">
            <a:avLst/>
          </a:prstGeom>
          <a:noFill/>
          <a:ln w="9525">
            <a:noFill/>
          </a:ln>
        </p:spPr>
        <p:txBody>
          <a:bodyPr wrap="square">
            <a:spAutoFit/>
          </a:bodyPr>
          <a:p>
            <a:pPr marL="0" indent="0" algn="l"/>
            <a:r>
              <a:rPr lang="zh-CN" altLang="en-US" sz="3200" b="0">
                <a:latin typeface="宋体" panose="02010600030101010101" pitchFamily="2" charset="-122"/>
                <a:cs typeface="宋体" panose="02010600030101010101" pitchFamily="2" charset="-122"/>
              </a:rPr>
              <a:t>张爱玲：为了你的幸福，我愿意放弃一切</a:t>
            </a:r>
            <a:r>
              <a:rPr lang="en-US" altLang="zh-CN" sz="3200" b="0">
                <a:latin typeface="Calibri" panose="020F0502020204030204" charset="0"/>
                <a:cs typeface="Calibri" panose="020F0502020204030204" charset="0"/>
              </a:rPr>
              <a:t>-----</a:t>
            </a:r>
            <a:r>
              <a:rPr lang="zh-CN" altLang="en-US" sz="3200" b="0">
                <a:latin typeface="宋体" panose="02010600030101010101" pitchFamily="2" charset="-122"/>
                <a:cs typeface="宋体" panose="02010600030101010101" pitchFamily="2" charset="-122"/>
              </a:rPr>
              <a:t>包括你</a:t>
            </a:r>
            <a:r>
              <a:rPr lang="zh-CN" altLang="en-US" sz="3600" b="0">
                <a:latin typeface="宋体" panose="02010600030101010101" pitchFamily="2" charset="-122"/>
                <a:cs typeface="宋体" panose="02010600030101010101" pitchFamily="2" charset="-122"/>
              </a:rPr>
              <a:t>。</a:t>
            </a:r>
            <a:endParaRPr lang="zh-CN" altLang="en-US" sz="3600" b="0">
              <a:latin typeface="宋体" panose="02010600030101010101" pitchFamily="2" charset="-122"/>
              <a:cs typeface="宋体" panose="02010600030101010101" pitchFamily="2" charset="-122"/>
            </a:endParaRPr>
          </a:p>
          <a:p>
            <a:pPr marL="0" indent="0" algn="l"/>
            <a:r>
              <a:rPr lang="zh-CN" altLang="en-US" sz="3600"/>
              <a:t> I am willing to give up everything for your happiness, including you.</a:t>
            </a:r>
            <a:endParaRPr lang="zh-CN" altLang="en-US" sz="3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3" name="文本框 2"/>
          <p:cNvSpPr txBox="1"/>
          <p:nvPr/>
        </p:nvSpPr>
        <p:spPr>
          <a:xfrm>
            <a:off x="1715770" y="1835150"/>
            <a:ext cx="8758555" cy="3784600"/>
          </a:xfrm>
          <a:prstGeom prst="rect">
            <a:avLst/>
          </a:prstGeom>
          <a:noFill/>
        </p:spPr>
        <p:txBody>
          <a:bodyPr wrap="square" rtlCol="0" anchor="t">
            <a:spAutoFit/>
          </a:bodyPr>
          <a:p>
            <a:pPr indent="0">
              <a:buFont typeface="Arial" panose="020B0604020202020204" pitchFamily="34" charset="0"/>
              <a:buNone/>
            </a:pPr>
            <a:r>
              <a:rPr lang="zh-CN" altLang="en-US" sz="4000">
                <a:solidFill>
                  <a:schemeClr val="tx1"/>
                </a:solidFill>
              </a:rPr>
              <a:t>From the two translation works, we can see that different translators had different styles even with the same text. Form this, we can know that the subjective factors are also imprtant for forming the translation style.</a:t>
            </a:r>
            <a:endParaRPr lang="zh-CN" altLang="en-US" sz="40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normAutofit/>
          </a:bodyPr>
          <a:p>
            <a:r>
              <a:rPr lang="en-US" altLang="zh-CN">
                <a:sym typeface="+mn-ea"/>
              </a:rPr>
              <a:t>Part 3. </a:t>
            </a:r>
            <a:r>
              <a:rPr lang="zh-CN" altLang="en-US">
                <a:sym typeface="+mn-ea"/>
              </a:rPr>
              <a:t>The translatability of style</a:t>
            </a:r>
            <a:endParaRPr lang="zh-CN" altLang="en-US"/>
          </a:p>
        </p:txBody>
      </p:sp>
      <p:sp>
        <p:nvSpPr>
          <p:cNvPr id="4" name="副标题 3"/>
          <p:cNvSpPr>
            <a:spLocks noGrp="1"/>
          </p:cNvSpPr>
          <p:nvPr>
            <p:ph type="subTitle" idx="1"/>
          </p:nvPr>
        </p:nvSpPr>
        <p:spPr/>
        <p:txBody>
          <a:bodyPr/>
          <a:p>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3" name="文本框 2"/>
          <p:cNvSpPr txBox="1"/>
          <p:nvPr/>
        </p:nvSpPr>
        <p:spPr>
          <a:xfrm>
            <a:off x="1258570" y="1585595"/>
            <a:ext cx="9861550" cy="3969385"/>
          </a:xfrm>
          <a:prstGeom prst="rect">
            <a:avLst/>
          </a:prstGeom>
          <a:noFill/>
        </p:spPr>
        <p:txBody>
          <a:bodyPr wrap="square" rtlCol="0" anchor="t">
            <a:spAutoFit/>
          </a:bodyPr>
          <a:p>
            <a:pPr indent="0">
              <a:buFont typeface="Arial" panose="020B0604020202020204" pitchFamily="34" charset="0"/>
              <a:buNone/>
            </a:pPr>
            <a:r>
              <a:rPr lang="zh-CN" altLang="en-US" sz="3600"/>
              <a:t>The supporters think that the style has its own discipline and method of combination and association. When translating, the translator should continue to communicate with the original author's minds, and get inspired. Retaining the style of the original author, to a certain extent, is to bring the original text to the readers.</a:t>
            </a:r>
            <a:endParaRPr lang="zh-CN" altLang="en-US"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4" name="内容占位符 3"/>
          <p:cNvSpPr>
            <a:spLocks noGrp="1"/>
          </p:cNvSpPr>
          <p:nvPr>
            <p:ph idx="1"/>
          </p:nvPr>
        </p:nvSpPr>
        <p:spPr/>
        <p:txBody>
          <a:bodyPr/>
          <a:p>
            <a:pPr marL="0" indent="0">
              <a:buFont typeface="Arial" panose="020B0604020202020204" pitchFamily="34" charset="0"/>
              <a:buNone/>
            </a:pPr>
            <a:r>
              <a:rPr lang="zh-CN" altLang="en-US">
                <a:sym typeface="+mn-ea"/>
              </a:rPr>
              <a:t>Translation style is actually translatable, but the degree depends on the translator's skills and similarity with the original author.</a:t>
            </a:r>
            <a:endParaRPr lang="zh-CN" altLang="en-US"/>
          </a:p>
          <a:p>
            <a:pPr marL="0" indent="0">
              <a:buFont typeface="Arial" panose="020B0604020202020204" pitchFamily="34" charset="0"/>
              <a:buNone/>
            </a:pPr>
            <a:r>
              <a:rPr lang="zh-CN" altLang="en-US">
                <a:sym typeface="+mn-ea"/>
              </a:rPr>
              <a:t>This is why most translators only translate works that are similar to their own temperament.</a:t>
            </a:r>
            <a:endParaRPr lang="zh-CN" altLang="en-US"/>
          </a:p>
          <a:p>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3" name="图片 2" descr="截屏2020-11-01 下午4.06.20"/>
          <p:cNvPicPr>
            <a:picLocks noChangeAspect="1"/>
          </p:cNvPicPr>
          <p:nvPr/>
        </p:nvPicPr>
        <p:blipFill>
          <a:blip r:embed="rId1"/>
          <a:stretch>
            <a:fillRect/>
          </a:stretch>
        </p:blipFill>
        <p:spPr>
          <a:xfrm>
            <a:off x="1256665" y="1718945"/>
            <a:ext cx="2783205" cy="4105910"/>
          </a:xfrm>
          <a:prstGeom prst="rect">
            <a:avLst/>
          </a:prstGeom>
        </p:spPr>
      </p:pic>
      <p:pic>
        <p:nvPicPr>
          <p:cNvPr id="4" name="图片 3" descr="截屏2020-11-01 下午4.07.40"/>
          <p:cNvPicPr>
            <a:picLocks noChangeAspect="1"/>
          </p:cNvPicPr>
          <p:nvPr/>
        </p:nvPicPr>
        <p:blipFill>
          <a:blip r:embed="rId2"/>
          <a:stretch>
            <a:fillRect/>
          </a:stretch>
        </p:blipFill>
        <p:spPr>
          <a:xfrm>
            <a:off x="5495925" y="1837690"/>
            <a:ext cx="5064125" cy="3473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a:t>Cotents</a:t>
            </a:r>
            <a:endParaRPr lang="en-US" altLang="zh-CN" b="1"/>
          </a:p>
        </p:txBody>
      </p:sp>
      <p:sp>
        <p:nvSpPr>
          <p:cNvPr id="3" name="内容占位符 2"/>
          <p:cNvSpPr>
            <a:spLocks noGrp="1"/>
          </p:cNvSpPr>
          <p:nvPr>
            <p:ph idx="1"/>
          </p:nvPr>
        </p:nvSpPr>
        <p:spPr/>
        <p:txBody>
          <a:bodyPr/>
          <a:p>
            <a:r>
              <a:rPr lang="en-US" altLang="zh-CN"/>
              <a:t>The definitions of translation style</a:t>
            </a:r>
            <a:endParaRPr lang="en-US" altLang="zh-CN"/>
          </a:p>
          <a:p>
            <a:r>
              <a:rPr lang="en-US" altLang="zh-CN"/>
              <a:t>The formation of translation style</a:t>
            </a:r>
            <a:endParaRPr lang="en-US" altLang="zh-CN"/>
          </a:p>
          <a:p>
            <a:r>
              <a:rPr lang="en-US" altLang="zh-CN"/>
              <a:t>The translatability of style</a:t>
            </a:r>
            <a:endParaRPr lang="en-US" altLang="zh-CN"/>
          </a:p>
          <a:p>
            <a:r>
              <a:rPr lang="en-US" altLang="zh-CN"/>
              <a:t>The conversion style</a:t>
            </a:r>
            <a:endParaRPr lang="en-US" altLang="zh-CN"/>
          </a:p>
        </p:txBody>
      </p:sp>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3" name="文本框 2"/>
          <p:cNvSpPr txBox="1"/>
          <p:nvPr/>
        </p:nvSpPr>
        <p:spPr>
          <a:xfrm>
            <a:off x="1461770" y="1853565"/>
            <a:ext cx="9004300" cy="2553335"/>
          </a:xfrm>
          <a:prstGeom prst="rect">
            <a:avLst/>
          </a:prstGeom>
          <a:noFill/>
        </p:spPr>
        <p:txBody>
          <a:bodyPr wrap="square" rtlCol="0" anchor="t">
            <a:spAutoFit/>
          </a:bodyPr>
          <a:p>
            <a:pPr indent="0">
              <a:buFont typeface="Arial" panose="020B0604020202020204" pitchFamily="34" charset="0"/>
              <a:buNone/>
            </a:pPr>
            <a:r>
              <a:rPr lang="zh-CN" altLang="en-US" sz="3200"/>
              <a:t>The opponents believes that the style itself is mysterious and untranslatable. It contains subjective emotions of the author and was influenced by the writer's long time writing works and life experience. So It's hard to translate.</a:t>
            </a:r>
            <a:endParaRPr lang="zh-CN" altLang="en-US"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0" y="6397625"/>
            <a:ext cx="2844165" cy="365125"/>
          </a:xfrm>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6" name="图片 5" descr="截屏2020-11-01 下午4.24.53"/>
          <p:cNvPicPr>
            <a:picLocks noChangeAspect="1"/>
          </p:cNvPicPr>
          <p:nvPr/>
        </p:nvPicPr>
        <p:blipFill>
          <a:blip r:embed="rId1"/>
          <a:stretch>
            <a:fillRect/>
          </a:stretch>
        </p:blipFill>
        <p:spPr>
          <a:xfrm>
            <a:off x="4565650" y="1369060"/>
            <a:ext cx="5295900" cy="41211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en-US" altLang="zh-CN"/>
              <a:t>Part 4. The Conversion of style</a:t>
            </a:r>
            <a:endParaRPr lang="en-US" altLang="zh-CN"/>
          </a:p>
        </p:txBody>
      </p:sp>
      <p:sp>
        <p:nvSpPr>
          <p:cNvPr id="4" name="副标题 3"/>
          <p:cNvSpPr>
            <a:spLocks noGrp="1"/>
          </p:cNvSpPr>
          <p:nvPr>
            <p:ph type="subTitle" idx="1"/>
          </p:nvPr>
        </p:nvSpPr>
        <p:spPr/>
        <p:txBody>
          <a:bodyPr/>
          <a:p>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sp>
        <p:nvSpPr>
          <p:cNvPr id="4" name="内容占位符 3"/>
          <p:cNvSpPr>
            <a:spLocks noGrp="1"/>
          </p:cNvSpPr>
          <p:nvPr>
            <p:ph idx="1"/>
          </p:nvPr>
        </p:nvSpPr>
        <p:spPr/>
        <p:txBody>
          <a:bodyPr>
            <a:normAutofit fontScale="60000"/>
          </a:bodyPr>
          <a:p>
            <a:pPr marL="0" indent="0">
              <a:buNone/>
            </a:pPr>
            <a:r>
              <a:rPr lang="zh-CN" altLang="en-US"/>
              <a:t>To realize the conversion of style, we must understand the three main characteristics of style firstly.</a:t>
            </a:r>
            <a:endParaRPr lang="zh-CN" altLang="en-US"/>
          </a:p>
          <a:p>
            <a:pPr marL="0" indent="0">
              <a:buNone/>
            </a:pPr>
            <a:r>
              <a:rPr lang="zh-CN" altLang="en-US"/>
              <a:t>1. Formal characteristics</a:t>
            </a:r>
            <a:endParaRPr lang="zh-CN" altLang="en-US"/>
          </a:p>
          <a:p>
            <a:pPr marL="0" indent="0">
              <a:buNone/>
            </a:pPr>
            <a:r>
              <a:rPr lang="zh-CN" altLang="en-US"/>
              <a:t>The characteristics of the translation in terms of language signs</a:t>
            </a:r>
            <a:endParaRPr lang="zh-CN" altLang="en-US"/>
          </a:p>
          <a:p>
            <a:pPr marL="0" indent="0">
              <a:buNone/>
            </a:pPr>
            <a:r>
              <a:rPr lang="zh-CN" altLang="en-US"/>
              <a:t>2. Informal features</a:t>
            </a:r>
            <a:endParaRPr lang="zh-CN" altLang="en-US"/>
          </a:p>
          <a:p>
            <a:pPr marL="0" indent="0">
              <a:buNone/>
            </a:pPr>
            <a:r>
              <a:rPr lang="zh-CN" altLang="en-US"/>
              <a:t>The inner temperament of the author</a:t>
            </a:r>
            <a:endParaRPr lang="zh-CN" altLang="en-US"/>
          </a:p>
          <a:p>
            <a:pPr marL="0" indent="0">
              <a:buNone/>
            </a:pPr>
            <a:r>
              <a:rPr lang="zh-CN" altLang="en-US"/>
              <a:t>3. Cultural color</a:t>
            </a:r>
            <a:endParaRPr lang="zh-CN" altLang="en-US"/>
          </a:p>
          <a:p>
            <a:pPr marL="0" indent="0">
              <a:buNone/>
            </a:pPr>
            <a:r>
              <a:rPr lang="zh-CN" altLang="en-US"/>
              <a:t>The characteristics of the article that are affected by factors such as the era and culture.</a:t>
            </a:r>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normAutofit fontScale="90000"/>
          </a:bodyPr>
          <a:p>
            <a:r>
              <a:rPr lang="en-US" altLang="zh-CN">
                <a:sym typeface="+mn-ea"/>
              </a:rPr>
              <a:t>Part 1. </a:t>
            </a:r>
            <a:r>
              <a:rPr lang="en-US" altLang="zh-CN">
                <a:sym typeface="+mn-ea"/>
              </a:rPr>
              <a:t>The definitions of translation style</a:t>
            </a:r>
            <a:br>
              <a:rPr lang="en-US" altLang="zh-CN"/>
            </a:br>
            <a:endParaRPr lang="zh-CN" altLang="en-US"/>
          </a:p>
        </p:txBody>
      </p:sp>
      <p:sp>
        <p:nvSpPr>
          <p:cNvPr id="4" name="副标题 3"/>
          <p:cNvSpPr>
            <a:spLocks noGrp="1"/>
          </p:cNvSpPr>
          <p:nvPr>
            <p:ph type="subTitle" idx="1"/>
          </p:nvPr>
        </p:nvSpPr>
        <p:spPr/>
        <p:txBody>
          <a:bodyPr/>
          <a:p>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sz="4000" b="1"/>
              <a:t>Zhou Xuliang's definition of translation</a:t>
            </a:r>
            <a:endParaRPr lang="en-US" altLang="zh-CN" sz="4000" b="1"/>
          </a:p>
        </p:txBody>
      </p:sp>
      <p:sp>
        <p:nvSpPr>
          <p:cNvPr id="3" name="内容占位符 2"/>
          <p:cNvSpPr>
            <a:spLocks noGrp="1"/>
          </p:cNvSpPr>
          <p:nvPr>
            <p:ph idx="1"/>
          </p:nvPr>
        </p:nvSpPr>
        <p:spPr>
          <a:xfrm>
            <a:off x="609600" y="1600835"/>
            <a:ext cx="7945755" cy="4526915"/>
          </a:xfrm>
        </p:spPr>
        <p:txBody>
          <a:bodyPr/>
          <a:p>
            <a:pPr marL="0" indent="0">
              <a:buNone/>
            </a:pPr>
            <a:r>
              <a:rPr lang="en-US" altLang="zh-CN" sz="3600"/>
              <a:t>Zhou Xuliang, a famous British literary translator in China</a:t>
            </a:r>
            <a:endParaRPr lang="en-US" altLang="zh-CN" sz="3600"/>
          </a:p>
          <a:p>
            <a:r>
              <a:rPr lang="en-US" altLang="zh-CN" sz="3600"/>
              <a:t>Style cannot exist independently of language.</a:t>
            </a:r>
            <a:endParaRPr lang="en-US" altLang="zh-CN" sz="3600"/>
          </a:p>
          <a:p>
            <a:r>
              <a:rPr lang="en-US" altLang="zh-CN" sz="3600"/>
              <a:t>Different word can not express the same style.</a:t>
            </a:r>
            <a:endParaRPr lang="en-US" altLang="zh-CN" sz="3600"/>
          </a:p>
        </p:txBody>
      </p:sp>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6" name="图片 5"/>
          <p:cNvPicPr>
            <a:picLocks noChangeAspect="1"/>
          </p:cNvPicPr>
          <p:nvPr/>
        </p:nvPicPr>
        <p:blipFill>
          <a:blip r:embed="rId1"/>
          <a:stretch>
            <a:fillRect/>
          </a:stretch>
        </p:blipFill>
        <p:spPr>
          <a:xfrm>
            <a:off x="8554720" y="1847215"/>
            <a:ext cx="3025775" cy="42811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b="1"/>
              <a:t>Lau Shaw</a:t>
            </a:r>
            <a:endParaRPr lang="zh-CN" altLang="en-US" sz="4000" b="1"/>
          </a:p>
        </p:txBody>
      </p:sp>
      <p:sp>
        <p:nvSpPr>
          <p:cNvPr id="3" name="内容占位符 2"/>
          <p:cNvSpPr>
            <a:spLocks noGrp="1"/>
          </p:cNvSpPr>
          <p:nvPr>
            <p:ph idx="1"/>
          </p:nvPr>
        </p:nvSpPr>
        <p:spPr>
          <a:xfrm>
            <a:off x="609600" y="1600835"/>
            <a:ext cx="7787005" cy="4526915"/>
          </a:xfrm>
        </p:spPr>
        <p:txBody>
          <a:bodyPr/>
          <a:p>
            <a:pPr marL="0" indent="0">
              <a:buNone/>
            </a:pPr>
            <a:r>
              <a:rPr lang="zh-CN" altLang="en-US" sz="3600"/>
              <a:t>Maintaining the style of the original work is very difficult, but if we can really have a deep understanding of a foreign writer and know his artistic status and characteristics, we can still express his style </a:t>
            </a:r>
            <a:r>
              <a:rPr lang="en-US" altLang="zh-CN" sz="3600"/>
              <a:t>with</a:t>
            </a:r>
            <a:r>
              <a:rPr lang="zh-CN" altLang="en-US" sz="3600"/>
              <a:t> our textual expressions.</a:t>
            </a:r>
            <a:endParaRPr lang="zh-CN" altLang="en-US" sz="3600"/>
          </a:p>
        </p:txBody>
      </p:sp>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5" name="图片 4"/>
          <p:cNvPicPr>
            <a:picLocks noChangeAspect="1"/>
          </p:cNvPicPr>
          <p:nvPr/>
        </p:nvPicPr>
        <p:blipFill>
          <a:blip r:embed="rId1"/>
          <a:stretch>
            <a:fillRect/>
          </a:stretch>
        </p:blipFill>
        <p:spPr>
          <a:xfrm>
            <a:off x="8521065" y="1600835"/>
            <a:ext cx="2908935" cy="46462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521" y="274703"/>
            <a:ext cx="10971372" cy="1143265"/>
          </a:xfrm>
        </p:spPr>
        <p:txBody>
          <a:bodyPr/>
          <a:p>
            <a:r>
              <a:rPr lang="zh-CN" altLang="en-US"/>
              <a:t>Buffon</a:t>
            </a:r>
            <a:endParaRPr lang="zh-CN" altLang="en-US"/>
          </a:p>
        </p:txBody>
      </p:sp>
      <p:sp>
        <p:nvSpPr>
          <p:cNvPr id="4" name="灯片编号占位符 3"/>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5" name="内容占位符 4" descr="截屏2020-11-01 下午3.12.07"/>
          <p:cNvPicPr>
            <a:picLocks noChangeAspect="1"/>
          </p:cNvPicPr>
          <p:nvPr>
            <p:ph idx="1"/>
          </p:nvPr>
        </p:nvPicPr>
        <p:blipFill>
          <a:blip r:embed="rId1"/>
          <a:stretch>
            <a:fillRect/>
          </a:stretch>
        </p:blipFill>
        <p:spPr>
          <a:xfrm>
            <a:off x="8487410" y="1772285"/>
            <a:ext cx="2851150" cy="4184650"/>
          </a:xfrm>
          <a:prstGeom prst="rect">
            <a:avLst/>
          </a:prstGeom>
        </p:spPr>
      </p:pic>
      <p:sp>
        <p:nvSpPr>
          <p:cNvPr id="6" name="文本框 5"/>
          <p:cNvSpPr txBox="1"/>
          <p:nvPr/>
        </p:nvSpPr>
        <p:spPr>
          <a:xfrm>
            <a:off x="941705" y="2957195"/>
            <a:ext cx="7157085" cy="1322070"/>
          </a:xfrm>
          <a:prstGeom prst="rect">
            <a:avLst/>
          </a:prstGeom>
          <a:noFill/>
        </p:spPr>
        <p:txBody>
          <a:bodyPr wrap="square" rtlCol="0" anchor="t">
            <a:spAutoFit/>
          </a:bodyPr>
          <a:p>
            <a:pPr indent="0">
              <a:buFont typeface="Arial" panose="020B0604020202020204" pitchFamily="34" charset="0"/>
              <a:buNone/>
            </a:pPr>
            <a:r>
              <a:rPr lang="zh-CN" altLang="en-US" sz="4000"/>
              <a:t>The style is the man himself</a:t>
            </a:r>
            <a:endParaRPr lang="zh-CN" altLang="en-US" sz="4000"/>
          </a:p>
          <a:p>
            <a:r>
              <a:rPr lang="zh-CN" altLang="en-US" sz="4000"/>
              <a:t>（风格即人）</a:t>
            </a:r>
            <a:endParaRPr lang="zh-CN" altLang="en-US"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4" name="文本框 3"/>
          <p:cNvSpPr txBox="1"/>
          <p:nvPr/>
        </p:nvSpPr>
        <p:spPr>
          <a:xfrm>
            <a:off x="1140460" y="1898015"/>
            <a:ext cx="9744075" cy="3169285"/>
          </a:xfrm>
          <a:prstGeom prst="rect">
            <a:avLst/>
          </a:prstGeom>
          <a:noFill/>
        </p:spPr>
        <p:txBody>
          <a:bodyPr wrap="square" rtlCol="0" anchor="t">
            <a:spAutoFit/>
          </a:bodyPr>
          <a:p>
            <a:pPr marL="571500" indent="-571500">
              <a:buFont typeface="Arial" panose="020B0604020202020204" pitchFamily="34" charset="0"/>
              <a:buChar char="•"/>
            </a:pPr>
            <a:r>
              <a:rPr lang="zh-CN" altLang="en-US" sz="4000">
                <a:solidFill>
                  <a:schemeClr val="tx1">
                    <a:lumMod val="85000"/>
                    <a:lumOff val="15000"/>
                  </a:schemeClr>
                </a:solidFill>
              </a:rPr>
              <a:t>To sum up, the translation style is the atmosphere and style that the translator uses to express the characteristics of language in the translation process.</a:t>
            </a:r>
            <a:endParaRPr lang="zh-CN" altLang="en-US" sz="4000">
              <a:solidFill>
                <a:schemeClr val="tx1">
                  <a:lumMod val="85000"/>
                  <a:lumOff val="1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normAutofit fontScale="90000"/>
          </a:bodyPr>
          <a:p>
            <a:r>
              <a:rPr lang="en-US" altLang="zh-CN">
                <a:sym typeface="+mn-ea"/>
              </a:rPr>
              <a:t>Part 2. </a:t>
            </a:r>
            <a:r>
              <a:rPr lang="en-US" altLang="zh-CN">
                <a:sym typeface="+mn-ea"/>
              </a:rPr>
              <a:t>The formation of translation style</a:t>
            </a:r>
            <a:br>
              <a:rPr lang="en-US" altLang="zh-CN">
                <a:sym typeface="+mn-ea"/>
              </a:rPr>
            </a:br>
            <a:endParaRPr lang="zh-CN" altLang="en-US"/>
          </a:p>
        </p:txBody>
      </p:sp>
      <p:sp>
        <p:nvSpPr>
          <p:cNvPr id="4" name="副标题 3"/>
          <p:cNvSpPr>
            <a:spLocks noGrp="1"/>
          </p:cNvSpPr>
          <p:nvPr>
            <p:ph type="subTitle" idx="1"/>
          </p:nvPr>
        </p:nvSpPr>
        <p:spPr/>
        <p:txBody>
          <a:bodyPr/>
          <a:p>
            <a:endParaRPr lang="zh-CN" altLang="en-US"/>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endParaRPr lang="en-US" altLang="zh-CN"/>
          </a:p>
        </p:txBody>
      </p:sp>
      <p:sp>
        <p:nvSpPr>
          <p:cNvPr id="2" name="灯片编号占位符 1"/>
          <p:cNvSpPr>
            <a:spLocks noGrp="1"/>
          </p:cNvSpPr>
          <p:nvPr>
            <p:ph type="sldNum" sz="quarter" idx="12"/>
          </p:nvPr>
        </p:nvSpPr>
        <p:spPr/>
        <p:txBody>
          <a:bodyPr/>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
        <p:nvSpPr>
          <p:cNvPr id="100" name="文本框 99"/>
          <p:cNvSpPr txBox="1"/>
          <p:nvPr/>
        </p:nvSpPr>
        <p:spPr>
          <a:xfrm>
            <a:off x="1261110" y="1957705"/>
            <a:ext cx="9668510" cy="2861310"/>
          </a:xfrm>
          <a:prstGeom prst="rect">
            <a:avLst/>
          </a:prstGeom>
          <a:noFill/>
          <a:ln w="9525">
            <a:noFill/>
          </a:ln>
        </p:spPr>
        <p:txBody>
          <a:bodyPr wrap="square">
            <a:spAutoFit/>
          </a:bodyPr>
          <a:p>
            <a:pPr indent="0"/>
            <a:r>
              <a:rPr lang="zh-CN" altLang="en-US" sz="3600"/>
              <a:t>Man for the field and women for the hearth</a:t>
            </a:r>
            <a:endParaRPr lang="zh-CN" altLang="en-US" sz="3600"/>
          </a:p>
          <a:p>
            <a:pPr indent="0"/>
            <a:r>
              <a:rPr lang="zh-CN" altLang="en-US" sz="3600"/>
              <a:t>Man for the sword and for the needle she</a:t>
            </a:r>
            <a:endParaRPr lang="zh-CN" altLang="en-US" sz="3600"/>
          </a:p>
          <a:p>
            <a:pPr indent="0"/>
            <a:r>
              <a:rPr lang="zh-CN" altLang="en-US" sz="3600"/>
              <a:t>Man with the head and women with the heart</a:t>
            </a:r>
            <a:endParaRPr lang="zh-CN" altLang="en-US" sz="3600"/>
          </a:p>
          <a:p>
            <a:pPr indent="0"/>
            <a:r>
              <a:rPr lang="zh-CN" altLang="en-US" sz="3600"/>
              <a:t>Man to command and women to obey</a:t>
            </a:r>
            <a:endParaRPr lang="zh-CN" altLang="en-US" sz="3600"/>
          </a:p>
          <a:p>
            <a:pPr indent="0"/>
            <a:r>
              <a:rPr lang="zh-CN" altLang="en-US" sz="3600"/>
              <a:t>                                          --- Alfred Tennyson</a:t>
            </a:r>
            <a:endParaRPr lang="zh-CN" altLang="en-US" sz="3600"/>
          </a:p>
        </p:txBody>
      </p:sp>
      <p:sp>
        <p:nvSpPr>
          <p:cNvPr id="4" name="文本框 3"/>
          <p:cNvSpPr txBox="1"/>
          <p:nvPr/>
        </p:nvSpPr>
        <p:spPr>
          <a:xfrm>
            <a:off x="1261110" y="5328285"/>
            <a:ext cx="8994775" cy="645160"/>
          </a:xfrm>
          <a:prstGeom prst="rect">
            <a:avLst/>
          </a:prstGeom>
          <a:noFill/>
          <a:ln w="9525">
            <a:noFill/>
          </a:ln>
        </p:spPr>
        <p:txBody>
          <a:bodyPr wrap="square">
            <a:spAutoFit/>
          </a:bodyPr>
          <a:p>
            <a:pPr marL="0" indent="0" algn="l"/>
            <a:endParaRPr lang="zh-CN" altLang="en-US" sz="360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3072</Words>
  <Application>WPS 演示</Application>
  <PresentationFormat>自定义</PresentationFormat>
  <Paragraphs>138</Paragraphs>
  <Slides>23</Slides>
  <Notes>25</Notes>
  <HiddenSlides>0</HiddenSlides>
  <MMClips>1</MMClips>
  <ScaleCrop>false</ScaleCrop>
  <HeadingPairs>
    <vt:vector size="6" baseType="variant">
      <vt:variant>
        <vt:lpstr>已用的字体</vt:lpstr>
      </vt:variant>
      <vt:variant>
        <vt:i4>19</vt:i4>
      </vt:variant>
      <vt:variant>
        <vt:lpstr>主题</vt:lpstr>
      </vt:variant>
      <vt:variant>
        <vt:i4>10</vt:i4>
      </vt:variant>
      <vt:variant>
        <vt:lpstr>幻灯片标题</vt:lpstr>
      </vt:variant>
      <vt:variant>
        <vt:i4>23</vt:i4>
      </vt:variant>
    </vt:vector>
  </HeadingPairs>
  <TitlesOfParts>
    <vt:vector size="52"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NumberOnly</vt:lpstr>
      <vt:lpstr>Calibri</vt:lpstr>
      <vt:lpstr>微软雅黑</vt:lpstr>
      <vt:lpstr>Arial Unicode MS</vt:lpstr>
      <vt:lpstr>等线</vt:lpstr>
      <vt:lpstr>Hiragino Mincho ProN W3</vt:lpstr>
      <vt:lpstr>Yu Gothic UI Light</vt:lpstr>
      <vt:lpstr>MS PGothic</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Translation &amp; Style</vt:lpstr>
      <vt:lpstr>Cotents</vt:lpstr>
      <vt:lpstr>Part 1. The Definitions of translation style </vt:lpstr>
      <vt:lpstr>Zhou Xuliang's definition of translation</vt:lpstr>
      <vt:lpstr>Lau Shaw</vt:lpstr>
      <vt:lpstr>Buffon</vt:lpstr>
      <vt:lpstr>PowerPoint 演示文稿</vt:lpstr>
      <vt:lpstr>Part 2. The formation of translation style </vt:lpstr>
      <vt:lpstr>PowerPoint 演示文稿</vt:lpstr>
      <vt:lpstr>PowerPoint 演示文稿</vt:lpstr>
      <vt:lpstr>PowerPoint 演示文稿</vt:lpstr>
      <vt:lpstr>PowerPoint 演示文稿</vt:lpstr>
      <vt:lpstr>PowerPoint 演示文稿</vt:lpstr>
      <vt:lpstr>I love you</vt:lpstr>
      <vt:lpstr>PowerPoint 演示文稿</vt:lpstr>
      <vt:lpstr>Part 3. The translatability of style</vt:lpstr>
      <vt:lpstr>PowerPoint 演示文稿</vt:lpstr>
      <vt:lpstr>PowerPoint 演示文稿</vt:lpstr>
      <vt:lpstr>PowerPoint 演示文稿</vt:lpstr>
      <vt:lpstr>PowerPoint 演示文稿</vt:lpstr>
      <vt:lpstr>PowerPoint 演示文稿</vt:lpstr>
      <vt:lpstr>Part 4. The Conversion of style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lzj</dc:creator>
  <cp:lastModifiedBy>Fancy</cp:lastModifiedBy>
  <cp:revision>2885</cp:revision>
  <dcterms:created xsi:type="dcterms:W3CDTF">2020-11-01T08:37:00Z</dcterms:created>
  <dcterms:modified xsi:type="dcterms:W3CDTF">2020-11-09T09:16:59Z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