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5" r:id="rId3"/>
    <p:sldId id="265" r:id="rId4"/>
    <p:sldId id="336" r:id="rId5"/>
    <p:sldId id="267" r:id="rId6"/>
    <p:sldId id="337" r:id="rId7"/>
    <p:sldId id="269" r:id="rId8"/>
    <p:sldId id="338" r:id="rId9"/>
    <p:sldId id="271" r:id="rId10"/>
    <p:sldId id="257" r:id="rId11"/>
    <p:sldId id="258" r:id="rId12"/>
    <p:sldId id="259" r:id="rId13"/>
    <p:sldId id="260" r:id="rId14"/>
    <p:sldId id="261" r:id="rId15"/>
    <p:sldId id="262" r:id="rId16"/>
    <p:sldId id="264" r:id="rId17"/>
    <p:sldId id="266" r:id="rId18"/>
    <p:sldId id="268" r:id="rId19"/>
    <p:sldId id="324" r:id="rId20"/>
    <p:sldId id="270" r:id="rId21"/>
    <p:sldId id="333" r:id="rId22"/>
    <p:sldId id="272" r:id="rId23"/>
    <p:sldId id="273" r:id="rId24"/>
    <p:sldId id="274" r:id="rId25"/>
    <p:sldId id="325" r:id="rId26"/>
    <p:sldId id="276" r:id="rId27"/>
    <p:sldId id="327" r:id="rId28"/>
    <p:sldId id="278" r:id="rId29"/>
    <p:sldId id="328" r:id="rId30"/>
    <p:sldId id="280" r:id="rId31"/>
    <p:sldId id="281" r:id="rId32"/>
    <p:sldId id="282" r:id="rId33"/>
    <p:sldId id="329" r:id="rId34"/>
    <p:sldId id="284" r:id="rId35"/>
    <p:sldId id="330" r:id="rId36"/>
    <p:sldId id="286" r:id="rId37"/>
    <p:sldId id="331" r:id="rId38"/>
    <p:sldId id="288" r:id="rId39"/>
    <p:sldId id="332" r:id="rId40"/>
    <p:sldId id="289" r:id="rId41"/>
    <p:sldId id="323" r:id="rId42"/>
    <p:sldId id="290" r:id="rId43"/>
    <p:sldId id="291" r:id="rId44"/>
    <p:sldId id="322" r:id="rId45"/>
    <p:sldId id="292" r:id="rId46"/>
    <p:sldId id="293" r:id="rId47"/>
    <p:sldId id="294" r:id="rId48"/>
    <p:sldId id="334" r:id="rId4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82F4B8-3CC4-AB5D-2CFA-711E10455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B8096A0-83F2-2372-5EF7-CAF6276B1F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BC4C2C-4A95-7FA8-0AE9-5A1BC3CCC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50A1-6FF2-48CE-8EB5-F26F1A69D237}" type="datetimeFigureOut">
              <a:rPr lang="de-DE" smtClean="0"/>
              <a:t>08.05.2024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E1D51FA-FEE4-4FEF-7727-59C6AC8E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A876D1-E4F8-3EAA-E9F5-F80AAFA3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A044-2D3B-4FF4-9EBC-207C052C0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3754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C858D1-67F5-DF36-EAC3-C81B7C277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A9D3DA5-754B-BDAF-543D-E808451BE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1CA737-787F-3ED5-A8B4-8DA8A8653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50A1-6FF2-48CE-8EB5-F26F1A69D237}" type="datetimeFigureOut">
              <a:rPr lang="de-DE" smtClean="0"/>
              <a:t>08.05.2024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CC090AC-17FD-EB33-5EC8-E79B1072D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FC7F8E-0D02-0798-6016-67385CF2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A044-2D3B-4FF4-9EBC-207C052C0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035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BB48886-2C2A-38E3-9407-6ACA622AC6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D94228B-146D-4969-CB8E-F78E0B5045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BBAB894-DF25-5136-E7D8-009AAC623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50A1-6FF2-48CE-8EB5-F26F1A69D237}" type="datetimeFigureOut">
              <a:rPr lang="de-DE" smtClean="0"/>
              <a:t>08.05.2024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D54B42-5E57-596A-B29A-BE3765263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E710C4-68A3-1FD1-B0EB-ECFAF7970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A044-2D3B-4FF4-9EBC-207C052C0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3319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F15770-1C96-1D65-E8C6-D4B35D334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2C4489-0DF3-616B-A309-4296836FF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D52764-0F5B-5CD3-0E66-736E0D7EB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50A1-6FF2-48CE-8EB5-F26F1A69D237}" type="datetimeFigureOut">
              <a:rPr lang="de-DE" smtClean="0"/>
              <a:t>08.05.2024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4578EA-BD81-DF8B-20A7-B08A5E6FE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F7EBFF-2CB7-A13C-1134-4D6C430CC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A044-2D3B-4FF4-9EBC-207C052C0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2760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AD4082-D791-8E42-3174-25144306D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441BDE8-5C42-8EAC-5677-C5FACA001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6B7781-3C46-4A41-4D4F-BC6209E70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50A1-6FF2-48CE-8EB5-F26F1A69D237}" type="datetimeFigureOut">
              <a:rPr lang="de-DE" smtClean="0"/>
              <a:t>08.05.2024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492AD07-850A-2A0E-9141-488462588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34C418-A3BD-F1C6-E7D3-E7C7E7250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A044-2D3B-4FF4-9EBC-207C052C0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3121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38589E-ADC1-8F90-0149-C76EE0380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819C9E-4D52-2800-EBCB-34AAE33546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49FEBEC-7ADD-07E0-72AF-98CB1DBDC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D58E9EE-8720-3A8E-01C2-C47A59AAA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50A1-6FF2-48CE-8EB5-F26F1A69D237}" type="datetimeFigureOut">
              <a:rPr lang="de-DE" smtClean="0"/>
              <a:t>08.05.2024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47252BE-0600-E2B7-A3A1-8D2775AD8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BDB149-5801-88AF-E077-79AD0DFCA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A044-2D3B-4FF4-9EBC-207C052C0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208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E5F830-6B18-570C-67F1-8C2212CFB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75EF054-F217-B59C-22FD-5B386473B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2BAA5CF-B98B-890D-061F-A8CBD00C7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F3D4B3D-9952-8D7A-EB6F-C8709DC4D1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2DDB59F-FD4A-0123-7E82-6DC39F9616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C7094EB-C2CB-A51D-F7BB-72CF0C6BC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50A1-6FF2-48CE-8EB5-F26F1A69D237}" type="datetimeFigureOut">
              <a:rPr lang="de-DE" smtClean="0"/>
              <a:t>08.05.2024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F2298BD-50AD-9244-7C78-791033AD9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E1C9A33-5ACB-77D6-51C0-3D57FE305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A044-2D3B-4FF4-9EBC-207C052C0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268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BA664C-EAED-342C-B320-62031029E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E3162B0-D4E9-3FC9-6C3B-D05251A76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50A1-6FF2-48CE-8EB5-F26F1A69D237}" type="datetimeFigureOut">
              <a:rPr lang="de-DE" smtClean="0"/>
              <a:t>08.05.2024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EB09EE4-02C1-EBAE-6861-804A7DEB3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CC49BC-EE4A-1BA4-0817-3DBA8C90F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A044-2D3B-4FF4-9EBC-207C052C0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8366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2555805-0B06-5145-DE37-BC759674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50A1-6FF2-48CE-8EB5-F26F1A69D237}" type="datetimeFigureOut">
              <a:rPr lang="de-DE" smtClean="0"/>
              <a:t>08.05.2024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B5E0571-631A-2526-D8AB-CF6BF3676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8AF4B8-29BB-637C-AD7E-4D4B1E57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A044-2D3B-4FF4-9EBC-207C052C0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510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39EF7D-B77B-DEC3-1D51-691384F0A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63EF3F-6256-1C3B-C5F5-E8A616309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7AD6FCD-FDD7-C4D8-64BF-A3C62D1C3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13C4DFA-2E29-CBF6-C50F-BAF8FE8DC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50A1-6FF2-48CE-8EB5-F26F1A69D237}" type="datetimeFigureOut">
              <a:rPr lang="de-DE" smtClean="0"/>
              <a:t>08.05.2024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93EBB7D-9B90-D8A7-ACFC-A558574AE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388DC49-81FD-901C-BBAF-A3D7F6A55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A044-2D3B-4FF4-9EBC-207C052C0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4649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C7ED03-0CB2-F46C-C3A3-9C75E8EAA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BFFDA7B-FC2A-BAAD-E441-F6964D7152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BACEC82-2ADD-2B6A-B3D6-B46521D5AA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07B2F9D-60B2-CEA9-B374-A9F9162C5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50A1-6FF2-48CE-8EB5-F26F1A69D237}" type="datetimeFigureOut">
              <a:rPr lang="de-DE" smtClean="0"/>
              <a:t>08.05.2024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33D6B2-D30D-51DD-82E9-D60773CE3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3EEC04C-751B-93FA-8E5C-598ED6431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A044-2D3B-4FF4-9EBC-207C052C0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306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64341FC-DB3C-B991-2B91-714AB6CA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861759-F6F8-E0D5-9B20-0C755E351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508964-BA69-0380-F495-EBFC9BF00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E50A1-6FF2-48CE-8EB5-F26F1A69D237}" type="datetimeFigureOut">
              <a:rPr lang="de-DE" smtClean="0"/>
              <a:t>08.05.2024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CBA270-5019-766B-9152-22D406945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3D0E79-2AFE-4C63-09F0-F95D163B2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0A044-2D3B-4FF4-9EBC-207C052C0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468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ruhr-uni-bochum.de/uvu/index.php/Germ_Gramm_202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iki.rub.de/uvu/index.php/Germ_Gramm_202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DF8421-C6F9-E6C7-A45E-08A15C63FE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22960"/>
          </a:xfrm>
        </p:spPr>
        <p:txBody>
          <a:bodyPr/>
          <a:lstStyle/>
          <a:p>
            <a:r>
              <a:rPr lang="zh-CN" altLang="de-DE" dirty="0"/>
              <a:t>德语语法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9B27F03-80E5-EF09-569A-8978A02E7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8774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de-DE" sz="1800" kern="100" dirty="0"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WeChat: </a:t>
            </a:r>
            <a:r>
              <a:rPr lang="zh-CN" altLang="de-DE" sz="1800" kern="100" dirty="0"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湖师德文专业</a:t>
            </a:r>
            <a:r>
              <a:rPr lang="de-DE" altLang="zh-CN" sz="1800" kern="100" dirty="0"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22</a:t>
            </a:r>
            <a:r>
              <a:rPr lang="zh-CN" altLang="de-DE" sz="1800" kern="100" dirty="0"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级（</a:t>
            </a:r>
            <a:r>
              <a:rPr lang="de-DE" altLang="zh-CN" sz="1800" kern="100" dirty="0"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30</a:t>
            </a:r>
            <a:r>
              <a:rPr lang="zh-CN" altLang="de-DE" sz="1800" kern="100" dirty="0"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位？）</a:t>
            </a:r>
            <a:endParaRPr lang="de-DE" altLang="zh-CN" sz="1800" kern="100" dirty="0">
              <a:latin typeface="Arial" panose="020B06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de-DE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MIT 16:30-17:15 </a:t>
            </a:r>
            <a:r>
              <a:rPr lang="zh-CN" altLang="de-DE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德语语法</a:t>
            </a:r>
            <a:r>
              <a:rPr lang="zh-CN" alt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de-DE" b="0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2" tooltip="Germ Gramm 2024"/>
              </a:rPr>
              <a:t>Germ Gramm 2024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Wang </a:t>
            </a:r>
            <a:r>
              <a:rPr lang="de-DE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Zhuochen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(1-16,</a:t>
            </a:r>
            <a:r>
              <a:rPr lang="zh-CN" alt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外国语学院大楼</a:t>
            </a:r>
            <a:r>
              <a:rPr lang="de-DE" altLang="zh-CN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406</a:t>
            </a:r>
            <a:r>
              <a:rPr lang="zh-CN" alt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教室</a:t>
            </a:r>
            <a:r>
              <a:rPr lang="de-DE" altLang="zh-CN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09163042.011) 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S1 XS 28.2., S2 MW 6.3., </a:t>
            </a:r>
            <a:r>
              <a:rPr lang="de-DE" b="0" i="0" dirty="0">
                <a:effectLst/>
                <a:latin typeface="Arial" panose="020B0604020202020204" pitchFamily="34" charset="0"/>
              </a:rPr>
              <a:t>S3 MW 13.3., 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S4 XS 20.3., S5 MW 27.3., S6 XS 3.4., S7 XS 10.4., S8 MW 17.4., S9 XS 24.4., </a:t>
            </a:r>
            <a:r>
              <a:rPr lang="de-DE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S10 MW 8.5., 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S11 MW 15.5., S12 MW 22.5., S13 MW 29.5., S14 MW 5.6., S15 XS 12.6., </a:t>
            </a:r>
            <a:r>
              <a:rPr lang="de-DE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Exam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XS 19.6.</a:t>
            </a:r>
          </a:p>
          <a:p>
            <a:pPr>
              <a:lnSpc>
                <a:spcPct val="110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8357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27C6F1-E026-5C93-5F2A-C63D976FD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Grammatik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0B343E-A3D9-1814-C924-5E31E7889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53244"/>
          </a:xfrm>
        </p:spPr>
        <p:txBody>
          <a:bodyPr>
            <a:normAutofit/>
          </a:bodyPr>
          <a:lstStyle/>
          <a:p>
            <a:r>
              <a:rPr lang="de-DE" dirty="0"/>
              <a:t>Kurswebseite: </a:t>
            </a:r>
            <a:r>
              <a:rPr lang="de-DE" altLang="zh-CN" dirty="0">
                <a:hlinkClick r:id="rId2"/>
              </a:rPr>
              <a:t>http://wiki.rub.de/uvu/index.php/Germ_Gramm_2024</a:t>
            </a:r>
            <a:endParaRPr lang="de-DE" altLang="zh-CN" dirty="0"/>
          </a:p>
          <a:p>
            <a:endParaRPr lang="de-DE" dirty="0"/>
          </a:p>
          <a:p>
            <a:r>
              <a:rPr lang="de-DE" sz="2800" b="1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Übungen (Lektion 8, S. 76-79), Wortschatz (Lektion 9, S. 80-85):</a:t>
            </a:r>
          </a:p>
          <a:p>
            <a:pPr lvl="1"/>
            <a:r>
              <a:rPr lang="de-DE" b="1" dirty="0">
                <a:latin typeface="Arial" panose="020B0604020202020204" pitchFamily="34" charset="0"/>
                <a:ea typeface="DengXian" panose="02010600030101010101" pitchFamily="2" charset="-122"/>
              </a:rPr>
              <a:t>Kasus</a:t>
            </a:r>
          </a:p>
          <a:p>
            <a:pPr lvl="1"/>
            <a:r>
              <a:rPr lang="de-DE" b="1" dirty="0">
                <a:latin typeface="Arial" panose="020B0604020202020204" pitchFamily="34" charset="0"/>
                <a:ea typeface="DengXian" panose="02010600030101010101" pitchFamily="2" charset="-122"/>
              </a:rPr>
              <a:t>Präsens oder Präteritum</a:t>
            </a:r>
          </a:p>
          <a:p>
            <a:pPr lvl="1"/>
            <a:r>
              <a:rPr lang="de-DE" b="1" dirty="0">
                <a:latin typeface="Arial" panose="020B0604020202020204" pitchFamily="34" charset="0"/>
                <a:ea typeface="DengXian" panose="02010600030101010101" pitchFamily="2" charset="-122"/>
              </a:rPr>
              <a:t>Personalpronomen</a:t>
            </a:r>
          </a:p>
          <a:p>
            <a:pPr lvl="1"/>
            <a:r>
              <a:rPr lang="de-DE" b="1" dirty="0">
                <a:latin typeface="Arial" panose="020B0604020202020204" pitchFamily="34" charset="0"/>
                <a:ea typeface="DengXian" panose="02010600030101010101" pitchFamily="2" charset="-122"/>
              </a:rPr>
              <a:t>Imperativ</a:t>
            </a:r>
          </a:p>
          <a:p>
            <a:pPr lvl="1"/>
            <a:r>
              <a:rPr lang="de-DE" b="1" dirty="0">
                <a:latin typeface="Arial" panose="020B0604020202020204" pitchFamily="34" charset="0"/>
                <a:ea typeface="DengXian" panose="02010600030101010101" pitchFamily="2" charset="-122"/>
              </a:rPr>
              <a:t>Modalverben</a:t>
            </a:r>
          </a:p>
          <a:p>
            <a:pPr lvl="1"/>
            <a:r>
              <a:rPr lang="de-DE" b="1" dirty="0">
                <a:latin typeface="Arial" panose="020B0604020202020204" pitchFamily="34" charset="0"/>
                <a:ea typeface="DengXian" panose="02010600030101010101" pitchFamily="2" charset="-122"/>
              </a:rPr>
              <a:t>Ordinalzahlen</a:t>
            </a:r>
          </a:p>
          <a:p>
            <a:pPr lvl="1"/>
            <a:r>
              <a:rPr lang="de-DE" b="1" dirty="0">
                <a:latin typeface="Arial" panose="020B0604020202020204" pitchFamily="34" charset="0"/>
                <a:ea typeface="DengXian" panose="02010600030101010101" pitchFamily="2" charset="-122"/>
              </a:rPr>
              <a:t>Perfekt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9799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0FC749-2F70-5590-DE8A-218BEF6CD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32" y="127733"/>
            <a:ext cx="3368168" cy="5006975"/>
          </a:xfrm>
        </p:spPr>
        <p:txBody>
          <a:bodyPr>
            <a:normAutofit/>
          </a:bodyPr>
          <a:lstStyle/>
          <a:p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Sitzung 10 MW May 8 -</a:t>
            </a:r>
            <a:r>
              <a:rPr lang="de-DE" sz="1800" b="1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Übungen (Lektion 8, S. 76-79), Wortschatz (Lektion 9, S. 80-85) Huang </a:t>
            </a:r>
            <a:r>
              <a:rPr lang="de-DE" sz="1800" b="1" dirty="0" err="1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DanMedia:Ordinalzahlen_Renata.pptx</a:t>
            </a:r>
            <a:r>
              <a:rPr lang="de-DE" sz="1800" b="1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)</a:t>
            </a:r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563C973C-0076-0D58-937A-C08AF32E80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472" y="263525"/>
            <a:ext cx="4563830" cy="6303963"/>
          </a:xfrm>
        </p:spPr>
      </p:pic>
    </p:spTree>
    <p:extLst>
      <p:ext uri="{BB962C8B-B14F-4D97-AF65-F5344CB8AC3E}">
        <p14:creationId xmlns:p14="http://schemas.microsoft.com/office/powerpoint/2010/main" val="3888211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B8CB8-C04C-EEBF-97EF-85910760E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A8C1BF-7C35-C786-69B1-B75A6275E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5">
            <a:extLst>
              <a:ext uri="{FF2B5EF4-FFF2-40B4-BE49-F238E27FC236}">
                <a16:creationId xmlns:a16="http://schemas.microsoft.com/office/drawing/2014/main" id="{FEE82F2F-4EC6-8D98-F6DA-8A5AB27CC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472" y="263525"/>
            <a:ext cx="4563830" cy="630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75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B8CB8-C04C-EEBF-97EF-85910760E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3AD085C-9D3F-6D0C-D17F-5920B6FFE0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898" y="1825625"/>
            <a:ext cx="3150203" cy="4351338"/>
          </a:xfrm>
        </p:spPr>
      </p:pic>
    </p:spTree>
    <p:extLst>
      <p:ext uri="{BB962C8B-B14F-4D97-AF65-F5344CB8AC3E}">
        <p14:creationId xmlns:p14="http://schemas.microsoft.com/office/powerpoint/2010/main" val="778216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B8CB8-C04C-EEBF-97EF-85910760E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A8C1BF-7C35-C786-69B1-B75A6275E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3ABCE46E-0566-E0A8-FB93-720292116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898" y="1825625"/>
            <a:ext cx="31502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81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B8CB8-C04C-EEBF-97EF-85910760E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9298C10-EE7E-F684-0BE8-1B94778FA0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898" y="1825625"/>
            <a:ext cx="3150203" cy="4351338"/>
          </a:xfrm>
        </p:spPr>
      </p:pic>
    </p:spTree>
    <p:extLst>
      <p:ext uri="{BB962C8B-B14F-4D97-AF65-F5344CB8AC3E}">
        <p14:creationId xmlns:p14="http://schemas.microsoft.com/office/powerpoint/2010/main" val="3866469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B8CB8-C04C-EEBF-97EF-85910760E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4FF58F4-92D2-BD7C-DFDD-209EA74B1C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898" y="1825625"/>
            <a:ext cx="3150203" cy="4351338"/>
          </a:xfrm>
        </p:spPr>
      </p:pic>
    </p:spTree>
    <p:extLst>
      <p:ext uri="{BB962C8B-B14F-4D97-AF65-F5344CB8AC3E}">
        <p14:creationId xmlns:p14="http://schemas.microsoft.com/office/powerpoint/2010/main" val="4213400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B8CB8-C04C-EEBF-97EF-85910760E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C4DC9213-FA75-1904-88D9-A3994B1FB8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898" y="1825625"/>
            <a:ext cx="3150203" cy="4351338"/>
          </a:xfrm>
        </p:spPr>
      </p:pic>
    </p:spTree>
    <p:extLst>
      <p:ext uri="{BB962C8B-B14F-4D97-AF65-F5344CB8AC3E}">
        <p14:creationId xmlns:p14="http://schemas.microsoft.com/office/powerpoint/2010/main" val="2302468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B8CB8-C04C-EEBF-97EF-85910760E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E6A7AB8B-7799-AB63-77CC-1FD1157553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898" y="1825625"/>
            <a:ext cx="3150203" cy="4351338"/>
          </a:xfrm>
        </p:spPr>
      </p:pic>
    </p:spTree>
    <p:extLst>
      <p:ext uri="{BB962C8B-B14F-4D97-AF65-F5344CB8AC3E}">
        <p14:creationId xmlns:p14="http://schemas.microsoft.com/office/powerpoint/2010/main" val="2383055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B8CB8-C04C-EEBF-97EF-85910760E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0535BF91-6CCA-E9A1-EC9E-53AF3732C2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19038"/>
            <a:ext cx="12192000" cy="16840665"/>
          </a:xfrm>
        </p:spPr>
      </p:pic>
    </p:spTree>
    <p:extLst>
      <p:ext uri="{BB962C8B-B14F-4D97-AF65-F5344CB8AC3E}">
        <p14:creationId xmlns:p14="http://schemas.microsoft.com/office/powerpoint/2010/main" val="26249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8440" y="2564765"/>
            <a:ext cx="11490960" cy="2044700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Autofit/>
            <a:scene3d>
              <a:camera prst="isometricLeftDown"/>
              <a:lightRig rig="threePt" dir="t"/>
            </a:scene3d>
          </a:bodyPr>
          <a:lstStyle/>
          <a:p>
            <a:r>
              <a:rPr lang="en-US" altLang="de-DE" sz="6600">
                <a:solidFill>
                  <a:srgbClr val="FF0000"/>
                </a:solidFill>
                <a:latin typeface="Calibri" panose="020F0502020204030204" charset="0"/>
              </a:rPr>
              <a:t>Ordinalzahlen   </a:t>
            </a:r>
            <a:r>
              <a:rPr lang="de-DE" altLang="zh-CN" sz="6600">
                <a:solidFill>
                  <a:srgbClr val="FF0000"/>
                </a:solidFill>
                <a:latin typeface="Calibri" panose="020F0502020204030204" charset="0"/>
              </a:rPr>
              <a:t>  </a:t>
            </a:r>
            <a:r>
              <a:rPr lang="zh-CN" altLang="de-DE" sz="6600">
                <a:solidFill>
                  <a:srgbClr val="FF0000"/>
                </a:solidFill>
                <a:latin typeface="Calibri" panose="020F0502020204030204" charset="0"/>
              </a:rPr>
              <a:t>序数词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913120" y="4368165"/>
            <a:ext cx="33655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主讲人：黄丹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B8CB8-C04C-EEBF-97EF-85910760E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0535BF91-6CCA-E9A1-EC9E-53AF3732C2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17406"/>
            <a:ext cx="12192000" cy="16840665"/>
          </a:xfrm>
        </p:spPr>
      </p:pic>
    </p:spTree>
    <p:extLst>
      <p:ext uri="{BB962C8B-B14F-4D97-AF65-F5344CB8AC3E}">
        <p14:creationId xmlns:p14="http://schemas.microsoft.com/office/powerpoint/2010/main" val="1432740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079591-4693-50A7-E302-E237C27D8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F4709F-C081-29FA-C197-E4D444A01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Schenken + Dativ-Objekt „dem Vater“, „der Mutter“, „dem Kind“</a:t>
            </a:r>
          </a:p>
          <a:p>
            <a:r>
              <a:rPr lang="de-DE" dirty="0"/>
              <a:t>Kaufen + Akkusativ-Objekt „den Tisch“ … für … + Akk. „die Tochter“</a:t>
            </a:r>
          </a:p>
          <a:p>
            <a:r>
              <a:rPr lang="de-DE" dirty="0"/>
              <a:t>Ist + Nominativ + von + Dativ</a:t>
            </a:r>
          </a:p>
          <a:p>
            <a:r>
              <a:rPr lang="de-DE" dirty="0"/>
              <a:t>Ich gebe + Akkusativ „das Geld“ + Dativ „der Kellnerin“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6068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B8CB8-C04C-EEBF-97EF-85910760E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1A288FC4-8BB4-3F1A-9774-1713DAA4B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Inhaltsplatzhalter 4">
            <a:extLst>
              <a:ext uri="{FF2B5EF4-FFF2-40B4-BE49-F238E27FC236}">
                <a16:creationId xmlns:a16="http://schemas.microsoft.com/office/drawing/2014/main" id="{929BB476-CE0B-4361-B675-CBDA222C0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717" y="-449434"/>
            <a:ext cx="9803422" cy="1354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59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B8CB8-C04C-EEBF-97EF-85910760E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A8C1BF-7C35-C786-69B1-B75A6275E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255A4DD7-B4EB-7047-0162-80DB753D7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717" y="-5962206"/>
            <a:ext cx="9803422" cy="1354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24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B8CB8-C04C-EEBF-97EF-85910760E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D26B3DA-4C59-DAA2-BF17-312600C196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498" y="-1"/>
            <a:ext cx="9212687" cy="12725375"/>
          </a:xfrm>
        </p:spPr>
      </p:pic>
    </p:spTree>
    <p:extLst>
      <p:ext uri="{BB962C8B-B14F-4D97-AF65-F5344CB8AC3E}">
        <p14:creationId xmlns:p14="http://schemas.microsoft.com/office/powerpoint/2010/main" val="1061282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B8CB8-C04C-EEBF-97EF-85910760E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D26B3DA-4C59-DAA2-BF17-312600C196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498" y="-5328135"/>
            <a:ext cx="9212687" cy="12725375"/>
          </a:xfrm>
        </p:spPr>
      </p:pic>
    </p:spTree>
    <p:extLst>
      <p:ext uri="{BB962C8B-B14F-4D97-AF65-F5344CB8AC3E}">
        <p14:creationId xmlns:p14="http://schemas.microsoft.com/office/powerpoint/2010/main" val="2368510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B8CB8-C04C-EEBF-97EF-85910760E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BEF045B-4663-716F-B886-7192216B9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120" y="-1"/>
            <a:ext cx="9520418" cy="13150441"/>
          </a:xfrm>
        </p:spPr>
      </p:pic>
    </p:spTree>
    <p:extLst>
      <p:ext uri="{BB962C8B-B14F-4D97-AF65-F5344CB8AC3E}">
        <p14:creationId xmlns:p14="http://schemas.microsoft.com/office/powerpoint/2010/main" val="23577829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B8CB8-C04C-EEBF-97EF-85910760E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BEF045B-4663-716F-B886-7192216B9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120" y="-5688619"/>
            <a:ext cx="9520418" cy="13150441"/>
          </a:xfrm>
        </p:spPr>
      </p:pic>
    </p:spTree>
    <p:extLst>
      <p:ext uri="{BB962C8B-B14F-4D97-AF65-F5344CB8AC3E}">
        <p14:creationId xmlns:p14="http://schemas.microsoft.com/office/powerpoint/2010/main" val="2861547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B8CB8-C04C-EEBF-97EF-85910760E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FEA56CE-026D-992E-6B47-00F40A340B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291" y="-1"/>
            <a:ext cx="9828147" cy="13575503"/>
          </a:xfrm>
        </p:spPr>
      </p:pic>
    </p:spTree>
    <p:extLst>
      <p:ext uri="{BB962C8B-B14F-4D97-AF65-F5344CB8AC3E}">
        <p14:creationId xmlns:p14="http://schemas.microsoft.com/office/powerpoint/2010/main" val="4016101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B8CB8-C04C-EEBF-97EF-85910760E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FEA56CE-026D-992E-6B47-00F40A340B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291" y="-6154613"/>
            <a:ext cx="9828147" cy="13575503"/>
          </a:xfrm>
        </p:spPr>
      </p:pic>
    </p:spTree>
    <p:extLst>
      <p:ext uri="{BB962C8B-B14F-4D97-AF65-F5344CB8AC3E}">
        <p14:creationId xmlns:p14="http://schemas.microsoft.com/office/powerpoint/2010/main" val="269820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13460" y="774065"/>
            <a:ext cx="10514965" cy="1075690"/>
          </a:xfrm>
        </p:spPr>
        <p:txBody>
          <a:bodyPr/>
          <a:lstStyle/>
          <a:p>
            <a:pPr algn="ctr"/>
            <a:r>
              <a:rPr lang="zh-CN" altLang="en-US" sz="5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从</a:t>
            </a:r>
            <a:r>
              <a:rPr lang="zh-CN" altLang="en-US" sz="5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第</a:t>
            </a:r>
            <a:r>
              <a:rPr lang="en-US" altLang="zh-CN" sz="5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zh-CN" altLang="en-US" sz="5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到</a:t>
            </a:r>
            <a:r>
              <a:rPr lang="zh-CN" altLang="en-US" sz="5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第</a:t>
            </a:r>
            <a:r>
              <a:rPr lang="en-US" altLang="zh-CN" sz="5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19</a:t>
            </a:r>
            <a:r>
              <a:rPr lang="en-US" altLang="zh-CN" sz="5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zh-CN" altLang="en-US" sz="5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基数</a:t>
            </a:r>
            <a:r>
              <a:rPr lang="en-US" altLang="zh-CN" sz="5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5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+t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71905" y="1926590"/>
            <a:ext cx="10535920" cy="4580255"/>
          </a:xfrm>
        </p:spPr>
        <p:txBody>
          <a:bodyPr>
            <a:normAutofit/>
          </a:bodyPr>
          <a:lstStyle/>
          <a:p>
            <a:pPr marL="0" lvl="0" indent="0" algn="l" defTabSz="914400" fontAlgn="auto">
              <a:lnSpc>
                <a:spcPct val="100000"/>
              </a:lnSpc>
              <a:buNone/>
              <a:tabLst>
                <a:tab pos="360045" algn="l"/>
                <a:tab pos="2160270" algn="l"/>
              </a:tabLst>
            </a:pPr>
            <a:r>
              <a:rPr lang="zh-CN" altLang="en-US">
                <a:solidFill>
                  <a:srgbClr val="C00000"/>
                </a:solidFill>
              </a:rPr>
              <a:t>第一（</a:t>
            </a:r>
            <a:r>
              <a:rPr lang="en-US" altLang="zh-CN">
                <a:solidFill>
                  <a:srgbClr val="C00000"/>
                </a:solidFill>
              </a:rPr>
              <a:t>1.</a:t>
            </a:r>
            <a:r>
              <a:rPr lang="zh-CN" altLang="en-US">
                <a:solidFill>
                  <a:srgbClr val="C00000"/>
                </a:solidFill>
              </a:rPr>
              <a:t>）</a:t>
            </a:r>
            <a:r>
              <a:rPr lang="en-US" altLang="zh-CN">
                <a:solidFill>
                  <a:srgbClr val="C00000"/>
                </a:solidFill>
              </a:rPr>
              <a:t>erst                                            </a:t>
            </a:r>
            <a:r>
              <a:rPr lang="zh-CN" altLang="en-US">
                <a:solidFill>
                  <a:schemeClr val="tx1"/>
                </a:solidFill>
              </a:rPr>
              <a:t>第九（</a:t>
            </a:r>
            <a:r>
              <a:rPr lang="en-US" altLang="zh-CN">
                <a:solidFill>
                  <a:schemeClr val="tx1"/>
                </a:solidFill>
              </a:rPr>
              <a:t>9.</a:t>
            </a:r>
            <a:r>
              <a:rPr lang="zh-CN" altLang="en-US">
                <a:solidFill>
                  <a:schemeClr val="tx1"/>
                </a:solidFill>
              </a:rPr>
              <a:t>）</a:t>
            </a:r>
            <a:r>
              <a:rPr lang="en-US" altLang="zh-CN">
                <a:solidFill>
                  <a:schemeClr val="tx1"/>
                </a:solidFill>
              </a:rPr>
              <a:t>neunt</a:t>
            </a:r>
            <a:endParaRPr lang="en-US" altLang="zh-CN"/>
          </a:p>
          <a:p>
            <a:pPr marL="0" indent="0" algn="l" defTabSz="914400" fontAlgn="auto">
              <a:lnSpc>
                <a:spcPct val="100000"/>
              </a:lnSpc>
              <a:buNone/>
              <a:tabLst>
                <a:tab pos="360045" algn="l"/>
                <a:tab pos="2160270" algn="l"/>
              </a:tabLst>
            </a:pPr>
            <a:r>
              <a:rPr lang="zh-CN" altLang="en-US"/>
              <a:t>第二（</a:t>
            </a:r>
            <a:r>
              <a:rPr lang="en-US" altLang="zh-CN"/>
              <a:t>2.</a:t>
            </a:r>
            <a:r>
              <a:rPr lang="zh-CN" altLang="en-US"/>
              <a:t>）</a:t>
            </a:r>
            <a:r>
              <a:rPr lang="en-US" altLang="zh-CN"/>
              <a:t>zweit                                         </a:t>
            </a:r>
            <a:r>
              <a:rPr lang="zh-CN" altLang="en-US"/>
              <a:t>第十（</a:t>
            </a:r>
            <a:r>
              <a:rPr lang="en-US" altLang="zh-CN"/>
              <a:t>10.</a:t>
            </a:r>
            <a:r>
              <a:rPr lang="zh-CN" altLang="en-US"/>
              <a:t>）</a:t>
            </a:r>
            <a:r>
              <a:rPr lang="en-US" altLang="zh-CN"/>
              <a:t>zehnt</a:t>
            </a:r>
          </a:p>
          <a:p>
            <a:pPr marL="0" indent="0" defTabSz="914400" fontAlgn="auto">
              <a:lnSpc>
                <a:spcPct val="100000"/>
              </a:lnSpc>
              <a:buNone/>
              <a:tabLst>
                <a:tab pos="360045" algn="l"/>
                <a:tab pos="2160270" algn="l"/>
              </a:tabLst>
            </a:pPr>
            <a:r>
              <a:rPr lang="zh-CN" altLang="en-US">
                <a:solidFill>
                  <a:srgbClr val="C00000"/>
                </a:solidFill>
              </a:rPr>
              <a:t>第三（</a:t>
            </a:r>
            <a:r>
              <a:rPr lang="en-US" altLang="zh-CN">
                <a:solidFill>
                  <a:srgbClr val="C00000"/>
                </a:solidFill>
              </a:rPr>
              <a:t>3.</a:t>
            </a:r>
            <a:r>
              <a:rPr lang="zh-CN" altLang="en-US">
                <a:solidFill>
                  <a:srgbClr val="C00000"/>
                </a:solidFill>
              </a:rPr>
              <a:t>）</a:t>
            </a:r>
            <a:r>
              <a:rPr lang="en-US" altLang="zh-CN">
                <a:solidFill>
                  <a:srgbClr val="C00000"/>
                </a:solidFill>
              </a:rPr>
              <a:t>dritt                                           </a:t>
            </a:r>
            <a:r>
              <a:rPr lang="zh-CN" altLang="en-US">
                <a:solidFill>
                  <a:schemeClr val="tx1"/>
                </a:solidFill>
              </a:rPr>
              <a:t>第十一（</a:t>
            </a:r>
            <a:r>
              <a:rPr lang="en-US" altLang="zh-CN">
                <a:solidFill>
                  <a:schemeClr val="tx1"/>
                </a:solidFill>
              </a:rPr>
              <a:t>11.</a:t>
            </a:r>
            <a:r>
              <a:rPr lang="zh-CN" altLang="en-US">
                <a:solidFill>
                  <a:schemeClr val="tx1"/>
                </a:solidFill>
              </a:rPr>
              <a:t>）</a:t>
            </a:r>
            <a:r>
              <a:rPr lang="en-US" altLang="zh-CN">
                <a:solidFill>
                  <a:schemeClr val="tx1"/>
                </a:solidFill>
              </a:rPr>
              <a:t>elft</a:t>
            </a:r>
            <a:endParaRPr lang="en-US" altLang="zh-CN">
              <a:solidFill>
                <a:srgbClr val="C00000"/>
              </a:solidFill>
            </a:endParaRPr>
          </a:p>
          <a:p>
            <a:pPr marL="0" indent="0" defTabSz="914400" fontAlgn="auto">
              <a:lnSpc>
                <a:spcPct val="100000"/>
              </a:lnSpc>
              <a:buNone/>
              <a:tabLst>
                <a:tab pos="360045" algn="l"/>
                <a:tab pos="2160270" algn="l"/>
              </a:tabLst>
            </a:pPr>
            <a:r>
              <a:rPr lang="zh-CN" altLang="en-US">
                <a:solidFill>
                  <a:schemeClr val="tx1"/>
                </a:solidFill>
              </a:rPr>
              <a:t>第四（</a:t>
            </a:r>
            <a:r>
              <a:rPr lang="en-US" altLang="zh-CN">
                <a:solidFill>
                  <a:schemeClr val="tx1"/>
                </a:solidFill>
              </a:rPr>
              <a:t>4.</a:t>
            </a:r>
            <a:r>
              <a:rPr lang="zh-CN" altLang="en-US">
                <a:solidFill>
                  <a:schemeClr val="tx1"/>
                </a:solidFill>
              </a:rPr>
              <a:t>）</a:t>
            </a:r>
            <a:r>
              <a:rPr lang="en-US" altLang="zh-CN">
                <a:solidFill>
                  <a:schemeClr val="tx1"/>
                </a:solidFill>
              </a:rPr>
              <a:t>viert                                          </a:t>
            </a:r>
            <a:r>
              <a:rPr lang="zh-CN" altLang="en-US">
                <a:solidFill>
                  <a:schemeClr val="tx1"/>
                </a:solidFill>
              </a:rPr>
              <a:t>第十二（</a:t>
            </a:r>
            <a:r>
              <a:rPr lang="en-US" altLang="zh-CN">
                <a:solidFill>
                  <a:schemeClr val="tx1"/>
                </a:solidFill>
              </a:rPr>
              <a:t>12.</a:t>
            </a:r>
            <a:r>
              <a:rPr lang="zh-CN" altLang="en-US">
                <a:solidFill>
                  <a:schemeClr val="tx1"/>
                </a:solidFill>
              </a:rPr>
              <a:t>）</a:t>
            </a:r>
            <a:r>
              <a:rPr lang="en-US" altLang="zh-CN">
                <a:solidFill>
                  <a:schemeClr val="tx1"/>
                </a:solidFill>
              </a:rPr>
              <a:t>zw</a:t>
            </a:r>
            <a:r>
              <a:rPr lang="de-DE" altLang="en-US">
                <a:solidFill>
                  <a:schemeClr val="tx1"/>
                </a:solidFill>
                <a:latin typeface="Calibri" panose="020F0502020204030204" charset="0"/>
              </a:rPr>
              <a:t>ö</a:t>
            </a:r>
            <a:r>
              <a:rPr lang="en-US" altLang="zh-CN">
                <a:solidFill>
                  <a:schemeClr val="tx1"/>
                </a:solidFill>
              </a:rPr>
              <a:t>lft</a:t>
            </a:r>
          </a:p>
          <a:p>
            <a:pPr marL="0" indent="0" defTabSz="914400" fontAlgn="auto">
              <a:lnSpc>
                <a:spcPct val="100000"/>
              </a:lnSpc>
              <a:buNone/>
              <a:tabLst>
                <a:tab pos="360045" algn="l"/>
                <a:tab pos="2160270" algn="l"/>
              </a:tabLst>
            </a:pPr>
            <a:r>
              <a:rPr lang="zh-CN" altLang="en-US">
                <a:solidFill>
                  <a:schemeClr val="tx1"/>
                </a:solidFill>
              </a:rPr>
              <a:t>第五（</a:t>
            </a:r>
            <a:r>
              <a:rPr lang="en-US" altLang="zh-CN">
                <a:solidFill>
                  <a:schemeClr val="tx1"/>
                </a:solidFill>
              </a:rPr>
              <a:t>5.</a:t>
            </a:r>
            <a:r>
              <a:rPr lang="zh-CN" altLang="en-US">
                <a:solidFill>
                  <a:schemeClr val="tx1"/>
                </a:solidFill>
              </a:rPr>
              <a:t>）</a:t>
            </a:r>
            <a:r>
              <a:rPr lang="en-US" altLang="zh-CN">
                <a:solidFill>
                  <a:schemeClr val="tx1"/>
                </a:solidFill>
              </a:rPr>
              <a:t>f</a:t>
            </a:r>
            <a:r>
              <a:rPr lang="de-DE" altLang="en-US">
                <a:solidFill>
                  <a:schemeClr val="tx1"/>
                </a:solidFill>
                <a:latin typeface="Calibri" panose="020F0502020204030204" charset="0"/>
              </a:rPr>
              <a:t>ünft</a:t>
            </a:r>
            <a:r>
              <a:rPr lang="en-US" altLang="de-DE">
                <a:solidFill>
                  <a:schemeClr val="tx1"/>
                </a:solidFill>
                <a:latin typeface="Calibri" panose="020F0502020204030204" charset="0"/>
              </a:rPr>
              <a:t>                                         </a:t>
            </a:r>
            <a:r>
              <a:rPr lang="zh-CN" altLang="de-DE">
                <a:solidFill>
                  <a:schemeClr val="tx1"/>
                </a:solidFill>
                <a:latin typeface="Calibri" panose="020F0502020204030204" charset="0"/>
              </a:rPr>
              <a:t>第十三（</a:t>
            </a:r>
            <a:r>
              <a:rPr lang="en-US" altLang="zh-CN">
                <a:solidFill>
                  <a:schemeClr val="tx1"/>
                </a:solidFill>
                <a:latin typeface="Calibri" panose="020F0502020204030204" charset="0"/>
              </a:rPr>
              <a:t>13.</a:t>
            </a:r>
            <a:r>
              <a:rPr lang="zh-CN" altLang="de-DE">
                <a:solidFill>
                  <a:schemeClr val="tx1"/>
                </a:solidFill>
                <a:latin typeface="Calibri" panose="020F0502020204030204" charset="0"/>
              </a:rPr>
              <a:t>）到第十九（</a:t>
            </a:r>
            <a:r>
              <a:rPr lang="en-US" altLang="zh-CN">
                <a:solidFill>
                  <a:schemeClr val="tx1"/>
                </a:solidFill>
                <a:latin typeface="Calibri" panose="020F0502020204030204" charset="0"/>
              </a:rPr>
              <a:t>19.</a:t>
            </a:r>
            <a:r>
              <a:rPr lang="zh-CN" altLang="de-DE">
                <a:solidFill>
                  <a:schemeClr val="tx1"/>
                </a:solidFill>
                <a:latin typeface="Calibri" panose="020F0502020204030204" charset="0"/>
              </a:rPr>
              <a:t>）</a:t>
            </a:r>
            <a:endParaRPr lang="zh-CN" altLang="en-US">
              <a:solidFill>
                <a:schemeClr val="tx1"/>
              </a:solidFill>
              <a:latin typeface="Calibri" panose="020F0502020204030204" charset="0"/>
            </a:endParaRPr>
          </a:p>
          <a:p>
            <a:pPr marL="0" indent="0" defTabSz="914400" fontAlgn="auto">
              <a:lnSpc>
                <a:spcPct val="100000"/>
              </a:lnSpc>
              <a:buNone/>
              <a:tabLst>
                <a:tab pos="360045" algn="l"/>
                <a:tab pos="2160270" algn="l"/>
              </a:tabLst>
            </a:pPr>
            <a:r>
              <a:rPr lang="zh-CN" altLang="en-US">
                <a:solidFill>
                  <a:schemeClr val="tx1"/>
                </a:solidFill>
                <a:latin typeface="Calibri" panose="020F0502020204030204" charset="0"/>
              </a:rPr>
              <a:t>第六（</a:t>
            </a:r>
            <a:r>
              <a:rPr lang="en-US" altLang="zh-CN">
                <a:solidFill>
                  <a:schemeClr val="tx1"/>
                </a:solidFill>
                <a:latin typeface="Calibri" panose="020F0502020204030204" charset="0"/>
              </a:rPr>
              <a:t>6.</a:t>
            </a:r>
            <a:r>
              <a:rPr lang="zh-CN" altLang="en-US">
                <a:solidFill>
                  <a:schemeClr val="tx1"/>
                </a:solidFill>
                <a:latin typeface="Calibri" panose="020F0502020204030204" charset="0"/>
              </a:rPr>
              <a:t>）</a:t>
            </a:r>
            <a:r>
              <a:rPr lang="en-US" altLang="zh-CN">
                <a:solidFill>
                  <a:schemeClr val="tx1"/>
                </a:solidFill>
                <a:latin typeface="Calibri" panose="020F0502020204030204" charset="0"/>
              </a:rPr>
              <a:t>sechst                                       dreizehnt……</a:t>
            </a:r>
          </a:p>
          <a:p>
            <a:pPr marL="0" indent="0" defTabSz="914400" fontAlgn="auto">
              <a:lnSpc>
                <a:spcPct val="100000"/>
              </a:lnSpc>
              <a:buNone/>
              <a:tabLst>
                <a:tab pos="360045" algn="l"/>
                <a:tab pos="2160270" algn="l"/>
              </a:tabLst>
            </a:pPr>
            <a:r>
              <a:rPr lang="zh-CN" altLang="en-US">
                <a:solidFill>
                  <a:srgbClr val="C00000"/>
                </a:solidFill>
                <a:latin typeface="Calibri" panose="020F0502020204030204" charset="0"/>
              </a:rPr>
              <a:t>第七（</a:t>
            </a:r>
            <a:r>
              <a:rPr lang="en-US" altLang="zh-CN">
                <a:solidFill>
                  <a:srgbClr val="C00000"/>
                </a:solidFill>
                <a:latin typeface="Calibri" panose="020F0502020204030204" charset="0"/>
              </a:rPr>
              <a:t>7.</a:t>
            </a:r>
            <a:r>
              <a:rPr lang="zh-CN" altLang="en-US">
                <a:solidFill>
                  <a:srgbClr val="C00000"/>
                </a:solidFill>
                <a:latin typeface="Calibri" panose="020F0502020204030204" charset="0"/>
              </a:rPr>
              <a:t>）</a:t>
            </a:r>
            <a:r>
              <a:rPr lang="en-US" altLang="zh-CN">
                <a:solidFill>
                  <a:srgbClr val="C00000"/>
                </a:solidFill>
                <a:latin typeface="Calibri" panose="020F0502020204030204" charset="0"/>
              </a:rPr>
              <a:t>siebt                                         </a:t>
            </a:r>
            <a:r>
              <a:rPr lang="en-US" altLang="zh-CN">
                <a:solidFill>
                  <a:schemeClr val="tx1"/>
                </a:solidFill>
                <a:latin typeface="Calibri" panose="020F0502020204030204" charset="0"/>
              </a:rPr>
              <a:t>neunzehnt</a:t>
            </a:r>
            <a:r>
              <a:rPr lang="en-US" altLang="zh-CN">
                <a:latin typeface="Calibri" panose="020F0502020204030204" charset="0"/>
                <a:sym typeface="+mn-ea"/>
              </a:rPr>
              <a:t>……</a:t>
            </a:r>
            <a:endParaRPr lang="en-US" altLang="zh-CN">
              <a:solidFill>
                <a:schemeClr val="tx1"/>
              </a:solidFill>
              <a:latin typeface="Calibri" panose="020F0502020204030204" charset="0"/>
            </a:endParaRPr>
          </a:p>
          <a:p>
            <a:pPr marL="0" indent="0" defTabSz="914400" fontAlgn="auto">
              <a:lnSpc>
                <a:spcPct val="100000"/>
              </a:lnSpc>
              <a:buNone/>
              <a:tabLst>
                <a:tab pos="360045" algn="l"/>
                <a:tab pos="2160270" algn="l"/>
              </a:tabLst>
            </a:pPr>
            <a:r>
              <a:rPr lang="zh-CN" altLang="en-US">
                <a:solidFill>
                  <a:srgbClr val="C00000"/>
                </a:solidFill>
                <a:latin typeface="Calibri" panose="020F0502020204030204" charset="0"/>
              </a:rPr>
              <a:t>第八（</a:t>
            </a:r>
            <a:r>
              <a:rPr lang="en-US" altLang="zh-CN">
                <a:solidFill>
                  <a:srgbClr val="C00000"/>
                </a:solidFill>
                <a:latin typeface="Calibri" panose="020F0502020204030204" charset="0"/>
              </a:rPr>
              <a:t>8.</a:t>
            </a:r>
            <a:r>
              <a:rPr lang="zh-CN" altLang="en-US">
                <a:solidFill>
                  <a:srgbClr val="C00000"/>
                </a:solidFill>
                <a:latin typeface="Calibri" panose="020F0502020204030204" charset="0"/>
              </a:rPr>
              <a:t>）</a:t>
            </a:r>
            <a:r>
              <a:rPr lang="en-US" altLang="zh-CN">
                <a:solidFill>
                  <a:srgbClr val="C00000"/>
                </a:solidFill>
                <a:latin typeface="Calibri" panose="020F0502020204030204" charset="0"/>
              </a:rPr>
              <a:t>acht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B8CB8-C04C-EEBF-97EF-85910760E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C2CB7808-F958-BCF3-10AD-07094EDAE0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686" y="12524"/>
            <a:ext cx="8212014" cy="11343158"/>
          </a:xfrm>
        </p:spPr>
      </p:pic>
    </p:spTree>
    <p:extLst>
      <p:ext uri="{BB962C8B-B14F-4D97-AF65-F5344CB8AC3E}">
        <p14:creationId xmlns:p14="http://schemas.microsoft.com/office/powerpoint/2010/main" val="10454491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B8CB8-C04C-EEBF-97EF-85910760E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A8C1BF-7C35-C786-69B1-B75A6275E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3C426E93-8DEB-9F80-F77E-94DC281D6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686" y="-3917628"/>
            <a:ext cx="8212014" cy="1134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489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B8CB8-C04C-EEBF-97EF-85910760E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4095F4C-6806-1C1B-6D80-94065B32EE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267" y="0"/>
            <a:ext cx="8324664" cy="11498760"/>
          </a:xfrm>
        </p:spPr>
      </p:pic>
    </p:spTree>
    <p:extLst>
      <p:ext uri="{BB962C8B-B14F-4D97-AF65-F5344CB8AC3E}">
        <p14:creationId xmlns:p14="http://schemas.microsoft.com/office/powerpoint/2010/main" val="42504262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B8CB8-C04C-EEBF-97EF-85910760E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4095F4C-6806-1C1B-6D80-94065B32EE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267" y="-4123589"/>
            <a:ext cx="8324664" cy="11498760"/>
          </a:xfrm>
        </p:spPr>
      </p:pic>
    </p:spTree>
    <p:extLst>
      <p:ext uri="{BB962C8B-B14F-4D97-AF65-F5344CB8AC3E}">
        <p14:creationId xmlns:p14="http://schemas.microsoft.com/office/powerpoint/2010/main" val="33116320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B8CB8-C04C-EEBF-97EF-85910760E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1316ABA-4B1D-6768-8E6B-58904AA35B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337" y="-363661"/>
            <a:ext cx="8553263" cy="11814521"/>
          </a:xfrm>
        </p:spPr>
      </p:pic>
    </p:spTree>
    <p:extLst>
      <p:ext uri="{BB962C8B-B14F-4D97-AF65-F5344CB8AC3E}">
        <p14:creationId xmlns:p14="http://schemas.microsoft.com/office/powerpoint/2010/main" val="30084814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B8CB8-C04C-EEBF-97EF-85910760E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1316ABA-4B1D-6768-8E6B-58904AA35B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337" y="-4601552"/>
            <a:ext cx="8553263" cy="11814521"/>
          </a:xfrm>
        </p:spPr>
      </p:pic>
    </p:spTree>
    <p:extLst>
      <p:ext uri="{BB962C8B-B14F-4D97-AF65-F5344CB8AC3E}">
        <p14:creationId xmlns:p14="http://schemas.microsoft.com/office/powerpoint/2010/main" val="23329245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B8CB8-C04C-EEBF-97EF-85910760E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1B1D9FD-8383-1E7B-D0C5-2AA276BD6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09" y="-452"/>
            <a:ext cx="8889022" cy="12278300"/>
          </a:xfrm>
        </p:spPr>
      </p:pic>
    </p:spTree>
    <p:extLst>
      <p:ext uri="{BB962C8B-B14F-4D97-AF65-F5344CB8AC3E}">
        <p14:creationId xmlns:p14="http://schemas.microsoft.com/office/powerpoint/2010/main" val="19974558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B8CB8-C04C-EEBF-97EF-85910760E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1B1D9FD-8383-1E7B-D0C5-2AA276BD6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09" y="-4783463"/>
            <a:ext cx="8889022" cy="12278300"/>
          </a:xfrm>
        </p:spPr>
      </p:pic>
    </p:spTree>
    <p:extLst>
      <p:ext uri="{BB962C8B-B14F-4D97-AF65-F5344CB8AC3E}">
        <p14:creationId xmlns:p14="http://schemas.microsoft.com/office/powerpoint/2010/main" val="42646918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B8CB8-C04C-EEBF-97EF-85910760E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3B3D538-DFBB-3F2A-A5A4-98C1477447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413" y="0"/>
            <a:ext cx="9291818" cy="12834678"/>
          </a:xfrm>
        </p:spPr>
      </p:pic>
    </p:spTree>
    <p:extLst>
      <p:ext uri="{BB962C8B-B14F-4D97-AF65-F5344CB8AC3E}">
        <p14:creationId xmlns:p14="http://schemas.microsoft.com/office/powerpoint/2010/main" val="32131364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B8CB8-C04C-EEBF-97EF-85910760E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3B3D538-DFBB-3F2A-A5A4-98C1477447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413" y="-5495188"/>
            <a:ext cx="9291818" cy="12834678"/>
          </a:xfrm>
        </p:spPr>
      </p:pic>
    </p:spTree>
    <p:extLst>
      <p:ext uri="{BB962C8B-B14F-4D97-AF65-F5344CB8AC3E}">
        <p14:creationId xmlns:p14="http://schemas.microsoft.com/office/powerpoint/2010/main" val="2174096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35685" y="792480"/>
            <a:ext cx="10515600" cy="1325563"/>
          </a:xfrm>
        </p:spPr>
        <p:txBody>
          <a:bodyPr/>
          <a:lstStyle/>
          <a:p>
            <a:pPr algn="ctr"/>
            <a:r>
              <a:rPr lang="zh-CN" altLang="en-US" sz="5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第二十</a:t>
            </a:r>
            <a:r>
              <a:rPr lang="zh-CN" altLang="en-US" sz="5400">
                <a:latin typeface="Times New Roman" panose="02020603050405020304" charset="0"/>
                <a:cs typeface="Times New Roman" panose="02020603050405020304" charset="0"/>
              </a:rPr>
              <a:t>及以上</a:t>
            </a:r>
            <a:r>
              <a:rPr lang="en-US" altLang="zh-CN" sz="5400"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zh-CN" altLang="en-US" sz="5400">
                <a:latin typeface="Times New Roman" panose="02020603050405020304" charset="0"/>
                <a:cs typeface="Times New Roman" panose="02020603050405020304" charset="0"/>
              </a:rPr>
              <a:t>基数</a:t>
            </a:r>
            <a:r>
              <a:rPr lang="en-US" altLang="zh-CN" sz="5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5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+st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95755" y="2030730"/>
            <a:ext cx="8441055" cy="4135120"/>
          </a:xfrm>
        </p:spPr>
        <p:txBody>
          <a:bodyPr>
            <a:normAutofit lnSpcReduction="10000"/>
          </a:bodyPr>
          <a:lstStyle/>
          <a:p>
            <a:pPr marL="0" indent="0" fontAlgn="auto">
              <a:lnSpc>
                <a:spcPct val="100000"/>
              </a:lnSpc>
              <a:buNone/>
            </a:pPr>
            <a:r>
              <a:rPr lang="zh-CN" altLang="en-US"/>
              <a:t>第二十（</a:t>
            </a:r>
            <a:r>
              <a:rPr lang="en-US" altLang="zh-CN"/>
              <a:t>20.</a:t>
            </a:r>
            <a:r>
              <a:rPr lang="zh-CN" altLang="en-US"/>
              <a:t>）</a:t>
            </a:r>
            <a:r>
              <a:rPr lang="en-US" altLang="zh-CN"/>
              <a:t>zwanzig</a:t>
            </a:r>
            <a:r>
              <a:rPr lang="en-US" altLang="zh-CN">
                <a:solidFill>
                  <a:srgbClr val="C00000"/>
                </a:solidFill>
              </a:rPr>
              <a:t>st</a:t>
            </a:r>
            <a:endParaRPr lang="en-US" altLang="zh-CN"/>
          </a:p>
          <a:p>
            <a:pPr marL="0" indent="0" fontAlgn="auto">
              <a:lnSpc>
                <a:spcPct val="100000"/>
              </a:lnSpc>
              <a:buNone/>
            </a:pPr>
            <a:r>
              <a:rPr lang="zh-CN" altLang="en-US"/>
              <a:t>第二十一（</a:t>
            </a:r>
            <a:r>
              <a:rPr lang="en-US" altLang="zh-CN"/>
              <a:t>21.</a:t>
            </a:r>
            <a:r>
              <a:rPr lang="zh-CN" altLang="en-US"/>
              <a:t>）</a:t>
            </a:r>
            <a:r>
              <a:rPr lang="en-US" altLang="zh-CN"/>
              <a:t>einundzwanzig</a:t>
            </a:r>
            <a:r>
              <a:rPr lang="en-US" altLang="zh-CN">
                <a:solidFill>
                  <a:srgbClr val="C00000"/>
                </a:solidFill>
              </a:rPr>
              <a:t>st</a:t>
            </a:r>
            <a:endParaRPr lang="zh-CN" altLang="en-US"/>
          </a:p>
          <a:p>
            <a:pPr marL="0" indent="0" fontAlgn="auto">
              <a:lnSpc>
                <a:spcPct val="100000"/>
              </a:lnSpc>
              <a:buNone/>
            </a:pPr>
            <a:r>
              <a:rPr lang="zh-CN" altLang="en-US"/>
              <a:t>第二十二（</a:t>
            </a:r>
            <a:r>
              <a:rPr lang="en-US" altLang="zh-CN"/>
              <a:t>22.</a:t>
            </a:r>
            <a:r>
              <a:rPr lang="zh-CN" altLang="en-US"/>
              <a:t>）</a:t>
            </a:r>
            <a:r>
              <a:rPr lang="en-US" altLang="zh-CN">
                <a:sym typeface="+mn-ea"/>
              </a:rPr>
              <a:t>einundzwanzig</a:t>
            </a:r>
            <a:r>
              <a:rPr lang="en-US" altLang="zh-CN">
                <a:solidFill>
                  <a:srgbClr val="C00000"/>
                </a:solidFill>
                <a:sym typeface="+mn-ea"/>
              </a:rPr>
              <a:t>st</a:t>
            </a:r>
            <a:endParaRPr lang="zh-CN" altLang="en-US">
              <a:solidFill>
                <a:srgbClr val="C00000"/>
              </a:solidFill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en-US" altLang="zh-CN">
                <a:latin typeface="Calibri" panose="020F0502020204030204" charset="0"/>
                <a:sym typeface="+mn-ea"/>
              </a:rPr>
              <a:t>……</a:t>
            </a:r>
            <a:endParaRPr lang="en-US" altLang="zh-CN">
              <a:solidFill>
                <a:schemeClr val="tx1"/>
              </a:solidFill>
              <a:latin typeface="Calibri" panose="020F0502020204030204" charset="0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zh-CN" altLang="en-US"/>
              <a:t>第三十（</a:t>
            </a:r>
            <a:r>
              <a:rPr lang="en-US" altLang="zh-CN"/>
              <a:t>30.</a:t>
            </a:r>
            <a:r>
              <a:rPr lang="zh-CN" altLang="en-US"/>
              <a:t>）</a:t>
            </a:r>
            <a:r>
              <a:rPr lang="en-US" altLang="zh-CN"/>
              <a:t>drei</a:t>
            </a:r>
            <a:r>
              <a:rPr lang="de-DE" altLang="en-US">
                <a:latin typeface="Calibri" panose="020F0502020204030204" charset="0"/>
              </a:rPr>
              <a:t>ßig</a:t>
            </a:r>
            <a:r>
              <a:rPr lang="de-DE" altLang="en-US">
                <a:solidFill>
                  <a:srgbClr val="C00000"/>
                </a:solidFill>
                <a:latin typeface="Calibri" panose="020F0502020204030204" charset="0"/>
              </a:rPr>
              <a:t>st</a:t>
            </a:r>
            <a:endParaRPr lang="zh-CN" altLang="en-US">
              <a:solidFill>
                <a:srgbClr val="C00000"/>
              </a:solidFill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en-US" altLang="zh-CN">
                <a:latin typeface="Calibri" panose="020F0502020204030204" charset="0"/>
                <a:sym typeface="+mn-ea"/>
              </a:rPr>
              <a:t>……</a:t>
            </a:r>
            <a:endParaRPr lang="en-US" altLang="zh-CN">
              <a:solidFill>
                <a:schemeClr val="tx1"/>
              </a:solidFill>
              <a:latin typeface="Calibri" panose="020F0502020204030204" charset="0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zh-CN" altLang="en-US"/>
              <a:t>第一百（</a:t>
            </a:r>
            <a:r>
              <a:rPr lang="en-US" altLang="zh-CN"/>
              <a:t>100.</a:t>
            </a:r>
            <a:r>
              <a:rPr lang="zh-CN" altLang="en-US"/>
              <a:t>）</a:t>
            </a:r>
            <a:r>
              <a:rPr lang="en-US" altLang="zh-CN"/>
              <a:t>hundert</a:t>
            </a:r>
            <a:r>
              <a:rPr lang="en-US" altLang="zh-CN">
                <a:solidFill>
                  <a:srgbClr val="C00000"/>
                </a:solidFill>
              </a:rPr>
              <a:t>st</a:t>
            </a:r>
          </a:p>
          <a:p>
            <a:pPr marL="0" indent="0" fontAlgn="auto">
              <a:lnSpc>
                <a:spcPct val="100000"/>
              </a:lnSpc>
              <a:buNone/>
            </a:pPr>
            <a:r>
              <a:rPr lang="zh-CN" altLang="en-US"/>
              <a:t>第一百零一（</a:t>
            </a:r>
            <a:r>
              <a:rPr lang="en-US" altLang="zh-CN"/>
              <a:t>100.</a:t>
            </a:r>
            <a:r>
              <a:rPr lang="zh-CN" altLang="en-US"/>
              <a:t>）</a:t>
            </a:r>
            <a:r>
              <a:rPr lang="en-US" altLang="zh-CN">
                <a:sym typeface="+mn-ea"/>
              </a:rPr>
              <a:t>hunderterst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B8CB8-C04C-EEBF-97EF-85910760E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A8C1BF-7C35-C786-69B1-B75A6275E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D8BB0DAE-676E-09EB-D966-989F45A37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5166"/>
            <a:ext cx="12192000" cy="1684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958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B8CB8-C04C-EEBF-97EF-85910760E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E035C135-0A52-8019-B930-F7CB1F0242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10888"/>
            <a:ext cx="12192000" cy="16840666"/>
          </a:xfrm>
        </p:spPr>
      </p:pic>
    </p:spTree>
    <p:extLst>
      <p:ext uri="{BB962C8B-B14F-4D97-AF65-F5344CB8AC3E}">
        <p14:creationId xmlns:p14="http://schemas.microsoft.com/office/powerpoint/2010/main" val="34443981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B8CB8-C04C-EEBF-97EF-85910760E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E035C135-0A52-8019-B930-F7CB1F0242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84242"/>
            <a:ext cx="12192000" cy="16840666"/>
          </a:xfrm>
        </p:spPr>
      </p:pic>
    </p:spTree>
    <p:extLst>
      <p:ext uri="{BB962C8B-B14F-4D97-AF65-F5344CB8AC3E}">
        <p14:creationId xmlns:p14="http://schemas.microsoft.com/office/powerpoint/2010/main" val="10426781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B8CB8-C04C-EEBF-97EF-85910760E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A8C1BF-7C35-C786-69B1-B75A6275E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4DE96C5C-924C-FC83-A122-6AC7CD715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9725"/>
            <a:ext cx="12192000" cy="1684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609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B8CB8-C04C-EEBF-97EF-85910760E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A8C1BF-7C35-C786-69B1-B75A6275E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4DE96C5C-924C-FC83-A122-6AC7CD715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92212"/>
            <a:ext cx="12192000" cy="1684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58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B8CB8-C04C-EEBF-97EF-85910760E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92F478C-CDD3-4FA0-51F9-C2D0AC527D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82665"/>
            <a:ext cx="12192000" cy="16840665"/>
          </a:xfrm>
        </p:spPr>
      </p:pic>
    </p:spTree>
    <p:extLst>
      <p:ext uri="{BB962C8B-B14F-4D97-AF65-F5344CB8AC3E}">
        <p14:creationId xmlns:p14="http://schemas.microsoft.com/office/powerpoint/2010/main" val="1459930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B8CB8-C04C-EEBF-97EF-85910760E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A8C1BF-7C35-C786-69B1-B75A6275E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95833568-F0B8-5024-2D2A-E50E7B640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6" y="0"/>
            <a:ext cx="11292254" cy="1559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4795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B8CB8-C04C-EEBF-97EF-85910760E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0C86C13-CDC0-40E1-9D95-92DB010D6D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70631"/>
            <a:ext cx="12968654" cy="17913449"/>
          </a:xfrm>
        </p:spPr>
      </p:pic>
    </p:spTree>
    <p:extLst>
      <p:ext uri="{BB962C8B-B14F-4D97-AF65-F5344CB8AC3E}">
        <p14:creationId xmlns:p14="http://schemas.microsoft.com/office/powerpoint/2010/main" val="37249305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0D89F-861E-2E15-5D65-018EAF9E8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7DB0BD-8FA0-D386-D19F-DBFA5F3F2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9721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6600">
                <a:latin typeface="Times New Roman" panose="02020603050405020304" charset="0"/>
                <a:cs typeface="Times New Roman" panose="02020603050405020304" charset="0"/>
              </a:rPr>
              <a:t>注意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charset="0"/>
              <a:buChar char="u"/>
            </a:pPr>
            <a:r>
              <a:rPr lang="zh-CN" altLang="en-US">
                <a:solidFill>
                  <a:srgbClr val="C00000"/>
                </a:solidFill>
              </a:rPr>
              <a:t>序数词</a:t>
            </a:r>
            <a:r>
              <a:rPr lang="zh-CN" altLang="en-US">
                <a:solidFill>
                  <a:schemeClr val="tx1"/>
                </a:solidFill>
              </a:rPr>
              <a:t>前要加上</a:t>
            </a:r>
            <a:r>
              <a:rPr lang="zh-CN" altLang="en-US">
                <a:solidFill>
                  <a:srgbClr val="C00000"/>
                </a:solidFill>
              </a:rPr>
              <a:t>定冠词</a:t>
            </a:r>
            <a:r>
              <a:rPr lang="en-US" altLang="zh-CN">
                <a:solidFill>
                  <a:srgbClr val="C00000"/>
                </a:solidFill>
              </a:rPr>
              <a:t>der/die/das</a:t>
            </a:r>
            <a:r>
              <a:rPr lang="zh-CN" altLang="en-US">
                <a:solidFill>
                  <a:schemeClr val="tx1"/>
                </a:solidFill>
              </a:rPr>
              <a:t>或</a:t>
            </a:r>
            <a:r>
              <a:rPr lang="zh-CN" altLang="en-US">
                <a:solidFill>
                  <a:srgbClr val="C00000"/>
                </a:solidFill>
              </a:rPr>
              <a:t>物主代词</a:t>
            </a:r>
            <a:r>
              <a:rPr lang="zh-CN" altLang="en-US">
                <a:solidFill>
                  <a:schemeClr val="tx1"/>
                </a:solidFill>
              </a:rPr>
              <a:t>。</a:t>
            </a:r>
          </a:p>
          <a:p>
            <a:pPr>
              <a:buFont typeface="Wingdings" panose="05000000000000000000" charset="0"/>
              <a:buChar char="u"/>
            </a:pPr>
            <a:r>
              <a:rPr lang="zh-CN" altLang="en-US">
                <a:solidFill>
                  <a:schemeClr val="tx1"/>
                </a:solidFill>
              </a:rPr>
              <a:t>序数词词尾有</a:t>
            </a:r>
            <a:r>
              <a:rPr lang="zh-CN" altLang="en-US">
                <a:solidFill>
                  <a:srgbClr val="C00000"/>
                </a:solidFill>
              </a:rPr>
              <a:t>变格</a:t>
            </a:r>
            <a:r>
              <a:rPr lang="zh-CN" altLang="en-US">
                <a:solidFill>
                  <a:schemeClr val="tx1"/>
                </a:solidFill>
              </a:rPr>
              <a:t>要求。其变格规则与</a:t>
            </a:r>
            <a:r>
              <a:rPr lang="zh-CN" altLang="en-US">
                <a:solidFill>
                  <a:srgbClr val="C00000"/>
                </a:solidFill>
              </a:rPr>
              <a:t>形容词词尾</a:t>
            </a:r>
            <a:r>
              <a:rPr lang="zh-CN" altLang="en-US">
                <a:solidFill>
                  <a:schemeClr val="tx1"/>
                </a:solidFill>
              </a:rPr>
              <a:t>变格规则相同。</a:t>
            </a:r>
          </a:p>
          <a:p>
            <a:pPr marL="0" indent="0">
              <a:buFont typeface="Wingdings" panose="05000000000000000000" charset="0"/>
              <a:buNone/>
            </a:pP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4" name="图片 3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440" y="2861310"/>
            <a:ext cx="9730740" cy="33959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6600">
                <a:latin typeface="Times New Roman" panose="02020603050405020304" charset="0"/>
                <a:cs typeface="Times New Roman" panose="02020603050405020304" charset="0"/>
              </a:rPr>
              <a:t>用法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025015"/>
            <a:ext cx="10515600" cy="4225925"/>
          </a:xfrm>
        </p:spPr>
        <p:txBody>
          <a:bodyPr>
            <a:normAutofit fontScale="92500"/>
          </a:bodyPr>
          <a:lstStyle/>
          <a:p>
            <a:pPr marL="0" indent="457200" fontAlgn="auto">
              <a:buNone/>
            </a:pPr>
            <a:r>
              <a:rPr lang="zh-CN" altLang="en-US" sz="3200">
                <a:solidFill>
                  <a:srgbClr val="C00000"/>
                </a:solidFill>
              </a:rPr>
              <a:t>1</a:t>
            </a:r>
            <a:r>
              <a:rPr lang="en-US" altLang="zh-CN" sz="3200">
                <a:solidFill>
                  <a:srgbClr val="C00000"/>
                </a:solidFill>
              </a:rPr>
              <a:t>. </a:t>
            </a:r>
            <a:r>
              <a:rPr lang="zh-CN" altLang="en-US" sz="3200">
                <a:solidFill>
                  <a:srgbClr val="C00000"/>
                </a:solidFill>
              </a:rPr>
              <a:t>序数词通常与定冠词连用，并按形容词变化，表示第几。</a:t>
            </a:r>
            <a:endParaRPr lang="en-US" altLang="zh-CN" sz="320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zh-CN" sz="4000" b="1"/>
              <a:t>z.B.</a:t>
            </a:r>
            <a:r>
              <a:rPr lang="en-US" altLang="zh-CN" sz="4000"/>
              <a:t> </a:t>
            </a:r>
            <a:r>
              <a:rPr lang="en-US" altLang="zh-CN"/>
              <a:t>   </a:t>
            </a:r>
          </a:p>
          <a:p>
            <a:pPr marL="0" indent="0">
              <a:buNone/>
            </a:pPr>
            <a:r>
              <a:rPr lang="en-US" altLang="zh-CN"/>
              <a:t> 1).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Andreas ist </a:t>
            </a:r>
            <a:r>
              <a:rPr lang="zh-CN" altLang="en-US" sz="3200" u="sng">
                <a:latin typeface="Times New Roman" panose="02020603050405020304" charset="0"/>
                <a:cs typeface="Times New Roman" panose="02020603050405020304" charset="0"/>
              </a:rPr>
              <a:t>der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erst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e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3200" u="sng">
                <a:latin typeface="Times New Roman" panose="02020603050405020304" charset="0"/>
                <a:cs typeface="Times New Roman" panose="02020603050405020304" charset="0"/>
              </a:rPr>
              <a:t>Student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in der Klasse. </a:t>
            </a:r>
          </a:p>
          <a:p>
            <a:pPr marL="0" indent="0">
              <a:buNone/>
            </a:pPr>
            <a:r>
              <a:rPr lang="en-US" altLang="zh-CN"/>
              <a:t>        </a:t>
            </a:r>
            <a:r>
              <a:rPr lang="zh-CN" altLang="en-US">
                <a:sym typeface="+mn-ea"/>
              </a:rPr>
              <a:t>安德烈亚斯是班里第一名学生。</a:t>
            </a:r>
            <a:r>
              <a:rPr lang="en-US" altLang="zh-CN"/>
              <a:t>      </a:t>
            </a:r>
          </a:p>
          <a:p>
            <a:pPr marL="0" indent="0">
              <a:buNone/>
            </a:pPr>
            <a:r>
              <a:rPr lang="en-US" altLang="zh-CN"/>
              <a:t>                               </a:t>
            </a:r>
          </a:p>
          <a:p>
            <a:pPr marL="0" indent="0">
              <a:buNone/>
            </a:pPr>
            <a:r>
              <a:rPr lang="en-US" altLang="zh-CN"/>
              <a:t>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3200" u="sng">
                <a:latin typeface="Times New Roman" panose="02020603050405020304" charset="0"/>
                <a:cs typeface="Times New Roman" panose="02020603050405020304" charset="0"/>
              </a:rPr>
              <a:t>Zum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dritt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en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Mal lese ich das Buch. </a:t>
            </a:r>
          </a:p>
          <a:p>
            <a:pPr marL="0" indent="0">
              <a:buNone/>
            </a:pPr>
            <a:r>
              <a:rPr lang="en-US" altLang="zh-CN"/>
              <a:t>        </a:t>
            </a:r>
            <a:r>
              <a:rPr lang="zh-CN" altLang="en-US">
                <a:sym typeface="+mn-ea"/>
              </a:rPr>
              <a:t>我第三次读这本书。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                         </a:t>
            </a:r>
            <a:r>
              <a:rPr lang="zh-CN" altLang="en-US"/>
              <a:t> </a:t>
            </a:r>
            <a:r>
              <a:rPr lang="en-US" altLang="zh-CN"/>
              <a:t>              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6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用法</a:t>
            </a:r>
            <a:endParaRPr lang="zh-CN" altLang="en-US" sz="6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978515" cy="4351655"/>
          </a:xfrm>
        </p:spPr>
        <p:txBody>
          <a:bodyPr>
            <a:normAutofit fontScale="90000" lnSpcReduction="20000"/>
          </a:bodyPr>
          <a:lstStyle/>
          <a:p>
            <a:pPr marL="0" indent="0">
              <a:buNone/>
            </a:pPr>
            <a:r>
              <a:rPr lang="zh-CN" altLang="en-US" sz="3200">
                <a:solidFill>
                  <a:srgbClr val="C00000"/>
                </a:solidFill>
              </a:rPr>
              <a:t>2. 序数词可用于表示日期和月份。</a:t>
            </a:r>
          </a:p>
          <a:p>
            <a:pPr marL="0" indent="0">
              <a:buNone/>
            </a:pPr>
            <a:r>
              <a:rPr lang="en-US" altLang="zh-CN" sz="3600" b="1">
                <a:solidFill>
                  <a:schemeClr val="tx1"/>
                </a:solidFill>
              </a:rPr>
              <a:t>z.B.</a:t>
            </a:r>
            <a:endParaRPr lang="zh-CN" altLang="en-US" sz="3600" b="1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——</a:t>
            </a:r>
            <a:r>
              <a:rPr lang="zh-CN" altLang="en-US" sz="320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Der wievielte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ist heute?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今天几号? 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——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Heute ist </a:t>
            </a:r>
            <a:r>
              <a:rPr lang="zh-CN" altLang="en-US" sz="3200" u="sng">
                <a:latin typeface="Times New Roman" panose="02020603050405020304" charset="0"/>
                <a:cs typeface="Times New Roman" panose="02020603050405020304" charset="0"/>
              </a:rPr>
              <a:t>der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200">
                <a:sym typeface="+mn-ea"/>
              </a:rPr>
              <a:t>f</a:t>
            </a:r>
            <a:r>
              <a:rPr lang="de-DE" altLang="en-US" sz="3200">
                <a:latin typeface="Calibri" panose="020F0502020204030204" charset="0"/>
                <a:sym typeface="+mn-ea"/>
              </a:rPr>
              <a:t>ünft</a:t>
            </a:r>
            <a:r>
              <a:rPr lang="en-US" altLang="de-DE" sz="3200">
                <a:solidFill>
                  <a:srgbClr val="FF0000"/>
                </a:solidFill>
                <a:latin typeface="Calibri" panose="020F0502020204030204" charset="0"/>
                <a:sym typeface="+mn-ea"/>
              </a:rPr>
              <a:t>e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3200" u="sng">
                <a:latin typeface="Times New Roman" panose="02020603050405020304" charset="0"/>
                <a:cs typeface="Times New Roman" panose="02020603050405020304" charset="0"/>
              </a:rPr>
              <a:t>Oktober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1993.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今天是1993年10月5日。</a:t>
            </a:r>
          </a:p>
          <a:p>
            <a:pPr marL="0" indent="0">
              <a:buNone/>
            </a:pPr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zh-CN" altLang="en-US" sz="3200">
                <a:solidFill>
                  <a:srgbClr val="C00000"/>
                </a:solidFill>
                <a:sym typeface="+mn-ea"/>
              </a:rPr>
              <a:t>3. 用在皇帝或国王的称号上</a:t>
            </a:r>
            <a:endParaRPr lang="en-US" sz="3200">
              <a:sym typeface="+mn-ea"/>
            </a:endParaRPr>
          </a:p>
          <a:p>
            <a:pPr marL="0" indent="0">
              <a:buNone/>
            </a:pPr>
            <a:r>
              <a:rPr lang="en-US" altLang="zh-CN" sz="3555" b="1">
                <a:sym typeface="+mn-ea"/>
              </a:rPr>
              <a:t>z.B.</a:t>
            </a:r>
            <a:endParaRPr lang="zh-CN" altLang="en-US" sz="3555" b="1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Herich</a:t>
            </a:r>
            <a:r>
              <a:rPr lang="zh-CN" altLang="en-US" sz="3200" u="sng">
                <a:latin typeface="Times New Roman" panose="02020603050405020304" charset="0"/>
                <a:cs typeface="Times New Roman" panose="02020603050405020304" charset="0"/>
              </a:rPr>
              <a:t> der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acht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e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亨利八世</a:t>
            </a:r>
          </a:p>
          <a:p>
            <a:pPr marL="0" indent="0">
              <a:buNone/>
            </a:pP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Wilhelm </a:t>
            </a:r>
            <a:r>
              <a:rPr lang="zh-CN" altLang="en-US" sz="3200" u="sng">
                <a:latin typeface="Times New Roman" panose="02020603050405020304" charset="0"/>
                <a:cs typeface="Times New Roman" panose="02020603050405020304" charset="0"/>
              </a:rPr>
              <a:t>der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erst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e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威廉一世</a:t>
            </a:r>
          </a:p>
          <a:p>
            <a:pPr marL="0" indent="0">
              <a:buNone/>
            </a:pPr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6600">
                <a:latin typeface="Times New Roman" panose="02020603050405020304" charset="0"/>
                <a:cs typeface="Times New Roman" panose="02020603050405020304" charset="0"/>
              </a:rPr>
              <a:t>对序数词提问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51045"/>
          </a:xfrm>
        </p:spPr>
        <p:txBody>
          <a:bodyPr>
            <a:normAutofit fontScale="97500" lnSpcReduction="10000"/>
          </a:bodyPr>
          <a:lstStyle/>
          <a:p>
            <a:pPr marL="0" indent="0" algn="l">
              <a:buNone/>
            </a:pPr>
            <a:r>
              <a:rPr lang="zh-CN" altLang="en-US" sz="3600">
                <a:solidFill>
                  <a:srgbClr val="FF0000"/>
                </a:solidFill>
              </a:rPr>
              <a:t>用der(das，die)wievielte+</a:t>
            </a:r>
            <a:r>
              <a:rPr lang="en-US" altLang="zh-CN" sz="3600">
                <a:solidFill>
                  <a:srgbClr val="FF0000"/>
                </a:solidFill>
              </a:rPr>
              <a:t>(</a:t>
            </a:r>
            <a:r>
              <a:rPr lang="zh-CN" altLang="en-US" sz="3600">
                <a:solidFill>
                  <a:srgbClr val="FF0000"/>
                </a:solidFill>
              </a:rPr>
              <a:t>名词</a:t>
            </a:r>
            <a:r>
              <a:rPr lang="en-US" altLang="zh-CN" sz="3600">
                <a:solidFill>
                  <a:srgbClr val="FF0000"/>
                </a:solidFill>
              </a:rPr>
              <a:t>)/am+</a:t>
            </a:r>
            <a:r>
              <a:rPr lang="zh-CN" altLang="en-US" sz="3600">
                <a:solidFill>
                  <a:srgbClr val="FF0000"/>
                </a:solidFill>
                <a:sym typeface="+mn-ea"/>
              </a:rPr>
              <a:t>wievielte</a:t>
            </a:r>
            <a:r>
              <a:rPr lang="en-US" altLang="zh-CN" sz="3600">
                <a:solidFill>
                  <a:srgbClr val="FF0000"/>
                </a:solidFill>
                <a:sym typeface="+mn-ea"/>
              </a:rPr>
              <a:t>n</a:t>
            </a:r>
            <a:endParaRPr lang="zh-CN" altLang="en-US" sz="3600">
              <a:solidFill>
                <a:srgbClr val="FF0000"/>
              </a:solidFill>
            </a:endParaRPr>
          </a:p>
          <a:p>
            <a:pPr marL="0" indent="0" algn="l">
              <a:buNone/>
            </a:pPr>
            <a:r>
              <a:rPr lang="en-US" altLang="zh-CN" sz="3600" b="1">
                <a:sym typeface="+mn-ea"/>
              </a:rPr>
              <a:t>z.B.</a:t>
            </a:r>
            <a:endParaRPr lang="en-US" altLang="zh-CN" sz="3600" b="1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en-US" altLang="zh-CN" sz="3600">
                <a:solidFill>
                  <a:schemeClr val="tx1"/>
                </a:solidFill>
              </a:rPr>
              <a:t>1. 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  <a:sym typeface="+mn-ea"/>
              </a:rPr>
              <a:t>——</a:t>
            </a:r>
            <a:r>
              <a:rPr lang="en-US" altLang="zh-CN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In die wievielte Klasse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geht deine Tochter?</a:t>
            </a:r>
          </a:p>
          <a:p>
            <a:pPr marL="0" indent="0" algn="l" fontAlgn="auto">
              <a:lnSpc>
                <a:spcPct val="100000"/>
              </a:lnSpc>
              <a:buNone/>
            </a:pPr>
            <a:r>
              <a:rPr lang="en-US" altLang="zh-CN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——Sie geht in die vierte Kalsse.</a:t>
            </a:r>
          </a:p>
          <a:p>
            <a:pPr marL="0" indent="0" algn="l" fontAlgn="auto">
              <a:lnSpc>
                <a:spcPct val="100000"/>
              </a:lnSpc>
              <a:buNone/>
            </a:pPr>
            <a:r>
              <a:rPr lang="en-US" altLang="zh-CN" sz="3600">
                <a:sym typeface="+mn-ea"/>
              </a:rPr>
              <a:t>2. 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  <a:sym typeface="+mn-ea"/>
              </a:rPr>
              <a:t>——</a:t>
            </a:r>
            <a:r>
              <a:rPr lang="en-US" altLang="zh-CN" u="sng">
                <a:latin typeface="Times New Roman" panose="02020603050405020304" charset="0"/>
                <a:cs typeface="Times New Roman" panose="02020603050405020304" charset="0"/>
                <a:sym typeface="+mn-ea"/>
              </a:rPr>
              <a:t>Den wievielten Abschnitt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  <a:sym typeface="+mn-ea"/>
              </a:rPr>
              <a:t> lernen Sie nächste Woche?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l" fontAlgn="auto">
              <a:lnSpc>
                <a:spcPct val="100000"/>
              </a:lnSpc>
              <a:buNone/>
            </a:pPr>
            <a:r>
              <a:rPr lang="en-US" altLang="zh-CN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——Den neunten.</a:t>
            </a:r>
            <a:endParaRPr lang="zh-CN" altLang="en-US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 algn="l" fontAlgn="auto">
              <a:lnSpc>
                <a:spcPct val="100000"/>
              </a:lnSpc>
              <a:buNone/>
            </a:pPr>
            <a:r>
              <a:rPr lang="en-US" altLang="zh-CN" sz="3600">
                <a:sym typeface="+mn-ea"/>
              </a:rPr>
              <a:t>3. 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  <a:sym typeface="+mn-ea"/>
              </a:rPr>
              <a:t>——</a:t>
            </a:r>
            <a:r>
              <a:rPr lang="en-US" altLang="zh-CN" sz="2800" u="sng">
                <a:latin typeface="Times New Roman" panose="02020603050405020304" charset="0"/>
                <a:cs typeface="Times New Roman" panose="02020603050405020304" charset="0"/>
                <a:sym typeface="+mn-ea"/>
              </a:rPr>
              <a:t>Am wievielten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feiern die Deutschen den Nationalfeiertag?</a:t>
            </a:r>
          </a:p>
          <a:p>
            <a:pPr marL="0" indent="0" algn="l" fontAlgn="auto">
              <a:lnSpc>
                <a:spcPct val="100000"/>
              </a:lnSpc>
              <a:buNone/>
            </a:pPr>
            <a:r>
              <a:rPr lang="en-US" altLang="zh-CN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——Am dritten Oktober.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577850" y="2037715"/>
            <a:ext cx="10994390" cy="2387600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  <a:latin typeface="Lucida Handwriting" panose="03010101010101010101" pitchFamily="66" charset="0"/>
                <a:sym typeface="+mn-ea"/>
              </a:rPr>
              <a:t>V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Lucida Handwriting" panose="03010101010101010101" pitchFamily="66" charset="0"/>
                <a:sym typeface="+mn-ea"/>
              </a:rPr>
              <a:t>ielen  Dank  </a:t>
            </a:r>
            <a:br>
              <a:rPr lang="en-US" altLang="zh-CN" b="1" dirty="0">
                <a:solidFill>
                  <a:schemeClr val="accent2">
                    <a:lumMod val="50000"/>
                  </a:schemeClr>
                </a:solidFill>
                <a:latin typeface="Lucida Handwriting" panose="03010101010101010101" pitchFamily="66" charset="0"/>
              </a:rPr>
            </a:br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  <a:latin typeface="Lucida Handwriting" panose="03010101010101010101" pitchFamily="66" charset="0"/>
                <a:sym typeface="+mn-ea"/>
              </a:rPr>
              <a:t>F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Lucida Handwriting" panose="03010101010101010101" pitchFamily="66" charset="0"/>
                <a:sym typeface="+mn-ea"/>
              </a:rPr>
              <a:t>ür  Ihre  Aufmerksamkeit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902</Words>
  <Application>Microsoft Office PowerPoint</Application>
  <PresentationFormat>Breitbild</PresentationFormat>
  <Paragraphs>72</Paragraphs>
  <Slides>48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48</vt:i4>
      </vt:variant>
    </vt:vector>
  </HeadingPairs>
  <TitlesOfParts>
    <vt:vector size="56" baseType="lpstr">
      <vt:lpstr>微软雅黑</vt:lpstr>
      <vt:lpstr>Arial</vt:lpstr>
      <vt:lpstr>Calibri</vt:lpstr>
      <vt:lpstr>Calibri Light</vt:lpstr>
      <vt:lpstr>Lucida Handwriting</vt:lpstr>
      <vt:lpstr>Times New Roman</vt:lpstr>
      <vt:lpstr>Wingdings</vt:lpstr>
      <vt:lpstr>Office</vt:lpstr>
      <vt:lpstr>德语语法</vt:lpstr>
      <vt:lpstr>PowerPoint-Präsentation</vt:lpstr>
      <vt:lpstr>从第1到第19: 基数 +t</vt:lpstr>
      <vt:lpstr>第二十及以上:基数 +st</vt:lpstr>
      <vt:lpstr>注意</vt:lpstr>
      <vt:lpstr>用法</vt:lpstr>
      <vt:lpstr>用法</vt:lpstr>
      <vt:lpstr>对序数词提问</vt:lpstr>
      <vt:lpstr>Vielen  Dank   Für  Ihre  Aufmerksamkeit</vt:lpstr>
      <vt:lpstr>Grammatik</vt:lpstr>
      <vt:lpstr>Sitzung 10 MW May 8 -Übungen (Lektion 8, S. 76-79), Wortschatz (Lektion 9, S. 80-85) Huang DanMedia:Ordinalzahlen_Renata.pptx)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-</dc:creator>
  <cp:lastModifiedBy>-</cp:lastModifiedBy>
  <cp:revision>9</cp:revision>
  <dcterms:created xsi:type="dcterms:W3CDTF">2024-03-06T09:54:50Z</dcterms:created>
  <dcterms:modified xsi:type="dcterms:W3CDTF">2024-05-08T08:19:21Z</dcterms:modified>
</cp:coreProperties>
</file>