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3" r:id="rId7"/>
    <p:sldId id="282" r:id="rId8"/>
    <p:sldId id="283" r:id="rId9"/>
    <p:sldId id="262" r:id="rId10"/>
    <p:sldId id="287" r:id="rId11"/>
    <p:sldId id="284" r:id="rId12"/>
    <p:sldId id="285" r:id="rId13"/>
    <p:sldId id="267" r:id="rId14"/>
    <p:sldId id="265" r:id="rId15"/>
    <p:sldId id="286" r:id="rId16"/>
    <p:sldId id="288" r:id="rId17"/>
    <p:sldId id="289" r:id="rId18"/>
    <p:sldId id="280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7D3B0D"/>
    <a:srgbClr val="FC611F"/>
    <a:srgbClr val="7B9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25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21869-FDA3-4BD2-86A7-F72C2C5F36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560D7-5DD8-4BAD-A65B-D8B626E1F3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tags" Target="../tags/tag17.xml"/><Relationship Id="rId6" Type="http://schemas.openxmlformats.org/officeDocument/2006/relationships/image" Target="../media/image21.jpeg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24.jpe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tags" Target="../tags/tag24.xml"/><Relationship Id="rId4" Type="http://schemas.microsoft.com/office/2007/relationships/media" Target="file:///C:\Users\ASUS\Desktop\&#20013;&#24335;&#22242;&#25159;vs&#26085;&#24335;&#22242;&#25159;&#65292;&#21407;&#26469;&#24456;&#22810;&#20154;&#37117;&#25630;&#38169;&#20102;&#65292;2&#20998;&#38047;&#24102;&#20320;&#24324;&#26126;&#30333;&#65281;.mp4" TargetMode="External"/><Relationship Id="rId3" Type="http://schemas.openxmlformats.org/officeDocument/2006/relationships/video" Target="file:///C:\Users\ASUS\Desktop\&#20013;&#24335;&#22242;&#25159;vs&#26085;&#24335;&#22242;&#25159;&#65292;&#21407;&#26469;&#24456;&#22810;&#20154;&#37117;&#25630;&#38169;&#20102;&#65292;2&#20998;&#38047;&#24102;&#20320;&#24324;&#26126;&#30333;&#65281;.mp4" TargetMode="Externa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tags" Target="../tags/tag12.xml"/><Relationship Id="rId4" Type="http://schemas.microsoft.com/office/2007/relationships/media" Target="file:///C:\Users\ASUS\Desktop\&#19968;&#26564;&#30495;&#27491;&#30340;&#20659;&#32113;&#22242;&#25159;&#26159;&#36825;&#26679;&#21046;&#25104;&#30340;.mp4" TargetMode="External"/><Relationship Id="rId3" Type="http://schemas.openxmlformats.org/officeDocument/2006/relationships/video" Target="file:///C:\Users\ASUS\Desktop\&#19968;&#26564;&#30495;&#27491;&#30340;&#20659;&#32113;&#22242;&#25159;&#26159;&#36825;&#26679;&#21046;&#25104;&#30340;.mp4" TargetMode="Externa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8" y="0"/>
            <a:ext cx="270778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5791212" cy="6711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22090" y="1545590"/>
            <a:ext cx="6927850" cy="2249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6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Traditional crafts: Moon-shaped Fans</a:t>
            </a:r>
            <a:endParaRPr lang="en-US" altLang="zh-CN" sz="66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96250" y="3877310"/>
            <a:ext cx="2470150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>
                <a:solidFill>
                  <a:schemeClr val="bg1"/>
                </a:solidFill>
              </a:rPr>
              <a:t>Le Yuxuan/Lydia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7560" y="0"/>
            <a:ext cx="3960495" cy="201866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45465" y="133985"/>
            <a:ext cx="2724785" cy="952500"/>
            <a:chOff x="1054101" y="736600"/>
            <a:chExt cx="2874010" cy="952500"/>
          </a:xfrm>
        </p:grpSpPr>
        <p:sp>
          <p:nvSpPr>
            <p:cNvPr id="6" name="矩形 5"/>
            <p:cNvSpPr/>
            <p:nvPr/>
          </p:nvSpPr>
          <p:spPr>
            <a:xfrm>
              <a:off x="1054101" y="736600"/>
              <a:ext cx="2874010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54101" y="905510"/>
              <a:ext cx="2873375" cy="490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altLang="zh-CN" sz="36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</a:rPr>
                <a:t>The folklore</a:t>
              </a:r>
              <a:endPara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56887" y="134151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/>
          <p:cNvSpPr txBox="1"/>
          <p:nvPr>
            <p:custDataLst>
              <p:tags r:id="rId2"/>
            </p:custDataLst>
          </p:nvPr>
        </p:nvSpPr>
        <p:spPr>
          <a:xfrm>
            <a:off x="9140190" y="1614805"/>
            <a:ext cx="1859280" cy="502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just">
              <a:buClrTx/>
              <a:buSzTx/>
              <a:buFontTx/>
            </a:pPr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daily life</a:t>
            </a:r>
            <a:endParaRPr kumimoji="1" lang="zh-CN" altLang="en-US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>
            <p:custDataLst>
              <p:tags r:id="rId3"/>
            </p:custDataLst>
          </p:nvPr>
        </p:nvSpPr>
        <p:spPr>
          <a:xfrm>
            <a:off x="4138295" y="1614805"/>
            <a:ext cx="3129915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just">
              <a:buClrTx/>
              <a:buSzTx/>
              <a:buFontTx/>
            </a:pPr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Dance performance</a:t>
            </a:r>
            <a:endParaRPr kumimoji="1" lang="zh-CN" altLang="en-US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156845" y="1515745"/>
            <a:ext cx="3128010" cy="591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just"/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Marriage etiquette</a:t>
            </a:r>
            <a:endParaRPr kumimoji="1" lang="zh-CN" altLang="en-US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5575" y="2370455"/>
            <a:ext cx="3114040" cy="3845560"/>
          </a:xfrm>
          <a:prstGeom prst="rect">
            <a:avLst/>
          </a:prstGeom>
        </p:spPr>
      </p:pic>
      <p:pic>
        <p:nvPicPr>
          <p:cNvPr id="12" name="图片 1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38295" y="2370455"/>
            <a:ext cx="3234690" cy="380111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9"/>
          <a:srcRect b="8329"/>
          <a:stretch>
            <a:fillRect/>
          </a:stretch>
        </p:blipFill>
        <p:spPr>
          <a:xfrm>
            <a:off x="7840345" y="2291080"/>
            <a:ext cx="4088765" cy="388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89570" y="62230"/>
            <a:ext cx="4388485" cy="174815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887" y="134151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/>
          <p:cNvSpPr txBox="1"/>
          <p:nvPr>
            <p:custDataLst>
              <p:tags r:id="rId2"/>
            </p:custDataLst>
          </p:nvPr>
        </p:nvSpPr>
        <p:spPr>
          <a:xfrm>
            <a:off x="4997450" y="4984115"/>
            <a:ext cx="3481705" cy="4603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</a:t>
            </a:r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legance and </a:t>
            </a:r>
            <a:r>
              <a:rPr kumimoji="1" lang="en-US" altLang="zh-CN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grace</a:t>
            </a:r>
            <a:endParaRPr kumimoji="1" lang="en-US" altLang="zh-CN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>
            <p:custDataLst>
              <p:tags r:id="rId3"/>
            </p:custDataLst>
          </p:nvPr>
        </p:nvSpPr>
        <p:spPr>
          <a:xfrm>
            <a:off x="4997450" y="3223260"/>
            <a:ext cx="3815080" cy="542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just">
              <a:buClrTx/>
              <a:buSzTx/>
              <a:buFontTx/>
            </a:pPr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Wealth and </a:t>
            </a:r>
            <a:r>
              <a:rPr kumimoji="1" lang="en-US" altLang="zh-CN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luck</a:t>
            </a:r>
            <a:endParaRPr kumimoji="1" lang="en-US" altLang="zh-CN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标题 1"/>
          <p:cNvSpPr txBox="1"/>
          <p:nvPr>
            <p:custDataLst>
              <p:tags r:id="rId4"/>
            </p:custDataLst>
          </p:nvPr>
        </p:nvSpPr>
        <p:spPr>
          <a:xfrm>
            <a:off x="4997450" y="1442720"/>
            <a:ext cx="4019550" cy="614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just"/>
            <a:r>
              <a:rPr kumimoji="1" lang="zh-CN" altLang="en-US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Reunion and happiness</a:t>
            </a:r>
            <a:endParaRPr kumimoji="1" lang="zh-CN" altLang="en-US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5" name="图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616585" y="1365885"/>
            <a:ext cx="3857625" cy="526732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45465" y="133985"/>
            <a:ext cx="2724785" cy="952500"/>
            <a:chOff x="1054101" y="736600"/>
            <a:chExt cx="2874010" cy="952500"/>
          </a:xfrm>
        </p:grpSpPr>
        <p:sp>
          <p:nvSpPr>
            <p:cNvPr id="23" name="矩形 22"/>
            <p:cNvSpPr/>
            <p:nvPr/>
          </p:nvSpPr>
          <p:spPr>
            <a:xfrm>
              <a:off x="1054101" y="736600"/>
              <a:ext cx="2874010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54101" y="905510"/>
              <a:ext cx="2873375" cy="4902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altLang="zh-CN" sz="36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</a:rPr>
                <a:t>The symbols</a:t>
              </a:r>
              <a:endPara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4914900" y="2132965"/>
            <a:ext cx="6341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Because of the round shape, it is often regarded as a symbol of reunion and happiness.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4914900" y="3841115"/>
            <a:ext cx="6433820" cy="1148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It is often embroidered with peony, phoenix and other rich and auspicious patterns.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4914265" y="5475605"/>
            <a:ext cx="6341745" cy="767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en-US" altLang="zh-CN" sz="20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Ancient literati often use it as the carrier to make beautiful paintings and calligraphy.</a:t>
            </a:r>
            <a:endParaRPr lang="en-US" altLang="zh-CN" sz="20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1610" y="3067050"/>
            <a:ext cx="301307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en-US" altLang="zh-CN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Difference between Chinese and Japanese Moon-shaped Fans</a:t>
            </a:r>
            <a:endParaRPr lang="zh-CN" altLang="en-US" sz="2800" dirty="0">
              <a:solidFill>
                <a:srgbClr val="7D3B0D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4320" y="1818005"/>
            <a:ext cx="14230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7D3B0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04</a:t>
            </a:r>
            <a:endParaRPr lang="en-US" altLang="zh-CN" sz="8800" dirty="0">
              <a:solidFill>
                <a:srgbClr val="7D3B0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675" y="-552450"/>
            <a:ext cx="4857750" cy="381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7529" flipH="1">
            <a:off x="-2143125" y="323850"/>
            <a:ext cx="4857750" cy="381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36" y="4219335"/>
            <a:ext cx="1486770" cy="231799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7484589" y="185102"/>
            <a:ext cx="4495799" cy="952500"/>
            <a:chOff x="1054101" y="736600"/>
            <a:chExt cx="4495799" cy="952500"/>
          </a:xfrm>
        </p:grpSpPr>
        <p:sp>
          <p:nvSpPr>
            <p:cNvPr id="8" name="矩形 7"/>
            <p:cNvSpPr/>
            <p:nvPr/>
          </p:nvSpPr>
          <p:spPr>
            <a:xfrm>
              <a:off x="1054101" y="736600"/>
              <a:ext cx="449579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D3B0D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09694" y="797351"/>
              <a:ext cx="418461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</a:rPr>
                <a:t>The difference</a:t>
              </a:r>
              <a:endParaRPr lang="en-US" altLang="zh-CN" sz="4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7096281" y="185102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D3B0D"/>
              </a:solidFill>
            </a:endParaRP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411845" y="1941195"/>
            <a:ext cx="3336925" cy="39712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584315" y="3257550"/>
            <a:ext cx="13290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V.S.</a:t>
            </a:r>
            <a:endParaRPr lang="en-US" altLang="zh-CN" sz="48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图片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79445" y="1941195"/>
            <a:ext cx="3041650" cy="409638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094470" y="3628390"/>
            <a:ext cx="1896745" cy="7607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495" y="62230"/>
            <a:ext cx="4099560" cy="20897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887" y="134151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80080"/>
            <a:ext cx="5238115" cy="3595370"/>
          </a:xfrm>
          <a:prstGeom prst="rect">
            <a:avLst/>
          </a:prstGeom>
        </p:spPr>
      </p:pic>
      <p:pic>
        <p:nvPicPr>
          <p:cNvPr id="4" name="中式团扇vs日式团扇，原来很多人都搞错了，2分钟带你弄明白！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09240" y="555625"/>
            <a:ext cx="8649335" cy="52685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 fullScrn="1">
              <p:cMediaNode vol="74000" mute="1" showWhenStopped="1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3955" y="62230"/>
            <a:ext cx="4864100" cy="22733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887" y="134151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46400"/>
            <a:ext cx="5578475" cy="3829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1665" y="1197610"/>
            <a:ext cx="75374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1. What are the three parts of the production process?</a:t>
            </a:r>
            <a:endParaRPr lang="en-US" altLang="zh-CN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8185" y="2682240"/>
            <a:ext cx="75374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2. What are the symbols of a moon-shaped fan?(any two of the three)</a:t>
            </a:r>
            <a:endParaRPr lang="en-US" altLang="zh-CN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99130" y="4166870"/>
            <a:ext cx="75374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3. What is the biggest difference between Chinese and Japanese moon-shaped fans?</a:t>
            </a:r>
            <a:endParaRPr lang="en-US" altLang="zh-CN" sz="3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8" y="0"/>
            <a:ext cx="270778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3450" y="487924"/>
            <a:ext cx="5791212" cy="67117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71975" y="2045970"/>
            <a:ext cx="6573520" cy="27660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9600" dirty="0">
                <a:solidFill>
                  <a:srgbClr val="7D3B0D"/>
                </a:solidFill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 you!</a:t>
            </a:r>
            <a:endParaRPr lang="en-US" sz="9600" dirty="0">
              <a:solidFill>
                <a:srgbClr val="7D3B0D"/>
              </a:solidFill>
              <a:latin typeface="禹卫书法行书简体" panose="02000603000000000000" pitchFamily="2" charset="-122"/>
              <a:ea typeface="禹卫书法行书简体" panose="02000603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37" y="-262863"/>
            <a:ext cx="3136931" cy="3082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文本框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097">
            <a:off x="-816070" y="-1464467"/>
            <a:ext cx="3497486" cy="8752090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8103">
            <a:off x="6739910" y="-3217442"/>
            <a:ext cx="5485451" cy="6858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489835" y="2426970"/>
            <a:ext cx="42278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01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 The </a:t>
            </a:r>
            <a:r>
              <a:rPr lang="zh-CN" altLang="en-US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Origin and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D</a:t>
            </a:r>
            <a:r>
              <a:rPr lang="zh-CN" altLang="en-US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rPr>
              <a:t>evelopment </a:t>
            </a:r>
            <a:endParaRPr lang="en-US" altLang="zh-CN" sz="32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492544" y="2426858"/>
            <a:ext cx="419559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en-US" altLang="zh-CN" sz="3200" b="1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02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roduction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P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rocess </a:t>
            </a:r>
            <a:endParaRPr lang="en-US" altLang="zh-CN" sz="32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490102" y="4047392"/>
            <a:ext cx="419559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03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olklore and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ymbol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s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32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7470775" y="4047490"/>
            <a:ext cx="421703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en-US" altLang="zh-CN" sz="3200" b="1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04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ifference between Chinese and Japanese </a:t>
            </a:r>
            <a:r>
              <a: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Moon-shaped Fans</a:t>
            </a:r>
            <a:endParaRPr lang="en-US" altLang="zh-CN" sz="32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42545" y="1151255"/>
            <a:ext cx="5683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 flipV="1">
            <a:off x="332105" y="2024380"/>
            <a:ext cx="268605" cy="594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0710" y="3039745"/>
            <a:ext cx="40640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2160" y="3554095"/>
            <a:ext cx="514350" cy="3365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2740" y="2426970"/>
            <a:ext cx="439420" cy="368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buClrTx/>
              <a:buSzTx/>
              <a:buFontTx/>
            </a:pPr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n</a:t>
            </a:r>
            <a:endParaRPr lang="en-US" altLang="zh-CN" sz="4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86510" y="4699635"/>
            <a:ext cx="481965" cy="899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t</a:t>
            </a:r>
            <a:endParaRPr lang="en-US" altLang="zh-CN"/>
          </a:p>
        </p:txBody>
      </p:sp>
      <p:sp>
        <p:nvSpPr>
          <p:cNvPr id="21" name="文本框 20"/>
          <p:cNvSpPr txBox="1"/>
          <p:nvPr/>
        </p:nvSpPr>
        <p:spPr>
          <a:xfrm>
            <a:off x="1007110" y="4111625"/>
            <a:ext cx="3536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n</a:t>
            </a:r>
            <a:endParaRPr lang="en-US" altLang="zh-CN"/>
          </a:p>
        </p:txBody>
      </p:sp>
      <p:sp>
        <p:nvSpPr>
          <p:cNvPr id="22" name="文本框 21"/>
          <p:cNvSpPr txBox="1"/>
          <p:nvPr/>
        </p:nvSpPr>
        <p:spPr>
          <a:xfrm>
            <a:off x="1522730" y="5283200"/>
            <a:ext cx="375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97630" y="3212465"/>
            <a:ext cx="3239135" cy="1780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</a:t>
            </a:r>
            <a:r>
              <a:rPr lang="zh-CN" altLang="en-US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Origin and </a:t>
            </a:r>
            <a:r>
              <a: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evelopment </a:t>
            </a:r>
            <a:endParaRPr lang="zh-CN" altLang="en-US" sz="36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1615" y="1838325"/>
            <a:ext cx="1433195" cy="1374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800" dirty="0">
                <a:solidFill>
                  <a:srgbClr val="7D3B0D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01</a:t>
            </a:r>
            <a:endParaRPr lang="en-US" altLang="zh-CN" sz="8800" dirty="0">
              <a:solidFill>
                <a:srgbClr val="7D3B0D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75938" y="243840"/>
            <a:ext cx="4545965" cy="952500"/>
            <a:chOff x="1003936" y="736600"/>
            <a:chExt cx="4545965" cy="952500"/>
          </a:xfrm>
        </p:grpSpPr>
        <p:sp>
          <p:nvSpPr>
            <p:cNvPr id="6" name="矩形 5"/>
            <p:cNvSpPr/>
            <p:nvPr/>
          </p:nvSpPr>
          <p:spPr>
            <a:xfrm>
              <a:off x="1054101" y="736600"/>
              <a:ext cx="449579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03936" y="880745"/>
              <a:ext cx="4545965" cy="662305"/>
            </a:xfrm>
            <a:prstGeom prst="rect">
              <a:avLst/>
            </a:prstGeom>
            <a:noFill/>
          </p:spPr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dist"/>
              <a:r>
                <a:rPr lang="en-US" altLang="zh-CN" sz="28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  <a:sym typeface="+mn-ea"/>
                </a:rPr>
                <a:t>The </a:t>
              </a:r>
              <a:r>
                <a:rPr lang="zh-CN" altLang="en-US" sz="28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  <a:sym typeface="+mn-ea"/>
                </a:rPr>
                <a:t>Origin and </a:t>
              </a:r>
              <a:r>
                <a:rPr lang="en-US" altLang="zh-CN" sz="28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  <a:sym typeface="+mn-ea"/>
                </a:rPr>
                <a:t>D</a:t>
              </a:r>
              <a:r>
                <a:rPr lang="zh-CN" altLang="en-US" sz="28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  <a:sym typeface="+mn-ea"/>
                </a:rPr>
                <a:t>evelopment </a:t>
              </a:r>
              <a:endParaRPr lang="en-US" altLang="zh-CN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endParaRPr>
            </a:p>
            <a:p>
              <a:pPr algn="dist"/>
              <a:endParaRPr kumimoji="1" lang="en-US" altLang="zh-CN" sz="28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D3B0D"/>
                </a:solidFill>
                <a:effectLst/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37795" y="243840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 txBox="1"/>
          <p:nvPr>
            <p:custDataLst>
              <p:tags r:id="rId1"/>
            </p:custDataLst>
          </p:nvPr>
        </p:nvSpPr>
        <p:spPr>
          <a:xfrm>
            <a:off x="377190" y="5293995"/>
            <a:ext cx="3904615" cy="5511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just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Warring States Period</a:t>
            </a:r>
            <a:endParaRPr kumimoji="1" lang="zh-CN" altLang="en-US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标题 1"/>
          <p:cNvSpPr txBox="1"/>
          <p:nvPr>
            <p:custDataLst>
              <p:tags r:id="rId2"/>
            </p:custDataLst>
          </p:nvPr>
        </p:nvSpPr>
        <p:spPr>
          <a:xfrm>
            <a:off x="4688840" y="5678805"/>
            <a:ext cx="2903220" cy="8185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Western Han Dynasty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4" name="图片 43"/>
          <p:cNvPicPr/>
          <p:nvPr/>
        </p:nvPicPr>
        <p:blipFill>
          <a:blip r:embed="rId3"/>
          <a:stretch>
            <a:fillRect/>
          </a:stretch>
        </p:blipFill>
        <p:spPr>
          <a:xfrm>
            <a:off x="137795" y="1672590"/>
            <a:ext cx="4355465" cy="338328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300480"/>
            <a:ext cx="2791460" cy="424688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8707755" y="5496560"/>
            <a:ext cx="3030220" cy="73723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Tang 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Dynasty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lvl="0" algn="just">
              <a:buClrTx/>
              <a:buSzTx/>
              <a:buFontTx/>
            </a:pP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7" name="图片 46"/>
          <p:cNvPicPr/>
          <p:nvPr/>
        </p:nvPicPr>
        <p:blipFill>
          <a:blip r:embed="rId5"/>
          <a:stretch>
            <a:fillRect/>
          </a:stretch>
        </p:blipFill>
        <p:spPr>
          <a:xfrm>
            <a:off x="7964170" y="1435100"/>
            <a:ext cx="4075430" cy="38588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64590" y="5845175"/>
            <a:ext cx="1769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kumimoji="1" lang="zh-CN" altLang="en-US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便面扇</a:t>
            </a: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endParaRPr kumimoji="1" lang="zh-CN" altLang="en-US" sz="2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10220" y="6047740"/>
            <a:ext cx="40817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just">
              <a:buClrTx/>
              <a:buSzTx/>
              <a:buFontTx/>
            </a:pP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挥扇仕女图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周昉）</a:t>
            </a:r>
            <a:r>
              <a:rPr kumimoji="1" lang="zh-CN" altLang="en-US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中的长柄扇</a:t>
            </a:r>
            <a:endParaRPr kumimoji="1" lang="zh-CN" altLang="en-US" sz="2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26415" y="243840"/>
            <a:ext cx="4495800" cy="952500"/>
          </a:xfrm>
          <a:prstGeom prst="rect">
            <a:avLst/>
          </a:prstGeom>
          <a:noFill/>
          <a:ln w="19050"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7795" y="243840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806450" y="6060440"/>
            <a:ext cx="4145280" cy="6496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just"/>
            <a:r>
              <a:rPr kumimoji="1" lang="en-US" altLang="zh-CN" sz="20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1" lang="zh-CN" altLang="en-US" sz="20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张择端《清明上河图》中以扇遮面的男子</a:t>
            </a:r>
            <a:r>
              <a:rPr kumimoji="1" lang="en-US" altLang="zh-CN" sz="2000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kumimoji="1" lang="en-US" altLang="zh-CN" sz="2000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442595" y="1569085"/>
            <a:ext cx="5173980" cy="371538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6627495" y="1505585"/>
            <a:ext cx="5068570" cy="377888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972820" y="1569085"/>
            <a:ext cx="1102995" cy="230378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75938" y="387985"/>
            <a:ext cx="4545965" cy="66230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dist"/>
            <a:r>
              <a:rPr lang="en-US" altLang="zh-CN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</a:t>
            </a:r>
            <a:r>
              <a:rPr lang="zh-CN" altLang="en-US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Origin and </a:t>
            </a:r>
            <a:r>
              <a:rPr lang="en-US" altLang="zh-CN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D</a:t>
            </a:r>
            <a:r>
              <a:rPr lang="zh-CN" altLang="en-US" sz="28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evelopment </a:t>
            </a:r>
            <a:endParaRPr lang="en-US" altLang="zh-CN" sz="28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</a:endParaRPr>
          </a:p>
          <a:p>
            <a:pPr algn="dist"/>
            <a:endParaRPr kumimoji="1" lang="en-US" altLang="zh-CN" sz="2800" dirty="0">
              <a:ln w="22225">
                <a:solidFill>
                  <a:schemeClr val="accent2"/>
                </a:solidFill>
                <a:prstDash val="solid"/>
              </a:ln>
              <a:solidFill>
                <a:srgbClr val="7D3B0D"/>
              </a:solidFill>
              <a:effectLst/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</a:endParaRPr>
          </a:p>
        </p:txBody>
      </p:sp>
      <p:sp>
        <p:nvSpPr>
          <p:cNvPr id="16" name="标题 1"/>
          <p:cNvSpPr txBox="1"/>
          <p:nvPr>
            <p:custDataLst>
              <p:tags r:id="rId4"/>
            </p:custDataLst>
          </p:nvPr>
        </p:nvSpPr>
        <p:spPr>
          <a:xfrm>
            <a:off x="806450" y="5499735"/>
            <a:ext cx="4215765" cy="560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Northern Song Dynasty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标题 1"/>
          <p:cNvSpPr txBox="1"/>
          <p:nvPr>
            <p:custDataLst>
              <p:tags r:id="rId5"/>
            </p:custDataLst>
          </p:nvPr>
        </p:nvSpPr>
        <p:spPr>
          <a:xfrm>
            <a:off x="6548120" y="5561330"/>
            <a:ext cx="5516245" cy="56070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Yuan, Ming and Qing Dynasties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35400" y="3221355"/>
            <a:ext cx="3136900" cy="1429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just">
              <a:buClrTx/>
              <a:buSzTx/>
              <a:buFontTx/>
            </a:pPr>
            <a:r>
              <a: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rPr>
              <a:t>The Production Process </a:t>
            </a:r>
            <a:endParaRPr lang="en-US" altLang="zh-CN" sz="3600" dirty="0">
              <a:solidFill>
                <a:srgbClr val="7D3B0D"/>
              </a:solidFill>
              <a:latin typeface="Times New Roman" panose="02020603050405020304" charset="0"/>
              <a:ea typeface="禹卫书法行书简体" panose="02000603000000000000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59860" y="1838325"/>
            <a:ext cx="16198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7D3B0D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02</a:t>
            </a:r>
            <a:endParaRPr lang="en-US" altLang="zh-CN" sz="8800" dirty="0">
              <a:solidFill>
                <a:srgbClr val="7D3B0D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55618" y="188595"/>
            <a:ext cx="4495799" cy="952500"/>
            <a:chOff x="1054101" y="736600"/>
            <a:chExt cx="4495799" cy="952500"/>
          </a:xfrm>
        </p:grpSpPr>
        <p:sp>
          <p:nvSpPr>
            <p:cNvPr id="9" name="矩形 8"/>
            <p:cNvSpPr/>
            <p:nvPr/>
          </p:nvSpPr>
          <p:spPr>
            <a:xfrm>
              <a:off x="1054101" y="736600"/>
              <a:ext cx="4495799" cy="952500"/>
            </a:xfrm>
            <a:prstGeom prst="rect">
              <a:avLst/>
            </a:prstGeom>
            <a:noFill/>
            <a:ln w="19050">
              <a:solidFill>
                <a:srgbClr val="7D3B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209694" y="920541"/>
              <a:ext cx="418461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buClrTx/>
                <a:buSzTx/>
                <a:buFontTx/>
              </a:pPr>
              <a:r>
                <a:rPr lang="en-US" altLang="zh-CN" sz="3200" dirty="0">
                  <a:solidFill>
                    <a:srgbClr val="7D3B0D"/>
                  </a:solidFill>
                  <a:latin typeface="Times New Roman" panose="02020603050405020304" charset="0"/>
                  <a:ea typeface="禹卫书法行书简体" panose="02000603000000000000" pitchFamily="2" charset="-122"/>
                  <a:cs typeface="Times New Roman" panose="02020603050405020304" charset="0"/>
                  <a:sym typeface="+mn-ea"/>
                </a:rPr>
                <a:t>The Production Process </a:t>
              </a:r>
              <a:endParaRPr lang="en-US" altLang="zh-CN" sz="3200" dirty="0">
                <a:solidFill>
                  <a:srgbClr val="7D3B0D"/>
                </a:solidFill>
                <a:latin typeface="Times New Roman" panose="02020603050405020304" charset="0"/>
                <a:ea typeface="禹卫书法行书简体" panose="02000603000000000000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7310" y="188595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0100" y="3359150"/>
            <a:ext cx="1220470" cy="35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/>
            <a:r>
              <a:rPr kumimoji="1" lang="zh-CN" altLang="en-US" sz="2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（扇骨）</a:t>
            </a:r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标题 1"/>
          <p:cNvSpPr txBox="1"/>
          <p:nvPr>
            <p:custDataLst>
              <p:tags r:id="rId1"/>
            </p:custDataLst>
          </p:nvPr>
        </p:nvSpPr>
        <p:spPr>
          <a:xfrm>
            <a:off x="5117465" y="3978275"/>
            <a:ext cx="1755775" cy="5181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l"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sector</a:t>
            </a:r>
            <a:endParaRPr kumimoji="1" lang="en-US" altLang="zh-CN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标题 1"/>
          <p:cNvSpPr txBox="1"/>
          <p:nvPr>
            <p:custDataLst>
              <p:tags r:id="rId2"/>
            </p:custDataLst>
          </p:nvPr>
        </p:nvSpPr>
        <p:spPr>
          <a:xfrm>
            <a:off x="9386570" y="2633980"/>
            <a:ext cx="2560955" cy="4267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p>
            <a:pPr lvl="0" algn="just">
              <a:buClrTx/>
              <a:buSzTx/>
              <a:buFontTx/>
            </a:pPr>
            <a:r>
              <a:rPr kumimoji="1" lang="en-US" altLang="zh-CN" sz="24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the mounted part</a:t>
            </a:r>
            <a:endParaRPr kumimoji="1" lang="en-US" altLang="zh-CN" sz="24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11505" y="2823210"/>
            <a:ext cx="1633855" cy="492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p>
            <a:pPr algn="l"/>
            <a:r>
              <a:rPr kumimoji="1" lang="en-US" altLang="zh-CN" sz="2800" b="1">
                <a:ln w="12700">
                  <a:noFill/>
                </a:ln>
                <a:solidFill>
                  <a:schemeClr val="bg1">
                    <a:alpha val="10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frame</a:t>
            </a:r>
            <a:endParaRPr kumimoji="1" lang="en-US" altLang="zh-CN" sz="2800" b="1">
              <a:ln w="12700">
                <a:noFill/>
              </a:ln>
              <a:solidFill>
                <a:schemeClr val="bg1">
                  <a:alpha val="100000"/>
                </a:schemeClr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61595" y="3760470"/>
            <a:ext cx="2872740" cy="271716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2780665" y="1297940"/>
            <a:ext cx="3035300" cy="246189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5885815" y="1297940"/>
            <a:ext cx="2914015" cy="24765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8869680" y="3527425"/>
            <a:ext cx="3232150" cy="27749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215" flipH="1">
            <a:off x="9757410" y="-543560"/>
            <a:ext cx="2727960" cy="2727960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5384800" y="4584065"/>
            <a:ext cx="1220470" cy="35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/>
            <a:r>
              <a:rPr kumimoji="1" lang="zh-CN" altLang="en-US" sz="2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（扇面）</a:t>
            </a:r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10056495" y="3180080"/>
            <a:ext cx="1220470" cy="3581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p>
            <a:pPr algn="l"/>
            <a:r>
              <a:rPr kumimoji="1" lang="zh-CN" altLang="en-US" sz="20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（装裱）</a:t>
            </a:r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kumimoji="1" lang="zh-CN" altLang="en-US" sz="2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495" y="62230"/>
            <a:ext cx="4099560" cy="20897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56887" y="134151"/>
            <a:ext cx="304800" cy="952500"/>
          </a:xfrm>
          <a:prstGeom prst="rect">
            <a:avLst/>
          </a:prstGeom>
          <a:solidFill>
            <a:srgbClr val="7D3B0D"/>
          </a:solidFill>
          <a:ln>
            <a:solidFill>
              <a:srgbClr val="7D3B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80080"/>
            <a:ext cx="5238115" cy="3595370"/>
          </a:xfrm>
          <a:prstGeom prst="rect">
            <a:avLst/>
          </a:prstGeom>
        </p:spPr>
      </p:pic>
      <p:pic>
        <p:nvPicPr>
          <p:cNvPr id="3" name="一柄真正的傳統团扇是这样制成的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01950" y="959485"/>
            <a:ext cx="8691245" cy="54127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 fullScrn="1">
              <p:cMediaNode vol="90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5800" y="456178"/>
            <a:ext cx="11096625" cy="5944621"/>
          </a:xfrm>
          <a:prstGeom prst="rect">
            <a:avLst/>
          </a:prstGeom>
          <a:solidFill>
            <a:srgbClr val="7D3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866263"/>
            <a:ext cx="5124450" cy="51244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16350" y="3211830"/>
            <a:ext cx="3498850" cy="1294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3600" dirty="0">
                <a:solidFill>
                  <a:srgbClr val="7D3B0D"/>
                </a:solidFill>
                <a:latin typeface="Times New Roman" panose="02020603050405020304" charset="0"/>
                <a:ea typeface="仿宋" panose="02010609060101010101" pitchFamily="49" charset="-122"/>
                <a:cs typeface="Times New Roman" panose="02020603050405020304" charset="0"/>
                <a:sym typeface="+mn-ea"/>
              </a:rPr>
              <a:t>The Folklore and Symbols</a:t>
            </a:r>
            <a:endParaRPr lang="en-US" altLang="zh-CN" sz="3600" dirty="0">
              <a:solidFill>
                <a:srgbClr val="7D3B0D"/>
              </a:solidFill>
              <a:latin typeface="Times New Roman" panose="02020603050405020304" charset="0"/>
              <a:ea typeface="仿宋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32250" y="1838325"/>
            <a:ext cx="15786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7D3B0D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03</a:t>
            </a:r>
            <a:endParaRPr lang="en-US" altLang="zh-CN" sz="8800" dirty="0">
              <a:solidFill>
                <a:srgbClr val="7D3B0D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DIAGRAM_VIRTUALLY_FRAME" val="{&quot;height&quot;:262.65519685039374,&quot;left&quot;:208.82102362204722,&quot;top&quot;:214.4911811023622,&quot;width&quot;:709.7551181102361}"/>
</p:tagLst>
</file>

<file path=ppt/tags/tag10.xml><?xml version="1.0" encoding="utf-8"?>
<p:tagLst xmlns:p="http://schemas.openxmlformats.org/presentationml/2006/main">
  <p:tag name="KSO_WM_DIAGRAM_VIRTUALLY_FRAME" val="{&quot;height&quot;:237.40637795275592,&quot;left&quot;:52,&quot;top&quot;:234.59362204724408,&quot;width&quot;:388}"/>
</p:tagLst>
</file>

<file path=ppt/tags/tag11.xml><?xml version="1.0" encoding="utf-8"?>
<p:tagLst xmlns:p="http://schemas.openxmlformats.org/presentationml/2006/main">
  <p:tag name="KSO_WM_DIAGRAM_VIRTUALLY_FRAME" val="{&quot;height&quot;:237.40637795275592,&quot;left&quot;:52,&quot;top&quot;:234.59362204724408,&quot;width&quot;:388}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DIAGRAM_VIRTUALLY_FRAME" val="{&quot;height&quot;:237.40637795275592,&quot;left&quot;:52,&quot;top&quot;:234.59362204724408,&quot;width&quot;:388}"/>
</p:tagLst>
</file>

<file path=ppt/tags/tag14.xml><?xml version="1.0" encoding="utf-8"?>
<p:tagLst xmlns:p="http://schemas.openxmlformats.org/presentationml/2006/main">
  <p:tag name="KSO_WM_DIAGRAM_VIRTUALLY_FRAME" val="{&quot;height&quot;:370.1,&quot;left&quot;:11.2,&quot;top&quot;:119.35,&quot;width&quot;:569.35}"/>
</p:tagLst>
</file>

<file path=ppt/tags/tag15.xml><?xml version="1.0" encoding="utf-8"?>
<p:tagLst xmlns:p="http://schemas.openxmlformats.org/presentationml/2006/main">
  <p:tag name="KSO_WM_DIAGRAM_VIRTUALLY_FRAME" val="{&quot;height&quot;:370.1,&quot;left&quot;:11.2,&quot;top&quot;:119.35,&quot;width&quot;:569.35}"/>
</p:tagLst>
</file>

<file path=ppt/tags/tag16.xml><?xml version="1.0" encoding="utf-8"?>
<p:tagLst xmlns:p="http://schemas.openxmlformats.org/presentationml/2006/main">
  <p:tag name="KSO_WM_DIAGRAM_VIRTUALLY_FRAME" val="{&quot;height&quot;:370.1,&quot;left&quot;:11.2,&quot;top&quot;:119.35,&quot;width&quot;:569.35}"/>
</p:tagLst>
</file>

<file path=ppt/tags/tag17.xml><?xml version="1.0" encoding="utf-8"?>
<p:tagLst xmlns:p="http://schemas.openxmlformats.org/presentationml/2006/main">
  <p:tag name="KSO_WM_DIAGRAM_VIRTUALLY_FRAME" val="{&quot;height&quot;:370.1,&quot;left&quot;:11.2,&quot;top&quot;:119.35,&quot;width&quot;:569.35}"/>
</p:tagLst>
</file>

<file path=ppt/tags/tag18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19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2.xml><?xml version="1.0" encoding="utf-8"?>
<p:tagLst xmlns:p="http://schemas.openxmlformats.org/presentationml/2006/main">
  <p:tag name="KSO_WM_DIAGRAM_VIRTUALLY_FRAME" val="{&quot;height&quot;:262.65519685039374,&quot;left&quot;:208.82102362204722,&quot;top&quot;:214.4911811023622,&quot;width&quot;:709.7551181102361}"/>
</p:tagLst>
</file>

<file path=ppt/tags/tag20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21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22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23.xml><?xml version="1.0" encoding="utf-8"?>
<p:tagLst xmlns:p="http://schemas.openxmlformats.org/presentationml/2006/main">
  <p:tag name="KSO_WM_DIAGRAM_VIRTUALLY_FRAME" val="{&quot;height&quot;:377.95,&quot;left&quot;:52,&quot;top&quot;:113.6,&quot;width&quot;:841.6}"/>
</p:tagLst>
</file>

<file path=ppt/tags/tag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5.xml><?xml version="1.0" encoding="utf-8"?>
<p:tagLst xmlns:p="http://schemas.openxmlformats.org/presentationml/2006/main">
  <p:tag name="ISPRING_PRESENTATION_TITLE" val="PowerPoint 演示文稿"/>
  <p:tag name="KSO_WPP_MARK_KEY" val="fbaf1dd2-d685-4c34-9d95-0527563b544e"/>
  <p:tag name="COMMONDATA" val="eyJoZGlkIjoiODRlOGQxOTc4NmU1ZDhiYzAwMmFhYWM0OWQ2OGVmODkifQ=="/>
  <p:tag name="commondata" val="eyJoZGlkIjoiY2M3ZDBjNjQzZTY3NzIzMmVkZjVkZmQxNDJlNDg4NTkifQ=="/>
</p:tagLst>
</file>

<file path=ppt/tags/tag3.xml><?xml version="1.0" encoding="utf-8"?>
<p:tagLst xmlns:p="http://schemas.openxmlformats.org/presentationml/2006/main">
  <p:tag name="KSO_WM_DIAGRAM_VIRTUALLY_FRAME" val="{&quot;height&quot;:262.65519685039374,&quot;left&quot;:208.82102362204722,&quot;top&quot;:214.4911811023622,&quot;width&quot;:709.7551181102361}"/>
</p:tagLst>
</file>

<file path=ppt/tags/tag4.xml><?xml version="1.0" encoding="utf-8"?>
<p:tagLst xmlns:p="http://schemas.openxmlformats.org/presentationml/2006/main">
  <p:tag name="KSO_WM_DIAGRAM_VIRTUALLY_FRAME" val="{&quot;height&quot;:262.65519685039374,&quot;left&quot;:208.82102362204722,&quot;top&quot;:214.4911811023622,&quot;width&quot;:709.7551181102361}"/>
</p:tagLst>
</file>

<file path=ppt/tags/tag5.xml><?xml version="1.0" encoding="utf-8"?>
<p:tagLst xmlns:p="http://schemas.openxmlformats.org/presentationml/2006/main">
  <p:tag name="KSO_WM_DIAGRAM_VIRTUALLY_FRAME" val="{&quot;height&quot;:438.027077037653,&quot;left&quot;:-32.45763779527559,&quot;top&quot;:103.54283464566929,&quot;width&quot;:917.6078740157478}"/>
</p:tagLst>
</file>

<file path=ppt/tags/tag6.xml><?xml version="1.0" encoding="utf-8"?>
<p:tagLst xmlns:p="http://schemas.openxmlformats.org/presentationml/2006/main">
  <p:tag name="KSO_WM_DIAGRAM_VIRTUALLY_FRAME" val="{&quot;height&quot;:438.027077037653,&quot;left&quot;:-32.45763779527559,&quot;top&quot;:103.54283464566929,&quot;width&quot;:917.6078740157478}"/>
</p:tagLst>
</file>

<file path=ppt/tags/tag7.xml><?xml version="1.0" encoding="utf-8"?>
<p:tagLst xmlns:p="http://schemas.openxmlformats.org/presentationml/2006/main">
  <p:tag name="KSO_WM_DIAGRAM_VIRTUALLY_FRAME" val="{&quot;height&quot;:438.027077037653,&quot;left&quot;:-32.45763779527559,&quot;top&quot;:103.54283464566929,&quot;width&quot;:917.6078740157478}"/>
</p:tagLst>
</file>

<file path=ppt/tags/tag8.xml><?xml version="1.0" encoding="utf-8"?>
<p:tagLst xmlns:p="http://schemas.openxmlformats.org/presentationml/2006/main">
  <p:tag name="KSO_WM_DIAGRAM_VIRTUALLY_FRAME" val="{&quot;height&quot;:438.027077037653,&quot;left&quot;:-32.45763779527559,&quot;top&quot;:103.54283464566929,&quot;width&quot;:917.6078740157478}"/>
</p:tagLst>
</file>

<file path=ppt/tags/tag9.xml><?xml version="1.0" encoding="utf-8"?>
<p:tagLst xmlns:p="http://schemas.openxmlformats.org/presentationml/2006/main">
  <p:tag name="KSO_WM_DIAGRAM_VIRTUALLY_FRAME" val="{&quot;height&quot;:438.027077037653,&quot;left&quot;:-32.45763779527559,&quot;top&quot;:103.54283464566929,&quot;width&quot;:917.6078740157478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118</Paragraphs>
  <Slides>16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Times New Roman</vt:lpstr>
      <vt:lpstr>禹卫书法行书简体</vt:lpstr>
      <vt:lpstr>仿宋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11</cp:keywords>
  <dc:description>锐旗设计；https://9ppt.taobao.com</dc:description>
  <cp:category>1</cp:category>
  <cp:lastModifiedBy>Change</cp:lastModifiedBy>
  <cp:revision>142</cp:revision>
  <dcterms:created xsi:type="dcterms:W3CDTF">2017-05-21T05:34:00Z</dcterms:created>
  <dcterms:modified xsi:type="dcterms:W3CDTF">2024-11-21T02:41:37Z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727174044FFA4C01869B8DEF12CC0B92_13</vt:lpwstr>
  </property>
  <property fmtid="{D5CDD505-2E9C-101B-9397-08002B2CF9AE}" pid="3" name="KSOProductBuildVer">
    <vt:lpwstr>2052-12.1.0.18608</vt:lpwstr>
  </property>
  <property fmtid="{D5CDD505-2E9C-101B-9397-08002B2CF9AE}" pid="4" name="NXPowerLiteLastOptimized">
    <vt:lpwstr>26288223</vt:lpwstr>
  </property>
  <property fmtid="{D5CDD505-2E9C-101B-9397-08002B2CF9AE}" pid="5" name="NXPowerLiteSettings">
    <vt:lpwstr>C700052003A000</vt:lpwstr>
  </property>
  <property fmtid="{D5CDD505-2E9C-101B-9397-08002B2CF9AE}" pid="6" name="NXPowerLiteVersion">
    <vt:lpwstr>D8.0.3</vt:lpwstr>
  </property>
</Properties>
</file>