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1" r:id="rId6"/>
    <p:sldId id="270" r:id="rId7"/>
    <p:sldId id="269" r:id="rId8"/>
    <p:sldId id="262" r:id="rId9"/>
    <p:sldId id="272" r:id="rId10"/>
    <p:sldId id="264" r:id="rId11"/>
    <p:sldId id="265" r:id="rId12"/>
    <p:sldId id="273" r:id="rId13"/>
    <p:sldId id="267" r:id="rId1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4" d="100"/>
          <a:sy n="114" d="100"/>
        </p:scale>
        <p:origin x="44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92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9924E-96C5-6AAF-1AED-54DDCAE05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844C5-570E-80FB-8592-DDB9D4AE8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E034E-FF3C-903B-5EA2-E3506DCDBD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8372DB-57B4-D015-E7D2-F6E20DC5F892}"/>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58441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E1A34-D66B-1ABD-44D1-E6D17E549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26BE7-009A-002A-C4AA-A9CB8DFBB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D8F9-0420-2AA7-81C4-0E4ACC2E0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6593AD-2116-3849-84F5-057CB9D04902}"/>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67732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494E6-5BBA-963B-7EFF-EB84A6675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A3338-1B80-CBD5-5854-8C60373F3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F9D49-EA81-E0CF-8740-5E905E801B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4D8E74-966D-2287-3860-DC965BDF37FA}"/>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855957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2F836-6718-0EE0-3D15-39A2593F1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7D090-0338-B4E9-788E-A8670C056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6D889-EDCA-07AD-BDF9-898D8EE54B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3649B3-569F-DE54-8B73-5E2A2E207D92}"/>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18751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FFFFF"/>
          </a:solidFill>
          <a:ln/>
        </p:spPr>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Text 1"/>
          <p:cNvSpPr/>
          <p:nvPr/>
        </p:nvSpPr>
        <p:spPr>
          <a:xfrm>
            <a:off x="571500" y="571500"/>
            <a:ext cx="8001000" cy="285750"/>
          </a:xfrm>
          <a:prstGeom prst="rect">
            <a:avLst/>
          </a:prstGeom>
          <a:noFill/>
          <a:ln/>
        </p:spPr>
        <p:txBody>
          <a:bodyPr vert="horz" wrap="square" lIns="0" tIns="0" rIns="0" bIns="0" rtlCol="0" anchor="ctr"/>
          <a:lstStyle/>
          <a:p>
            <a:pPr marL="0" indent="0" algn="l">
              <a:lnSpc>
                <a:spcPts val="2250"/>
              </a:lnSpc>
              <a:buNone/>
            </a:pPr>
            <a:endParaRPr lang="en-US" sz="1125" dirty="0"/>
          </a:p>
        </p:txBody>
      </p:sp>
      <p:sp>
        <p:nvSpPr>
          <p:cNvPr id="6" name="Text 3"/>
          <p:cNvSpPr/>
          <p:nvPr/>
        </p:nvSpPr>
        <p:spPr>
          <a:xfrm>
            <a:off x="631956" y="3689167"/>
            <a:ext cx="8001000" cy="666750"/>
          </a:xfrm>
          <a:prstGeom prst="rect">
            <a:avLst/>
          </a:prstGeom>
          <a:noFill/>
          <a:ln/>
        </p:spPr>
        <p:txBody>
          <a:bodyPr vert="horz" wrap="square" lIns="0" tIns="0" rIns="0" bIns="0" rtlCol="0" anchor="ctr"/>
          <a:lstStyle/>
          <a:p>
            <a:pPr marL="0" indent="0" algn="l">
              <a:lnSpc>
                <a:spcPts val="5250"/>
              </a:lnSpc>
              <a:buNone/>
            </a:pPr>
            <a:r>
              <a:rPr lang="en-US" sz="5400" b="1" dirty="0">
                <a:solidFill>
                  <a:srgbClr val="464646"/>
                </a:solidFill>
                <a:latin typeface="Caveat" panose="00000500000000000000" pitchFamily="2" charset="0"/>
                <a:ea typeface="Microsoft YaHei" pitchFamily="34" charset="-122"/>
                <a:cs typeface="Microsoft YaHei" pitchFamily="34" charset="-120"/>
              </a:rPr>
              <a:t>Introduction to Yuelu Mountain</a:t>
            </a:r>
            <a:endParaRPr lang="en-US" sz="5400" b="1" dirty="0">
              <a:latin typeface="Caveat" panose="00000500000000000000" pitchFamily="2" charset="0"/>
            </a:endParaRPr>
          </a:p>
        </p:txBody>
      </p:sp>
      <p:sp>
        <p:nvSpPr>
          <p:cNvPr id="7" name="Text 4"/>
          <p:cNvSpPr/>
          <p:nvPr/>
        </p:nvSpPr>
        <p:spPr>
          <a:xfrm>
            <a:off x="571500" y="4271963"/>
            <a:ext cx="8001000" cy="300037"/>
          </a:xfrm>
          <a:prstGeom prst="rect">
            <a:avLst/>
          </a:prstGeom>
          <a:noFill/>
          <a:ln/>
        </p:spPr>
        <p:txBody>
          <a:bodyPr vert="horz" wrap="square" lIns="0" tIns="0" rIns="0" bIns="0" rtlCol="0" anchor="ctr"/>
          <a:lstStyle/>
          <a:p>
            <a:pPr marL="0" indent="0" algn="l">
              <a:lnSpc>
                <a:spcPts val="2363"/>
              </a:lnSpc>
              <a:buNone/>
            </a:pPr>
            <a:endParaRPr lang="en-US" sz="168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Text 1"/>
          <p:cNvSpPr/>
          <p:nvPr/>
        </p:nvSpPr>
        <p:spPr>
          <a:xfrm>
            <a:off x="3621894" y="1473621"/>
            <a:ext cx="1695061" cy="993602"/>
          </a:xfrm>
          <a:prstGeom prst="rect">
            <a:avLst/>
          </a:prstGeom>
          <a:noFill/>
          <a:ln/>
        </p:spPr>
        <p:txBody>
          <a:bodyPr vert="horz" wrap="square" lIns="0" tIns="0" rIns="0" bIns="0" rtlCol="0" anchor="ctr"/>
          <a:lstStyle/>
          <a:p>
            <a:pPr marL="0" indent="0" algn="ctr">
              <a:lnSpc>
                <a:spcPts val="4950"/>
              </a:lnSpc>
              <a:buNone/>
            </a:pPr>
            <a:r>
              <a:rPr lang="en-US" sz="7200" dirty="0">
                <a:solidFill>
                  <a:srgbClr val="464646"/>
                </a:solidFill>
                <a:latin typeface="Caveat" panose="00000500000000000000" pitchFamily="2" charset="0"/>
                <a:ea typeface="Microsoft YaHei" pitchFamily="34" charset="-122"/>
                <a:cs typeface="Microsoft YaHei" pitchFamily="34" charset="-120"/>
              </a:rPr>
              <a:t>03</a:t>
            </a:r>
            <a:endParaRPr lang="en-US" sz="7200" dirty="0">
              <a:latin typeface="Caveat" panose="00000500000000000000" pitchFamily="2" charset="0"/>
            </a:endParaRPr>
          </a:p>
        </p:txBody>
      </p:sp>
      <p:sp>
        <p:nvSpPr>
          <p:cNvPr id="6" name="Text 3"/>
          <p:cNvSpPr/>
          <p:nvPr/>
        </p:nvSpPr>
        <p:spPr>
          <a:xfrm rot="16200000">
            <a:off x="5677324" y="934372"/>
            <a:ext cx="1790241" cy="4206038"/>
          </a:xfrm>
          <a:prstGeom prst="rect">
            <a:avLst/>
          </a:prstGeom>
          <a:noFill/>
          <a:ln/>
        </p:spPr>
        <p:txBody>
          <a:bodyPr vert="eaVert" wrap="square" lIns="0" tIns="0" rIns="0" bIns="0" rtlCol="0" anchor="ctr"/>
          <a:lstStyle/>
          <a:p>
            <a:pPr>
              <a:lnSpc>
                <a:spcPts val="2000"/>
              </a:lnSpc>
            </a:pPr>
            <a:r>
              <a:rPr lang="en-US" altLang="zh-CN" sz="4400" dirty="0">
                <a:solidFill>
                  <a:srgbClr val="464646"/>
                </a:solidFill>
                <a:latin typeface="Caveat" panose="00000500000000000000" pitchFamily="2" charset="0"/>
                <a:ea typeface="Microsoft YaHei" pitchFamily="34" charset="-122"/>
                <a:cs typeface="Microsoft YaHei" pitchFamily="34" charset="-120"/>
              </a:rPr>
              <a:t>Cultural Significance</a:t>
            </a:r>
            <a:endParaRPr lang="en-US" altLang="zh-CN" sz="4400" dirty="0">
              <a:latin typeface="Caveat" panose="00000500000000000000" pitchFamily="2" charset="0"/>
            </a:endParaRPr>
          </a:p>
        </p:txBody>
      </p:sp>
      <p:sp>
        <p:nvSpPr>
          <p:cNvPr id="7" name="Text 4"/>
          <p:cNvSpPr/>
          <p:nvPr/>
        </p:nvSpPr>
        <p:spPr>
          <a:xfrm>
            <a:off x="5524500" y="2286000"/>
            <a:ext cx="171450" cy="2000250"/>
          </a:xfrm>
          <a:prstGeom prst="rect">
            <a:avLst/>
          </a:prstGeom>
          <a:noFill/>
          <a:ln/>
        </p:spPr>
        <p:txBody>
          <a:bodyPr vert="eaVert" wrap="square" lIns="0" tIns="0" rIns="0" bIns="0" rtlCol="0" anchor="ctr"/>
          <a:lstStyle/>
          <a:p>
            <a:pPr marL="0" indent="0" algn="l">
              <a:lnSpc>
                <a:spcPts val="1350"/>
              </a:lnSpc>
              <a:buNone/>
            </a:pPr>
            <a:endParaRPr lang="en-US" sz="975" dirty="0"/>
          </a:p>
        </p:txBody>
      </p:sp>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5" name="Text 2"/>
          <p:cNvSpPr/>
          <p:nvPr/>
        </p:nvSpPr>
        <p:spPr>
          <a:xfrm>
            <a:off x="571500" y="1143000"/>
            <a:ext cx="8001000" cy="209550"/>
          </a:xfrm>
          <a:prstGeom prst="rect">
            <a:avLst/>
          </a:prstGeom>
          <a:noFill/>
          <a:ln/>
        </p:spPr>
        <p:txBody>
          <a:bodyPr vert="horz" wrap="square" lIns="0" tIns="0" rIns="0" bIns="0" rtlCol="0" anchor="ctr"/>
          <a:lstStyle/>
          <a:p>
            <a:pPr marL="0" indent="0" algn="l">
              <a:lnSpc>
                <a:spcPts val="1650"/>
              </a:lnSpc>
              <a:buNone/>
            </a:pPr>
            <a:endParaRPr lang="en-US" sz="1200" dirty="0"/>
          </a:p>
        </p:txBody>
      </p:sp>
      <p:sp>
        <p:nvSpPr>
          <p:cNvPr id="6" name="Text 3"/>
          <p:cNvSpPr/>
          <p:nvPr/>
        </p:nvSpPr>
        <p:spPr>
          <a:xfrm>
            <a:off x="1029825" y="1326357"/>
            <a:ext cx="1835943" cy="238125"/>
          </a:xfrm>
          <a:prstGeom prst="rect">
            <a:avLst/>
          </a:prstGeom>
          <a:noFill/>
          <a:ln/>
        </p:spPr>
        <p:txBody>
          <a:bodyPr vert="horz" wrap="square" lIns="0" tIns="0" rIns="0" bIns="0" rtlCol="0" anchor="ctr"/>
          <a:lstStyle/>
          <a:p>
            <a:pPr marL="0" indent="0" algn="l">
              <a:lnSpc>
                <a:spcPts val="1875"/>
              </a:lnSpc>
              <a:buNone/>
            </a:pPr>
            <a:r>
              <a:rPr lang="en-US" altLang="zh-CN" sz="1600" b="1" dirty="0"/>
              <a:t>A cradle of Confucian scholarship</a:t>
            </a:r>
            <a:endParaRPr lang="en-US" sz="1600" dirty="0"/>
          </a:p>
        </p:txBody>
      </p:sp>
      <p:sp>
        <p:nvSpPr>
          <p:cNvPr id="7" name="Text 4"/>
          <p:cNvSpPr/>
          <p:nvPr/>
        </p:nvSpPr>
        <p:spPr>
          <a:xfrm>
            <a:off x="990251" y="2436577"/>
            <a:ext cx="1714500" cy="1257300"/>
          </a:xfrm>
          <a:prstGeom prst="rect">
            <a:avLst/>
          </a:prstGeom>
          <a:noFill/>
          <a:ln/>
        </p:spPr>
        <p:txBody>
          <a:bodyPr vert="horz" wrap="square" lIns="0" tIns="0" rIns="0" bIns="0" rtlCol="0" anchor="ctr"/>
          <a:lstStyle/>
          <a:p>
            <a:pPr algn="ctr">
              <a:lnSpc>
                <a:spcPts val="2200"/>
              </a:lnSpc>
            </a:pPr>
            <a:r>
              <a:rPr lang="en-US" altLang="zh-CN" sz="1100" b="1" dirty="0">
                <a:solidFill>
                  <a:srgbClr val="666666"/>
                </a:solidFill>
                <a:latin typeface="Microsoft YaHei" pitchFamily="34" charset="0"/>
                <a:ea typeface="Microsoft YaHei" pitchFamily="34" charset="-122"/>
              </a:rPr>
              <a:t>Yuelu Academy, one of China’s “Four Great Academies,” it shaped Neo-Confucianism during the Song Dynasty and nurtured scholars for imperial examinations.</a:t>
            </a:r>
          </a:p>
          <a:p>
            <a:pPr marL="0" indent="0" algn="l">
              <a:lnSpc>
                <a:spcPts val="2200"/>
              </a:lnSpc>
              <a:buNone/>
            </a:pPr>
            <a:endParaRPr lang="en-US" sz="1200" dirty="0"/>
          </a:p>
        </p:txBody>
      </p:sp>
      <p:sp>
        <p:nvSpPr>
          <p:cNvPr id="8" name="Text 5"/>
          <p:cNvSpPr/>
          <p:nvPr/>
        </p:nvSpPr>
        <p:spPr>
          <a:xfrm>
            <a:off x="3622935" y="1330977"/>
            <a:ext cx="1835943" cy="238125"/>
          </a:xfrm>
          <a:prstGeom prst="rect">
            <a:avLst/>
          </a:prstGeom>
          <a:noFill/>
          <a:ln/>
        </p:spPr>
        <p:txBody>
          <a:bodyPr vert="horz" wrap="square" lIns="0" tIns="0" rIns="0" bIns="0" rtlCol="0" anchor="ctr"/>
          <a:lstStyle/>
          <a:p>
            <a:pPr marL="0" indent="0" algn="l">
              <a:lnSpc>
                <a:spcPts val="1875"/>
              </a:lnSpc>
              <a:buNone/>
            </a:pPr>
            <a:r>
              <a:rPr lang="en-US" altLang="zh-CN" sz="1600" b="1" dirty="0"/>
              <a:t>A spiritual sanctuary</a:t>
            </a:r>
            <a:endParaRPr lang="en-US" sz="1600" dirty="0"/>
          </a:p>
        </p:txBody>
      </p:sp>
      <p:pic>
        <p:nvPicPr>
          <p:cNvPr id="12" name="Image 0" descr="preencoded.png">
            <a:extLst>
              <a:ext uri="{FF2B5EF4-FFF2-40B4-BE49-F238E27FC236}">
                <a16:creationId xmlns:a16="http://schemas.microsoft.com/office/drawing/2014/main" id="{4A157237-7298-4D59-9A51-B9EB833DA48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3525"/>
            <a:ext cx="9144000" cy="1238250"/>
          </a:xfrm>
          <a:prstGeom prst="rect">
            <a:avLst/>
          </a:prstGeom>
        </p:spPr>
      </p:pic>
      <p:sp>
        <p:nvSpPr>
          <p:cNvPr id="9" name="Text 6"/>
          <p:cNvSpPr/>
          <p:nvPr/>
        </p:nvSpPr>
        <p:spPr>
          <a:xfrm>
            <a:off x="3584423" y="2192997"/>
            <a:ext cx="1714500" cy="1466850"/>
          </a:xfrm>
          <a:prstGeom prst="rect">
            <a:avLst/>
          </a:prstGeom>
          <a:noFill/>
          <a:ln/>
        </p:spPr>
        <p:txBody>
          <a:bodyPr vert="horz" wrap="square" lIns="0" tIns="0" rIns="0" bIns="0" rtlCol="0" anchor="ctr"/>
          <a:lstStyle/>
          <a:p>
            <a:pPr algn="ctr">
              <a:lnSpc>
                <a:spcPts val="2200"/>
              </a:lnSpc>
            </a:pPr>
            <a:r>
              <a:rPr lang="en-US" altLang="zh-CN" sz="1100" b="1" dirty="0">
                <a:solidFill>
                  <a:srgbClr val="666666"/>
                </a:solidFill>
                <a:latin typeface="Microsoft YaHei" pitchFamily="34" charset="0"/>
                <a:ea typeface="Microsoft YaHei" pitchFamily="34" charset="-122"/>
              </a:rPr>
              <a:t>Blending Buddhism (Ancient Lushan Temple), Taoism (</a:t>
            </a:r>
            <a:r>
              <a:rPr lang="en-US" altLang="zh-CN" sz="1100" b="1" dirty="0" err="1">
                <a:solidFill>
                  <a:srgbClr val="666666"/>
                </a:solidFill>
                <a:latin typeface="Microsoft YaHei" pitchFamily="34" charset="0"/>
                <a:ea typeface="Microsoft YaHei" pitchFamily="34" charset="-122"/>
              </a:rPr>
              <a:t>Yunlu</a:t>
            </a:r>
            <a:r>
              <a:rPr lang="en-US" altLang="zh-CN" sz="1100" b="1" dirty="0">
                <a:solidFill>
                  <a:srgbClr val="666666"/>
                </a:solidFill>
                <a:latin typeface="Microsoft YaHei" pitchFamily="34" charset="0"/>
                <a:ea typeface="Microsoft YaHei" pitchFamily="34" charset="-122"/>
              </a:rPr>
              <a:t> Palace), and Confucianism, it reflects China’s tradition of religious harmony.</a:t>
            </a:r>
          </a:p>
        </p:txBody>
      </p:sp>
      <p:sp>
        <p:nvSpPr>
          <p:cNvPr id="10" name="Text 7"/>
          <p:cNvSpPr/>
          <p:nvPr/>
        </p:nvSpPr>
        <p:spPr>
          <a:xfrm>
            <a:off x="6216045" y="1319632"/>
            <a:ext cx="1714500" cy="238125"/>
          </a:xfrm>
          <a:prstGeom prst="rect">
            <a:avLst/>
          </a:prstGeom>
          <a:noFill/>
          <a:ln/>
        </p:spPr>
        <p:txBody>
          <a:bodyPr vert="horz" wrap="square" lIns="0" tIns="0" rIns="0" bIns="0" rtlCol="0" anchor="ctr"/>
          <a:lstStyle/>
          <a:p>
            <a:pPr marL="0" indent="0" algn="l">
              <a:lnSpc>
                <a:spcPts val="1875"/>
              </a:lnSpc>
              <a:buNone/>
            </a:pPr>
            <a:r>
              <a:rPr lang="en-US" altLang="zh-CN" sz="1600" b="1" dirty="0"/>
              <a:t>A literary and</a:t>
            </a:r>
          </a:p>
          <a:p>
            <a:pPr marL="0" indent="0" algn="l">
              <a:lnSpc>
                <a:spcPts val="1875"/>
              </a:lnSpc>
              <a:buNone/>
            </a:pPr>
            <a:r>
              <a:rPr lang="en-US" altLang="zh-CN" sz="1600" b="1" dirty="0"/>
              <a:t> artistic inspiration</a:t>
            </a:r>
            <a:endParaRPr lang="en-US" sz="1600" dirty="0"/>
          </a:p>
        </p:txBody>
      </p:sp>
      <p:sp>
        <p:nvSpPr>
          <p:cNvPr id="11" name="Text 8"/>
          <p:cNvSpPr/>
          <p:nvPr/>
        </p:nvSpPr>
        <p:spPr>
          <a:xfrm>
            <a:off x="6193285" y="2066582"/>
            <a:ext cx="1714500" cy="1676400"/>
          </a:xfrm>
          <a:prstGeom prst="rect">
            <a:avLst/>
          </a:prstGeom>
          <a:noFill/>
          <a:ln/>
        </p:spPr>
        <p:txBody>
          <a:bodyPr vert="horz" wrap="square" lIns="0" tIns="0" rIns="0" bIns="0" rtlCol="0" anchor="ctr"/>
          <a:lstStyle/>
          <a:p>
            <a:pPr algn="ctr">
              <a:lnSpc>
                <a:spcPts val="2200"/>
              </a:lnSpc>
            </a:pPr>
            <a:r>
              <a:rPr lang="en-US" altLang="zh-CN" sz="1100" b="1" dirty="0">
                <a:solidFill>
                  <a:srgbClr val="666666"/>
                </a:solidFill>
                <a:latin typeface="Microsoft YaHei" pitchFamily="34" charset="0"/>
                <a:ea typeface="Microsoft YaHei" pitchFamily="34" charset="-122"/>
              </a:rPr>
              <a:t>Celebrated in poetry (e.g., Du Fu) and home to landmarks like Aiwan Pavilion, symbolizing the fusion of nature and humanistic ideals.</a:t>
            </a:r>
          </a:p>
        </p:txBody>
      </p:sp>
      <p:sp>
        <p:nvSpPr>
          <p:cNvPr id="14" name="文本框 13">
            <a:extLst>
              <a:ext uri="{FF2B5EF4-FFF2-40B4-BE49-F238E27FC236}">
                <a16:creationId xmlns:a16="http://schemas.microsoft.com/office/drawing/2014/main" id="{9C3B2E6A-A07E-628B-0715-764B96A9652D}"/>
              </a:ext>
            </a:extLst>
          </p:cNvPr>
          <p:cNvSpPr txBox="1"/>
          <p:nvPr/>
        </p:nvSpPr>
        <p:spPr>
          <a:xfrm>
            <a:off x="541733" y="4251807"/>
            <a:ext cx="8415338" cy="923330"/>
          </a:xfrm>
          <a:prstGeom prst="rect">
            <a:avLst/>
          </a:prstGeom>
          <a:noFill/>
        </p:spPr>
        <p:txBody>
          <a:bodyPr wrap="square" rtlCol="0">
            <a:spAutoFit/>
          </a:bodyPr>
          <a:lstStyle/>
          <a:p>
            <a:r>
              <a:rPr lang="en-US" altLang="zh-CN" dirty="0">
                <a:solidFill>
                  <a:srgbClr val="0070C0"/>
                </a:solidFill>
                <a:effectLst/>
              </a:rPr>
              <a:t>Its integration of education, spirituality, and natural beauty epitomizes the Chinese philosophy of “harmony between humanity and nature” (</a:t>
            </a:r>
            <a:r>
              <a:rPr lang="zh-CN" altLang="en-US" dirty="0">
                <a:solidFill>
                  <a:srgbClr val="0070C0"/>
                </a:solidFill>
              </a:rPr>
              <a:t>天人合一</a:t>
            </a:r>
            <a:r>
              <a:rPr lang="en-US" altLang="zh-CN" dirty="0">
                <a:solidFill>
                  <a:srgbClr val="0070C0"/>
                </a:solidFill>
                <a:effectLst/>
              </a:rPr>
              <a:t>).</a:t>
            </a:r>
          </a:p>
          <a:p>
            <a:endParaRPr lang="zh-CN" altLang="en-US" dirty="0">
              <a:solidFill>
                <a:srgbClr val="0070C0"/>
              </a:solidFill>
            </a:endParaRPr>
          </a:p>
        </p:txBody>
      </p:sp>
      <p:sp>
        <p:nvSpPr>
          <p:cNvPr id="13" name="Text 1"/>
          <p:cNvSpPr/>
          <p:nvPr/>
        </p:nvSpPr>
        <p:spPr>
          <a:xfrm>
            <a:off x="388494" y="164688"/>
            <a:ext cx="3780094" cy="800100"/>
          </a:xfrm>
          <a:prstGeom prst="rect">
            <a:avLst/>
          </a:prstGeom>
          <a:noFill/>
          <a:ln/>
        </p:spPr>
        <p:txBody>
          <a:bodyPr vert="horz" wrap="square" lIns="0" tIns="0" rIns="0" bIns="0" rtlCol="0" anchor="ctr"/>
          <a:lstStyle/>
          <a:p>
            <a:pPr marL="0" indent="0" algn="l">
              <a:lnSpc>
                <a:spcPts val="3150"/>
              </a:lnSpc>
              <a:buNone/>
            </a:pPr>
            <a:r>
              <a:rPr lang="en-US" sz="3200" b="1" dirty="0">
                <a:solidFill>
                  <a:srgbClr val="464646"/>
                </a:solidFill>
                <a:latin typeface="Caveat" panose="00000500000000000000" pitchFamily="2" charset="0"/>
                <a:ea typeface="Microsoft YaHei" pitchFamily="34" charset="-122"/>
                <a:cs typeface="Microsoft YaHei" pitchFamily="34" charset="-120"/>
              </a:rPr>
              <a:t>Cultural significance</a:t>
            </a:r>
            <a:endParaRPr lang="en-US" sz="3200" dirty="0">
              <a:latin typeface="Caveat" panose="000005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7F99F-DF28-C5DF-5241-7C953175CA40}"/>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0D9CED6-76B3-E328-91A7-2E9D13AAC5B3}"/>
              </a:ext>
            </a:extLst>
          </p:cNvPr>
          <p:cNvSpPr/>
          <p:nvPr/>
        </p:nvSpPr>
        <p:spPr>
          <a:xfrm>
            <a:off x="10226" y="0"/>
            <a:ext cx="9144000" cy="5143500"/>
          </a:xfrm>
          <a:prstGeom prst="rect">
            <a:avLst/>
          </a:prstGeom>
          <a:solidFill>
            <a:srgbClr val="FFFFFF"/>
          </a:solidFill>
          <a:ln/>
        </p:spPr>
        <p:txBody>
          <a:bodyPr/>
          <a:lstStyle/>
          <a:p>
            <a:endParaRPr lang="zh-CN" altLang="en-US"/>
          </a:p>
        </p:txBody>
      </p:sp>
      <p:pic>
        <p:nvPicPr>
          <p:cNvPr id="3" name="Image 0" descr="preencoded.png">
            <a:extLst>
              <a:ext uri="{FF2B5EF4-FFF2-40B4-BE49-F238E27FC236}">
                <a16:creationId xmlns:a16="http://schemas.microsoft.com/office/drawing/2014/main" id="{A6156E8D-8C42-3F90-6AB0-ABF0389AB293}"/>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0"/>
            <a:ext cx="9133774" cy="5143500"/>
          </a:xfrm>
          <a:prstGeom prst="rect">
            <a:avLst/>
          </a:prstGeom>
        </p:spPr>
      </p:pic>
      <p:sp>
        <p:nvSpPr>
          <p:cNvPr id="5" name="Text 2">
            <a:extLst>
              <a:ext uri="{FF2B5EF4-FFF2-40B4-BE49-F238E27FC236}">
                <a16:creationId xmlns:a16="http://schemas.microsoft.com/office/drawing/2014/main" id="{A964AF39-8478-A6C7-57FA-BA14D074668D}"/>
              </a:ext>
            </a:extLst>
          </p:cNvPr>
          <p:cNvSpPr/>
          <p:nvPr/>
        </p:nvSpPr>
        <p:spPr>
          <a:xfrm>
            <a:off x="5334000" y="1828800"/>
            <a:ext cx="3238500" cy="209550"/>
          </a:xfrm>
          <a:prstGeom prst="rect">
            <a:avLst/>
          </a:prstGeom>
          <a:noFill/>
          <a:ln/>
        </p:spPr>
        <p:txBody>
          <a:bodyPr vert="horz" wrap="square" lIns="0" tIns="0" rIns="0" bIns="0" rtlCol="0" anchor="ctr"/>
          <a:lstStyle/>
          <a:p>
            <a:pPr marL="0" indent="0" algn="l">
              <a:lnSpc>
                <a:spcPts val="1650"/>
              </a:lnSpc>
              <a:buNone/>
            </a:pPr>
            <a:endParaRPr lang="en-US" sz="1200" dirty="0"/>
          </a:p>
        </p:txBody>
      </p:sp>
      <p:sp>
        <p:nvSpPr>
          <p:cNvPr id="6" name="Text 3">
            <a:extLst>
              <a:ext uri="{FF2B5EF4-FFF2-40B4-BE49-F238E27FC236}">
                <a16:creationId xmlns:a16="http://schemas.microsoft.com/office/drawing/2014/main" id="{19EA6E32-9997-93B0-B926-F046D08C4DA4}"/>
              </a:ext>
            </a:extLst>
          </p:cNvPr>
          <p:cNvSpPr/>
          <p:nvPr/>
        </p:nvSpPr>
        <p:spPr>
          <a:xfrm>
            <a:off x="2451310" y="2056121"/>
            <a:ext cx="5373045" cy="830682"/>
          </a:xfrm>
          <a:prstGeom prst="rect">
            <a:avLst/>
          </a:prstGeom>
          <a:noFill/>
          <a:ln/>
        </p:spPr>
        <p:txBody>
          <a:bodyPr vert="horz" wrap="square" lIns="0" tIns="0" rIns="0" bIns="0" rtlCol="0" anchor="ctr"/>
          <a:lstStyle/>
          <a:p>
            <a:pPr marL="0" indent="0" algn="just">
              <a:lnSpc>
                <a:spcPts val="3000"/>
              </a:lnSpc>
              <a:buNone/>
            </a:pPr>
            <a:r>
              <a:rPr lang="en-US" sz="2400" b="1" dirty="0">
                <a:solidFill>
                  <a:srgbClr val="666666"/>
                </a:solidFill>
                <a:latin typeface="Caveat" panose="00000500000000000000" pitchFamily="2" charset="0"/>
                <a:ea typeface="Microsoft YaHei" pitchFamily="34" charset="-122"/>
                <a:cs typeface="Microsoft YaHei" pitchFamily="34" charset="-120"/>
              </a:rPr>
              <a:t>In conclusion, Yuelu Mountain is not just a natural mountain but also a spiritual mountain carrying a profound revolutionary history and cultural heritage. It has witnessed the </a:t>
            </a:r>
            <a:r>
              <a:rPr lang="en-US" sz="2400" b="1" dirty="0" err="1">
                <a:solidFill>
                  <a:srgbClr val="666666"/>
                </a:solidFill>
                <a:latin typeface="Caveat" panose="00000500000000000000" pitchFamily="2" charset="0"/>
                <a:ea typeface="Microsoft YaHei" pitchFamily="34" charset="-122"/>
                <a:cs typeface="Microsoft YaHei" pitchFamily="34" charset="-120"/>
              </a:rPr>
              <a:t>Hunanese</a:t>
            </a:r>
            <a:r>
              <a:rPr lang="en-US" sz="2400" b="1" dirty="0">
                <a:solidFill>
                  <a:srgbClr val="666666"/>
                </a:solidFill>
                <a:latin typeface="Caveat" panose="00000500000000000000" pitchFamily="2" charset="0"/>
                <a:ea typeface="Microsoft YaHei" pitchFamily="34" charset="-122"/>
                <a:cs typeface="Microsoft YaHei" pitchFamily="34" charset="-120"/>
              </a:rPr>
              <a:t> spirit of "caring about the world and daring to be the first." The mission it carries far exceeds its natural beauty. Here, every brick, tile, plant, and tree seems to recount that passionate era, inspiring reverence for that history as visitors explore the site.</a:t>
            </a:r>
            <a:endParaRPr lang="en-US" sz="2400" b="1" dirty="0">
              <a:latin typeface="Caveat" panose="00000500000000000000" pitchFamily="2" charset="0"/>
            </a:endParaRPr>
          </a:p>
        </p:txBody>
      </p:sp>
    </p:spTree>
    <p:extLst>
      <p:ext uri="{BB962C8B-B14F-4D97-AF65-F5344CB8AC3E}">
        <p14:creationId xmlns:p14="http://schemas.microsoft.com/office/powerpoint/2010/main" val="3534912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FFFFF"/>
          </a:solidFill>
          <a:ln/>
        </p:spPr>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ext 2"/>
          <p:cNvSpPr/>
          <p:nvPr/>
        </p:nvSpPr>
        <p:spPr>
          <a:xfrm>
            <a:off x="-834106" y="2343150"/>
            <a:ext cx="8001000" cy="666750"/>
          </a:xfrm>
          <a:prstGeom prst="rect">
            <a:avLst/>
          </a:prstGeom>
          <a:noFill/>
          <a:ln/>
        </p:spPr>
        <p:txBody>
          <a:bodyPr vert="horz" wrap="square" lIns="0" tIns="0" rIns="0" bIns="0" rtlCol="0" anchor="ctr"/>
          <a:lstStyle/>
          <a:p>
            <a:pPr marL="0" indent="0" algn="ctr">
              <a:lnSpc>
                <a:spcPts val="5250"/>
              </a:lnSpc>
              <a:buNone/>
            </a:pPr>
            <a:r>
              <a:rPr lang="en-US" sz="7200" dirty="0">
                <a:solidFill>
                  <a:srgbClr val="464646"/>
                </a:solidFill>
                <a:latin typeface="Caveat" panose="00000500000000000000" pitchFamily="2" charset="0"/>
                <a:ea typeface="Microsoft YaHei" pitchFamily="34" charset="-122"/>
                <a:cs typeface="Microsoft YaHei" pitchFamily="34" charset="-120"/>
              </a:rPr>
              <a:t>THANKS!</a:t>
            </a:r>
            <a:endParaRPr lang="en-US" sz="7200" dirty="0">
              <a:latin typeface="Caveat" panose="000005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9525" y="5042"/>
            <a:ext cx="9144000" cy="5143500"/>
          </a:xfrm>
          <a:prstGeom prst="rect">
            <a:avLst/>
          </a:prstGeom>
          <a:solidFill>
            <a:srgbClr val="FFFFFF"/>
          </a:solidFill>
          <a:ln/>
        </p:spPr>
        <p:txBody>
          <a:bodyPr/>
          <a:lstStyle/>
          <a:p>
            <a:endParaRPr lang="zh-CN" altLang="en-US"/>
          </a:p>
        </p:txBody>
      </p:sp>
      <p:sp>
        <p:nvSpPr>
          <p:cNvPr id="3" name="Shape 1"/>
          <p:cNvSpPr/>
          <p:nvPr/>
        </p:nvSpPr>
        <p:spPr>
          <a:xfrm>
            <a:off x="-9525" y="-29279"/>
            <a:ext cx="2381250" cy="5143500"/>
          </a:xfrm>
          <a:prstGeom prst="rect">
            <a:avLst/>
          </a:prstGeom>
          <a:solidFill>
            <a:srgbClr val="FBF7F4"/>
          </a:solidFill>
          <a:ln/>
        </p:spPr>
        <p:txBody>
          <a:bodyPr/>
          <a:lstStyle/>
          <a:p>
            <a:endParaRPr lang="zh-CN" altLang="en-US"/>
          </a:p>
        </p:txBody>
      </p:sp>
      <p:pic>
        <p:nvPicPr>
          <p:cNvPr id="4" name="Image 0" descr="preencoded.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571750"/>
            <a:ext cx="3790950" cy="2571750"/>
          </a:xfrm>
          <a:prstGeom prst="rect">
            <a:avLst/>
          </a:prstGeom>
        </p:spPr>
      </p:pic>
      <p:sp>
        <p:nvSpPr>
          <p:cNvPr id="5" name="Text 2"/>
          <p:cNvSpPr/>
          <p:nvPr/>
        </p:nvSpPr>
        <p:spPr>
          <a:xfrm rot="16200000">
            <a:off x="1070300" y="12326"/>
            <a:ext cx="571500" cy="1523440"/>
          </a:xfrm>
          <a:prstGeom prst="rect">
            <a:avLst/>
          </a:prstGeom>
          <a:noFill/>
          <a:ln/>
        </p:spPr>
        <p:txBody>
          <a:bodyPr vert="eaVert" wrap="square" lIns="0" tIns="0" rIns="0" bIns="0" rtlCol="0" anchor="ctr"/>
          <a:lstStyle/>
          <a:p>
            <a:pPr marL="0" indent="0" algn="l">
              <a:lnSpc>
                <a:spcPts val="3150"/>
              </a:lnSpc>
              <a:buNone/>
            </a:pPr>
            <a:r>
              <a:rPr lang="en-US" sz="3200" b="1" dirty="0">
                <a:latin typeface="Caveat" panose="00000500000000000000" pitchFamily="2" charset="0"/>
              </a:rPr>
              <a:t>Contents</a:t>
            </a:r>
          </a:p>
        </p:txBody>
      </p:sp>
      <p:sp>
        <p:nvSpPr>
          <p:cNvPr id="7" name="Text 4"/>
          <p:cNvSpPr/>
          <p:nvPr/>
        </p:nvSpPr>
        <p:spPr>
          <a:xfrm>
            <a:off x="2433637" y="1059796"/>
            <a:ext cx="571500" cy="428625"/>
          </a:xfrm>
          <a:prstGeom prst="rect">
            <a:avLst/>
          </a:prstGeom>
          <a:noFill/>
          <a:ln/>
        </p:spPr>
        <p:txBody>
          <a:bodyPr vert="horz" wrap="square" lIns="0" tIns="0" rIns="0" bIns="0" rtlCol="0" anchor="ctr"/>
          <a:lstStyle/>
          <a:p>
            <a:pPr marL="0" indent="0" algn="ctr">
              <a:lnSpc>
                <a:spcPts val="3525"/>
              </a:lnSpc>
              <a:buNone/>
            </a:pPr>
            <a:r>
              <a:rPr lang="en-US" sz="4800" dirty="0">
                <a:solidFill>
                  <a:srgbClr val="464646"/>
                </a:solidFill>
                <a:latin typeface="Caveat" panose="00000500000000000000" pitchFamily="2" charset="0"/>
                <a:ea typeface="Microsoft YaHei" pitchFamily="34" charset="-122"/>
                <a:cs typeface="Microsoft YaHei" pitchFamily="34" charset="-120"/>
              </a:rPr>
              <a:t>01</a:t>
            </a:r>
            <a:endParaRPr lang="en-US" sz="4800" dirty="0">
              <a:latin typeface="Caveat" panose="00000500000000000000" pitchFamily="2" charset="0"/>
            </a:endParaRPr>
          </a:p>
        </p:txBody>
      </p:sp>
      <p:sp>
        <p:nvSpPr>
          <p:cNvPr id="8" name="Text 5"/>
          <p:cNvSpPr/>
          <p:nvPr/>
        </p:nvSpPr>
        <p:spPr>
          <a:xfrm rot="16200000">
            <a:off x="5503491" y="-1058120"/>
            <a:ext cx="628650" cy="4602259"/>
          </a:xfrm>
          <a:prstGeom prst="rect">
            <a:avLst/>
          </a:prstGeom>
          <a:noFill/>
          <a:ln/>
        </p:spPr>
        <p:txBody>
          <a:bodyPr vert="eaVert" wrap="square" lIns="0" tIns="0" rIns="0" bIns="0" rtlCol="0" anchor="ctr"/>
          <a:lstStyle/>
          <a:p>
            <a:pPr marL="0" indent="0" algn="l">
              <a:lnSpc>
                <a:spcPts val="2000"/>
              </a:lnSpc>
              <a:buNone/>
            </a:pPr>
            <a:r>
              <a:rPr lang="en-US" sz="2800" dirty="0">
                <a:solidFill>
                  <a:srgbClr val="464646"/>
                </a:solidFill>
                <a:latin typeface="Caveat" panose="00000500000000000000" pitchFamily="2" charset="0"/>
                <a:ea typeface="Microsoft YaHei" pitchFamily="34" charset="-122"/>
                <a:cs typeface="Microsoft YaHei" pitchFamily="34" charset="-120"/>
              </a:rPr>
              <a:t>Overview of Yuelu Mountain</a:t>
            </a:r>
            <a:endParaRPr lang="en-US" sz="2800" dirty="0">
              <a:latin typeface="Caveat" panose="00000500000000000000" pitchFamily="2" charset="0"/>
            </a:endParaRPr>
          </a:p>
        </p:txBody>
      </p:sp>
      <p:sp>
        <p:nvSpPr>
          <p:cNvPr id="9" name="Text 6"/>
          <p:cNvSpPr/>
          <p:nvPr/>
        </p:nvSpPr>
        <p:spPr>
          <a:xfrm>
            <a:off x="3048000" y="1500188"/>
            <a:ext cx="133350" cy="1428750"/>
          </a:xfrm>
          <a:prstGeom prst="rect">
            <a:avLst/>
          </a:prstGeom>
          <a:noFill/>
          <a:ln/>
        </p:spPr>
        <p:txBody>
          <a:bodyPr vert="eaVert" wrap="square" lIns="0" tIns="0" rIns="0" bIns="0" rtlCol="0" anchor="ctr"/>
          <a:lstStyle/>
          <a:p>
            <a:pPr marL="0" indent="0" algn="l">
              <a:lnSpc>
                <a:spcPts val="1050"/>
              </a:lnSpc>
              <a:buNone/>
            </a:pPr>
            <a:endParaRPr lang="en-US" sz="675" dirty="0"/>
          </a:p>
        </p:txBody>
      </p:sp>
      <p:sp>
        <p:nvSpPr>
          <p:cNvPr id="11" name="Text 8"/>
          <p:cNvSpPr/>
          <p:nvPr/>
        </p:nvSpPr>
        <p:spPr>
          <a:xfrm>
            <a:off x="2798388" y="2328862"/>
            <a:ext cx="571500" cy="428625"/>
          </a:xfrm>
          <a:prstGeom prst="rect">
            <a:avLst/>
          </a:prstGeom>
          <a:noFill/>
          <a:ln/>
        </p:spPr>
        <p:txBody>
          <a:bodyPr vert="horz" wrap="square" lIns="0" tIns="0" rIns="0" bIns="0" rtlCol="0" anchor="ctr"/>
          <a:lstStyle/>
          <a:p>
            <a:pPr marL="0" indent="0" algn="ctr">
              <a:lnSpc>
                <a:spcPts val="3525"/>
              </a:lnSpc>
              <a:buNone/>
            </a:pPr>
            <a:r>
              <a:rPr lang="en-US" sz="4800" dirty="0">
                <a:solidFill>
                  <a:srgbClr val="464646"/>
                </a:solidFill>
                <a:latin typeface="Caveat" panose="00000500000000000000" pitchFamily="2" charset="0"/>
                <a:ea typeface="Microsoft YaHei" pitchFamily="34" charset="-122"/>
                <a:cs typeface="Microsoft YaHei" pitchFamily="34" charset="-120"/>
              </a:rPr>
              <a:t>02</a:t>
            </a:r>
            <a:endParaRPr lang="en-US" sz="4800" dirty="0">
              <a:latin typeface="Caveat" panose="00000500000000000000" pitchFamily="2" charset="0"/>
            </a:endParaRPr>
          </a:p>
        </p:txBody>
      </p:sp>
      <p:sp>
        <p:nvSpPr>
          <p:cNvPr id="12" name="Text 9"/>
          <p:cNvSpPr/>
          <p:nvPr/>
        </p:nvSpPr>
        <p:spPr>
          <a:xfrm rot="16200000">
            <a:off x="5961532" y="179847"/>
            <a:ext cx="628650" cy="4602259"/>
          </a:xfrm>
          <a:prstGeom prst="rect">
            <a:avLst/>
          </a:prstGeom>
          <a:noFill/>
          <a:ln/>
        </p:spPr>
        <p:txBody>
          <a:bodyPr vert="eaVert" wrap="square" lIns="0" tIns="0" rIns="0" bIns="0" rtlCol="0" anchor="ctr"/>
          <a:lstStyle/>
          <a:p>
            <a:pPr marL="0" indent="0" algn="l">
              <a:lnSpc>
                <a:spcPts val="2000"/>
              </a:lnSpc>
              <a:buNone/>
            </a:pPr>
            <a:endParaRPr lang="en-US" dirty="0"/>
          </a:p>
        </p:txBody>
      </p:sp>
      <p:sp>
        <p:nvSpPr>
          <p:cNvPr id="13" name="Text 10"/>
          <p:cNvSpPr/>
          <p:nvPr/>
        </p:nvSpPr>
        <p:spPr>
          <a:xfrm>
            <a:off x="4429125" y="1500188"/>
            <a:ext cx="133350" cy="1428750"/>
          </a:xfrm>
          <a:prstGeom prst="rect">
            <a:avLst/>
          </a:prstGeom>
          <a:noFill/>
          <a:ln/>
        </p:spPr>
        <p:txBody>
          <a:bodyPr vert="eaVert" wrap="square" lIns="0" tIns="0" rIns="0" bIns="0" rtlCol="0" anchor="ctr"/>
          <a:lstStyle/>
          <a:p>
            <a:pPr marL="0" indent="0" algn="l">
              <a:lnSpc>
                <a:spcPts val="1050"/>
              </a:lnSpc>
              <a:buNone/>
            </a:pPr>
            <a:endParaRPr lang="en-US" sz="675" dirty="0"/>
          </a:p>
        </p:txBody>
      </p:sp>
      <p:sp>
        <p:nvSpPr>
          <p:cNvPr id="15" name="Text 12"/>
          <p:cNvSpPr/>
          <p:nvPr/>
        </p:nvSpPr>
        <p:spPr>
          <a:xfrm>
            <a:off x="3311338" y="3643311"/>
            <a:ext cx="571500" cy="428625"/>
          </a:xfrm>
          <a:prstGeom prst="rect">
            <a:avLst/>
          </a:prstGeom>
          <a:noFill/>
          <a:ln/>
        </p:spPr>
        <p:txBody>
          <a:bodyPr vert="horz" wrap="square" lIns="0" tIns="0" rIns="0" bIns="0" rtlCol="0" anchor="ctr"/>
          <a:lstStyle/>
          <a:p>
            <a:pPr marL="0" indent="0" algn="ctr">
              <a:lnSpc>
                <a:spcPts val="3525"/>
              </a:lnSpc>
              <a:buNone/>
            </a:pPr>
            <a:r>
              <a:rPr lang="en-US" sz="4800" dirty="0">
                <a:solidFill>
                  <a:srgbClr val="464646"/>
                </a:solidFill>
                <a:latin typeface="Caveat" panose="00000500000000000000" pitchFamily="2" charset="0"/>
                <a:ea typeface="Microsoft YaHei" pitchFamily="34" charset="-122"/>
                <a:cs typeface="Microsoft YaHei" pitchFamily="34" charset="-120"/>
              </a:rPr>
              <a:t>03</a:t>
            </a:r>
            <a:endParaRPr lang="en-US" sz="4800" dirty="0">
              <a:latin typeface="Caveat" panose="00000500000000000000" pitchFamily="2" charset="0"/>
            </a:endParaRPr>
          </a:p>
        </p:txBody>
      </p:sp>
      <p:sp>
        <p:nvSpPr>
          <p:cNvPr id="16" name="Text 13"/>
          <p:cNvSpPr/>
          <p:nvPr/>
        </p:nvSpPr>
        <p:spPr>
          <a:xfrm rot="16200000">
            <a:off x="6101604" y="1696530"/>
            <a:ext cx="1257300" cy="4602258"/>
          </a:xfrm>
          <a:prstGeom prst="rect">
            <a:avLst/>
          </a:prstGeom>
          <a:noFill/>
          <a:ln/>
        </p:spPr>
        <p:txBody>
          <a:bodyPr vert="eaVert" wrap="square" lIns="0" tIns="0" rIns="0" bIns="0" rtlCol="0" anchor="ctr"/>
          <a:lstStyle/>
          <a:p>
            <a:pPr>
              <a:lnSpc>
                <a:spcPts val="2000"/>
              </a:lnSpc>
            </a:pPr>
            <a:r>
              <a:rPr lang="en-US" altLang="zh-CN" sz="2800" dirty="0">
                <a:solidFill>
                  <a:srgbClr val="464646"/>
                </a:solidFill>
                <a:latin typeface="Caveat" panose="00000500000000000000" pitchFamily="2" charset="0"/>
                <a:ea typeface="Microsoft YaHei" pitchFamily="34" charset="-122"/>
                <a:cs typeface="Microsoft YaHei" pitchFamily="34" charset="-120"/>
              </a:rPr>
              <a:t>Cultural Significance</a:t>
            </a:r>
            <a:endParaRPr lang="en-US" altLang="zh-CN" sz="2800" dirty="0">
              <a:latin typeface="Caveat" panose="00000500000000000000" pitchFamily="2" charset="0"/>
            </a:endParaRPr>
          </a:p>
          <a:p>
            <a:pPr marL="0" indent="0" algn="l">
              <a:lnSpc>
                <a:spcPts val="2000"/>
              </a:lnSpc>
              <a:buNone/>
            </a:pPr>
            <a:endParaRPr lang="en-US" sz="2800" dirty="0">
              <a:latin typeface="Caveat" panose="00000500000000000000" pitchFamily="2" charset="0"/>
            </a:endParaRPr>
          </a:p>
        </p:txBody>
      </p:sp>
      <p:sp>
        <p:nvSpPr>
          <p:cNvPr id="17" name="Text 14"/>
          <p:cNvSpPr/>
          <p:nvPr/>
        </p:nvSpPr>
        <p:spPr>
          <a:xfrm>
            <a:off x="5715000" y="1500188"/>
            <a:ext cx="133350" cy="1428750"/>
          </a:xfrm>
          <a:prstGeom prst="rect">
            <a:avLst/>
          </a:prstGeom>
          <a:noFill/>
          <a:ln/>
        </p:spPr>
        <p:txBody>
          <a:bodyPr vert="eaVert" wrap="square" lIns="0" tIns="0" rIns="0" bIns="0" rtlCol="0" anchor="ctr"/>
          <a:lstStyle/>
          <a:p>
            <a:pPr marL="0" indent="0" algn="l">
              <a:lnSpc>
                <a:spcPts val="1050"/>
              </a:lnSpc>
              <a:buNone/>
            </a:pPr>
            <a:endParaRPr lang="en-US" sz="675" dirty="0"/>
          </a:p>
        </p:txBody>
      </p:sp>
      <p:sp>
        <p:nvSpPr>
          <p:cNvPr id="18" name="文本框 17">
            <a:extLst>
              <a:ext uri="{FF2B5EF4-FFF2-40B4-BE49-F238E27FC236}">
                <a16:creationId xmlns:a16="http://schemas.microsoft.com/office/drawing/2014/main" id="{4F4DBDE1-0CB7-F53E-91A3-B5276BC8AA3A}"/>
              </a:ext>
            </a:extLst>
          </p:cNvPr>
          <p:cNvSpPr txBox="1"/>
          <p:nvPr/>
        </p:nvSpPr>
        <p:spPr>
          <a:xfrm>
            <a:off x="3848100" y="2348828"/>
            <a:ext cx="4128691" cy="387286"/>
          </a:xfrm>
          <a:prstGeom prst="rect">
            <a:avLst/>
          </a:prstGeom>
          <a:noFill/>
        </p:spPr>
        <p:txBody>
          <a:bodyPr wrap="square" rtlCol="0">
            <a:spAutoFit/>
          </a:bodyPr>
          <a:lstStyle/>
          <a:p>
            <a:pPr>
              <a:lnSpc>
                <a:spcPts val="2000"/>
              </a:lnSpc>
            </a:pPr>
            <a:r>
              <a:rPr lang="en-US" altLang="zh-CN" sz="2800" dirty="0">
                <a:solidFill>
                  <a:srgbClr val="464646"/>
                </a:solidFill>
                <a:latin typeface="Caveat" panose="00000500000000000000" pitchFamily="2" charset="0"/>
                <a:ea typeface="Microsoft YaHei" pitchFamily="34" charset="-122"/>
              </a:rPr>
              <a:t>Introduction to Scenic Areas</a:t>
            </a:r>
            <a:endParaRPr lang="zh-CN" altLang="en-US" sz="2800" dirty="0">
              <a:solidFill>
                <a:srgbClr val="464646"/>
              </a:solidFill>
              <a:latin typeface="Caveat" panose="00000500000000000000" pitchFamily="2" charset="0"/>
              <a:ea typeface="Microsoft YaHei"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Text 1"/>
          <p:cNvSpPr/>
          <p:nvPr/>
        </p:nvSpPr>
        <p:spPr>
          <a:xfrm>
            <a:off x="3593681" y="1397578"/>
            <a:ext cx="1597996" cy="1174172"/>
          </a:xfrm>
          <a:prstGeom prst="rect">
            <a:avLst/>
          </a:prstGeom>
          <a:noFill/>
          <a:ln/>
        </p:spPr>
        <p:txBody>
          <a:bodyPr vert="horz" wrap="square" lIns="0" tIns="0" rIns="0" bIns="0" rtlCol="0" anchor="ctr"/>
          <a:lstStyle/>
          <a:p>
            <a:pPr marL="0" indent="0" algn="ctr">
              <a:lnSpc>
                <a:spcPts val="4950"/>
              </a:lnSpc>
              <a:buNone/>
            </a:pPr>
            <a:r>
              <a:rPr lang="en-US" sz="7200" dirty="0">
                <a:solidFill>
                  <a:srgbClr val="464646"/>
                </a:solidFill>
                <a:latin typeface="Caveat" panose="00000500000000000000" pitchFamily="2" charset="0"/>
                <a:ea typeface="Microsoft YaHei" pitchFamily="34" charset="-122"/>
                <a:cs typeface="Microsoft YaHei" pitchFamily="34" charset="-120"/>
              </a:rPr>
              <a:t>01</a:t>
            </a:r>
            <a:endParaRPr lang="en-US" sz="7200" dirty="0">
              <a:latin typeface="Caveat" panose="00000500000000000000" pitchFamily="2" charset="0"/>
            </a:endParaRPr>
          </a:p>
        </p:txBody>
      </p:sp>
      <p:sp>
        <p:nvSpPr>
          <p:cNvPr id="6" name="Text 3"/>
          <p:cNvSpPr/>
          <p:nvPr/>
        </p:nvSpPr>
        <p:spPr>
          <a:xfrm rot="16200000">
            <a:off x="6577531" y="1616787"/>
            <a:ext cx="857250" cy="3187476"/>
          </a:xfrm>
          <a:prstGeom prst="rect">
            <a:avLst/>
          </a:prstGeom>
          <a:noFill/>
          <a:ln/>
        </p:spPr>
        <p:txBody>
          <a:bodyPr vert="eaVert" wrap="square" lIns="0" tIns="0" rIns="0" bIns="0" rtlCol="0" anchor="ctr"/>
          <a:lstStyle/>
          <a:p>
            <a:pPr marL="0" indent="0" algn="l">
              <a:lnSpc>
                <a:spcPts val="5000"/>
              </a:lnSpc>
              <a:buNone/>
            </a:pPr>
            <a:r>
              <a:rPr lang="en-US" sz="4400" dirty="0">
                <a:solidFill>
                  <a:srgbClr val="464646"/>
                </a:solidFill>
                <a:latin typeface="Caveat" panose="00000500000000000000" pitchFamily="2" charset="0"/>
                <a:ea typeface="Microsoft YaHei" pitchFamily="34" charset="-122"/>
                <a:cs typeface="Microsoft YaHei" pitchFamily="34" charset="-120"/>
              </a:rPr>
              <a:t>Overview of Yuelu </a:t>
            </a:r>
            <a:r>
              <a:rPr lang="en-US" altLang="zh-CN" sz="4400" dirty="0">
                <a:solidFill>
                  <a:srgbClr val="464646"/>
                </a:solidFill>
                <a:latin typeface="Caveat" panose="00000500000000000000" pitchFamily="2" charset="0"/>
                <a:ea typeface="Microsoft YaHei" pitchFamily="34" charset="-122"/>
                <a:cs typeface="Microsoft YaHei" pitchFamily="34" charset="-120"/>
              </a:rPr>
              <a:t>Mountain</a:t>
            </a:r>
            <a:endParaRPr lang="en-US" sz="4400" dirty="0">
              <a:latin typeface="Caveat" panose="00000500000000000000" pitchFamily="2" charset="0"/>
            </a:endParaRPr>
          </a:p>
        </p:txBody>
      </p:sp>
      <p:sp>
        <p:nvSpPr>
          <p:cNvPr id="7" name="Text 4"/>
          <p:cNvSpPr/>
          <p:nvPr/>
        </p:nvSpPr>
        <p:spPr>
          <a:xfrm>
            <a:off x="5953125" y="2286000"/>
            <a:ext cx="171450" cy="2000250"/>
          </a:xfrm>
          <a:prstGeom prst="rect">
            <a:avLst/>
          </a:prstGeom>
          <a:noFill/>
          <a:ln/>
        </p:spPr>
        <p:txBody>
          <a:bodyPr vert="eaVert" wrap="square" lIns="0" tIns="0" rIns="0" bIns="0" rtlCol="0" anchor="ctr"/>
          <a:lstStyle/>
          <a:p>
            <a:pPr marL="0" indent="0" algn="l">
              <a:lnSpc>
                <a:spcPts val="1350"/>
              </a:lnSpc>
              <a:buNone/>
            </a:pPr>
            <a:endParaRPr lang="en-US" sz="975" dirty="0"/>
          </a:p>
        </p:txBody>
      </p:sp>
    </p:spTree>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FFFFF"/>
          </a:solidFill>
          <a:ln/>
        </p:spPr>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Text 1"/>
          <p:cNvSpPr/>
          <p:nvPr/>
        </p:nvSpPr>
        <p:spPr>
          <a:xfrm>
            <a:off x="571500" y="285750"/>
            <a:ext cx="8001000" cy="400050"/>
          </a:xfrm>
          <a:prstGeom prst="rect">
            <a:avLst/>
          </a:prstGeom>
          <a:noFill/>
          <a:ln/>
        </p:spPr>
        <p:txBody>
          <a:bodyPr vert="horz" wrap="square" lIns="0" tIns="0" rIns="0" bIns="0" rtlCol="0" anchor="ctr"/>
          <a:lstStyle/>
          <a:p>
            <a:pPr marL="0" indent="0" algn="l">
              <a:lnSpc>
                <a:spcPts val="3150"/>
              </a:lnSpc>
              <a:buNone/>
            </a:pPr>
            <a:r>
              <a:rPr lang="en-US" sz="2800" b="1" dirty="0">
                <a:solidFill>
                  <a:srgbClr val="464646"/>
                </a:solidFill>
                <a:latin typeface="Caveat" panose="00000500000000000000" pitchFamily="2" charset="0"/>
                <a:ea typeface="Microsoft YaHei" pitchFamily="34" charset="-122"/>
                <a:cs typeface="Microsoft YaHei" pitchFamily="34" charset="-120"/>
              </a:rPr>
              <a:t>Overview of Yuelu Mountain</a:t>
            </a:r>
            <a:endParaRPr lang="en-US" sz="2800" dirty="0">
              <a:latin typeface="Caveat" panose="00000500000000000000" pitchFamily="2" charset="0"/>
            </a:endParaRPr>
          </a:p>
        </p:txBody>
      </p:sp>
      <p:sp>
        <p:nvSpPr>
          <p:cNvPr id="5" name="Text 2"/>
          <p:cNvSpPr/>
          <p:nvPr/>
        </p:nvSpPr>
        <p:spPr>
          <a:xfrm>
            <a:off x="571500" y="742950"/>
            <a:ext cx="8001000" cy="209550"/>
          </a:xfrm>
          <a:prstGeom prst="rect">
            <a:avLst/>
          </a:prstGeom>
          <a:noFill/>
          <a:ln/>
        </p:spPr>
        <p:txBody>
          <a:bodyPr vert="horz" wrap="square" lIns="0" tIns="0" rIns="0" bIns="0" rtlCol="0" anchor="ctr"/>
          <a:lstStyle/>
          <a:p>
            <a:pPr marL="0" indent="0" algn="l">
              <a:lnSpc>
                <a:spcPts val="1650"/>
              </a:lnSpc>
              <a:buNone/>
            </a:pPr>
            <a:endParaRPr lang="en-US" sz="1200" dirty="0"/>
          </a:p>
        </p:txBody>
      </p:sp>
      <p:grpSp>
        <p:nvGrpSpPr>
          <p:cNvPr id="16" name="组合 15">
            <a:extLst>
              <a:ext uri="{FF2B5EF4-FFF2-40B4-BE49-F238E27FC236}">
                <a16:creationId xmlns:a16="http://schemas.microsoft.com/office/drawing/2014/main" id="{3298FD67-D133-0BF7-B810-079D208A3429}"/>
              </a:ext>
            </a:extLst>
          </p:cNvPr>
          <p:cNvGrpSpPr/>
          <p:nvPr/>
        </p:nvGrpSpPr>
        <p:grpSpPr>
          <a:xfrm>
            <a:off x="5335120" y="0"/>
            <a:ext cx="2781151" cy="2781300"/>
            <a:chOff x="400050" y="1447800"/>
            <a:chExt cx="2781151" cy="2781300"/>
          </a:xfrm>
        </p:grpSpPr>
        <p:pic>
          <p:nvPicPr>
            <p:cNvPr id="6" name="Image 1" descr="preencoded.png"/>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0050" y="1447800"/>
              <a:ext cx="2781151" cy="2781300"/>
            </a:xfrm>
            <a:prstGeom prst="rect">
              <a:avLst/>
            </a:prstGeom>
          </p:spPr>
        </p:pic>
        <p:sp>
          <p:nvSpPr>
            <p:cNvPr id="7" name="Text 3"/>
            <p:cNvSpPr/>
            <p:nvPr/>
          </p:nvSpPr>
          <p:spPr>
            <a:xfrm>
              <a:off x="752475" y="2228850"/>
              <a:ext cx="2076301" cy="276225"/>
            </a:xfrm>
            <a:prstGeom prst="rect">
              <a:avLst/>
            </a:prstGeom>
            <a:noFill/>
            <a:ln/>
          </p:spPr>
          <p:txBody>
            <a:bodyPr vert="horz" wrap="square" lIns="0" tIns="0" rIns="0" bIns="0" rtlCol="0" anchor="ctr"/>
            <a:lstStyle/>
            <a:p>
              <a:pPr marL="0" indent="0" algn="l">
                <a:lnSpc>
                  <a:spcPts val="1875"/>
                </a:lnSpc>
                <a:buNone/>
              </a:pPr>
              <a:r>
                <a:rPr lang="en-US" sz="1200" b="1" dirty="0">
                  <a:solidFill>
                    <a:srgbClr val="464646"/>
                  </a:solidFill>
                  <a:latin typeface="Microsoft YaHei" pitchFamily="34" charset="0"/>
                  <a:ea typeface="Microsoft YaHei" pitchFamily="34" charset="-122"/>
                  <a:cs typeface="Microsoft YaHei" pitchFamily="34" charset="-120"/>
                </a:rPr>
                <a:t>Ancient Origins</a:t>
              </a:r>
              <a:endParaRPr lang="en-US" sz="1200" dirty="0"/>
            </a:p>
          </p:txBody>
        </p:sp>
        <p:sp>
          <p:nvSpPr>
            <p:cNvPr id="8" name="Text 4"/>
            <p:cNvSpPr/>
            <p:nvPr/>
          </p:nvSpPr>
          <p:spPr>
            <a:xfrm>
              <a:off x="752475" y="2543175"/>
              <a:ext cx="2076301" cy="1295400"/>
            </a:xfrm>
            <a:prstGeom prst="rect">
              <a:avLst/>
            </a:prstGeom>
            <a:noFill/>
            <a:ln/>
          </p:spPr>
          <p:txBody>
            <a:bodyPr vert="horz" wrap="square" lIns="0" tIns="0" rIns="0" bIns="0" rtlCol="0" anchor="ctr"/>
            <a:lstStyle/>
            <a:p>
              <a:pPr marL="0" indent="0">
                <a:lnSpc>
                  <a:spcPts val="1650"/>
                </a:lnSpc>
                <a:buNone/>
              </a:pPr>
              <a:r>
                <a:rPr lang="en-US" sz="1050" b="1" dirty="0">
                  <a:solidFill>
                    <a:srgbClr val="666666"/>
                  </a:solidFill>
                  <a:latin typeface="Microsoft YaHei" pitchFamily="34" charset="0"/>
                  <a:ea typeface="Microsoft YaHei" pitchFamily="34" charset="-122"/>
                  <a:cs typeface="Microsoft YaHei" pitchFamily="34" charset="-120"/>
                </a:rPr>
                <a:t>Yuelu Mountain, located in Changsha, Hunan Province, has a history dating back over 2,000 years, with its name first appearing during the Eastern Han Dynasty.</a:t>
              </a:r>
              <a:endParaRPr lang="en-US" sz="1050" dirty="0"/>
            </a:p>
          </p:txBody>
        </p:sp>
      </p:grpSp>
      <p:grpSp>
        <p:nvGrpSpPr>
          <p:cNvPr id="17" name="组合 16">
            <a:extLst>
              <a:ext uri="{FF2B5EF4-FFF2-40B4-BE49-F238E27FC236}">
                <a16:creationId xmlns:a16="http://schemas.microsoft.com/office/drawing/2014/main" id="{00AE69BE-C244-1B7D-AD0E-9134B4967953}"/>
              </a:ext>
            </a:extLst>
          </p:cNvPr>
          <p:cNvGrpSpPr/>
          <p:nvPr/>
        </p:nvGrpSpPr>
        <p:grpSpPr>
          <a:xfrm>
            <a:off x="3633868" y="1743075"/>
            <a:ext cx="2781151" cy="2781300"/>
            <a:chOff x="3181201" y="1447800"/>
            <a:chExt cx="2781151" cy="2781300"/>
          </a:xfrm>
        </p:grpSpPr>
        <p:pic>
          <p:nvPicPr>
            <p:cNvPr id="9" name="Image 2" descr="preencoded.png"/>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181201" y="1447800"/>
              <a:ext cx="2781151" cy="2781300"/>
            </a:xfrm>
            <a:prstGeom prst="rect">
              <a:avLst/>
            </a:prstGeom>
          </p:spPr>
        </p:pic>
        <p:sp>
          <p:nvSpPr>
            <p:cNvPr id="10" name="Text 5"/>
            <p:cNvSpPr/>
            <p:nvPr/>
          </p:nvSpPr>
          <p:spPr>
            <a:xfrm>
              <a:off x="3533626" y="2228850"/>
              <a:ext cx="2076301" cy="276225"/>
            </a:xfrm>
            <a:prstGeom prst="rect">
              <a:avLst/>
            </a:prstGeom>
            <a:noFill/>
            <a:ln/>
          </p:spPr>
          <p:txBody>
            <a:bodyPr vert="horz" wrap="square" lIns="0" tIns="0" rIns="0" bIns="0" rtlCol="0" anchor="ctr"/>
            <a:lstStyle/>
            <a:p>
              <a:pPr marL="0" indent="0" algn="l">
                <a:lnSpc>
                  <a:spcPts val="1875"/>
                </a:lnSpc>
                <a:buNone/>
              </a:pPr>
              <a:r>
                <a:rPr lang="en-US" sz="1200" b="1" dirty="0">
                  <a:solidFill>
                    <a:srgbClr val="464646"/>
                  </a:solidFill>
                  <a:latin typeface="Microsoft YaHei" pitchFamily="34" charset="0"/>
                  <a:ea typeface="Microsoft YaHei" pitchFamily="34" charset="-122"/>
                  <a:cs typeface="Microsoft YaHei" pitchFamily="34" charset="-120"/>
                </a:rPr>
                <a:t>Current Status</a:t>
              </a:r>
              <a:endParaRPr lang="en-US" sz="1200" dirty="0"/>
            </a:p>
          </p:txBody>
        </p:sp>
        <p:sp>
          <p:nvSpPr>
            <p:cNvPr id="11" name="Text 6"/>
            <p:cNvSpPr/>
            <p:nvPr/>
          </p:nvSpPr>
          <p:spPr>
            <a:xfrm>
              <a:off x="3533626" y="2577913"/>
              <a:ext cx="2167927" cy="1295400"/>
            </a:xfrm>
            <a:prstGeom prst="rect">
              <a:avLst/>
            </a:prstGeom>
            <a:noFill/>
            <a:ln/>
          </p:spPr>
          <p:txBody>
            <a:bodyPr vert="horz" wrap="square" lIns="0" tIns="0" rIns="0" bIns="0" rtlCol="0" anchor="ctr"/>
            <a:lstStyle/>
            <a:p>
              <a:pPr marL="0" indent="0">
                <a:lnSpc>
                  <a:spcPts val="1650"/>
                </a:lnSpc>
                <a:buNone/>
              </a:pPr>
              <a:r>
                <a:rPr lang="en-US" sz="1050" b="1" dirty="0">
                  <a:solidFill>
                    <a:srgbClr val="666666"/>
                  </a:solidFill>
                  <a:latin typeface="Microsoft YaHei" pitchFamily="34" charset="0"/>
                  <a:ea typeface="Microsoft YaHei" pitchFamily="34" charset="-122"/>
                  <a:cs typeface="Microsoft YaHei" pitchFamily="34" charset="-120"/>
                </a:rPr>
                <a:t>It is a landmark of the city, known to everyone. It is not only a national key scenic spot but also holds the prestigious title of a national AAAAA-level tourist attraction.</a:t>
              </a:r>
              <a:endParaRPr lang="en-US" sz="1050" dirty="0"/>
            </a:p>
          </p:txBody>
        </p:sp>
      </p:grpSp>
      <p:grpSp>
        <p:nvGrpSpPr>
          <p:cNvPr id="18" name="组合 17">
            <a:extLst>
              <a:ext uri="{FF2B5EF4-FFF2-40B4-BE49-F238E27FC236}">
                <a16:creationId xmlns:a16="http://schemas.microsoft.com/office/drawing/2014/main" id="{8AE82302-3887-833D-37C7-5ADB76730136}"/>
              </a:ext>
            </a:extLst>
          </p:cNvPr>
          <p:cNvGrpSpPr/>
          <p:nvPr/>
        </p:nvGrpSpPr>
        <p:grpSpPr>
          <a:xfrm>
            <a:off x="6308899" y="2259106"/>
            <a:ext cx="2781151" cy="2781300"/>
            <a:chOff x="5962352" y="1447800"/>
            <a:chExt cx="2781151" cy="2781300"/>
          </a:xfrm>
        </p:grpSpPr>
        <p:pic>
          <p:nvPicPr>
            <p:cNvPr id="12" name="Image 3" descr="preencoded.png"/>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962352" y="1447800"/>
              <a:ext cx="2781151" cy="2781300"/>
            </a:xfrm>
            <a:prstGeom prst="rect">
              <a:avLst/>
            </a:prstGeom>
          </p:spPr>
        </p:pic>
        <p:sp>
          <p:nvSpPr>
            <p:cNvPr id="13" name="Text 7"/>
            <p:cNvSpPr/>
            <p:nvPr/>
          </p:nvSpPr>
          <p:spPr>
            <a:xfrm>
              <a:off x="6314777" y="2228850"/>
              <a:ext cx="2076301" cy="276225"/>
            </a:xfrm>
            <a:prstGeom prst="rect">
              <a:avLst/>
            </a:prstGeom>
            <a:noFill/>
            <a:ln/>
          </p:spPr>
          <p:txBody>
            <a:bodyPr vert="horz" wrap="square" lIns="0" tIns="0" rIns="0" bIns="0" rtlCol="0" anchor="ctr"/>
            <a:lstStyle/>
            <a:p>
              <a:pPr marL="0" indent="0" algn="l">
                <a:lnSpc>
                  <a:spcPts val="1875"/>
                </a:lnSpc>
                <a:buNone/>
              </a:pPr>
              <a:r>
                <a:rPr lang="en-US" altLang="zh-CN" sz="1200" b="1" dirty="0">
                  <a:solidFill>
                    <a:srgbClr val="464646"/>
                  </a:solidFill>
                  <a:latin typeface="Microsoft YaHei" pitchFamily="34" charset="0"/>
                  <a:ea typeface="Microsoft YaHei" pitchFamily="34" charset="-122"/>
                  <a:cs typeface="Microsoft YaHei" pitchFamily="34" charset="-120"/>
                </a:rPr>
                <a:t>Biodiversity Hotspot</a:t>
              </a:r>
              <a:endParaRPr lang="en-US" altLang="zh-CN" sz="1200" dirty="0"/>
            </a:p>
          </p:txBody>
        </p:sp>
        <p:sp>
          <p:nvSpPr>
            <p:cNvPr id="14" name="Text 8"/>
            <p:cNvSpPr/>
            <p:nvPr/>
          </p:nvSpPr>
          <p:spPr>
            <a:xfrm>
              <a:off x="6232023" y="2545977"/>
              <a:ext cx="2257724" cy="1295400"/>
            </a:xfrm>
            <a:prstGeom prst="rect">
              <a:avLst/>
            </a:prstGeom>
            <a:noFill/>
            <a:ln/>
          </p:spPr>
          <p:txBody>
            <a:bodyPr vert="horz" wrap="square" lIns="0" tIns="0" rIns="0" bIns="0" rtlCol="0" anchor="ctr"/>
            <a:lstStyle/>
            <a:p>
              <a:pPr marL="0" indent="0">
                <a:lnSpc>
                  <a:spcPts val="1650"/>
                </a:lnSpc>
                <a:buNone/>
              </a:pPr>
              <a:r>
                <a:rPr lang="en-US" altLang="zh-CN" sz="1050" b="1" dirty="0">
                  <a:solidFill>
                    <a:srgbClr val="666666"/>
                  </a:solidFill>
                  <a:latin typeface="Microsoft YaHei" pitchFamily="34" charset="0"/>
                  <a:ea typeface="Microsoft YaHei" pitchFamily="34" charset="-122"/>
                  <a:cs typeface="Microsoft YaHei" pitchFamily="34" charset="-120"/>
                </a:rPr>
                <a:t>Yuelu Mountain boasts extremely rich flora and fauna resources, and is home to numerous endangered tree species.</a:t>
              </a:r>
              <a:endParaRPr lang="en-US" altLang="zh-CN" sz="1050" dirty="0"/>
            </a:p>
          </p:txBody>
        </p:sp>
      </p:grpSp>
      <p:pic>
        <p:nvPicPr>
          <p:cNvPr id="15" name="图片 14">
            <a:extLst>
              <a:ext uri="{FF2B5EF4-FFF2-40B4-BE49-F238E27FC236}">
                <a16:creationId xmlns:a16="http://schemas.microsoft.com/office/drawing/2014/main" id="{06CA0873-0B74-D2CC-DED4-E9F87E235E4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39999" y="919162"/>
            <a:ext cx="2907565" cy="3606334"/>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Text 1"/>
          <p:cNvSpPr/>
          <p:nvPr/>
        </p:nvSpPr>
        <p:spPr>
          <a:xfrm>
            <a:off x="4007706" y="1555055"/>
            <a:ext cx="1054832" cy="857250"/>
          </a:xfrm>
          <a:prstGeom prst="rect">
            <a:avLst/>
          </a:prstGeom>
          <a:noFill/>
          <a:ln/>
        </p:spPr>
        <p:txBody>
          <a:bodyPr vert="horz" wrap="square" lIns="0" tIns="0" rIns="0" bIns="0" rtlCol="0" anchor="ctr"/>
          <a:lstStyle/>
          <a:p>
            <a:pPr marL="0" indent="0" algn="ctr">
              <a:lnSpc>
                <a:spcPts val="4950"/>
              </a:lnSpc>
              <a:buNone/>
            </a:pPr>
            <a:r>
              <a:rPr lang="en-US" sz="7200" dirty="0">
                <a:solidFill>
                  <a:srgbClr val="464646"/>
                </a:solidFill>
                <a:latin typeface="Caveat" panose="00000500000000000000" pitchFamily="2" charset="0"/>
                <a:ea typeface="Microsoft YaHei" pitchFamily="34" charset="-122"/>
                <a:cs typeface="Microsoft YaHei" pitchFamily="34" charset="-120"/>
              </a:rPr>
              <a:t>02</a:t>
            </a:r>
            <a:endParaRPr lang="en-US" sz="7200" dirty="0">
              <a:latin typeface="Caveat" panose="00000500000000000000" pitchFamily="2" charset="0"/>
            </a:endParaRPr>
          </a:p>
        </p:txBody>
      </p:sp>
      <p:sp>
        <p:nvSpPr>
          <p:cNvPr id="5" name="Shape 2"/>
          <p:cNvSpPr/>
          <p:nvPr/>
        </p:nvSpPr>
        <p:spPr>
          <a:xfrm rot="3600000">
            <a:off x="6757988" y="1543050"/>
            <a:ext cx="9525" cy="657225"/>
          </a:xfrm>
          <a:prstGeom prst="rect">
            <a:avLst/>
          </a:prstGeom>
          <a:solidFill>
            <a:srgbClr val="464646"/>
          </a:solidFill>
          <a:ln/>
        </p:spPr>
      </p:sp>
      <p:sp>
        <p:nvSpPr>
          <p:cNvPr id="6" name="Text 3"/>
          <p:cNvSpPr/>
          <p:nvPr/>
        </p:nvSpPr>
        <p:spPr>
          <a:xfrm rot="16200000">
            <a:off x="6756766" y="1204562"/>
            <a:ext cx="857250" cy="3917217"/>
          </a:xfrm>
          <a:prstGeom prst="rect">
            <a:avLst/>
          </a:prstGeom>
          <a:noFill/>
          <a:ln/>
        </p:spPr>
        <p:txBody>
          <a:bodyPr vert="eaVert" wrap="square" lIns="0" tIns="0" rIns="0" bIns="0" rtlCol="0" anchor="ctr"/>
          <a:lstStyle/>
          <a:p>
            <a:pPr>
              <a:lnSpc>
                <a:spcPts val="5000"/>
              </a:lnSpc>
            </a:pPr>
            <a:r>
              <a:rPr lang="en-US" altLang="zh-CN" sz="4400" dirty="0">
                <a:solidFill>
                  <a:srgbClr val="464646"/>
                </a:solidFill>
                <a:latin typeface="Caveat" panose="00000500000000000000" pitchFamily="2" charset="0"/>
                <a:ea typeface="Microsoft YaHei" pitchFamily="34" charset="-122"/>
              </a:rPr>
              <a:t>Introduction to Scenic Areas</a:t>
            </a:r>
            <a:endParaRPr lang="zh-CN" altLang="en-US" sz="4400" dirty="0">
              <a:solidFill>
                <a:srgbClr val="464646"/>
              </a:solidFill>
              <a:latin typeface="Caveat" panose="00000500000000000000" pitchFamily="2" charset="0"/>
              <a:ea typeface="Microsoft YaHei" pitchFamily="34" charset="-122"/>
            </a:endParaRPr>
          </a:p>
        </p:txBody>
      </p:sp>
      <p:sp>
        <p:nvSpPr>
          <p:cNvPr id="7" name="Text 4"/>
          <p:cNvSpPr/>
          <p:nvPr/>
        </p:nvSpPr>
        <p:spPr>
          <a:xfrm>
            <a:off x="5953125" y="2286000"/>
            <a:ext cx="171450" cy="2000250"/>
          </a:xfrm>
          <a:prstGeom prst="rect">
            <a:avLst/>
          </a:prstGeom>
          <a:noFill/>
          <a:ln/>
        </p:spPr>
        <p:txBody>
          <a:bodyPr vert="eaVert" wrap="square" lIns="0" tIns="0" rIns="0" bIns="0" rtlCol="0" anchor="ctr"/>
          <a:lstStyle/>
          <a:p>
            <a:pPr marL="0" indent="0" algn="l">
              <a:lnSpc>
                <a:spcPts val="1350"/>
              </a:lnSpc>
              <a:buNone/>
            </a:pPr>
            <a:endParaRPr lang="en-US" sz="975" dirty="0"/>
          </a:p>
        </p:txBody>
      </p:sp>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B38E3-00B3-AA26-3178-492917CC34C2}"/>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3DBC03DC-BBB7-9376-B827-0067D4630D5F}"/>
              </a:ext>
            </a:extLst>
          </p:cNvPr>
          <p:cNvSpPr/>
          <p:nvPr/>
        </p:nvSpPr>
        <p:spPr>
          <a:xfrm>
            <a:off x="571500" y="1428750"/>
            <a:ext cx="8001000" cy="209550"/>
          </a:xfrm>
          <a:prstGeom prst="rect">
            <a:avLst/>
          </a:prstGeom>
          <a:noFill/>
          <a:ln/>
        </p:spPr>
        <p:txBody>
          <a:bodyPr vert="horz" wrap="square" lIns="0" tIns="0" rIns="0" bIns="0" rtlCol="0" anchor="ctr"/>
          <a:lstStyle/>
          <a:p>
            <a:pPr marL="0" indent="0" algn="l">
              <a:lnSpc>
                <a:spcPts val="1650"/>
              </a:lnSpc>
              <a:buNone/>
            </a:pPr>
            <a:endParaRPr lang="en-US" sz="1200" dirty="0"/>
          </a:p>
        </p:txBody>
      </p:sp>
      <p:pic>
        <p:nvPicPr>
          <p:cNvPr id="5" name="图片 4">
            <a:extLst>
              <a:ext uri="{FF2B5EF4-FFF2-40B4-BE49-F238E27FC236}">
                <a16:creationId xmlns:a16="http://schemas.microsoft.com/office/drawing/2014/main" id="{A884AF8D-4D11-26F0-BF91-78DEBD4F0B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5767" y="436612"/>
            <a:ext cx="2670798" cy="3381376"/>
          </a:xfrm>
          <a:prstGeom prst="flowChartConnector">
            <a:avLst/>
          </a:prstGeom>
          <a:effectLst>
            <a:softEdge rad="31750"/>
          </a:effectLst>
        </p:spPr>
      </p:pic>
      <p:pic>
        <p:nvPicPr>
          <p:cNvPr id="3" name="图片 2">
            <a:extLst>
              <a:ext uri="{FF2B5EF4-FFF2-40B4-BE49-F238E27FC236}">
                <a16:creationId xmlns:a16="http://schemas.microsoft.com/office/drawing/2014/main" id="{3C42BB2A-913B-0E0F-FD05-2538B00FCE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5332" y="1475535"/>
            <a:ext cx="2880927" cy="3609162"/>
          </a:xfrm>
          <a:prstGeom prst="flowChartConnector">
            <a:avLst/>
          </a:prstGeom>
          <a:effectLst>
            <a:softEdge rad="31750"/>
          </a:effectLst>
        </p:spPr>
      </p:pic>
      <p:sp>
        <p:nvSpPr>
          <p:cNvPr id="6" name="文本框 5">
            <a:extLst>
              <a:ext uri="{FF2B5EF4-FFF2-40B4-BE49-F238E27FC236}">
                <a16:creationId xmlns:a16="http://schemas.microsoft.com/office/drawing/2014/main" id="{66CB6371-50F7-D6C7-8DB4-2D5C4A1189CB}"/>
              </a:ext>
            </a:extLst>
          </p:cNvPr>
          <p:cNvSpPr txBox="1"/>
          <p:nvPr/>
        </p:nvSpPr>
        <p:spPr>
          <a:xfrm>
            <a:off x="571500" y="1300646"/>
            <a:ext cx="3495432" cy="3170868"/>
          </a:xfrm>
          <a:prstGeom prst="rect">
            <a:avLst/>
          </a:prstGeom>
          <a:noFill/>
        </p:spPr>
        <p:txBody>
          <a:bodyPr wrap="square" rtlCol="0">
            <a:spAutoFit/>
          </a:bodyPr>
          <a:lstStyle/>
          <a:p>
            <a:pPr algn="just">
              <a:lnSpc>
                <a:spcPts val="2700"/>
              </a:lnSpc>
            </a:pPr>
            <a:r>
              <a:rPr lang="en-US" altLang="zh-CN" sz="1600" dirty="0">
                <a:latin typeface="微软雅黑" panose="020B0503020204020204" pitchFamily="34" charset="-122"/>
                <a:ea typeface="微软雅黑" panose="020B0503020204020204" pitchFamily="34" charset="-122"/>
              </a:rPr>
              <a:t>Yuelu Academy, a cultural beacon that has illuminated the path of scholarship for over a millennium. The couplet adorning its gate – "</a:t>
            </a:r>
            <a:r>
              <a:rPr lang="zh-CN" altLang="en-US" sz="1600" dirty="0">
                <a:solidFill>
                  <a:srgbClr val="FF0000"/>
                </a:solidFill>
                <a:latin typeface="华文新魏" panose="02010800040101010101" pitchFamily="2" charset="-122"/>
                <a:ea typeface="华文新魏" panose="02010800040101010101" pitchFamily="2" charset="-122"/>
              </a:rPr>
              <a:t>惟楚有才，于斯为盛</a:t>
            </a:r>
            <a:r>
              <a:rPr lang="en-US" altLang="zh-CN" sz="1600" dirty="0">
                <a:latin typeface="微软雅黑" panose="020B0503020204020204" pitchFamily="34" charset="-122"/>
                <a:ea typeface="微软雅黑" panose="020B0503020204020204" pitchFamily="34" charset="-122"/>
              </a:rPr>
              <a:t>”, proclaiming "Talents thrive most abundantly in this land of Chu," has inspired generations of scholars to pursue academic excellence.</a:t>
            </a:r>
            <a:endParaRPr lang="zh-CN" altLang="en-US" sz="16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F159B54C-066B-A381-E32D-E02198BCB12A}"/>
              </a:ext>
            </a:extLst>
          </p:cNvPr>
          <p:cNvSpPr txBox="1"/>
          <p:nvPr/>
        </p:nvSpPr>
        <p:spPr>
          <a:xfrm>
            <a:off x="820271" y="450268"/>
            <a:ext cx="3583641" cy="584775"/>
          </a:xfrm>
          <a:prstGeom prst="rect">
            <a:avLst/>
          </a:prstGeom>
          <a:noFill/>
        </p:spPr>
        <p:txBody>
          <a:bodyPr wrap="square" rtlCol="0">
            <a:spAutoFit/>
          </a:bodyPr>
          <a:lstStyle/>
          <a:p>
            <a:r>
              <a:rPr lang="en-US" altLang="zh-CN" sz="3200" b="1" dirty="0">
                <a:latin typeface="Caveat" panose="00000500000000000000" pitchFamily="2" charset="0"/>
                <a:ea typeface="微软雅黑" panose="020B0503020204020204" pitchFamily="34" charset="-122"/>
              </a:rPr>
              <a:t>Yuelu Academy</a:t>
            </a:r>
            <a:endParaRPr lang="zh-CN" altLang="en-US" sz="3200" b="1" dirty="0">
              <a:latin typeface="Caveat" panose="00000500000000000000" pitchFamily="2" charset="0"/>
            </a:endParaRPr>
          </a:p>
        </p:txBody>
      </p:sp>
    </p:spTree>
    <p:extLst>
      <p:ext uri="{BB962C8B-B14F-4D97-AF65-F5344CB8AC3E}">
        <p14:creationId xmlns:p14="http://schemas.microsoft.com/office/powerpoint/2010/main" val="273161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BDDF8-AB45-2F42-2D0F-B42F32F193A0}"/>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26C5561A-E9EA-C935-D8CD-DEFA289D514F}"/>
              </a:ext>
            </a:extLst>
          </p:cNvPr>
          <p:cNvSpPr/>
          <p:nvPr/>
        </p:nvSpPr>
        <p:spPr>
          <a:xfrm>
            <a:off x="571500" y="1428750"/>
            <a:ext cx="8001000" cy="209550"/>
          </a:xfrm>
          <a:prstGeom prst="rect">
            <a:avLst/>
          </a:prstGeom>
          <a:noFill/>
          <a:ln/>
        </p:spPr>
        <p:txBody>
          <a:bodyPr vert="horz" wrap="square" lIns="0" tIns="0" rIns="0" bIns="0" rtlCol="0" anchor="ctr"/>
          <a:lstStyle/>
          <a:p>
            <a:pPr marL="0" indent="0" algn="l">
              <a:lnSpc>
                <a:spcPts val="1650"/>
              </a:lnSpc>
              <a:buNone/>
            </a:pPr>
            <a:endParaRPr lang="en-US" sz="1200" dirty="0"/>
          </a:p>
        </p:txBody>
      </p:sp>
      <p:pic>
        <p:nvPicPr>
          <p:cNvPr id="6" name="图片 5">
            <a:extLst>
              <a:ext uri="{FF2B5EF4-FFF2-40B4-BE49-F238E27FC236}">
                <a16:creationId xmlns:a16="http://schemas.microsoft.com/office/drawing/2014/main" id="{A0C35E0F-5CB2-5C9D-F3B9-3D2992A58276}"/>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6931959" y="0"/>
            <a:ext cx="2212041" cy="2292723"/>
          </a:xfrm>
          <a:prstGeom prst="rect">
            <a:avLst/>
          </a:prstGeom>
        </p:spPr>
      </p:pic>
      <p:sp>
        <p:nvSpPr>
          <p:cNvPr id="3" name="文本框 2">
            <a:extLst>
              <a:ext uri="{FF2B5EF4-FFF2-40B4-BE49-F238E27FC236}">
                <a16:creationId xmlns:a16="http://schemas.microsoft.com/office/drawing/2014/main" id="{79A52995-3381-D65F-A4D4-8437856FCFAD}"/>
              </a:ext>
            </a:extLst>
          </p:cNvPr>
          <p:cNvSpPr txBox="1"/>
          <p:nvPr/>
        </p:nvSpPr>
        <p:spPr>
          <a:xfrm>
            <a:off x="4491806" y="999826"/>
            <a:ext cx="3576593" cy="3279103"/>
          </a:xfrm>
          <a:prstGeom prst="rect">
            <a:avLst/>
          </a:prstGeom>
          <a:noFill/>
        </p:spPr>
        <p:txBody>
          <a:bodyPr wrap="square" rtlCol="0">
            <a:spAutoFit/>
          </a:bodyPr>
          <a:lstStyle/>
          <a:p>
            <a:pPr algn="just">
              <a:lnSpc>
                <a:spcPts val="2500"/>
              </a:lnSpc>
            </a:pPr>
            <a:r>
              <a:rPr lang="en-US" altLang="zh-CN" dirty="0"/>
              <a:t>Aiwan Pavilion is a quintessential Chinese pavilion celebrated for its poetic charm and autumn beauty. Built in 1792 during the Qing Dynasty, its name was inspired by the Tang Dynasty poet Du Mu’s verse: </a:t>
            </a:r>
            <a:r>
              <a:rPr lang="en-US" altLang="zh-CN" dirty="0">
                <a:latin typeface="微软雅黑" panose="020B0503020204020204" pitchFamily="34" charset="-122"/>
                <a:ea typeface="微软雅黑" panose="020B0503020204020204" pitchFamily="34" charset="-122"/>
              </a:rPr>
              <a:t>“</a:t>
            </a:r>
            <a:r>
              <a:rPr lang="zh-CN" altLang="en-US" dirty="0">
                <a:solidFill>
                  <a:srgbClr val="FF0000"/>
                </a:solidFill>
                <a:latin typeface="华文新魏" panose="02010800040101010101" pitchFamily="2" charset="-122"/>
                <a:ea typeface="华文新魏" panose="02010800040101010101" pitchFamily="2" charset="-122"/>
              </a:rPr>
              <a:t>停车坐爱枫林晚</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 </a:t>
            </a:r>
            <a:r>
              <a:rPr lang="en-US" altLang="zh-CN" dirty="0"/>
              <a:t>Every late autumn, the maple leaves blaze like fire, creating a scene of intoxicating beauty. </a:t>
            </a:r>
            <a:endParaRPr lang="zh-CN" altLang="en-US" dirty="0"/>
          </a:p>
        </p:txBody>
      </p:sp>
      <p:sp>
        <p:nvSpPr>
          <p:cNvPr id="5" name="文本框 4">
            <a:extLst>
              <a:ext uri="{FF2B5EF4-FFF2-40B4-BE49-F238E27FC236}">
                <a16:creationId xmlns:a16="http://schemas.microsoft.com/office/drawing/2014/main" id="{5E9C001E-5C2A-80DE-102E-EF8C66DEF1DB}"/>
              </a:ext>
            </a:extLst>
          </p:cNvPr>
          <p:cNvSpPr txBox="1"/>
          <p:nvPr/>
        </p:nvSpPr>
        <p:spPr>
          <a:xfrm>
            <a:off x="223666" y="255404"/>
            <a:ext cx="2391787" cy="584775"/>
          </a:xfrm>
          <a:prstGeom prst="rect">
            <a:avLst/>
          </a:prstGeom>
          <a:noFill/>
        </p:spPr>
        <p:txBody>
          <a:bodyPr wrap="square" rtlCol="0">
            <a:spAutoFit/>
          </a:bodyPr>
          <a:lstStyle/>
          <a:p>
            <a:r>
              <a:rPr lang="en-US" altLang="zh-CN" sz="3200" b="1" dirty="0">
                <a:latin typeface="Caveat" panose="00000500000000000000" pitchFamily="2" charset="0"/>
              </a:rPr>
              <a:t>Aiwan Pavilion</a:t>
            </a:r>
            <a:endParaRPr lang="zh-CN" altLang="en-US" sz="3200" b="1" dirty="0">
              <a:latin typeface="Caveat" panose="00000500000000000000" pitchFamily="2" charset="0"/>
            </a:endParaRPr>
          </a:p>
        </p:txBody>
      </p:sp>
      <p:pic>
        <p:nvPicPr>
          <p:cNvPr id="10" name="图片 9">
            <a:extLst>
              <a:ext uri="{FF2B5EF4-FFF2-40B4-BE49-F238E27FC236}">
                <a16:creationId xmlns:a16="http://schemas.microsoft.com/office/drawing/2014/main" id="{C4FBA10C-ED1B-20D4-3493-1A200F906E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429" y="1698752"/>
            <a:ext cx="2472470" cy="2991970"/>
          </a:xfrm>
          <a:prstGeom prst="rect">
            <a:avLst/>
          </a:prstGeom>
          <a:blipFill dpi="0" rotWithShape="1">
            <a:blip r:embed="rId5" cstate="screen">
              <a:alphaModFix amt="0"/>
              <a:extLst>
                <a:ext uri="{28A0092B-C50C-407E-A947-70E740481C1C}">
                  <a14:useLocalDpi xmlns:a14="http://schemas.microsoft.com/office/drawing/2010/main"/>
                </a:ext>
              </a:extLst>
            </a:blip>
            <a:srcRect/>
            <a:stretch>
              <a:fillRect/>
            </a:stretch>
          </a:blipFill>
          <a:effectLst>
            <a:softEdge rad="31750"/>
          </a:effectLst>
        </p:spPr>
      </p:pic>
      <p:pic>
        <p:nvPicPr>
          <p:cNvPr id="13" name="图片 12">
            <a:extLst>
              <a:ext uri="{FF2B5EF4-FFF2-40B4-BE49-F238E27FC236}">
                <a16:creationId xmlns:a16="http://schemas.microsoft.com/office/drawing/2014/main" id="{70BC05A2-EE06-0F25-95D2-2CAFFF1A38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76967" y="959420"/>
            <a:ext cx="2123533" cy="2666606"/>
          </a:xfrm>
          <a:prstGeom prst="rect">
            <a:avLst/>
          </a:prstGeom>
          <a:effectLst>
            <a:softEdge rad="31750"/>
          </a:effectLst>
        </p:spPr>
      </p:pic>
    </p:spTree>
    <p:extLst>
      <p:ext uri="{BB962C8B-B14F-4D97-AF65-F5344CB8AC3E}">
        <p14:creationId xmlns:p14="http://schemas.microsoft.com/office/powerpoint/2010/main" val="72231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4" name="Text 2"/>
          <p:cNvSpPr/>
          <p:nvPr/>
        </p:nvSpPr>
        <p:spPr>
          <a:xfrm>
            <a:off x="571500" y="1428750"/>
            <a:ext cx="8001000" cy="209550"/>
          </a:xfrm>
          <a:prstGeom prst="rect">
            <a:avLst/>
          </a:prstGeom>
          <a:noFill/>
          <a:ln/>
        </p:spPr>
        <p:txBody>
          <a:bodyPr vert="horz" wrap="square" lIns="0" tIns="0" rIns="0" bIns="0" rtlCol="0" anchor="ctr"/>
          <a:lstStyle/>
          <a:p>
            <a:pPr marL="0" indent="0" algn="l">
              <a:lnSpc>
                <a:spcPts val="1650"/>
              </a:lnSpc>
              <a:buNone/>
            </a:pPr>
            <a:endParaRPr lang="en-US" sz="1200" dirty="0"/>
          </a:p>
        </p:txBody>
      </p:sp>
      <p:sp>
        <p:nvSpPr>
          <p:cNvPr id="7" name="文本框 6">
            <a:extLst>
              <a:ext uri="{FF2B5EF4-FFF2-40B4-BE49-F238E27FC236}">
                <a16:creationId xmlns:a16="http://schemas.microsoft.com/office/drawing/2014/main" id="{73949620-5108-4C70-4DE0-FBC2B4EA2B47}"/>
              </a:ext>
            </a:extLst>
          </p:cNvPr>
          <p:cNvSpPr txBox="1"/>
          <p:nvPr/>
        </p:nvSpPr>
        <p:spPr>
          <a:xfrm>
            <a:off x="554794" y="1132120"/>
            <a:ext cx="4017207" cy="3378104"/>
          </a:xfrm>
          <a:prstGeom prst="rect">
            <a:avLst/>
          </a:prstGeom>
          <a:noFill/>
        </p:spPr>
        <p:txBody>
          <a:bodyPr wrap="square" rtlCol="0">
            <a:spAutoFit/>
          </a:bodyPr>
          <a:lstStyle/>
          <a:p>
            <a:pPr algn="just">
              <a:lnSpc>
                <a:spcPct val="150000"/>
              </a:lnSpc>
            </a:pPr>
            <a:r>
              <a:rPr lang="en-US" altLang="zh-CN" sz="1600" dirty="0"/>
              <a:t>It stands as one of China’s oldest Buddhist temples and a cultural gem of the region. Built in 268 CE during the Western Jin Dynasty, it is revered as the “</a:t>
            </a:r>
            <a:r>
              <a:rPr lang="en-US" altLang="zh-CN" sz="1600" dirty="0">
                <a:solidFill>
                  <a:srgbClr val="FF0000"/>
                </a:solidFill>
              </a:rPr>
              <a:t>First Buddhist Temple of Hunan</a:t>
            </a:r>
            <a:r>
              <a:rPr lang="en-US" altLang="zh-CN" sz="1600" dirty="0"/>
              <a:t>” and “</a:t>
            </a:r>
            <a:r>
              <a:rPr lang="en-US" altLang="zh-CN" sz="1600" dirty="0">
                <a:solidFill>
                  <a:srgbClr val="FF0000"/>
                </a:solidFill>
              </a:rPr>
              <a:t>a cradle of Zen Buddhism in Central China</a:t>
            </a:r>
            <a:r>
              <a:rPr lang="en-US" altLang="zh-CN" sz="1600" dirty="0"/>
              <a:t>”. With a history spanning over 1,700 years, the temple has witnessed the rise and fall of dynasties, surviving wars and reconstructions.</a:t>
            </a:r>
            <a:endParaRPr lang="zh-CN" altLang="en-US" sz="1600" dirty="0"/>
          </a:p>
        </p:txBody>
      </p:sp>
      <p:sp>
        <p:nvSpPr>
          <p:cNvPr id="8" name="文本框 7">
            <a:extLst>
              <a:ext uri="{FF2B5EF4-FFF2-40B4-BE49-F238E27FC236}">
                <a16:creationId xmlns:a16="http://schemas.microsoft.com/office/drawing/2014/main" id="{94B07762-A944-E0C9-FB41-8338BC311F25}"/>
              </a:ext>
            </a:extLst>
          </p:cNvPr>
          <p:cNvSpPr txBox="1"/>
          <p:nvPr/>
        </p:nvSpPr>
        <p:spPr>
          <a:xfrm>
            <a:off x="335754" y="302984"/>
            <a:ext cx="3607596" cy="584775"/>
          </a:xfrm>
          <a:prstGeom prst="rect">
            <a:avLst/>
          </a:prstGeom>
          <a:noFill/>
        </p:spPr>
        <p:txBody>
          <a:bodyPr wrap="square" rtlCol="0">
            <a:spAutoFit/>
          </a:bodyPr>
          <a:lstStyle/>
          <a:p>
            <a:r>
              <a:rPr lang="en-US" altLang="zh-CN" sz="3200" b="1" dirty="0">
                <a:latin typeface="Caveat" panose="00000500000000000000" pitchFamily="2" charset="0"/>
              </a:rPr>
              <a:t>Ancient Lushan Temple</a:t>
            </a:r>
            <a:endParaRPr lang="zh-CN" altLang="en-US" sz="3200" b="1" dirty="0">
              <a:latin typeface="Caveat" panose="00000500000000000000" pitchFamily="2" charset="0"/>
            </a:endParaRPr>
          </a:p>
        </p:txBody>
      </p:sp>
      <p:pic>
        <p:nvPicPr>
          <p:cNvPr id="11" name="图片 10">
            <a:extLst>
              <a:ext uri="{FF2B5EF4-FFF2-40B4-BE49-F238E27FC236}">
                <a16:creationId xmlns:a16="http://schemas.microsoft.com/office/drawing/2014/main" id="{6925C64C-B727-7EC9-7279-2E3B567EF7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4791" y="732482"/>
            <a:ext cx="2974918" cy="3777742"/>
          </a:xfrm>
          <a:prstGeom prst="rect">
            <a:avLst/>
          </a:prstGeom>
          <a:ln>
            <a:noFill/>
          </a:ln>
          <a:effectLst>
            <a:outerShdw blurRad="184150" dist="241300" dir="11520000" sx="110000" sy="110000" algn="ctr">
              <a:srgbClr val="000000">
                <a:alpha val="18000"/>
              </a:srgbClr>
            </a:outerShdw>
            <a:softEdge rad="31750"/>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C711E-B4A3-88AB-451A-8BEAB021BFA5}"/>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8BE3A82E-D965-D87A-89AA-8A71E2B41EDD}"/>
              </a:ext>
            </a:extLst>
          </p:cNvPr>
          <p:cNvSpPr/>
          <p:nvPr/>
        </p:nvSpPr>
        <p:spPr>
          <a:xfrm>
            <a:off x="571500" y="1428750"/>
            <a:ext cx="8001000" cy="209550"/>
          </a:xfrm>
          <a:prstGeom prst="rect">
            <a:avLst/>
          </a:prstGeom>
          <a:noFill/>
          <a:ln/>
        </p:spPr>
        <p:txBody>
          <a:bodyPr vert="horz" wrap="square" lIns="0" tIns="0" rIns="0" bIns="0" rtlCol="0" anchor="ctr"/>
          <a:lstStyle/>
          <a:p>
            <a:pPr marL="0" indent="0" algn="l">
              <a:lnSpc>
                <a:spcPts val="1650"/>
              </a:lnSpc>
              <a:buNone/>
            </a:pPr>
            <a:endParaRPr lang="en-US" sz="1200" dirty="0"/>
          </a:p>
        </p:txBody>
      </p:sp>
      <p:pic>
        <p:nvPicPr>
          <p:cNvPr id="6" name="图片 5">
            <a:extLst>
              <a:ext uri="{FF2B5EF4-FFF2-40B4-BE49-F238E27FC236}">
                <a16:creationId xmlns:a16="http://schemas.microsoft.com/office/drawing/2014/main" id="{F5535F61-ECA2-DB7E-6EA2-27DA2B7100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354" y="698748"/>
            <a:ext cx="2530631" cy="3374174"/>
          </a:xfrm>
          <a:prstGeom prst="rect">
            <a:avLst/>
          </a:prstGeom>
        </p:spPr>
      </p:pic>
      <p:pic>
        <p:nvPicPr>
          <p:cNvPr id="3" name="图片 2">
            <a:extLst>
              <a:ext uri="{FF2B5EF4-FFF2-40B4-BE49-F238E27FC236}">
                <a16:creationId xmlns:a16="http://schemas.microsoft.com/office/drawing/2014/main" id="{4D2EE40D-F816-24E7-C85A-E2C629DAB1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3809" y="990193"/>
            <a:ext cx="2463270" cy="3345976"/>
          </a:xfrm>
          <a:prstGeom prst="rect">
            <a:avLst/>
          </a:prstGeom>
        </p:spPr>
      </p:pic>
      <p:pic>
        <p:nvPicPr>
          <p:cNvPr id="5" name="图片 4">
            <a:extLst>
              <a:ext uri="{FF2B5EF4-FFF2-40B4-BE49-F238E27FC236}">
                <a16:creationId xmlns:a16="http://schemas.microsoft.com/office/drawing/2014/main" id="{B2DC3CDE-D226-FA5E-3C51-EAE6C7996D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70903" y="1257497"/>
            <a:ext cx="2463270" cy="3368993"/>
          </a:xfrm>
          <a:prstGeom prst="rect">
            <a:avLst/>
          </a:prstGeom>
        </p:spPr>
      </p:pic>
      <p:sp>
        <p:nvSpPr>
          <p:cNvPr id="9" name="文本框 8">
            <a:extLst>
              <a:ext uri="{FF2B5EF4-FFF2-40B4-BE49-F238E27FC236}">
                <a16:creationId xmlns:a16="http://schemas.microsoft.com/office/drawing/2014/main" id="{A398EF5F-4FD4-7FDD-81A5-2C88E19D4FE2}"/>
              </a:ext>
            </a:extLst>
          </p:cNvPr>
          <p:cNvSpPr txBox="1"/>
          <p:nvPr/>
        </p:nvSpPr>
        <p:spPr>
          <a:xfrm>
            <a:off x="481700" y="4202437"/>
            <a:ext cx="2307431" cy="369332"/>
          </a:xfrm>
          <a:prstGeom prst="rect">
            <a:avLst/>
          </a:prstGeom>
          <a:noFill/>
        </p:spPr>
        <p:txBody>
          <a:bodyPr wrap="square" rtlCol="0">
            <a:spAutoFit/>
          </a:bodyPr>
          <a:lstStyle/>
          <a:p>
            <a:r>
              <a:rPr lang="en-US" altLang="zh-CN" b="1" dirty="0"/>
              <a:t>Joy and Harmony</a:t>
            </a:r>
            <a:endParaRPr lang="zh-CN" altLang="en-US" dirty="0"/>
          </a:p>
        </p:txBody>
      </p:sp>
      <p:sp>
        <p:nvSpPr>
          <p:cNvPr id="10" name="文本框 9">
            <a:extLst>
              <a:ext uri="{FF2B5EF4-FFF2-40B4-BE49-F238E27FC236}">
                <a16:creationId xmlns:a16="http://schemas.microsoft.com/office/drawing/2014/main" id="{438066DB-5690-251E-7563-831C626781DD}"/>
              </a:ext>
            </a:extLst>
          </p:cNvPr>
          <p:cNvSpPr txBox="1"/>
          <p:nvPr/>
        </p:nvSpPr>
        <p:spPr>
          <a:xfrm>
            <a:off x="3409372" y="4502336"/>
            <a:ext cx="2093118" cy="369332"/>
          </a:xfrm>
          <a:prstGeom prst="rect">
            <a:avLst/>
          </a:prstGeom>
          <a:noFill/>
        </p:spPr>
        <p:txBody>
          <a:bodyPr wrap="square" rtlCol="0">
            <a:spAutoFit/>
          </a:bodyPr>
          <a:lstStyle/>
          <a:p>
            <a:r>
              <a:rPr lang="en-US" altLang="zh-CN" b="1" dirty="0"/>
              <a:t>Health and Safety</a:t>
            </a:r>
            <a:endParaRPr lang="zh-CN" altLang="en-US" dirty="0"/>
          </a:p>
        </p:txBody>
      </p:sp>
      <p:sp>
        <p:nvSpPr>
          <p:cNvPr id="12" name="文本框 11">
            <a:extLst>
              <a:ext uri="{FF2B5EF4-FFF2-40B4-BE49-F238E27FC236}">
                <a16:creationId xmlns:a16="http://schemas.microsoft.com/office/drawing/2014/main" id="{D513C3D0-8056-4221-6273-2692B0B87884}"/>
              </a:ext>
            </a:extLst>
          </p:cNvPr>
          <p:cNvSpPr txBox="1"/>
          <p:nvPr/>
        </p:nvSpPr>
        <p:spPr>
          <a:xfrm>
            <a:off x="5898993" y="4687002"/>
            <a:ext cx="3246834" cy="369332"/>
          </a:xfrm>
          <a:prstGeom prst="rect">
            <a:avLst/>
          </a:prstGeom>
          <a:noFill/>
        </p:spPr>
        <p:txBody>
          <a:bodyPr wrap="square" rtlCol="0">
            <a:spAutoFit/>
          </a:bodyPr>
          <a:lstStyle/>
          <a:p>
            <a:r>
              <a:rPr lang="en-US" altLang="zh-CN" b="1" dirty="0"/>
              <a:t>Wisdom and Enlightenment</a:t>
            </a:r>
            <a:endParaRPr lang="zh-CN" altLang="en-US" dirty="0"/>
          </a:p>
        </p:txBody>
      </p:sp>
    </p:spTree>
    <p:extLst>
      <p:ext uri="{BB962C8B-B14F-4D97-AF65-F5344CB8AC3E}">
        <p14:creationId xmlns:p14="http://schemas.microsoft.com/office/powerpoint/2010/main" val="5104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TotalTime>
  <Words>549</Words>
  <Application>Microsoft Office PowerPoint</Application>
  <PresentationFormat>全屏显示(16:9)</PresentationFormat>
  <Paragraphs>54</Paragraphs>
  <Slides>13</Slides>
  <Notes>13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华文新魏</vt:lpstr>
      <vt:lpstr>Microsoft YaHei</vt:lpstr>
      <vt:lpstr>Microsoft YaHei</vt:lpstr>
      <vt:lpstr>Arial</vt:lpstr>
      <vt:lpstr>Caveat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婷 陈</cp:lastModifiedBy>
  <cp:revision>29</cp:revision>
  <dcterms:created xsi:type="dcterms:W3CDTF">2025-05-04T04:56:44Z</dcterms:created>
  <dcterms:modified xsi:type="dcterms:W3CDTF">2025-06-20T13:24:39Z</dcterms:modified>
</cp:coreProperties>
</file>