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4" r:id="rId3"/>
    <p:sldId id="259" r:id="rId4"/>
    <p:sldId id="452" r:id="rId5"/>
    <p:sldId id="313" r:id="rId6"/>
    <p:sldId id="315" r:id="rId7"/>
    <p:sldId id="316" r:id="rId8"/>
    <p:sldId id="459" r:id="rId9"/>
    <p:sldId id="460" r:id="rId10"/>
    <p:sldId id="470" r:id="rId11"/>
    <p:sldId id="516" r:id="rId12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5" autoAdjust="0"/>
    <p:restoredTop sz="94660"/>
  </p:normalViewPr>
  <p:slideViewPr>
    <p:cSldViewPr showGuides="1">
      <p:cViewPr varScale="1">
        <p:scale>
          <a:sx n="83" d="100"/>
          <a:sy n="83" d="100"/>
        </p:scale>
        <p:origin x="3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34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9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zh-CN" dirty="0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zh-CN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7BFA3A6-6D4F-41B6-B7E2-A67420535EE2}" type="slidenum">
              <a:rPr lang="zh-CN" altLang="zh-CN" smtClean="0"/>
            </a:fld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5.png"/><Relationship Id="rId7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tags" Target="../tags/tag2.xml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9" Type="http://schemas.openxmlformats.org/officeDocument/2006/relationships/image" Target="../media/image11.png"/><Relationship Id="rId18" Type="http://schemas.openxmlformats.org/officeDocument/2006/relationships/image" Target="../media/image10.png"/><Relationship Id="rId17" Type="http://schemas.openxmlformats.org/officeDocument/2006/relationships/tags" Target="../tags/tag8.xml"/><Relationship Id="rId16" Type="http://schemas.openxmlformats.org/officeDocument/2006/relationships/image" Target="../media/image9.jpeg"/><Relationship Id="rId15" Type="http://schemas.openxmlformats.org/officeDocument/2006/relationships/tags" Target="../tags/tag7.xml"/><Relationship Id="rId14" Type="http://schemas.openxmlformats.org/officeDocument/2006/relationships/image" Target="../media/image8.jpeg"/><Relationship Id="rId13" Type="http://schemas.openxmlformats.org/officeDocument/2006/relationships/tags" Target="../tags/tag6.xml"/><Relationship Id="rId12" Type="http://schemas.openxmlformats.org/officeDocument/2006/relationships/image" Target="../media/image7.jpeg"/><Relationship Id="rId11" Type="http://schemas.openxmlformats.org/officeDocument/2006/relationships/tags" Target="../tags/tag5.xml"/><Relationship Id="rId10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卡通手绘风格517吃货节食物海报促销banner背景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" y="635"/>
            <a:ext cx="122745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15" y="188595"/>
            <a:ext cx="10515600" cy="873760"/>
          </a:xfrm>
        </p:spPr>
        <p:txBody>
          <a:bodyPr/>
          <a:lstStyle>
            <a:lvl1pPr>
              <a:defRPr sz="2800" b="1">
                <a:solidFill>
                  <a:srgbClr val="7A4E09"/>
                </a:solidFill>
                <a:latin typeface="思源宋体 CN Heavy" pitchFamily="18" charset="-122"/>
                <a:ea typeface="思源宋体 CN Heavy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CCFB-0FC1-4EDA-B4BE-F8F8A394F938}" type="slidenum">
              <a:rPr lang="zh-CN" altLang="zh-CN" smtClean="0"/>
            </a:fld>
            <a:endParaRPr lang="zh-CN" altLang="zh-CN"/>
          </a:p>
        </p:txBody>
      </p:sp>
      <p:pic>
        <p:nvPicPr>
          <p:cNvPr id="7" name="图片 6" descr="51miz-E1279746-EA9F8C9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765" y="-27305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zh-CN" smtClean="0"/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zh-CN" smtClean="0"/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75E6-9CF6-42A9-B9D7-2F60877A906C}" type="slidenum">
              <a:rPr lang="zh-CN" altLang="zh-CN" smtClean="0"/>
            </a:fld>
            <a:endParaRPr lang="zh-CN" altLang="zh-CN"/>
          </a:p>
        </p:txBody>
      </p:sp>
      <p:pic>
        <p:nvPicPr>
          <p:cNvPr id="5" name="图片 4" descr="卡通手绘风格517吃货节食物海报促销banner背景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" y="635"/>
            <a:ext cx="12274550" cy="6858000"/>
          </a:xfrm>
          <a:prstGeom prst="rect">
            <a:avLst/>
          </a:prstGeom>
        </p:spPr>
      </p:pic>
      <p:pic>
        <p:nvPicPr>
          <p:cNvPr id="6" name="图片 5" descr="卡通手绘风格517吃货节食物海报促销banner背景 拷贝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-816610" y="4653280"/>
            <a:ext cx="2775585" cy="2477770"/>
          </a:xfrm>
          <a:prstGeom prst="rect">
            <a:avLst/>
          </a:prstGeom>
        </p:spPr>
      </p:pic>
      <p:pic>
        <p:nvPicPr>
          <p:cNvPr id="7" name="图片 6" descr="卡通手绘风格517吃货节食物海报促销banner背景 拷贝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10704195" y="548640"/>
            <a:ext cx="2016125" cy="2736215"/>
          </a:xfrm>
          <a:prstGeom prst="rect">
            <a:avLst/>
          </a:prstGeom>
        </p:spPr>
      </p:pic>
      <p:pic>
        <p:nvPicPr>
          <p:cNvPr id="8" name="图片 7" descr="卡通手绘风格517吃货节食物海报促销banner背景 拷贝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screen"/>
          <a:srcRect/>
          <a:stretch>
            <a:fillRect/>
          </a:stretch>
        </p:blipFill>
        <p:spPr>
          <a:xfrm>
            <a:off x="9768205" y="4478655"/>
            <a:ext cx="3191510" cy="2724150"/>
          </a:xfrm>
          <a:prstGeom prst="rect">
            <a:avLst/>
          </a:prstGeom>
        </p:spPr>
      </p:pic>
      <p:pic>
        <p:nvPicPr>
          <p:cNvPr id="9" name="图片 8" descr="卡通手绘风格517吃货节食物海报促销banner背景 拷贝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 cstate="screen"/>
          <a:srcRect/>
          <a:stretch>
            <a:fillRect/>
          </a:stretch>
        </p:blipFill>
        <p:spPr>
          <a:xfrm>
            <a:off x="2035810" y="5373370"/>
            <a:ext cx="1487805" cy="1410970"/>
          </a:xfrm>
          <a:prstGeom prst="rect">
            <a:avLst/>
          </a:prstGeom>
        </p:spPr>
      </p:pic>
      <p:pic>
        <p:nvPicPr>
          <p:cNvPr id="10" name="图片 9" descr="卡通手绘风格517吃货节食物海报促销banner背景 拷贝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cstate="screen"/>
          <a:srcRect/>
          <a:stretch>
            <a:fillRect/>
          </a:stretch>
        </p:blipFill>
        <p:spPr>
          <a:xfrm>
            <a:off x="-889000" y="2637155"/>
            <a:ext cx="2098040" cy="1603375"/>
          </a:xfrm>
          <a:prstGeom prst="rect">
            <a:avLst/>
          </a:prstGeom>
        </p:spPr>
      </p:pic>
      <p:pic>
        <p:nvPicPr>
          <p:cNvPr id="11" name="图片 10" descr="卡通手绘风格517吃货节食物海报促销banner背景 拷贝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screen"/>
          <a:srcRect/>
          <a:stretch>
            <a:fillRect/>
          </a:stretch>
        </p:blipFill>
        <p:spPr>
          <a:xfrm>
            <a:off x="8256270" y="-459740"/>
            <a:ext cx="3024505" cy="1800225"/>
          </a:xfrm>
          <a:prstGeom prst="rect">
            <a:avLst/>
          </a:prstGeom>
        </p:spPr>
      </p:pic>
      <p:pic>
        <p:nvPicPr>
          <p:cNvPr id="12" name="图片 11" descr="卡通手绘风格517吃货节食物海报促销banner背景 拷贝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 cstate="screen"/>
          <a:srcRect/>
          <a:stretch>
            <a:fillRect/>
          </a:stretch>
        </p:blipFill>
        <p:spPr>
          <a:xfrm>
            <a:off x="10848340" y="3367405"/>
            <a:ext cx="1645285" cy="1196975"/>
          </a:xfrm>
          <a:prstGeom prst="rect">
            <a:avLst/>
          </a:prstGeom>
        </p:spPr>
      </p:pic>
      <p:pic>
        <p:nvPicPr>
          <p:cNvPr id="13" name="图片 12" descr="卡通手绘风格517吃货节食物海报促销banner背景 拷贝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238490" y="5749290"/>
            <a:ext cx="1097915" cy="979805"/>
          </a:xfrm>
          <a:prstGeom prst="rect">
            <a:avLst/>
          </a:prstGeom>
        </p:spPr>
      </p:pic>
      <p:pic>
        <p:nvPicPr>
          <p:cNvPr id="14" name="图片 13" descr="51miz-E1135838-5E44D492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>
          <a:xfrm>
            <a:off x="-1320800" y="-99060"/>
            <a:ext cx="2722880" cy="208851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189AF9-F7CE-45BE-ADAF-EB0536D3C660}" type="slidenum">
              <a:rPr lang="zh-CN" altLang="zh-CN" smtClean="0"/>
            </a:fld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 advClick="0" advTm="0">
    <p:fade/>
  </p:transition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4.jpe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767408" y="2429510"/>
            <a:ext cx="10252242" cy="999490"/>
          </a:xfrm>
        </p:spPr>
        <p:txBody>
          <a:bodyPr vert="horz" wrap="square" lIns="91440" tIns="45720" rIns="91440" bIns="45720" anchor="ctr" anchorCtr="1">
            <a:noAutofit/>
          </a:bodyPr>
          <a:lstStyle>
            <a:lvl1pPr lvl="0">
              <a:buClrTx/>
              <a:buSzTx/>
              <a:buFontTx/>
              <a:defRPr/>
            </a:lvl1pPr>
          </a:lstStyle>
          <a:p>
            <a:pPr lvl="0" algn="dist"/>
            <a:r>
              <a:rPr lang="en-US" altLang="zh-CN" dirty="0"/>
              <a:t> </a:t>
            </a:r>
            <a:r>
              <a:rPr lang="en-US" altLang="zh-C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Chinese Food</a:t>
            </a:r>
            <a:r>
              <a:rPr lang="zh-CN" alt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Jiangxi Cuisine</a:t>
            </a:r>
            <a:endParaRPr lang="zh-CN" altLang="en-US" sz="6000" dirty="0">
              <a:solidFill>
                <a:srgbClr val="7A4E09"/>
              </a:solidFill>
              <a:latin typeface="Times New Roman" panose="02020603050405020304" pitchFamily="18" charset="0"/>
              <a:ea typeface="思源宋体 CN Heavy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655721" y="3889954"/>
            <a:ext cx="2088515" cy="2114550"/>
            <a:chOff x="5702" y="7101"/>
            <a:chExt cx="3289" cy="3330"/>
          </a:xfrm>
        </p:grpSpPr>
        <p:sp>
          <p:nvSpPr>
            <p:cNvPr id="9" name="圆角矩形 8"/>
            <p:cNvSpPr/>
            <p:nvPr>
              <p:custDataLst>
                <p:tags r:id="rId1"/>
              </p:custDataLst>
            </p:nvPr>
          </p:nvSpPr>
          <p:spPr>
            <a:xfrm>
              <a:off x="5702" y="7101"/>
              <a:ext cx="2835" cy="5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5702" y="7668"/>
              <a:ext cx="3289" cy="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Liao Dan</a:t>
              </a:r>
              <a:endParaRPr lang="en-US" altLang="zh-C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dist"/>
              <a:endParaRPr lang="en-US" altLang="zh-C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dist"/>
              <a:r>
                <a:rPr lang="en-US" altLang="zh-C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2025.3.21</a:t>
              </a:r>
              <a:endPara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199456" y="2780928"/>
            <a:ext cx="10011209" cy="999490"/>
          </a:xfrm>
        </p:spPr>
        <p:txBody>
          <a:bodyPr vert="horz" wrap="square" lIns="91440" tIns="45720" rIns="91440" bIns="45720" anchor="ctr" anchorCtr="1">
            <a:noAutofit/>
          </a:bodyPr>
          <a:lstStyle>
            <a:lvl1pPr lvl="0">
              <a:buClrTx/>
              <a:buSzTx/>
              <a:buFontTx/>
              <a:defRPr/>
            </a:lvl1pPr>
          </a:lstStyle>
          <a:p>
            <a:pPr lvl="0" algn="dist"/>
            <a:r>
              <a:rPr lang="en-US" altLang="zh-CN" sz="8000" dirty="0">
                <a:latin typeface="Times New Roman" panose="02020603050405020304" pitchFamily="18" charset="0"/>
                <a:ea typeface="思源宋体 CN Heavy" pitchFamily="18" charset="-122"/>
                <a:cs typeface="Times New Roman" panose="02020603050405020304" pitchFamily="18" charset="0"/>
              </a:rPr>
              <a:t>Thank you for listening</a:t>
            </a:r>
            <a:endParaRPr lang="zh-CN" altLang="en-US" sz="8000" dirty="0">
              <a:latin typeface="思源宋体 CN Heavy" pitchFamily="18" charset="-122"/>
              <a:ea typeface="思源宋体 CN Heavy" pitchFamily="18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03512" y="936478"/>
            <a:ext cx="8425180" cy="4385816"/>
          </a:xfrm>
          <a:noFill/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Ready for a Spicy Challenge?</a:t>
            </a:r>
            <a:b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these ingredients is a signature of Jiangxi cuisine?”</a:t>
            </a:r>
            <a:b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A. Chili peppers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🌶️   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Fermented tofu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🧈</a:t>
            </a:r>
            <a:b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Freshwater fish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🐟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Bamboo shoots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🎋</a:t>
            </a:r>
            <a:b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1624" y="3068960"/>
            <a:ext cx="1702505" cy="12541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3068960"/>
            <a:ext cx="1855131" cy="12541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459" y="5013176"/>
            <a:ext cx="1656398" cy="12541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48" y="5013178"/>
            <a:ext cx="1855131" cy="1254176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63752" y="155545"/>
            <a:ext cx="4047219" cy="126009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defTabSz="457200" eaLnBrk="1" hangingPunct="1">
              <a:buNone/>
            </a:pPr>
            <a:r>
              <a:rPr lang="en-US" altLang="zh-CN" sz="6600" dirty="0">
                <a:latin typeface="Times New Roman" panose="02020603050405020304" pitchFamily="18" charset="0"/>
                <a:ea typeface="思源宋体 CN Heavy" pitchFamily="18" charset="-122"/>
                <a:cs typeface="Times New Roman" panose="02020603050405020304" pitchFamily="18" charset="0"/>
                <a:sym typeface="+mn-ea"/>
              </a:rPr>
              <a:t>Contents</a:t>
            </a:r>
            <a:r>
              <a:rPr lang="zh-CN" altLang="en-US" sz="6600" dirty="0">
                <a:latin typeface="Times New Roman" panose="02020603050405020304" pitchFamily="18" charset="0"/>
                <a:ea typeface="思源宋体 CN Heavy" pitchFamily="18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6600" dirty="0">
              <a:latin typeface="Times New Roman" panose="02020603050405020304" pitchFamily="18" charset="0"/>
              <a:ea typeface="思源宋体 CN Heavy" pitchFamily="18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445263" y="1238155"/>
            <a:ext cx="2227036" cy="774700"/>
            <a:chOff x="3863752" y="1556792"/>
            <a:chExt cx="4119880" cy="774700"/>
          </a:xfrm>
        </p:grpSpPr>
        <p:sp>
          <p:nvSpPr>
            <p:cNvPr id="2" name="文本框 1"/>
            <p:cNvSpPr txBox="1"/>
            <p:nvPr/>
          </p:nvSpPr>
          <p:spPr>
            <a:xfrm>
              <a:off x="3863752" y="1556792"/>
              <a:ext cx="4118466" cy="49466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indent="0" algn="dist">
                <a:lnSpc>
                  <a:spcPct val="100000"/>
                </a:lnSpc>
                <a:buNone/>
              </a:pPr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Introduction</a:t>
              </a:r>
              <a:endParaRPr lang="zh-CN" altLang="en-US" sz="3200" dirty="0">
                <a:solidFill>
                  <a:srgbClr val="7A4E09"/>
                </a:solidFill>
                <a:latin typeface="Times New Roman" panose="02020603050405020304" pitchFamily="18" charset="0"/>
                <a:ea typeface="思源宋体 CN Heavy" pitchFamily="18" charset="-122"/>
                <a:cs typeface="Times New Roman" panose="02020603050405020304" pitchFamily="18" charset="0"/>
                <a:sym typeface="仿宋" panose="02010609060101010101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863752" y="2051457"/>
              <a:ext cx="4119880" cy="28003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l"/>
              <a:endParaRPr lang="zh-CN" altLang="en-US" sz="1200" dirty="0">
                <a:solidFill>
                  <a:srgbClr val="7A4E09">
                    <a:alpha val="6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431351" y="340587"/>
            <a:ext cx="8523076" cy="2267506"/>
            <a:chOff x="1988734" y="257947"/>
            <a:chExt cx="6112087" cy="2267506"/>
          </a:xfrm>
        </p:grpSpPr>
        <p:sp>
          <p:nvSpPr>
            <p:cNvPr id="12" name="文本框 11"/>
            <p:cNvSpPr txBox="1"/>
            <p:nvPr>
              <p:custDataLst>
                <p:tags r:id="rId1"/>
              </p:custDataLst>
            </p:nvPr>
          </p:nvSpPr>
          <p:spPr>
            <a:xfrm>
              <a:off x="1988734" y="2030788"/>
              <a:ext cx="4131083" cy="49466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indent="0" algn="dist">
                <a:lnSpc>
                  <a:spcPct val="100000"/>
                </a:lnSpc>
                <a:buNone/>
              </a:pPr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Historical &amp; Cultural Background</a:t>
              </a:r>
              <a:endParaRPr lang="zh-CN" altLang="en-US" sz="3200" dirty="0">
                <a:solidFill>
                  <a:srgbClr val="7A4E09"/>
                </a:solidFill>
                <a:latin typeface="Times New Roman" panose="02020603050405020304" pitchFamily="18" charset="0"/>
                <a:ea typeface="思源宋体 CN Heavy" pitchFamily="18" charset="-122"/>
                <a:cs typeface="Times New Roman" panose="02020603050405020304" pitchFamily="18" charset="0"/>
                <a:sym typeface="仿宋" panose="02010609060101010101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2"/>
              </p:custDataLst>
            </p:nvPr>
          </p:nvSpPr>
          <p:spPr>
            <a:xfrm>
              <a:off x="3132269" y="257947"/>
              <a:ext cx="4968552" cy="28003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>
              <a:defPPr>
                <a:defRPr lang="en-US"/>
              </a:defPPr>
              <a:lvl1pPr>
                <a:defRPr sz="1200">
                  <a:solidFill>
                    <a:srgbClr val="7A4E09">
                      <a:alpha val="60000"/>
                    </a:srgbClr>
                  </a:solidFill>
                  <a:cs typeface="阿里巴巴普惠体" panose="00020600040101010101" charset="-122"/>
                </a:defRPr>
              </a:lvl1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461787" y="3056981"/>
            <a:ext cx="9029801" cy="774700"/>
            <a:chOff x="3863752" y="3317012"/>
            <a:chExt cx="4119880" cy="774700"/>
          </a:xfrm>
        </p:grpSpPr>
        <p:sp>
          <p:nvSpPr>
            <p:cNvPr id="17" name="文本框 16"/>
            <p:cNvSpPr txBox="1"/>
            <p:nvPr>
              <p:custDataLst>
                <p:tags r:id="rId3"/>
              </p:custDataLst>
            </p:nvPr>
          </p:nvSpPr>
          <p:spPr>
            <a:xfrm>
              <a:off x="3863752" y="3317012"/>
              <a:ext cx="3672578" cy="49466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indent="0" algn="dist">
                <a:lnSpc>
                  <a:spcPct val="100000"/>
                </a:lnSpc>
                <a:buNone/>
              </a:pPr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Main Features-Flavor &amp; Cooking Techniques</a:t>
              </a:r>
              <a:endParaRPr lang="zh-CN" altLang="en-US" sz="3200" dirty="0">
                <a:solidFill>
                  <a:srgbClr val="7A4E09"/>
                </a:solidFill>
                <a:latin typeface="Times New Roman" panose="02020603050405020304" pitchFamily="18" charset="0"/>
                <a:ea typeface="思源宋体 CN Heavy" pitchFamily="18" charset="-122"/>
                <a:cs typeface="Times New Roman" panose="02020603050405020304" pitchFamily="18" charset="0"/>
                <a:sym typeface="仿宋" panose="02010609060101010101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4"/>
              </p:custDataLst>
            </p:nvPr>
          </p:nvSpPr>
          <p:spPr>
            <a:xfrm>
              <a:off x="3863752" y="3811677"/>
              <a:ext cx="4119880" cy="28003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>
              <a:defPPr>
                <a:defRPr lang="en-US"/>
              </a:defPPr>
              <a:lvl1pPr>
                <a:defRPr sz="1200">
                  <a:solidFill>
                    <a:srgbClr val="7A4E09">
                      <a:alpha val="60000"/>
                    </a:srgbClr>
                  </a:solidFill>
                  <a:cs typeface="阿里巴巴普惠体" panose="00020600040101010101" charset="-122"/>
                </a:defRPr>
              </a:lvl1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61787" y="4068111"/>
            <a:ext cx="6367140" cy="707123"/>
            <a:chOff x="3863752" y="4512619"/>
            <a:chExt cx="4139668" cy="707123"/>
          </a:xfrm>
        </p:grpSpPr>
        <p:sp>
          <p:nvSpPr>
            <p:cNvPr id="22" name="文本框 21"/>
            <p:cNvSpPr txBox="1"/>
            <p:nvPr>
              <p:custDataLst>
                <p:tags r:id="rId5"/>
              </p:custDataLst>
            </p:nvPr>
          </p:nvSpPr>
          <p:spPr>
            <a:xfrm>
              <a:off x="3883540" y="4512619"/>
              <a:ext cx="4119880" cy="49466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indent="0" algn="dist">
                <a:lnSpc>
                  <a:spcPct val="100000"/>
                </a:lnSpc>
                <a:buNone/>
              </a:pPr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Famous Jiangxi Dishes &amp; Snacks</a:t>
              </a:r>
              <a:endParaRPr lang="zh-CN" altLang="en-US" sz="3200" dirty="0">
                <a:solidFill>
                  <a:srgbClr val="7A4E09"/>
                </a:solidFill>
                <a:latin typeface="Times New Roman" panose="02020603050405020304" pitchFamily="18" charset="0"/>
                <a:ea typeface="思源宋体 CN Heavy" pitchFamily="18" charset="-122"/>
                <a:cs typeface="Times New Roman" panose="02020603050405020304" pitchFamily="18" charset="0"/>
                <a:sym typeface="仿宋" panose="02010609060101010101" charset="-122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3863752" y="4939707"/>
              <a:ext cx="3808025" cy="28003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>
              <a:defPPr>
                <a:defRPr lang="en-US"/>
              </a:defPPr>
              <a:lvl1pPr>
                <a:defRPr sz="1200">
                  <a:solidFill>
                    <a:srgbClr val="7A4E09">
                      <a:alpha val="60000"/>
                    </a:srgbClr>
                  </a:solidFill>
                  <a:cs typeface="阿里巴巴普惠体" panose="00020600040101010101" charset="-122"/>
                </a:defRPr>
              </a:lvl1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652548" y="1244603"/>
            <a:ext cx="707202" cy="646331"/>
            <a:chOff x="3028993" y="1617844"/>
            <a:chExt cx="707202" cy="646331"/>
          </a:xfrm>
        </p:grpSpPr>
        <p:sp>
          <p:nvSpPr>
            <p:cNvPr id="24" name="缺角矩形 23"/>
            <p:cNvSpPr/>
            <p:nvPr/>
          </p:nvSpPr>
          <p:spPr>
            <a:xfrm>
              <a:off x="3028993" y="1617844"/>
              <a:ext cx="646331" cy="646331"/>
            </a:xfrm>
            <a:prstGeom prst="plaque">
              <a:avLst/>
            </a:prstGeom>
            <a:solidFill>
              <a:srgbClr val="7A4E0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字小魂洪亮毛笔隶书简体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089864" y="1710176"/>
              <a:ext cx="6463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673570" y="2139859"/>
            <a:ext cx="707202" cy="646331"/>
            <a:chOff x="3028993" y="1617844"/>
            <a:chExt cx="707202" cy="646331"/>
          </a:xfrm>
        </p:grpSpPr>
        <p:sp>
          <p:nvSpPr>
            <p:cNvPr id="28" name="缺角矩形 27"/>
            <p:cNvSpPr/>
            <p:nvPr/>
          </p:nvSpPr>
          <p:spPr>
            <a:xfrm>
              <a:off x="3028993" y="1617844"/>
              <a:ext cx="646331" cy="646331"/>
            </a:xfrm>
            <a:prstGeom prst="plaque">
              <a:avLst/>
            </a:prstGeom>
            <a:solidFill>
              <a:srgbClr val="7A4E0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字小魂洪亮毛笔隶书简体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089864" y="1710176"/>
              <a:ext cx="6463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693714" y="3090931"/>
            <a:ext cx="707202" cy="646331"/>
            <a:chOff x="3028993" y="1617844"/>
            <a:chExt cx="707202" cy="646331"/>
          </a:xfrm>
        </p:grpSpPr>
        <p:sp>
          <p:nvSpPr>
            <p:cNvPr id="31" name="缺角矩形 30"/>
            <p:cNvSpPr/>
            <p:nvPr/>
          </p:nvSpPr>
          <p:spPr>
            <a:xfrm>
              <a:off x="3028993" y="1617844"/>
              <a:ext cx="646331" cy="646331"/>
            </a:xfrm>
            <a:prstGeom prst="plaque">
              <a:avLst/>
            </a:prstGeom>
            <a:solidFill>
              <a:srgbClr val="7A4E0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字小魂洪亮毛笔隶书简体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089864" y="1710176"/>
              <a:ext cx="6463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693922" y="4032971"/>
            <a:ext cx="707202" cy="646331"/>
            <a:chOff x="3028993" y="1617844"/>
            <a:chExt cx="707202" cy="646331"/>
          </a:xfrm>
        </p:grpSpPr>
        <p:sp>
          <p:nvSpPr>
            <p:cNvPr id="34" name="缺角矩形 33"/>
            <p:cNvSpPr/>
            <p:nvPr/>
          </p:nvSpPr>
          <p:spPr>
            <a:xfrm>
              <a:off x="3028993" y="1617844"/>
              <a:ext cx="646331" cy="646331"/>
            </a:xfrm>
            <a:prstGeom prst="plaque">
              <a:avLst/>
            </a:prstGeom>
            <a:solidFill>
              <a:srgbClr val="7A4E0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字小魂洪亮毛笔隶书简体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089864" y="1710176"/>
              <a:ext cx="6463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93714" y="5002468"/>
            <a:ext cx="707202" cy="646331"/>
            <a:chOff x="3028993" y="1617844"/>
            <a:chExt cx="707202" cy="646331"/>
          </a:xfrm>
        </p:grpSpPr>
        <p:sp>
          <p:nvSpPr>
            <p:cNvPr id="6" name="缺角矩形 5"/>
            <p:cNvSpPr/>
            <p:nvPr/>
          </p:nvSpPr>
          <p:spPr>
            <a:xfrm>
              <a:off x="3028993" y="1617844"/>
              <a:ext cx="646331" cy="646331"/>
            </a:xfrm>
            <a:prstGeom prst="plaque">
              <a:avLst/>
            </a:prstGeom>
            <a:solidFill>
              <a:srgbClr val="7A4E0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字小魂洪亮毛笔隶书简体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089864" y="1710176"/>
              <a:ext cx="6463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481994" y="5002468"/>
            <a:ext cx="77649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dist">
              <a:lnSpc>
                <a:spcPct val="100000"/>
              </a:lnSpc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Challenges &amp; Translation Perspective</a:t>
            </a:r>
            <a:endParaRPr lang="zh-CN" altLang="en-US" sz="3200" dirty="0">
              <a:solidFill>
                <a:srgbClr val="7A4E09"/>
              </a:solidFill>
              <a:latin typeface="Times New Roman" panose="02020603050405020304" pitchFamily="18" charset="0"/>
              <a:ea typeface="思源宋体 CN Heavy" pitchFamily="18" charset="-122"/>
              <a:cs typeface="Times New Roman" panose="02020603050405020304" pitchFamily="18" charset="0"/>
              <a:sym typeface="仿宋" panose="0201060906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693714" y="5971963"/>
            <a:ext cx="707202" cy="646331"/>
            <a:chOff x="3028993" y="1617844"/>
            <a:chExt cx="707202" cy="646331"/>
          </a:xfrm>
        </p:grpSpPr>
        <p:sp>
          <p:nvSpPr>
            <p:cNvPr id="19" name="缺角矩形 18"/>
            <p:cNvSpPr/>
            <p:nvPr/>
          </p:nvSpPr>
          <p:spPr>
            <a:xfrm>
              <a:off x="3028993" y="1617844"/>
              <a:ext cx="646331" cy="646331"/>
            </a:xfrm>
            <a:prstGeom prst="plaque">
              <a:avLst/>
            </a:prstGeom>
            <a:solidFill>
              <a:srgbClr val="7A4E0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字小魂洪亮毛笔隶书简体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089864" y="1710176"/>
              <a:ext cx="6463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2492222" y="5971963"/>
            <a:ext cx="71397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l="2705" t="5553" r="458" b="6260"/>
          <a:stretch>
            <a:fillRect/>
          </a:stretch>
        </p:blipFill>
        <p:spPr>
          <a:xfrm>
            <a:off x="335360" y="3342960"/>
            <a:ext cx="4051157" cy="33621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615" y="188595"/>
            <a:ext cx="9792905" cy="873760"/>
          </a:xfrm>
        </p:spPr>
        <p:txBody>
          <a:bodyPr>
            <a:normAutofit/>
          </a:bodyPr>
          <a:lstStyle/>
          <a:p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- What is Jiangxi Cuisine?</a:t>
            </a:r>
            <a:endParaRPr lang="zh-CN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164513" y="458578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392" y="1281555"/>
            <a:ext cx="4968552" cy="1870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Definition of Jiangxi Cuisine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ingredients: fish, poultry, seasonal vegetables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84032" y="1253353"/>
            <a:ext cx="5688632" cy="24309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Key cooking techniques: stir-frying, stewing, braising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Jiangxi cuisine is still growing in recognition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262" y="3859249"/>
            <a:ext cx="3611893" cy="29102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263" y="3875273"/>
            <a:ext cx="3504401" cy="2894249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&amp; Cultural Background</a:t>
            </a:r>
            <a:endParaRPr lang="zh-CN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35560" y="1829776"/>
            <a:ext cx="6400800" cy="41747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Jiangxi cuisine dates back to Han and Jin Dynasties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Influenced by historical literary figures: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Wen Tianxiang (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Wenshan Diced Meat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Tao Yuanming (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Chrysanthemum Hotpot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Fan Zhongyan (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Poyang Fish and Rice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" The literati dishes" concept 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5" descr="51miz-E864591-7DE2AF8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94410" y="3148330"/>
            <a:ext cx="843915" cy="828040"/>
          </a:xfrm>
          <a:prstGeom prst="rect">
            <a:avLst/>
          </a:prstGeom>
        </p:spPr>
      </p:pic>
      <p:pic>
        <p:nvPicPr>
          <p:cNvPr id="10" name="图片 9" descr="51miz-E864591-7DE2AF8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94410" y="4947920"/>
            <a:ext cx="843915" cy="828040"/>
          </a:xfrm>
          <a:prstGeom prst="rect">
            <a:avLst/>
          </a:prstGeom>
        </p:spPr>
      </p:pic>
      <p:pic>
        <p:nvPicPr>
          <p:cNvPr id="13" name="图片 12" descr="51miz-E864591-7DE2AF8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94410" y="1679575"/>
            <a:ext cx="843915" cy="828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408" y="3068960"/>
            <a:ext cx="2767630" cy="155679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055" y="1271905"/>
            <a:ext cx="2733675" cy="16668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794" y="4904164"/>
            <a:ext cx="2767630" cy="1477164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rcRect r="3754" b="7406"/>
          <a:stretch>
            <a:fillRect/>
          </a:stretch>
        </p:blipFill>
        <p:spPr>
          <a:xfrm>
            <a:off x="891231" y="3181262"/>
            <a:ext cx="3891197" cy="3416089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55700" y="172408"/>
            <a:ext cx="11593105" cy="873760"/>
          </a:xfrm>
        </p:spPr>
        <p:txBody>
          <a:bodyPr>
            <a:noAutofit/>
          </a:bodyPr>
          <a:lstStyle/>
          <a:p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Features - Flavor &amp; Cooking Techniques</a:t>
            </a:r>
            <a:endParaRPr lang="zh-CN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5635" y="1427829"/>
            <a:ext cx="5959967" cy="1310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Flavor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: Fragrant and fresh spiciness 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      Climate influence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623392" y="1267052"/>
            <a:ext cx="5959967" cy="1657892"/>
          </a:xfrm>
          <a:prstGeom prst="rect">
            <a:avLst/>
          </a:prstGeom>
          <a:noFill/>
          <a:ln>
            <a:solidFill>
              <a:srgbClr val="C0A8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52859" y="4279053"/>
            <a:ext cx="6555380" cy="1870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Cooking Techniques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: Baking, braising, stewing, steaming, stir-frying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Fresh ingredients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5303912" y="4119556"/>
            <a:ext cx="6504327" cy="2189764"/>
          </a:xfrm>
          <a:prstGeom prst="rect">
            <a:avLst/>
          </a:prstGeom>
          <a:noFill/>
          <a:ln>
            <a:solidFill>
              <a:srgbClr val="C0A8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046168"/>
            <a:ext cx="2806351" cy="2852504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Famous Jiangxi Dishes &amp; Snacks</a:t>
            </a:r>
            <a:endParaRPr lang="zh-CN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956675" y="51625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04199" y="1286225"/>
            <a:ext cx="4517390" cy="107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Lianhua Blood Duck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莲花血鸭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– Pingxiang specialt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416" y="4549225"/>
            <a:ext cx="3357966" cy="226550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024320" y="5132000"/>
            <a:ext cx="6140822" cy="14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Nanchang Rice Noodles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南昌米粉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&amp;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Clay Pot Soup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瓦罐煨汤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– Popular breakfast combo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143" y="2729425"/>
            <a:ext cx="4285838" cy="2204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302877"/>
            <a:ext cx="3357966" cy="230245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07368" y="3988272"/>
            <a:ext cx="6140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Beer Duck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啤酒烧鸭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Nanchang specialty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07791" y="188640"/>
            <a:ext cx="11521097" cy="873760"/>
          </a:xfrm>
        </p:spPr>
        <p:txBody>
          <a:bodyPr>
            <a:noAutofit/>
          </a:bodyPr>
          <a:lstStyle/>
          <a:p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Challenges &amp; Translation Perspective</a:t>
            </a:r>
            <a:endParaRPr lang="zh-CN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767408" y="1484784"/>
            <a:ext cx="3656732" cy="243092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Jiangxi Cuisine lacks global recognition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Branding efforts by Jiangxi government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956675" y="51625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5" name="Rectangle 3"/>
          <p:cNvSpPr>
            <a:spLocks noGrp="1" noRot="1" noChangeArrowheads="1"/>
          </p:cNvSpPr>
          <p:nvPr/>
        </p:nvSpPr>
        <p:spPr>
          <a:xfrm>
            <a:off x="6580411" y="1484784"/>
            <a:ext cx="4752528" cy="13106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Challenges in translation: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5920" y="2363116"/>
            <a:ext cx="6416057" cy="33932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4077072"/>
            <a:ext cx="3556557" cy="2667418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6365" y="2636912"/>
            <a:ext cx="4700423" cy="470042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- Why Jiangxi Cuisine Matters?</a:t>
            </a:r>
            <a:endParaRPr lang="zh-CN" altLang="en-US" sz="4400" dirty="0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5448300" y="-891540"/>
            <a:ext cx="4852670" cy="1317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ct val="0"/>
              </a:spcAft>
              <a:buNone/>
            </a:pP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7" name="图片 6" descr="51miz-E867303-A3F9EDF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6" y="3253419"/>
            <a:ext cx="6122035" cy="1054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53569" y="1276912"/>
            <a:ext cx="5132705" cy="19649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Jiangxi cuisine is a hidden gem in Chinese gastronomy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Proud to be from Pingxiang, the Spicy Capital of China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53568" y="4319065"/>
            <a:ext cx="5132705" cy="10046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Food is more than taste—it’s history, culture, and translation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b="8112"/>
          <a:stretch>
            <a:fillRect/>
          </a:stretch>
        </p:blipFill>
        <p:spPr>
          <a:xfrm>
            <a:off x="983615" y="1371666"/>
            <a:ext cx="3129244" cy="23807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l="3797" t="8573" r="3357" b="7275"/>
          <a:stretch>
            <a:fillRect/>
          </a:stretch>
        </p:blipFill>
        <p:spPr>
          <a:xfrm>
            <a:off x="983615" y="4193391"/>
            <a:ext cx="3129244" cy="2445093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000,&quot;width&quot;:19200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YjVjMzNjYTcyYTMzNjk1NDE1YjZlNDgwMzZhOGI4NDQifQ=="/>
  <p:tag name="KSO_WPP_MARK_KEY" val="1bffee0a-745e-4dc1-9ec0-db518bb92b80"/>
</p:tagLst>
</file>

<file path=ppt/tags/tag2.xml><?xml version="1.0" encoding="utf-8"?>
<p:tagLst xmlns:p="http://schemas.openxmlformats.org/presentationml/2006/main">
  <p:tag name="KSO_WM_UNIT_PLACING_PICTURE_USER_VIEWPORT" val="{&quot;height&quot;:9000,&quot;width&quot;:19200}"/>
</p:tagLst>
</file>

<file path=ppt/tags/tag3.xml><?xml version="1.0" encoding="utf-8"?>
<p:tagLst xmlns:p="http://schemas.openxmlformats.org/presentationml/2006/main">
  <p:tag name="KSO_WM_UNIT_PLACING_PICTURE_USER_VIEWPORT" val="{&quot;height&quot;:9000,&quot;width&quot;:19200}"/>
</p:tagLst>
</file>

<file path=ppt/tags/tag4.xml><?xml version="1.0" encoding="utf-8"?>
<p:tagLst xmlns:p="http://schemas.openxmlformats.org/presentationml/2006/main">
  <p:tag name="KSO_WM_UNIT_PLACING_PICTURE_USER_VIEWPORT" val="{&quot;height&quot;:9000,&quot;width&quot;:19200}"/>
</p:tagLst>
</file>

<file path=ppt/tags/tag5.xml><?xml version="1.0" encoding="utf-8"?>
<p:tagLst xmlns:p="http://schemas.openxmlformats.org/presentationml/2006/main">
  <p:tag name="KSO_WM_UNIT_PLACING_PICTURE_USER_VIEWPORT" val="{&quot;height&quot;:9000,&quot;width&quot;:19200}"/>
</p:tagLst>
</file>

<file path=ppt/tags/tag6.xml><?xml version="1.0" encoding="utf-8"?>
<p:tagLst xmlns:p="http://schemas.openxmlformats.org/presentationml/2006/main">
  <p:tag name="KSO_WM_UNIT_PLACING_PICTURE_USER_VIEWPORT" val="{&quot;height&quot;:9000,&quot;width&quot;:19200}"/>
</p:tagLst>
</file>

<file path=ppt/tags/tag7.xml><?xml version="1.0" encoding="utf-8"?>
<p:tagLst xmlns:p="http://schemas.openxmlformats.org/presentationml/2006/main">
  <p:tag name="KSO_WM_UNIT_PLACING_PICTURE_USER_VIEWPORT" val="{&quot;height&quot;:9000,&quot;width&quot;:19200}"/>
</p:tagLst>
</file>

<file path=ppt/tags/tag8.xml><?xml version="1.0" encoding="utf-8"?>
<p:tagLst xmlns:p="http://schemas.openxmlformats.org/presentationml/2006/main">
  <p:tag name="KSO_WM_UNIT_PLACING_PICTURE_USER_VIEWPORT" val="{&quot;height&quot;:9000,&quot;width&quot;:19200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仿宋"/>
        <a:ea typeface="仿宋"/>
        <a:cs typeface="Arial"/>
        <a:font script="Jpan" typeface="游ゴシック Light"/>
        <a:font script="Hang" typeface="맑은 고딕"/>
        <a:font script="Hans" typeface="仿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仿宋"/>
        <a:ea typeface="仿宋"/>
        <a:cs typeface="Arial"/>
        <a:font script="Jpan" typeface="游ゴシック"/>
        <a:font script="Hang" typeface="맑은 고딕"/>
        <a:font script="Hans" typeface="仿宋"/>
        <a:font script="Hant" typeface="新細明體"/>
        <a:font script="Arab" typeface="仿宋"/>
        <a:font script="Hebr" typeface="仿宋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仿宋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仿宋"/>
        <a:ea typeface="仿宋"/>
        <a:cs typeface="Arial"/>
        <a:font script="Jpan" typeface="游ゴシック Light"/>
        <a:font script="Hang" typeface="맑은 고딕"/>
        <a:font script="Hans" typeface="仿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仿宋"/>
        <a:ea typeface="仿宋"/>
        <a:cs typeface="Arial"/>
        <a:font script="Jpan" typeface="游ゴシック"/>
        <a:font script="Hang" typeface="맑은 고딕"/>
        <a:font script="Hans" typeface="仿宋"/>
        <a:font script="Hant" typeface="新細明體"/>
        <a:font script="Arab" typeface="仿宋"/>
        <a:font script="Hebr" typeface="仿宋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仿宋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仿宋"/>
        <a:ea typeface="仿宋"/>
        <a:cs typeface="Arial"/>
        <a:font script="Jpan" typeface="ＭＳ Ｐゴシック"/>
        <a:font script="Hang" typeface="맑은 고딕"/>
        <a:font script="Hans" typeface="仿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仿宋"/>
        <a:ea typeface="仿宋"/>
        <a:cs typeface="Arial"/>
        <a:font script="Jpan" typeface="ＭＳ Ｐゴシック"/>
        <a:font script="Hang" typeface="맑은 고딕"/>
        <a:font script="Hans" typeface="仿宋"/>
        <a:font script="Hant" typeface="新細明體"/>
        <a:font script="Arab" typeface="仿宋"/>
        <a:font script="Hebr" typeface="仿宋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仿宋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1722</Words>
  <Application>WPS 演示</Application>
  <PresentationFormat>宽屏</PresentationFormat>
  <Paragraphs>84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思源宋体 CN Heavy</vt:lpstr>
      <vt:lpstr>Wingdings</vt:lpstr>
      <vt:lpstr>Arial</vt:lpstr>
      <vt:lpstr>仿宋</vt:lpstr>
      <vt:lpstr>Times New Roman</vt:lpstr>
      <vt:lpstr>阿里巴巴普惠体</vt:lpstr>
      <vt:lpstr>字小魂洪亮毛笔隶书简体</vt:lpstr>
      <vt:lpstr>隶书</vt:lpstr>
      <vt:lpstr>第一PPT，www.1ppt.com</vt:lpstr>
      <vt:lpstr> Chinese Food：Jiangxi Cuisine</vt:lpstr>
      <vt:lpstr>Are You Ready for a Spicy Challenge?  Which of these ingredients is a signature of Jiangxi cuisine?”    A. Chili peppers 🌶️          B. Fermented tofu 🧈        C. Freshwater fish 🐟       D. Bamboo shoots 🎋 </vt:lpstr>
      <vt:lpstr>PowerPoint 演示文稿</vt:lpstr>
      <vt:lpstr>Introduction - What is Jiangxi Cuisine?</vt:lpstr>
      <vt:lpstr>Historical &amp; Cultural Background</vt:lpstr>
      <vt:lpstr>Main Features - Flavor &amp; Cooking Techniques</vt:lpstr>
      <vt:lpstr>Famous Jiangxi Dishes &amp; Snacks</vt:lpstr>
      <vt:lpstr>Modern Challenges &amp; Translation Perspective</vt:lpstr>
      <vt:lpstr>Conclusion - Why Jiangxi Cuisine Matters?</vt:lpstr>
      <vt:lpstr>Thank you for listening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非遗文化</dc:title>
  <dc:creator>第一PPT</dc:creator>
  <cp:keywords>www.1ppt.com</cp:keywords>
  <dc:description>www.1ppt.com</dc:description>
  <cp:lastModifiedBy>BLACK</cp:lastModifiedBy>
  <cp:revision>127</cp:revision>
  <dcterms:created xsi:type="dcterms:W3CDTF">2012-09-24T08:45:00Z</dcterms:created>
  <dcterms:modified xsi:type="dcterms:W3CDTF">2025-07-06T13:41:43Z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4A6DCF72D67A452589D388D0C8555B81_12</vt:lpwstr>
  </property>
  <property fmtid="{D5CDD505-2E9C-101B-9397-08002B2CF9AE}" pid="3" name="KSOProductBuildVer">
    <vt:lpwstr>2052-12.1.0.21171</vt:lpwstr>
  </property>
</Properties>
</file>