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2" r:id="rId3"/>
    <p:sldId id="257" r:id="rId5"/>
    <p:sldId id="258" r:id="rId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www.v5ppt.com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1E70D-BD80-4457-BE55-03288ECC77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www.v5ppt.com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1E70D-BD80-4457-BE55-03288ECC77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www.v5ppt.com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1E70D-BD80-4457-BE55-03288ECC77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image" Target="../media/image4.png"/><Relationship Id="rId26" Type="http://schemas.openxmlformats.org/officeDocument/2006/relationships/notesSlide" Target="../notesSlides/notesSlide2.xml"/><Relationship Id="rId25" Type="http://schemas.openxmlformats.org/officeDocument/2006/relationships/slideLayout" Target="../slideLayouts/slideLayout2.xml"/><Relationship Id="rId24" Type="http://schemas.openxmlformats.org/officeDocument/2006/relationships/image" Target="../media/image13.jpeg"/><Relationship Id="rId23" Type="http://schemas.openxmlformats.org/officeDocument/2006/relationships/image" Target="../media/image12.jpeg"/><Relationship Id="rId22" Type="http://schemas.openxmlformats.org/officeDocument/2006/relationships/image" Target="../media/image11.jpeg"/><Relationship Id="rId21" Type="http://schemas.openxmlformats.org/officeDocument/2006/relationships/tags" Target="../tags/tag76.xml"/><Relationship Id="rId20" Type="http://schemas.openxmlformats.org/officeDocument/2006/relationships/image" Target="../media/image10.jpeg"/><Relationship Id="rId2" Type="http://schemas.openxmlformats.org/officeDocument/2006/relationships/image" Target="../media/image2.png"/><Relationship Id="rId19" Type="http://schemas.openxmlformats.org/officeDocument/2006/relationships/tags" Target="../tags/tag75.xml"/><Relationship Id="rId18" Type="http://schemas.openxmlformats.org/officeDocument/2006/relationships/image" Target="../media/image9.jpeg"/><Relationship Id="rId17" Type="http://schemas.openxmlformats.org/officeDocument/2006/relationships/tags" Target="../tags/tag74.xml"/><Relationship Id="rId16" Type="http://schemas.openxmlformats.org/officeDocument/2006/relationships/tags" Target="../tags/tag73.xml"/><Relationship Id="rId15" Type="http://schemas.openxmlformats.org/officeDocument/2006/relationships/tags" Target="../tags/tag72.xml"/><Relationship Id="rId14" Type="http://schemas.openxmlformats.org/officeDocument/2006/relationships/image" Target="../media/image7.png"/><Relationship Id="rId13" Type="http://schemas.openxmlformats.org/officeDocument/2006/relationships/image" Target="../media/image8.png"/><Relationship Id="rId12" Type="http://schemas.openxmlformats.org/officeDocument/2006/relationships/tags" Target="../tags/tag71.xml"/><Relationship Id="rId11" Type="http://schemas.openxmlformats.org/officeDocument/2006/relationships/tags" Target="../tags/tag70.xml"/><Relationship Id="rId10" Type="http://schemas.openxmlformats.org/officeDocument/2006/relationships/tags" Target="../tags/tag69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7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0" y="3175902"/>
            <a:ext cx="12204021" cy="3692079"/>
          </a:xfrm>
          <a:prstGeom prst="rect">
            <a:avLst/>
          </a:prstGeom>
          <a:blipFill dpi="0" rotWithShape="1">
            <a:blip r:embed="rId2">
              <a:alphaModFix amt="2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096000" y="2593556"/>
            <a:ext cx="6096000" cy="4264444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b="-1849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02870" y="-10160"/>
            <a:ext cx="4905375" cy="5498465"/>
            <a:chOff x="1733550" y="-9982"/>
            <a:chExt cx="3274526" cy="5498602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3550" y="5199825"/>
              <a:ext cx="3274526" cy="288795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1882149" y="-9982"/>
              <a:ext cx="3067222" cy="5249639"/>
            </a:xfrm>
            <a:prstGeom prst="rect">
              <a:avLst/>
            </a:prstGeom>
            <a:solidFill>
              <a:srgbClr val="B3AA9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标题 1"/>
          <p:cNvSpPr txBox="1"/>
          <p:nvPr/>
        </p:nvSpPr>
        <p:spPr>
          <a:xfrm rot="16200000">
            <a:off x="1680845" y="1043305"/>
            <a:ext cx="1716405" cy="4604385"/>
          </a:xfrm>
          <a:prstGeom prst="rect">
            <a:avLst/>
          </a:prstGeom>
        </p:spPr>
        <p:txBody>
          <a:bodyPr vert="eaVert" lIns="91440" tIns="45720" rIns="91440" bIns="45720"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spc="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Distinctive Shop Types</a:t>
            </a:r>
            <a:endParaRPr lang="en-US" altLang="zh-CN" sz="4000" b="1" spc="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23" name="图形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b="14380"/>
          <a:stretch>
            <a:fillRect/>
          </a:stretch>
        </p:blipFill>
        <p:spPr>
          <a:xfrm>
            <a:off x="0" y="4636578"/>
            <a:ext cx="2545218" cy="2231403"/>
          </a:xfrm>
          <a:prstGeom prst="rect">
            <a:avLst/>
          </a:prstGeom>
        </p:spPr>
      </p:pic>
      <p:pic>
        <p:nvPicPr>
          <p:cNvPr id="25" name="图形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71" y="0"/>
            <a:ext cx="4649918" cy="4203700"/>
          </a:xfrm>
          <a:prstGeom prst="rect">
            <a:avLst/>
          </a:prstGeom>
        </p:spPr>
      </p:pic>
      <p:pic>
        <p:nvPicPr>
          <p:cNvPr id="3" name="图片 2" descr="head-logo-55062fe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175" y="193040"/>
            <a:ext cx="3576955" cy="1439545"/>
          </a:xfrm>
          <a:prstGeom prst="rect">
            <a:avLst/>
          </a:prstGeom>
        </p:spPr>
      </p:pic>
      <p:sp>
        <p:nvSpPr>
          <p:cNvPr id="5" name="标题 1"/>
          <p:cNvSpPr txBox="1"/>
          <p:nvPr/>
        </p:nvSpPr>
        <p:spPr>
          <a:xfrm rot="16200000">
            <a:off x="2050002" y="1428804"/>
            <a:ext cx="885841" cy="2199616"/>
          </a:xfrm>
          <a:prstGeom prst="rect">
            <a:avLst/>
          </a:prstGeom>
        </p:spPr>
        <p:txBody>
          <a:bodyPr vert="eaVert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3</a:t>
            </a:r>
            <a:endParaRPr lang="en-US" altLang="zh-CN" sz="5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switch dir="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1" nodeType="afterEffect"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grpId="3" nodeType="afterEffect"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4" fill="hold" grpId="1" nodeType="afterEffect"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8" grpId="1" bldLvl="0" animBg="1"/>
      <p:bldP spid="15" grpId="3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3175902"/>
            <a:ext cx="12204021" cy="3692079"/>
          </a:xfrm>
          <a:prstGeom prst="rect">
            <a:avLst/>
          </a:prstGeom>
          <a:blipFill dpi="0" rotWithShape="1">
            <a:blip r:embed="rId2">
              <a:alphaModFix amt="2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383722" y="-9981"/>
            <a:ext cx="966107" cy="2637068"/>
            <a:chOff x="383722" y="-9981"/>
            <a:chExt cx="966107" cy="2637068"/>
          </a:xfrm>
        </p:grpSpPr>
        <p:grpSp>
          <p:nvGrpSpPr>
            <p:cNvPr id="8" name="组合 7"/>
            <p:cNvGrpSpPr/>
            <p:nvPr/>
          </p:nvGrpSpPr>
          <p:grpSpPr>
            <a:xfrm>
              <a:off x="383722" y="-9981"/>
              <a:ext cx="966107" cy="2637068"/>
              <a:chOff x="1733550" y="-9982"/>
              <a:chExt cx="3274526" cy="5498602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33550" y="5199825"/>
                <a:ext cx="3274526" cy="288795"/>
              </a:xfrm>
              <a:prstGeom prst="rect">
                <a:avLst/>
              </a:prstGeom>
            </p:spPr>
          </p:pic>
          <p:sp>
            <p:nvSpPr>
              <p:cNvPr id="7" name="矩形 6"/>
              <p:cNvSpPr/>
              <p:nvPr/>
            </p:nvSpPr>
            <p:spPr>
              <a:xfrm>
                <a:off x="1882149" y="-9982"/>
                <a:ext cx="3067222" cy="5249639"/>
              </a:xfrm>
              <a:prstGeom prst="rect">
                <a:avLst/>
              </a:prstGeom>
              <a:solidFill>
                <a:srgbClr val="B3AA9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9" name="标题 1"/>
            <p:cNvSpPr txBox="1"/>
            <p:nvPr/>
          </p:nvSpPr>
          <p:spPr>
            <a:xfrm>
              <a:off x="437115" y="169568"/>
              <a:ext cx="885841" cy="2199616"/>
            </a:xfrm>
            <a:prstGeom prst="rect">
              <a:avLst/>
            </a:prstGeom>
          </p:spPr>
          <p:txBody>
            <a:bodyPr vert="eaVert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zh-CN" altLang="en-US"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10" name="文本框 9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 rot="16200000">
            <a:off x="2277745" y="1200785"/>
            <a:ext cx="823595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square">
            <a:spAutoFit/>
          </a:bodyPr>
          <a:lstStyle>
            <a:defPPr>
              <a:defRPr lang="zh-CN"/>
            </a:defPPr>
            <a:lvl1pPr lvl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defRPr sz="12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义启隶书体" panose="02010601030101010101" pitchFamily="2" charset="-122"/>
                <a:ea typeface="义启隶书体" panose="02010601030101010101" pitchFamily="2" charset="-122"/>
                <a:cs typeface="+mn-ea"/>
              </a:defRPr>
            </a:lvl1pPr>
            <a:lvl2pPr marL="742950" indent="-285750">
              <a:defRPr sz="1500"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>
                <a:latin typeface="华文新魏" panose="02010800040101010101" pitchFamily="2" charset="-122"/>
                <a:ea typeface="华文新魏" panose="02010800040101010101" pitchFamily="2" charset="-122"/>
                <a:sym typeface="+mn-lt"/>
              </a:rPr>
              <a:t>Xiaoshenxian Tea House</a:t>
            </a:r>
            <a:endParaRPr lang="en-US" altLang="zh-CN" sz="2800">
              <a:latin typeface="华文新魏" panose="02010800040101010101" pitchFamily="2" charset="-122"/>
              <a:ea typeface="华文新魏" panose="02010800040101010101" pitchFamily="2" charset="-122"/>
              <a:sym typeface="+mn-lt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3877314" y="2410961"/>
            <a:ext cx="689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lt"/>
                <a:sym typeface="+mn-lt"/>
              </a:rPr>
              <a:t>01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lt"/>
              <a:sym typeface="+mn-lt"/>
            </a:endParaRPr>
          </a:p>
        </p:txBody>
      </p:sp>
      <p:sp>
        <p:nvSpPr>
          <p:cNvPr id="12" name="文本框 1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 rot="16200000">
            <a:off x="8917305" y="767080"/>
            <a:ext cx="502920" cy="2846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l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defRPr/>
            </a:pPr>
            <a:r>
              <a:rPr lang="en-US" altLang="zh-CN" sz="280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Amusement Park</a:t>
            </a:r>
            <a:endParaRPr lang="en-US" altLang="zh-CN" sz="280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10421364" y="2378798"/>
            <a:ext cx="689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lt"/>
                <a:sym typeface="+mn-lt"/>
              </a:rPr>
              <a:t>02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lt"/>
              <a:sym typeface="+mn-lt"/>
            </a:endParaRPr>
          </a:p>
        </p:txBody>
      </p:sp>
      <p:sp>
        <p:nvSpPr>
          <p:cNvPr id="14" name="文本框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 rot="16200000">
            <a:off x="2267585" y="3440430"/>
            <a:ext cx="823595" cy="227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square">
            <a:spAutoFit/>
          </a:bodyPr>
          <a:lstStyle>
            <a:defPPr>
              <a:defRPr lang="zh-CN"/>
            </a:defPPr>
            <a:lvl1pPr lvl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defRPr sz="12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义启隶书体" panose="02010601030101010101" pitchFamily="2" charset="-122"/>
                <a:ea typeface="义启隶书体" panose="02010601030101010101" pitchFamily="2" charset="-122"/>
                <a:cs typeface="+mn-ea"/>
              </a:defRPr>
            </a:lvl1pPr>
            <a:lvl2pPr marL="742950" indent="-285750">
              <a:defRPr sz="1500"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>
                <a:latin typeface="华文新魏" panose="02010800040101010101" pitchFamily="2" charset="-122"/>
                <a:ea typeface="华文新魏" panose="02010800040101010101" pitchFamily="2" charset="-122"/>
                <a:sym typeface="+mn-lt"/>
              </a:rPr>
              <a:t>Delivery Escory Station</a:t>
            </a:r>
            <a:endParaRPr lang="en-US" altLang="zh-CN" sz="2800">
              <a:latin typeface="华文新魏" panose="02010800040101010101" pitchFamily="2" charset="-122"/>
              <a:ea typeface="华文新魏" panose="02010800040101010101" pitchFamily="2" charset="-122"/>
              <a:sym typeface="+mn-lt"/>
            </a:endParaRPr>
          </a:p>
        </p:txBody>
      </p: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3853299" y="4840241"/>
            <a:ext cx="689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lt"/>
                <a:sym typeface="+mn-lt"/>
              </a:rPr>
              <a:t>03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lt"/>
              <a:sym typeface="+mn-lt"/>
            </a:endParaRPr>
          </a:p>
        </p:txBody>
      </p:sp>
      <p:sp>
        <p:nvSpPr>
          <p:cNvPr id="16" name="文本框 1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16200000">
            <a:off x="8800465" y="3074035"/>
            <a:ext cx="502920" cy="2690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square">
            <a:spAutoFit/>
          </a:bodyPr>
          <a:lstStyle>
            <a:defPPr>
              <a:defRPr lang="zh-CN"/>
            </a:defPPr>
            <a:lvl1pPr lvl="0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defRPr sz="12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义启隶书体" panose="02010601030101010101" pitchFamily="2" charset="-122"/>
                <a:ea typeface="义启隶书体" panose="02010601030101010101" pitchFamily="2" charset="-122"/>
                <a:cs typeface="+mn-ea"/>
              </a:defRPr>
            </a:lvl1pPr>
            <a:lvl2pPr marL="742950" indent="-285750">
              <a:defRPr sz="1500"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>
                <a:latin typeface="华文新魏" panose="02010800040101010101" pitchFamily="2" charset="-122"/>
                <a:ea typeface="华文新魏" panose="02010800040101010101" pitchFamily="2" charset="-122"/>
                <a:sym typeface="+mn-lt"/>
              </a:rPr>
              <a:t>Concept Stores</a:t>
            </a:r>
            <a:endParaRPr lang="en-US" altLang="zh-CN" sz="2800">
              <a:latin typeface="华文新魏" panose="02010800040101010101" pitchFamily="2" charset="-122"/>
              <a:ea typeface="华文新魏" panose="02010800040101010101" pitchFamily="2" charset="-122"/>
              <a:sym typeface="+mn-lt"/>
            </a:endParaRPr>
          </a:p>
        </p:txBody>
      </p:sp>
      <p:sp>
        <p:nvSpPr>
          <p:cNvPr id="17" name="文本框 16"/>
          <p:cNvSpPr txBox="1"/>
          <p:nvPr>
            <p:custDataLst>
              <p:tags r:id="rId11"/>
            </p:custDataLst>
          </p:nvPr>
        </p:nvSpPr>
        <p:spPr>
          <a:xfrm>
            <a:off x="10397349" y="4808078"/>
            <a:ext cx="689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lt"/>
                <a:sym typeface="+mn-lt"/>
              </a:rPr>
              <a:t>04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lt"/>
              <a:sym typeface="+mn-lt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541" y="1857163"/>
            <a:ext cx="3535690" cy="3535690"/>
          </a:xfrm>
          <a:prstGeom prst="rect">
            <a:avLst/>
          </a:prstGeom>
        </p:spPr>
      </p:pic>
      <p:pic>
        <p:nvPicPr>
          <p:cNvPr id="3" name="图片 2" descr="head-logo-55062fea"/>
          <p:cNvPicPr>
            <a:picLocks noChangeAspect="1"/>
          </p:cNvPicPr>
          <p:nvPr/>
        </p:nvPicPr>
        <p:blipFill>
          <a:blip r:embed="rId14"/>
          <a:srcRect r="57316" b="-46130"/>
          <a:stretch>
            <a:fillRect/>
          </a:stretch>
        </p:blipFill>
        <p:spPr>
          <a:xfrm>
            <a:off x="436880" y="0"/>
            <a:ext cx="913765" cy="1261110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15"/>
            </p:custDataLst>
          </p:nvPr>
        </p:nvSpPr>
        <p:spPr>
          <a:xfrm>
            <a:off x="7056499" y="496658"/>
            <a:ext cx="68924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lt"/>
                <a:sym typeface="+mn-lt"/>
              </a:rPr>
              <a:t>05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lt"/>
              <a:sym typeface="+mn-lt"/>
            </a:endParaRPr>
          </a:p>
        </p:txBody>
      </p:sp>
      <p:sp>
        <p:nvSpPr>
          <p:cNvPr id="20" name="文本框 1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 rot="16200000">
            <a:off x="5601970" y="-671830"/>
            <a:ext cx="642620" cy="2425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square">
            <a:no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l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defRPr/>
            </a:pPr>
            <a:r>
              <a:rPr lang="en-US" altLang="zh-CN" sz="280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ea"/>
                <a:sym typeface="+mn-lt"/>
              </a:rPr>
              <a:t>Tea Leaf Shop</a:t>
            </a:r>
            <a:endParaRPr lang="zh-CN" altLang="en-US" sz="280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ea"/>
              <a:sym typeface="+mn-lt"/>
            </a:endParaRPr>
          </a:p>
          <a:p>
            <a:pPr lvl="0" algn="l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defRPr/>
            </a:pPr>
            <a:endParaRPr lang="zh-CN" altLang="en-US" sz="280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ea"/>
              <a:sym typeface="+mn-lt"/>
            </a:endParaRPr>
          </a:p>
        </p:txBody>
      </p:sp>
      <p:pic>
        <p:nvPicPr>
          <p:cNvPr id="21" name="图片 20" descr="小神仙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645285" y="2658110"/>
            <a:ext cx="2089785" cy="1510030"/>
          </a:xfrm>
          <a:prstGeom prst="rect">
            <a:avLst/>
          </a:prstGeom>
        </p:spPr>
      </p:pic>
      <p:pic>
        <p:nvPicPr>
          <p:cNvPr id="22" name="图片 21" descr="游园会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8027670" y="2369185"/>
            <a:ext cx="2049145" cy="1539240"/>
          </a:xfrm>
          <a:prstGeom prst="rect">
            <a:avLst/>
          </a:prstGeom>
        </p:spPr>
      </p:pic>
      <p:pic>
        <p:nvPicPr>
          <p:cNvPr id="23" name="图片 22" descr="茶叶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4711065" y="650875"/>
            <a:ext cx="2430145" cy="1358265"/>
          </a:xfrm>
          <a:prstGeom prst="rect">
            <a:avLst/>
          </a:prstGeom>
        </p:spPr>
      </p:pic>
      <p:pic>
        <p:nvPicPr>
          <p:cNvPr id="24" name="图片 23" descr="镖局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03655" y="4991735"/>
            <a:ext cx="2523490" cy="1402080"/>
          </a:xfrm>
          <a:prstGeom prst="rect">
            <a:avLst/>
          </a:prstGeom>
        </p:spPr>
      </p:pic>
      <p:pic>
        <p:nvPicPr>
          <p:cNvPr id="25" name="图片 24" descr="概念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279765" y="4599305"/>
            <a:ext cx="1329055" cy="2186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conveyor dir="l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grpId="1" nodeType="afterEffect"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2" presetClass="entr" presetSubtype="0" fill="hold" grpId="2" nodeType="afterEffect"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42" presetClass="entr" presetSubtype="0" fill="hold" grpId="3" nodeType="afterEffect"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42" presetClass="entr" presetSubtype="0" fill="hold" grpId="4" nodeType="afterEffect"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42" presetClass="entr" presetSubtype="0" fill="hold" grpId="5" nodeType="afterEffect"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42" presetClass="entr" presetSubtype="0" fill="hold" grpId="6" nodeType="afterEffect"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42" presetClass="entr" presetSubtype="0" fill="hold" grpId="7" nodeType="afterEffect"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42" presetClass="entr" presetSubtype="0" fill="hold" grpId="3" nodeType="afterEffect"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42" presetClass="entr" presetSubtype="0" fill="hold" grpId="2" nodeType="afterEffect"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1"/>
      <p:bldP spid="12" grpId="2"/>
      <p:bldP spid="13" grpId="3"/>
      <p:bldP spid="14" grpId="4"/>
      <p:bldP spid="15" grpId="5"/>
      <p:bldP spid="16" grpId="6"/>
      <p:bldP spid="17" grpId="7"/>
      <p:bldP spid="18" grpId="3"/>
      <p:bldP spid="20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3175902"/>
            <a:ext cx="12204021" cy="3692079"/>
          </a:xfrm>
          <a:prstGeom prst="rect">
            <a:avLst/>
          </a:prstGeom>
          <a:blipFill dpi="0" rotWithShape="1">
            <a:blip r:embed="rId2">
              <a:alphaModFix amt="26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0" y="-10160"/>
            <a:ext cx="2517858" cy="2211705"/>
            <a:chOff x="-5999" y="-9981"/>
            <a:chExt cx="2419046" cy="2211632"/>
          </a:xfrm>
        </p:grpSpPr>
        <p:grpSp>
          <p:nvGrpSpPr>
            <p:cNvPr id="8" name="组合 7"/>
            <p:cNvGrpSpPr/>
            <p:nvPr/>
          </p:nvGrpSpPr>
          <p:grpSpPr>
            <a:xfrm>
              <a:off x="182" y="-9981"/>
              <a:ext cx="2412865" cy="2211632"/>
              <a:chOff x="433578" y="-9982"/>
              <a:chExt cx="8178172" cy="4611517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04264" y="4312740"/>
                <a:ext cx="3274526" cy="288795"/>
              </a:xfrm>
              <a:prstGeom prst="rect">
                <a:avLst/>
              </a:prstGeom>
            </p:spPr>
          </p:pic>
          <p:sp>
            <p:nvSpPr>
              <p:cNvPr id="7" name="矩形 6"/>
              <p:cNvSpPr/>
              <p:nvPr/>
            </p:nvSpPr>
            <p:spPr>
              <a:xfrm>
                <a:off x="433578" y="-9982"/>
                <a:ext cx="8178172" cy="4322884"/>
              </a:xfrm>
              <a:prstGeom prst="rect">
                <a:avLst/>
              </a:prstGeom>
              <a:solidFill>
                <a:srgbClr val="B3AA9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9" name="标题 1"/>
            <p:cNvSpPr txBox="1"/>
            <p:nvPr/>
          </p:nvSpPr>
          <p:spPr>
            <a:xfrm rot="16200000">
              <a:off x="624732" y="323504"/>
              <a:ext cx="1109308" cy="2370769"/>
            </a:xfrm>
            <a:prstGeom prst="rect">
              <a:avLst/>
            </a:prstGeom>
          </p:spPr>
          <p:txBody>
            <a:bodyPr vert="eaVert" lIns="91440" tIns="45720" rIns="91440" bIns="45720" rtlCol="0" anchor="b"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3200">
                  <a:latin typeface="华文新魏" panose="02010800040101010101" pitchFamily="2" charset="-122"/>
                  <a:ea typeface="华文新魏" panose="02010800040101010101" pitchFamily="2" charset="-122"/>
                  <a:sym typeface="+mn-lt"/>
                </a:rPr>
                <a:t>Xiaoshenxian Tea House</a:t>
              </a:r>
              <a:endParaRPr lang="en-US" altLang="zh-CN" sz="3200" b="1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endParaRPr>
            </a:p>
          </p:txBody>
        </p:sp>
      </p:grpSp>
      <p:pic>
        <p:nvPicPr>
          <p:cNvPr id="3" name="图片 2" descr="head-logo-55062fea"/>
          <p:cNvPicPr>
            <a:picLocks noChangeAspect="1"/>
          </p:cNvPicPr>
          <p:nvPr/>
        </p:nvPicPr>
        <p:blipFill>
          <a:blip r:embed="rId4"/>
          <a:srcRect r="57316" b="-46130"/>
          <a:stretch>
            <a:fillRect/>
          </a:stretch>
        </p:blipFill>
        <p:spPr>
          <a:xfrm>
            <a:off x="0" y="0"/>
            <a:ext cx="913765" cy="126047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979420" y="84455"/>
            <a:ext cx="9132570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</a:rPr>
              <a:t>        Xiaoshenxian Tea House(</a:t>
            </a:r>
            <a:r>
              <a:rPr lang="zh-CN" altLang="en-US" sz="2800" b="1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</a:rPr>
              <a:t>小神闲茶馆</a:t>
            </a:r>
            <a:r>
              <a:rPr lang="en-US" altLang="zh-CN" sz="2800" b="1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</a:rPr>
              <a:t>) serves as the</a:t>
            </a:r>
            <a:endParaRPr lang="en-US" altLang="zh-CN" sz="2800" b="1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en-US" altLang="zh-CN" sz="2800" b="1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</a:rPr>
              <a:t>"laboratory" for Sexy Tea to explore various ways of enjoying tea.</a:t>
            </a:r>
            <a:endParaRPr lang="en-US" altLang="zh-CN" sz="2800" b="1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en-US" altLang="zh-CN" sz="2800" b="1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</a:rPr>
              <a:t>        Its menu has three main categories: Creative Whole Leaf Tea, Premium Whole Leaf Brewed Milk Tea, and Premium Hand-brewed Tea. Additionally, the shop provides a variety of snacks and desserts with different flavors. It is worth mentioning that Xiaoshenxian Tea House also features areas for young people to play tabletop games and independent booths. </a:t>
            </a:r>
            <a:endParaRPr lang="en-US" altLang="zh-CN" sz="2800" b="1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highlight>
                <a:srgbClr val="00FF00"/>
              </a:highlight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00735" y="3098800"/>
            <a:ext cx="107213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12" name="图片 11" descr="小风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" y="2201545"/>
            <a:ext cx="2819400" cy="4571365"/>
          </a:xfrm>
          <a:prstGeom prst="rect">
            <a:avLst/>
          </a:prstGeom>
        </p:spPr>
      </p:pic>
      <p:pic>
        <p:nvPicPr>
          <p:cNvPr id="14" name="图片 13" descr="外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620" y="1909445"/>
            <a:ext cx="6104890" cy="3963670"/>
          </a:xfrm>
          <a:prstGeom prst="rect">
            <a:avLst/>
          </a:prstGeom>
        </p:spPr>
      </p:pic>
      <p:pic>
        <p:nvPicPr>
          <p:cNvPr id="11" name="图片 10" descr="吃的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6540" y="1909445"/>
            <a:ext cx="4461510" cy="39643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>
        <p14:prism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DIAGRAM_VIRTUALLY_FRAME" val="{&quot;height&quot;:455.65240157480304,&quot;left&quot;:111.04188976377952,&quot;top&quot;:17.275,&quot;width&quot;:767.6581102362204}"/>
</p:tagLst>
</file>

<file path=ppt/tags/tag64.xml><?xml version="1.0" encoding="utf-8"?>
<p:tagLst xmlns:p="http://schemas.openxmlformats.org/presentationml/2006/main">
  <p:tag name="KSO_WM_DIAGRAM_VIRTUALLY_FRAME" val="{&quot;height&quot;:455.65240157480304,&quot;left&quot;:111.04188976377952,&quot;top&quot;:17.275,&quot;width&quot;:767.6581102362204}"/>
</p:tagLst>
</file>

<file path=ppt/tags/tag65.xml><?xml version="1.0" encoding="utf-8"?>
<p:tagLst xmlns:p="http://schemas.openxmlformats.org/presentationml/2006/main">
  <p:tag name="KSO_WM_DIAGRAM_VIRTUALLY_FRAME" val="{&quot;height&quot;:455.65240157480304,&quot;left&quot;:111.04188976377952,&quot;top&quot;:17.275,&quot;width&quot;:767.6581102362204}"/>
</p:tagLst>
</file>

<file path=ppt/tags/tag66.xml><?xml version="1.0" encoding="utf-8"?>
<p:tagLst xmlns:p="http://schemas.openxmlformats.org/presentationml/2006/main">
  <p:tag name="KSO_WM_DIAGRAM_VIRTUALLY_FRAME" val="{&quot;height&quot;:455.65240157480304,&quot;left&quot;:111.04188976377952,&quot;top&quot;:17.275,&quot;width&quot;:767.6581102362204}"/>
</p:tagLst>
</file>

<file path=ppt/tags/tag67.xml><?xml version="1.0" encoding="utf-8"?>
<p:tagLst xmlns:p="http://schemas.openxmlformats.org/presentationml/2006/main">
  <p:tag name="KSO_WM_DIAGRAM_VIRTUALLY_FRAME" val="{&quot;height&quot;:455.65240157480304,&quot;left&quot;:111.04188976377952,&quot;top&quot;:17.275,&quot;width&quot;:767.6581102362204}"/>
</p:tagLst>
</file>

<file path=ppt/tags/tag68.xml><?xml version="1.0" encoding="utf-8"?>
<p:tagLst xmlns:p="http://schemas.openxmlformats.org/presentationml/2006/main">
  <p:tag name="KSO_WM_DIAGRAM_VIRTUALLY_FRAME" val="{&quot;height&quot;:455.65240157480304,&quot;left&quot;:111.04188976377952,&quot;top&quot;:17.275,&quot;width&quot;:767.6581102362204}"/>
</p:tagLst>
</file>

<file path=ppt/tags/tag69.xml><?xml version="1.0" encoding="utf-8"?>
<p:tagLst xmlns:p="http://schemas.openxmlformats.org/presentationml/2006/main">
  <p:tag name="KSO_WM_DIAGRAM_VIRTUALLY_FRAME" val="{&quot;height&quot;:455.65240157480304,&quot;left&quot;:111.04188976377952,&quot;top&quot;:17.275,&quot;width&quot;:767.6581102362204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DIAGRAM_VIRTUALLY_FRAME" val="{&quot;height&quot;:455.65240157480304,&quot;left&quot;:111.04188976377952,&quot;top&quot;:17.275,&quot;width&quot;:767.6581102362204}"/>
</p:tagLst>
</file>

<file path=ppt/tags/tag71.xml><?xml version="1.0" encoding="utf-8"?>
<p:tagLst xmlns:p="http://schemas.openxmlformats.org/presentationml/2006/main">
  <p:tag name="KSO_WM_DIAGRAM_VIRTUALLY_FRAME" val="{&quot;height&quot;:455.65240157480304,&quot;left&quot;:111.04188976377952,&quot;top&quot;:17.275,&quot;width&quot;:767.6581102362204}"/>
</p:tagLst>
</file>

<file path=ppt/tags/tag72.xml><?xml version="1.0" encoding="utf-8"?>
<p:tagLst xmlns:p="http://schemas.openxmlformats.org/presentationml/2006/main">
  <p:tag name="KSO_WM_DIAGRAM_VIRTUALLY_FRAME" val="{&quot;height&quot;:455.65240157480304,&quot;left&quot;:111.04188976377952,&quot;top&quot;:17.275,&quot;width&quot;:767.6581102362204}"/>
</p:tagLst>
</file>

<file path=ppt/tags/tag73.xml><?xml version="1.0" encoding="utf-8"?>
<p:tagLst xmlns:p="http://schemas.openxmlformats.org/presentationml/2006/main">
  <p:tag name="KSO_WM_DIAGRAM_VIRTUALLY_FRAME" val="{&quot;height&quot;:455.65240157480304,&quot;left&quot;:111.04188976377952,&quot;top&quot;:17.275,&quot;width&quot;:767.6581102362204}"/>
</p:tagLst>
</file>

<file path=ppt/tags/tag74.xml><?xml version="1.0" encoding="utf-8"?>
<p:tagLst xmlns:p="http://schemas.openxmlformats.org/presentationml/2006/main">
  <p:tag name="KSO_WM_DIAGRAM_VIRTUALLY_FRAME" val="{&quot;height&quot;:455.65240157480304,&quot;left&quot;:111.04188976377952,&quot;top&quot;:17.275,&quot;width&quot;:767.6581102362204}"/>
</p:tagLst>
</file>

<file path=ppt/tags/tag75.xml><?xml version="1.0" encoding="utf-8"?>
<p:tagLst xmlns:p="http://schemas.openxmlformats.org/presentationml/2006/main">
  <p:tag name="KSO_WM_DIAGRAM_VIRTUALLY_FRAME" val="{&quot;height&quot;:455.65240157480304,&quot;left&quot;:111.04188976377952,&quot;top&quot;:17.275,&quot;width&quot;:767.6581102362204}"/>
</p:tagLst>
</file>

<file path=ppt/tags/tag76.xml><?xml version="1.0" encoding="utf-8"?>
<p:tagLst xmlns:p="http://schemas.openxmlformats.org/presentationml/2006/main">
  <p:tag name="KSO_WM_DIAGRAM_VIRTUALLY_FRAME" val="{&quot;height&quot;:455.65240157480304,&quot;left&quot;:111.04188976377952,&quot;top&quot;:17.275,&quot;width&quot;:767.6581102362204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616</Words>
  <Application>WPS 演示</Application>
  <PresentationFormat>宽屏</PresentationFormat>
  <Paragraphs>31</Paragraphs>
  <Slides>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14" baseType="lpstr">
      <vt:lpstr>Arial</vt:lpstr>
      <vt:lpstr>宋体</vt:lpstr>
      <vt:lpstr>Wingdings</vt:lpstr>
      <vt:lpstr>Wingdings</vt:lpstr>
      <vt:lpstr>华文新魏</vt:lpstr>
      <vt:lpstr>义启隶书体</vt:lpstr>
      <vt:lpstr>隶书</vt:lpstr>
      <vt:lpstr>Calibri</vt:lpstr>
      <vt:lpstr>微软雅黑</vt:lpstr>
      <vt:lpstr>Arial Unicode MS</vt:lpstr>
      <vt:lpstr>WPS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86153</dc:creator>
  <cp:lastModifiedBy>hhhhhq</cp:lastModifiedBy>
  <cp:revision>161</cp:revision>
  <dcterms:created xsi:type="dcterms:W3CDTF">2019-06-19T02:08:00Z</dcterms:created>
  <dcterms:modified xsi:type="dcterms:W3CDTF">2024-11-28T08:55:21Z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2052-12.1.0.18912</vt:lpwstr>
  </property>
  <property fmtid="{D5CDD505-2E9C-101B-9397-08002B2CF9AE}" pid="3" name="ICV">
    <vt:lpwstr>2539BFF97D0D467983ED01B83C3890A9_11</vt:lpwstr>
  </property>
</Properties>
</file>