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9" r:id="rId3"/>
    <p:sldId id="266" r:id="rId5"/>
    <p:sldId id="267" r:id="rId6"/>
    <p:sldId id="272" r:id="rId7"/>
    <p:sldId id="273" r:id="rId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presProps" Target="presProps.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1" Type="http://schemas.openxmlformats.org/officeDocument/2006/relationships/tableStyles" Target="tableStyles.xml"/><Relationship Id="rId10" Type="http://schemas.openxmlformats.org/officeDocument/2006/relationships/viewProps" Target="view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3.png"/><Relationship Id="rId20" Type="http://schemas.openxmlformats.org/officeDocument/2006/relationships/notesSlide" Target="../notesSlides/notesSlide3.xml"/><Relationship Id="rId2" Type="http://schemas.openxmlformats.org/officeDocument/2006/relationships/image" Target="../media/image2.png"/><Relationship Id="rId19" Type="http://schemas.openxmlformats.org/officeDocument/2006/relationships/slideLayout" Target="../slideLayouts/slideLayout2.xml"/><Relationship Id="rId18" Type="http://schemas.openxmlformats.org/officeDocument/2006/relationships/image" Target="../media/image4.png"/><Relationship Id="rId17" Type="http://schemas.openxmlformats.org/officeDocument/2006/relationships/image" Target="../media/image13.jpeg"/><Relationship Id="rId16" Type="http://schemas.openxmlformats.org/officeDocument/2006/relationships/tags" Target="../tags/tag72.xml"/><Relationship Id="rId15" Type="http://schemas.openxmlformats.org/officeDocument/2006/relationships/image" Target="../media/image12.png"/><Relationship Id="rId14" Type="http://schemas.openxmlformats.org/officeDocument/2006/relationships/image" Target="../media/image11.jpeg"/><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image" Target="../media/image10.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jpeg"/><Relationship Id="rId4" Type="http://schemas.openxmlformats.org/officeDocument/2006/relationships/tags" Target="../tags/tag7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2939320"/>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6351" y="-10160"/>
            <a:ext cx="2511424" cy="2387237"/>
            <a:chOff x="103" y="-9981"/>
            <a:chExt cx="2412944" cy="2211632"/>
          </a:xfrm>
        </p:grpSpPr>
        <p:grpSp>
          <p:nvGrpSpPr>
            <p:cNvPr id="8" name="组合 7"/>
            <p:cNvGrpSpPr/>
            <p:nvPr/>
          </p:nvGrpSpPr>
          <p:grpSpPr>
            <a:xfrm>
              <a:off x="182" y="-9981"/>
              <a:ext cx="2412865" cy="2211632"/>
              <a:chOff x="433578" y="-9982"/>
              <a:chExt cx="8178172" cy="461151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64" y="4312740"/>
                <a:ext cx="3274526" cy="288795"/>
              </a:xfrm>
              <a:prstGeom prst="rect">
                <a:avLst/>
              </a:prstGeom>
            </p:spPr>
          </p:pic>
          <p:sp>
            <p:nvSpPr>
              <p:cNvPr id="7" name="矩形 6"/>
              <p:cNvSpPr/>
              <p:nvPr/>
            </p:nvSpPr>
            <p:spPr>
              <a:xfrm>
                <a:off x="433578" y="-9982"/>
                <a:ext cx="8178172" cy="4322884"/>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9" name="标题 1"/>
            <p:cNvSpPr txBox="1"/>
            <p:nvPr/>
          </p:nvSpPr>
          <p:spPr>
            <a:xfrm rot="16200000">
              <a:off x="630833" y="417826"/>
              <a:ext cx="1109308" cy="2370769"/>
            </a:xfrm>
            <a:prstGeom prst="rect">
              <a:avLst/>
            </a:prstGeom>
          </p:spPr>
          <p:txBody>
            <a:bodyPr vert="eaVert"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lt"/>
                </a:rPr>
                <a:t>Concept Stores</a:t>
              </a:r>
              <a:endPar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lt"/>
              </a:endParaRPr>
            </a:p>
            <a:p>
              <a:r>
                <a:rPr lang="zh-CN" altLang="en-US"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概念店</a:t>
              </a:r>
              <a:endParaRPr lang="zh-CN" altLang="en-US"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endParaRPr>
            </a:p>
          </p:txBody>
        </p:sp>
      </p:grpSp>
      <p:pic>
        <p:nvPicPr>
          <p:cNvPr id="3" name="图片 2" descr="head-logo-55062fea"/>
          <p:cNvPicPr>
            <a:picLocks noChangeAspect="1"/>
          </p:cNvPicPr>
          <p:nvPr/>
        </p:nvPicPr>
        <p:blipFill>
          <a:blip r:embed="rId4"/>
          <a:srcRect r="57316" b="-46130"/>
          <a:stretch>
            <a:fillRect/>
          </a:stretch>
        </p:blipFill>
        <p:spPr>
          <a:xfrm>
            <a:off x="0" y="0"/>
            <a:ext cx="913765" cy="1260475"/>
          </a:xfrm>
          <a:prstGeom prst="rect">
            <a:avLst/>
          </a:prstGeom>
        </p:spPr>
      </p:pic>
      <p:sp>
        <p:nvSpPr>
          <p:cNvPr id="13" name="文本框 12"/>
          <p:cNvSpPr txBox="1"/>
          <p:nvPr/>
        </p:nvSpPr>
        <p:spPr>
          <a:xfrm>
            <a:off x="2979420" y="281940"/>
            <a:ext cx="9132570" cy="2245360"/>
          </a:xfrm>
          <a:prstGeom prst="rect">
            <a:avLst/>
          </a:prstGeom>
          <a:noFill/>
        </p:spPr>
        <p:txBody>
          <a:bodyPr wrap="square" rtlCol="0">
            <a:spAutoFit/>
          </a:bodyPr>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Each concept store has its own theme and serves as an art gallery full of creative ideas. Most concept stores are also branches of the Amusement Park, featuring innovative layouts, spacious areas, and plenty of seating. Customers can also purchase merchandise there. </a:t>
            </a:r>
            <a:endParaRPr lang="en-US" altLang="zh-CN" sz="2800" b="1" noProof="0">
              <a:ln>
                <a:noFill/>
              </a:ln>
              <a:solidFill>
                <a:schemeClr val="tx1">
                  <a:lumMod val="95000"/>
                  <a:lumOff val="5000"/>
                </a:schemeClr>
              </a:solidFill>
              <a:effectLst/>
              <a:highlight>
                <a:srgbClr val="00FF00"/>
              </a:highlight>
              <a:uLnTx/>
              <a:uFillTx/>
              <a:latin typeface="华文新魏" panose="02010800040101010101" pitchFamily="2" charset="-122"/>
              <a:ea typeface="华文新魏" panose="02010800040101010101" pitchFamily="2" charset="-122"/>
            </a:endParaRPr>
          </a:p>
        </p:txBody>
      </p:sp>
      <p:pic>
        <p:nvPicPr>
          <p:cNvPr id="11" name="图片 10" descr="loul"/>
          <p:cNvPicPr>
            <a:picLocks noChangeAspect="1"/>
          </p:cNvPicPr>
          <p:nvPr/>
        </p:nvPicPr>
        <p:blipFill>
          <a:blip r:embed="rId5"/>
          <a:stretch>
            <a:fillRect/>
          </a:stretch>
        </p:blipFill>
        <p:spPr>
          <a:xfrm>
            <a:off x="40005" y="2792095"/>
            <a:ext cx="2985770" cy="3986530"/>
          </a:xfrm>
          <a:prstGeom prst="rect">
            <a:avLst/>
          </a:prstGeom>
        </p:spPr>
      </p:pic>
      <p:pic>
        <p:nvPicPr>
          <p:cNvPr id="12" name="图片 11" descr="西方"/>
          <p:cNvPicPr>
            <a:picLocks noChangeAspect="1"/>
          </p:cNvPicPr>
          <p:nvPr/>
        </p:nvPicPr>
        <p:blipFill>
          <a:blip r:embed="rId6"/>
          <a:stretch>
            <a:fillRect/>
          </a:stretch>
        </p:blipFill>
        <p:spPr>
          <a:xfrm>
            <a:off x="3096260" y="2791778"/>
            <a:ext cx="2988310" cy="3987165"/>
          </a:xfrm>
          <a:prstGeom prst="rect">
            <a:avLst/>
          </a:prstGeom>
        </p:spPr>
      </p:pic>
      <p:pic>
        <p:nvPicPr>
          <p:cNvPr id="14" name="图片 13" descr="微信图片_20241128112222"/>
          <p:cNvPicPr>
            <a:picLocks noChangeAspect="1"/>
          </p:cNvPicPr>
          <p:nvPr/>
        </p:nvPicPr>
        <p:blipFill>
          <a:blip r:embed="rId7"/>
          <a:stretch>
            <a:fillRect/>
          </a:stretch>
        </p:blipFill>
        <p:spPr>
          <a:xfrm>
            <a:off x="6091555" y="2772410"/>
            <a:ext cx="3027680" cy="4027170"/>
          </a:xfrm>
          <a:prstGeom prst="rect">
            <a:avLst/>
          </a:prstGeom>
        </p:spPr>
      </p:pic>
      <p:pic>
        <p:nvPicPr>
          <p:cNvPr id="15" name="图片 14" descr="两次"/>
          <p:cNvPicPr>
            <a:picLocks noChangeAspect="1"/>
          </p:cNvPicPr>
          <p:nvPr/>
        </p:nvPicPr>
        <p:blipFill>
          <a:blip r:embed="rId8"/>
          <a:stretch>
            <a:fillRect/>
          </a:stretch>
        </p:blipFill>
        <p:spPr>
          <a:xfrm>
            <a:off x="9177020" y="2772093"/>
            <a:ext cx="3014980" cy="4026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矩形 25"/>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096000" y="2593556"/>
            <a:ext cx="6096000" cy="4264444"/>
          </a:xfrm>
          <a:prstGeom prst="rect">
            <a:avLst/>
          </a:prstGeom>
          <a:blipFill dpi="0" rotWithShape="1">
            <a:blip r:embed="rId3">
              <a:extLst>
                <a:ext uri="{28A0092B-C50C-407E-A947-70E740481C1C}">
                  <a14:useLocalDpi xmlns:a14="http://schemas.microsoft.com/office/drawing/2010/main" val="0"/>
                </a:ext>
              </a:extLst>
            </a:blip>
            <a:stretch>
              <a:fillRect b="-184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02870" y="-10160"/>
            <a:ext cx="4905375" cy="5498465"/>
            <a:chOff x="1733550" y="-9982"/>
            <a:chExt cx="3274526" cy="5498602"/>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550" y="5199825"/>
              <a:ext cx="3274526" cy="288795"/>
            </a:xfrm>
            <a:prstGeom prst="rect">
              <a:avLst/>
            </a:prstGeom>
          </p:spPr>
        </p:pic>
        <p:sp>
          <p:nvSpPr>
            <p:cNvPr id="13" name="矩形 12"/>
            <p:cNvSpPr/>
            <p:nvPr/>
          </p:nvSpPr>
          <p:spPr>
            <a:xfrm>
              <a:off x="1882149" y="-9982"/>
              <a:ext cx="3067222" cy="5249639"/>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标题 1"/>
          <p:cNvSpPr txBox="1"/>
          <p:nvPr/>
        </p:nvSpPr>
        <p:spPr>
          <a:xfrm rot="16200000">
            <a:off x="1680845" y="1043305"/>
            <a:ext cx="1716405" cy="4604385"/>
          </a:xfrm>
          <a:prstGeom prst="rect">
            <a:avLst/>
          </a:prstGeom>
        </p:spPr>
        <p:txBody>
          <a:bodyPr vert="eaVert"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spc="60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Sub-brands</a:t>
            </a:r>
            <a:endParaRPr lang="en-US" altLang="zh-CN" sz="4000" b="1" spc="60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pic>
        <p:nvPicPr>
          <p:cNvPr id="3" name="图片 2" descr="head-logo-55062fea"/>
          <p:cNvPicPr>
            <a:picLocks noChangeAspect="1"/>
          </p:cNvPicPr>
          <p:nvPr/>
        </p:nvPicPr>
        <p:blipFill>
          <a:blip r:embed="rId5"/>
          <a:stretch>
            <a:fillRect/>
          </a:stretch>
        </p:blipFill>
        <p:spPr>
          <a:xfrm>
            <a:off x="511175" y="193040"/>
            <a:ext cx="3576955" cy="1439545"/>
          </a:xfrm>
          <a:prstGeom prst="rect">
            <a:avLst/>
          </a:prstGeom>
        </p:spPr>
      </p:pic>
      <p:sp>
        <p:nvSpPr>
          <p:cNvPr id="5" name="标题 1"/>
          <p:cNvSpPr txBox="1"/>
          <p:nvPr/>
        </p:nvSpPr>
        <p:spPr>
          <a:xfrm rot="16200000">
            <a:off x="2050002" y="1428804"/>
            <a:ext cx="885841" cy="2199616"/>
          </a:xfrm>
          <a:prstGeom prst="rect">
            <a:avLst/>
          </a:prstGeom>
        </p:spPr>
        <p:txBody>
          <a:bodyPr vert="eaVert"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540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4</a:t>
            </a:r>
            <a:endParaRPr lang="en-US" altLang="zh-CN" sz="540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childTnLst>
                                    <p:set>
                                      <p:cBhvr>
                                        <p:cTn id="6" dur="1" fill="hold">
                                          <p:stCondLst>
                                            <p:cond delay="0"/>
                                          </p:stCondLst>
                                        </p:cTn>
                                        <p:tgtEl>
                                          <p:spTgt spid="26"/>
                                        </p:tgtEl>
                                        <p:attrNameLst>
                                          <p:attrName>style.visibility</p:attrName>
                                        </p:attrNameLst>
                                      </p:cBhvr>
                                      <p:to>
                                        <p:strVal val="visible"/>
                                      </p:to>
                                    </p:set>
                                    <p:animEffect transition="in" filter="wipe(down)">
                                      <p:cBhvr>
                                        <p:cTn id="7" dur="750"/>
                                        <p:tgtEl>
                                          <p:spTgt spid="26"/>
                                        </p:tgtEl>
                                      </p:cBhvr>
                                    </p:animEffect>
                                  </p:childTnLst>
                                </p:cTn>
                              </p:par>
                            </p:childTnLst>
                          </p:cTn>
                        </p:par>
                        <p:par>
                          <p:cTn id="8" fill="hold">
                            <p:stCondLst>
                              <p:cond delay="1000"/>
                            </p:stCondLst>
                            <p:childTnLst>
                              <p:par>
                                <p:cTn id="9" presetID="22" presetClass="entr" presetSubtype="4" fill="hold" grpId="1" nodeType="afterEffec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2000"/>
                            </p:stCondLst>
                            <p:childTnLst>
                              <p:par>
                                <p:cTn id="13" presetID="22" presetClass="entr" presetSubtype="1" fill="hold" nodeType="afterEffec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3000"/>
                            </p:stCondLst>
                            <p:childTnLst>
                              <p:par>
                                <p:cTn id="17" presetID="22" presetClass="entr" presetSubtype="1" fill="hold" grpId="3" nodeType="afterEffect">
                                  <p:childTnLst>
                                    <p:set>
                                      <p:cBhvr>
                                        <p:cTn id="18" dur="1" fill="hold">
                                          <p:stCondLst>
                                            <p:cond delay="0"/>
                                          </p:stCondLst>
                                        </p:cTn>
                                        <p:tgtEl>
                                          <p:spTgt spid="15"/>
                                        </p:tgtEl>
                                        <p:attrNameLst>
                                          <p:attrName>style.visibility</p:attrName>
                                        </p:attrNameLst>
                                      </p:cBhvr>
                                      <p:to>
                                        <p:strVal val="visible"/>
                                      </p:to>
                                    </p:set>
                                    <p:animEffect transition="in" filter="wipe(up)">
                                      <p:cBhvr>
                                        <p:cTn id="19" dur="750"/>
                                        <p:tgtEl>
                                          <p:spTgt spid="15"/>
                                        </p:tgtEl>
                                      </p:cBhvr>
                                    </p:animEffect>
                                  </p:childTnLst>
                                </p:cTn>
                              </p:par>
                            </p:childTnLst>
                          </p:cTn>
                        </p:par>
                        <p:par>
                          <p:cTn id="20" fill="hold">
                            <p:stCondLst>
                              <p:cond delay="4000"/>
                            </p:stCondLst>
                            <p:childTnLst>
                              <p:par>
                                <p:cTn id="21" presetID="22" presetClass="entr" presetSubtype="4" fill="hold" grpId="1" nodeType="afterEffect">
                                  <p:childTnLst>
                                    <p:set>
                                      <p:cBhvr>
                                        <p:cTn id="22" dur="1" fill="hold">
                                          <p:stCondLst>
                                            <p:cond delay="0"/>
                                          </p:stCondLst>
                                        </p:cTn>
                                        <p:tgtEl>
                                          <p:spTgt spid="5"/>
                                        </p:tgtEl>
                                        <p:attrNameLst>
                                          <p:attrName>style.visibility</p:attrName>
                                        </p:attrNameLst>
                                      </p:cBhvr>
                                      <p:to>
                                        <p:strVal val="visible"/>
                                      </p:to>
                                    </p:set>
                                    <p:animEffect transition="in" filter="wipe(down)">
                                      <p:cBhvr>
                                        <p:cTn id="2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8" grpId="1" bldLvl="0" animBg="1"/>
      <p:bldP spid="15" grpId="3"/>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rot="0">
            <a:off x="383540" y="-10160"/>
            <a:ext cx="965835" cy="2637155"/>
            <a:chOff x="1733550" y="-9982"/>
            <a:chExt cx="3274526" cy="5498602"/>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550" y="5199825"/>
              <a:ext cx="3274526" cy="288795"/>
            </a:xfrm>
            <a:prstGeom prst="rect">
              <a:avLst/>
            </a:prstGeom>
          </p:spPr>
        </p:pic>
        <p:sp>
          <p:nvSpPr>
            <p:cNvPr id="7" name="矩形 6"/>
            <p:cNvSpPr/>
            <p:nvPr/>
          </p:nvSpPr>
          <p:spPr>
            <a:xfrm>
              <a:off x="1882149" y="-9982"/>
              <a:ext cx="3067222" cy="5249639"/>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20" name="文本框 19"/>
          <p:cNvSpPr txBox="1"/>
          <p:nvPr>
            <p:custDataLst>
              <p:tags r:id="rId4"/>
            </p:custDataLst>
          </p:nvPr>
        </p:nvSpPr>
        <p:spPr>
          <a:xfrm>
            <a:off x="1357630" y="4222115"/>
            <a:ext cx="2759075" cy="95313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Yuan Yang Coffee</a:t>
            </a:r>
            <a:endPar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p:txBody>
      </p:sp>
      <p:cxnSp>
        <p:nvCxnSpPr>
          <p:cNvPr id="23" name="直接连接符 22"/>
          <p:cNvCxnSpPr/>
          <p:nvPr>
            <p:custDataLst>
              <p:tags r:id="rId5"/>
            </p:custDataLst>
          </p:nvPr>
        </p:nvCxnSpPr>
        <p:spPr>
          <a:xfrm flipH="1">
            <a:off x="4353890" y="2412049"/>
            <a:ext cx="0" cy="2667000"/>
          </a:xfrm>
          <a:prstGeom prst="line">
            <a:avLst/>
          </a:prstGeom>
          <a:ln>
            <a:solidFill>
              <a:srgbClr val="B3AA92"/>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6"/>
            </p:custDataLst>
          </p:nvPr>
        </p:nvSpPr>
        <p:spPr>
          <a:xfrm>
            <a:off x="4726305" y="4222115"/>
            <a:ext cx="3084195" cy="95313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Good </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MoreNing</a:t>
            </a:r>
            <a:endPar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(Good </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Mo Lemon</a:t>
            </a:r>
            <a:r>
              <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a:t>
            </a:r>
            <a:endPar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p:txBody>
      </p:sp>
      <p:cxnSp>
        <p:nvCxnSpPr>
          <p:cNvPr id="28" name="直接连接符 27"/>
          <p:cNvCxnSpPr/>
          <p:nvPr>
            <p:custDataLst>
              <p:tags r:id="rId7"/>
            </p:custDataLst>
          </p:nvPr>
        </p:nvCxnSpPr>
        <p:spPr>
          <a:xfrm flipH="1">
            <a:off x="8040065" y="2527271"/>
            <a:ext cx="0" cy="2667000"/>
          </a:xfrm>
          <a:prstGeom prst="line">
            <a:avLst/>
          </a:prstGeom>
          <a:ln>
            <a:solidFill>
              <a:srgbClr val="B3AA92"/>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custDataLst>
              <p:tags r:id="rId8"/>
            </p:custDataLst>
          </p:nvPr>
        </p:nvSpPr>
        <p:spPr>
          <a:xfrm>
            <a:off x="8326120" y="4222115"/>
            <a:ext cx="3172460" cy="95313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Day and Night Tavern</a:t>
            </a:r>
            <a:endParaRPr kumimoji="0" lang="en-US" altLang="zh-CN" sz="2800" b="1" i="0" u="none" strike="noStrike" kern="1200" cap="none" spc="0" normalizeH="0" baseline="0"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p:txBody>
      </p:sp>
      <p:pic>
        <p:nvPicPr>
          <p:cNvPr id="38" name="图片 3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508642" y="1190721"/>
            <a:ext cx="2052805" cy="2356925"/>
          </a:xfrm>
          <a:prstGeom prst="rect">
            <a:avLst/>
          </a:prstGeom>
        </p:spPr>
      </p:pic>
      <p:pic>
        <p:nvPicPr>
          <p:cNvPr id="39" name="图片 38"/>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5181268" y="1180491"/>
            <a:ext cx="2052805" cy="2356925"/>
          </a:xfrm>
          <a:prstGeom prst="rect">
            <a:avLst/>
          </a:prstGeom>
        </p:spPr>
      </p:pic>
      <p:pic>
        <p:nvPicPr>
          <p:cNvPr id="40" name="图片 39"/>
          <p:cNvPicPr>
            <a:picLocks noChangeAspect="1"/>
          </p:cNvPicPr>
          <p:nvPr>
            <p:custDataLst>
              <p:tags r:id="rId12"/>
            </p:custDataLst>
          </p:nvPr>
        </p:nvPicPr>
        <p:blipFill>
          <a:blip r:embed="rId10">
            <a:extLst>
              <a:ext uri="{28A0092B-C50C-407E-A947-70E740481C1C}">
                <a14:useLocalDpi xmlns:a14="http://schemas.microsoft.com/office/drawing/2010/main" val="0"/>
              </a:ext>
            </a:extLst>
          </a:blip>
          <a:stretch>
            <a:fillRect/>
          </a:stretch>
        </p:blipFill>
        <p:spPr>
          <a:xfrm>
            <a:off x="8842457" y="1178975"/>
            <a:ext cx="2052805" cy="2356925"/>
          </a:xfrm>
          <a:prstGeom prst="rect">
            <a:avLst/>
          </a:prstGeom>
        </p:spPr>
      </p:pic>
      <p:pic>
        <p:nvPicPr>
          <p:cNvPr id="11" name="图片 10" descr="morening"/>
          <p:cNvPicPr>
            <a:picLocks noChangeAspect="1"/>
          </p:cNvPicPr>
          <p:nvPr>
            <p:custDataLst>
              <p:tags r:id="rId13"/>
            </p:custDataLst>
          </p:nvPr>
        </p:nvPicPr>
        <p:blipFill>
          <a:blip r:embed="rId14"/>
          <a:stretch>
            <a:fillRect/>
          </a:stretch>
        </p:blipFill>
        <p:spPr>
          <a:xfrm>
            <a:off x="4843145" y="1059180"/>
            <a:ext cx="2802255" cy="2802255"/>
          </a:xfrm>
          <a:prstGeom prst="rect">
            <a:avLst/>
          </a:prstGeom>
        </p:spPr>
      </p:pic>
      <p:pic>
        <p:nvPicPr>
          <p:cNvPr id="12" name="图片 11" descr="鸳鸯logo"/>
          <p:cNvPicPr>
            <a:picLocks noChangeAspect="1"/>
          </p:cNvPicPr>
          <p:nvPr/>
        </p:nvPicPr>
        <p:blipFill>
          <a:blip r:embed="rId15"/>
          <a:stretch>
            <a:fillRect/>
          </a:stretch>
        </p:blipFill>
        <p:spPr>
          <a:xfrm>
            <a:off x="1372870" y="1457325"/>
            <a:ext cx="2734945" cy="2200910"/>
          </a:xfrm>
          <a:prstGeom prst="rect">
            <a:avLst/>
          </a:prstGeom>
        </p:spPr>
      </p:pic>
      <p:pic>
        <p:nvPicPr>
          <p:cNvPr id="13" name="图片 12" descr="酒馆"/>
          <p:cNvPicPr>
            <a:picLocks noChangeAspect="1"/>
          </p:cNvPicPr>
          <p:nvPr>
            <p:custDataLst>
              <p:tags r:id="rId16"/>
            </p:custDataLst>
          </p:nvPr>
        </p:nvPicPr>
        <p:blipFill>
          <a:blip r:embed="rId17"/>
          <a:stretch>
            <a:fillRect/>
          </a:stretch>
        </p:blipFill>
        <p:spPr>
          <a:xfrm>
            <a:off x="8543925" y="1067435"/>
            <a:ext cx="2736850" cy="2736850"/>
          </a:xfrm>
          <a:prstGeom prst="rect">
            <a:avLst/>
          </a:prstGeom>
        </p:spPr>
      </p:pic>
      <p:pic>
        <p:nvPicPr>
          <p:cNvPr id="14" name="图片 13" descr="head-logo-55062fea"/>
          <p:cNvPicPr>
            <a:picLocks noChangeAspect="1"/>
          </p:cNvPicPr>
          <p:nvPr/>
        </p:nvPicPr>
        <p:blipFill>
          <a:blip r:embed="rId18"/>
          <a:srcRect r="57316" b="-46130"/>
          <a:stretch>
            <a:fillRect/>
          </a:stretch>
        </p:blipFill>
        <p:spPr>
          <a:xfrm>
            <a:off x="427355" y="-5715"/>
            <a:ext cx="913765" cy="1260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window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childTnLst>
                                    <p:set>
                                      <p:cBhvr>
                                        <p:cTn id="6" dur="1" fill="hold">
                                          <p:stCondLst>
                                            <p:cond delay="0"/>
                                          </p:stCondLst>
                                        </p:cTn>
                                        <p:tgtEl>
                                          <p:spTgt spid="38"/>
                                        </p:tgtEl>
                                        <p:attrNameLst>
                                          <p:attrName>style.visibility</p:attrName>
                                        </p:attrNameLst>
                                      </p:cBhvr>
                                      <p:to>
                                        <p:strVal val="visible"/>
                                      </p:to>
                                    </p:set>
                                    <p:anim calcmode="lin" valueType="num">
                                      <p:cBhvr additive="base">
                                        <p:cTn id="7" dur="750" fill="hold"/>
                                        <p:tgtEl>
                                          <p:spTgt spid="38"/>
                                        </p:tgtEl>
                                        <p:attrNameLst>
                                          <p:attrName>ppt_x</p:attrName>
                                        </p:attrNameLst>
                                      </p:cBhvr>
                                      <p:tavLst>
                                        <p:tav tm="0">
                                          <p:val>
                                            <p:strVal val="0-#ppt_w/2"/>
                                          </p:val>
                                        </p:tav>
                                        <p:tav tm="100000">
                                          <p:val>
                                            <p:strVal val="#ppt_x"/>
                                          </p:val>
                                        </p:tav>
                                      </p:tavLst>
                                    </p:anim>
                                    <p:anim calcmode="lin" valueType="num">
                                      <p:cBhvr additive="base">
                                        <p:cTn id="8" dur="75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750" fill="hold"/>
                                        <p:tgtEl>
                                          <p:spTgt spid="39"/>
                                        </p:tgtEl>
                                        <p:attrNameLst>
                                          <p:attrName>ppt_x</p:attrName>
                                        </p:attrNameLst>
                                      </p:cBhvr>
                                      <p:tavLst>
                                        <p:tav tm="0">
                                          <p:val>
                                            <p:strVal val="0-#ppt_w/2"/>
                                          </p:val>
                                        </p:tav>
                                        <p:tav tm="100000">
                                          <p:val>
                                            <p:strVal val="#ppt_x"/>
                                          </p:val>
                                        </p:tav>
                                      </p:tavLst>
                                    </p:anim>
                                    <p:anim calcmode="lin" valueType="num">
                                      <p:cBhvr additive="base">
                                        <p:cTn id="13" dur="7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750" fill="hold"/>
                                        <p:tgtEl>
                                          <p:spTgt spid="40"/>
                                        </p:tgtEl>
                                        <p:attrNameLst>
                                          <p:attrName>ppt_x</p:attrName>
                                        </p:attrNameLst>
                                      </p:cBhvr>
                                      <p:tavLst>
                                        <p:tav tm="0">
                                          <p:val>
                                            <p:strVal val="0-#ppt_w/2"/>
                                          </p:val>
                                        </p:tav>
                                        <p:tav tm="100000">
                                          <p:val>
                                            <p:strVal val="#ppt_x"/>
                                          </p:val>
                                        </p:tav>
                                      </p:tavLst>
                                    </p:anim>
                                    <p:anim calcmode="lin" valueType="num">
                                      <p:cBhvr additive="base">
                                        <p:cTn id="18" dur="750" fill="hold"/>
                                        <p:tgtEl>
                                          <p:spTgt spid="40"/>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750" fill="hold"/>
                                        <p:tgtEl>
                                          <p:spTgt spid="23"/>
                                        </p:tgtEl>
                                        <p:attrNameLst>
                                          <p:attrName>ppt_x</p:attrName>
                                        </p:attrNameLst>
                                      </p:cBhvr>
                                      <p:tavLst>
                                        <p:tav tm="0">
                                          <p:val>
                                            <p:strVal val="#ppt_x"/>
                                          </p:val>
                                        </p:tav>
                                        <p:tav tm="100000">
                                          <p:val>
                                            <p:strVal val="#ppt_x"/>
                                          </p:val>
                                        </p:tav>
                                      </p:tavLst>
                                    </p:anim>
                                    <p:anim calcmode="lin" valueType="num">
                                      <p:cBhvr additive="base">
                                        <p:cTn id="22" dur="75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750" fill="hold"/>
                                        <p:tgtEl>
                                          <p:spTgt spid="28"/>
                                        </p:tgtEl>
                                        <p:attrNameLst>
                                          <p:attrName>ppt_x</p:attrName>
                                        </p:attrNameLst>
                                      </p:cBhvr>
                                      <p:tavLst>
                                        <p:tav tm="0">
                                          <p:val>
                                            <p:strVal val="#ppt_x"/>
                                          </p:val>
                                        </p:tav>
                                        <p:tav tm="100000">
                                          <p:val>
                                            <p:strVal val="#ppt_x"/>
                                          </p:val>
                                        </p:tav>
                                      </p:tavLst>
                                    </p:anim>
                                    <p:anim calcmode="lin" valueType="num">
                                      <p:cBhvr additive="base">
                                        <p:cTn id="26" dur="750" fill="hold"/>
                                        <p:tgtEl>
                                          <p:spTgt spid="28"/>
                                        </p:tgtEl>
                                        <p:attrNameLst>
                                          <p:attrName>ppt_y</p:attrName>
                                        </p:attrNameLst>
                                      </p:cBhvr>
                                      <p:tavLst>
                                        <p:tav tm="0">
                                          <p:val>
                                            <p:strVal val="1+#ppt_h/2"/>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rot="0">
            <a:off x="6350" y="-10160"/>
            <a:ext cx="2511425" cy="2211705"/>
            <a:chOff x="433578" y="-9982"/>
            <a:chExt cx="8178172" cy="461151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64" y="4312740"/>
              <a:ext cx="3274526" cy="288795"/>
            </a:xfrm>
            <a:prstGeom prst="rect">
              <a:avLst/>
            </a:prstGeom>
          </p:spPr>
        </p:pic>
        <p:sp>
          <p:nvSpPr>
            <p:cNvPr id="7" name="矩形 6"/>
            <p:cNvSpPr/>
            <p:nvPr/>
          </p:nvSpPr>
          <p:spPr>
            <a:xfrm>
              <a:off x="433578" y="-9982"/>
              <a:ext cx="8178172" cy="4322884"/>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13" name="文本框 12"/>
          <p:cNvSpPr txBox="1"/>
          <p:nvPr/>
        </p:nvSpPr>
        <p:spPr>
          <a:xfrm>
            <a:off x="4275455" y="582295"/>
            <a:ext cx="7836535" cy="5692775"/>
          </a:xfrm>
          <a:prstGeom prst="rect">
            <a:avLst/>
          </a:prstGeom>
          <a:noFill/>
        </p:spPr>
        <p:txBody>
          <a:bodyPr wrap="square" rtlCol="0">
            <a:spAutoFit/>
          </a:bodyPr>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"Learning from the West while progressing in the East, Chinese-style coffee," Yuan Yang Coffee was established on August 10, 2022, dedicating to finding a more balanced taste between coffee bean flavors and tea flavors. </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The current product series include Pure Coffee, Chinese Latte, Triple Light Milk Cap, Not Quite Proper Dirty, Fruit Coffee, Liquor Coffee, and Night Liquor.</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In addition, more than ten stores in Changsha have had Chinese and Western-style breakfasts, including lotus root boxes, croissants, bagels, and other categories.</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p:txBody>
      </p:sp>
      <p:pic>
        <p:nvPicPr>
          <p:cNvPr id="14" name="图片 13" descr="鸳鸯logo"/>
          <p:cNvPicPr>
            <a:picLocks noChangeAspect="1"/>
          </p:cNvPicPr>
          <p:nvPr/>
        </p:nvPicPr>
        <p:blipFill>
          <a:blip r:embed="rId4"/>
          <a:stretch>
            <a:fillRect/>
          </a:stretch>
        </p:blipFill>
        <p:spPr>
          <a:xfrm>
            <a:off x="89535" y="84455"/>
            <a:ext cx="2345055" cy="1887855"/>
          </a:xfrm>
          <a:prstGeom prst="rect">
            <a:avLst/>
          </a:prstGeom>
        </p:spPr>
      </p:pic>
      <p:pic>
        <p:nvPicPr>
          <p:cNvPr id="15" name="图片 14" descr="YUANY"/>
          <p:cNvPicPr>
            <a:picLocks noChangeAspect="1"/>
          </p:cNvPicPr>
          <p:nvPr/>
        </p:nvPicPr>
        <p:blipFill>
          <a:blip r:embed="rId5"/>
          <a:stretch>
            <a:fillRect/>
          </a:stretch>
        </p:blipFill>
        <p:spPr>
          <a:xfrm>
            <a:off x="89535" y="2292350"/>
            <a:ext cx="4185920" cy="3023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rot="0">
            <a:off x="6350" y="-10160"/>
            <a:ext cx="2511425" cy="2211705"/>
            <a:chOff x="433578" y="-9982"/>
            <a:chExt cx="8178172" cy="461151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64" y="4312740"/>
              <a:ext cx="3274526" cy="288795"/>
            </a:xfrm>
            <a:prstGeom prst="rect">
              <a:avLst/>
            </a:prstGeom>
          </p:spPr>
        </p:pic>
        <p:sp>
          <p:nvSpPr>
            <p:cNvPr id="7" name="矩形 6"/>
            <p:cNvSpPr/>
            <p:nvPr/>
          </p:nvSpPr>
          <p:spPr>
            <a:xfrm>
              <a:off x="433578" y="-9982"/>
              <a:ext cx="8178172" cy="4322884"/>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13" name="文本框 12"/>
          <p:cNvSpPr txBox="1"/>
          <p:nvPr/>
        </p:nvSpPr>
        <p:spPr>
          <a:xfrm>
            <a:off x="4225290" y="797560"/>
            <a:ext cx="7886700" cy="5262245"/>
          </a:xfrm>
          <a:prstGeom prst="rect">
            <a:avLst/>
          </a:prstGeom>
          <a:noFill/>
        </p:spPr>
        <p:txBody>
          <a:bodyPr wrap="square" rtlCol="0">
            <a:spAutoFit/>
          </a:bodyPr>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Established on September 19, 2023, "Good Morening" adheres to the concept of "not sticking to conventions, with tea as a leisurely journey in lemon.(</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不墨守，茶作青柠逍遥游</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It specializes in "New Chinese-style lemon tea" </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Good Morening offers two menus: one for tea and one for alcohol(</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茶肆和酒肆</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The tea menu includes a series such as Lemon Milk Tea. Products from the alcohol menu are available after 4:30 PM daily.</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Product names are inspired by classic works like the Book of Songs. </a:t>
            </a:r>
            <a:endParaRPr lang="zh-CN" altLang="en-US" sz="2800" b="1" noProof="0">
              <a:ln>
                <a:noFill/>
              </a:ln>
              <a:solidFill>
                <a:schemeClr val="tx1">
                  <a:lumMod val="95000"/>
                  <a:lumOff val="5000"/>
                </a:schemeClr>
              </a:solidFill>
              <a:effectLst/>
              <a:highlight>
                <a:srgbClr val="00FF00"/>
              </a:highlight>
              <a:uLnTx/>
              <a:uFillTx/>
              <a:latin typeface="华文新魏" panose="02010800040101010101" pitchFamily="2" charset="-122"/>
              <a:ea typeface="华文新魏" panose="02010800040101010101" pitchFamily="2" charset="-122"/>
            </a:endParaRPr>
          </a:p>
        </p:txBody>
      </p:sp>
      <p:pic>
        <p:nvPicPr>
          <p:cNvPr id="11" name="图片 10" descr="morening"/>
          <p:cNvPicPr>
            <a:picLocks noChangeAspect="1"/>
          </p:cNvPicPr>
          <p:nvPr>
            <p:custDataLst>
              <p:tags r:id="rId4"/>
            </p:custDataLst>
          </p:nvPr>
        </p:nvPicPr>
        <p:blipFill>
          <a:blip r:embed="rId5"/>
          <a:stretch>
            <a:fillRect/>
          </a:stretch>
        </p:blipFill>
        <p:spPr>
          <a:xfrm>
            <a:off x="245745" y="0"/>
            <a:ext cx="2032000" cy="2032000"/>
          </a:xfrm>
          <a:prstGeom prst="rect">
            <a:avLst/>
          </a:prstGeom>
        </p:spPr>
      </p:pic>
      <p:pic>
        <p:nvPicPr>
          <p:cNvPr id="10" name="图片 9" descr="GUDE"/>
          <p:cNvPicPr>
            <a:picLocks noChangeAspect="1"/>
          </p:cNvPicPr>
          <p:nvPr/>
        </p:nvPicPr>
        <p:blipFill>
          <a:blip r:embed="rId6"/>
          <a:stretch>
            <a:fillRect/>
          </a:stretch>
        </p:blipFill>
        <p:spPr>
          <a:xfrm>
            <a:off x="6350" y="2232660"/>
            <a:ext cx="4114800" cy="297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DIAGRAM_VIRTUALLY_FRAME" val="{&quot;height&quot;:363.8368503937008,&quot;left&quot;:83.70102362204723,&quot;top&quot;:92.83267716535434,&quot;width&quot;:821.6999212598424}"/>
</p:tagLst>
</file>

<file path=ppt/tags/tag64.xml><?xml version="1.0" encoding="utf-8"?>
<p:tagLst xmlns:p="http://schemas.openxmlformats.org/presentationml/2006/main">
  <p:tag name="KSO_WM_DIAGRAM_VIRTUALLY_FRAME" val="{&quot;height&quot;:391.95,&quot;left&quot;:83.70102362204723,&quot;top&quot;:83.4,&quot;width&quot;:821.6999212598424}"/>
</p:tagLst>
</file>

<file path=ppt/tags/tag65.xml><?xml version="1.0" encoding="utf-8"?>
<p:tagLst xmlns:p="http://schemas.openxmlformats.org/presentationml/2006/main">
  <p:tag name="KSO_WM_DIAGRAM_VIRTUALLY_FRAME" val="{&quot;height&quot;:391.95,&quot;left&quot;:83.70102362204723,&quot;top&quot;:83.4,&quot;width&quot;:821.6999212598424}"/>
</p:tagLst>
</file>

<file path=ppt/tags/tag66.xml><?xml version="1.0" encoding="utf-8"?>
<p:tagLst xmlns:p="http://schemas.openxmlformats.org/presentationml/2006/main">
  <p:tag name="KSO_WM_DIAGRAM_VIRTUALLY_FRAME" val="{&quot;height&quot;:391.95,&quot;left&quot;:83.70102362204723,&quot;top&quot;:83.4,&quot;width&quot;:821.6999212598424}"/>
</p:tagLst>
</file>

<file path=ppt/tags/tag67.xml><?xml version="1.0" encoding="utf-8"?>
<p:tagLst xmlns:p="http://schemas.openxmlformats.org/presentationml/2006/main">
  <p:tag name="KSO_WM_DIAGRAM_VIRTUALLY_FRAME" val="{&quot;height&quot;:391.95,&quot;left&quot;:83.70102362204723,&quot;top&quot;:83.4,&quot;width&quot;:821.6999212598424}"/>
</p:tagLst>
</file>

<file path=ppt/tags/tag68.xml><?xml version="1.0" encoding="utf-8"?>
<p:tagLst xmlns:p="http://schemas.openxmlformats.org/presentationml/2006/main">
  <p:tag name="KSO_WM_DIAGRAM_VIRTUALLY_FRAME" val="{&quot;height&quot;:363.8368503937008,&quot;left&quot;:83.70102362204723,&quot;top&quot;:92.83267716535434,&quot;width&quot;:821.6999212598424}"/>
</p:tagLst>
</file>

<file path=ppt/tags/tag69.xml><?xml version="1.0" encoding="utf-8"?>
<p:tagLst xmlns:p="http://schemas.openxmlformats.org/presentationml/2006/main">
  <p:tag name="KSO_WM_DIAGRAM_VIRTUALLY_FRAME" val="{&quot;height&quot;:391.95,&quot;left&quot;:83.70102362204723,&quot;top&quot;:83.4,&quot;width&quot;:821.699921259842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91.95,&quot;left&quot;:83.70102362204723,&quot;top&quot;:83.4,&quot;width&quot;:821.6999212598424}"/>
</p:tagLst>
</file>

<file path=ppt/tags/tag71.xml><?xml version="1.0" encoding="utf-8"?>
<p:tagLst xmlns:p="http://schemas.openxmlformats.org/presentationml/2006/main">
  <p:tag name="KSO_WM_DIAGRAM_VIRTUALLY_FRAME" val="{&quot;height&quot;:391.95,&quot;left&quot;:83.70102362204723,&quot;top&quot;:83.4,&quot;width&quot;:821.6999212598424}"/>
</p:tagLst>
</file>

<file path=ppt/tags/tag72.xml><?xml version="1.0" encoding="utf-8"?>
<p:tagLst xmlns:p="http://schemas.openxmlformats.org/presentationml/2006/main">
  <p:tag name="KSO_WM_DIAGRAM_VIRTUALLY_FRAME" val="{&quot;height&quot;:391.95,&quot;left&quot;:83.70102362204723,&quot;top&quot;:83.4,&quot;width&quot;:821.6999212598424}"/>
</p:tagLst>
</file>

<file path=ppt/tags/tag73.xml><?xml version="1.0" encoding="utf-8"?>
<p:tagLst xmlns:p="http://schemas.openxmlformats.org/presentationml/2006/main">
  <p:tag name="KSO_WM_DIAGRAM_VIRTUALLY_FRAME" val="{&quot;height&quot;:391.95,&quot;left&quot;:83.70102362204723,&quot;top&quot;:83.4,&quot;width&quot;:821.699921259842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1417</Words>
  <Application>WPS 演示</Application>
  <PresentationFormat>宽屏</PresentationFormat>
  <Paragraphs>24</Paragraphs>
  <Slides>5</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vt:i4>
      </vt:variant>
    </vt:vector>
  </HeadingPairs>
  <TitlesOfParts>
    <vt:vector size="14" baseType="lpstr">
      <vt:lpstr>Arial</vt:lpstr>
      <vt:lpstr>宋体</vt:lpstr>
      <vt:lpstr>Wingdings</vt:lpstr>
      <vt:lpstr>Wingdings</vt:lpstr>
      <vt:lpstr>华文新魏</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86153</dc:creator>
  <cp:lastModifiedBy>hhhhhq</cp:lastModifiedBy>
  <cp:revision>163</cp:revision>
  <dcterms:created xsi:type="dcterms:W3CDTF">2019-06-19T02:08:00Z</dcterms:created>
  <dcterms:modified xsi:type="dcterms:W3CDTF">2024-11-28T09:03:25Z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C62C1A1CC9E74E03BCB1C7C5F8CCB174_11</vt:lpwstr>
  </property>
</Properties>
</file>