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 id="2147483654" r:id="rId4"/>
  </p:sldMasterIdLst>
  <p:notesMasterIdLst>
    <p:notesMasterId r:id="rId6"/>
  </p:notesMasterIdLst>
  <p:handoutMasterIdLst>
    <p:handoutMasterId r:id="rId42"/>
  </p:handoutMasterIdLst>
  <p:sldIdLst>
    <p:sldId id="257" r:id="rId5"/>
    <p:sldId id="349" r:id="rId7"/>
    <p:sldId id="351" r:id="rId8"/>
    <p:sldId id="353" r:id="rId9"/>
    <p:sldId id="354" r:id="rId10"/>
    <p:sldId id="350" r:id="rId11"/>
    <p:sldId id="272" r:id="rId12"/>
    <p:sldId id="258" r:id="rId13"/>
    <p:sldId id="355" r:id="rId14"/>
    <p:sldId id="299" r:id="rId15"/>
    <p:sldId id="419" r:id="rId16"/>
    <p:sldId id="420" r:id="rId17"/>
    <p:sldId id="421" r:id="rId18"/>
    <p:sldId id="301" r:id="rId19"/>
    <p:sldId id="294" r:id="rId20"/>
    <p:sldId id="315" r:id="rId21"/>
    <p:sldId id="352" r:id="rId22"/>
    <p:sldId id="422" r:id="rId23"/>
    <p:sldId id="359" r:id="rId24"/>
    <p:sldId id="360" r:id="rId25"/>
    <p:sldId id="367" r:id="rId26"/>
    <p:sldId id="368" r:id="rId27"/>
    <p:sldId id="369" r:id="rId28"/>
    <p:sldId id="371" r:id="rId29"/>
    <p:sldId id="396" r:id="rId30"/>
    <p:sldId id="397" r:id="rId31"/>
    <p:sldId id="398" r:id="rId32"/>
    <p:sldId id="399" r:id="rId33"/>
    <p:sldId id="400" r:id="rId34"/>
    <p:sldId id="313" r:id="rId35"/>
    <p:sldId id="401" r:id="rId36"/>
    <p:sldId id="402" r:id="rId37"/>
    <p:sldId id="407" r:id="rId38"/>
    <p:sldId id="314" r:id="rId39"/>
    <p:sldId id="310" r:id="rId40"/>
    <p:sldId id="297" r:id="rId41"/>
  </p:sldIdLst>
  <p:sldSz cx="12192000" cy="6858000"/>
  <p:notesSz cx="7103745" cy="10234295"/>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9" autoAdjust="0"/>
  </p:normalViewPr>
  <p:slideViewPr>
    <p:cSldViewPr snapToGrid="0">
      <p:cViewPr>
        <p:scale>
          <a:sx n="50" d="100"/>
          <a:sy n="50" d="100"/>
        </p:scale>
        <p:origin x="2484" y="1335"/>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6" Type="http://schemas.openxmlformats.org/officeDocument/2006/relationships/tags" Target="tags/tag3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cs typeface="楷体" panose="02010609060101010101" charset="-122"/>
              </a:defRPr>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cs typeface="楷体" panose="02010609060101010101"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cs typeface="楷体" panose="02010609060101010101" charset="-122"/>
              </a:defRPr>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cs typeface="楷体" panose="02010609060101010101"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楷体" panose="02010609060101010101" charset="-122"/>
      </a:defRPr>
    </a:lvl1pPr>
    <a:lvl2pPr marL="457200" algn="l" defTabSz="914400" rtl="0" eaLnBrk="1" latinLnBrk="0" hangingPunct="1">
      <a:defRPr sz="1200" kern="1200">
        <a:solidFill>
          <a:schemeClr val="tx1"/>
        </a:solidFill>
        <a:latin typeface="+mn-lt"/>
        <a:ea typeface="+mn-ea"/>
        <a:cs typeface="楷体" panose="02010609060101010101" charset="-122"/>
      </a:defRPr>
    </a:lvl2pPr>
    <a:lvl3pPr marL="914400" algn="l" defTabSz="914400" rtl="0" eaLnBrk="1" latinLnBrk="0" hangingPunct="1">
      <a:defRPr sz="1200" kern="1200">
        <a:solidFill>
          <a:schemeClr val="tx1"/>
        </a:solidFill>
        <a:latin typeface="+mn-lt"/>
        <a:ea typeface="+mn-ea"/>
        <a:cs typeface="楷体" panose="02010609060101010101" charset="-122"/>
      </a:defRPr>
    </a:lvl3pPr>
    <a:lvl4pPr marL="1371600" algn="l" defTabSz="914400" rtl="0" eaLnBrk="1" latinLnBrk="0" hangingPunct="1">
      <a:defRPr sz="1200" kern="1200">
        <a:solidFill>
          <a:schemeClr val="tx1"/>
        </a:solidFill>
        <a:latin typeface="+mn-lt"/>
        <a:ea typeface="+mn-ea"/>
        <a:cs typeface="楷体" panose="02010609060101010101" charset="-122"/>
      </a:defRPr>
    </a:lvl4pPr>
    <a:lvl5pPr marL="1828800" algn="l" defTabSz="914400" rtl="0" eaLnBrk="1" latinLnBrk="0" hangingPunct="1">
      <a:defRPr sz="1200" kern="1200">
        <a:solidFill>
          <a:schemeClr val="tx1"/>
        </a:solidFill>
        <a:latin typeface="+mn-lt"/>
        <a:ea typeface="+mn-ea"/>
        <a:cs typeface="楷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471EF27A-0142-4FEE-B521-593DFC2B6E7D}" type="datetimeFigureOut">
              <a:rPr lang="zh-CN" altLang="en-US" smtClean="0"/>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fld>
            <a:endParaRPr lang="en-US"/>
          </a:p>
        </p:txBody>
      </p:sp>
      <p:sp>
        <p:nvSpPr>
          <p:cNvPr id="5"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
        <p:nvSpPr>
          <p:cNvPr id="6"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
        <p:nvSpPr>
          <p:cNvPr id="7" name="标题 1"/>
          <p:cNvSpPr txBox="1"/>
          <p:nvPr/>
        </p:nvSpPr>
        <p:spPr>
          <a:xfrm>
            <a:off x="839788" y="365125"/>
            <a:ext cx="10515600" cy="1325563"/>
          </a:xfrm>
          <a:prstGeom prst="rect">
            <a:avLst/>
          </a:prstGeom>
          <a:noFill/>
          <a:ln w="9525" cap="flat" cmpd="sng" algn="ctr">
            <a:noFill/>
            <a:prstDash val="solid"/>
            <a:round/>
            <a:headEnd type="none" w="med" len="med"/>
            <a:tailEnd type="none" w="med" len="med"/>
          </a:ln>
          <a:effectLst/>
        </p:spPr>
        <p:txBody>
          <a:bodyPr vert="horz" lIns="91440" tIns="45720" rIns="91440" bIns="45720"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panose="05000000000000000000"/>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panose="020B0604020202020204"/>
                <a:ea typeface="Arial" panose="020B0604020202020204"/>
                <a:cs typeface="Arial" panose="020B0604020202020204"/>
                <a:sym typeface="Wingdings" panose="05000000000000000000"/>
              </a:defRPr>
            </a:lvl9pPr>
          </a:lstStyle>
          <a:p>
            <a:r>
              <a:rPr lang="zh-CN" altLang="en-US"/>
              <a:t>单击此处编辑母版标题样式</a:t>
            </a:r>
            <a:endParaRPr lang="zh-CN" altLang="en-US"/>
          </a:p>
        </p:txBody>
      </p:sp>
      <p:sp>
        <p:nvSpPr>
          <p:cNvPr id="8" name="文本占位符 2"/>
          <p:cNvSpPr txBox="1"/>
          <p:nvPr/>
        </p:nvSpPr>
        <p:spPr>
          <a:xfrm>
            <a:off x="839788" y="1681163"/>
            <a:ext cx="5157787" cy="823912"/>
          </a:xfrm>
          <a:prstGeom prst="rect">
            <a:avLst/>
          </a:prstGeom>
          <a:noFill/>
          <a:ln w="9525" cap="flat" cmpd="sng" algn="ctr">
            <a:noFill/>
            <a:prstDash val="solid"/>
            <a:round/>
            <a:headEnd type="none" w="med" len="med"/>
            <a:tailEnd type="none" w="med" len="med"/>
          </a:ln>
          <a:effectLst/>
        </p:spPr>
        <p:txBody>
          <a:bodyPr vert="horz" lIns="91440" tIns="45720" rIns="91440" bIns="45720"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panose="05000000000000000000"/>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panose="05000000000000000000"/>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panose="05000000000000000000"/>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endParaRPr lang="zh-CN" altLang="en-US"/>
          </a:p>
        </p:txBody>
      </p:sp>
      <p:sp>
        <p:nvSpPr>
          <p:cNvPr id="9" name="内容占位符 3"/>
          <p:cNvSpPr txBox="1"/>
          <p:nvPr/>
        </p:nvSpPr>
        <p:spPr>
          <a:xfrm>
            <a:off x="839788" y="2505075"/>
            <a:ext cx="5157787" cy="3684588"/>
          </a:xfrm>
          <a:prstGeom prst="rect">
            <a:avLst/>
          </a:prstGeom>
          <a:noFill/>
          <a:ln w="9525" cap="flat" cmpd="sng" algn="ctr">
            <a:noFill/>
            <a:prstDash val="solid"/>
            <a:round/>
            <a:headEnd type="none" w="med" len="med"/>
            <a:tailEnd type="none" w="med" len="med"/>
          </a:ln>
          <a:effectLst/>
        </p:spPr>
        <p:txBody>
          <a:bodyPr vert="horz" lIns="91440" tIns="45720" rIns="91440" bIns="45720"/>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panose="0500000000000000000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panose="05000000000000000000"/>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panose="05000000000000000000"/>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2" name="页脚占位符 7"/>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fld>
            <a:endParaRPr lang="zh-CN" altLang="en-US"/>
          </a:p>
        </p:txBody>
      </p:sp>
    </p:spTree>
  </p:cSld>
  <p:clrMapOvr>
    <a:masterClrMapping/>
  </p:clrMapOvr>
  <p:transition/>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8BC1C04-6995-40EF-B828-8700C33F83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69267A-5B63-4C7A-BBB4-906DE14514A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8BC1C04-6995-40EF-B828-8700C33F83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69267A-5B63-4C7A-BBB4-906DE14514A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楷体" panose="02010609060101010101" charset="-122"/>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楷体" panose="0201060906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cs typeface="楷体" panose="02010609060101010101" charset="-122"/>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楷体" panose="0201060906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楷体" panose="0201060906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楷体" panose="0201060906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楷体" panose="0201060906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楷体" panose="0201060906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楷体" panose="0201060906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楷体" panose="02010609060101010101" charset="-122"/>
              </a:defRPr>
            </a:lvl1pPr>
          </a:lstStyle>
          <a:p>
            <a:fld id="{B8BC1C04-6995-40EF-B828-8700C33F83E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楷体" panose="0201060906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cs typeface="楷体" panose="02010609060101010101" charset="-122"/>
              </a:defRPr>
            </a:lvl1pPr>
          </a:lstStyle>
          <a:p>
            <a:fld id="{DC69267A-5B63-4C7A-BBB4-906DE14514A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mc:AlternateContent xmlns:mc="http://schemas.openxmlformats.org/markup-compatibility/2006">
    <mc:Choice xmlns:p14="http://schemas.microsoft.com/office/powerpoint/2010/main" Requires="p14">
      <p:transition spd="slow" p14:dur="20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楷体" panose="0201060906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楷体" panose="0201060906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楷体" panose="0201060906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楷体" panose="0201060906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楷体" panose="0201060906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楷体" panose="0201060906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tags" Target="../tags/tag12.xml"/><Relationship Id="rId4" Type="http://schemas.openxmlformats.org/officeDocument/2006/relationships/image" Target="../media/image17.png"/><Relationship Id="rId3" Type="http://schemas.openxmlformats.org/officeDocument/2006/relationships/tags" Target="../tags/tag11.xml"/><Relationship Id="rId2" Type="http://schemas.openxmlformats.org/officeDocument/2006/relationships/image" Target="../media/image4.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image" Target="../media/image19.pn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4.png"/><Relationship Id="rId12" Type="http://schemas.openxmlformats.org/officeDocument/2006/relationships/slideLayout" Target="../slideLayouts/slideLayout4.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image" Target="../media/image20.png"/><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image" Target="../media/image19.png"/><Relationship Id="rId3" Type="http://schemas.openxmlformats.org/officeDocument/2006/relationships/tags" Target="../tags/tag20.xml"/><Relationship Id="rId2" Type="http://schemas.openxmlformats.org/officeDocument/2006/relationships/image" Target="../media/image4.png"/><Relationship Id="rId10" Type="http://schemas.openxmlformats.org/officeDocument/2006/relationships/slideLayout" Target="../slideLayouts/slideLayout4.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image" Target="../media/image20.png"/><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image" Target="../media/image19.png"/><Relationship Id="rId3" Type="http://schemas.openxmlformats.org/officeDocument/2006/relationships/tags" Target="../tags/tag25.xml"/><Relationship Id="rId2" Type="http://schemas.openxmlformats.org/officeDocument/2006/relationships/image" Target="../media/image4.png"/><Relationship Id="rId11" Type="http://schemas.openxmlformats.org/officeDocument/2006/relationships/slideLayout" Target="../slideLayouts/slideLayout4.xml"/><Relationship Id="rId10" Type="http://schemas.openxmlformats.org/officeDocument/2006/relationships/tags" Target="../tags/tag30.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5.jpeg"/><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image" Target="../media/image3.jpe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image" Target="../media/image3.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image" Target="../media/image3.jpe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image" Target="../media/image34.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3.png"/><Relationship Id="rId15" Type="http://schemas.openxmlformats.org/officeDocument/2006/relationships/slideLayout" Target="../slideLayouts/slideLayout2.xml"/><Relationship Id="rId14" Type="http://schemas.openxmlformats.org/officeDocument/2006/relationships/audio" Target="../media/audio1.wav"/><Relationship Id="rId13" Type="http://schemas.openxmlformats.org/officeDocument/2006/relationships/image" Target="../media/image14.png"/><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422265" y="1091565"/>
            <a:ext cx="1553845" cy="1786255"/>
          </a:xfrm>
          <a:prstGeom prst="rect">
            <a:avLst/>
          </a:prstGeom>
          <a:solidFill>
            <a:srgbClr val="F3E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cs typeface="楷体" panose="02010609060101010101" charset="-122"/>
            </a:endParaRPr>
          </a:p>
        </p:txBody>
      </p:sp>
      <p:sp>
        <p:nvSpPr>
          <p:cNvPr id="40" name="文本框 39"/>
          <p:cNvSpPr txBox="1"/>
          <p:nvPr/>
        </p:nvSpPr>
        <p:spPr>
          <a:xfrm>
            <a:off x="1403350" y="420370"/>
            <a:ext cx="9385300" cy="583565"/>
          </a:xfrm>
          <a:prstGeom prst="rect">
            <a:avLst/>
          </a:prstGeom>
          <a:noFill/>
          <a:effectLst/>
        </p:spPr>
        <p:txBody>
          <a:bodyPr vert="horz" wrap="square" rtlCol="0">
            <a:spAutoFit/>
          </a:bodyPr>
          <a:lstStyle/>
          <a:p>
            <a:pPr algn="dist"/>
            <a:r>
              <a:rPr lang="zh-CN" sz="3200" dirty="0">
                <a:solidFill>
                  <a:schemeClr val="bg1">
                    <a:lumMod val="65000"/>
                  </a:schemeClr>
                </a:solidFill>
                <a:latin typeface="楷体" panose="02010609060101010101" charset="-122"/>
                <a:ea typeface="楷体" panose="02010609060101010101" charset="-122"/>
                <a:cs typeface="楷体" panose="02010609060101010101" charset="-122"/>
              </a:rPr>
              <a:t>楚河汉界，中分</a:t>
            </a:r>
            <a:r>
              <a:rPr lang="zh-CN" sz="3200" dirty="0">
                <a:solidFill>
                  <a:schemeClr val="bg1">
                    <a:lumMod val="65000"/>
                  </a:schemeClr>
                </a:solidFill>
                <a:latin typeface="楷体" panose="02010609060101010101" charset="-122"/>
                <a:ea typeface="楷体" panose="02010609060101010101" charset="-122"/>
                <a:cs typeface="楷体" panose="02010609060101010101" charset="-122"/>
              </a:rPr>
              <a:t>天下</a:t>
            </a:r>
            <a:endParaRPr lang="zh-CN" sz="3200" dirty="0">
              <a:solidFill>
                <a:schemeClr val="bg1">
                  <a:lumMod val="65000"/>
                </a:schemeClr>
              </a:solidFill>
              <a:latin typeface="楷体" panose="02010609060101010101" charset="-122"/>
              <a:ea typeface="楷体" panose="02010609060101010101" charset="-122"/>
              <a:cs typeface="楷体" panose="02010609060101010101" charset="-122"/>
            </a:endParaRPr>
          </a:p>
        </p:txBody>
      </p:sp>
      <p:pic>
        <p:nvPicPr>
          <p:cNvPr id="3" name="图片 2"/>
          <p:cNvPicPr/>
          <p:nvPr/>
        </p:nvPicPr>
        <p:blipFill>
          <a:blip r:embed="rId2">
            <a:clrChange>
              <a:clrFrom>
                <a:srgbClr val="F6F6F6">
                  <a:alpha val="100000"/>
                </a:srgbClr>
              </a:clrFrom>
              <a:clrTo>
                <a:srgbClr val="F6F6F6">
                  <a:alpha val="100000"/>
                  <a:alpha val="0"/>
                </a:srgbClr>
              </a:clrTo>
            </a:clrChange>
          </a:blip>
          <a:stretch>
            <a:fillRect/>
          </a:stretch>
        </p:blipFill>
        <p:spPr>
          <a:xfrm>
            <a:off x="3087370" y="716915"/>
            <a:ext cx="5767070" cy="5879465"/>
          </a:xfrm>
          <a:prstGeom prst="rect">
            <a:avLst/>
          </a:prstGeom>
        </p:spPr>
      </p:pic>
      <p:sp>
        <p:nvSpPr>
          <p:cNvPr id="4" name="文本框 3"/>
          <p:cNvSpPr txBox="1"/>
          <p:nvPr/>
        </p:nvSpPr>
        <p:spPr>
          <a:xfrm>
            <a:off x="9343390" y="5892800"/>
            <a:ext cx="4064000" cy="368300"/>
          </a:xfrm>
          <a:prstGeom prst="rect">
            <a:avLst/>
          </a:prstGeom>
          <a:noFill/>
        </p:spPr>
        <p:txBody>
          <a:bodyPr wrap="square" rtlCol="0">
            <a:spAutoFit/>
          </a:bodyPr>
          <a:p>
            <a:r>
              <a:rPr lang="zh-CN" altLang="en-US" b="1">
                <a:latin typeface="微软雅黑" panose="020B0503020204020204" pitchFamily="34" charset="-122"/>
                <a:ea typeface="微软雅黑" panose="020B0503020204020204" pitchFamily="34" charset="-122"/>
              </a:rPr>
              <a:t>汇报人：周旭凯</a:t>
            </a:r>
            <a:endParaRPr lang="zh-CN" altLang="en-US"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grpSp>
        <p:nvGrpSpPr>
          <p:cNvPr id="12" name="Docer搜索：半想象现实   http://chn.docer.com/works/?userid=199927538"/>
          <p:cNvGrpSpPr/>
          <p:nvPr/>
        </p:nvGrpSpPr>
        <p:grpSpPr>
          <a:xfrm rot="0">
            <a:off x="237490" y="1696085"/>
            <a:ext cx="5130800" cy="4031615"/>
            <a:chOff x="2288565" y="3992434"/>
            <a:chExt cx="7142284" cy="6829085"/>
          </a:xfrm>
        </p:grpSpPr>
        <p:sp>
          <p:nvSpPr>
            <p:cNvPr id="13" name="Rectangle 12"/>
            <p:cNvSpPr/>
            <p:nvPr>
              <p:custDataLst>
                <p:tags r:id="rId3"/>
              </p:custDataLst>
            </p:nvPr>
          </p:nvSpPr>
          <p:spPr>
            <a:xfrm>
              <a:off x="2288565" y="3992434"/>
              <a:ext cx="3414346" cy="3266735"/>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楷体" panose="02010609060101010101" charset="-122"/>
                <a:cs typeface="楷体" panose="02010609060101010101" charset="-122"/>
              </a:endParaRPr>
            </a:p>
          </p:txBody>
        </p:sp>
        <p:sp>
          <p:nvSpPr>
            <p:cNvPr id="16" name="Rectangle 28"/>
            <p:cNvSpPr/>
            <p:nvPr>
              <p:custDataLst>
                <p:tags r:id="rId5"/>
              </p:custDataLst>
            </p:nvPr>
          </p:nvSpPr>
          <p:spPr>
            <a:xfrm>
              <a:off x="6016503" y="7554784"/>
              <a:ext cx="3414346" cy="3266735"/>
            </a:xfrm>
            <a:prstGeom prst="rect">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楷体" panose="02010609060101010101" charset="-122"/>
                <a:cs typeface="楷体" panose="02010609060101010101" charset="-122"/>
              </a:endParaRPr>
            </a:p>
          </p:txBody>
        </p:sp>
      </p:grpSp>
      <p:sp>
        <p:nvSpPr>
          <p:cNvPr id="15" name="文本框 14"/>
          <p:cNvSpPr txBox="1"/>
          <p:nvPr/>
        </p:nvSpPr>
        <p:spPr>
          <a:xfrm>
            <a:off x="1863090" y="121285"/>
            <a:ext cx="9029065" cy="1198880"/>
          </a:xfrm>
          <a:prstGeom prst="rect">
            <a:avLst/>
          </a:prstGeom>
          <a:noFill/>
        </p:spPr>
        <p:txBody>
          <a:bodyPr wrap="square" rtlCol="0">
            <a:spAutoFit/>
          </a:bodyPr>
          <a:p>
            <a:pPr indent="0" fontAlgn="auto">
              <a:lnSpc>
                <a:spcPct val="150000"/>
              </a:lnSpc>
            </a:pPr>
            <a:r>
              <a:rPr lang="zh-CN" altLang="en-US" sz="2400" b="1">
                <a:latin typeface="微软雅黑" panose="020B0503020204020204" pitchFamily="34" charset="-122"/>
                <a:ea typeface="微软雅黑" panose="020B0503020204020204" pitchFamily="34" charset="-122"/>
              </a:rPr>
              <a:t>Chinese chess has a long history. During the Warring States period, there were already official records of chess.</a:t>
            </a:r>
            <a:endParaRPr lang="zh-CN" altLang="en-US" sz="2400" b="1">
              <a:latin typeface="微软雅黑" panose="020B0503020204020204" pitchFamily="34" charset="-122"/>
              <a:ea typeface="微软雅黑" panose="020B0503020204020204" pitchFamily="34" charset="-122"/>
            </a:endParaRPr>
          </a:p>
        </p:txBody>
      </p:sp>
      <p:sp>
        <p:nvSpPr>
          <p:cNvPr id="17" name="文本框 16"/>
          <p:cNvSpPr txBox="1"/>
          <p:nvPr/>
        </p:nvSpPr>
        <p:spPr>
          <a:xfrm>
            <a:off x="2798445" y="1899285"/>
            <a:ext cx="6777355" cy="1198880"/>
          </a:xfrm>
          <a:prstGeom prst="rect">
            <a:avLst/>
          </a:prstGeom>
          <a:noFill/>
        </p:spPr>
        <p:txBody>
          <a:bodyPr wrap="square" rtlCol="0">
            <a:spAutoFit/>
          </a:bodyPr>
          <a:p>
            <a:pPr indent="0" fontAlgn="auto">
              <a:lnSpc>
                <a:spcPct val="150000"/>
              </a:lnSpc>
            </a:pPr>
            <a:r>
              <a:rPr lang="zh-CN" altLang="en-US" sz="2400">
                <a:latin typeface="楷体" panose="02010609060101010101" charset="-122"/>
                <a:ea typeface="楷体" panose="02010609060101010101" charset="-122"/>
                <a:cs typeface="楷体" panose="02010609060101010101" charset="-122"/>
              </a:rPr>
              <a:t>《楚辞·招魂》中有</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蓖蔽象棋，有六簿些；分曹并进，遒相迫些；成枭而牟，呼五白些。</a:t>
            </a:r>
            <a:r>
              <a:rPr lang="en-US" altLang="zh-CN" sz="2400">
                <a:latin typeface="楷体" panose="02010609060101010101" charset="-122"/>
                <a:ea typeface="楷体" panose="02010609060101010101" charset="-122"/>
                <a:cs typeface="楷体" panose="02010609060101010101" charset="-122"/>
              </a:rPr>
              <a:t>”</a:t>
            </a:r>
            <a:endParaRPr lang="en-US" altLang="zh-CN" sz="2400">
              <a:latin typeface="楷体" panose="02010609060101010101" charset="-122"/>
              <a:ea typeface="楷体" panose="02010609060101010101" charset="-122"/>
              <a:cs typeface="楷体" panose="02010609060101010101" charset="-122"/>
            </a:endParaRPr>
          </a:p>
        </p:txBody>
      </p:sp>
      <p:sp>
        <p:nvSpPr>
          <p:cNvPr id="18" name="文本框 17"/>
          <p:cNvSpPr txBox="1"/>
          <p:nvPr/>
        </p:nvSpPr>
        <p:spPr>
          <a:xfrm>
            <a:off x="5688330" y="4049395"/>
            <a:ext cx="5203825" cy="1753235"/>
          </a:xfrm>
          <a:prstGeom prst="rect">
            <a:avLst/>
          </a:prstGeom>
          <a:noFill/>
        </p:spPr>
        <p:txBody>
          <a:bodyPr wrap="square" rtlCol="0">
            <a:spAutoFit/>
          </a:bodyPr>
          <a:p>
            <a:pPr indent="0" fontAlgn="auto">
              <a:lnSpc>
                <a:spcPct val="150000"/>
              </a:lnSpc>
            </a:pPr>
            <a:r>
              <a:rPr lang="zh-CN" altLang="en-US" sz="2400">
                <a:latin typeface="楷体" panose="02010609060101010101" charset="-122"/>
                <a:ea typeface="楷体" panose="02010609060101010101" charset="-122"/>
                <a:cs typeface="楷体" panose="02010609060101010101" charset="-122"/>
              </a:rPr>
              <a:t>《说苑》载：雍门子周以琴见孟尝君，说：</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足下千乘之君也，……燕则斗象棋而舞郑女。</a:t>
            </a:r>
            <a:r>
              <a:rPr lang="en-US" altLang="zh-CN" sz="2400">
                <a:latin typeface="楷体" panose="02010609060101010101" charset="-122"/>
                <a:ea typeface="楷体" panose="02010609060101010101" charset="-122"/>
                <a:cs typeface="楷体" panose="02010609060101010101" charset="-122"/>
              </a:rPr>
              <a:t>”</a:t>
            </a:r>
            <a:endParaRPr lang="en-US" altLang="zh-CN" sz="2400">
              <a:latin typeface="楷体" panose="02010609060101010101" charset="-122"/>
              <a:ea typeface="楷体" panose="02010609060101010101" charset="-122"/>
              <a:cs typeface="楷体" panose="02010609060101010101" charset="-122"/>
            </a:endParaRPr>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grpSp>
        <p:nvGrpSpPr>
          <p:cNvPr id="2" name="组合 1"/>
          <p:cNvGrpSpPr/>
          <p:nvPr>
            <p:custDataLst>
              <p:tags r:id="rId3"/>
            </p:custDataLst>
          </p:nvPr>
        </p:nvGrpSpPr>
        <p:grpSpPr>
          <a:xfrm>
            <a:off x="-105352" y="0"/>
            <a:ext cx="12054526" cy="3104515"/>
            <a:chOff x="1573" y="-101"/>
            <a:chExt cx="16530" cy="4889"/>
          </a:xfrm>
        </p:grpSpPr>
        <p:pic>
          <p:nvPicPr>
            <p:cNvPr id="7" name="Docer搜索：半想象现实   http://chn.docer.com/works/?userid=199927538"/>
            <p:cNvPicPr>
              <a:picLocks noChangeAspect="1"/>
            </p:cNvPicPr>
            <p:nvPr>
              <p:custDataLst>
                <p:tags r:id="rId4"/>
              </p:custDataLst>
            </p:nvPr>
          </p:nvPicPr>
          <p:blipFill>
            <a:blip r:embed="rId5" cstate="screen"/>
            <a:stretch>
              <a:fillRect/>
            </a:stretch>
          </p:blipFill>
          <p:spPr>
            <a:xfrm>
              <a:off x="1573" y="2183"/>
              <a:ext cx="4276" cy="2605"/>
            </a:xfrm>
            <a:prstGeom prst="rect">
              <a:avLst/>
            </a:prstGeom>
          </p:spPr>
        </p:pic>
        <p:sp>
          <p:nvSpPr>
            <p:cNvPr id="9" name="Docer搜索：半想象现实   http://chn.docer.com/works/?userid=199927538"/>
            <p:cNvSpPr txBox="1"/>
            <p:nvPr>
              <p:custDataLst>
                <p:tags r:id="rId6"/>
              </p:custDataLst>
            </p:nvPr>
          </p:nvSpPr>
          <p:spPr>
            <a:xfrm>
              <a:off x="5183" y="-101"/>
              <a:ext cx="12920" cy="3779"/>
            </a:xfrm>
            <a:prstGeom prst="rect">
              <a:avLst/>
            </a:prstGeom>
            <a:noFill/>
          </p:spPr>
          <p:txBody>
            <a:bodyPr wrap="square" rtlCol="0">
              <a:spAutoFit/>
            </a:bodyPr>
            <a:lstStyle/>
            <a:p>
              <a:pPr>
                <a:lnSpc>
                  <a:spcPct val="150000"/>
                </a:lnSpc>
              </a:pPr>
              <a:endParaRPr lang="zh-CN" altLang="en-US" sz="2000" b="1" kern="0">
                <a:latin typeface="微软雅黑" panose="020B0503020204020204" pitchFamily="34" charset="-122"/>
                <a:ea typeface="微软雅黑" panose="020B0503020204020204" pitchFamily="34" charset="-122"/>
                <a:cs typeface="楷体" panose="02010609060101010101" charset="-122"/>
              </a:endParaRPr>
            </a:p>
            <a:p>
              <a:pPr>
                <a:lnSpc>
                  <a:spcPct val="150000"/>
                </a:lnSpc>
              </a:pPr>
              <a:r>
                <a:rPr lang="zh-CN" altLang="en-US" sz="2000" b="1" kern="0">
                  <a:latin typeface="微软雅黑" panose="020B0503020204020204" pitchFamily="34" charset="-122"/>
                  <a:ea typeface="微软雅黑" panose="020B0503020204020204" pitchFamily="34" charset="-122"/>
                  <a:cs typeface="楷体" panose="02010609060101010101" charset="-122"/>
                </a:rPr>
                <a:t>During the late Qin Dynasty and the founding of the Western Han Dynasty</a:t>
              </a:r>
              <a:r>
                <a:rPr lang="zh-CN" altLang="en-US" sz="2000" kern="0">
                  <a:latin typeface="微软雅黑" panose="020B0503020204020204" pitchFamily="34" charset="-122"/>
                  <a:ea typeface="微软雅黑" panose="020B0503020204020204" pitchFamily="34" charset="-122"/>
                  <a:cs typeface="楷体" panose="02010609060101010101" charset="-122"/>
                </a:rPr>
                <a:t>, Han Xin made significant changes to chess by introducing the concept of the "Chu River and Han Border," making the game more strategic and entertaining.</a:t>
              </a:r>
              <a:endParaRPr lang="zh-CN" altLang="en-US" sz="2000" kern="0">
                <a:latin typeface="微软雅黑" panose="020B0503020204020204" pitchFamily="34" charset="-122"/>
                <a:ea typeface="微软雅黑" panose="020B0503020204020204" pitchFamily="34" charset="-122"/>
                <a:cs typeface="楷体" panose="02010609060101010101" charset="-122"/>
              </a:endParaRPr>
            </a:p>
          </p:txBody>
        </p:sp>
      </p:grpSp>
      <p:grpSp>
        <p:nvGrpSpPr>
          <p:cNvPr id="3" name="组合 2"/>
          <p:cNvGrpSpPr/>
          <p:nvPr>
            <p:custDataLst>
              <p:tags r:id="rId7"/>
            </p:custDataLst>
          </p:nvPr>
        </p:nvGrpSpPr>
        <p:grpSpPr>
          <a:xfrm>
            <a:off x="75565" y="1940560"/>
            <a:ext cx="11650345" cy="3597910"/>
            <a:chOff x="1360" y="3055"/>
            <a:chExt cx="18347" cy="5666"/>
          </a:xfrm>
        </p:grpSpPr>
        <p:pic>
          <p:nvPicPr>
            <p:cNvPr id="4" name="Docer搜索：半想象现实   http://chn.docer.com/works/?userid=199927538"/>
            <p:cNvPicPr>
              <a:picLocks noChangeAspect="1"/>
            </p:cNvPicPr>
            <p:nvPr>
              <p:custDataLst>
                <p:tags r:id="rId8"/>
              </p:custDataLst>
            </p:nvPr>
          </p:nvPicPr>
          <p:blipFill>
            <a:blip r:embed="rId9" cstate="screen"/>
            <a:stretch>
              <a:fillRect/>
            </a:stretch>
          </p:blipFill>
          <p:spPr>
            <a:xfrm>
              <a:off x="1360" y="5514"/>
              <a:ext cx="3671" cy="3207"/>
            </a:xfrm>
            <a:prstGeom prst="rect">
              <a:avLst/>
            </a:prstGeom>
          </p:spPr>
        </p:pic>
        <p:cxnSp>
          <p:nvCxnSpPr>
            <p:cNvPr id="10" name="Docer搜索：半想象现实   http://chn.docer.com/works/?userid=199927538"/>
            <p:cNvCxnSpPr/>
            <p:nvPr>
              <p:custDataLst>
                <p:tags r:id="rId10"/>
              </p:custDataLst>
            </p:nvPr>
          </p:nvCxnSpPr>
          <p:spPr>
            <a:xfrm>
              <a:off x="1616" y="5713"/>
              <a:ext cx="54" cy="2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Docer搜索：半想象现实   http://chn.docer.com/works/?userid=199927538"/>
            <p:cNvSpPr txBox="1"/>
            <p:nvPr>
              <p:custDataLst>
                <p:tags r:id="rId11"/>
              </p:custDataLst>
            </p:nvPr>
          </p:nvSpPr>
          <p:spPr>
            <a:xfrm>
              <a:off x="5221" y="3055"/>
              <a:ext cx="14486" cy="5233"/>
            </a:xfrm>
            <a:prstGeom prst="rect">
              <a:avLst/>
            </a:prstGeom>
            <a:noFill/>
          </p:spPr>
          <p:txBody>
            <a:bodyPr wrap="square" rtlCol="0">
              <a:spAutoFit/>
            </a:bodyPr>
            <a:lstStyle/>
            <a:p>
              <a:pPr>
                <a:lnSpc>
                  <a:spcPct val="150000"/>
                </a:lnSpc>
              </a:pPr>
              <a:endParaRPr lang="zh-CN" altLang="en-US" sz="2000" b="1" kern="0">
                <a:latin typeface="微软雅黑" panose="020B0503020204020204" pitchFamily="34" charset="-122"/>
                <a:ea typeface="微软雅黑" panose="020B0503020204020204" pitchFamily="34" charset="-122"/>
                <a:cs typeface="楷体" panose="02010609060101010101" charset="-122"/>
              </a:endParaRPr>
            </a:p>
            <a:p>
              <a:pPr>
                <a:lnSpc>
                  <a:spcPct val="150000"/>
                </a:lnSpc>
              </a:pPr>
              <a:endParaRPr lang="zh-CN" altLang="en-US" sz="2000" b="1" kern="0">
                <a:latin typeface="微软雅黑" panose="020B0503020204020204" pitchFamily="34" charset="-122"/>
                <a:ea typeface="微软雅黑" panose="020B0503020204020204" pitchFamily="34" charset="-122"/>
                <a:cs typeface="楷体" panose="02010609060101010101" charset="-122"/>
              </a:endParaRPr>
            </a:p>
            <a:p>
              <a:pPr>
                <a:lnSpc>
                  <a:spcPct val="150000"/>
                </a:lnSpc>
              </a:pPr>
              <a:r>
                <a:rPr lang="zh-CN" altLang="en-US" sz="2000" b="1" kern="0">
                  <a:latin typeface="微软雅黑" panose="020B0503020204020204" pitchFamily="34" charset="-122"/>
                  <a:ea typeface="微软雅黑" panose="020B0503020204020204" pitchFamily="34" charset="-122"/>
                  <a:cs typeface="楷体" panose="02010609060101010101" charset="-122"/>
                </a:rPr>
                <a:t>During the Northern and Southern Dynasties</a:t>
              </a:r>
              <a:r>
                <a:rPr lang="zh-CN" altLang="en-US" sz="2000" kern="0">
                  <a:latin typeface="微软雅黑" panose="020B0503020204020204" pitchFamily="34" charset="-122"/>
                  <a:ea typeface="微软雅黑" panose="020B0503020204020204" pitchFamily="34" charset="-122"/>
                  <a:cs typeface="楷体" panose="02010609060101010101" charset="-122"/>
                </a:rPr>
                <a:t>, Emperor Wu of the Northern Zhou Dynasty compiled the "Xiang Jing" (Classic</a:t>
              </a:r>
              <a:r>
                <a:rPr lang="en-US" altLang="zh-CN" sz="2000" kern="0">
                  <a:latin typeface="微软雅黑" panose="020B0503020204020204" pitchFamily="34" charset="-122"/>
                  <a:ea typeface="微软雅黑" panose="020B0503020204020204" pitchFamily="34" charset="-122"/>
                  <a:cs typeface="楷体" panose="02010609060101010101" charset="-122"/>
                </a:rPr>
                <a:t> of Chess</a:t>
              </a:r>
              <a:r>
                <a:rPr lang="zh-CN" altLang="en-US" sz="2000" kern="0">
                  <a:latin typeface="微软雅黑" panose="020B0503020204020204" pitchFamily="34" charset="-122"/>
                  <a:ea typeface="微软雅黑" panose="020B0503020204020204" pitchFamily="34" charset="-122"/>
                  <a:cs typeface="楷体" panose="02010609060101010101" charset="-122"/>
                </a:rPr>
                <a:t>), Wang Bao wrote the "Preface to Xiangxi" (Preface to Chess), and Yu Xin wrote the "Xiangxi Jing Fu" (Chess Classic Ode). These works marked the completion of the second major reform of chess.</a:t>
              </a:r>
              <a:endParaRPr lang="zh-CN" altLang="en-US" sz="2000" kern="0">
                <a:latin typeface="微软雅黑" panose="020B0503020204020204" pitchFamily="34" charset="-122"/>
                <a:ea typeface="微软雅黑" panose="020B0503020204020204" pitchFamily="34" charset="-122"/>
                <a:cs typeface="楷体" panose="02010609060101010101" charset="-122"/>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pic>
        <p:nvPicPr>
          <p:cNvPr id="7" name="Docer搜索：半想象现实   http://chn.docer.com/works/?userid=199927538"/>
          <p:cNvPicPr>
            <a:picLocks noChangeAspect="1"/>
          </p:cNvPicPr>
          <p:nvPr>
            <p:custDataLst>
              <p:tags r:id="rId3"/>
            </p:custDataLst>
          </p:nvPr>
        </p:nvPicPr>
        <p:blipFill>
          <a:blip r:embed="rId4" cstate="screen"/>
          <a:stretch>
            <a:fillRect/>
          </a:stretch>
        </p:blipFill>
        <p:spPr>
          <a:xfrm>
            <a:off x="-105410" y="1450340"/>
            <a:ext cx="3118485" cy="1654175"/>
          </a:xfrm>
          <a:prstGeom prst="rect">
            <a:avLst/>
          </a:prstGeom>
        </p:spPr>
      </p:pic>
      <p:grpSp>
        <p:nvGrpSpPr>
          <p:cNvPr id="3" name="组合 2"/>
          <p:cNvGrpSpPr/>
          <p:nvPr>
            <p:custDataLst>
              <p:tags r:id="rId5"/>
            </p:custDataLst>
          </p:nvPr>
        </p:nvGrpSpPr>
        <p:grpSpPr>
          <a:xfrm>
            <a:off x="75565" y="1057275"/>
            <a:ext cx="11266805" cy="4744085"/>
            <a:chOff x="1360" y="1664"/>
            <a:chExt cx="17743" cy="7471"/>
          </a:xfrm>
        </p:grpSpPr>
        <p:pic>
          <p:nvPicPr>
            <p:cNvPr id="4" name="Docer搜索：半想象现实   http://chn.docer.com/works/?userid=199927538"/>
            <p:cNvPicPr>
              <a:picLocks noChangeAspect="1"/>
            </p:cNvPicPr>
            <p:nvPr>
              <p:custDataLst>
                <p:tags r:id="rId6"/>
              </p:custDataLst>
            </p:nvPr>
          </p:nvPicPr>
          <p:blipFill>
            <a:blip r:embed="rId7" cstate="screen"/>
            <a:stretch>
              <a:fillRect/>
            </a:stretch>
          </p:blipFill>
          <p:spPr>
            <a:xfrm>
              <a:off x="1360" y="5514"/>
              <a:ext cx="3671" cy="3207"/>
            </a:xfrm>
            <a:prstGeom prst="rect">
              <a:avLst/>
            </a:prstGeom>
          </p:spPr>
        </p:pic>
        <p:cxnSp>
          <p:nvCxnSpPr>
            <p:cNvPr id="10" name="Docer搜索：半想象现实   http://chn.docer.com/works/?userid=199927538"/>
            <p:cNvCxnSpPr/>
            <p:nvPr>
              <p:custDataLst>
                <p:tags r:id="rId8"/>
              </p:custDataLst>
            </p:nvPr>
          </p:nvCxnSpPr>
          <p:spPr>
            <a:xfrm>
              <a:off x="1616" y="5713"/>
              <a:ext cx="54" cy="2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Docer搜索：半想象现实   http://chn.docer.com/works/?userid=199927538"/>
            <p:cNvSpPr txBox="1"/>
            <p:nvPr>
              <p:custDataLst>
                <p:tags r:id="rId9"/>
              </p:custDataLst>
            </p:nvPr>
          </p:nvSpPr>
          <p:spPr>
            <a:xfrm>
              <a:off x="5221" y="1664"/>
              <a:ext cx="13882" cy="7471"/>
            </a:xfrm>
            <a:prstGeom prst="rect">
              <a:avLst/>
            </a:prstGeom>
            <a:noFill/>
          </p:spPr>
          <p:txBody>
            <a:bodyPr wrap="square" rtlCol="0">
              <a:noAutofit/>
            </a:bodyPr>
            <a:lstStyle/>
            <a:p>
              <a:pPr>
                <a:lnSpc>
                  <a:spcPct val="150000"/>
                </a:lnSpc>
              </a:pPr>
              <a:r>
                <a:rPr lang="zh-CN" altLang="en-US" sz="2000" b="1" kern="0">
                  <a:latin typeface="微软雅黑" panose="020B0503020204020204" pitchFamily="34" charset="-122"/>
                  <a:ea typeface="微软雅黑" panose="020B0503020204020204" pitchFamily="34" charset="-122"/>
                  <a:cs typeface="楷体" panose="02010609060101010101" charset="-122"/>
                  <a:sym typeface="+mn-ea"/>
                </a:rPr>
                <a:t>In the Song Dynasty</a:t>
              </a:r>
              <a:r>
                <a:rPr lang="zh-CN" altLang="en-US" sz="2000" kern="0">
                  <a:latin typeface="微软雅黑" panose="020B0503020204020204" pitchFamily="34" charset="-122"/>
                  <a:ea typeface="微软雅黑" panose="020B0503020204020204" pitchFamily="34" charset="-122"/>
                  <a:cs typeface="楷体" panose="02010609060101010101" charset="-122"/>
                  <a:sym typeface="+mn-ea"/>
                </a:rPr>
                <a:t>, the modern form of chess was</a:t>
              </a:r>
              <a:r>
                <a:rPr lang="en-US" altLang="zh-CN" sz="2000" kern="0">
                  <a:latin typeface="微软雅黑" panose="020B0503020204020204" pitchFamily="34" charset="-122"/>
                  <a:ea typeface="微软雅黑" panose="020B0503020204020204" pitchFamily="34" charset="-122"/>
                  <a:cs typeface="楷体" panose="02010609060101010101" charset="-122"/>
                  <a:sym typeface="+mn-ea"/>
                </a:rPr>
                <a:t> </a:t>
              </a:r>
              <a:r>
                <a:rPr lang="zh-CN" altLang="en-US" sz="2000" kern="0">
                  <a:latin typeface="微软雅黑" panose="020B0503020204020204" pitchFamily="34" charset="-122"/>
                  <a:ea typeface="微软雅黑" panose="020B0503020204020204" pitchFamily="34" charset="-122"/>
                  <a:cs typeface="楷体" panose="02010609060101010101" charset="-122"/>
                  <a:sym typeface="+mn-ea"/>
                </a:rPr>
                <a:t>established. During the Northern Song Dynasty, chess was divided into two types: large chess and small chess, with the latter roughly resembling the modern form of chess. The chessboard was set to have ten vertical and nine horizontal lines, and the king and general were positioned in the center of the nine-palace grid. Over time, through continuous evolution, the names and arrangement of the chess pieces gradually became refined.</a:t>
              </a:r>
              <a:endParaRPr lang="zh-CN" altLang="en-US" sz="2000" kern="0">
                <a:latin typeface="微软雅黑" panose="020B0503020204020204" pitchFamily="34" charset="-122"/>
                <a:ea typeface="微软雅黑" panose="020B0503020204020204" pitchFamily="34" charset="-122"/>
                <a:cs typeface="楷体" panose="02010609060101010101" charset="-122"/>
                <a:sym typeface="+mn-ea"/>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pic>
        <p:nvPicPr>
          <p:cNvPr id="7" name="Docer搜索：半想象现实   http://chn.docer.com/works/?userid=199927538"/>
          <p:cNvPicPr>
            <a:picLocks noChangeAspect="1"/>
          </p:cNvPicPr>
          <p:nvPr>
            <p:custDataLst>
              <p:tags r:id="rId3"/>
            </p:custDataLst>
          </p:nvPr>
        </p:nvPicPr>
        <p:blipFill>
          <a:blip r:embed="rId4" cstate="screen"/>
          <a:stretch>
            <a:fillRect/>
          </a:stretch>
        </p:blipFill>
        <p:spPr>
          <a:xfrm>
            <a:off x="-105410" y="1450340"/>
            <a:ext cx="3118485" cy="1654175"/>
          </a:xfrm>
          <a:prstGeom prst="rect">
            <a:avLst/>
          </a:prstGeom>
        </p:spPr>
      </p:pic>
      <p:grpSp>
        <p:nvGrpSpPr>
          <p:cNvPr id="3" name="组合 2"/>
          <p:cNvGrpSpPr/>
          <p:nvPr>
            <p:custDataLst>
              <p:tags r:id="rId5"/>
            </p:custDataLst>
          </p:nvPr>
        </p:nvGrpSpPr>
        <p:grpSpPr>
          <a:xfrm>
            <a:off x="75565" y="3502025"/>
            <a:ext cx="2331085" cy="2036445"/>
            <a:chOff x="1360" y="5514"/>
            <a:chExt cx="3671" cy="3207"/>
          </a:xfrm>
        </p:grpSpPr>
        <p:pic>
          <p:nvPicPr>
            <p:cNvPr id="4" name="Docer搜索：半想象现实   http://chn.docer.com/works/?userid=199927538"/>
            <p:cNvPicPr>
              <a:picLocks noChangeAspect="1"/>
            </p:cNvPicPr>
            <p:nvPr>
              <p:custDataLst>
                <p:tags r:id="rId6"/>
              </p:custDataLst>
            </p:nvPr>
          </p:nvPicPr>
          <p:blipFill>
            <a:blip r:embed="rId7" cstate="screen"/>
            <a:stretch>
              <a:fillRect/>
            </a:stretch>
          </p:blipFill>
          <p:spPr>
            <a:xfrm>
              <a:off x="1360" y="5514"/>
              <a:ext cx="3671" cy="3207"/>
            </a:xfrm>
            <a:prstGeom prst="rect">
              <a:avLst/>
            </a:prstGeom>
          </p:spPr>
        </p:pic>
        <p:cxnSp>
          <p:nvCxnSpPr>
            <p:cNvPr id="10" name="Docer搜索：半想象现实   http://chn.docer.com/works/?userid=199927538"/>
            <p:cNvCxnSpPr/>
            <p:nvPr>
              <p:custDataLst>
                <p:tags r:id="rId8"/>
              </p:custDataLst>
            </p:nvPr>
          </p:nvCxnSpPr>
          <p:spPr>
            <a:xfrm>
              <a:off x="1616" y="5713"/>
              <a:ext cx="54" cy="2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
        <p:nvSpPr>
          <p:cNvPr id="13" name="Docer搜索：半想象现实   http://chn.docer.com/works/?userid=199927538"/>
          <p:cNvSpPr txBox="1"/>
          <p:nvPr>
            <p:custDataLst>
              <p:tags r:id="rId9"/>
            </p:custDataLst>
          </p:nvPr>
        </p:nvSpPr>
        <p:spPr>
          <a:xfrm>
            <a:off x="2528570" y="463550"/>
            <a:ext cx="9198610" cy="2861310"/>
          </a:xfrm>
          <a:prstGeom prst="rect">
            <a:avLst/>
          </a:prstGeom>
          <a:noFill/>
        </p:spPr>
        <p:txBody>
          <a:bodyPr wrap="square" rtlCol="0">
            <a:spAutoFit/>
          </a:bodyPr>
          <a:p>
            <a:pPr>
              <a:lnSpc>
                <a:spcPct val="150000"/>
              </a:lnSpc>
            </a:pPr>
            <a:r>
              <a:rPr lang="zh-CN" altLang="en-US" sz="2000" b="1" kern="0">
                <a:latin typeface="微软雅黑" panose="020B0503020204020204" pitchFamily="34" charset="-122"/>
                <a:ea typeface="微软雅黑" panose="020B0503020204020204" pitchFamily="34" charset="-122"/>
                <a:cs typeface="楷体" panose="02010609060101010101" charset="-122"/>
              </a:rPr>
              <a:t>During the Ming and Qing dynasties</a:t>
            </a:r>
            <a:r>
              <a:rPr lang="zh-CN" altLang="en-US" sz="2000" kern="0">
                <a:latin typeface="微软雅黑" panose="020B0503020204020204" pitchFamily="34" charset="-122"/>
                <a:ea typeface="微软雅黑" panose="020B0503020204020204" pitchFamily="34" charset="-122"/>
                <a:cs typeface="楷体" panose="02010609060101010101" charset="-122"/>
              </a:rPr>
              <a:t>, the development of chess entered a golden age. Renowned experts emerged in succession, and excellent works were numerous, giving rise to a large number of outstanding national chess masters such as Zhou Tingmei, Wang Zaiyue, and Wu Meisheng. The research on chess strategies and tactics became more in-depth, promoting the development of chess culture.</a:t>
            </a:r>
            <a:endParaRPr lang="zh-CN" altLang="en-US" sz="2000" kern="0">
              <a:latin typeface="微软雅黑" panose="020B0503020204020204" pitchFamily="34" charset="-122"/>
              <a:ea typeface="微软雅黑" panose="020B0503020204020204" pitchFamily="34" charset="-122"/>
              <a:cs typeface="楷体" panose="02010609060101010101" charset="-122"/>
            </a:endParaRPr>
          </a:p>
        </p:txBody>
      </p:sp>
      <p:sp>
        <p:nvSpPr>
          <p:cNvPr id="14" name="Docer搜索：半想象现实   http://chn.docer.com/works/?userid=199927538"/>
          <p:cNvSpPr txBox="1"/>
          <p:nvPr>
            <p:custDataLst>
              <p:tags r:id="rId10"/>
            </p:custDataLst>
          </p:nvPr>
        </p:nvSpPr>
        <p:spPr>
          <a:xfrm>
            <a:off x="2528570" y="3782060"/>
            <a:ext cx="9198610" cy="1476375"/>
          </a:xfrm>
          <a:prstGeom prst="rect">
            <a:avLst/>
          </a:prstGeom>
          <a:noFill/>
        </p:spPr>
        <p:txBody>
          <a:bodyPr wrap="square" rtlCol="0">
            <a:spAutoFit/>
          </a:bodyPr>
          <a:p>
            <a:pPr>
              <a:lnSpc>
                <a:spcPct val="150000"/>
              </a:lnSpc>
            </a:pPr>
            <a:r>
              <a:rPr lang="zh-CN" altLang="en-US" sz="2000" b="1" kern="0">
                <a:latin typeface="微软雅黑" panose="020B0503020204020204" pitchFamily="34" charset="-122"/>
                <a:ea typeface="微软雅黑" panose="020B0503020204020204" pitchFamily="34" charset="-122"/>
                <a:cs typeface="微软雅黑" panose="020B0503020204020204" pitchFamily="34" charset="-122"/>
              </a:rPr>
              <a:t>After the founding of the People's Republic of China</a:t>
            </a:r>
            <a:r>
              <a:rPr lang="zh-CN" altLang="en-US" sz="2000" kern="0">
                <a:latin typeface="微软雅黑" panose="020B0503020204020204" pitchFamily="34" charset="-122"/>
                <a:ea typeface="微软雅黑" panose="020B0503020204020204" pitchFamily="34" charset="-122"/>
                <a:cs typeface="微软雅黑" panose="020B0503020204020204" pitchFamily="34" charset="-122"/>
              </a:rPr>
              <a:t>, chess entered a brand new stage of development. In 1956, chess was recognized as a national sport and national competitions were held almost every year.</a:t>
            </a:r>
            <a:endParaRPr lang="zh-CN" altLang="en-US" sz="2000" kern="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sp>
        <p:nvSpPr>
          <p:cNvPr id="12" name="文本框 11"/>
          <p:cNvSpPr txBox="1"/>
          <p:nvPr/>
        </p:nvSpPr>
        <p:spPr>
          <a:xfrm>
            <a:off x="284480" y="1741170"/>
            <a:ext cx="7760970" cy="4749165"/>
          </a:xfrm>
          <a:prstGeom prst="rect">
            <a:avLst/>
          </a:prstGeom>
          <a:noFill/>
        </p:spPr>
        <p:txBody>
          <a:bodyPr wrap="square" rtlCol="0">
            <a:noAutofit/>
          </a:bodyPr>
          <a:p>
            <a:pPr indent="0" fontAlgn="auto">
              <a:lnSpc>
                <a:spcPct val="150000"/>
              </a:lnSpc>
            </a:pPr>
            <a:r>
              <a:rPr lang="zh-CN" altLang="en-US" sz="2000">
                <a:latin typeface="微软雅黑" panose="020B0503020204020204" pitchFamily="34" charset="-122"/>
                <a:ea typeface="微软雅黑" panose="020B0503020204020204" pitchFamily="34" charset="-122"/>
              </a:rPr>
              <a:t>Modern chess has become a widely popular intellectual sport. It not only enjoys a strong following in China but has also gradually made its way onto the world stage. The establishment of the </a:t>
            </a:r>
            <a:r>
              <a:rPr lang="zh-CN" altLang="en-US" sz="2000" b="1">
                <a:latin typeface="微软雅黑" panose="020B0503020204020204" pitchFamily="34" charset="-122"/>
                <a:ea typeface="微软雅黑" panose="020B0503020204020204" pitchFamily="34" charset="-122"/>
              </a:rPr>
              <a:t>Fédération Internationale des Échecs</a:t>
            </a:r>
            <a:r>
              <a:rPr lang="zh-CN" altLang="en-US" sz="2000">
                <a:latin typeface="微软雅黑" panose="020B0503020204020204" pitchFamily="34" charset="-122"/>
                <a:ea typeface="微软雅黑" panose="020B0503020204020204" pitchFamily="34" charset="-122"/>
              </a:rPr>
              <a:t> and the </a:t>
            </a:r>
            <a:r>
              <a:rPr lang="zh-CN" altLang="en-US" sz="2000" b="1">
                <a:latin typeface="微软雅黑" panose="020B0503020204020204" pitchFamily="34" charset="-122"/>
                <a:ea typeface="微软雅黑" panose="020B0503020204020204" pitchFamily="34" charset="-122"/>
              </a:rPr>
              <a:t>Asian Xiangqi Federation</a:t>
            </a:r>
            <a:r>
              <a:rPr lang="zh-CN" altLang="en-US" sz="2000">
                <a:latin typeface="微软雅黑" panose="020B0503020204020204" pitchFamily="34" charset="-122"/>
                <a:ea typeface="微软雅黑" panose="020B0503020204020204" pitchFamily="34" charset="-122"/>
              </a:rPr>
              <a:t>, as well as the appearance of chess in international events such as the Asian Games, all mark significant progress in the internationalization of chess.</a:t>
            </a:r>
            <a:endParaRPr lang="zh-CN" altLang="en-US" sz="2000">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3"/>
          <a:stretch>
            <a:fillRect/>
          </a:stretch>
        </p:blipFill>
        <p:spPr>
          <a:xfrm>
            <a:off x="7984490" y="1113790"/>
            <a:ext cx="4065270" cy="3578860"/>
          </a:xfrm>
          <a:prstGeom prst="rect">
            <a:avLst/>
          </a:prstGeom>
        </p:spPr>
      </p:pic>
      <p:sp>
        <p:nvSpPr>
          <p:cNvPr id="17" name="文本框 16"/>
          <p:cNvSpPr txBox="1"/>
          <p:nvPr/>
        </p:nvSpPr>
        <p:spPr>
          <a:xfrm>
            <a:off x="7984490" y="4823778"/>
            <a:ext cx="5080000" cy="337185"/>
          </a:xfrm>
          <a:prstGeom prst="rect">
            <a:avLst/>
          </a:prstGeom>
        </p:spPr>
        <p:txBody>
          <a:bodyPr>
            <a:spAutoFit/>
          </a:bodyPr>
          <a:p>
            <a:pPr marL="0" indent="0" algn="l"/>
            <a:r>
              <a:rPr lang="zh-CN" altLang="en-US" sz="1600" b="1" i="0">
                <a:solidFill>
                  <a:schemeClr val="tx1"/>
                </a:solidFill>
                <a:latin typeface="微软雅黑" panose="020B0503020204020204" pitchFamily="34" charset="-122"/>
                <a:ea typeface="微软雅黑" panose="020B0503020204020204" pitchFamily="34" charset="-122"/>
              </a:rPr>
              <a:t>来源：杭州第</a:t>
            </a:r>
            <a:r>
              <a:rPr lang="en-US" altLang="zh-CN" sz="1600" b="1" i="0">
                <a:solidFill>
                  <a:schemeClr val="tx1"/>
                </a:solidFill>
                <a:latin typeface="微软雅黑" panose="020B0503020204020204" pitchFamily="34" charset="-122"/>
                <a:ea typeface="微软雅黑" panose="020B0503020204020204" pitchFamily="34" charset="-122"/>
              </a:rPr>
              <a:t>19</a:t>
            </a:r>
            <a:r>
              <a:rPr lang="zh-CN" altLang="en-US" sz="1600" b="1" i="0">
                <a:solidFill>
                  <a:schemeClr val="tx1"/>
                </a:solidFill>
                <a:latin typeface="微软雅黑" panose="020B0503020204020204" pitchFamily="34" charset="-122"/>
                <a:ea typeface="微软雅黑" panose="020B0503020204020204" pitchFamily="34" charset="-122"/>
              </a:rPr>
              <a:t>届亚运会组委会</a:t>
            </a:r>
            <a:endParaRPr lang="zh-CN" altLang="en-US" sz="1600" b="1" i="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318760" y="937895"/>
            <a:ext cx="1553845" cy="1786255"/>
          </a:xfrm>
          <a:prstGeom prst="rect">
            <a:avLst/>
          </a:prstGeom>
          <a:solidFill>
            <a:srgbClr val="F3E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cs typeface="楷体" panose="02010609060101010101" charset="-122"/>
            </a:endParaRPr>
          </a:p>
        </p:txBody>
      </p:sp>
      <p:pic>
        <p:nvPicPr>
          <p:cNvPr id="10" name="图片 9"/>
          <p:cNvPicPr>
            <a:picLocks noChangeAspect="1"/>
          </p:cNvPicPr>
          <p:nvPr/>
        </p:nvPicPr>
        <p:blipFill>
          <a:blip r:embed="rId2" cstate="screen"/>
          <a:stretch>
            <a:fillRect/>
          </a:stretch>
        </p:blipFill>
        <p:spPr>
          <a:xfrm>
            <a:off x="5122545" y="240030"/>
            <a:ext cx="1947545" cy="2728595"/>
          </a:xfrm>
          <a:prstGeom prst="rect">
            <a:avLst/>
          </a:prstGeom>
        </p:spPr>
      </p:pic>
      <p:sp>
        <p:nvSpPr>
          <p:cNvPr id="11" name="文本框 10"/>
          <p:cNvSpPr txBox="1"/>
          <p:nvPr/>
        </p:nvSpPr>
        <p:spPr>
          <a:xfrm>
            <a:off x="3900448" y="3074212"/>
            <a:ext cx="4648913" cy="583565"/>
          </a:xfrm>
          <a:prstGeom prst="rect">
            <a:avLst/>
          </a:prstGeom>
          <a:noFill/>
        </p:spPr>
        <p:txBody>
          <a:bodyPr wrap="square" rtlCol="0">
            <a:spAutoFit/>
          </a:bodyPr>
          <a:lstStyle/>
          <a:p>
            <a:pPr algn="ctr"/>
            <a:r>
              <a:rPr lang="zh-CN" altLang="en-US" sz="3200" b="1">
                <a:solidFill>
                  <a:srgbClr val="6A6B84"/>
                </a:solidFill>
                <a:latin typeface="楷体" panose="02010609060101010101" charset="-122"/>
                <a:ea typeface="楷体" panose="02010609060101010101" charset="-122"/>
                <a:cs typeface="楷体" panose="02010609060101010101" charset="-122"/>
              </a:rPr>
              <a:t>第 二 章</a:t>
            </a:r>
            <a:endParaRPr lang="zh-CN" altLang="en-US" sz="3200" b="1">
              <a:solidFill>
                <a:srgbClr val="6A6B84"/>
              </a:solidFill>
              <a:latin typeface="楷体" panose="02010609060101010101" charset="-122"/>
              <a:ea typeface="楷体" panose="02010609060101010101" charset="-122"/>
              <a:cs typeface="楷体" panose="02010609060101010101" charset="-122"/>
            </a:endParaRPr>
          </a:p>
        </p:txBody>
      </p:sp>
      <p:sp>
        <p:nvSpPr>
          <p:cNvPr id="13" name="文本框 12"/>
          <p:cNvSpPr txBox="1"/>
          <p:nvPr/>
        </p:nvSpPr>
        <p:spPr>
          <a:xfrm>
            <a:off x="3719830" y="3543935"/>
            <a:ext cx="4921250" cy="922020"/>
          </a:xfrm>
          <a:prstGeom prst="rect">
            <a:avLst/>
          </a:prstGeom>
          <a:noFill/>
        </p:spPr>
        <p:txBody>
          <a:bodyPr wrap="square" rtlCol="0">
            <a:spAutoFit/>
          </a:bodyPr>
          <a:lstStyle>
            <a:defPPr>
              <a:defRPr lang="zh-CN"/>
            </a:defPPr>
            <a:lvl1pPr>
              <a:defRPr sz="5400">
                <a:solidFill>
                  <a:schemeClr val="tx1">
                    <a:lumMod val="75000"/>
                    <a:lumOff val="25000"/>
                  </a:schemeClr>
                </a:solidFill>
                <a:latin typeface="华文新魏" panose="02010800040101010101" pitchFamily="2" charset="-122"/>
                <a:ea typeface="华文新魏" panose="02010800040101010101" pitchFamily="2" charset="-122"/>
                <a:cs typeface="楷体" panose="02010609060101010101" charset="-122"/>
              </a:defRPr>
            </a:lvl1pPr>
          </a:lstStyle>
          <a:p>
            <a:pPr algn="ctr"/>
            <a:r>
              <a:rPr lang="en-US" dirty="0">
                <a:sym typeface="+mn-ea"/>
              </a:rPr>
              <a:t>I</a:t>
            </a:r>
            <a:r>
              <a:rPr lang="en-US" dirty="0">
                <a:sym typeface="+mn-ea"/>
              </a:rPr>
              <a:t>ntroduction</a:t>
            </a:r>
            <a:endParaRPr lang="en-US" dirty="0">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10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1000"/>
                                        <p:tgtEl>
                                          <p:spTgt spid="13"/>
                                        </p:tgtEl>
                                      </p:cBhvr>
                                    </p:animEffect>
                                  </p:childTnLst>
                                </p:cTn>
                              </p:par>
                              <p:par>
                                <p:cTn id="11" presetID="55"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pic>
        <p:nvPicPr>
          <p:cNvPr id="8" name="图片 7"/>
          <p:cNvPicPr>
            <a:picLocks noChangeAspect="1"/>
          </p:cNvPicPr>
          <p:nvPr/>
        </p:nvPicPr>
        <p:blipFill>
          <a:blip r:embed="rId3"/>
          <a:stretch>
            <a:fillRect/>
          </a:stretch>
        </p:blipFill>
        <p:spPr>
          <a:xfrm>
            <a:off x="2990215" y="1744345"/>
            <a:ext cx="5245100" cy="5033010"/>
          </a:xfrm>
          <a:prstGeom prst="rect">
            <a:avLst/>
          </a:prstGeom>
        </p:spPr>
      </p:pic>
      <p:sp>
        <p:nvSpPr>
          <p:cNvPr id="9" name="文本框 8"/>
          <p:cNvSpPr txBox="1"/>
          <p:nvPr/>
        </p:nvSpPr>
        <p:spPr>
          <a:xfrm>
            <a:off x="1230630" y="219075"/>
            <a:ext cx="10732770" cy="1383665"/>
          </a:xfrm>
          <a:prstGeom prst="rect">
            <a:avLst/>
          </a:prstGeom>
          <a:noFill/>
        </p:spPr>
        <p:txBody>
          <a:bodyPr wrap="square" rtlCol="0" anchor="t">
            <a:spAutoFit/>
          </a:bodyPr>
          <a:p>
            <a:r>
              <a:rPr sz="2800" b="1">
                <a:latin typeface="微软雅黑" panose="020B0503020204020204" pitchFamily="34" charset="-122"/>
                <a:ea typeface="微软雅黑" panose="020B0503020204020204" pitchFamily="34" charset="-122"/>
                <a:cs typeface="楷体" panose="02010609060101010101" charset="-122"/>
                <a:sym typeface="+mn-ea"/>
              </a:rPr>
              <a:t>Q&amp;A 3: </a:t>
            </a:r>
            <a:endParaRPr sz="2800" b="1">
              <a:latin typeface="微软雅黑" panose="020B0503020204020204" pitchFamily="34" charset="-122"/>
              <a:ea typeface="微软雅黑" panose="020B0503020204020204" pitchFamily="34" charset="-122"/>
              <a:cs typeface="楷体" panose="02010609060101010101" charset="-122"/>
              <a:sym typeface="+mn-ea"/>
            </a:endParaRPr>
          </a:p>
          <a:p>
            <a:r>
              <a:rPr sz="2800" b="1">
                <a:latin typeface="微软雅黑" panose="020B0503020204020204" pitchFamily="34" charset="-122"/>
                <a:ea typeface="微软雅黑" panose="020B0503020204020204" pitchFamily="34" charset="-122"/>
                <a:cs typeface="楷体" panose="02010609060101010101" charset="-122"/>
                <a:sym typeface="+mn-ea"/>
              </a:rPr>
              <a:t>The words "Chu River" and "Han Border" on the middle of the chessboard are related to which two historical figures?</a:t>
            </a:r>
            <a:endParaRPr sz="2800" b="1">
              <a:latin typeface="微软雅黑" panose="020B0503020204020204" pitchFamily="34" charset="-122"/>
              <a:ea typeface="微软雅黑" panose="020B0503020204020204" pitchFamily="34" charset="-122"/>
              <a:cs typeface="楷体" panose="02010609060101010101" charset="-122"/>
              <a:sym typeface="+mn-ea"/>
            </a:endParaRPr>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sp>
        <p:nvSpPr>
          <p:cNvPr id="2" name="文本框 1"/>
          <p:cNvSpPr txBox="1"/>
          <p:nvPr/>
        </p:nvSpPr>
        <p:spPr>
          <a:xfrm>
            <a:off x="716915" y="1010285"/>
            <a:ext cx="11346180" cy="5847715"/>
          </a:xfrm>
          <a:prstGeom prst="rect">
            <a:avLst/>
          </a:prstGeom>
          <a:noFill/>
        </p:spPr>
        <p:txBody>
          <a:bodyPr wrap="square" rtlCol="0">
            <a:noAutofit/>
          </a:bodyPr>
          <a:p>
            <a:pPr indent="0" fontAlgn="auto">
              <a:lnSpc>
                <a:spcPct val="150000"/>
              </a:lnSpc>
            </a:pPr>
            <a:r>
              <a:rPr lang="zh-CN" altLang="en-US" sz="2400">
                <a:latin typeface="微软雅黑" panose="020B0503020204020204" pitchFamily="34" charset="-122"/>
                <a:ea typeface="微软雅黑" panose="020B0503020204020204" pitchFamily="34" charset="-122"/>
                <a:cs typeface="楷体" panose="02010609060101010101" charset="-122"/>
              </a:rPr>
              <a:t>In the middle of the chessboard, the words "Chu River" and "Han Border" divide the board into two equal parts, using chess as a metaphor for the historical "Chu-Han Contention." In 203 BC, during the period of competition between Chu and Han, </a:t>
            </a:r>
            <a:r>
              <a:rPr lang="zh-CN" altLang="en-US" sz="2400" b="1">
                <a:latin typeface="微软雅黑" panose="020B0503020204020204" pitchFamily="34" charset="-122"/>
                <a:ea typeface="微软雅黑" panose="020B0503020204020204" pitchFamily="34" charset="-122"/>
                <a:cs typeface="楷体" panose="02010609060101010101" charset="-122"/>
              </a:rPr>
              <a:t>Liu Bang</a:t>
            </a:r>
            <a:r>
              <a:rPr lang="zh-CN" altLang="en-US" sz="2400">
                <a:latin typeface="微软雅黑" panose="020B0503020204020204" pitchFamily="34" charset="-122"/>
                <a:ea typeface="微软雅黑" panose="020B0503020204020204" pitchFamily="34" charset="-122"/>
                <a:cs typeface="楷体" panose="02010609060101010101" charset="-122"/>
              </a:rPr>
              <a:t> launched an attack on </a:t>
            </a:r>
            <a:r>
              <a:rPr lang="zh-CN" altLang="en-US" sz="2400" b="1">
                <a:latin typeface="微软雅黑" panose="020B0503020204020204" pitchFamily="34" charset="-122"/>
                <a:ea typeface="微软雅黑" panose="020B0503020204020204" pitchFamily="34" charset="-122"/>
                <a:cs typeface="楷体" panose="02010609060101010101" charset="-122"/>
              </a:rPr>
              <a:t>Xiang Yu</a:t>
            </a:r>
            <a:r>
              <a:rPr lang="zh-CN" altLang="en-US" sz="2400">
                <a:latin typeface="微软雅黑" panose="020B0503020204020204" pitchFamily="34" charset="-122"/>
                <a:ea typeface="微软雅黑" panose="020B0503020204020204" pitchFamily="34" charset="-122"/>
                <a:cs typeface="楷体" panose="02010609060101010101" charset="-122"/>
              </a:rPr>
              <a:t>. </a:t>
            </a:r>
            <a:r>
              <a:rPr lang="zh-CN" altLang="en-US" sz="2400" b="1">
                <a:latin typeface="微软雅黑" panose="020B0503020204020204" pitchFamily="34" charset="-122"/>
                <a:ea typeface="微软雅黑" panose="020B0503020204020204" pitchFamily="34" charset="-122"/>
                <a:cs typeface="楷体" panose="02010609060101010101" charset="-122"/>
              </a:rPr>
              <a:t>Xiang Yu</a:t>
            </a:r>
            <a:r>
              <a:rPr lang="zh-CN" altLang="en-US" sz="2400">
                <a:latin typeface="微软雅黑" panose="020B0503020204020204" pitchFamily="34" charset="-122"/>
                <a:ea typeface="微软雅黑" panose="020B0503020204020204" pitchFamily="34" charset="-122"/>
                <a:cs typeface="楷体" panose="02010609060101010101" charset="-122"/>
              </a:rPr>
              <a:t>, lacking food and soldiers, was forced to propose a division of the realm, with the west of the Honggou River belonging to Han and the east to Chu. Since then, the expression "Chu River and Han Border" emerged. The boundary river marked on today's chessboard is the "Honggou River," which was about 300 meters wide and located between the two cities where </a:t>
            </a:r>
            <a:r>
              <a:rPr lang="zh-CN" altLang="en-US" sz="2400" b="1">
                <a:latin typeface="微软雅黑" panose="020B0503020204020204" pitchFamily="34" charset="-122"/>
                <a:ea typeface="微软雅黑" panose="020B0503020204020204" pitchFamily="34" charset="-122"/>
                <a:cs typeface="楷体" panose="02010609060101010101" charset="-122"/>
              </a:rPr>
              <a:t>Liu Bang</a:t>
            </a:r>
            <a:r>
              <a:rPr lang="zh-CN" altLang="en-US" sz="2400">
                <a:latin typeface="微软雅黑" panose="020B0503020204020204" pitchFamily="34" charset="-122"/>
                <a:ea typeface="微软雅黑" panose="020B0503020204020204" pitchFamily="34" charset="-122"/>
                <a:cs typeface="楷体" panose="02010609060101010101" charset="-122"/>
              </a:rPr>
              <a:t> and </a:t>
            </a:r>
            <a:r>
              <a:rPr lang="zh-CN" altLang="en-US" sz="2400" b="1">
                <a:latin typeface="微软雅黑" panose="020B0503020204020204" pitchFamily="34" charset="-122"/>
                <a:ea typeface="微软雅黑" panose="020B0503020204020204" pitchFamily="34" charset="-122"/>
                <a:cs typeface="楷体" panose="02010609060101010101" charset="-122"/>
              </a:rPr>
              <a:t>Xiang Yu</a:t>
            </a:r>
            <a:r>
              <a:rPr lang="zh-CN" altLang="en-US" sz="2400">
                <a:latin typeface="微软雅黑" panose="020B0503020204020204" pitchFamily="34" charset="-122"/>
                <a:ea typeface="微软雅黑" panose="020B0503020204020204" pitchFamily="34" charset="-122"/>
                <a:cs typeface="楷体" panose="02010609060101010101" charset="-122"/>
              </a:rPr>
              <a:t> faced off at that time.</a:t>
            </a:r>
            <a:endParaRPr lang="zh-CN" altLang="en-US" sz="2400">
              <a:latin typeface="微软雅黑" panose="020B0503020204020204" pitchFamily="34" charset="-122"/>
              <a:ea typeface="微软雅黑" panose="020B0503020204020204" pitchFamily="34" charset="-122"/>
              <a:cs typeface="楷体" panose="02010609060101010101" charset="-122"/>
            </a:endParaRPr>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pic>
        <p:nvPicPr>
          <p:cNvPr id="8" name="图片 7"/>
          <p:cNvPicPr>
            <a:picLocks noChangeAspect="1"/>
          </p:cNvPicPr>
          <p:nvPr/>
        </p:nvPicPr>
        <p:blipFill>
          <a:blip r:embed="rId3"/>
          <a:stretch>
            <a:fillRect/>
          </a:stretch>
        </p:blipFill>
        <p:spPr>
          <a:xfrm>
            <a:off x="0" y="1603375"/>
            <a:ext cx="5245100" cy="5254625"/>
          </a:xfrm>
          <a:prstGeom prst="rect">
            <a:avLst/>
          </a:prstGeom>
        </p:spPr>
      </p:pic>
      <p:sp>
        <p:nvSpPr>
          <p:cNvPr id="2" name="文本框 1"/>
          <p:cNvSpPr txBox="1"/>
          <p:nvPr/>
        </p:nvSpPr>
        <p:spPr>
          <a:xfrm>
            <a:off x="5383530" y="464185"/>
            <a:ext cx="6679565" cy="6675755"/>
          </a:xfrm>
          <a:prstGeom prst="rect">
            <a:avLst/>
          </a:prstGeom>
          <a:noFill/>
        </p:spPr>
        <p:txBody>
          <a:bodyPr wrap="square" rtlCol="0">
            <a:noAutofit/>
          </a:bodyPr>
          <a:p>
            <a:pPr indent="0" fontAlgn="auto">
              <a:lnSpc>
                <a:spcPct val="150000"/>
              </a:lnSpc>
            </a:pPr>
            <a:endParaRPr lang="zh-CN" altLang="en-US" sz="2000" b="1">
              <a:latin typeface="楷体" panose="02010609060101010101" charset="-122"/>
              <a:ea typeface="楷体" panose="02010609060101010101" charset="-122"/>
              <a:cs typeface="楷体" panose="02010609060101010101" charset="-122"/>
            </a:endParaRPr>
          </a:p>
          <a:p>
            <a:pPr indent="0" fontAlgn="auto">
              <a:lnSpc>
                <a:spcPct val="150000"/>
              </a:lnSpc>
            </a:pPr>
            <a:r>
              <a:rPr lang="zh-CN" altLang="en-US" sz="2000" b="1">
                <a:latin typeface="微软雅黑" panose="020B0503020204020204" pitchFamily="34" charset="-122"/>
                <a:ea typeface="微软雅黑" panose="020B0503020204020204" pitchFamily="34" charset="-122"/>
                <a:cs typeface="楷体" panose="02010609060101010101" charset="-122"/>
              </a:rPr>
              <a:t>The ideology of Chinese chess originates from the </a:t>
            </a:r>
            <a:r>
              <a:rPr lang="en-US" altLang="zh-CN" sz="2000" b="1">
                <a:latin typeface="微软雅黑" panose="020B0503020204020204" pitchFamily="34" charset="-122"/>
                <a:ea typeface="微软雅黑" panose="020B0503020204020204" pitchFamily="34" charset="-122"/>
                <a:cs typeface="楷体" panose="02010609060101010101" charset="-122"/>
              </a:rPr>
              <a:t>Yi</a:t>
            </a:r>
            <a:r>
              <a:rPr lang="zh-CN" altLang="en-US" sz="2000" b="1">
                <a:latin typeface="微软雅黑" panose="020B0503020204020204" pitchFamily="34" charset="-122"/>
                <a:ea typeface="微软雅黑" panose="020B0503020204020204" pitchFamily="34" charset="-122"/>
                <a:cs typeface="楷体" panose="02010609060101010101" charset="-122"/>
              </a:rPr>
              <a:t> Ching (Book of Changes) and has a close relationship with the Tai Chi and Eight Trigrams. The Tai Chi and Eight Trigrams embody the dual aspects of Yin and Yang, which are both in opposition and interdependent, mutually nourishing each other. Just as the highest realm in chess, the "draw," represents coexistence after the game, embodying the Chinese philosophy of "peace is precious."</a:t>
            </a:r>
            <a:endParaRPr lang="zh-CN" altLang="en-US" sz="2000" b="1">
              <a:latin typeface="微软雅黑" panose="020B0503020204020204" pitchFamily="34" charset="-122"/>
              <a:ea typeface="微软雅黑" panose="020B0503020204020204" pitchFamily="34" charset="-122"/>
              <a:cs typeface="楷体" panose="02010609060101010101" charset="-122"/>
            </a:endParaRPr>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pic>
        <p:nvPicPr>
          <p:cNvPr id="8" name="图片 7"/>
          <p:cNvPicPr>
            <a:picLocks noChangeAspect="1"/>
          </p:cNvPicPr>
          <p:nvPr/>
        </p:nvPicPr>
        <p:blipFill>
          <a:blip r:embed="rId3"/>
          <a:stretch>
            <a:fillRect/>
          </a:stretch>
        </p:blipFill>
        <p:spPr>
          <a:xfrm>
            <a:off x="2858770" y="1603375"/>
            <a:ext cx="5245100" cy="5254625"/>
          </a:xfrm>
          <a:prstGeom prst="rect">
            <a:avLst/>
          </a:prstGeom>
        </p:spPr>
      </p:pic>
      <p:sp>
        <p:nvSpPr>
          <p:cNvPr id="9" name="文本框 8"/>
          <p:cNvSpPr txBox="1"/>
          <p:nvPr/>
        </p:nvSpPr>
        <p:spPr>
          <a:xfrm>
            <a:off x="1230630" y="715010"/>
            <a:ext cx="10732770" cy="521970"/>
          </a:xfrm>
          <a:prstGeom prst="rect">
            <a:avLst/>
          </a:prstGeom>
          <a:noFill/>
        </p:spPr>
        <p:txBody>
          <a:bodyPr wrap="square" rtlCol="0" anchor="t">
            <a:spAutoFit/>
          </a:bodyPr>
          <a:p>
            <a:r>
              <a:rPr sz="2800" b="1">
                <a:latin typeface="微软雅黑" panose="020B0503020204020204" pitchFamily="34" charset="-122"/>
                <a:ea typeface="微软雅黑" panose="020B0503020204020204" pitchFamily="34" charset="-122"/>
                <a:cs typeface="楷体" panose="02010609060101010101" charset="-122"/>
                <a:sym typeface="+mn-ea"/>
              </a:rPr>
              <a:t>Q&amp;A 4: What are the types of pieces that each side has?</a:t>
            </a:r>
            <a:endParaRPr sz="2800" b="1">
              <a:latin typeface="微软雅黑" panose="020B0503020204020204" pitchFamily="34" charset="-122"/>
              <a:ea typeface="微软雅黑" panose="020B0503020204020204" pitchFamily="34" charset="-122"/>
              <a:cs typeface="楷体" panose="02010609060101010101" charset="-122"/>
              <a:sym typeface="+mn-ea"/>
            </a:endParaRPr>
          </a:p>
        </p:txBody>
      </p:sp>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pic>
        <p:nvPicPr>
          <p:cNvPr id="15" name="Docer搜索：半想象现实   http://chn.docer.com/works/?userid=199927538"/>
          <p:cNvPicPr>
            <a:picLocks noChangeAspect="1"/>
          </p:cNvPicPr>
          <p:nvPr/>
        </p:nvPicPr>
        <p:blipFill>
          <a:blip r:embed="rId3" cstate="screen"/>
          <a:stretch>
            <a:fillRect/>
          </a:stretch>
        </p:blipFill>
        <p:spPr>
          <a:xfrm>
            <a:off x="-193383" y="4125041"/>
            <a:ext cx="2133157" cy="2133157"/>
          </a:xfrm>
          <a:prstGeom prst="rect">
            <a:avLst/>
          </a:prstGeom>
        </p:spPr>
      </p:pic>
      <p:pic>
        <p:nvPicPr>
          <p:cNvPr id="4" name="图片 3" descr="象棋7"/>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7620000" y="0"/>
            <a:ext cx="4572000" cy="6858000"/>
          </a:xfrm>
          <a:prstGeom prst="rect">
            <a:avLst/>
          </a:prstGeom>
        </p:spPr>
      </p:pic>
      <p:pic>
        <p:nvPicPr>
          <p:cNvPr id="6" name="图片 5" descr="象棋6"/>
          <p:cNvPicPr>
            <a:picLocks noChangeAspect="1"/>
          </p:cNvPicPr>
          <p:nvPr/>
        </p:nvPicPr>
        <p:blipFill>
          <a:blip r:embed="rId5"/>
          <a:stretch>
            <a:fillRect/>
          </a:stretch>
        </p:blipFill>
        <p:spPr>
          <a:xfrm>
            <a:off x="1431925" y="269875"/>
            <a:ext cx="6096000" cy="4572000"/>
          </a:xfrm>
          <a:prstGeom prst="rect">
            <a:avLst/>
          </a:prstGeom>
        </p:spPr>
      </p:pic>
      <p:sp>
        <p:nvSpPr>
          <p:cNvPr id="7" name="文本框 6"/>
          <p:cNvSpPr txBox="1"/>
          <p:nvPr/>
        </p:nvSpPr>
        <p:spPr>
          <a:xfrm>
            <a:off x="514350" y="5797550"/>
            <a:ext cx="7013575" cy="460375"/>
          </a:xfrm>
          <a:prstGeom prst="rect">
            <a:avLst/>
          </a:prstGeom>
          <a:noFill/>
        </p:spPr>
        <p:txBody>
          <a:bodyPr wrap="square" rtlCol="0">
            <a:spAutoFit/>
          </a:bodyPr>
          <a:p>
            <a:r>
              <a:rPr lang="zh-CN" altLang="en-US" sz="2400">
                <a:latin typeface="楷体" panose="02010609060101010101" charset="-122"/>
                <a:ea typeface="楷体" panose="02010609060101010101" charset="-122"/>
                <a:cs typeface="楷体" panose="02010609060101010101" charset="-122"/>
              </a:rPr>
              <a:t>部曲纵横听指挥，元来棋算即兵机。——宋·戴翼</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sp>
        <p:nvSpPr>
          <p:cNvPr id="13" name="文本框 12"/>
          <p:cNvSpPr txBox="1"/>
          <p:nvPr/>
        </p:nvSpPr>
        <p:spPr>
          <a:xfrm>
            <a:off x="5808980" y="1602105"/>
            <a:ext cx="6140450" cy="4211955"/>
          </a:xfrm>
          <a:prstGeom prst="rect">
            <a:avLst/>
          </a:prstGeom>
          <a:noFill/>
        </p:spPr>
        <p:txBody>
          <a:bodyPr wrap="square" rtlCol="0">
            <a:noAutofit/>
          </a:bodyPr>
          <a:p>
            <a:pPr algn="l"/>
            <a:r>
              <a:rPr lang="zh-CN" altLang="en-US" sz="3600" b="1">
                <a:latin typeface="楷体" panose="02010609060101010101" charset="-122"/>
                <a:ea typeface="楷体" panose="02010609060101010101" charset="-122"/>
              </a:rPr>
              <a:t>将（帅）</a:t>
            </a:r>
            <a:r>
              <a:rPr lang="zh-CN" altLang="en-US" sz="3600" b="1">
                <a:latin typeface="微软雅黑" panose="020B0503020204020204" pitchFamily="34" charset="-122"/>
                <a:ea typeface="微软雅黑" panose="020B0503020204020204" pitchFamily="34" charset="-122"/>
                <a:sym typeface="+mn-ea"/>
              </a:rPr>
              <a:t>King (General)</a:t>
            </a:r>
            <a:endParaRPr lang="zh-CN" altLang="en-US" sz="3600" b="1">
              <a:latin typeface="楷体" panose="02010609060101010101" charset="-122"/>
              <a:ea typeface="楷体" panose="02010609060101010101" charset="-122"/>
            </a:endParaRPr>
          </a:p>
          <a:p>
            <a:pPr algn="l"/>
            <a:r>
              <a:rPr lang="zh-CN" altLang="en-US" sz="3600" b="1">
                <a:latin typeface="楷体" panose="02010609060101010101" charset="-122"/>
                <a:ea typeface="楷体" panose="02010609060101010101" charset="-122"/>
              </a:rPr>
              <a:t>士</a:t>
            </a:r>
            <a:r>
              <a:rPr lang="en-US" altLang="zh-CN" sz="3600" b="1">
                <a:latin typeface="楷体" panose="02010609060101010101" charset="-122"/>
                <a:ea typeface="楷体" panose="02010609060101010101" charset="-122"/>
              </a:rPr>
              <a:t> </a:t>
            </a:r>
            <a:r>
              <a:rPr lang="zh-CN" altLang="en-US" sz="3600" b="1">
                <a:latin typeface="微软雅黑" panose="020B0503020204020204" pitchFamily="34" charset="-122"/>
                <a:ea typeface="微软雅黑" panose="020B0503020204020204" pitchFamily="34" charset="-122"/>
                <a:sym typeface="+mn-ea"/>
              </a:rPr>
              <a:t>Guard</a:t>
            </a:r>
            <a:endParaRPr lang="zh-CN" altLang="en-US" sz="3600" b="1">
              <a:latin typeface="楷体" panose="02010609060101010101" charset="-122"/>
              <a:ea typeface="楷体" panose="02010609060101010101" charset="-122"/>
            </a:endParaRPr>
          </a:p>
          <a:p>
            <a:pPr algn="l"/>
            <a:r>
              <a:rPr lang="zh-CN" altLang="en-US" sz="3600" b="1">
                <a:latin typeface="楷体" panose="02010609060101010101" charset="-122"/>
                <a:ea typeface="楷体" panose="02010609060101010101" charset="-122"/>
              </a:rPr>
              <a:t>象（相）</a:t>
            </a:r>
            <a:r>
              <a:rPr lang="zh-CN" altLang="en-US" sz="3600" b="1">
                <a:latin typeface="微软雅黑" panose="020B0503020204020204" pitchFamily="34" charset="-122"/>
                <a:ea typeface="微软雅黑" panose="020B0503020204020204" pitchFamily="34" charset="-122"/>
                <a:sym typeface="+mn-ea"/>
              </a:rPr>
              <a:t>Elephant (Bishop)</a:t>
            </a:r>
            <a:endParaRPr lang="zh-CN" altLang="en-US" sz="3600" b="1">
              <a:latin typeface="楷体" panose="02010609060101010101" charset="-122"/>
              <a:ea typeface="楷体" panose="02010609060101010101" charset="-122"/>
            </a:endParaRPr>
          </a:p>
          <a:p>
            <a:pPr algn="l"/>
            <a:r>
              <a:rPr lang="zh-CN" altLang="en-US" sz="3600" b="1">
                <a:latin typeface="楷体" panose="02010609060101010101" charset="-122"/>
                <a:ea typeface="楷体" panose="02010609060101010101" charset="-122"/>
              </a:rPr>
              <a:t>车</a:t>
            </a:r>
            <a:r>
              <a:rPr lang="en-US" altLang="zh-CN" sz="3600" b="1">
                <a:latin typeface="楷体" panose="02010609060101010101" charset="-122"/>
                <a:ea typeface="楷体" panose="02010609060101010101" charset="-122"/>
              </a:rPr>
              <a:t> </a:t>
            </a:r>
            <a:r>
              <a:rPr lang="zh-CN" altLang="en-US" sz="3600" b="1">
                <a:latin typeface="微软雅黑" panose="020B0503020204020204" pitchFamily="34" charset="-122"/>
                <a:ea typeface="微软雅黑" panose="020B0503020204020204" pitchFamily="34" charset="-122"/>
                <a:sym typeface="+mn-ea"/>
              </a:rPr>
              <a:t>Chariot</a:t>
            </a:r>
            <a:endParaRPr lang="zh-CN" altLang="en-US" sz="3600" b="1">
              <a:latin typeface="楷体" panose="02010609060101010101" charset="-122"/>
              <a:ea typeface="楷体" panose="02010609060101010101" charset="-122"/>
            </a:endParaRPr>
          </a:p>
          <a:p>
            <a:pPr algn="l"/>
            <a:r>
              <a:rPr lang="zh-CN" altLang="en-US" sz="3600" b="1">
                <a:latin typeface="楷体" panose="02010609060101010101" charset="-122"/>
                <a:ea typeface="楷体" panose="02010609060101010101" charset="-122"/>
              </a:rPr>
              <a:t>马</a:t>
            </a:r>
            <a:r>
              <a:rPr lang="en-US" altLang="zh-CN" sz="3600" b="1">
                <a:latin typeface="楷体" panose="02010609060101010101" charset="-122"/>
                <a:ea typeface="楷体" panose="02010609060101010101" charset="-122"/>
              </a:rPr>
              <a:t> </a:t>
            </a:r>
            <a:r>
              <a:rPr lang="zh-CN" altLang="en-US" sz="3600" b="1">
                <a:latin typeface="微软雅黑" panose="020B0503020204020204" pitchFamily="34" charset="-122"/>
                <a:ea typeface="微软雅黑" panose="020B0503020204020204" pitchFamily="34" charset="-122"/>
                <a:sym typeface="+mn-ea"/>
              </a:rPr>
              <a:t>Horse</a:t>
            </a:r>
            <a:endParaRPr lang="zh-CN" altLang="en-US" sz="3600" b="1">
              <a:latin typeface="楷体" panose="02010609060101010101" charset="-122"/>
              <a:ea typeface="楷体" panose="02010609060101010101" charset="-122"/>
            </a:endParaRPr>
          </a:p>
          <a:p>
            <a:pPr algn="l"/>
            <a:r>
              <a:rPr lang="zh-CN" altLang="en-US" sz="3600" b="1">
                <a:latin typeface="楷体" panose="02010609060101010101" charset="-122"/>
                <a:ea typeface="楷体" panose="02010609060101010101" charset="-122"/>
              </a:rPr>
              <a:t>炮</a:t>
            </a:r>
            <a:r>
              <a:rPr lang="en-US" altLang="zh-CN" sz="3600" b="1">
                <a:latin typeface="楷体" panose="02010609060101010101" charset="-122"/>
                <a:ea typeface="楷体" panose="02010609060101010101" charset="-122"/>
              </a:rPr>
              <a:t> </a:t>
            </a:r>
            <a:r>
              <a:rPr lang="zh-CN" altLang="en-US" sz="3600" b="1">
                <a:latin typeface="微软雅黑" panose="020B0503020204020204" pitchFamily="34" charset="-122"/>
                <a:ea typeface="微软雅黑" panose="020B0503020204020204" pitchFamily="34" charset="-122"/>
                <a:sym typeface="+mn-ea"/>
              </a:rPr>
              <a:t>Cannon</a:t>
            </a:r>
            <a:endParaRPr lang="zh-CN" altLang="en-US" sz="3600" b="1">
              <a:latin typeface="楷体" panose="02010609060101010101" charset="-122"/>
              <a:ea typeface="楷体" panose="02010609060101010101" charset="-122"/>
            </a:endParaRPr>
          </a:p>
          <a:p>
            <a:pPr algn="l"/>
            <a:r>
              <a:rPr lang="zh-CN" altLang="en-US" sz="3600" b="1">
                <a:latin typeface="楷体" panose="02010609060101010101" charset="-122"/>
                <a:ea typeface="楷体" panose="02010609060101010101" charset="-122"/>
              </a:rPr>
              <a:t>兵（卒）</a:t>
            </a:r>
            <a:r>
              <a:rPr lang="zh-CN" altLang="en-US" sz="3600" b="1">
                <a:latin typeface="微软雅黑" panose="020B0503020204020204" pitchFamily="34" charset="-122"/>
                <a:ea typeface="微软雅黑" panose="020B0503020204020204" pitchFamily="34" charset="-122"/>
                <a:sym typeface="+mn-ea"/>
              </a:rPr>
              <a:t>Soldier (Pawn)</a:t>
            </a:r>
            <a:endParaRPr lang="zh-CN" altLang="en-US" sz="3600" b="1">
              <a:latin typeface="楷体" panose="02010609060101010101" charset="-122"/>
              <a:ea typeface="楷体" panose="02010609060101010101" charset="-122"/>
            </a:endParaRPr>
          </a:p>
          <a:p>
            <a:pPr algn="l"/>
            <a:endParaRPr lang="zh-CN" altLang="en-US" sz="36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056005" y="1477010"/>
            <a:ext cx="4534535" cy="5017770"/>
          </a:xfrm>
          <a:prstGeom prst="rect">
            <a:avLst/>
          </a:prstGeom>
        </p:spPr>
      </p:pic>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sp>
        <p:nvSpPr>
          <p:cNvPr id="9" name="文本框 8"/>
          <p:cNvSpPr txBox="1"/>
          <p:nvPr/>
        </p:nvSpPr>
        <p:spPr>
          <a:xfrm>
            <a:off x="1230630" y="715010"/>
            <a:ext cx="10732770" cy="521970"/>
          </a:xfrm>
          <a:prstGeom prst="rect">
            <a:avLst/>
          </a:prstGeom>
          <a:noFill/>
        </p:spPr>
        <p:txBody>
          <a:bodyPr wrap="square" rtlCol="0" anchor="t">
            <a:spAutoFit/>
          </a:bodyPr>
          <a:p>
            <a:r>
              <a:rPr sz="2800" b="1">
                <a:latin typeface="微软雅黑" panose="020B0503020204020204" pitchFamily="34" charset="-122"/>
                <a:ea typeface="微软雅黑" panose="020B0503020204020204" pitchFamily="34" charset="-122"/>
                <a:cs typeface="楷体" panose="02010609060101010101" charset="-122"/>
                <a:sym typeface="+mn-ea"/>
              </a:rPr>
              <a:t>Q&amp;A 5: How does the "chariot" (jū) move?</a:t>
            </a:r>
            <a:endParaRPr sz="2800" b="1">
              <a:latin typeface="微软雅黑" panose="020B0503020204020204" pitchFamily="34" charset="-122"/>
              <a:ea typeface="微软雅黑" panose="020B0503020204020204" pitchFamily="34" charset="-122"/>
              <a:cs typeface="楷体" panose="02010609060101010101" charset="-122"/>
              <a:sym typeface="+mn-ea"/>
            </a:endParaRPr>
          </a:p>
        </p:txBody>
      </p:sp>
      <p:pic>
        <p:nvPicPr>
          <p:cNvPr id="7" name="图片 6"/>
          <p:cNvPicPr/>
          <p:nvPr/>
        </p:nvPicPr>
        <p:blipFill>
          <a:blip r:embed="rId3"/>
          <a:stretch>
            <a:fillRect/>
          </a:stretch>
        </p:blipFill>
        <p:spPr>
          <a:xfrm>
            <a:off x="3832860" y="1638300"/>
            <a:ext cx="3670935" cy="4257040"/>
          </a:xfrm>
          <a:prstGeom prst="rect">
            <a:avLst/>
          </a:prstGeom>
        </p:spPr>
      </p:pic>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pic>
        <p:nvPicPr>
          <p:cNvPr id="7" name="图片 6"/>
          <p:cNvPicPr/>
          <p:nvPr/>
        </p:nvPicPr>
        <p:blipFill>
          <a:blip r:embed="rId3"/>
          <a:stretch>
            <a:fillRect/>
          </a:stretch>
        </p:blipFill>
        <p:spPr>
          <a:xfrm>
            <a:off x="1326515" y="1638300"/>
            <a:ext cx="3319145" cy="4257040"/>
          </a:xfrm>
          <a:prstGeom prst="rect">
            <a:avLst/>
          </a:prstGeom>
        </p:spPr>
      </p:pic>
      <p:sp>
        <p:nvSpPr>
          <p:cNvPr id="2" name="文本框 1"/>
          <p:cNvSpPr txBox="1"/>
          <p:nvPr/>
        </p:nvSpPr>
        <p:spPr>
          <a:xfrm>
            <a:off x="4980305" y="956310"/>
            <a:ext cx="6543675" cy="5554980"/>
          </a:xfrm>
          <a:prstGeom prst="rect">
            <a:avLst/>
          </a:prstGeom>
        </p:spPr>
        <p:txBody>
          <a:bodyPr wrap="square">
            <a:noAutofit/>
          </a:bodyPr>
          <a:p>
            <a:pPr indent="0" fontAlgn="auto">
              <a:lnSpc>
                <a:spcPct val="150000"/>
              </a:lnSpc>
            </a:pPr>
            <a:r>
              <a:rPr lang="zh-CN" altLang="en-US" sz="2800" b="1">
                <a:solidFill>
                  <a:srgbClr val="000000"/>
                </a:solidFill>
                <a:latin typeface="微软雅黑" panose="020B0503020204020204" pitchFamily="34" charset="-122"/>
                <a:ea typeface="微软雅黑" panose="020B0503020204020204" pitchFamily="34" charset="-122"/>
              </a:rPr>
              <a:t>It can move along both horizontal and vertical lines, with no restriction on the number of steps as long as there are no other pieces blocking its path. This is commonly known as "the chariot moves in a straight line</a:t>
            </a:r>
            <a:r>
              <a:rPr lang="en-US" altLang="zh-CN" sz="2800" b="1">
                <a:solidFill>
                  <a:srgbClr val="000000"/>
                </a:solidFill>
                <a:latin typeface="微软雅黑" panose="020B0503020204020204" pitchFamily="34" charset="-122"/>
                <a:ea typeface="微软雅黑" panose="020B0503020204020204" pitchFamily="34" charset="-122"/>
              </a:rPr>
              <a:t>(</a:t>
            </a:r>
            <a:r>
              <a:rPr lang="zh-CN" altLang="en-US" sz="2800" b="1">
                <a:solidFill>
                  <a:srgbClr val="000000"/>
                </a:solidFill>
                <a:latin typeface="楷体" panose="02010609060101010101" charset="-122"/>
                <a:ea typeface="楷体" panose="02010609060101010101" charset="-122"/>
                <a:sym typeface="+mn-ea"/>
              </a:rPr>
              <a:t>车行直路</a:t>
            </a:r>
            <a:r>
              <a:rPr lang="en-US" altLang="zh-CN" sz="2800" b="1">
                <a:solidFill>
                  <a:srgbClr val="000000"/>
                </a:solidFill>
                <a:latin typeface="微软雅黑" panose="020B0503020204020204" pitchFamily="34" charset="-122"/>
                <a:ea typeface="微软雅黑" panose="020B0503020204020204" pitchFamily="34" charset="-122"/>
              </a:rPr>
              <a:t>)</a:t>
            </a:r>
            <a:r>
              <a:rPr lang="zh-CN" altLang="en-US" sz="2800" b="1">
                <a:solidFill>
                  <a:srgbClr val="000000"/>
                </a:solidFill>
                <a:latin typeface="微软雅黑" panose="020B0503020204020204" pitchFamily="34" charset="-122"/>
                <a:ea typeface="微软雅黑" panose="020B0503020204020204" pitchFamily="34" charset="-122"/>
              </a:rPr>
              <a:t>."</a:t>
            </a:r>
            <a:endParaRPr lang="zh-CN" altLang="en-US" sz="2800" b="1">
              <a:solidFill>
                <a:srgbClr val="000000"/>
              </a:solidFill>
              <a:latin typeface="Times New Roman" panose="02020603050405020304"/>
              <a:ea typeface="Times New Roman" panose="02020603050405020304"/>
            </a:endParaRPr>
          </a:p>
        </p:txBody>
      </p:sp>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sp>
        <p:nvSpPr>
          <p:cNvPr id="9" name="文本框 8"/>
          <p:cNvSpPr txBox="1"/>
          <p:nvPr/>
        </p:nvSpPr>
        <p:spPr>
          <a:xfrm>
            <a:off x="1230630" y="715010"/>
            <a:ext cx="10732770" cy="521970"/>
          </a:xfrm>
          <a:prstGeom prst="rect">
            <a:avLst/>
          </a:prstGeom>
          <a:noFill/>
        </p:spPr>
        <p:txBody>
          <a:bodyPr wrap="square" rtlCol="0" anchor="t">
            <a:spAutoFit/>
          </a:bodyPr>
          <a:p>
            <a:r>
              <a:rPr sz="2800" b="1">
                <a:latin typeface="微软雅黑" panose="020B0503020204020204" pitchFamily="34" charset="-122"/>
                <a:ea typeface="微软雅黑" panose="020B0503020204020204" pitchFamily="34" charset="-122"/>
                <a:cs typeface="楷体" panose="02010609060101010101" charset="-122"/>
                <a:sym typeface="+mn-ea"/>
              </a:rPr>
              <a:t>Q&amp;A 6: How does the cannon</a:t>
            </a:r>
            <a:r>
              <a:rPr lang="en-US" sz="2800" b="1">
                <a:latin typeface="微软雅黑" panose="020B0503020204020204" pitchFamily="34" charset="-122"/>
                <a:ea typeface="微软雅黑" panose="020B0503020204020204" pitchFamily="34" charset="-122"/>
                <a:cs typeface="楷体" panose="02010609060101010101" charset="-122"/>
                <a:sym typeface="+mn-ea"/>
              </a:rPr>
              <a:t>“</a:t>
            </a:r>
            <a:r>
              <a:rPr lang="zh-CN" altLang="en-US" sz="2800" b="1">
                <a:latin typeface="微软雅黑" panose="020B0503020204020204" pitchFamily="34" charset="-122"/>
                <a:ea typeface="微软雅黑" panose="020B0503020204020204" pitchFamily="34" charset="-122"/>
                <a:cs typeface="楷体" panose="02010609060101010101" charset="-122"/>
                <a:sym typeface="+mn-ea"/>
              </a:rPr>
              <a:t>炮</a:t>
            </a:r>
            <a:r>
              <a:rPr lang="en-US" sz="2800" b="1">
                <a:latin typeface="微软雅黑" panose="020B0503020204020204" pitchFamily="34" charset="-122"/>
                <a:ea typeface="微软雅黑" panose="020B0503020204020204" pitchFamily="34" charset="-122"/>
                <a:cs typeface="楷体" panose="02010609060101010101" charset="-122"/>
                <a:sym typeface="+mn-ea"/>
              </a:rPr>
              <a:t>”</a:t>
            </a:r>
            <a:r>
              <a:rPr sz="2800" b="1">
                <a:latin typeface="微软雅黑" panose="020B0503020204020204" pitchFamily="34" charset="-122"/>
                <a:ea typeface="微软雅黑" panose="020B0503020204020204" pitchFamily="34" charset="-122"/>
                <a:cs typeface="楷体" panose="02010609060101010101" charset="-122"/>
                <a:sym typeface="+mn-ea"/>
              </a:rPr>
              <a:t> move?</a:t>
            </a:r>
            <a:endParaRPr sz="2800" b="1">
              <a:latin typeface="微软雅黑" panose="020B0503020204020204" pitchFamily="34" charset="-122"/>
              <a:ea typeface="微软雅黑" panose="020B0503020204020204" pitchFamily="34" charset="-122"/>
              <a:cs typeface="楷体" panose="02010609060101010101" charset="-122"/>
              <a:sym typeface="+mn-ea"/>
            </a:endParaRPr>
          </a:p>
        </p:txBody>
      </p:sp>
      <p:pic>
        <p:nvPicPr>
          <p:cNvPr id="2" name="图片 1"/>
          <p:cNvPicPr/>
          <p:nvPr/>
        </p:nvPicPr>
        <p:blipFill>
          <a:blip r:embed="rId3"/>
          <a:srcRect l="3070" t="3259" r="2456" b="4487"/>
          <a:stretch>
            <a:fillRect/>
          </a:stretch>
        </p:blipFill>
        <p:spPr>
          <a:xfrm>
            <a:off x="3362960" y="1519555"/>
            <a:ext cx="4276725" cy="4897755"/>
          </a:xfrm>
          <a:prstGeom prst="rect">
            <a:avLst/>
          </a:prstGeom>
        </p:spPr>
      </p:pic>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2" name="图片 1"/>
          <p:cNvPicPr/>
          <p:nvPr/>
        </p:nvPicPr>
        <p:blipFill>
          <a:blip r:embed="rId2"/>
          <a:srcRect l="3070" t="3259" r="2456" b="4487"/>
          <a:stretch>
            <a:fillRect/>
          </a:stretch>
        </p:blipFill>
        <p:spPr>
          <a:xfrm>
            <a:off x="706120" y="701040"/>
            <a:ext cx="4276725" cy="4897755"/>
          </a:xfrm>
          <a:prstGeom prst="rect">
            <a:avLst/>
          </a:prstGeom>
        </p:spPr>
      </p:pic>
      <p:sp>
        <p:nvSpPr>
          <p:cNvPr id="6" name="文本框 5"/>
          <p:cNvSpPr txBox="1"/>
          <p:nvPr/>
        </p:nvSpPr>
        <p:spPr>
          <a:xfrm>
            <a:off x="5515610" y="609600"/>
            <a:ext cx="6240780" cy="5354320"/>
          </a:xfrm>
          <a:prstGeom prst="rect">
            <a:avLst/>
          </a:prstGeom>
        </p:spPr>
        <p:txBody>
          <a:bodyPr wrap="square">
            <a:spAutoFit/>
          </a:bodyPr>
          <a:p>
            <a:pPr indent="0" fontAlgn="auto">
              <a:lnSpc>
                <a:spcPct val="150000"/>
              </a:lnSpc>
            </a:pPr>
            <a:r>
              <a:rPr lang="zh-CN" altLang="en-US" sz="2800" b="1">
                <a:solidFill>
                  <a:srgbClr val="000000"/>
                </a:solidFill>
                <a:latin typeface="微软雅黑" panose="020B0503020204020204" pitchFamily="34" charset="-122"/>
                <a:ea typeface="微软雅黑" panose="020B0503020204020204" pitchFamily="34" charset="-122"/>
              </a:rPr>
              <a:t>When the cannon is not capturing a piece, its movement is exactly the same as the chariot. But when the cannon captures a piece, it must jump over another piece. This is commonly known as "the cannon captures by jumping over</a:t>
            </a:r>
            <a:r>
              <a:rPr lang="en-US" altLang="zh-CN" sz="2800" b="1">
                <a:solidFill>
                  <a:srgbClr val="000000"/>
                </a:solidFill>
                <a:latin typeface="微软雅黑" panose="020B0503020204020204" pitchFamily="34" charset="-122"/>
                <a:ea typeface="微软雅黑" panose="020B0503020204020204" pitchFamily="34" charset="-122"/>
              </a:rPr>
              <a:t>(</a:t>
            </a:r>
            <a:r>
              <a:rPr lang="zh-CN" altLang="en-US" sz="3200" b="1">
                <a:solidFill>
                  <a:srgbClr val="000000"/>
                </a:solidFill>
                <a:latin typeface="楷体" panose="02010609060101010101" charset="-122"/>
                <a:ea typeface="楷体" panose="02010609060101010101" charset="-122"/>
              </a:rPr>
              <a:t>炮打隔子</a:t>
            </a:r>
            <a:r>
              <a:rPr lang="en-US" altLang="zh-CN" sz="3200" b="1">
                <a:solidFill>
                  <a:srgbClr val="000000"/>
                </a:solidFill>
                <a:latin typeface="微软雅黑" panose="020B0503020204020204" pitchFamily="34" charset="-122"/>
                <a:ea typeface="微软雅黑" panose="020B0503020204020204" pitchFamily="34" charset="-122"/>
                <a:sym typeface="+mn-ea"/>
              </a:rPr>
              <a:t>).</a:t>
            </a:r>
            <a:endParaRPr lang="zh-CN" altLang="en-US" sz="3200" b="1">
              <a:solidFill>
                <a:srgbClr val="000000"/>
              </a:solidFill>
              <a:latin typeface="楷体" panose="02010609060101010101" charset="-122"/>
              <a:ea typeface="楷体" panose="02010609060101010101" charset="-122"/>
            </a:endParaRPr>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sp>
        <p:nvSpPr>
          <p:cNvPr id="9" name="文本框 8"/>
          <p:cNvSpPr txBox="1"/>
          <p:nvPr/>
        </p:nvSpPr>
        <p:spPr>
          <a:xfrm>
            <a:off x="1230630" y="715010"/>
            <a:ext cx="10732770" cy="2245360"/>
          </a:xfrm>
          <a:prstGeom prst="rect">
            <a:avLst/>
          </a:prstGeom>
          <a:noFill/>
        </p:spPr>
        <p:txBody>
          <a:bodyPr wrap="square" rtlCol="0" anchor="t">
            <a:spAutoFit/>
          </a:bodyPr>
          <a:p>
            <a:pPr indent="0" fontAlgn="auto">
              <a:lnSpc>
                <a:spcPct val="150000"/>
              </a:lnSpc>
            </a:pPr>
            <a:r>
              <a:rPr sz="2800" b="1">
                <a:latin typeface="微软雅黑" panose="020B0503020204020204" pitchFamily="34" charset="-122"/>
                <a:ea typeface="微软雅黑" panose="020B0503020204020204" pitchFamily="34" charset="-122"/>
                <a:cs typeface="楷体" panose="02010609060101010101" charset="-122"/>
                <a:sym typeface="+mn-ea"/>
              </a:rPr>
              <a:t>Q&amp;A 7: How does the horse move? What does "blocking the horse's leg</a:t>
            </a:r>
            <a:r>
              <a:rPr lang="en-US" sz="2800" b="1">
                <a:latin typeface="微软雅黑" panose="020B0503020204020204" pitchFamily="34" charset="-122"/>
                <a:ea typeface="微软雅黑" panose="020B0503020204020204" pitchFamily="34" charset="-122"/>
                <a:cs typeface="楷体" panose="02010609060101010101" charset="-122"/>
                <a:sym typeface="+mn-ea"/>
              </a:rPr>
              <a:t>(蹩马腿)</a:t>
            </a:r>
            <a:r>
              <a:rPr sz="2800" b="1">
                <a:latin typeface="微软雅黑" panose="020B0503020204020204" pitchFamily="34" charset="-122"/>
                <a:ea typeface="微软雅黑" panose="020B0503020204020204" pitchFamily="34" charset="-122"/>
                <a:cs typeface="楷体" panose="02010609060101010101" charset="-122"/>
                <a:sym typeface="+mn-ea"/>
              </a:rPr>
              <a:t>" refer to?</a:t>
            </a:r>
            <a:endParaRPr sz="2800" b="1">
              <a:latin typeface="微软雅黑" panose="020B0503020204020204" pitchFamily="34" charset="-122"/>
              <a:ea typeface="微软雅黑" panose="020B0503020204020204" pitchFamily="34" charset="-122"/>
              <a:cs typeface="楷体" panose="02010609060101010101" charset="-122"/>
              <a:sym typeface="+mn-ea"/>
            </a:endParaRPr>
          </a:p>
          <a:p>
            <a:endParaRPr sz="2800" b="1">
              <a:latin typeface="楷体" panose="02010609060101010101" charset="-122"/>
              <a:ea typeface="楷体" panose="02010609060101010101" charset="-122"/>
              <a:cs typeface="楷体" panose="02010609060101010101" charset="-122"/>
              <a:sym typeface="+mn-ea"/>
            </a:endParaRPr>
          </a:p>
          <a:p>
            <a:endParaRPr sz="2800" b="1">
              <a:latin typeface="楷体" panose="02010609060101010101" charset="-122"/>
              <a:ea typeface="楷体" panose="02010609060101010101" charset="-122"/>
              <a:cs typeface="楷体" panose="02010609060101010101" charset="-122"/>
              <a:sym typeface="+mn-ea"/>
            </a:endParaRPr>
          </a:p>
        </p:txBody>
      </p:sp>
      <p:pic>
        <p:nvPicPr>
          <p:cNvPr id="6" name="图片 5"/>
          <p:cNvPicPr>
            <a:picLocks noChangeAspect="1"/>
          </p:cNvPicPr>
          <p:nvPr/>
        </p:nvPicPr>
        <p:blipFill>
          <a:blip r:embed="rId3"/>
          <a:stretch>
            <a:fillRect/>
          </a:stretch>
        </p:blipFill>
        <p:spPr>
          <a:xfrm>
            <a:off x="3938905" y="2543175"/>
            <a:ext cx="3853815" cy="3830320"/>
          </a:xfrm>
          <a:prstGeom prst="rect">
            <a:avLst/>
          </a:prstGeom>
        </p:spPr>
      </p:pic>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pic>
        <p:nvPicPr>
          <p:cNvPr id="6" name="图片 5"/>
          <p:cNvPicPr>
            <a:picLocks noChangeAspect="1"/>
          </p:cNvPicPr>
          <p:nvPr/>
        </p:nvPicPr>
        <p:blipFill>
          <a:blip r:embed="rId3"/>
          <a:stretch>
            <a:fillRect/>
          </a:stretch>
        </p:blipFill>
        <p:spPr>
          <a:xfrm>
            <a:off x="1074420" y="1340485"/>
            <a:ext cx="3076575" cy="3057525"/>
          </a:xfrm>
          <a:prstGeom prst="rect">
            <a:avLst/>
          </a:prstGeom>
        </p:spPr>
      </p:pic>
      <p:sp>
        <p:nvSpPr>
          <p:cNvPr id="7" name="文本框 6"/>
          <p:cNvSpPr txBox="1"/>
          <p:nvPr/>
        </p:nvSpPr>
        <p:spPr>
          <a:xfrm>
            <a:off x="4462780" y="239395"/>
            <a:ext cx="7098665" cy="2980055"/>
          </a:xfrm>
          <a:prstGeom prst="rect">
            <a:avLst/>
          </a:prstGeom>
        </p:spPr>
        <p:txBody>
          <a:bodyPr>
            <a:noAutofit/>
          </a:bodyPr>
          <a:p>
            <a:pPr indent="0" fontAlgn="auto">
              <a:lnSpc>
                <a:spcPct val="150000"/>
              </a:lnSpc>
            </a:pPr>
            <a:r>
              <a:rPr lang="zh-CN" altLang="en-US" sz="2400">
                <a:solidFill>
                  <a:srgbClr val="000000"/>
                </a:solidFill>
                <a:latin typeface="微软雅黑" panose="020B0503020204020204" pitchFamily="34" charset="-122"/>
                <a:ea typeface="微软雅黑" panose="020B0503020204020204" pitchFamily="34" charset="-122"/>
              </a:rPr>
              <a:t>The horse moves along the diagonals of two vertical squares, commonly known as "the horse moves in a </a:t>
            </a:r>
            <a:r>
              <a:rPr lang="en-US" altLang="zh-CN" sz="2400" b="1">
                <a:solidFill>
                  <a:srgbClr val="000000"/>
                </a:solidFill>
                <a:latin typeface="微软雅黑" panose="020B0503020204020204" pitchFamily="34" charset="-122"/>
                <a:ea typeface="微软雅黑" panose="020B0503020204020204" pitchFamily="34" charset="-122"/>
              </a:rPr>
              <a:t>Ri(</a:t>
            </a:r>
            <a:r>
              <a:rPr lang="zh-CN" altLang="en-US" sz="2400" b="1">
                <a:solidFill>
                  <a:srgbClr val="000000"/>
                </a:solidFill>
                <a:latin typeface="微软雅黑" panose="020B0503020204020204" pitchFamily="34" charset="-122"/>
                <a:ea typeface="微软雅黑" panose="020B0503020204020204" pitchFamily="34" charset="-122"/>
              </a:rPr>
              <a:t>日</a:t>
            </a:r>
            <a:r>
              <a:rPr lang="en-US" altLang="zh-CN" sz="2400" b="1">
                <a:solidFill>
                  <a:srgbClr val="000000"/>
                </a:solidFill>
                <a:latin typeface="微软雅黑" panose="020B0503020204020204" pitchFamily="34" charset="-122"/>
                <a:ea typeface="微软雅黑" panose="020B0503020204020204" pitchFamily="34" charset="-122"/>
              </a:rPr>
              <a:t>)-</a:t>
            </a:r>
            <a:r>
              <a:rPr lang="zh-CN" altLang="en-US" sz="2400" b="1">
                <a:solidFill>
                  <a:srgbClr val="000000"/>
                </a:solidFill>
                <a:latin typeface="微软雅黑" panose="020B0503020204020204" pitchFamily="34" charset="-122"/>
                <a:ea typeface="微软雅黑" panose="020B0503020204020204" pitchFamily="34" charset="-122"/>
              </a:rPr>
              <a:t>shape</a:t>
            </a:r>
            <a:r>
              <a:rPr lang="en-US" altLang="zh-CN" sz="2400">
                <a:solidFill>
                  <a:srgbClr val="000000"/>
                </a:solidFill>
                <a:latin typeface="微软雅黑" panose="020B0503020204020204" pitchFamily="34" charset="-122"/>
                <a:ea typeface="微软雅黑" panose="020B0503020204020204" pitchFamily="34" charset="-122"/>
              </a:rPr>
              <a:t> or </a:t>
            </a:r>
            <a:r>
              <a:rPr lang="en-US" altLang="zh-CN" sz="2400" b="1">
                <a:solidFill>
                  <a:srgbClr val="000000"/>
                </a:solidFill>
                <a:latin typeface="微软雅黑" panose="020B0503020204020204" pitchFamily="34" charset="-122"/>
                <a:ea typeface="微软雅黑" panose="020B0503020204020204" pitchFamily="34" charset="-122"/>
              </a:rPr>
              <a:t>L-shape</a:t>
            </a:r>
            <a:r>
              <a:rPr lang="zh-CN" altLang="en-US" sz="2400">
                <a:solidFill>
                  <a:srgbClr val="000000"/>
                </a:solidFill>
                <a:latin typeface="微软雅黑" panose="020B0503020204020204" pitchFamily="34" charset="-122"/>
                <a:ea typeface="微软雅黑" panose="020B0503020204020204" pitchFamily="34" charset="-122"/>
              </a:rPr>
              <a:t>." The horse has up to eight potential moves in all directions around it, hence the saying "the horse commands authority on all eight sides." If there is another piece blocking the horse's path in the direction it intends to move, the horse cannot pass through, and this is commonly referred to as "blocking the horse's leg."</a:t>
            </a:r>
            <a:endParaRPr lang="zh-CN" altLang="en-US" sz="240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sp>
        <p:nvSpPr>
          <p:cNvPr id="9" name="文本框 8"/>
          <p:cNvSpPr txBox="1"/>
          <p:nvPr/>
        </p:nvSpPr>
        <p:spPr>
          <a:xfrm>
            <a:off x="890270" y="715010"/>
            <a:ext cx="11073130" cy="1383665"/>
          </a:xfrm>
          <a:prstGeom prst="rect">
            <a:avLst/>
          </a:prstGeom>
          <a:noFill/>
        </p:spPr>
        <p:txBody>
          <a:bodyPr wrap="square" rtlCol="0" anchor="t">
            <a:spAutoFit/>
          </a:bodyPr>
          <a:p>
            <a:pPr indent="0" fontAlgn="auto">
              <a:lnSpc>
                <a:spcPct val="150000"/>
              </a:lnSpc>
            </a:pPr>
            <a:r>
              <a:rPr sz="2800" b="1">
                <a:latin typeface="微软雅黑" panose="020B0503020204020204" pitchFamily="34" charset="-122"/>
                <a:ea typeface="微软雅黑" panose="020B0503020204020204" pitchFamily="34" charset="-122"/>
                <a:cs typeface="楷体" panose="02010609060101010101" charset="-122"/>
                <a:sym typeface="+mn-ea"/>
              </a:rPr>
              <a:t>Q&amp;A 8: What does it mean when a player is "checked</a:t>
            </a:r>
            <a:r>
              <a:rPr lang="en-US" sz="2800" b="1">
                <a:latin typeface="微软雅黑" panose="020B0503020204020204" pitchFamily="34" charset="-122"/>
                <a:ea typeface="微软雅黑" panose="020B0503020204020204" pitchFamily="34" charset="-122"/>
                <a:cs typeface="楷体" panose="02010609060101010101" charset="-122"/>
                <a:sym typeface="+mn-ea"/>
              </a:rPr>
              <a:t>(</a:t>
            </a:r>
            <a:r>
              <a:rPr lang="zh-CN" altLang="en-US" sz="2800" b="1">
                <a:latin typeface="微软雅黑" panose="020B0503020204020204" pitchFamily="34" charset="-122"/>
                <a:ea typeface="微软雅黑" panose="020B0503020204020204" pitchFamily="34" charset="-122"/>
                <a:cs typeface="楷体" panose="02010609060101010101" charset="-122"/>
                <a:sym typeface="+mn-ea"/>
              </a:rPr>
              <a:t>将军</a:t>
            </a:r>
            <a:r>
              <a:rPr lang="en-US" sz="2800" b="1">
                <a:latin typeface="微软雅黑" panose="020B0503020204020204" pitchFamily="34" charset="-122"/>
                <a:ea typeface="微软雅黑" panose="020B0503020204020204" pitchFamily="34" charset="-122"/>
                <a:cs typeface="楷体" panose="02010609060101010101" charset="-122"/>
                <a:sym typeface="+mn-ea"/>
              </a:rPr>
              <a:t>)</a:t>
            </a:r>
            <a:r>
              <a:rPr sz="2800" b="1">
                <a:latin typeface="微软雅黑" panose="020B0503020204020204" pitchFamily="34" charset="-122"/>
                <a:ea typeface="微软雅黑" panose="020B0503020204020204" pitchFamily="34" charset="-122"/>
                <a:cs typeface="楷体" panose="02010609060101010101" charset="-122"/>
                <a:sym typeface="+mn-ea"/>
              </a:rPr>
              <a:t>" by the opponent?</a:t>
            </a:r>
            <a:endParaRPr sz="2800" b="1">
              <a:latin typeface="微软雅黑" panose="020B0503020204020204" pitchFamily="34" charset="-122"/>
              <a:ea typeface="微软雅黑" panose="020B0503020204020204" pitchFamily="34" charset="-122"/>
              <a:cs typeface="楷体" panose="02010609060101010101" charset="-122"/>
              <a:sym typeface="+mn-ea"/>
            </a:endParaRPr>
          </a:p>
        </p:txBody>
      </p:sp>
      <p:pic>
        <p:nvPicPr>
          <p:cNvPr id="2" name="图片 1"/>
          <p:cNvPicPr>
            <a:picLocks noChangeAspect="1"/>
          </p:cNvPicPr>
          <p:nvPr/>
        </p:nvPicPr>
        <p:blipFill>
          <a:blip r:embed="rId3"/>
          <a:stretch>
            <a:fillRect/>
          </a:stretch>
        </p:blipFill>
        <p:spPr>
          <a:xfrm>
            <a:off x="3266440" y="2433320"/>
            <a:ext cx="4476750" cy="3600450"/>
          </a:xfrm>
          <a:prstGeom prst="rect">
            <a:avLst/>
          </a:prstGeom>
        </p:spPr>
      </p:pic>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sp>
        <p:nvSpPr>
          <p:cNvPr id="6" name="文本框 5"/>
          <p:cNvSpPr txBox="1"/>
          <p:nvPr/>
        </p:nvSpPr>
        <p:spPr>
          <a:xfrm>
            <a:off x="646430" y="1008380"/>
            <a:ext cx="11257280" cy="5117465"/>
          </a:xfrm>
          <a:prstGeom prst="rect">
            <a:avLst/>
          </a:prstGeom>
          <a:noFill/>
        </p:spPr>
        <p:txBody>
          <a:bodyPr wrap="square" rtlCol="0" anchor="t">
            <a:noAutofit/>
          </a:bodyPr>
          <a:p>
            <a:pPr indent="0" fontAlgn="auto">
              <a:lnSpc>
                <a:spcPct val="150000"/>
              </a:lnSpc>
            </a:pPr>
            <a:r>
              <a:rPr lang="zh-CN" altLang="en-US" sz="2400">
                <a:latin typeface="微软雅黑" panose="020B0503020204020204" pitchFamily="34" charset="-122"/>
                <a:ea typeface="微软雅黑" panose="020B0503020204020204" pitchFamily="34" charset="-122"/>
                <a:cs typeface="楷体" panose="02010609060101010101" charset="-122"/>
                <a:sym typeface="+mn-ea"/>
              </a:rPr>
              <a:t>In chess terminology, "</a:t>
            </a:r>
            <a:r>
              <a:rPr lang="en-US" altLang="zh-CN" sz="2400" b="1">
                <a:latin typeface="微软雅黑" panose="020B0503020204020204" pitchFamily="34" charset="-122"/>
                <a:ea typeface="微软雅黑" panose="020B0503020204020204" pitchFamily="34" charset="-122"/>
                <a:cs typeface="楷体" panose="02010609060101010101" charset="-122"/>
                <a:sym typeface="+mn-ea"/>
              </a:rPr>
              <a:t>check</a:t>
            </a:r>
            <a:r>
              <a:rPr lang="zh-CN" altLang="en-US" sz="2400">
                <a:latin typeface="微软雅黑" panose="020B0503020204020204" pitchFamily="34" charset="-122"/>
                <a:ea typeface="微软雅黑" panose="020B0503020204020204" pitchFamily="34" charset="-122"/>
                <a:cs typeface="楷体" panose="02010609060101010101" charset="-122"/>
                <a:sym typeface="+mn-ea"/>
              </a:rPr>
              <a:t>" (or "jiangjun" in Chinese) refers to a situation where a player's piece is poised to capture the opponent's "king" (jiang or shuai) in the next move. This action is called "jiangjun," abbreviated as "jiang." </a:t>
            </a:r>
            <a:endParaRPr lang="zh-CN" altLang="en-US" sz="2400">
              <a:latin typeface="微软雅黑" panose="020B0503020204020204" pitchFamily="34" charset="-122"/>
              <a:ea typeface="微软雅黑" panose="020B0503020204020204" pitchFamily="34" charset="-122"/>
              <a:cs typeface="楷体" panose="02010609060101010101" charset="-122"/>
              <a:sym typeface="+mn-ea"/>
            </a:endParaRPr>
          </a:p>
          <a:p>
            <a:pPr indent="0" fontAlgn="auto">
              <a:lnSpc>
                <a:spcPct val="150000"/>
              </a:lnSpc>
            </a:pPr>
            <a:r>
              <a:rPr lang="zh-CN" altLang="en-US" sz="2400">
                <a:latin typeface="微软雅黑" panose="020B0503020204020204" pitchFamily="34" charset="-122"/>
                <a:ea typeface="微软雅黑" panose="020B0503020204020204" pitchFamily="34" charset="-122"/>
                <a:cs typeface="楷体" panose="02010609060101010101" charset="-122"/>
                <a:sym typeface="+mn-ea"/>
              </a:rPr>
              <a:t>Those who have played Chinese chess know that the "king" (jiang or shuai) is the most crucial piece on the board. Regardless of how </a:t>
            </a:r>
            <a:r>
              <a:rPr lang="en-US" altLang="zh-CN" sz="2400">
                <a:latin typeface="微软雅黑" panose="020B0503020204020204" pitchFamily="34" charset="-122"/>
                <a:ea typeface="微软雅黑" panose="020B0503020204020204" pitchFamily="34" charset="-122"/>
                <a:cs typeface="楷体" panose="02010609060101010101" charset="-122"/>
                <a:sym typeface="+mn-ea"/>
              </a:rPr>
              <a:t>many pieces</a:t>
            </a:r>
            <a:r>
              <a:rPr lang="zh-CN" altLang="en-US" sz="2400">
                <a:latin typeface="微软雅黑" panose="020B0503020204020204" pitchFamily="34" charset="-122"/>
                <a:ea typeface="微软雅黑" panose="020B0503020204020204" pitchFamily="34" charset="-122"/>
                <a:cs typeface="楷体" panose="02010609060101010101" charset="-122"/>
                <a:sym typeface="+mn-ea"/>
              </a:rPr>
              <a:t> either side has lost, the game must continue as long as these two pieces remain on the board, until one side concedes defeat voluntarily. And if one side's "king" is captured first, it signifies that the side whose "king" is taken first loses the game outright.</a:t>
            </a:r>
            <a:endParaRPr lang="zh-CN" altLang="en-US" sz="2400">
              <a:latin typeface="微软雅黑" panose="020B0503020204020204" pitchFamily="34" charset="-122"/>
              <a:ea typeface="微软雅黑" panose="020B0503020204020204" pitchFamily="34" charset="-122"/>
              <a:cs typeface="楷体" panose="02010609060101010101" charset="-122"/>
              <a:sym typeface="+mn-ea"/>
            </a:endParaRPr>
          </a:p>
        </p:txBody>
      </p:sp>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318760" y="937895"/>
            <a:ext cx="1553845" cy="1786255"/>
          </a:xfrm>
          <a:prstGeom prst="rect">
            <a:avLst/>
          </a:prstGeom>
          <a:solidFill>
            <a:srgbClr val="F3E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cs typeface="楷体" panose="02010609060101010101" charset="-122"/>
            </a:endParaRPr>
          </a:p>
        </p:txBody>
      </p:sp>
      <p:pic>
        <p:nvPicPr>
          <p:cNvPr id="10" name="图片 9"/>
          <p:cNvPicPr>
            <a:picLocks noChangeAspect="1"/>
          </p:cNvPicPr>
          <p:nvPr/>
        </p:nvPicPr>
        <p:blipFill>
          <a:blip r:embed="rId2" cstate="screen"/>
          <a:stretch>
            <a:fillRect/>
          </a:stretch>
        </p:blipFill>
        <p:spPr>
          <a:xfrm>
            <a:off x="5122545" y="240030"/>
            <a:ext cx="1947545" cy="2728595"/>
          </a:xfrm>
          <a:prstGeom prst="rect">
            <a:avLst/>
          </a:prstGeom>
        </p:spPr>
      </p:pic>
      <p:sp>
        <p:nvSpPr>
          <p:cNvPr id="11" name="文本框 10"/>
          <p:cNvSpPr txBox="1"/>
          <p:nvPr/>
        </p:nvSpPr>
        <p:spPr>
          <a:xfrm>
            <a:off x="3900448" y="3074212"/>
            <a:ext cx="4648913" cy="583565"/>
          </a:xfrm>
          <a:prstGeom prst="rect">
            <a:avLst/>
          </a:prstGeom>
          <a:noFill/>
        </p:spPr>
        <p:txBody>
          <a:bodyPr wrap="square" rtlCol="0">
            <a:spAutoFit/>
          </a:bodyPr>
          <a:lstStyle/>
          <a:p>
            <a:pPr algn="ctr"/>
            <a:r>
              <a:rPr lang="zh-CN" altLang="en-US" sz="3200" b="1">
                <a:solidFill>
                  <a:srgbClr val="6A6B84"/>
                </a:solidFill>
                <a:latin typeface="楷体" panose="02010609060101010101" charset="-122"/>
                <a:ea typeface="楷体" panose="02010609060101010101" charset="-122"/>
                <a:cs typeface="楷体" panose="02010609060101010101" charset="-122"/>
              </a:rPr>
              <a:t>第 三 章</a:t>
            </a:r>
            <a:endParaRPr lang="zh-CN" altLang="en-US" sz="3200" b="1">
              <a:solidFill>
                <a:srgbClr val="6A6B84"/>
              </a:solidFill>
              <a:latin typeface="楷体" panose="02010609060101010101" charset="-122"/>
              <a:ea typeface="楷体" panose="02010609060101010101" charset="-122"/>
              <a:cs typeface="楷体" panose="02010609060101010101" charset="-122"/>
            </a:endParaRPr>
          </a:p>
        </p:txBody>
      </p:sp>
      <p:sp>
        <p:nvSpPr>
          <p:cNvPr id="13" name="文本框 12"/>
          <p:cNvSpPr txBox="1"/>
          <p:nvPr/>
        </p:nvSpPr>
        <p:spPr>
          <a:xfrm>
            <a:off x="2003425" y="3543935"/>
            <a:ext cx="9401175" cy="922020"/>
          </a:xfrm>
          <a:prstGeom prst="rect">
            <a:avLst/>
          </a:prstGeom>
          <a:noFill/>
        </p:spPr>
        <p:txBody>
          <a:bodyPr wrap="square" rtlCol="0">
            <a:spAutoFit/>
          </a:bodyPr>
          <a:lstStyle>
            <a:defPPr>
              <a:defRPr lang="zh-CN"/>
            </a:defPPr>
            <a:lvl1pPr>
              <a:defRPr sz="5400">
                <a:solidFill>
                  <a:schemeClr val="tx1">
                    <a:lumMod val="75000"/>
                    <a:lumOff val="25000"/>
                  </a:schemeClr>
                </a:solidFill>
                <a:latin typeface="华文新魏" panose="02010800040101010101" pitchFamily="2" charset="-122"/>
                <a:ea typeface="华文新魏" panose="02010800040101010101" pitchFamily="2" charset="-122"/>
                <a:cs typeface="楷体" panose="02010609060101010101" charset="-122"/>
              </a:defRPr>
            </a:lvl1pPr>
          </a:lstStyle>
          <a:p>
            <a:r>
              <a:rPr lang="zh-CN" altLang="en-US" dirty="0">
                <a:sym typeface="+mn-ea"/>
              </a:rPr>
              <a:t>One Step Determines Victory</a:t>
            </a:r>
            <a:endParaRPr lang="zh-CN" altLang="en-US" dirty="0">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10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1000"/>
                                        <p:tgtEl>
                                          <p:spTgt spid="13"/>
                                        </p:tgtEl>
                                      </p:cBhvr>
                                    </p:animEffect>
                                  </p:childTnLst>
                                </p:cTn>
                              </p:par>
                              <p:par>
                                <p:cTn id="11" presetID="55"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pic>
        <p:nvPicPr>
          <p:cNvPr id="15" name="Docer搜索：半想象现实   http://chn.docer.com/works/?userid=199927538"/>
          <p:cNvPicPr>
            <a:picLocks noChangeAspect="1"/>
          </p:cNvPicPr>
          <p:nvPr/>
        </p:nvPicPr>
        <p:blipFill>
          <a:blip r:embed="rId3" cstate="screen"/>
          <a:stretch>
            <a:fillRect/>
          </a:stretch>
        </p:blipFill>
        <p:spPr>
          <a:xfrm>
            <a:off x="292" y="4988641"/>
            <a:ext cx="2133157" cy="2133157"/>
          </a:xfrm>
          <a:prstGeom prst="rect">
            <a:avLst/>
          </a:prstGeom>
        </p:spPr>
      </p:pic>
      <p:pic>
        <p:nvPicPr>
          <p:cNvPr id="3" name="图片 2"/>
          <p:cNvPicPr>
            <a:picLocks noChangeAspect="1"/>
          </p:cNvPicPr>
          <p:nvPr/>
        </p:nvPicPr>
        <p:blipFill>
          <a:blip r:embed="rId4"/>
          <a:stretch>
            <a:fillRect/>
          </a:stretch>
        </p:blipFill>
        <p:spPr>
          <a:xfrm>
            <a:off x="1430020" y="0"/>
            <a:ext cx="5447665" cy="5039995"/>
          </a:xfrm>
          <a:prstGeom prst="rect">
            <a:avLst/>
          </a:prstGeom>
        </p:spPr>
      </p:pic>
      <p:pic>
        <p:nvPicPr>
          <p:cNvPr id="7" name="图片 6"/>
          <p:cNvPicPr>
            <a:picLocks noChangeAspect="1"/>
          </p:cNvPicPr>
          <p:nvPr/>
        </p:nvPicPr>
        <p:blipFill>
          <a:blip r:embed="rId5"/>
          <a:stretch>
            <a:fillRect/>
          </a:stretch>
        </p:blipFill>
        <p:spPr>
          <a:xfrm>
            <a:off x="6847205" y="908050"/>
            <a:ext cx="5344795" cy="5949950"/>
          </a:xfrm>
          <a:prstGeom prst="rect">
            <a:avLst/>
          </a:prstGeom>
        </p:spPr>
      </p:pic>
      <p:sp>
        <p:nvSpPr>
          <p:cNvPr id="8" name="文本框 7"/>
          <p:cNvSpPr txBox="1"/>
          <p:nvPr/>
        </p:nvSpPr>
        <p:spPr>
          <a:xfrm>
            <a:off x="1614170" y="5624513"/>
            <a:ext cx="5080000" cy="460375"/>
          </a:xfrm>
          <a:prstGeom prst="rect">
            <a:avLst/>
          </a:prstGeom>
        </p:spPr>
        <p:txBody>
          <a:bodyPr>
            <a:spAutoFit/>
          </a:bodyPr>
          <a:p>
            <a:pPr marL="0" indent="0"/>
            <a:r>
              <a:rPr lang="zh-CN" altLang="en-US" sz="2400" b="0" i="0">
                <a:solidFill>
                  <a:srgbClr val="222222"/>
                </a:solidFill>
                <a:latin typeface="楷体" panose="02010609060101010101" charset="-122"/>
                <a:ea typeface="楷体" panose="02010609060101010101" charset="-122"/>
                <a:cs typeface="楷体" panose="02010609060101010101" charset="-122"/>
              </a:rPr>
              <a:t>深念远虑，胜乃可必。</a:t>
            </a:r>
            <a:r>
              <a:rPr lang="en-US" altLang="zh-CN" sz="2400" b="0" i="0">
                <a:solidFill>
                  <a:srgbClr val="222222"/>
                </a:solidFill>
                <a:latin typeface="楷体" panose="02010609060101010101" charset="-122"/>
                <a:ea typeface="楷体" panose="02010609060101010101" charset="-122"/>
                <a:cs typeface="楷体" panose="02010609060101010101" charset="-122"/>
              </a:rPr>
              <a:t>——</a:t>
            </a:r>
            <a:r>
              <a:rPr lang="zh-CN" altLang="en-US" sz="2400" b="0" i="0">
                <a:solidFill>
                  <a:srgbClr val="222222"/>
                </a:solidFill>
                <a:latin typeface="楷体" panose="02010609060101010101" charset="-122"/>
                <a:ea typeface="楷体" panose="02010609060101010101" charset="-122"/>
                <a:cs typeface="楷体" panose="02010609060101010101" charset="-122"/>
              </a:rPr>
              <a:t>汉</a:t>
            </a:r>
            <a:r>
              <a:rPr lang="en-US" altLang="zh-CN" sz="2400" b="0" i="0">
                <a:solidFill>
                  <a:srgbClr val="222222"/>
                </a:solidFill>
                <a:latin typeface="楷体" panose="02010609060101010101" charset="-122"/>
                <a:ea typeface="楷体" panose="02010609060101010101" charset="-122"/>
                <a:cs typeface="楷体" panose="02010609060101010101" charset="-122"/>
              </a:rPr>
              <a:t>·</a:t>
            </a:r>
            <a:r>
              <a:rPr lang="zh-CN" altLang="en-US" sz="2400" b="0" i="0">
                <a:solidFill>
                  <a:srgbClr val="222222"/>
                </a:solidFill>
                <a:latin typeface="楷体" panose="02010609060101010101" charset="-122"/>
                <a:ea typeface="楷体" panose="02010609060101010101" charset="-122"/>
                <a:cs typeface="楷体" panose="02010609060101010101" charset="-122"/>
              </a:rPr>
              <a:t>马融</a:t>
            </a:r>
            <a:endParaRPr lang="zh-CN" altLang="en-US" sz="2400" b="0" i="0">
              <a:solidFill>
                <a:srgbClr val="222222"/>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sp>
        <p:nvSpPr>
          <p:cNvPr id="31" name="文本框 30"/>
          <p:cNvSpPr txBox="1"/>
          <p:nvPr/>
        </p:nvSpPr>
        <p:spPr>
          <a:xfrm>
            <a:off x="7673310" y="327959"/>
            <a:ext cx="1602655" cy="1568450"/>
          </a:xfrm>
          <a:prstGeom prst="rect">
            <a:avLst/>
          </a:prstGeom>
          <a:noFill/>
        </p:spPr>
        <p:txBody>
          <a:bodyPr vert="horz" wrap="square" rtlCol="0">
            <a:spAutoFit/>
          </a:bodyPr>
          <a:lstStyle>
            <a:defPPr>
              <a:defRPr lang="zh-CN"/>
            </a:defPPr>
            <a:lvl1pPr algn="dist">
              <a:defRPr sz="5400">
                <a:solidFill>
                  <a:srgbClr val="A68157"/>
                </a:solidFill>
                <a:latin typeface="华文隶书" panose="02010800040101010101" pitchFamily="2" charset="-122"/>
                <a:ea typeface="华文隶书" panose="02010800040101010101" pitchFamily="2" charset="-122"/>
              </a:defRPr>
            </a:lvl1pPr>
          </a:lstStyle>
          <a:p>
            <a:pPr algn="ctr"/>
            <a:r>
              <a:rPr lang="zh-CN" altLang="en-US" sz="9600" b="1">
                <a:solidFill>
                  <a:srgbClr val="E9EBEF"/>
                </a:solidFill>
                <a:latin typeface="楷体" panose="02010609060101010101" charset="-122"/>
                <a:ea typeface="楷体" panose="02010609060101010101" charset="-122"/>
                <a:cs typeface="楷体" panose="02010609060101010101" charset="-122"/>
              </a:rPr>
              <a:t>尘</a:t>
            </a:r>
            <a:endParaRPr lang="zh-CN" altLang="en-US" sz="9600" b="1">
              <a:solidFill>
                <a:srgbClr val="E9EBEF"/>
              </a:solidFill>
              <a:latin typeface="楷体" panose="02010609060101010101" charset="-122"/>
              <a:ea typeface="楷体" panose="02010609060101010101" charset="-122"/>
              <a:cs typeface="楷体" panose="02010609060101010101" charset="-122"/>
            </a:endParaRPr>
          </a:p>
        </p:txBody>
      </p:sp>
      <p:sp>
        <p:nvSpPr>
          <p:cNvPr id="32" name="矩形 31"/>
          <p:cNvSpPr/>
          <p:nvPr/>
        </p:nvSpPr>
        <p:spPr>
          <a:xfrm>
            <a:off x="9014174" y="1513969"/>
            <a:ext cx="877164" cy="1445260"/>
          </a:xfrm>
          <a:prstGeom prst="rect">
            <a:avLst/>
          </a:prstGeom>
          <a:noFill/>
        </p:spPr>
        <p:txBody>
          <a:bodyPr vert="horz" wrap="square" rtlCol="0">
            <a:spAutoFit/>
          </a:bodyPr>
          <a:lstStyle/>
          <a:p>
            <a:pPr algn="ctr"/>
            <a:r>
              <a:rPr lang="zh-CN" altLang="en-US" sz="8800" b="1">
                <a:solidFill>
                  <a:srgbClr val="E9EBEF"/>
                </a:solidFill>
                <a:latin typeface="楷体" panose="02010609060101010101" charset="-122"/>
                <a:ea typeface="楷体" panose="02010609060101010101" charset="-122"/>
                <a:cs typeface="楷体" panose="02010609060101010101" charset="-122"/>
              </a:rPr>
              <a:t>缘</a:t>
            </a:r>
            <a:endParaRPr lang="zh-CN" altLang="en-US" sz="8800" b="1">
              <a:solidFill>
                <a:srgbClr val="E9EBEF"/>
              </a:solidFill>
              <a:latin typeface="楷体" panose="02010609060101010101" charset="-122"/>
              <a:ea typeface="楷体" panose="02010609060101010101" charset="-122"/>
              <a:cs typeface="楷体" panose="02010609060101010101" charset="-122"/>
            </a:endParaRPr>
          </a:p>
        </p:txBody>
      </p:sp>
      <p:pic>
        <p:nvPicPr>
          <p:cNvPr id="2" name="图片 1"/>
          <p:cNvPicPr>
            <a:picLocks noChangeAspect="1"/>
          </p:cNvPicPr>
          <p:nvPr/>
        </p:nvPicPr>
        <p:blipFill>
          <a:blip r:embed="rId3"/>
          <a:stretch>
            <a:fillRect/>
          </a:stretch>
        </p:blipFill>
        <p:spPr>
          <a:xfrm>
            <a:off x="1437005" y="118110"/>
            <a:ext cx="4839335" cy="5417820"/>
          </a:xfrm>
          <a:prstGeom prst="rect">
            <a:avLst/>
          </a:prstGeom>
        </p:spPr>
      </p:pic>
      <p:sp>
        <p:nvSpPr>
          <p:cNvPr id="9" name="Docer搜索：半想象现实   http://chn.docer.com/works/?userid=199927538"/>
          <p:cNvSpPr txBox="1"/>
          <p:nvPr/>
        </p:nvSpPr>
        <p:spPr>
          <a:xfrm>
            <a:off x="56" y="1835150"/>
            <a:ext cx="1436994" cy="3427730"/>
          </a:xfrm>
          <a:prstGeom prst="rect">
            <a:avLst/>
          </a:prstGeom>
          <a:noFill/>
        </p:spPr>
        <p:txBody>
          <a:bodyPr vert="eaVert" wrap="square" rtlCol="0">
            <a:spAutoFit/>
          </a:bodyPr>
          <a:p>
            <a:pPr>
              <a:lnSpc>
                <a:spcPct val="170000"/>
              </a:lnSpc>
            </a:pPr>
            <a:r>
              <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rPr>
              <a:t>莫听穿林打叶声，何妨吟啸且徐行。竹杖芒鞋轻胜马，谁怕？一蓑烟雨任平生。</a:t>
            </a:r>
            <a:br>
              <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rPr>
            </a:br>
            <a:r>
              <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rPr>
              <a:t>料峭春风吹酒醒，微冷，山头斜照却相迎。回首向来萧瑟处，归去，也无风雨也无晴。</a:t>
            </a:r>
            <a:endPar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
        <p:nvSpPr>
          <p:cNvPr id="10" name="文本框 9"/>
          <p:cNvSpPr txBox="1"/>
          <p:nvPr/>
        </p:nvSpPr>
        <p:spPr>
          <a:xfrm>
            <a:off x="6519545" y="515620"/>
            <a:ext cx="5391785" cy="1447800"/>
          </a:xfrm>
          <a:prstGeom prst="rect">
            <a:avLst/>
          </a:prstGeom>
          <a:noFill/>
        </p:spPr>
        <p:txBody>
          <a:bodyPr wrap="square" rtlCol="0">
            <a:noAutofit/>
          </a:bodyPr>
          <a:p>
            <a:pPr indent="0" fontAlgn="auto">
              <a:lnSpc>
                <a:spcPct val="150000"/>
              </a:lnSpc>
            </a:pPr>
            <a:r>
              <a:rPr sz="2400" b="1">
                <a:latin typeface="微软雅黑" panose="020B0503020204020204" pitchFamily="34" charset="-122"/>
                <a:ea typeface="微软雅黑" panose="020B0503020204020204" pitchFamily="34" charset="-122"/>
              </a:rPr>
              <a:t>Scenario 1: </a:t>
            </a:r>
            <a:endParaRPr sz="2400" b="1">
              <a:latin typeface="微软雅黑" panose="020B0503020204020204" pitchFamily="34" charset="-122"/>
              <a:ea typeface="微软雅黑" panose="020B0503020204020204" pitchFamily="34" charset="-122"/>
            </a:endParaRPr>
          </a:p>
          <a:p>
            <a:pPr indent="0" fontAlgn="auto">
              <a:lnSpc>
                <a:spcPct val="150000"/>
              </a:lnSpc>
            </a:pPr>
            <a:r>
              <a:rPr sz="2400" b="1">
                <a:latin typeface="微软雅黑" panose="020B0503020204020204" pitchFamily="34" charset="-122"/>
                <a:ea typeface="微软雅黑" panose="020B0503020204020204" pitchFamily="34" charset="-122"/>
              </a:rPr>
              <a:t>You are the Red player, and one move is enough for you to win. Which move should you make?</a:t>
            </a:r>
            <a:endParaRPr sz="2400" b="1">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sp>
        <p:nvSpPr>
          <p:cNvPr id="31" name="文本框 30"/>
          <p:cNvSpPr txBox="1"/>
          <p:nvPr/>
        </p:nvSpPr>
        <p:spPr>
          <a:xfrm>
            <a:off x="7673310" y="327959"/>
            <a:ext cx="1602655" cy="1568450"/>
          </a:xfrm>
          <a:prstGeom prst="rect">
            <a:avLst/>
          </a:prstGeom>
          <a:noFill/>
        </p:spPr>
        <p:txBody>
          <a:bodyPr vert="horz" wrap="square" rtlCol="0">
            <a:spAutoFit/>
          </a:bodyPr>
          <a:lstStyle>
            <a:defPPr>
              <a:defRPr lang="zh-CN"/>
            </a:defPPr>
            <a:lvl1pPr algn="dist">
              <a:defRPr sz="5400">
                <a:solidFill>
                  <a:srgbClr val="A68157"/>
                </a:solidFill>
                <a:latin typeface="华文隶书" panose="02010800040101010101" pitchFamily="2" charset="-122"/>
                <a:ea typeface="华文隶书" panose="02010800040101010101" pitchFamily="2" charset="-122"/>
              </a:defRPr>
            </a:lvl1pPr>
          </a:lstStyle>
          <a:p>
            <a:pPr algn="ctr"/>
            <a:r>
              <a:rPr lang="zh-CN" altLang="en-US" sz="9600" b="1">
                <a:solidFill>
                  <a:srgbClr val="E9EBEF"/>
                </a:solidFill>
                <a:latin typeface="楷体" panose="02010609060101010101" charset="-122"/>
                <a:ea typeface="楷体" panose="02010609060101010101" charset="-122"/>
                <a:cs typeface="楷体" panose="02010609060101010101" charset="-122"/>
              </a:rPr>
              <a:t>尘</a:t>
            </a:r>
            <a:endParaRPr lang="zh-CN" altLang="en-US" sz="9600" b="1">
              <a:solidFill>
                <a:srgbClr val="E9EBEF"/>
              </a:solidFill>
              <a:latin typeface="楷体" panose="02010609060101010101" charset="-122"/>
              <a:ea typeface="楷体" panose="02010609060101010101" charset="-122"/>
              <a:cs typeface="楷体" panose="02010609060101010101" charset="-122"/>
            </a:endParaRPr>
          </a:p>
        </p:txBody>
      </p:sp>
      <p:sp>
        <p:nvSpPr>
          <p:cNvPr id="32" name="矩形 31"/>
          <p:cNvSpPr/>
          <p:nvPr/>
        </p:nvSpPr>
        <p:spPr>
          <a:xfrm>
            <a:off x="9014174" y="1513969"/>
            <a:ext cx="877164" cy="1445260"/>
          </a:xfrm>
          <a:prstGeom prst="rect">
            <a:avLst/>
          </a:prstGeom>
          <a:noFill/>
        </p:spPr>
        <p:txBody>
          <a:bodyPr vert="horz" wrap="square" rtlCol="0">
            <a:spAutoFit/>
          </a:bodyPr>
          <a:lstStyle/>
          <a:p>
            <a:pPr algn="ctr"/>
            <a:r>
              <a:rPr lang="zh-CN" altLang="en-US" sz="8800" b="1">
                <a:solidFill>
                  <a:srgbClr val="E9EBEF"/>
                </a:solidFill>
                <a:latin typeface="楷体" panose="02010609060101010101" charset="-122"/>
                <a:ea typeface="楷体" panose="02010609060101010101" charset="-122"/>
                <a:cs typeface="楷体" panose="02010609060101010101" charset="-122"/>
              </a:rPr>
              <a:t>缘</a:t>
            </a:r>
            <a:endParaRPr lang="zh-CN" altLang="en-US" sz="8800" b="1">
              <a:solidFill>
                <a:srgbClr val="E9EBEF"/>
              </a:solidFill>
              <a:latin typeface="楷体" panose="02010609060101010101" charset="-122"/>
              <a:ea typeface="楷体" panose="02010609060101010101" charset="-122"/>
              <a:cs typeface="楷体" panose="02010609060101010101" charset="-122"/>
            </a:endParaRPr>
          </a:p>
        </p:txBody>
      </p:sp>
      <p:sp>
        <p:nvSpPr>
          <p:cNvPr id="9" name="Docer搜索：半想象现实   http://chn.docer.com/works/?userid=199927538"/>
          <p:cNvSpPr txBox="1"/>
          <p:nvPr/>
        </p:nvSpPr>
        <p:spPr>
          <a:xfrm>
            <a:off x="56" y="1835150"/>
            <a:ext cx="1436994" cy="3427730"/>
          </a:xfrm>
          <a:prstGeom prst="rect">
            <a:avLst/>
          </a:prstGeom>
          <a:noFill/>
        </p:spPr>
        <p:txBody>
          <a:bodyPr vert="eaVert" wrap="square" rtlCol="0">
            <a:spAutoFit/>
          </a:bodyPr>
          <a:p>
            <a:pPr>
              <a:lnSpc>
                <a:spcPct val="170000"/>
              </a:lnSpc>
            </a:pPr>
            <a:r>
              <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rPr>
              <a:t>莫听穿林打叶声，何妨吟啸且徐行。竹杖芒鞋轻胜马，谁怕？一蓑烟雨任平生。</a:t>
            </a:r>
            <a:br>
              <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rPr>
            </a:br>
            <a:r>
              <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rPr>
              <a:t>料峭春风吹酒醒，微冷，山头斜照却相迎。回首向来萧瑟处，归去，也无风雨也无晴。</a:t>
            </a:r>
            <a:endPar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
        <p:nvSpPr>
          <p:cNvPr id="10" name="文本框 9"/>
          <p:cNvSpPr txBox="1"/>
          <p:nvPr/>
        </p:nvSpPr>
        <p:spPr>
          <a:xfrm>
            <a:off x="7384415" y="327660"/>
            <a:ext cx="4728845" cy="5072380"/>
          </a:xfrm>
          <a:prstGeom prst="rect">
            <a:avLst/>
          </a:prstGeom>
          <a:noFill/>
        </p:spPr>
        <p:txBody>
          <a:bodyPr wrap="square" rtlCol="0">
            <a:noAutofit/>
          </a:bodyPr>
          <a:p>
            <a:pPr indent="0" fontAlgn="auto">
              <a:lnSpc>
                <a:spcPct val="150000"/>
              </a:lnSpc>
            </a:pPr>
            <a:r>
              <a:rPr lang="zh-CN" altLang="en-US" sz="3200" b="1">
                <a:latin typeface="微软雅黑" panose="020B0503020204020204" pitchFamily="34" charset="-122"/>
                <a:ea typeface="微软雅黑" panose="020B0503020204020204" pitchFamily="34" charset="-122"/>
              </a:rPr>
              <a:t>Answer: Move the "xiang" (</a:t>
            </a:r>
            <a:r>
              <a:rPr lang="en-US" altLang="zh-CN" sz="3200" b="1">
                <a:latin typeface="微软雅黑" panose="020B0503020204020204" pitchFamily="34" charset="-122"/>
                <a:ea typeface="微软雅黑" panose="020B0503020204020204" pitchFamily="34" charset="-122"/>
              </a:rPr>
              <a:t>or </a:t>
            </a:r>
            <a:r>
              <a:rPr lang="zh-CN" altLang="en-US" sz="3200" b="1">
                <a:latin typeface="微软雅黑" panose="020B0503020204020204" pitchFamily="34" charset="-122"/>
                <a:ea typeface="微软雅黑" panose="020B0503020204020204" pitchFamily="34" charset="-122"/>
              </a:rPr>
              <a:t>bishop).</a:t>
            </a:r>
            <a:endParaRPr lang="zh-CN" altLang="en-US" sz="32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2352675" y="916940"/>
            <a:ext cx="4848225" cy="5419725"/>
          </a:xfrm>
          <a:prstGeom prst="rect">
            <a:avLst/>
          </a:prstGeom>
        </p:spPr>
      </p:pic>
    </p:spTree>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sp>
        <p:nvSpPr>
          <p:cNvPr id="31" name="文本框 30"/>
          <p:cNvSpPr txBox="1"/>
          <p:nvPr/>
        </p:nvSpPr>
        <p:spPr>
          <a:xfrm>
            <a:off x="7673310" y="327959"/>
            <a:ext cx="1602655" cy="1568450"/>
          </a:xfrm>
          <a:prstGeom prst="rect">
            <a:avLst/>
          </a:prstGeom>
          <a:noFill/>
        </p:spPr>
        <p:txBody>
          <a:bodyPr vert="horz" wrap="square" rtlCol="0">
            <a:spAutoFit/>
          </a:bodyPr>
          <a:lstStyle>
            <a:defPPr>
              <a:defRPr lang="zh-CN"/>
            </a:defPPr>
            <a:lvl1pPr algn="dist">
              <a:defRPr sz="5400">
                <a:solidFill>
                  <a:srgbClr val="A68157"/>
                </a:solidFill>
                <a:latin typeface="华文隶书" panose="02010800040101010101" pitchFamily="2" charset="-122"/>
                <a:ea typeface="华文隶书" panose="02010800040101010101" pitchFamily="2" charset="-122"/>
              </a:defRPr>
            </a:lvl1pPr>
          </a:lstStyle>
          <a:p>
            <a:pPr algn="ctr"/>
            <a:r>
              <a:rPr lang="zh-CN" altLang="en-US" sz="9600" b="1">
                <a:solidFill>
                  <a:srgbClr val="E9EBEF"/>
                </a:solidFill>
                <a:latin typeface="楷体" panose="02010609060101010101" charset="-122"/>
                <a:ea typeface="楷体" panose="02010609060101010101" charset="-122"/>
                <a:cs typeface="楷体" panose="02010609060101010101" charset="-122"/>
              </a:rPr>
              <a:t>尘</a:t>
            </a:r>
            <a:endParaRPr lang="zh-CN" altLang="en-US" sz="9600" b="1">
              <a:solidFill>
                <a:srgbClr val="E9EBEF"/>
              </a:solidFill>
              <a:latin typeface="楷体" panose="02010609060101010101" charset="-122"/>
              <a:ea typeface="楷体" panose="02010609060101010101" charset="-122"/>
              <a:cs typeface="楷体" panose="02010609060101010101" charset="-122"/>
            </a:endParaRPr>
          </a:p>
        </p:txBody>
      </p:sp>
      <p:sp>
        <p:nvSpPr>
          <p:cNvPr id="32" name="矩形 31"/>
          <p:cNvSpPr/>
          <p:nvPr/>
        </p:nvSpPr>
        <p:spPr>
          <a:xfrm>
            <a:off x="9014174" y="1513969"/>
            <a:ext cx="877164" cy="1445260"/>
          </a:xfrm>
          <a:prstGeom prst="rect">
            <a:avLst/>
          </a:prstGeom>
          <a:noFill/>
        </p:spPr>
        <p:txBody>
          <a:bodyPr vert="horz" wrap="square" rtlCol="0">
            <a:spAutoFit/>
          </a:bodyPr>
          <a:lstStyle/>
          <a:p>
            <a:pPr algn="ctr"/>
            <a:r>
              <a:rPr lang="zh-CN" altLang="en-US" sz="8800" b="1">
                <a:solidFill>
                  <a:srgbClr val="E9EBEF"/>
                </a:solidFill>
                <a:latin typeface="楷体" panose="02010609060101010101" charset="-122"/>
                <a:ea typeface="楷体" panose="02010609060101010101" charset="-122"/>
                <a:cs typeface="楷体" panose="02010609060101010101" charset="-122"/>
              </a:rPr>
              <a:t>缘</a:t>
            </a:r>
            <a:endParaRPr lang="zh-CN" altLang="en-US" sz="8800" b="1">
              <a:solidFill>
                <a:srgbClr val="E9EBEF"/>
              </a:solidFill>
              <a:latin typeface="楷体" panose="02010609060101010101" charset="-122"/>
              <a:ea typeface="楷体" panose="02010609060101010101" charset="-122"/>
              <a:cs typeface="楷体" panose="02010609060101010101" charset="-122"/>
            </a:endParaRPr>
          </a:p>
        </p:txBody>
      </p:sp>
      <p:sp>
        <p:nvSpPr>
          <p:cNvPr id="9" name="Docer搜索：半想象现实   http://chn.docer.com/works/?userid=199927538"/>
          <p:cNvSpPr txBox="1"/>
          <p:nvPr/>
        </p:nvSpPr>
        <p:spPr>
          <a:xfrm>
            <a:off x="56" y="1835150"/>
            <a:ext cx="1436994" cy="3427730"/>
          </a:xfrm>
          <a:prstGeom prst="rect">
            <a:avLst/>
          </a:prstGeom>
          <a:noFill/>
        </p:spPr>
        <p:txBody>
          <a:bodyPr vert="eaVert" wrap="square" rtlCol="0">
            <a:spAutoFit/>
          </a:bodyPr>
          <a:p>
            <a:pPr>
              <a:lnSpc>
                <a:spcPct val="170000"/>
              </a:lnSpc>
            </a:pPr>
            <a:r>
              <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rPr>
              <a:t>莫听穿林打叶声，何妨吟啸且徐行。竹杖芒鞋轻胜马，谁怕？一蓑烟雨任平生。</a:t>
            </a:r>
            <a:br>
              <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rPr>
            </a:br>
            <a:r>
              <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rPr>
              <a:t>料峭春风吹酒醒，微冷，山头斜照却相迎。回首向来萧瑟处，归去，也无风雨也无晴。</a:t>
            </a:r>
            <a:endPar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
        <p:nvSpPr>
          <p:cNvPr id="10" name="文本框 9"/>
          <p:cNvSpPr txBox="1"/>
          <p:nvPr/>
        </p:nvSpPr>
        <p:spPr>
          <a:xfrm>
            <a:off x="6519545" y="515620"/>
            <a:ext cx="5391785" cy="1447800"/>
          </a:xfrm>
          <a:prstGeom prst="rect">
            <a:avLst/>
          </a:prstGeom>
          <a:noFill/>
        </p:spPr>
        <p:txBody>
          <a:bodyPr wrap="square" rtlCol="0">
            <a:noAutofit/>
          </a:bodyPr>
          <a:p>
            <a:pPr indent="0" fontAlgn="auto">
              <a:lnSpc>
                <a:spcPct val="150000"/>
              </a:lnSpc>
            </a:pPr>
            <a:r>
              <a:rPr sz="2400" b="1">
                <a:latin typeface="微软雅黑" panose="020B0503020204020204" pitchFamily="34" charset="-122"/>
                <a:ea typeface="微软雅黑" panose="020B0503020204020204" pitchFamily="34" charset="-122"/>
              </a:rPr>
              <a:t>Scenario 2: </a:t>
            </a:r>
            <a:endParaRPr sz="2400" b="1">
              <a:latin typeface="微软雅黑" panose="020B0503020204020204" pitchFamily="34" charset="-122"/>
              <a:ea typeface="微软雅黑" panose="020B0503020204020204" pitchFamily="34" charset="-122"/>
            </a:endParaRPr>
          </a:p>
          <a:p>
            <a:pPr indent="0" fontAlgn="auto">
              <a:lnSpc>
                <a:spcPct val="150000"/>
              </a:lnSpc>
            </a:pPr>
            <a:r>
              <a:rPr sz="2400" b="1">
                <a:latin typeface="微软雅黑" panose="020B0503020204020204" pitchFamily="34" charset="-122"/>
                <a:ea typeface="微软雅黑" panose="020B0503020204020204" pitchFamily="34" charset="-122"/>
              </a:rPr>
              <a:t>You are the Red player, and one move is enough for you to win. Which move should you make?</a:t>
            </a:r>
            <a:endParaRPr sz="24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rcRect t="13417" b="36250"/>
          <a:stretch>
            <a:fillRect/>
          </a:stretch>
        </p:blipFill>
        <p:spPr>
          <a:xfrm>
            <a:off x="1737995" y="412750"/>
            <a:ext cx="4665345" cy="5088255"/>
          </a:xfrm>
          <a:prstGeom prst="rect">
            <a:avLst/>
          </a:prstGeom>
        </p:spPr>
      </p:pic>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sp>
        <p:nvSpPr>
          <p:cNvPr id="31" name="文本框 30"/>
          <p:cNvSpPr txBox="1"/>
          <p:nvPr/>
        </p:nvSpPr>
        <p:spPr>
          <a:xfrm>
            <a:off x="7673310" y="327959"/>
            <a:ext cx="1602655" cy="1568450"/>
          </a:xfrm>
          <a:prstGeom prst="rect">
            <a:avLst/>
          </a:prstGeom>
          <a:noFill/>
        </p:spPr>
        <p:txBody>
          <a:bodyPr vert="horz" wrap="square" rtlCol="0">
            <a:spAutoFit/>
          </a:bodyPr>
          <a:lstStyle>
            <a:defPPr>
              <a:defRPr lang="zh-CN"/>
            </a:defPPr>
            <a:lvl1pPr algn="dist">
              <a:defRPr sz="5400">
                <a:solidFill>
                  <a:srgbClr val="A68157"/>
                </a:solidFill>
                <a:latin typeface="华文隶书" panose="02010800040101010101" pitchFamily="2" charset="-122"/>
                <a:ea typeface="华文隶书" panose="02010800040101010101" pitchFamily="2" charset="-122"/>
              </a:defRPr>
            </a:lvl1pPr>
          </a:lstStyle>
          <a:p>
            <a:pPr algn="ctr"/>
            <a:r>
              <a:rPr lang="zh-CN" altLang="en-US" sz="9600" b="1">
                <a:solidFill>
                  <a:srgbClr val="E9EBEF"/>
                </a:solidFill>
                <a:latin typeface="楷体" panose="02010609060101010101" charset="-122"/>
                <a:ea typeface="楷体" panose="02010609060101010101" charset="-122"/>
                <a:cs typeface="楷体" panose="02010609060101010101" charset="-122"/>
              </a:rPr>
              <a:t>尘</a:t>
            </a:r>
            <a:endParaRPr lang="zh-CN" altLang="en-US" sz="9600" b="1">
              <a:solidFill>
                <a:srgbClr val="E9EBEF"/>
              </a:solidFill>
              <a:latin typeface="楷体" panose="02010609060101010101" charset="-122"/>
              <a:ea typeface="楷体" panose="02010609060101010101" charset="-122"/>
              <a:cs typeface="楷体" panose="02010609060101010101" charset="-122"/>
            </a:endParaRPr>
          </a:p>
        </p:txBody>
      </p:sp>
      <p:sp>
        <p:nvSpPr>
          <p:cNvPr id="32" name="矩形 31"/>
          <p:cNvSpPr/>
          <p:nvPr/>
        </p:nvSpPr>
        <p:spPr>
          <a:xfrm>
            <a:off x="9014174" y="1513969"/>
            <a:ext cx="877164" cy="1445260"/>
          </a:xfrm>
          <a:prstGeom prst="rect">
            <a:avLst/>
          </a:prstGeom>
          <a:noFill/>
        </p:spPr>
        <p:txBody>
          <a:bodyPr vert="horz" wrap="square" rtlCol="0">
            <a:spAutoFit/>
          </a:bodyPr>
          <a:lstStyle/>
          <a:p>
            <a:pPr algn="ctr"/>
            <a:r>
              <a:rPr lang="zh-CN" altLang="en-US" sz="8800" b="1">
                <a:solidFill>
                  <a:srgbClr val="E9EBEF"/>
                </a:solidFill>
                <a:latin typeface="楷体" panose="02010609060101010101" charset="-122"/>
                <a:ea typeface="楷体" panose="02010609060101010101" charset="-122"/>
                <a:cs typeface="楷体" panose="02010609060101010101" charset="-122"/>
              </a:rPr>
              <a:t>缘</a:t>
            </a:r>
            <a:endParaRPr lang="zh-CN" altLang="en-US" sz="8800" b="1">
              <a:solidFill>
                <a:srgbClr val="E9EBEF"/>
              </a:solidFill>
              <a:latin typeface="楷体" panose="02010609060101010101" charset="-122"/>
              <a:ea typeface="楷体" panose="02010609060101010101" charset="-122"/>
              <a:cs typeface="楷体" panose="02010609060101010101" charset="-122"/>
            </a:endParaRPr>
          </a:p>
        </p:txBody>
      </p:sp>
      <p:sp>
        <p:nvSpPr>
          <p:cNvPr id="9" name="Docer搜索：半想象现实   http://chn.docer.com/works/?userid=199927538"/>
          <p:cNvSpPr txBox="1"/>
          <p:nvPr/>
        </p:nvSpPr>
        <p:spPr>
          <a:xfrm>
            <a:off x="56" y="1835150"/>
            <a:ext cx="1436994" cy="3427730"/>
          </a:xfrm>
          <a:prstGeom prst="rect">
            <a:avLst/>
          </a:prstGeom>
          <a:noFill/>
        </p:spPr>
        <p:txBody>
          <a:bodyPr vert="eaVert" wrap="square" rtlCol="0">
            <a:spAutoFit/>
          </a:bodyPr>
          <a:p>
            <a:pPr>
              <a:lnSpc>
                <a:spcPct val="170000"/>
              </a:lnSpc>
            </a:pPr>
            <a:r>
              <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rPr>
              <a:t>莫听穿林打叶声，何妨吟啸且徐行。竹杖芒鞋轻胜马，谁怕？一蓑烟雨任平生。</a:t>
            </a:r>
            <a:br>
              <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rPr>
            </a:br>
            <a:r>
              <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rPr>
              <a:t>料峭春风吹酒醒，微冷，山头斜照却相迎。回首向来萧瑟处，归去，也无风雨也无晴。</a:t>
            </a:r>
            <a:endParaRPr lang="zh-CN" altLang="en-US" sz="1200">
              <a:solidFill>
                <a:schemeClr val="tx1">
                  <a:lumMod val="75000"/>
                  <a:lumOff val="25000"/>
                </a:schemeClr>
              </a:solidFill>
              <a:latin typeface="楷体" panose="02010609060101010101" charset="-122"/>
              <a:ea typeface="楷体" panose="02010609060101010101" charset="-122"/>
              <a:cs typeface="楷体" panose="02010609060101010101" charset="-122"/>
            </a:endParaRPr>
          </a:p>
        </p:txBody>
      </p:sp>
      <p:sp>
        <p:nvSpPr>
          <p:cNvPr id="10" name="文本框 9"/>
          <p:cNvSpPr txBox="1"/>
          <p:nvPr/>
        </p:nvSpPr>
        <p:spPr>
          <a:xfrm>
            <a:off x="6640195" y="66040"/>
            <a:ext cx="4833620" cy="1447800"/>
          </a:xfrm>
          <a:prstGeom prst="rect">
            <a:avLst/>
          </a:prstGeom>
          <a:noFill/>
        </p:spPr>
        <p:txBody>
          <a:bodyPr wrap="square" rtlCol="0">
            <a:noAutofit/>
          </a:bodyPr>
          <a:p>
            <a:pPr indent="0" fontAlgn="auto">
              <a:lnSpc>
                <a:spcPct val="150000"/>
              </a:lnSpc>
            </a:pPr>
            <a:r>
              <a:rPr lang="zh-CN" altLang="en-US" sz="3200" b="1">
                <a:latin typeface="微软雅黑" panose="020B0503020204020204" pitchFamily="34" charset="-122"/>
                <a:ea typeface="微软雅黑" panose="020B0503020204020204" pitchFamily="34" charset="-122"/>
              </a:rPr>
              <a:t>Answer: Move the </a:t>
            </a:r>
            <a:r>
              <a:rPr sz="3200" b="1">
                <a:latin typeface="微软雅黑" panose="020B0503020204020204" pitchFamily="34" charset="-122"/>
                <a:ea typeface="微软雅黑" panose="020B0503020204020204" pitchFamily="34" charset="-122"/>
                <a:cs typeface="楷体" panose="02010609060101010101" charset="-122"/>
                <a:sym typeface="+mn-ea"/>
              </a:rPr>
              <a:t>"chariot" (jū)</a:t>
            </a:r>
            <a:r>
              <a:rPr lang="en-US" sz="3200" b="1">
                <a:latin typeface="微软雅黑" panose="020B0503020204020204" pitchFamily="34" charset="-122"/>
                <a:ea typeface="微软雅黑" panose="020B0503020204020204" pitchFamily="34" charset="-122"/>
                <a:cs typeface="楷体" panose="02010609060101010101" charset="-122"/>
                <a:sym typeface="+mn-ea"/>
              </a:rPr>
              <a:t>.</a:t>
            </a:r>
            <a:endParaRPr lang="en-US" sz="3200" b="1">
              <a:latin typeface="微软雅黑" panose="020B0503020204020204" pitchFamily="34" charset="-122"/>
              <a:ea typeface="微软雅黑" panose="020B0503020204020204" pitchFamily="34" charset="-122"/>
              <a:cs typeface="楷体" panose="02010609060101010101" charset="-122"/>
              <a:sym typeface="+mn-ea"/>
            </a:endParaRPr>
          </a:p>
        </p:txBody>
      </p:sp>
      <p:pic>
        <p:nvPicPr>
          <p:cNvPr id="2" name="图片 1"/>
          <p:cNvPicPr>
            <a:picLocks noChangeAspect="1"/>
          </p:cNvPicPr>
          <p:nvPr/>
        </p:nvPicPr>
        <p:blipFill>
          <a:blip r:embed="rId3"/>
          <a:stretch>
            <a:fillRect/>
          </a:stretch>
        </p:blipFill>
        <p:spPr>
          <a:xfrm>
            <a:off x="1814195" y="803275"/>
            <a:ext cx="4667250" cy="5095875"/>
          </a:xfrm>
          <a:prstGeom prst="rect">
            <a:avLst/>
          </a:prstGeom>
        </p:spPr>
      </p:pic>
    </p:spTree>
  </p:cSld>
  <p:clrMapOvr>
    <a:masterClrMapping/>
  </p:clrMapOvr>
  <p:transition spd="slow">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sp>
        <p:nvSpPr>
          <p:cNvPr id="4" name="Title 4"/>
          <p:cNvSpPr txBox="1"/>
          <p:nvPr/>
        </p:nvSpPr>
        <p:spPr>
          <a:xfrm>
            <a:off x="1108710" y="318135"/>
            <a:ext cx="10713720" cy="1584325"/>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indent="0" algn="l" fontAlgn="auto">
              <a:lnSpc>
                <a:spcPct val="150000"/>
              </a:lnSpc>
            </a:pPr>
            <a:r>
              <a:rPr lang="en-US" altLang="zh-CN" sz="2800">
                <a:solidFill>
                  <a:schemeClr val="tx1">
                    <a:lumMod val="65000"/>
                    <a:lumOff val="35000"/>
                  </a:schemeClr>
                </a:solidFill>
                <a:latin typeface="微软雅黑" panose="020B0503020204020204" pitchFamily="34" charset="-122"/>
                <a:ea typeface="微软雅黑" panose="020B0503020204020204" pitchFamily="34" charset="-122"/>
                <a:sym typeface="+mn-ea"/>
              </a:rPr>
              <a:t>Chinese </a:t>
            </a:r>
            <a:r>
              <a:rPr lang="zh-CN" altLang="en-US" sz="2800">
                <a:solidFill>
                  <a:schemeClr val="tx1">
                    <a:lumMod val="65000"/>
                    <a:lumOff val="35000"/>
                  </a:schemeClr>
                </a:solidFill>
                <a:latin typeface="微软雅黑" panose="020B0503020204020204" pitchFamily="34" charset="-122"/>
                <a:ea typeface="微软雅黑" panose="020B0503020204020204" pitchFamily="34" charset="-122"/>
                <a:sym typeface="+mn-ea"/>
              </a:rPr>
              <a:t>Chess, with thousands of years of history and imbued with </a:t>
            </a:r>
            <a:r>
              <a:rPr lang="en-US" altLang="zh-CN" sz="2800">
                <a:solidFill>
                  <a:schemeClr val="tx1">
                    <a:lumMod val="65000"/>
                    <a:lumOff val="35000"/>
                  </a:schemeClr>
                </a:solidFill>
                <a:latin typeface="微软雅黑" panose="020B0503020204020204" pitchFamily="34" charset="-122"/>
                <a:ea typeface="微软雅黑" panose="020B0503020204020204" pitchFamily="34" charset="-122"/>
                <a:sym typeface="+mn-ea"/>
              </a:rPr>
              <a:t>O</a:t>
            </a:r>
            <a:r>
              <a:rPr lang="zh-CN" altLang="en-US" sz="2800">
                <a:solidFill>
                  <a:schemeClr val="tx1">
                    <a:lumMod val="65000"/>
                    <a:lumOff val="35000"/>
                  </a:schemeClr>
                </a:solidFill>
                <a:latin typeface="微软雅黑" panose="020B0503020204020204" pitchFamily="34" charset="-122"/>
                <a:ea typeface="微软雅黑" panose="020B0503020204020204" pitchFamily="34" charset="-122"/>
                <a:sym typeface="+mn-ea"/>
              </a:rPr>
              <a:t>riental wisdom, has a far broader mass base among the Chinese people than Go, and it has always been the most widely played board game. </a:t>
            </a:r>
            <a:r>
              <a:rPr lang="en-US" altLang="zh-CN" sz="2800">
                <a:solidFill>
                  <a:schemeClr val="tx1">
                    <a:lumMod val="65000"/>
                    <a:lumOff val="35000"/>
                  </a:schemeClr>
                </a:solidFill>
                <a:latin typeface="微软雅黑" panose="020B0503020204020204" pitchFamily="34" charset="-122"/>
                <a:ea typeface="微软雅黑" panose="020B0503020204020204" pitchFamily="34" charset="-122"/>
                <a:sym typeface="+mn-ea"/>
              </a:rPr>
              <a:t>Chinese </a:t>
            </a:r>
            <a:r>
              <a:rPr lang="zh-CN" altLang="en-US" sz="2800">
                <a:solidFill>
                  <a:schemeClr val="tx1">
                    <a:lumMod val="65000"/>
                    <a:lumOff val="35000"/>
                  </a:schemeClr>
                </a:solidFill>
                <a:latin typeface="微软雅黑" panose="020B0503020204020204" pitchFamily="34" charset="-122"/>
                <a:ea typeface="微软雅黑" panose="020B0503020204020204" pitchFamily="34" charset="-122"/>
                <a:sym typeface="+mn-ea"/>
              </a:rPr>
              <a:t>Chess</a:t>
            </a:r>
            <a:r>
              <a:rPr lang="zh-CN" altLang="en-US" sz="2800">
                <a:solidFill>
                  <a:schemeClr val="tx1">
                    <a:lumMod val="65000"/>
                    <a:lumOff val="35000"/>
                  </a:schemeClr>
                </a:solidFill>
                <a:latin typeface="微软雅黑" panose="020B0503020204020204" pitchFamily="34" charset="-122"/>
                <a:ea typeface="微软雅黑" panose="020B0503020204020204" pitchFamily="34" charset="-122"/>
                <a:sym typeface="+mn-ea"/>
              </a:rPr>
              <a:t> is not merely a pastime for leisure and after-meal entertainment; it possesses cultural characteristics and educational functions in and of itself.</a:t>
            </a:r>
            <a:endParaRPr lang="zh-CN" altLang="en-US" sz="280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3" cstate="screen"/>
          <a:stretch>
            <a:fillRect/>
          </a:stretch>
        </p:blipFill>
        <p:spPr>
          <a:xfrm>
            <a:off x="3820160" y="3965575"/>
            <a:ext cx="4933315" cy="428688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pic>
        <p:nvPicPr>
          <p:cNvPr id="2" name="图片 1"/>
          <p:cNvPicPr>
            <a:picLocks noChangeAspect="1"/>
          </p:cNvPicPr>
          <p:nvPr/>
        </p:nvPicPr>
        <p:blipFill>
          <a:blip r:embed="rId3" cstate="screen"/>
          <a:srcRect/>
          <a:stretch>
            <a:fillRect/>
          </a:stretch>
        </p:blipFill>
        <p:spPr>
          <a:xfrm>
            <a:off x="0" y="2685327"/>
            <a:ext cx="12192000" cy="4172673"/>
          </a:xfrm>
          <a:prstGeom prst="rect">
            <a:avLst/>
          </a:prstGeom>
        </p:spPr>
      </p:pic>
      <p:sp>
        <p:nvSpPr>
          <p:cNvPr id="8" name="矩形 7"/>
          <p:cNvSpPr/>
          <p:nvPr/>
        </p:nvSpPr>
        <p:spPr>
          <a:xfrm>
            <a:off x="1049020" y="743585"/>
            <a:ext cx="10512425" cy="2424430"/>
          </a:xfrm>
          <a:prstGeom prst="rect">
            <a:avLst/>
          </a:prstGeom>
        </p:spPr>
        <p:txBody>
          <a:bodyPr wrap="square">
            <a:noAutofit/>
          </a:bodyPr>
          <a:lstStyle/>
          <a:p>
            <a:pPr indent="0" algn="l" fontAlgn="auto">
              <a:lnSpc>
                <a:spcPct val="150000"/>
              </a:lnSpc>
            </a:pPr>
            <a:r>
              <a:rPr lang="en-US" altLang="zh-CN" sz="3200">
                <a:solidFill>
                  <a:schemeClr val="tx1">
                    <a:lumMod val="65000"/>
                    <a:lumOff val="35000"/>
                  </a:schemeClr>
                </a:solidFill>
                <a:latin typeface="微软雅黑" panose="020B0503020204020204" pitchFamily="34" charset="-122"/>
                <a:ea typeface="微软雅黑" panose="020B0503020204020204" pitchFamily="34" charset="-122"/>
                <a:cs typeface="楷体" panose="02010609060101010101" charset="-122"/>
                <a:sym typeface="+mn-ea"/>
              </a:rPr>
              <a:t>Chinese </a:t>
            </a:r>
            <a:r>
              <a:rPr lang="zh-CN" altLang="en-US" sz="3200">
                <a:solidFill>
                  <a:schemeClr val="tx1">
                    <a:lumMod val="65000"/>
                    <a:lumOff val="35000"/>
                  </a:schemeClr>
                </a:solidFill>
                <a:latin typeface="微软雅黑" panose="020B0503020204020204" pitchFamily="34" charset="-122"/>
                <a:ea typeface="微软雅黑" panose="020B0503020204020204" pitchFamily="34" charset="-122"/>
                <a:cs typeface="楷体" panose="02010609060101010101" charset="-122"/>
                <a:sym typeface="+mn-ea"/>
              </a:rPr>
              <a:t>Chess can cultivate good willpower in people. The rule of "touch and move, no regrets after placing" requires players to be cautious throughout the game and make decisions decisively.</a:t>
            </a:r>
            <a:endParaRPr lang="zh-CN" altLang="en-US" sz="3200">
              <a:solidFill>
                <a:schemeClr val="tx1">
                  <a:lumMod val="65000"/>
                  <a:lumOff val="35000"/>
                </a:schemeClr>
              </a:solidFill>
              <a:latin typeface="微软雅黑" panose="020B0503020204020204" pitchFamily="34" charset="-122"/>
              <a:ea typeface="微软雅黑" panose="020B0503020204020204" pitchFamily="34" charset="-122"/>
              <a:cs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000" fill="hold">
                                          <p:stCondLst>
                                            <p:cond delay="0"/>
                                          </p:stCondLst>
                                        </p:cTn>
                                        <p:tgtEl>
                                          <p:spTgt spid="2"/>
                                        </p:tgtEl>
                                        <p:attrNameLst>
                                          <p:attrName>style.visibility</p:attrName>
                                        </p:attrNameLst>
                                      </p:cBhvr>
                                      <p:to>
                                        <p:strVal val="visible"/>
                                      </p:to>
                                    </p:set>
                                    <p:animEffect transition="in" filter="blinds(horizont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318760" y="879475"/>
            <a:ext cx="1553845" cy="1786255"/>
          </a:xfrm>
          <a:prstGeom prst="rect">
            <a:avLst/>
          </a:prstGeom>
          <a:solidFill>
            <a:srgbClr val="F3E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cs typeface="楷体" panose="02010609060101010101" charset="-122"/>
            </a:endParaRPr>
          </a:p>
        </p:txBody>
      </p:sp>
      <p:cxnSp>
        <p:nvCxnSpPr>
          <p:cNvPr id="8" name="直接连接符 7"/>
          <p:cNvCxnSpPr/>
          <p:nvPr/>
        </p:nvCxnSpPr>
        <p:spPr>
          <a:xfrm>
            <a:off x="5708650" y="2940050"/>
            <a:ext cx="6350" cy="1685925"/>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0" name="图片 9"/>
          <p:cNvPicPr>
            <a:picLocks noChangeAspect="1"/>
          </p:cNvPicPr>
          <p:nvPr/>
        </p:nvPicPr>
        <p:blipFill>
          <a:blip r:embed="rId2"/>
          <a:stretch>
            <a:fillRect/>
          </a:stretch>
        </p:blipFill>
        <p:spPr>
          <a:xfrm>
            <a:off x="5062516" y="3922190"/>
            <a:ext cx="652329" cy="896190"/>
          </a:xfrm>
          <a:prstGeom prst="rect">
            <a:avLst/>
          </a:prstGeom>
        </p:spPr>
      </p:pic>
      <p:sp>
        <p:nvSpPr>
          <p:cNvPr id="40" name="文本框 39"/>
          <p:cNvSpPr txBox="1"/>
          <p:nvPr/>
        </p:nvSpPr>
        <p:spPr>
          <a:xfrm>
            <a:off x="1402715" y="420370"/>
            <a:ext cx="9385300" cy="583565"/>
          </a:xfrm>
          <a:prstGeom prst="rect">
            <a:avLst/>
          </a:prstGeom>
          <a:noFill/>
          <a:effectLst/>
        </p:spPr>
        <p:txBody>
          <a:bodyPr vert="horz" wrap="square" rtlCol="0">
            <a:spAutoFit/>
          </a:bodyPr>
          <a:lstStyle/>
          <a:p>
            <a:pPr algn="dist"/>
            <a:r>
              <a:rPr lang="zh-CN" sz="3200">
                <a:solidFill>
                  <a:schemeClr val="bg1">
                    <a:lumMod val="65000"/>
                  </a:schemeClr>
                </a:solidFill>
                <a:latin typeface="楷体" panose="02010609060101010101" charset="-122"/>
                <a:ea typeface="楷体" panose="02010609060101010101" charset="-122"/>
                <a:cs typeface="楷体" panose="02010609060101010101" charset="-122"/>
              </a:rPr>
              <a:t>不畏浮云遮望眼，只缘身在最高层</a:t>
            </a:r>
            <a:endParaRPr lang="zh-CN" sz="3200">
              <a:solidFill>
                <a:schemeClr val="bg1">
                  <a:lumMod val="65000"/>
                </a:schemeClr>
              </a:solidFill>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5776595" y="1779270"/>
            <a:ext cx="5449570" cy="3374390"/>
          </a:xfrm>
          <a:prstGeom prst="rect">
            <a:avLst/>
          </a:prstGeom>
          <a:noFill/>
        </p:spPr>
        <p:txBody>
          <a:bodyPr wrap="square" rtlCol="0">
            <a:noAutofit/>
          </a:bodyPr>
          <a:lstStyle/>
          <a:p>
            <a:r>
              <a:rPr lang="en-US" altLang="zh-CN" sz="8000" dirty="0">
                <a:latin typeface="华文新魏" panose="02010800040101010101" pitchFamily="2" charset="-122"/>
                <a:ea typeface="华文新魏" panose="02010800040101010101" pitchFamily="2" charset="-122"/>
                <a:cs typeface="楷体" panose="02010609060101010101" charset="-122"/>
              </a:rPr>
              <a:t>Thanks</a:t>
            </a:r>
            <a:endParaRPr lang="en-US" altLang="zh-CN" sz="8000" dirty="0">
              <a:latin typeface="华文新魏" panose="02010800040101010101" pitchFamily="2" charset="-122"/>
              <a:ea typeface="华文新魏" panose="02010800040101010101" pitchFamily="2" charset="-122"/>
              <a:cs typeface="楷体" panose="02010609060101010101" charset="-122"/>
            </a:endParaRPr>
          </a:p>
          <a:p>
            <a:r>
              <a:rPr lang="en-US" altLang="zh-CN" sz="8000" dirty="0">
                <a:latin typeface="华文新魏" panose="02010800040101010101" pitchFamily="2" charset="-122"/>
                <a:ea typeface="华文新魏" panose="02010800040101010101" pitchFamily="2" charset="-122"/>
                <a:cs typeface="楷体" panose="02010609060101010101" charset="-122"/>
              </a:rPr>
              <a:t>For</a:t>
            </a:r>
            <a:endParaRPr lang="zh-CN" altLang="en-US" sz="8000" dirty="0">
              <a:latin typeface="华文新魏" panose="02010800040101010101" pitchFamily="2" charset="-122"/>
              <a:ea typeface="华文新魏" panose="02010800040101010101" pitchFamily="2" charset="-122"/>
              <a:cs typeface="楷体" panose="02010609060101010101" charset="-122"/>
            </a:endParaRPr>
          </a:p>
          <a:p>
            <a:r>
              <a:rPr lang="en-US" altLang="zh-CN" sz="8000" dirty="0">
                <a:latin typeface="华文新魏" panose="02010800040101010101" pitchFamily="2" charset="-122"/>
                <a:ea typeface="华文新魏" panose="02010800040101010101" pitchFamily="2" charset="-122"/>
                <a:cs typeface="楷体" panose="02010609060101010101" charset="-122"/>
              </a:rPr>
              <a:t>W</a:t>
            </a:r>
            <a:r>
              <a:rPr lang="en-US" altLang="zh-CN" sz="8000" dirty="0">
                <a:latin typeface="华文新魏" panose="02010800040101010101" pitchFamily="2" charset="-122"/>
                <a:ea typeface="华文新魏" panose="02010800040101010101" pitchFamily="2" charset="-122"/>
                <a:cs typeface="楷体" panose="02010609060101010101" charset="-122"/>
              </a:rPr>
              <a:t>atching</a:t>
            </a:r>
            <a:endParaRPr lang="en-US" altLang="zh-CN" sz="8000" dirty="0">
              <a:latin typeface="华文新魏" panose="02010800040101010101" pitchFamily="2" charset="-122"/>
              <a:ea typeface="华文新魏" panose="02010800040101010101" pitchFamily="2"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strVal val="#ppt_w*0.70"/>
                                          </p:val>
                                        </p:tav>
                                        <p:tav tm="100000">
                                          <p:val>
                                            <p:strVal val="#ppt_w"/>
                                          </p:val>
                                        </p:tav>
                                      </p:tavLst>
                                    </p:anim>
                                    <p:anim calcmode="lin" valueType="num">
                                      <p:cBhvr>
                                        <p:cTn id="17" dur="1000" fill="hold"/>
                                        <p:tgtEl>
                                          <p:spTgt spid="40"/>
                                        </p:tgtEl>
                                        <p:attrNameLst>
                                          <p:attrName>ppt_h</p:attrName>
                                        </p:attrNameLst>
                                      </p:cBhvr>
                                      <p:tavLst>
                                        <p:tav tm="0">
                                          <p:val>
                                            <p:strVal val="#ppt_h"/>
                                          </p:val>
                                        </p:tav>
                                        <p:tav tm="100000">
                                          <p:val>
                                            <p:strVal val="#ppt_h"/>
                                          </p:val>
                                        </p:tav>
                                      </p:tavLst>
                                    </p:anim>
                                    <p:animEffect transition="in" filter="fade">
                                      <p:cBhvr>
                                        <p:cTn id="1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pic>
        <p:nvPicPr>
          <p:cNvPr id="15" name="Docer搜索：半想象现实   http://chn.docer.com/works/?userid=199927538"/>
          <p:cNvPicPr>
            <a:picLocks noChangeAspect="1"/>
          </p:cNvPicPr>
          <p:nvPr/>
        </p:nvPicPr>
        <p:blipFill>
          <a:blip r:embed="rId3" cstate="screen"/>
          <a:stretch>
            <a:fillRect/>
          </a:stretch>
        </p:blipFill>
        <p:spPr>
          <a:xfrm>
            <a:off x="10059327" y="2822021"/>
            <a:ext cx="2133157" cy="2133157"/>
          </a:xfrm>
          <a:prstGeom prst="rect">
            <a:avLst/>
          </a:prstGeom>
        </p:spPr>
      </p:pic>
      <p:sp>
        <p:nvSpPr>
          <p:cNvPr id="3" name="文本框 2"/>
          <p:cNvSpPr txBox="1"/>
          <p:nvPr/>
        </p:nvSpPr>
        <p:spPr>
          <a:xfrm>
            <a:off x="443865" y="1248410"/>
            <a:ext cx="10467340" cy="3415030"/>
          </a:xfrm>
          <a:prstGeom prst="rect">
            <a:avLst/>
          </a:prstGeom>
          <a:noFill/>
        </p:spPr>
        <p:txBody>
          <a:bodyPr wrap="square" rtlCol="0">
            <a:spAutoFit/>
          </a:bodyPr>
          <a:p>
            <a:pPr indent="0" fontAlgn="auto">
              <a:lnSpc>
                <a:spcPct val="150000"/>
              </a:lnSpc>
            </a:pPr>
            <a:r>
              <a:rPr sz="3600" b="1">
                <a:latin typeface="微软雅黑" panose="020B0503020204020204" pitchFamily="34" charset="-122"/>
                <a:ea typeface="微软雅黑" panose="020B0503020204020204" pitchFamily="34" charset="-122"/>
                <a:cs typeface="楷体" panose="02010609060101010101" charset="-122"/>
              </a:rPr>
              <a:t>Q&amp;A 1:</a:t>
            </a:r>
            <a:endParaRPr sz="3600" b="1">
              <a:latin typeface="微软雅黑" panose="020B0503020204020204" pitchFamily="34" charset="-122"/>
              <a:ea typeface="微软雅黑" panose="020B0503020204020204" pitchFamily="34" charset="-122"/>
              <a:cs typeface="楷体" panose="02010609060101010101" charset="-122"/>
            </a:endParaRPr>
          </a:p>
          <a:p>
            <a:pPr indent="0" fontAlgn="auto">
              <a:lnSpc>
                <a:spcPct val="150000"/>
              </a:lnSpc>
            </a:pPr>
            <a:r>
              <a:rPr sz="3600" b="1">
                <a:latin typeface="微软雅黑" panose="020B0503020204020204" pitchFamily="34" charset="-122"/>
                <a:ea typeface="微软雅黑" panose="020B0503020204020204" pitchFamily="34" charset="-122"/>
                <a:cs typeface="楷体" panose="02010609060101010101" charset="-122"/>
              </a:rPr>
              <a:t>What are the Four Arts of Ancient China</a:t>
            </a:r>
            <a:r>
              <a:rPr lang="zh-CN" sz="3600" b="1">
                <a:latin typeface="微软雅黑" panose="020B0503020204020204" pitchFamily="34" charset="-122"/>
                <a:ea typeface="微软雅黑" panose="020B0503020204020204" pitchFamily="34" charset="-122"/>
                <a:cs typeface="楷体" panose="02010609060101010101" charset="-122"/>
              </a:rPr>
              <a:t>？</a:t>
            </a:r>
            <a:r>
              <a:rPr sz="3600" b="1">
                <a:latin typeface="微软雅黑" panose="020B0503020204020204" pitchFamily="34" charset="-122"/>
                <a:ea typeface="微软雅黑" panose="020B0503020204020204" pitchFamily="34" charset="-122"/>
                <a:cs typeface="楷体" panose="02010609060101010101" charset="-122"/>
              </a:rPr>
              <a:t>("Four Arts of the Literati" or "Four Arts of the Scholar-officials")</a:t>
            </a:r>
            <a:endParaRPr sz="3600" b="1">
              <a:latin typeface="微软雅黑" panose="020B0503020204020204" pitchFamily="34" charset="-122"/>
              <a:ea typeface="微软雅黑" panose="020B0503020204020204" pitchFamily="34" charset="-122"/>
              <a:cs typeface="楷体" panose="02010609060101010101"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pic>
        <p:nvPicPr>
          <p:cNvPr id="15" name="Docer搜索：半想象现实   http://chn.docer.com/works/?userid=199927538"/>
          <p:cNvPicPr>
            <a:picLocks noChangeAspect="1"/>
          </p:cNvPicPr>
          <p:nvPr/>
        </p:nvPicPr>
        <p:blipFill>
          <a:blip r:embed="rId3" cstate="screen"/>
          <a:stretch>
            <a:fillRect/>
          </a:stretch>
        </p:blipFill>
        <p:spPr>
          <a:xfrm>
            <a:off x="10059327" y="2822021"/>
            <a:ext cx="2133157" cy="2133157"/>
          </a:xfrm>
          <a:prstGeom prst="rect">
            <a:avLst/>
          </a:prstGeom>
        </p:spPr>
      </p:pic>
      <p:sp>
        <p:nvSpPr>
          <p:cNvPr id="4" name="文本框 3"/>
          <p:cNvSpPr txBox="1"/>
          <p:nvPr/>
        </p:nvSpPr>
        <p:spPr>
          <a:xfrm>
            <a:off x="912495" y="303530"/>
            <a:ext cx="10777855" cy="5908040"/>
          </a:xfrm>
          <a:prstGeom prst="rect">
            <a:avLst/>
          </a:prstGeom>
          <a:noFill/>
        </p:spPr>
        <p:txBody>
          <a:bodyPr wrap="square" rtlCol="0">
            <a:spAutoFit/>
          </a:bodyPr>
          <a:p>
            <a:pPr indent="0" fontAlgn="auto">
              <a:lnSpc>
                <a:spcPct val="150000"/>
              </a:lnSpc>
            </a:pPr>
            <a:r>
              <a:rPr lang="zh-CN" altLang="en-US" sz="2800" b="1">
                <a:latin typeface="微软雅黑" panose="020B0503020204020204" pitchFamily="34" charset="-122"/>
                <a:ea typeface="微软雅黑" panose="020B0503020204020204" pitchFamily="34" charset="-122"/>
                <a:cs typeface="楷体" panose="02010609060101010101" charset="-122"/>
              </a:rPr>
              <a:t>The famous "Four Arts" of China are:</a:t>
            </a:r>
            <a:endParaRPr lang="zh-CN" altLang="en-US" sz="2800" b="1">
              <a:latin typeface="微软雅黑" panose="020B0503020204020204" pitchFamily="34" charset="-122"/>
              <a:ea typeface="微软雅黑" panose="020B0503020204020204" pitchFamily="34" charset="-122"/>
              <a:cs typeface="楷体" panose="02010609060101010101" charset="-122"/>
            </a:endParaRPr>
          </a:p>
          <a:p>
            <a:pPr indent="0" fontAlgn="auto">
              <a:lnSpc>
                <a:spcPct val="150000"/>
              </a:lnSpc>
            </a:pPr>
            <a:r>
              <a:rPr lang="zh-CN" altLang="en-US" sz="2800" b="1">
                <a:latin typeface="微软雅黑" panose="020B0503020204020204" pitchFamily="34" charset="-122"/>
                <a:ea typeface="微软雅黑" panose="020B0503020204020204" pitchFamily="34" charset="-122"/>
                <a:cs typeface="楷体" panose="02010609060101010101" charset="-122"/>
              </a:rPr>
              <a:t>Qin (a seven-stringed zither), Qi (chess), Shu (calligraphy), and Hua (painting).</a:t>
            </a:r>
            <a:endParaRPr lang="zh-CN" altLang="en-US" sz="2800" b="1">
              <a:latin typeface="微软雅黑" panose="020B0503020204020204" pitchFamily="34" charset="-122"/>
              <a:ea typeface="微软雅黑" panose="020B0503020204020204" pitchFamily="34" charset="-122"/>
              <a:cs typeface="楷体" panose="02010609060101010101" charset="-122"/>
            </a:endParaRPr>
          </a:p>
          <a:p>
            <a:pPr indent="0" fontAlgn="auto">
              <a:lnSpc>
                <a:spcPct val="150000"/>
              </a:lnSpc>
            </a:pPr>
            <a:endParaRPr lang="zh-CN" altLang="en-US" sz="2800" b="1">
              <a:latin typeface="微软雅黑" panose="020B0503020204020204" pitchFamily="34" charset="-122"/>
              <a:ea typeface="微软雅黑" panose="020B0503020204020204" pitchFamily="34" charset="-122"/>
              <a:cs typeface="楷体" panose="02010609060101010101" charset="-122"/>
            </a:endParaRPr>
          </a:p>
          <a:p>
            <a:pPr indent="0" fontAlgn="auto">
              <a:lnSpc>
                <a:spcPct val="150000"/>
              </a:lnSpc>
            </a:pPr>
            <a:r>
              <a:rPr lang="zh-CN" altLang="en-US" sz="2800" b="1">
                <a:latin typeface="微软雅黑" panose="020B0503020204020204" pitchFamily="34" charset="-122"/>
                <a:ea typeface="微软雅黑" panose="020B0503020204020204" pitchFamily="34" charset="-122"/>
                <a:cs typeface="楷体" panose="02010609060101010101" charset="-122"/>
              </a:rPr>
              <a:t>Chess occupies one of these four positions and is an essential skill for making friends among the upper-class scholars-officials in ancient China. Xiangqi (Chinese chess) is an indispensable part of China's traditional chess art, possessing a long history and rich cultural connotations.</a:t>
            </a:r>
            <a:endParaRPr lang="zh-CN" altLang="en-US" sz="2800" b="1">
              <a:latin typeface="微软雅黑" panose="020B0503020204020204" pitchFamily="34" charset="-122"/>
              <a:ea typeface="微软雅黑" panose="020B0503020204020204" pitchFamily="34" charset="-122"/>
              <a:cs typeface="楷体" panose="02010609060101010101"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pic>
        <p:nvPicPr>
          <p:cNvPr id="15" name="Docer搜索：半想象现实   http://chn.docer.com/works/?userid=199927538"/>
          <p:cNvPicPr>
            <a:picLocks noChangeAspect="1"/>
          </p:cNvPicPr>
          <p:nvPr/>
        </p:nvPicPr>
        <p:blipFill>
          <a:blip r:embed="rId3" cstate="screen"/>
          <a:stretch>
            <a:fillRect/>
          </a:stretch>
        </p:blipFill>
        <p:spPr>
          <a:xfrm>
            <a:off x="10059327" y="2822021"/>
            <a:ext cx="2133157" cy="2133157"/>
          </a:xfrm>
          <a:prstGeom prst="rect">
            <a:avLst/>
          </a:prstGeom>
        </p:spPr>
      </p:pic>
      <p:sp>
        <p:nvSpPr>
          <p:cNvPr id="3" name="文本框 2"/>
          <p:cNvSpPr txBox="1"/>
          <p:nvPr/>
        </p:nvSpPr>
        <p:spPr>
          <a:xfrm>
            <a:off x="710565" y="332105"/>
            <a:ext cx="9810750" cy="2399665"/>
          </a:xfrm>
          <a:prstGeom prst="rect">
            <a:avLst/>
          </a:prstGeom>
          <a:noFill/>
        </p:spPr>
        <p:txBody>
          <a:bodyPr wrap="square" rtlCol="0">
            <a:spAutoFit/>
          </a:bodyPr>
          <a:p>
            <a:pPr indent="0" fontAlgn="auto">
              <a:lnSpc>
                <a:spcPct val="150000"/>
              </a:lnSpc>
            </a:pPr>
            <a:r>
              <a:rPr lang="en-US" altLang="zh-CN" sz="2000" b="1">
                <a:latin typeface="微软雅黑" panose="020B0503020204020204" pitchFamily="34" charset="-122"/>
                <a:ea typeface="微软雅黑" panose="020B0503020204020204" pitchFamily="34" charset="-122"/>
              </a:rPr>
              <a:t>Chinese </a:t>
            </a:r>
            <a:r>
              <a:rPr lang="zh-CN" altLang="en-US" sz="2000" b="1">
                <a:latin typeface="微软雅黑" panose="020B0503020204020204" pitchFamily="34" charset="-122"/>
                <a:ea typeface="微软雅黑" panose="020B0503020204020204" pitchFamily="34" charset="-122"/>
              </a:rPr>
              <a:t>Chess, a traditional game in China, is also internationally recognized and played. It belongs to the category of two-player competitive board games. Originating from China, it boasts a long history in the country and is predominantly popular among Chinese people and nations within the Sinographic cultural sphere.</a:t>
            </a:r>
            <a:endParaRPr lang="zh-CN" altLang="en-US" sz="2000" b="1">
              <a:latin typeface="微软雅黑" panose="020B0503020204020204" pitchFamily="34" charset="-122"/>
              <a:ea typeface="微软雅黑" panose="020B0503020204020204" pitchFamily="34" charset="-122"/>
            </a:endParaRPr>
          </a:p>
        </p:txBody>
      </p:sp>
      <p:pic>
        <p:nvPicPr>
          <p:cNvPr id="9" name="图片 8" descr="象棋1"/>
          <p:cNvPicPr>
            <a:picLocks noChangeAspect="1"/>
          </p:cNvPicPr>
          <p:nvPr/>
        </p:nvPicPr>
        <p:blipFill>
          <a:blip r:embed="rId4"/>
          <a:stretch>
            <a:fillRect/>
          </a:stretch>
        </p:blipFill>
        <p:spPr>
          <a:xfrm>
            <a:off x="629920" y="2821940"/>
            <a:ext cx="4514850" cy="3055620"/>
          </a:xfrm>
          <a:prstGeom prst="rect">
            <a:avLst/>
          </a:prstGeom>
        </p:spPr>
      </p:pic>
      <p:pic>
        <p:nvPicPr>
          <p:cNvPr id="10" name="图片 9" descr="象棋2"/>
          <p:cNvPicPr>
            <a:picLocks noChangeAspect="1"/>
          </p:cNvPicPr>
          <p:nvPr/>
        </p:nvPicPr>
        <p:blipFill>
          <a:blip r:embed="rId5"/>
          <a:stretch>
            <a:fillRect/>
          </a:stretch>
        </p:blipFill>
        <p:spPr>
          <a:xfrm>
            <a:off x="5871845" y="2821940"/>
            <a:ext cx="4288790" cy="305562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2000"/>
          </a:blip>
          <a:stretch>
            <a:fillRect/>
          </a:stretch>
        </a:blipFill>
        <a:effectLst/>
      </p:bgPr>
    </p:bg>
    <p:spTree>
      <p:nvGrpSpPr>
        <p:cNvPr id="1" name=""/>
        <p:cNvGrpSpPr/>
        <p:nvPr/>
      </p:nvGrpSpPr>
      <p:grpSpPr>
        <a:xfrm>
          <a:off x="0" y="0"/>
          <a:ext cx="0" cy="0"/>
          <a:chOff x="0" y="0"/>
          <a:chExt cx="0" cy="0"/>
        </a:xfrm>
      </p:grpSpPr>
      <p:pic>
        <p:nvPicPr>
          <p:cNvPr id="2" name="图片 1" descr="c57397cf4aeba935891f1961cb69475f"/>
          <p:cNvPicPr>
            <a:picLocks noChangeAspect="1"/>
          </p:cNvPicPr>
          <p:nvPr/>
        </p:nvPicPr>
        <p:blipFill>
          <a:blip r:embed="rId2" cstate="screen"/>
          <a:stretch>
            <a:fillRect/>
          </a:stretch>
        </p:blipFill>
        <p:spPr>
          <a:xfrm>
            <a:off x="7449185" y="3912870"/>
            <a:ext cx="4766310" cy="3152775"/>
          </a:xfrm>
          <a:prstGeom prst="rect">
            <a:avLst/>
          </a:prstGeom>
        </p:spPr>
      </p:pic>
      <p:grpSp>
        <p:nvGrpSpPr>
          <p:cNvPr id="41" name="组合 40"/>
          <p:cNvGrpSpPr/>
          <p:nvPr>
            <p:custDataLst>
              <p:tags r:id="rId3"/>
            </p:custDataLst>
          </p:nvPr>
        </p:nvGrpSpPr>
        <p:grpSpPr>
          <a:xfrm>
            <a:off x="4347119" y="2203624"/>
            <a:ext cx="914400" cy="914400"/>
            <a:chOff x="5081814" y="2507154"/>
            <a:chExt cx="914400" cy="914400"/>
          </a:xfrm>
        </p:grpSpPr>
        <p:sp>
          <p:nvSpPr>
            <p:cNvPr id="7" name="文本框 6"/>
            <p:cNvSpPr txBox="1"/>
            <p:nvPr>
              <p:custDataLst>
                <p:tags r:id="rId4"/>
              </p:custDataLst>
            </p:nvPr>
          </p:nvSpPr>
          <p:spPr>
            <a:xfrm>
              <a:off x="5114850" y="2530286"/>
              <a:ext cx="800219" cy="830997"/>
            </a:xfrm>
            <a:prstGeom prst="rect">
              <a:avLst/>
            </a:prstGeom>
            <a:noFill/>
          </p:spPr>
          <p:txBody>
            <a:bodyPr wrap="none" rtlCol="0">
              <a:spAutoFit/>
            </a:bodyPr>
            <a:lstStyle/>
            <a:p>
              <a:r>
                <a:rPr lang="zh-CN" altLang="en-US" sz="4800" dirty="0">
                  <a:solidFill>
                    <a:srgbClr val="6A6B84"/>
                  </a:solidFill>
                  <a:latin typeface="华文新魏" panose="02010800040101010101" pitchFamily="2" charset="-122"/>
                  <a:ea typeface="华文新魏" panose="02010800040101010101" pitchFamily="2" charset="-122"/>
                  <a:cs typeface="楷体" panose="02010609060101010101" charset="-122"/>
                </a:rPr>
                <a:t>壹</a:t>
              </a:r>
              <a:endParaRPr lang="zh-CN" altLang="en-US" sz="4800" dirty="0">
                <a:solidFill>
                  <a:srgbClr val="6A6B84"/>
                </a:solidFill>
                <a:latin typeface="华文新魏" panose="02010800040101010101" pitchFamily="2" charset="-122"/>
                <a:ea typeface="华文新魏" panose="02010800040101010101" pitchFamily="2" charset="-122"/>
                <a:cs typeface="楷体" panose="02010609060101010101" charset="-122"/>
              </a:endParaRPr>
            </a:p>
          </p:txBody>
        </p:sp>
        <p:grpSp>
          <p:nvGrpSpPr>
            <p:cNvPr id="8" name="组合 7"/>
            <p:cNvGrpSpPr/>
            <p:nvPr/>
          </p:nvGrpSpPr>
          <p:grpSpPr>
            <a:xfrm>
              <a:off x="5081814" y="2507154"/>
              <a:ext cx="914400" cy="914400"/>
              <a:chOff x="4504648" y="1194800"/>
              <a:chExt cx="914400" cy="914400"/>
            </a:xfrm>
          </p:grpSpPr>
          <p:sp>
            <p:nvSpPr>
              <p:cNvPr id="9" name="椭圆 8"/>
              <p:cNvSpPr/>
              <p:nvPr>
                <p:custDataLst>
                  <p:tags r:id="rId5"/>
                </p:custDataLst>
              </p:nvPr>
            </p:nvSpPr>
            <p:spPr>
              <a:xfrm>
                <a:off x="4504648" y="1194800"/>
                <a:ext cx="914400" cy="9144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楷体" panose="02010609060101010101" charset="-122"/>
                </a:endParaRPr>
              </a:p>
            </p:txBody>
          </p:sp>
          <p:sp>
            <p:nvSpPr>
              <p:cNvPr id="11" name="椭圆 10"/>
              <p:cNvSpPr/>
              <p:nvPr>
                <p:custDataLst>
                  <p:tags r:id="rId6"/>
                </p:custDataLst>
              </p:nvPr>
            </p:nvSpPr>
            <p:spPr>
              <a:xfrm>
                <a:off x="4577346" y="1279563"/>
                <a:ext cx="769005" cy="769005"/>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楷体" panose="02010609060101010101" charset="-122"/>
                </a:endParaRPr>
              </a:p>
            </p:txBody>
          </p:sp>
        </p:grpSp>
      </p:grpSp>
      <p:sp>
        <p:nvSpPr>
          <p:cNvPr id="13" name="文本框 12"/>
          <p:cNvSpPr txBox="1"/>
          <p:nvPr/>
        </p:nvSpPr>
        <p:spPr>
          <a:xfrm>
            <a:off x="4380688" y="3439606"/>
            <a:ext cx="800219" cy="830997"/>
          </a:xfrm>
          <a:prstGeom prst="rect">
            <a:avLst/>
          </a:prstGeom>
          <a:noFill/>
        </p:spPr>
        <p:txBody>
          <a:bodyPr wrap="none" rtlCol="0">
            <a:spAutoFit/>
          </a:bodyPr>
          <a:lstStyle/>
          <a:p>
            <a:r>
              <a:rPr lang="zh-CN" altLang="en-US" sz="4800">
                <a:solidFill>
                  <a:schemeClr val="tx1">
                    <a:lumMod val="65000"/>
                    <a:lumOff val="35000"/>
                  </a:schemeClr>
                </a:solidFill>
                <a:latin typeface="华文新魏" panose="02010800040101010101" pitchFamily="2" charset="-122"/>
                <a:ea typeface="华文新魏" panose="02010800040101010101" pitchFamily="2" charset="-122"/>
                <a:cs typeface="楷体" panose="02010609060101010101" charset="-122"/>
              </a:rPr>
              <a:t>贰</a:t>
            </a:r>
            <a:endParaRPr lang="zh-CN" altLang="en-US" sz="4800">
              <a:solidFill>
                <a:schemeClr val="tx1">
                  <a:lumMod val="65000"/>
                  <a:lumOff val="35000"/>
                </a:schemeClr>
              </a:solidFill>
              <a:latin typeface="华文新魏" panose="02010800040101010101" pitchFamily="2" charset="-122"/>
              <a:ea typeface="华文新魏" panose="02010800040101010101" pitchFamily="2" charset="-122"/>
              <a:cs typeface="楷体" panose="02010609060101010101" charset="-122"/>
            </a:endParaRPr>
          </a:p>
        </p:txBody>
      </p:sp>
      <p:grpSp>
        <p:nvGrpSpPr>
          <p:cNvPr id="14" name="组合 13"/>
          <p:cNvGrpSpPr/>
          <p:nvPr>
            <p:custDataLst>
              <p:tags r:id="rId7"/>
            </p:custDataLst>
          </p:nvPr>
        </p:nvGrpSpPr>
        <p:grpSpPr>
          <a:xfrm>
            <a:off x="4347186" y="3439969"/>
            <a:ext cx="914400" cy="914400"/>
            <a:chOff x="4415748" y="1194800"/>
            <a:chExt cx="914400" cy="914400"/>
          </a:xfrm>
        </p:grpSpPr>
        <p:sp>
          <p:nvSpPr>
            <p:cNvPr id="15" name="椭圆 14"/>
            <p:cNvSpPr/>
            <p:nvPr>
              <p:custDataLst>
                <p:tags r:id="rId8"/>
              </p:custDataLst>
            </p:nvPr>
          </p:nvSpPr>
          <p:spPr>
            <a:xfrm>
              <a:off x="4415748" y="1194800"/>
              <a:ext cx="914400" cy="9144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楷体" panose="02010609060101010101" charset="-122"/>
              </a:endParaRPr>
            </a:p>
          </p:txBody>
        </p:sp>
        <p:sp>
          <p:nvSpPr>
            <p:cNvPr id="16" name="椭圆 15"/>
            <p:cNvSpPr/>
            <p:nvPr>
              <p:custDataLst>
                <p:tags r:id="rId9"/>
              </p:custDataLst>
            </p:nvPr>
          </p:nvSpPr>
          <p:spPr>
            <a:xfrm>
              <a:off x="4488446" y="1267498"/>
              <a:ext cx="769005" cy="769005"/>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楷体" panose="02010609060101010101" charset="-122"/>
              </a:endParaRPr>
            </a:p>
          </p:txBody>
        </p:sp>
      </p:grpSp>
      <p:sp>
        <p:nvSpPr>
          <p:cNvPr id="19" name="文本框 18"/>
          <p:cNvSpPr txBox="1"/>
          <p:nvPr/>
        </p:nvSpPr>
        <p:spPr>
          <a:xfrm>
            <a:off x="4419956" y="4652456"/>
            <a:ext cx="800219" cy="830997"/>
          </a:xfrm>
          <a:prstGeom prst="rect">
            <a:avLst/>
          </a:prstGeom>
          <a:noFill/>
        </p:spPr>
        <p:txBody>
          <a:bodyPr wrap="none" rtlCol="0">
            <a:spAutoFit/>
          </a:bodyPr>
          <a:lstStyle/>
          <a:p>
            <a:r>
              <a:rPr lang="zh-CN" altLang="en-US" sz="4800">
                <a:solidFill>
                  <a:srgbClr val="6A6B84"/>
                </a:solidFill>
                <a:latin typeface="华文新魏" panose="02010800040101010101" pitchFamily="2" charset="-122"/>
                <a:ea typeface="华文新魏" panose="02010800040101010101" pitchFamily="2" charset="-122"/>
                <a:cs typeface="楷体" panose="02010609060101010101" charset="-122"/>
              </a:rPr>
              <a:t>叁</a:t>
            </a:r>
            <a:endParaRPr lang="zh-CN" altLang="en-US" sz="4800">
              <a:solidFill>
                <a:srgbClr val="6A6B84"/>
              </a:solidFill>
              <a:latin typeface="华文新魏" panose="02010800040101010101" pitchFamily="2" charset="-122"/>
              <a:ea typeface="华文新魏" panose="02010800040101010101" pitchFamily="2" charset="-122"/>
              <a:cs typeface="楷体" panose="02010609060101010101" charset="-122"/>
            </a:endParaRPr>
          </a:p>
        </p:txBody>
      </p:sp>
      <p:grpSp>
        <p:nvGrpSpPr>
          <p:cNvPr id="20" name="组合 19"/>
          <p:cNvGrpSpPr/>
          <p:nvPr>
            <p:custDataLst>
              <p:tags r:id="rId10"/>
            </p:custDataLst>
          </p:nvPr>
        </p:nvGrpSpPr>
        <p:grpSpPr>
          <a:xfrm>
            <a:off x="4347253" y="4592494"/>
            <a:ext cx="914400" cy="914400"/>
            <a:chOff x="4415748" y="1194800"/>
            <a:chExt cx="914400" cy="914400"/>
          </a:xfrm>
        </p:grpSpPr>
        <p:sp>
          <p:nvSpPr>
            <p:cNvPr id="22" name="椭圆 21"/>
            <p:cNvSpPr/>
            <p:nvPr>
              <p:custDataLst>
                <p:tags r:id="rId11"/>
              </p:custDataLst>
            </p:nvPr>
          </p:nvSpPr>
          <p:spPr>
            <a:xfrm>
              <a:off x="4415748" y="1194800"/>
              <a:ext cx="914400" cy="91440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楷体" panose="02010609060101010101" charset="-122"/>
              </a:endParaRPr>
            </a:p>
          </p:txBody>
        </p:sp>
        <p:sp>
          <p:nvSpPr>
            <p:cNvPr id="23" name="椭圆 22"/>
            <p:cNvSpPr/>
            <p:nvPr>
              <p:custDataLst>
                <p:tags r:id="rId12"/>
              </p:custDataLst>
            </p:nvPr>
          </p:nvSpPr>
          <p:spPr>
            <a:xfrm>
              <a:off x="4488446" y="1267498"/>
              <a:ext cx="769005" cy="769005"/>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楷体" panose="02010609060101010101" charset="-122"/>
              </a:endParaRPr>
            </a:p>
          </p:txBody>
        </p:sp>
      </p:grpSp>
      <p:grpSp>
        <p:nvGrpSpPr>
          <p:cNvPr id="29" name="组合 28"/>
          <p:cNvGrpSpPr/>
          <p:nvPr/>
        </p:nvGrpSpPr>
        <p:grpSpPr>
          <a:xfrm>
            <a:off x="1582390" y="351264"/>
            <a:ext cx="2402813" cy="2769989"/>
            <a:chOff x="-50374" y="1148368"/>
            <a:chExt cx="2402813" cy="2769989"/>
          </a:xfrm>
        </p:grpSpPr>
        <p:sp>
          <p:nvSpPr>
            <p:cNvPr id="31" name="文本框 30"/>
            <p:cNvSpPr txBox="1"/>
            <p:nvPr/>
          </p:nvSpPr>
          <p:spPr>
            <a:xfrm>
              <a:off x="-50374" y="1148368"/>
              <a:ext cx="1602655" cy="1446550"/>
            </a:xfrm>
            <a:prstGeom prst="rect">
              <a:avLst/>
            </a:prstGeom>
            <a:noFill/>
          </p:spPr>
          <p:txBody>
            <a:bodyPr vert="horz" wrap="square" rtlCol="0">
              <a:spAutoFit/>
            </a:bodyPr>
            <a:lstStyle>
              <a:defPPr>
                <a:defRPr lang="zh-CN"/>
              </a:defPPr>
              <a:lvl1pPr algn="dist">
                <a:defRPr sz="5400">
                  <a:solidFill>
                    <a:srgbClr val="A68157"/>
                  </a:solidFill>
                  <a:latin typeface="华文隶书" panose="02010800040101010101" pitchFamily="2" charset="-122"/>
                  <a:ea typeface="华文隶书" panose="02010800040101010101" pitchFamily="2" charset="-122"/>
                </a:defRPr>
              </a:lvl1pPr>
            </a:lstStyle>
            <a:p>
              <a:pPr algn="ctr"/>
              <a:r>
                <a:rPr lang="en-US" altLang="zh-CN" sz="8800" dirty="0">
                  <a:solidFill>
                    <a:schemeClr val="tx1">
                      <a:lumMod val="65000"/>
                      <a:lumOff val="35000"/>
                    </a:schemeClr>
                  </a:solidFill>
                  <a:latin typeface="华文新魏" panose="02010800040101010101" pitchFamily="2" charset="-122"/>
                  <a:ea typeface="华文新魏" panose="02010800040101010101" pitchFamily="2" charset="-122"/>
                  <a:cs typeface="楷体" panose="02010609060101010101" charset="-122"/>
                </a:rPr>
                <a:t> </a:t>
              </a:r>
              <a:r>
                <a:rPr lang="zh-CN" altLang="en-US" sz="8800" dirty="0">
                  <a:solidFill>
                    <a:schemeClr val="tx1">
                      <a:lumMod val="65000"/>
                      <a:lumOff val="35000"/>
                    </a:schemeClr>
                  </a:solidFill>
                  <a:latin typeface="华文新魏" panose="02010800040101010101" pitchFamily="2" charset="-122"/>
                  <a:ea typeface="华文新魏" panose="02010800040101010101" pitchFamily="2" charset="-122"/>
                  <a:cs typeface="楷体" panose="02010609060101010101" charset="-122"/>
                </a:rPr>
                <a:t>目</a:t>
              </a:r>
              <a:endParaRPr lang="zh-CN" altLang="en-US" sz="8800" dirty="0">
                <a:solidFill>
                  <a:schemeClr val="tx1">
                    <a:lumMod val="65000"/>
                    <a:lumOff val="35000"/>
                  </a:schemeClr>
                </a:solidFill>
                <a:latin typeface="华文新魏" panose="02010800040101010101" pitchFamily="2" charset="-122"/>
                <a:ea typeface="华文新魏" panose="02010800040101010101" pitchFamily="2" charset="-122"/>
                <a:cs typeface="楷体" panose="02010609060101010101" charset="-122"/>
              </a:endParaRPr>
            </a:p>
          </p:txBody>
        </p:sp>
        <p:sp>
          <p:nvSpPr>
            <p:cNvPr id="32" name="矩形 31"/>
            <p:cNvSpPr/>
            <p:nvPr/>
          </p:nvSpPr>
          <p:spPr>
            <a:xfrm>
              <a:off x="1475275" y="2594918"/>
              <a:ext cx="877164" cy="1323439"/>
            </a:xfrm>
            <a:prstGeom prst="rect">
              <a:avLst/>
            </a:prstGeom>
            <a:noFill/>
          </p:spPr>
          <p:txBody>
            <a:bodyPr vert="horz" wrap="square" rtlCol="0">
              <a:spAutoFit/>
            </a:bodyPr>
            <a:lstStyle/>
            <a:p>
              <a:pPr algn="ctr"/>
              <a:r>
                <a:rPr lang="zh-CN" altLang="en-US" sz="8000" dirty="0">
                  <a:solidFill>
                    <a:schemeClr val="tx1">
                      <a:lumMod val="50000"/>
                      <a:lumOff val="50000"/>
                    </a:schemeClr>
                  </a:solidFill>
                  <a:latin typeface="华文新魏" panose="02010800040101010101" pitchFamily="2" charset="-122"/>
                  <a:ea typeface="华文新魏" panose="02010800040101010101" pitchFamily="2" charset="-122"/>
                  <a:cs typeface="楷体" panose="02010609060101010101" charset="-122"/>
                </a:rPr>
                <a:t>录</a:t>
              </a:r>
              <a:endParaRPr lang="zh-CN" altLang="en-US" sz="8000" dirty="0">
                <a:solidFill>
                  <a:schemeClr val="tx1">
                    <a:lumMod val="50000"/>
                    <a:lumOff val="50000"/>
                  </a:schemeClr>
                </a:solidFill>
                <a:latin typeface="华文新魏" panose="02010800040101010101" pitchFamily="2" charset="-122"/>
                <a:ea typeface="华文新魏" panose="02010800040101010101" pitchFamily="2" charset="-122"/>
                <a:cs typeface="楷体" panose="02010609060101010101" charset="-122"/>
              </a:endParaRPr>
            </a:p>
          </p:txBody>
        </p:sp>
      </p:grpSp>
      <p:pic>
        <p:nvPicPr>
          <p:cNvPr id="39" name="图片 38" descr="图片包含 就坐, 植物&#10;&#10;已生成高可信度的说明"/>
          <p:cNvPicPr>
            <a:picLocks noChangeAspect="1"/>
          </p:cNvPicPr>
          <p:nvPr/>
        </p:nvPicPr>
        <p:blipFill>
          <a:blip r:embed="rId13" cstate="screen"/>
          <a:stretch>
            <a:fillRect/>
          </a:stretch>
        </p:blipFill>
        <p:spPr>
          <a:xfrm>
            <a:off x="-96520" y="0"/>
            <a:ext cx="2245995" cy="2096135"/>
          </a:xfrm>
          <a:prstGeom prst="rect">
            <a:avLst/>
          </a:prstGeom>
        </p:spPr>
      </p:pic>
      <p:sp>
        <p:nvSpPr>
          <p:cNvPr id="40" name="文本框 39"/>
          <p:cNvSpPr txBox="1"/>
          <p:nvPr/>
        </p:nvSpPr>
        <p:spPr>
          <a:xfrm>
            <a:off x="523240" y="2350135"/>
            <a:ext cx="2500630" cy="583565"/>
          </a:xfrm>
          <a:prstGeom prst="rect">
            <a:avLst/>
          </a:prstGeom>
          <a:noFill/>
          <a:effectLst/>
        </p:spPr>
        <p:txBody>
          <a:bodyPr vert="horz" wrap="square" rtlCol="0">
            <a:spAutoFit/>
          </a:bodyPr>
          <a:lstStyle/>
          <a:p>
            <a:pPr algn="ctr"/>
            <a:r>
              <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cs typeface="楷体" panose="02010609060101010101" charset="-122"/>
              </a:rPr>
              <a:t>CONTENTS</a:t>
            </a:r>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cs typeface="楷体" panose="02010609060101010101" charset="-122"/>
            </a:endParaRPr>
          </a:p>
        </p:txBody>
      </p:sp>
      <p:sp>
        <p:nvSpPr>
          <p:cNvPr id="5" name="文本框 4"/>
          <p:cNvSpPr txBox="1"/>
          <p:nvPr/>
        </p:nvSpPr>
        <p:spPr>
          <a:xfrm>
            <a:off x="5964555" y="2411730"/>
            <a:ext cx="4064000" cy="583565"/>
          </a:xfrm>
          <a:prstGeom prst="rect">
            <a:avLst/>
          </a:prstGeom>
          <a:noFill/>
        </p:spPr>
        <p:txBody>
          <a:bodyPr wrap="square" rtlCol="0">
            <a:spAutoFit/>
          </a:bodyPr>
          <a:p>
            <a:r>
              <a:rPr lang="en-US" altLang="zh-CN" sz="3200" b="1">
                <a:latin typeface="华文新魏" panose="02010800040101010101" pitchFamily="2" charset="-122"/>
                <a:ea typeface="华文新魏" panose="02010800040101010101" pitchFamily="2" charset="-122"/>
              </a:rPr>
              <a:t>History</a:t>
            </a:r>
            <a:endParaRPr lang="en-US" altLang="zh-CN" sz="3200" b="1">
              <a:latin typeface="华文新魏" panose="02010800040101010101" pitchFamily="2" charset="-122"/>
              <a:ea typeface="华文新魏" panose="02010800040101010101" pitchFamily="2" charset="-122"/>
            </a:endParaRPr>
          </a:p>
        </p:txBody>
      </p:sp>
      <p:sp>
        <p:nvSpPr>
          <p:cNvPr id="10" name="文本框 9"/>
          <p:cNvSpPr txBox="1"/>
          <p:nvPr/>
        </p:nvSpPr>
        <p:spPr>
          <a:xfrm>
            <a:off x="5964555" y="3594100"/>
            <a:ext cx="4064000" cy="583565"/>
          </a:xfrm>
          <a:prstGeom prst="rect">
            <a:avLst/>
          </a:prstGeom>
          <a:noFill/>
        </p:spPr>
        <p:txBody>
          <a:bodyPr wrap="square" rtlCol="0">
            <a:spAutoFit/>
          </a:bodyPr>
          <a:p>
            <a:r>
              <a:rPr lang="en-US" altLang="zh-CN" sz="3200" b="1">
                <a:latin typeface="华文新魏" panose="02010800040101010101" pitchFamily="2" charset="-122"/>
                <a:ea typeface="华文新魏" panose="02010800040101010101" pitchFamily="2" charset="-122"/>
              </a:rPr>
              <a:t>Introduction</a:t>
            </a:r>
            <a:endParaRPr lang="en-US" altLang="zh-CN" sz="3200" b="1">
              <a:latin typeface="华文新魏" panose="02010800040101010101" pitchFamily="2" charset="-122"/>
              <a:ea typeface="华文新魏" panose="02010800040101010101" pitchFamily="2" charset="-122"/>
            </a:endParaRPr>
          </a:p>
        </p:txBody>
      </p:sp>
      <p:sp>
        <p:nvSpPr>
          <p:cNvPr id="12" name="文本框 11"/>
          <p:cNvSpPr txBox="1"/>
          <p:nvPr/>
        </p:nvSpPr>
        <p:spPr>
          <a:xfrm>
            <a:off x="5964555" y="4776470"/>
            <a:ext cx="5861050" cy="583565"/>
          </a:xfrm>
          <a:prstGeom prst="rect">
            <a:avLst/>
          </a:prstGeom>
          <a:noFill/>
        </p:spPr>
        <p:txBody>
          <a:bodyPr wrap="square" rtlCol="0">
            <a:spAutoFit/>
          </a:bodyPr>
          <a:p>
            <a:r>
              <a:rPr lang="zh-CN" altLang="en-US" sz="3200" b="1">
                <a:latin typeface="华文新魏" panose="02010800040101010101" pitchFamily="2" charset="-122"/>
                <a:ea typeface="华文新魏" panose="02010800040101010101" pitchFamily="2" charset="-122"/>
              </a:rPr>
              <a:t>One Step</a:t>
            </a:r>
            <a:r>
              <a:rPr lang="en-US" altLang="zh-CN" sz="3200" b="1">
                <a:latin typeface="华文新魏" panose="02010800040101010101" pitchFamily="2" charset="-122"/>
                <a:ea typeface="华文新魏" panose="02010800040101010101" pitchFamily="2" charset="-122"/>
              </a:rPr>
              <a:t> Determines</a:t>
            </a:r>
            <a:r>
              <a:rPr lang="zh-CN" altLang="en-US" sz="3200" b="1">
                <a:latin typeface="华文新魏" panose="02010800040101010101" pitchFamily="2" charset="-122"/>
                <a:ea typeface="华文新魏" panose="02010800040101010101" pitchFamily="2" charset="-122"/>
              </a:rPr>
              <a:t> Victory</a:t>
            </a:r>
            <a:endParaRPr lang="zh-CN" altLang="en-US" sz="3200" b="1">
              <a:latin typeface="华文新魏" panose="02010800040101010101" pitchFamily="2" charset="-122"/>
              <a:ea typeface="华文新魏" panose="02010800040101010101" pitchFamily="2" charset="-122"/>
            </a:endParaRPr>
          </a:p>
        </p:txBody>
      </p:sp>
    </p:spTree>
  </p:cSld>
  <p:clrMapOvr>
    <a:masterClrMapping/>
  </p:clrMapOvr>
  <p:transition>
    <p:cover dir="u"/>
    <p:sndAc>
      <p:stSnd>
        <p:snd r:embed="rId14" name="explod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strVal val="#ppt_w*0.70"/>
                                          </p:val>
                                        </p:tav>
                                        <p:tav tm="100000">
                                          <p:val>
                                            <p:strVal val="#ppt_w"/>
                                          </p:val>
                                        </p:tav>
                                      </p:tavLst>
                                    </p:anim>
                                    <p:anim calcmode="lin" valueType="num">
                                      <p:cBhvr>
                                        <p:cTn id="8" dur="1000" fill="hold"/>
                                        <p:tgtEl>
                                          <p:spTgt spid="29"/>
                                        </p:tgtEl>
                                        <p:attrNameLst>
                                          <p:attrName>ppt_h</p:attrName>
                                        </p:attrNameLst>
                                      </p:cBhvr>
                                      <p:tavLst>
                                        <p:tav tm="0">
                                          <p:val>
                                            <p:strVal val="#ppt_h"/>
                                          </p:val>
                                        </p:tav>
                                        <p:tav tm="100000">
                                          <p:val>
                                            <p:strVal val="#ppt_h"/>
                                          </p:val>
                                        </p:tav>
                                      </p:tavLst>
                                    </p:anim>
                                    <p:animEffect transition="in" filter="fade">
                                      <p:cBhvr>
                                        <p:cTn id="9" dur="1000"/>
                                        <p:tgtEl>
                                          <p:spTgt spid="29"/>
                                        </p:tgtEl>
                                      </p:cBhvr>
                                    </p:animEffect>
                                  </p:childTnLst>
                                </p:cTn>
                              </p:par>
                              <p:par>
                                <p:cTn id="10" presetID="55"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strVal val="#ppt_w*0.70"/>
                                          </p:val>
                                        </p:tav>
                                        <p:tav tm="100000">
                                          <p:val>
                                            <p:strVal val="#ppt_w"/>
                                          </p:val>
                                        </p:tav>
                                      </p:tavLst>
                                    </p:anim>
                                    <p:anim calcmode="lin" valueType="num">
                                      <p:cBhvr>
                                        <p:cTn id="13" dur="1000" fill="hold"/>
                                        <p:tgtEl>
                                          <p:spTgt spid="39"/>
                                        </p:tgtEl>
                                        <p:attrNameLst>
                                          <p:attrName>ppt_h</p:attrName>
                                        </p:attrNameLst>
                                      </p:cBhvr>
                                      <p:tavLst>
                                        <p:tav tm="0">
                                          <p:val>
                                            <p:strVal val="#ppt_h"/>
                                          </p:val>
                                        </p:tav>
                                        <p:tav tm="100000">
                                          <p:val>
                                            <p:strVal val="#ppt_h"/>
                                          </p:val>
                                        </p:tav>
                                      </p:tavLst>
                                    </p:anim>
                                    <p:animEffect transition="in" filter="fade">
                                      <p:cBhvr>
                                        <p:cTn id="14" dur="1000"/>
                                        <p:tgtEl>
                                          <p:spTgt spid="3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000" fill="hold"/>
                                        <p:tgtEl>
                                          <p:spTgt spid="40"/>
                                        </p:tgtEl>
                                        <p:attrNameLst>
                                          <p:attrName>ppt_w</p:attrName>
                                        </p:attrNameLst>
                                      </p:cBhvr>
                                      <p:tavLst>
                                        <p:tav tm="0">
                                          <p:val>
                                            <p:strVal val="#ppt_w*0.70"/>
                                          </p:val>
                                        </p:tav>
                                        <p:tav tm="100000">
                                          <p:val>
                                            <p:strVal val="#ppt_w"/>
                                          </p:val>
                                        </p:tav>
                                      </p:tavLst>
                                    </p:anim>
                                    <p:anim calcmode="lin" valueType="num">
                                      <p:cBhvr>
                                        <p:cTn id="18" dur="1000" fill="hold"/>
                                        <p:tgtEl>
                                          <p:spTgt spid="40"/>
                                        </p:tgtEl>
                                        <p:attrNameLst>
                                          <p:attrName>ppt_h</p:attrName>
                                        </p:attrNameLst>
                                      </p:cBhvr>
                                      <p:tavLst>
                                        <p:tav tm="0">
                                          <p:val>
                                            <p:strVal val="#ppt_h"/>
                                          </p:val>
                                        </p:tav>
                                        <p:tav tm="100000">
                                          <p:val>
                                            <p:strVal val="#ppt_h"/>
                                          </p:val>
                                        </p:tav>
                                      </p:tavLst>
                                    </p:anim>
                                    <p:animEffect transition="in" filter="fade">
                                      <p:cBhvr>
                                        <p:cTn id="19" dur="1000"/>
                                        <p:tgtEl>
                                          <p:spTgt spid="40"/>
                                        </p:tgtEl>
                                      </p:cBhvr>
                                    </p:animEffect>
                                  </p:childTnLst>
                                </p:cTn>
                              </p:par>
                              <p:par>
                                <p:cTn id="20" presetID="42"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4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318760" y="937895"/>
            <a:ext cx="1553845" cy="1786255"/>
          </a:xfrm>
          <a:prstGeom prst="rect">
            <a:avLst/>
          </a:prstGeom>
          <a:solidFill>
            <a:srgbClr val="F3E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cs typeface="楷体" panose="02010609060101010101" charset="-122"/>
            </a:endParaRPr>
          </a:p>
        </p:txBody>
      </p:sp>
      <p:pic>
        <p:nvPicPr>
          <p:cNvPr id="10" name="图片 9"/>
          <p:cNvPicPr>
            <a:picLocks noChangeAspect="1"/>
          </p:cNvPicPr>
          <p:nvPr/>
        </p:nvPicPr>
        <p:blipFill>
          <a:blip r:embed="rId2" cstate="screen"/>
          <a:stretch>
            <a:fillRect/>
          </a:stretch>
        </p:blipFill>
        <p:spPr>
          <a:xfrm>
            <a:off x="5122545" y="240030"/>
            <a:ext cx="1947545" cy="2728595"/>
          </a:xfrm>
          <a:prstGeom prst="rect">
            <a:avLst/>
          </a:prstGeom>
        </p:spPr>
      </p:pic>
      <p:sp>
        <p:nvSpPr>
          <p:cNvPr id="11" name="文本框 10"/>
          <p:cNvSpPr txBox="1"/>
          <p:nvPr/>
        </p:nvSpPr>
        <p:spPr>
          <a:xfrm>
            <a:off x="3900448" y="3074212"/>
            <a:ext cx="4648913" cy="583565"/>
          </a:xfrm>
          <a:prstGeom prst="rect">
            <a:avLst/>
          </a:prstGeom>
          <a:noFill/>
        </p:spPr>
        <p:txBody>
          <a:bodyPr wrap="square" rtlCol="0">
            <a:spAutoFit/>
          </a:bodyPr>
          <a:lstStyle/>
          <a:p>
            <a:pPr algn="ctr"/>
            <a:r>
              <a:rPr lang="zh-CN" altLang="en-US" sz="3200" b="1" dirty="0">
                <a:solidFill>
                  <a:srgbClr val="6A6B84"/>
                </a:solidFill>
                <a:latin typeface="楷体" panose="02010609060101010101" charset="-122"/>
                <a:ea typeface="楷体" panose="02010609060101010101" charset="-122"/>
                <a:cs typeface="楷体" panose="02010609060101010101" charset="-122"/>
              </a:rPr>
              <a:t>第 一 章</a:t>
            </a:r>
            <a:endParaRPr lang="zh-CN" altLang="en-US" sz="3200" b="1" dirty="0">
              <a:solidFill>
                <a:srgbClr val="6A6B84"/>
              </a:solidFill>
              <a:latin typeface="楷体" panose="02010609060101010101" charset="-122"/>
              <a:ea typeface="楷体" panose="02010609060101010101" charset="-122"/>
              <a:cs typeface="楷体" panose="02010609060101010101" charset="-122"/>
            </a:endParaRPr>
          </a:p>
        </p:txBody>
      </p:sp>
      <p:sp>
        <p:nvSpPr>
          <p:cNvPr id="13" name="文本框 12"/>
          <p:cNvSpPr txBox="1"/>
          <p:nvPr/>
        </p:nvSpPr>
        <p:spPr>
          <a:xfrm>
            <a:off x="3719830" y="3543935"/>
            <a:ext cx="4919980" cy="922020"/>
          </a:xfrm>
          <a:prstGeom prst="rect">
            <a:avLst/>
          </a:prstGeom>
          <a:noFill/>
        </p:spPr>
        <p:txBody>
          <a:bodyPr wrap="square" rtlCol="0">
            <a:spAutoFit/>
          </a:bodyPr>
          <a:lstStyle/>
          <a:p>
            <a:pPr algn="ctr"/>
            <a:r>
              <a:rPr lang="en-US" sz="5400" dirty="0">
                <a:solidFill>
                  <a:schemeClr val="tx1">
                    <a:lumMod val="75000"/>
                    <a:lumOff val="25000"/>
                  </a:schemeClr>
                </a:solidFill>
                <a:latin typeface="华文新魏" panose="02010800040101010101" pitchFamily="2" charset="-122"/>
                <a:ea typeface="华文新魏" panose="02010800040101010101" pitchFamily="2" charset="-122"/>
                <a:cs typeface="楷体" panose="02010609060101010101" charset="-122"/>
                <a:sym typeface="+mn-ea"/>
              </a:rPr>
              <a:t>H</a:t>
            </a:r>
            <a:r>
              <a:rPr lang="en-US" sz="5400" dirty="0">
                <a:solidFill>
                  <a:schemeClr val="tx1">
                    <a:lumMod val="75000"/>
                    <a:lumOff val="25000"/>
                  </a:schemeClr>
                </a:solidFill>
                <a:latin typeface="华文新魏" panose="02010800040101010101" pitchFamily="2" charset="-122"/>
                <a:ea typeface="华文新魏" panose="02010800040101010101" pitchFamily="2" charset="-122"/>
                <a:cs typeface="楷体" panose="02010609060101010101" charset="-122"/>
                <a:sym typeface="+mn-ea"/>
              </a:rPr>
              <a:t>istory</a:t>
            </a:r>
            <a:endParaRPr lang="en-US" sz="5400" dirty="0">
              <a:solidFill>
                <a:schemeClr val="tx1">
                  <a:lumMod val="75000"/>
                  <a:lumOff val="25000"/>
                </a:schemeClr>
              </a:solidFill>
              <a:latin typeface="华文新魏" panose="02010800040101010101" pitchFamily="2" charset="-122"/>
              <a:ea typeface="华文新魏" panose="02010800040101010101" pitchFamily="2" charset="-122"/>
              <a:cs typeface="楷体" panose="02010609060101010101"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10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1000"/>
                                        <p:tgtEl>
                                          <p:spTgt spid="13"/>
                                        </p:tgtEl>
                                      </p:cBhvr>
                                    </p:animEffect>
                                  </p:childTnLst>
                                </p:cTn>
                              </p:par>
                              <p:par>
                                <p:cTn id="11" presetID="55"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cstate="screen">
            <a:alphaModFix amt="61000"/>
          </a:blip>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grayscl/>
          </a:blip>
          <a:stretch>
            <a:fillRect/>
          </a:stretch>
        </p:blipFill>
        <p:spPr>
          <a:xfrm>
            <a:off x="0" y="0"/>
            <a:ext cx="5225415" cy="1602740"/>
          </a:xfrm>
          <a:prstGeom prst="rect">
            <a:avLst/>
          </a:prstGeom>
        </p:spPr>
      </p:pic>
      <p:pic>
        <p:nvPicPr>
          <p:cNvPr id="15" name="Docer搜索：半想象现实   http://chn.docer.com/works/?userid=199927538"/>
          <p:cNvPicPr>
            <a:picLocks noChangeAspect="1"/>
          </p:cNvPicPr>
          <p:nvPr/>
        </p:nvPicPr>
        <p:blipFill>
          <a:blip r:embed="rId3" cstate="screen"/>
          <a:stretch>
            <a:fillRect/>
          </a:stretch>
        </p:blipFill>
        <p:spPr>
          <a:xfrm>
            <a:off x="10059327" y="2822021"/>
            <a:ext cx="2133157" cy="2133157"/>
          </a:xfrm>
          <a:prstGeom prst="rect">
            <a:avLst/>
          </a:prstGeom>
        </p:spPr>
      </p:pic>
      <p:sp>
        <p:nvSpPr>
          <p:cNvPr id="3" name="文本框 2"/>
          <p:cNvSpPr txBox="1"/>
          <p:nvPr/>
        </p:nvSpPr>
        <p:spPr>
          <a:xfrm>
            <a:off x="621030" y="160655"/>
            <a:ext cx="11101705" cy="2306955"/>
          </a:xfrm>
          <a:prstGeom prst="rect">
            <a:avLst/>
          </a:prstGeom>
          <a:noFill/>
        </p:spPr>
        <p:txBody>
          <a:bodyPr wrap="square" rtlCol="0">
            <a:spAutoFit/>
          </a:bodyPr>
          <a:p>
            <a:pPr indent="0" fontAlgn="auto">
              <a:lnSpc>
                <a:spcPct val="150000"/>
              </a:lnSpc>
            </a:pPr>
            <a:r>
              <a:rPr sz="3200" b="1">
                <a:latin typeface="微软雅黑" panose="020B0503020204020204" pitchFamily="34" charset="-122"/>
                <a:ea typeface="微软雅黑" panose="020B0503020204020204" pitchFamily="34" charset="-122"/>
                <a:cs typeface="楷体" panose="02010609060101010101" charset="-122"/>
              </a:rPr>
              <a:t>Q&amp;A 2: </a:t>
            </a:r>
            <a:endParaRPr sz="3200" b="1">
              <a:latin typeface="微软雅黑" panose="020B0503020204020204" pitchFamily="34" charset="-122"/>
              <a:ea typeface="微软雅黑" panose="020B0503020204020204" pitchFamily="34" charset="-122"/>
              <a:cs typeface="楷体" panose="02010609060101010101" charset="-122"/>
            </a:endParaRPr>
          </a:p>
          <a:p>
            <a:pPr indent="0" fontAlgn="auto">
              <a:lnSpc>
                <a:spcPct val="150000"/>
              </a:lnSpc>
            </a:pPr>
            <a:r>
              <a:rPr sz="3200" b="1">
                <a:latin typeface="微软雅黑" panose="020B0503020204020204" pitchFamily="34" charset="-122"/>
                <a:ea typeface="微软雅黑" panose="020B0503020204020204" pitchFamily="34" charset="-122"/>
                <a:cs typeface="楷体" panose="02010609060101010101" charset="-122"/>
              </a:rPr>
              <a:t>Which dynasty did Xiangqi (Chinese chess) originate from?</a:t>
            </a:r>
            <a:endParaRPr sz="3200" b="1">
              <a:latin typeface="微软雅黑" panose="020B0503020204020204" pitchFamily="34" charset="-122"/>
              <a:ea typeface="微软雅黑" panose="020B0503020204020204" pitchFamily="34" charset="-122"/>
              <a:cs typeface="楷体" panose="02010609060101010101" charset="-122"/>
            </a:endParaRPr>
          </a:p>
        </p:txBody>
      </p:sp>
      <p:pic>
        <p:nvPicPr>
          <p:cNvPr id="8" name="图片 7"/>
          <p:cNvPicPr>
            <a:picLocks noChangeAspect="1"/>
          </p:cNvPicPr>
          <p:nvPr/>
        </p:nvPicPr>
        <p:blipFill>
          <a:blip r:embed="rId4"/>
          <a:stretch>
            <a:fillRect/>
          </a:stretch>
        </p:blipFill>
        <p:spPr>
          <a:xfrm>
            <a:off x="995680" y="2654300"/>
            <a:ext cx="4476750" cy="349567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DIAGRAM_VIRTUALLY_FRAME" val="{&quot;height&quot;:260.1,&quot;left&quot;:335.2928346456693,&quot;top&quot;:173.51370078740158,&quot;width&quot;:456.66582677165354}"/>
</p:tagLst>
</file>

<file path=ppt/tags/tag10.xml><?xml version="1.0" encoding="utf-8"?>
<p:tagLst xmlns:p="http://schemas.openxmlformats.org/presentationml/2006/main">
  <p:tag name="KSO_WM_DIAGRAM_VIRTUALLY_FRAME" val="{&quot;height&quot;:260.1,&quot;left&quot;:335.2928346456693,&quot;top&quot;:173.51370078740158,&quot;width&quot;:456.66582677165354}"/>
</p:tagLst>
</file>

<file path=ppt/tags/tag11.xml><?xml version="1.0" encoding="utf-8"?>
<p:tagLst xmlns:p="http://schemas.openxmlformats.org/presentationml/2006/main">
  <p:tag name="KSO_WM_DIAGRAM_VIRTUALLY_FRAME" val="{&quot;height&quot;:317.45,&quot;left&quot;:18.7,&quot;top&quot;:133.55,&quot;width&quot;:872}"/>
</p:tagLst>
</file>

<file path=ppt/tags/tag12.xml><?xml version="1.0" encoding="utf-8"?>
<p:tagLst xmlns:p="http://schemas.openxmlformats.org/presentationml/2006/main">
  <p:tag name="KSO_WM_DIAGRAM_VIRTUALLY_FRAME" val="{&quot;height&quot;:317.45,&quot;left&quot;:18.7,&quot;top&quot;:133.55,&quot;width&quot;:872}"/>
</p:tagLst>
</file>

<file path=ppt/tags/tag13.xml><?xml version="1.0" encoding="utf-8"?>
<p:tagLst xmlns:p="http://schemas.openxmlformats.org/presentationml/2006/main">
  <p:tag name="KSO_WM_DIAGRAM_VIRTUALLY_FRAME" val="{&quot;height&quot;:334.85,&quot;left&quot;:18.75,&quot;top&quot;:121.15,&quot;width&quot;:929.25}"/>
</p:tagLst>
</file>

<file path=ppt/tags/tag14.xml><?xml version="1.0" encoding="utf-8"?>
<p:tagLst xmlns:p="http://schemas.openxmlformats.org/presentationml/2006/main">
  <p:tag name="KSO_WM_DIAGRAM_VIRTUALLY_FRAME" val="{&quot;height&quot;:334.85,&quot;left&quot;:18.75,&quot;top&quot;:121.15,&quot;width&quot;:929.25}"/>
</p:tagLst>
</file>

<file path=ppt/tags/tag15.xml><?xml version="1.0" encoding="utf-8"?>
<p:tagLst xmlns:p="http://schemas.openxmlformats.org/presentationml/2006/main">
  <p:tag name="KSO_WM_DIAGRAM_VIRTUALLY_FRAME" val="{&quot;height&quot;:334.85,&quot;left&quot;:18.75,&quot;top&quot;:121.15,&quot;width&quot;:929.25}"/>
</p:tagLst>
</file>

<file path=ppt/tags/tag16.xml><?xml version="1.0" encoding="utf-8"?>
<p:tagLst xmlns:p="http://schemas.openxmlformats.org/presentationml/2006/main">
  <p:tag name="KSO_WM_DIAGRAM_VIRTUALLY_FRAME" val="{&quot;height&quot;:334.85,&quot;left&quot;:18.75,&quot;top&quot;:121.15,&quot;width&quot;:929.25}"/>
</p:tagLst>
</file>

<file path=ppt/tags/tag17.xml><?xml version="1.0" encoding="utf-8"?>
<p:tagLst xmlns:p="http://schemas.openxmlformats.org/presentationml/2006/main">
  <p:tag name="KSO_WM_DIAGRAM_VIRTUALLY_FRAME" val="{&quot;height&quot;:334.85,&quot;left&quot;:18.75,&quot;top&quot;:121.15,&quot;width&quot;:929.25}"/>
</p:tagLst>
</file>

<file path=ppt/tags/tag18.xml><?xml version="1.0" encoding="utf-8"?>
<p:tagLst xmlns:p="http://schemas.openxmlformats.org/presentationml/2006/main">
  <p:tag name="KSO_WM_DIAGRAM_VIRTUALLY_FRAME" val="{&quot;height&quot;:334.85,&quot;left&quot;:18.75,&quot;top&quot;:121.15,&quot;width&quot;:929.25}"/>
</p:tagLst>
</file>

<file path=ppt/tags/tag19.xml><?xml version="1.0" encoding="utf-8"?>
<p:tagLst xmlns:p="http://schemas.openxmlformats.org/presentationml/2006/main">
  <p:tag name="KSO_WM_DIAGRAM_VIRTUALLY_FRAME" val="{&quot;height&quot;:334.85,&quot;left&quot;:18.75,&quot;top&quot;:121.15,&quot;width&quot;:929.25}"/>
</p:tagLst>
</file>

<file path=ppt/tags/tag2.xml><?xml version="1.0" encoding="utf-8"?>
<p:tagLst xmlns:p="http://schemas.openxmlformats.org/presentationml/2006/main">
  <p:tag name="KSO_WM_DIAGRAM_VIRTUALLY_FRAME" val="{&quot;height&quot;:260.1,&quot;left&quot;:335.2928346456693,&quot;top&quot;:173.51370078740158,&quot;width&quot;:456.66582677165354}"/>
</p:tagLst>
</file>

<file path=ppt/tags/tag20.xml><?xml version="1.0" encoding="utf-8"?>
<p:tagLst xmlns:p="http://schemas.openxmlformats.org/presentationml/2006/main">
  <p:tag name="KSO_WM_DIAGRAM_VIRTUALLY_FRAME" val="{&quot;height&quot;:334.85,&quot;left&quot;:18.75,&quot;top&quot;:121.15,&quot;width&quot;:929.25}"/>
</p:tagLst>
</file>

<file path=ppt/tags/tag21.xml><?xml version="1.0" encoding="utf-8"?>
<p:tagLst xmlns:p="http://schemas.openxmlformats.org/presentationml/2006/main">
  <p:tag name="KSO_WM_DIAGRAM_VIRTUALLY_FRAME" val="{&quot;height&quot;:334.85,&quot;left&quot;:18.75,&quot;top&quot;:121.15,&quot;width&quot;:929.25}"/>
</p:tagLst>
</file>

<file path=ppt/tags/tag22.xml><?xml version="1.0" encoding="utf-8"?>
<p:tagLst xmlns:p="http://schemas.openxmlformats.org/presentationml/2006/main">
  <p:tag name="KSO_WM_DIAGRAM_VIRTUALLY_FRAME" val="{&quot;height&quot;:334.85,&quot;left&quot;:18.75,&quot;top&quot;:121.15,&quot;width&quot;:929.25}"/>
</p:tagLst>
</file>

<file path=ppt/tags/tag23.xml><?xml version="1.0" encoding="utf-8"?>
<p:tagLst xmlns:p="http://schemas.openxmlformats.org/presentationml/2006/main">
  <p:tag name="KSO_WM_DIAGRAM_VIRTUALLY_FRAME" val="{&quot;height&quot;:334.85,&quot;left&quot;:18.75,&quot;top&quot;:121.15,&quot;width&quot;:929.25}"/>
</p:tagLst>
</file>

<file path=ppt/tags/tag24.xml><?xml version="1.0" encoding="utf-8"?>
<p:tagLst xmlns:p="http://schemas.openxmlformats.org/presentationml/2006/main">
  <p:tag name="KSO_WM_DIAGRAM_VIRTUALLY_FRAME" val="{&quot;height&quot;:334.85,&quot;left&quot;:18.75,&quot;top&quot;:121.15,&quot;width&quot;:929.25}"/>
</p:tagLst>
</file>

<file path=ppt/tags/tag25.xml><?xml version="1.0" encoding="utf-8"?>
<p:tagLst xmlns:p="http://schemas.openxmlformats.org/presentationml/2006/main">
  <p:tag name="KSO_WM_DIAGRAM_VIRTUALLY_FRAME" val="{&quot;height&quot;:334.85,&quot;left&quot;:18.75,&quot;top&quot;:121.15,&quot;width&quot;:929.25}"/>
</p:tagLst>
</file>

<file path=ppt/tags/tag26.xml><?xml version="1.0" encoding="utf-8"?>
<p:tagLst xmlns:p="http://schemas.openxmlformats.org/presentationml/2006/main">
  <p:tag name="KSO_WM_DIAGRAM_VIRTUALLY_FRAME" val="{&quot;height&quot;:334.85,&quot;left&quot;:18.75,&quot;top&quot;:121.15,&quot;width&quot;:929.25}"/>
</p:tagLst>
</file>

<file path=ppt/tags/tag27.xml><?xml version="1.0" encoding="utf-8"?>
<p:tagLst xmlns:p="http://schemas.openxmlformats.org/presentationml/2006/main">
  <p:tag name="KSO_WM_DIAGRAM_VIRTUALLY_FRAME" val="{&quot;height&quot;:334.85,&quot;left&quot;:18.75,&quot;top&quot;:121.15,&quot;width&quot;:929.25}"/>
</p:tagLst>
</file>

<file path=ppt/tags/tag28.xml><?xml version="1.0" encoding="utf-8"?>
<p:tagLst xmlns:p="http://schemas.openxmlformats.org/presentationml/2006/main">
  <p:tag name="KSO_WM_DIAGRAM_VIRTUALLY_FRAME" val="{&quot;height&quot;:334.85,&quot;left&quot;:18.75,&quot;top&quot;:121.15,&quot;width&quot;:929.25}"/>
</p:tagLst>
</file>

<file path=ppt/tags/tag29.xml><?xml version="1.0" encoding="utf-8"?>
<p:tagLst xmlns:p="http://schemas.openxmlformats.org/presentationml/2006/main">
  <p:tag name="KSO_WM_DIAGRAM_VIRTUALLY_FRAME" val="{&quot;height&quot;:334.85,&quot;left&quot;:18.75,&quot;top&quot;:121.15,&quot;width&quot;:929.25}"/>
</p:tagLst>
</file>

<file path=ppt/tags/tag3.xml><?xml version="1.0" encoding="utf-8"?>
<p:tagLst xmlns:p="http://schemas.openxmlformats.org/presentationml/2006/main">
  <p:tag name="KSO_WM_DIAGRAM_VIRTUALLY_FRAME" val="{&quot;height&quot;:260.1,&quot;left&quot;:335.2928346456693,&quot;top&quot;:173.51370078740158,&quot;width&quot;:456.66582677165354}"/>
</p:tagLst>
</file>

<file path=ppt/tags/tag30.xml><?xml version="1.0" encoding="utf-8"?>
<p:tagLst xmlns:p="http://schemas.openxmlformats.org/presentationml/2006/main">
  <p:tag name="KSO_WM_DIAGRAM_VIRTUALLY_FRAME" val="{&quot;height&quot;:334.85,&quot;left&quot;:18.75,&quot;top&quot;:121.15,&quot;width&quot;:929.25}"/>
</p:tagLst>
</file>

<file path=ppt/tags/tag31.xml><?xml version="1.0" encoding="utf-8"?>
<p:tagLst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MmMxNzY4NzliODJmOGYzMWEyZDdkODA0MWI0NTdiODcifQ=="/>
  <p:tag name="commondata" val="eyJoZGlkIjoiOTg4ZWYzYzllODA4ODZiNjA3NTI0YThlOGIyYzUwOTUifQ=="/>
</p:tagLst>
</file>

<file path=ppt/tags/tag4.xml><?xml version="1.0" encoding="utf-8"?>
<p:tagLst xmlns:p="http://schemas.openxmlformats.org/presentationml/2006/main">
  <p:tag name="KSO_WM_DIAGRAM_VIRTUALLY_FRAME" val="{&quot;height&quot;:260.1,&quot;left&quot;:335.2928346456693,&quot;top&quot;:173.51370078740158,&quot;width&quot;:456.66582677165354}"/>
</p:tagLst>
</file>

<file path=ppt/tags/tag5.xml><?xml version="1.0" encoding="utf-8"?>
<p:tagLst xmlns:p="http://schemas.openxmlformats.org/presentationml/2006/main">
  <p:tag name="KSO_WM_DIAGRAM_VIRTUALLY_FRAME" val="{&quot;height&quot;:260.1,&quot;left&quot;:335.2928346456693,&quot;top&quot;:173.51370078740158,&quot;width&quot;:456.66582677165354}"/>
</p:tagLst>
</file>

<file path=ppt/tags/tag6.xml><?xml version="1.0" encoding="utf-8"?>
<p:tagLst xmlns:p="http://schemas.openxmlformats.org/presentationml/2006/main">
  <p:tag name="KSO_WM_DIAGRAM_VIRTUALLY_FRAME" val="{&quot;height&quot;:260.1,&quot;left&quot;:335.2928346456693,&quot;top&quot;:173.51370078740158,&quot;width&quot;:456.66582677165354}"/>
</p:tagLst>
</file>

<file path=ppt/tags/tag7.xml><?xml version="1.0" encoding="utf-8"?>
<p:tagLst xmlns:p="http://schemas.openxmlformats.org/presentationml/2006/main">
  <p:tag name="KSO_WM_DIAGRAM_VIRTUALLY_FRAME" val="{&quot;height&quot;:260.1,&quot;left&quot;:335.2928346456693,&quot;top&quot;:173.51370078740158,&quot;width&quot;:456.66582677165354}"/>
</p:tagLst>
</file>

<file path=ppt/tags/tag8.xml><?xml version="1.0" encoding="utf-8"?>
<p:tagLst xmlns:p="http://schemas.openxmlformats.org/presentationml/2006/main">
  <p:tag name="KSO_WM_DIAGRAM_VIRTUALLY_FRAME" val="{&quot;height&quot;:260.1,&quot;left&quot;:335.2928346456693,&quot;top&quot;:173.51370078740158,&quot;width&quot;:456.66582677165354}"/>
</p:tagLst>
</file>

<file path=ppt/tags/tag9.xml><?xml version="1.0" encoding="utf-8"?>
<p:tagLst xmlns:p="http://schemas.openxmlformats.org/presentationml/2006/main">
  <p:tag name="KSO_WM_DIAGRAM_VIRTUALLY_FRAME" val="{&quot;height&quot;:260.1,&quot;left&quot;:335.2928346456693,&quot;top&quot;:173.51370078740158,&quot;width&quot;:456.6658267716535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7667</Words>
  <Application>WPS 演示</Application>
  <PresentationFormat>宽屏</PresentationFormat>
  <Paragraphs>153</Paragraphs>
  <Slides>36</Slides>
  <Notes>7</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36</vt:i4>
      </vt:variant>
    </vt:vector>
  </HeadingPairs>
  <TitlesOfParts>
    <vt:vector size="54" baseType="lpstr">
      <vt:lpstr>Arial</vt:lpstr>
      <vt:lpstr>宋体</vt:lpstr>
      <vt:lpstr>Wingdings</vt:lpstr>
      <vt:lpstr>楷体</vt:lpstr>
      <vt:lpstr>微软雅黑</vt:lpstr>
      <vt:lpstr>Wingdings</vt:lpstr>
      <vt:lpstr>Arial</vt:lpstr>
      <vt:lpstr>华文新魏</vt:lpstr>
      <vt:lpstr>华文隶书</vt:lpstr>
      <vt:lpstr>Calibri</vt:lpstr>
      <vt:lpstr>Arial Unicode MS</vt:lpstr>
      <vt:lpstr>Calibri Light</vt:lpstr>
      <vt:lpstr>Times New Roman</vt:lpstr>
      <vt:lpstr>Playfair Display Black</vt:lpstr>
      <vt:lpstr>Segoe Print</vt:lpstr>
      <vt:lpstr>第一PPT，www.1ppt.com</vt:lpstr>
      <vt:lpstr>千图网海量PPT模板www.58pic.com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dc:title>
  <dc:creator>第一PPT</dc:creator>
  <cp:keywords>www.1ppt.com</cp:keywords>
  <dc:description>www.1ppt.com</dc:description>
  <cp:lastModifiedBy>Kyrie</cp:lastModifiedBy>
  <cp:revision>19</cp:revision>
  <dcterms:created xsi:type="dcterms:W3CDTF">2018-06-04T07:05:00Z</dcterms:created>
  <dcterms:modified xsi:type="dcterms:W3CDTF">2024-11-21T06:59:24Z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94DD902ABC594AFBAECA093411ED26A6_13</vt:lpwstr>
  </property>
  <property fmtid="{D5CDD505-2E9C-101B-9397-08002B2CF9AE}" pid="3" name="KSOProductBuildVer">
    <vt:lpwstr>2052-12.1.0.18608</vt:lpwstr>
  </property>
</Properties>
</file>