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>
            <a:alphaModFix amt="50000"/>
          </a:blip>
          <a:stretch>
            <a:fillRect l="-3000" t="-5000" r="-3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>
            <a:alphaModFix amt="50000"/>
          </a:blip>
          <a:stretch>
            <a:fillRect l="-3000" t="-5000" r="-3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593533"/>
            <a:ext cx="9144000" cy="2387600"/>
          </a:xfrm>
        </p:spPr>
        <p:txBody>
          <a:bodyPr/>
          <a:p>
            <a:r>
              <a:rPr lang="en-US" altLang="zh-CN" sz="4400">
                <a:ln/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Psycholinguistik: Verstehens- und Gestaltungsprozess </a:t>
            </a:r>
            <a:br>
              <a:rPr lang="en-US" altLang="zh-CN" sz="4400">
                <a:ln/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zh-CN" sz="4400">
                <a:ln/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(Stolze)</a:t>
            </a:r>
            <a:endParaRPr lang="en-US" altLang="zh-CN" sz="4400">
              <a:ln/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65300" y="4250055"/>
            <a:ext cx="9144000" cy="1140460"/>
          </a:xfrm>
        </p:spPr>
        <p:txBody>
          <a:bodyPr>
            <a:normAutofit/>
          </a:bodyPr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心理语言学：理解与构建过程（斯托尔策）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156450" y="5390515"/>
            <a:ext cx="3511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——2022</a:t>
            </a:r>
            <a:r>
              <a:rPr lang="zh-CN" altLang="en-US"/>
              <a:t>级</a:t>
            </a:r>
            <a:r>
              <a:rPr lang="en-US" altLang="zh-CN"/>
              <a:t> </a:t>
            </a:r>
            <a:r>
              <a:rPr lang="zh-CN" altLang="en-US"/>
              <a:t>德语班</a:t>
            </a:r>
            <a:r>
              <a:rPr lang="en-US" altLang="zh-CN"/>
              <a:t> </a:t>
            </a:r>
            <a:r>
              <a:rPr lang="zh-CN" altLang="en-US"/>
              <a:t>黄丹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58185" y="617220"/>
            <a:ext cx="5676265" cy="1544955"/>
          </a:xfrm>
        </p:spPr>
        <p:txBody>
          <a:bodyPr>
            <a:normAutofit/>
          </a:bodyPr>
          <a:p>
            <a:pPr marL="0" indent="0" algn="ctr" fontAlgn="auto">
              <a:lnSpc>
                <a:spcPct val="100000"/>
              </a:lnSpc>
            </a:pPr>
            <a:r>
              <a:rPr lang="en-US" altLang="zh-CN" sz="4000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Was ist Psycholinguistik? </a:t>
            </a:r>
            <a:br>
              <a:rPr lang="en-US" altLang="zh-CN" sz="4000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zh-CN" sz="4000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40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什么是心理语言学？</a:t>
            </a:r>
            <a:endParaRPr lang="zh-CN" altLang="en-US" sz="400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76780" y="3712845"/>
            <a:ext cx="7717155" cy="2509520"/>
          </a:xfrm>
        </p:spPr>
        <p:txBody>
          <a:bodyPr>
            <a:normAutofit lnSpcReduction="20000"/>
          </a:bodyPr>
          <a:p>
            <a:pPr marL="0" indent="0" algn="ctr">
              <a:buNone/>
            </a:pPr>
            <a:r>
              <a:rPr lang="en-US" altLang="zh-CN" sz="24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Studie </a:t>
            </a:r>
            <a:r>
              <a:rPr lang="en-US" altLang="en-US" sz="24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ü</a:t>
            </a:r>
            <a:r>
              <a:rPr lang="en-US" altLang="zh-CN" sz="24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ber Sprache + Denken </a:t>
            </a:r>
            <a:r>
              <a:rPr lang="en-US" altLang="zh-CN" sz="2400">
                <a:solidFill>
                  <a:schemeClr val="accent6"/>
                </a:solidFill>
              </a:rPr>
              <a:t> </a:t>
            </a:r>
            <a:endParaRPr lang="en-US" altLang="zh-CN" sz="240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en-US" altLang="zh-CN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altLang="en-US" sz="2400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研究语言与思维的关系</a:t>
            </a:r>
            <a:endParaRPr lang="zh-CN" altLang="en-US" sz="2400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ctr">
              <a:buNone/>
            </a:pPr>
            <a:endParaRPr lang="zh-CN" altLang="en-US" sz="2400"/>
          </a:p>
          <a:p>
            <a:pPr marL="0" indent="0" algn="ctr"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Beispiel: 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Wenn du "Apfel" h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ö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rst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→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🍎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im Kopf 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当你听到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"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苹果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"</a:t>
            </a:r>
            <a:r>
              <a:rPr lang="en-US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→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脑中浮现🍎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画面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39240" y="2162175"/>
            <a:ext cx="9733280" cy="136842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algn="l"/>
            <a:r>
              <a:rPr lang="en-US" altLang="zh-CN" sz="2400" b="0" i="0">
                <a:latin typeface="Times New Roman" panose="02020603050405020304" charset="0"/>
                <a:ea typeface="Inter"/>
                <a:cs typeface="Times New Roman" panose="02020603050405020304" charset="0"/>
              </a:rPr>
              <a:t>Psycholinguistik ist ein interdisziplinäres Fachgebiet, das die Beziehung zwischen Sprache und dem menschlichen Geist bzw. Verhalten untersucht.</a:t>
            </a:r>
            <a:endParaRPr lang="en-US" altLang="zh-CN" sz="2400" b="0" i="0">
              <a:latin typeface="Times New Roman" panose="02020603050405020304" charset="0"/>
              <a:ea typeface="Inter"/>
              <a:cs typeface="Times New Roman" panose="02020603050405020304" charset="0"/>
            </a:endParaRPr>
          </a:p>
          <a:p>
            <a:pPr marL="0" indent="0" algn="l"/>
            <a:r>
              <a:rPr lang="zh-CN" altLang="en-US" sz="2400" b="0" i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心理语言学是一个跨学科领域，研究语言与人类心理和行为之间的关系。</a:t>
            </a:r>
            <a:endParaRPr lang="zh-CN" altLang="en-US" sz="2400" b="0" i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17825" y="894080"/>
            <a:ext cx="6356985" cy="1325880"/>
          </a:xfrm>
        </p:spPr>
        <p:txBody>
          <a:bodyPr/>
          <a:p>
            <a:pPr algn="ctr"/>
            <a:r>
              <a:rPr lang="en-US" altLang="zh-CN" sz="4000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Zwei Schritte</a:t>
            </a:r>
            <a:r>
              <a:rPr lang="en-US" altLang="zh-CN">
                <a:solidFill>
                  <a:schemeClr val="accent1"/>
                </a:solidFill>
              </a:rPr>
              <a:t>  </a:t>
            </a:r>
            <a:r>
              <a:rPr lang="zh-CN" altLang="en-US" sz="40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翻译两个步骤</a:t>
            </a:r>
            <a:endParaRPr lang="zh-CN" altLang="en-US" sz="400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62325" y="2428240"/>
            <a:ext cx="6840220" cy="3693160"/>
          </a:xfrm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 </a:t>
            </a:r>
            <a:r>
              <a:rPr lang="en-US" altLang="zh-CN">
                <a:solidFill>
                  <a:schemeClr val="accent6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Verstehen</a:t>
            </a:r>
            <a:r>
              <a:rPr lang="en-US" altLang="zh-CN">
                <a:solidFill>
                  <a:schemeClr val="accent6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sprozess</a:t>
            </a:r>
            <a:r>
              <a:rPr lang="en-US" altLang="zh-CN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en-US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分析原文本</a:t>
            </a:r>
            <a:r>
              <a:rPr lang="en-US" altLang="zh-CN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"Der Himmel ist blau."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→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理解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天空是蓝色的。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 </a:t>
            </a: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 </a:t>
            </a:r>
            <a:r>
              <a:rPr lang="en-US" altLang="zh-CN">
                <a:solidFill>
                  <a:schemeClr val="accent6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Gestaltung</a:t>
            </a:r>
            <a:r>
              <a:rPr lang="en-US" altLang="zh-CN">
                <a:solidFill>
                  <a:schemeClr val="accent6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sprozess</a:t>
            </a:r>
            <a:r>
              <a:rPr lang="en-US" altLang="zh-CN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en-US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构建译文</a:t>
            </a:r>
            <a:r>
              <a:rPr lang="en-US" altLang="zh-CN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 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转换成英语</a:t>
            </a:r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en-US" altLang="zh-CN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"The sky is blue."</a:t>
            </a:r>
            <a:endParaRPr lang="en-US" altLang="zh-CN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53840" y="902335"/>
            <a:ext cx="4447540" cy="1325880"/>
          </a:xfrm>
        </p:spPr>
        <p:txBody>
          <a:bodyPr/>
          <a:p>
            <a:r>
              <a:rPr lang="en-US" altLang="zh-CN" sz="4000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Beispiel  </a:t>
            </a:r>
            <a:r>
              <a:rPr lang="zh-CN" altLang="en-US" sz="40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实例分析</a:t>
            </a:r>
            <a:endParaRPr lang="zh-CN" altLang="en-US" sz="400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98065" y="2228215"/>
            <a:ext cx="8232775" cy="3550920"/>
          </a:xfrm>
        </p:spPr>
        <p:txBody>
          <a:bodyPr>
            <a:normAutofit lnSpcReduction="10000"/>
          </a:bodyPr>
          <a:p>
            <a:pPr marL="0" indent="0" fontAlgn="auto">
              <a:lnSpc>
                <a:spcPct val="150000"/>
              </a:lnSpc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Deutsch: "Ich habe Schmetterlinge im Bauch." </a:t>
            </a:r>
            <a:r>
              <a:rPr lang="en-US" altLang="zh-CN"/>
              <a:t> </a:t>
            </a:r>
            <a:endParaRPr lang="en-US" altLang="zh-CN"/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中文直译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 “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我肚子里有蝴蝶。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实际意思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 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紧张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兴奋的感觉（中文说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小鹿乱撞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en-US" altLang="en-US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➔</a:t>
            </a:r>
            <a:r>
              <a:rPr lang="en-US" altLang="zh-CN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翻译需要文化转换！</a:t>
            </a:r>
            <a:endParaRPr lang="zh-CN" altLang="en-US">
              <a:solidFill>
                <a:schemeClr val="accent6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960" y="793115"/>
            <a:ext cx="5545455" cy="1325880"/>
          </a:xfrm>
        </p:spPr>
        <p:txBody>
          <a:bodyPr/>
          <a:p>
            <a:pPr algn="ctr"/>
            <a:r>
              <a:rPr lang="en-US" altLang="zh-CN" sz="4000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Probleme  </a:t>
            </a:r>
            <a:r>
              <a:rPr lang="zh-CN" altLang="en-US" sz="40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常见问题</a:t>
            </a:r>
            <a:endParaRPr lang="zh-CN" altLang="en-US" sz="400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82975" y="2118995"/>
            <a:ext cx="5050790" cy="4307840"/>
          </a:xfrm>
        </p:spPr>
        <p:txBody>
          <a:bodyPr>
            <a:normAutofit lnSpcReduction="20000"/>
          </a:bodyPr>
          <a:p>
            <a:pPr marL="0" indent="0" algn="l"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Wort-f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ü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r-Wort-</a:t>
            </a:r>
            <a:r>
              <a:rPr lang="" altLang="en-US">
                <a:latin typeface="Times New Roman" panose="02020603050405020304" charset="0"/>
                <a:cs typeface="Times New Roman" panose="02020603050405020304" charset="0"/>
              </a:rPr>
              <a:t>Ü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bersetzung   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>
                <a:solidFill>
                  <a:schemeClr val="accent6"/>
                </a:solidFill>
                <a:latin typeface="Arial" panose="020B0604020202020204" pitchFamily="34" charset="0"/>
                <a:cs typeface="Times New Roman" panose="02020603050405020304" charset="0"/>
                <a:sym typeface="+mn-ea"/>
              </a:rPr>
              <a:t>×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逐字翻译错误</a:t>
            </a:r>
            <a:r>
              <a:rPr lang="en-US" altLang="zh-CN"/>
              <a:t>  </a:t>
            </a:r>
            <a:endParaRPr lang="en-US" altLang="zh-CN"/>
          </a:p>
          <a:p>
            <a:pPr marL="0" indent="0" algn="l"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Bedeutung ist wichtiger!         </a:t>
            </a:r>
            <a:r>
              <a:rPr lang="en-US" altLang="zh-CN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√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zh-CN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意义更重要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Beispiel:</a:t>
            </a:r>
            <a:r>
              <a:rPr lang="en-US" altLang="zh-CN"/>
              <a:t> </a:t>
            </a:r>
            <a:endParaRPr lang="en-US" altLang="zh-CN"/>
          </a:p>
          <a:p>
            <a:pPr marL="0" indent="457200" algn="l" fontAlgn="auto"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"Das ist nicht mein Bier!"  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l" fontAlgn="auto">
              <a:buNone/>
            </a:pP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这不是我的啤酒！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457200" algn="l" fontAlgn="auto">
              <a:buNone/>
            </a:pP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这不关我的事！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8" name="图片 7" descr="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89520" y="1724025"/>
            <a:ext cx="28956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89630" y="840105"/>
            <a:ext cx="5554980" cy="1325880"/>
          </a:xfrm>
        </p:spPr>
        <p:txBody>
          <a:bodyPr/>
          <a:p>
            <a:r>
              <a:rPr lang="en-US" altLang="zh-CN" sz="4000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Zusammenfassung  </a:t>
            </a:r>
            <a:r>
              <a:rPr lang="zh-CN" altLang="en-US" sz="40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总结</a:t>
            </a:r>
            <a:endParaRPr lang="zh-CN" altLang="en-US" sz="400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89630" y="2407285"/>
            <a:ext cx="5785485" cy="3638550"/>
          </a:xfrm>
        </p:spPr>
        <p:txBody>
          <a:bodyPr/>
          <a:p>
            <a:pPr marL="0" indent="0"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• </a:t>
            </a:r>
            <a:r>
              <a:rPr lang="" altLang="en-US">
                <a:latin typeface="Times New Roman" panose="02020603050405020304" charset="0"/>
                <a:cs typeface="Times New Roman" panose="02020603050405020304" charset="0"/>
              </a:rPr>
              <a:t>Ü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bersetzen = Denken + Kultur</a:t>
            </a:r>
            <a:r>
              <a:rPr lang="en-US" altLang="zh-CN"/>
              <a:t>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翻译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思维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文化</a:t>
            </a:r>
            <a:r>
              <a:rPr lang="en-US" altLang="zh-CN"/>
              <a:t>  </a:t>
            </a:r>
            <a:endParaRPr lang="en-US" altLang="zh-CN"/>
          </a:p>
          <a:p>
            <a:pPr marL="0" indent="0"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•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 Erst verstehen, dann neu ausdr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ü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cken</a:t>
            </a:r>
            <a:r>
              <a:rPr lang="en-US" altLang="zh-CN"/>
              <a:t> 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先理解，再重新表达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• Nicht nur W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ö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rter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ä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</a:rPr>
              <a:t>ndern!  </a:t>
            </a:r>
            <a:endParaRPr lang="en-US" altLang="zh-CN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不只是换单词！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0"/>
          </a:blip>
          <a:stretch>
            <a:fillRect l="-3000" t="-5000" r="-3000" b="-8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48055" y="2092960"/>
            <a:ext cx="10547350" cy="4123055"/>
          </a:xfrm>
        </p:spPr>
        <p:txBody>
          <a:bodyPr>
            <a:normAutofit fontScale="30000"/>
          </a:bodyPr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6400" b="1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基于</a:t>
            </a:r>
            <a:r>
              <a:rPr lang="en-US" altLang="zh-CN" sz="6400" b="1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6400" b="1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翻译</a:t>
            </a:r>
            <a:r>
              <a:rPr lang="en-US" altLang="zh-CN" sz="6400" b="1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= </a:t>
            </a:r>
            <a:r>
              <a:rPr lang="zh-CN" altLang="en-US" sz="6400" b="1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思维</a:t>
            </a:r>
            <a:r>
              <a:rPr lang="en-US" altLang="zh-CN" sz="6400" b="1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+ </a:t>
            </a:r>
            <a:r>
              <a:rPr lang="zh-CN" altLang="en-US" sz="6400" b="1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文化</a:t>
            </a:r>
            <a:r>
              <a:rPr lang="en-US" altLang="zh-CN" sz="6400" b="1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6400" b="1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这里翻译时，思维上要理解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6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“historische Geb</a:t>
            </a:r>
            <a:r>
              <a:rPr lang="en-US" altLang="en-US" sz="6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ä</a:t>
            </a:r>
            <a:r>
              <a:rPr lang="en-US" altLang="zh-CN" sz="6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ude”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历史建筑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6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“widerspiegeln”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反映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，同时文化层面要知道德国有丰富的历史建筑文化。</a:t>
            </a:r>
            <a:endParaRPr lang="zh-CN" altLang="en-US" sz="6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6400" b="1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基于 “先理解，再重新表达”：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先理解德语句子中各成分关系，</a:t>
            </a:r>
            <a:r>
              <a:rPr lang="en-US" altLang="zh-CN" sz="6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“In Deutschland” 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是地点状语，</a:t>
            </a:r>
            <a:r>
              <a:rPr lang="en-US" altLang="zh-CN" sz="6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“gibt es” 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是存在句表达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6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“viele historische Geb</a:t>
            </a:r>
            <a:r>
              <a:rPr lang="en-US" altLang="en-US" sz="6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ä</a:t>
            </a:r>
            <a:r>
              <a:rPr lang="en-US" altLang="zh-CN" sz="6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ude”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是宾语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许多历史建筑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6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“die die Kultur des Landes widerspiegeln”</a:t>
            </a:r>
            <a:r>
              <a:rPr lang="en-US" altLang="zh-CN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是定语从句修饰建筑，理解后再用符合中文习惯重新表达。</a:t>
            </a:r>
            <a:endParaRPr lang="zh-CN" altLang="en-US" sz="6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6400" b="1">
                <a:solidFill>
                  <a:schemeClr val="accent6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基于 “不只是换单词”：</a:t>
            </a:r>
            <a:r>
              <a:rPr lang="zh-CN" altLang="en-US" sz="6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如果只是简单换单词，可能会直译为 “在德国有许多历史的建筑，那反映国家的文化”，这样不符合中文流畅表达习惯，正确翻译要考虑整体结构和表达习惯调整。</a:t>
            </a:r>
            <a:endParaRPr lang="zh-CN" altLang="en-US" sz="6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8055" y="819150"/>
            <a:ext cx="10210800" cy="10991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德语句子：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„In Deutschland gibt es viele historische Geb</a:t>
            </a:r>
            <a:r>
              <a:rPr lang="en-US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ä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ude, die die Kultur des Landes widerspiegeln.“</a:t>
            </a:r>
            <a:endParaRPr lang="en-US" altLang="zh-CN" sz="24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92860" y="5843270"/>
            <a:ext cx="96062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2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在德国有许多历史建筑，它们反映了这个国家的文化。</a:t>
            </a:r>
            <a:endParaRPr lang="zh-CN" altLang="en-US" sz="240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1480</Words>
  <Application>WPS 演示</Application>
  <PresentationFormat>宽屏</PresentationFormat>
  <Paragraphs>63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Arial</vt:lpstr>
      <vt:lpstr>宋体</vt:lpstr>
      <vt:lpstr>Wingdings</vt:lpstr>
      <vt:lpstr>Arial Unicode MS</vt:lpstr>
      <vt:lpstr>Calibri</vt:lpstr>
      <vt:lpstr>微软雅黑</vt:lpstr>
      <vt:lpstr>Times New Roman</vt:lpstr>
      <vt:lpstr>黑体</vt:lpstr>
      <vt:lpstr>华文新魏</vt:lpstr>
      <vt:lpstr>Inter</vt:lpstr>
      <vt:lpstr>Segoe Print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黄丹</dc:creator>
  <cp:lastModifiedBy>黄丹</cp:lastModifiedBy>
  <cp:revision>5</cp:revision>
  <dcterms:created xsi:type="dcterms:W3CDTF">2023-08-09T12:44:00Z</dcterms:created>
  <dcterms:modified xsi:type="dcterms:W3CDTF">2025-04-02T12:22:46Z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2052-12.1.0.20754</vt:lpwstr>
  </property>
</Properties>
</file>