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3"/>
    <p:sldId id="257" r:id="rId4"/>
    <p:sldId id="266" r:id="rId5"/>
    <p:sldId id="269" r:id="rId6"/>
    <p:sldId id="270" r:id="rId7"/>
    <p:sldId id="272" r:id="rId8"/>
    <p:sldId id="27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>
            <a:alphaModFix amt="50000"/>
          </a:blip>
          <a:stretch>
            <a:fillRect l="-3000" t="-5000" r="-3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>
            <a:alphaModFix amt="50000"/>
          </a:blip>
          <a:stretch>
            <a:fillRect l="-3000" t="-5000" r="-3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593533"/>
            <a:ext cx="9144000" cy="2387600"/>
          </a:xfrm>
        </p:spPr>
        <p:txBody>
          <a:bodyPr/>
          <a:p>
            <a:r>
              <a:rPr lang="en-US" altLang="zh-CN" sz="4400"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Psycholinguistik: Verstehens- und Gestaltungsprozess </a:t>
            </a:r>
            <a:br>
              <a:rPr lang="en-US" altLang="zh-CN" sz="4400"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zh-CN" sz="4400">
                <a:solidFill>
                  <a:schemeClr val="tx1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(Stolze)</a:t>
            </a:r>
            <a:endParaRPr lang="en-US" altLang="zh-CN" sz="4400">
              <a:solidFill>
                <a:schemeClr val="tx1"/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65300" y="4250055"/>
            <a:ext cx="9144000" cy="1140460"/>
          </a:xfrm>
        </p:spPr>
        <p:txBody>
          <a:bodyPr>
            <a:normAutofit/>
          </a:bodyPr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心理语言学：理解与构建过程（斯托尔策）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156450" y="5390515"/>
            <a:ext cx="3511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——2022</a:t>
            </a:r>
            <a:r>
              <a:rPr lang="zh-CN" altLang="en-US"/>
              <a:t>级</a:t>
            </a:r>
            <a:r>
              <a:rPr lang="en-US" altLang="zh-CN"/>
              <a:t> </a:t>
            </a:r>
            <a:r>
              <a:rPr lang="zh-CN" altLang="en-US"/>
              <a:t>德语班</a:t>
            </a:r>
            <a:r>
              <a:rPr lang="en-US" altLang="zh-CN"/>
              <a:t> </a:t>
            </a:r>
            <a:r>
              <a:rPr lang="zh-CN" altLang="en-US"/>
              <a:t>黄丹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58185" y="922655"/>
            <a:ext cx="5676265" cy="1544955"/>
          </a:xfrm>
        </p:spPr>
        <p:txBody>
          <a:bodyPr>
            <a:normAutofit/>
          </a:bodyPr>
          <a:p>
            <a:pPr marL="0" indent="0" algn="ctr" fontAlgn="auto">
              <a:lnSpc>
                <a:spcPct val="100000"/>
              </a:lnSpc>
            </a:pPr>
            <a:r>
              <a:rPr lang="en-US" altLang="zh-CN" sz="4000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Was ist Psycholinguistik? </a:t>
            </a:r>
            <a:br>
              <a:rPr lang="en-US" altLang="zh-CN" sz="4000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zh-CN" sz="4000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400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什么是心理语言学？</a:t>
            </a:r>
            <a:endParaRPr lang="zh-CN" altLang="en-US" sz="4000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160905" y="2816225"/>
            <a:ext cx="7871460" cy="26536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457200" algn="just" fontAlgn="auto">
              <a:lnSpc>
                <a:spcPct val="150000"/>
              </a:lnSpc>
            </a:pP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心理语言学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是研究人类语言处理机制的学科，重点关注语言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如何被大脑理解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、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产生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和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习得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。德国学者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Radegundis Stolze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（翻译理论家）虽非纯粹的心理语言学家，但其翻译研究涉及</a:t>
            </a:r>
            <a:r>
              <a:rPr lang="zh-CN" altLang="en-US" sz="2400">
                <a:solidFill>
                  <a:srgbClr val="00B0F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语言认知过程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05125" y="857885"/>
            <a:ext cx="6150610" cy="1178560"/>
          </a:xfrm>
        </p:spPr>
        <p:txBody>
          <a:bodyPr>
            <a:normAutofit fontScale="90000"/>
          </a:bodyPr>
          <a:p>
            <a:pPr algn="ctr"/>
            <a:r>
              <a:rPr lang="en-US" altLang="zh-CN">
                <a:solidFill>
                  <a:schemeClr val="accent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Stolze</a:t>
            </a:r>
            <a:r>
              <a:rPr lang="en-US" altLang="zh-CN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的翻译认知视</a:t>
            </a:r>
            <a:r>
              <a:rPr lang="zh-CN" altLang="en-US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角</a:t>
            </a:r>
            <a:r>
              <a:rPr lang="en-US" altLang="zh-CN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延伸</a:t>
            </a:r>
            <a:endParaRPr lang="en-US" altLang="zh-CN">
              <a:solidFill>
                <a:schemeClr val="accent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10410" y="2099310"/>
            <a:ext cx="8676005" cy="4005580"/>
          </a:xfrm>
        </p:spPr>
        <p:txBody>
          <a:bodyPr>
            <a:normAutofit lnSpcReduction="20000"/>
          </a:bodyPr>
          <a:p>
            <a:pPr marL="0" indent="0" fontAlgn="auto">
              <a:lnSpc>
                <a:spcPct val="150000"/>
              </a:lnSpc>
              <a:buNone/>
            </a:pP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Stolze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强调翻译中的</a:t>
            </a: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语言认知转换</a:t>
            </a:r>
            <a:r>
              <a:rPr lang="en-US" altLang="zh-CN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，这与心理语言学的以下核心问题高度相关：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解码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Decodierung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：如何从语音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文字中提取意义？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编码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Kodierung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：如何将思想转化为语言？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fontAlgn="auto">
              <a:lnSpc>
                <a:spcPct val="150000"/>
              </a:lnSpc>
              <a:buNone/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跨语言映射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Interlinguale Mapping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：双语者如何在不同语言系统间切换？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94025" y="1310640"/>
            <a:ext cx="6959600" cy="462470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altLang="zh-CN" sz="20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1.语言理解（</a:t>
            </a:r>
            <a:r>
              <a:rPr lang="en-US" altLang="zh-CN" sz="2000">
                <a:solidFill>
                  <a:srgbClr val="C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Verstehensprozess</a:t>
            </a:r>
            <a:r>
              <a:rPr lang="en-US" altLang="zh-CN" sz="20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sz="20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-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大脑如何解码语言（语音、文字、语法）？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- 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Stolze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观点：翻译不仅是语言转换，更是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认知重构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2.语言产生（</a:t>
            </a:r>
            <a:r>
              <a:rPr lang="en-US" altLang="zh-CN" sz="2000">
                <a:solidFill>
                  <a:srgbClr val="C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Gestaltungsprozess</a:t>
            </a:r>
            <a:r>
              <a:rPr lang="en-US" altLang="zh-CN" sz="20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lang="en-US" altLang="zh-CN" sz="20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-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从思维到语言表达的转换机制。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-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Stolze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观点：译者需在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双语认知系统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间切换。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</a:t>
            </a:r>
            <a:r>
              <a:rPr lang="zh-CN" altLang="en-US" sz="20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习得过程（</a:t>
            </a:r>
            <a:r>
              <a:rPr lang="en-US" altLang="zh-CN" sz="2000">
                <a:solidFill>
                  <a:srgbClr val="C00000"/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Erwerbsprozess</a:t>
            </a:r>
            <a:r>
              <a:rPr lang="zh-CN" altLang="en-US" sz="20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-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母语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二语如何被大脑内化？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-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Stolze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观点：翻译能力是一种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动态习得的认知技能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lang="en-US" altLang="zh-CN" sz="19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 sz="19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sz="9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1900" y="1221105"/>
            <a:ext cx="7357745" cy="492061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 sz="20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 语言理解的认知差异 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德语例句：</a:t>
            </a:r>
            <a:r>
              <a:rPr lang="zh-CN" altLang="en-US" sz="20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"Den Mann beißt der Hund."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（字面：男人-宾格 咬 狗-主格）  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→通过格标记（</a:t>
            </a:r>
            <a:r>
              <a:rPr lang="zh-CN" altLang="en-US" sz="20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den/der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）明确是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狗咬男人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，即使语序非常规。  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中文对应：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狗咬了男人。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→语序决定意义，若调换为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男人咬了狗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，含义完全相反。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 翻译中的认知重构（</a:t>
            </a:r>
            <a:r>
              <a:rPr lang="en-US" altLang="zh-CN" sz="2000">
                <a:solidFill>
                  <a:srgbClr val="C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Stolze</a:t>
            </a:r>
            <a:r>
              <a:rPr lang="en-US" altLang="zh-CN" sz="20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核心）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德语被动句：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"Das Problem wurde von ihm gel</a:t>
            </a:r>
            <a:r>
              <a:rPr lang="en-US" altLang="en-US" sz="20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ö</a:t>
            </a:r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st."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（问题被他解决）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中文转换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:“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他解决了这个问题。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→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中文规避被动结构，主动表达更自然。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endParaRPr lang="en-US" altLang="zh-CN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sz="1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>
              <a:buNone/>
            </a:pPr>
            <a:endParaRPr lang="en-US" altLang="zh-CN" sz="1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960" y="1431925"/>
            <a:ext cx="7329170" cy="3994150"/>
          </a:xfrm>
        </p:spPr>
        <p:txBody>
          <a:bodyPr/>
          <a:p>
            <a:pPr marL="0" algn="l">
              <a:lnSpc>
                <a:spcPct val="90000"/>
              </a:lnSpc>
              <a:spcBef>
                <a:spcPts val="1000"/>
              </a:spcBef>
              <a:buClrTx/>
              <a:buSzTx/>
              <a:buNone/>
            </a:pPr>
            <a:r>
              <a:rPr lang="en-US" altLang="zh-CN" sz="20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 习得过程的神经证据 </a:t>
            </a:r>
            <a:endParaRPr lang="en-US" altLang="zh-CN" sz="20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algn="l">
              <a:lnSpc>
                <a:spcPct val="90000"/>
              </a:lnSpc>
              <a:spcBef>
                <a:spcPts val="1000"/>
              </a:spcBef>
              <a:buClrTx/>
              <a:buSzTx/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-德语母语者：  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algn="l">
              <a:lnSpc>
                <a:spcPct val="90000"/>
              </a:lnSpc>
              <a:spcBef>
                <a:spcPts val="1000"/>
              </a:spcBef>
              <a:buClrTx/>
              <a:buSzTx/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处理语法时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左脑布洛卡区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活跃（负责句法分析）。  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algn="l">
              <a:lnSpc>
                <a:spcPct val="90000"/>
              </a:lnSpc>
              <a:spcBef>
                <a:spcPts val="1000"/>
              </a:spcBef>
              <a:buClrTx/>
              <a:buSzTx/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-中文母语者：  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algn="l">
              <a:lnSpc>
                <a:spcPct val="90000"/>
              </a:lnSpc>
              <a:spcBef>
                <a:spcPts val="1000"/>
              </a:spcBef>
              <a:buClrTx/>
              <a:buSzTx/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处理汉字时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右脑视觉皮层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活跃（象形文字处理）。  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algn="l">
              <a:lnSpc>
                <a:spcPct val="90000"/>
              </a:lnSpc>
              <a:spcBef>
                <a:spcPts val="1000"/>
              </a:spcBef>
              <a:buClrTx/>
              <a:buSzTx/>
              <a:buNone/>
            </a:pP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algn="l">
              <a:lnSpc>
                <a:spcPct val="90000"/>
              </a:lnSpc>
              <a:spcBef>
                <a:spcPts val="1000"/>
              </a:spcBef>
              <a:buClrTx/>
              <a:buSzTx/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失语症案例：  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algn="l">
              <a:lnSpc>
                <a:spcPct val="90000"/>
              </a:lnSpc>
              <a:spcBef>
                <a:spcPts val="1000"/>
              </a:spcBef>
              <a:buClrTx/>
              <a:buSzTx/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 德语患者：混淆</a:t>
            </a:r>
            <a:r>
              <a:rPr lang="zh-CN" altLang="en-US" sz="20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der/die/das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（语法性别丢失）。  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algn="l">
              <a:lnSpc>
                <a:spcPct val="90000"/>
              </a:lnSpc>
              <a:spcBef>
                <a:spcPts val="1000"/>
              </a:spcBef>
              <a:buClrTx/>
              <a:buSzTx/>
              <a:buNone/>
            </a:pP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 中文患者：混淆同音字（如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和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事</a:t>
            </a:r>
            <a:r>
              <a:rPr lang="en-US" altLang="zh-CN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zh-CN" altLang="en-US" sz="20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）。</a:t>
            </a:r>
            <a:endParaRPr lang="zh-CN" altLang="en-US" sz="20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11605" y="459105"/>
            <a:ext cx="9504680" cy="5939155"/>
          </a:xfrm>
        </p:spPr>
        <p:txBody>
          <a:bodyPr>
            <a:noAutofit/>
          </a:bodyPr>
          <a:p>
            <a:pPr marL="0" indent="0" algn="ctr"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“Das Kind liest ein Buch.”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 fontAlgn="auto">
              <a:lnSpc>
                <a:spcPct val="150000"/>
              </a:lnSpc>
              <a:buNone/>
            </a:pPr>
            <a:r>
              <a:rPr lang="zh-CN" altLang="en-US" sz="1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大脑如何解码语言（语音、文字、语法）：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听到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“Das Kind liest ein Buch.”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时，听觉系统把语音拆成音素，像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“D”“a”“s”“K”“i”“n”“d”“l”“i”“e”“s”“t”“e”“i”“n”“B”“u”“c”“h”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。接着识别出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“Das”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是中性名词定冠词，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“Kind”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意为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孩子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“liest”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lesen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（读）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的第三人称单数现在时，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“ein”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是不定冠词，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“Buch”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书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。语法上，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“Das Kind”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作主语，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“liest”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是谓语，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“ein Buch”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是宾语，大脑由此理解整句意思。</a:t>
            </a:r>
            <a:endParaRPr lang="zh-CN" altLang="en-US" sz="1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 fontAlgn="auto">
              <a:lnSpc>
                <a:spcPct val="150000"/>
              </a:lnSpc>
              <a:buNone/>
            </a:pPr>
            <a:r>
              <a:rPr lang="zh-CN" altLang="en-US" sz="1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语言产生：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若看到孩子读书，想表达此情景。大脑先从德语词汇库找词，确定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“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孩子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对应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“Kind”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，因是特定孩子加定冠词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“Das”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读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对应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“lesen”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，主语为第三人称单数，动词变为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“liest”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一本书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“ein Buch”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，按德语语法组成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“Das Kind liest ein Buch.”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，再通过发声说出。</a:t>
            </a:r>
            <a:endParaRPr lang="zh-CN" altLang="en-US" sz="1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 fontAlgn="auto">
              <a:lnSpc>
                <a:spcPct val="150000"/>
              </a:lnSpc>
              <a:buNone/>
            </a:pPr>
            <a:r>
              <a:rPr lang="zh-CN" altLang="en-US" sz="1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习得过程：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中国学生课堂上学此句，听发音、看拼写、知词义和结构。课后通过阅读德语材料、听德语内容，接触含相关词汇和结构句子，如</a:t>
            </a:r>
            <a:r>
              <a:rPr lang="en-US" altLang="zh-CN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“Das M</a:t>
            </a:r>
            <a:r>
              <a:rPr lang="en-US" altLang="en-US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ä</a:t>
            </a:r>
            <a:r>
              <a:rPr lang="en-US" altLang="zh-CN" sz="18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dchen liest eine Geschichte.”</a:t>
            </a:r>
            <a:r>
              <a:rPr lang="zh-CN" altLang="en-US" sz="1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（女孩在读一个故事），对比分析巩固知识，将德语知识内化，更熟练运用德语表达。</a:t>
            </a:r>
            <a:endParaRPr lang="zh-CN" altLang="en-US" sz="1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1635</Words>
  <Application>WPS 演示</Application>
  <PresentationFormat>宽屏</PresentationFormat>
  <Paragraphs>58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宋体</vt:lpstr>
      <vt:lpstr>Wingdings</vt:lpstr>
      <vt:lpstr>Times New Roman</vt:lpstr>
      <vt:lpstr>Calibri</vt:lpstr>
      <vt:lpstr>微软雅黑</vt:lpstr>
      <vt:lpstr>Arial Unicode MS</vt:lpstr>
      <vt:lpstr>黑体</vt:lpstr>
      <vt:lpstr>汉仪傲娇体简</vt:lpstr>
      <vt:lpstr>WPS</vt:lpstr>
      <vt:lpstr>Psycholinguistik: Verstehens- und Gestaltungsprozess  (Stolze)</vt:lpstr>
      <vt:lpstr>Was ist Psycholinguistik?   什么是心理语言学？</vt:lpstr>
      <vt:lpstr>Stolze的翻译认知视角延伸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黄丹</dc:creator>
  <cp:lastModifiedBy>黄丹</cp:lastModifiedBy>
  <cp:revision>16</cp:revision>
  <dcterms:created xsi:type="dcterms:W3CDTF">2023-08-09T12:44:00Z</dcterms:created>
  <dcterms:modified xsi:type="dcterms:W3CDTF">2025-04-03T11:28:55Z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2052-12.1.0.20784</vt:lpwstr>
  </property>
</Properties>
</file>