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62" r:id="rId2"/>
  </p:sldMasterIdLst>
  <p:notesMasterIdLst>
    <p:notesMasterId r:id="rId28"/>
  </p:notesMasterIdLst>
  <p:sldIdLst>
    <p:sldId id="292" r:id="rId3"/>
    <p:sldId id="261" r:id="rId4"/>
    <p:sldId id="262" r:id="rId5"/>
    <p:sldId id="266" r:id="rId6"/>
    <p:sldId id="302" r:id="rId7"/>
    <p:sldId id="267" r:id="rId8"/>
    <p:sldId id="303" r:id="rId9"/>
    <p:sldId id="304" r:id="rId10"/>
    <p:sldId id="270" r:id="rId11"/>
    <p:sldId id="268" r:id="rId12"/>
    <p:sldId id="293" r:id="rId13"/>
    <p:sldId id="286" r:id="rId14"/>
    <p:sldId id="295" r:id="rId15"/>
    <p:sldId id="305" r:id="rId16"/>
    <p:sldId id="287" r:id="rId17"/>
    <p:sldId id="269" r:id="rId18"/>
    <p:sldId id="296" r:id="rId19"/>
    <p:sldId id="297" r:id="rId20"/>
    <p:sldId id="288" r:id="rId21"/>
    <p:sldId id="276" r:id="rId22"/>
    <p:sldId id="306" r:id="rId23"/>
    <p:sldId id="301" r:id="rId24"/>
    <p:sldId id="298" r:id="rId25"/>
    <p:sldId id="299" r:id="rId26"/>
    <p:sldId id="300" r:id="rId27"/>
  </p:sldIdLst>
  <p:sldSz cx="12192000" cy="6858000"/>
  <p:notesSz cx="6858000" cy="9144000"/>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687C71"/>
    <a:srgbClr val="2D3633"/>
    <a:srgbClr val="0C0306"/>
    <a:srgbClr val="263937"/>
    <a:srgbClr val="974975"/>
    <a:srgbClr val="0404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40" autoAdjust="0"/>
    <p:restoredTop sz="96314" autoAdjust="0"/>
  </p:normalViewPr>
  <p:slideViewPr>
    <p:cSldViewPr snapToGrid="0" showGuides="1">
      <p:cViewPr varScale="1">
        <p:scale>
          <a:sx n="82" d="100"/>
          <a:sy n="82" d="100"/>
        </p:scale>
        <p:origin x="672" y="67"/>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77BA8E-D23D-4AA6-AAF5-D2997172B230}" type="datetimeFigureOut">
              <a:rPr lang="zh-CN" altLang="en-US" smtClean="0"/>
              <a:t>2022/3/6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85A7E6-8466-460F-99D0-7FDF2BA043CA}" type="slidenum">
              <a:rPr lang="zh-CN" altLang="en-US" smtClean="0"/>
              <a:t>‹#›</a:t>
            </a:fld>
            <a:endParaRPr lang="zh-CN" altLang="en-US"/>
          </a:p>
        </p:txBody>
      </p:sp>
    </p:spTree>
    <p:extLst>
      <p:ext uri="{BB962C8B-B14F-4D97-AF65-F5344CB8AC3E}">
        <p14:creationId xmlns:p14="http://schemas.microsoft.com/office/powerpoint/2010/main" val="40344806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F85A7E6-8466-460F-99D0-7FDF2BA043CA}" type="slidenum">
              <a:rPr lang="zh-CN" altLang="en-US" smtClean="0"/>
              <a:t>2</a:t>
            </a:fld>
            <a:endParaRPr lang="zh-CN" altLang="en-US"/>
          </a:p>
        </p:txBody>
      </p:sp>
    </p:spTree>
    <p:extLst>
      <p:ext uri="{BB962C8B-B14F-4D97-AF65-F5344CB8AC3E}">
        <p14:creationId xmlns:p14="http://schemas.microsoft.com/office/powerpoint/2010/main" val="13036829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F85A7E6-8466-460F-99D0-7FDF2BA043CA}" type="slidenum">
              <a:rPr lang="zh-CN" altLang="en-US" smtClean="0"/>
              <a:t>16</a:t>
            </a:fld>
            <a:endParaRPr lang="zh-CN" altLang="en-US"/>
          </a:p>
        </p:txBody>
      </p:sp>
    </p:spTree>
    <p:extLst>
      <p:ext uri="{BB962C8B-B14F-4D97-AF65-F5344CB8AC3E}">
        <p14:creationId xmlns:p14="http://schemas.microsoft.com/office/powerpoint/2010/main" val="15034404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F85A7E6-8466-460F-99D0-7FDF2BA043CA}" type="slidenum">
              <a:rPr lang="zh-CN" altLang="en-US" smtClean="0"/>
              <a:t>19</a:t>
            </a:fld>
            <a:endParaRPr lang="zh-CN" altLang="en-US"/>
          </a:p>
        </p:txBody>
      </p:sp>
    </p:spTree>
    <p:extLst>
      <p:ext uri="{BB962C8B-B14F-4D97-AF65-F5344CB8AC3E}">
        <p14:creationId xmlns:p14="http://schemas.microsoft.com/office/powerpoint/2010/main" val="17190158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F85A7E6-8466-460F-99D0-7FDF2BA043CA}" type="slidenum">
              <a:rPr lang="zh-CN" altLang="en-US" smtClean="0"/>
              <a:t>20</a:t>
            </a:fld>
            <a:endParaRPr lang="zh-CN" altLang="en-US"/>
          </a:p>
        </p:txBody>
      </p:sp>
    </p:spTree>
    <p:extLst>
      <p:ext uri="{BB962C8B-B14F-4D97-AF65-F5344CB8AC3E}">
        <p14:creationId xmlns:p14="http://schemas.microsoft.com/office/powerpoint/2010/main" val="21341555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F85A7E6-8466-460F-99D0-7FDF2BA043CA}" type="slidenum">
              <a:rPr lang="zh-CN" altLang="en-US" smtClean="0"/>
              <a:t>3</a:t>
            </a:fld>
            <a:endParaRPr lang="zh-CN" altLang="en-US"/>
          </a:p>
        </p:txBody>
      </p:sp>
    </p:spTree>
    <p:extLst>
      <p:ext uri="{BB962C8B-B14F-4D97-AF65-F5344CB8AC3E}">
        <p14:creationId xmlns:p14="http://schemas.microsoft.com/office/powerpoint/2010/main" val="4233109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F85A7E6-8466-460F-99D0-7FDF2BA043CA}" type="slidenum">
              <a:rPr lang="zh-CN" altLang="en-US" smtClean="0"/>
              <a:t>4</a:t>
            </a:fld>
            <a:endParaRPr lang="zh-CN" altLang="en-US"/>
          </a:p>
        </p:txBody>
      </p:sp>
    </p:spTree>
    <p:extLst>
      <p:ext uri="{BB962C8B-B14F-4D97-AF65-F5344CB8AC3E}">
        <p14:creationId xmlns:p14="http://schemas.microsoft.com/office/powerpoint/2010/main" val="6185333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F85A7E6-8466-460F-99D0-7FDF2BA043CA}" type="slidenum">
              <a:rPr lang="zh-CN" altLang="en-US" smtClean="0"/>
              <a:t>6</a:t>
            </a:fld>
            <a:endParaRPr lang="zh-CN" altLang="en-US"/>
          </a:p>
        </p:txBody>
      </p:sp>
    </p:spTree>
    <p:extLst>
      <p:ext uri="{BB962C8B-B14F-4D97-AF65-F5344CB8AC3E}">
        <p14:creationId xmlns:p14="http://schemas.microsoft.com/office/powerpoint/2010/main" val="30796128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F85A7E6-8466-460F-99D0-7FDF2BA043CA}" type="slidenum">
              <a:rPr lang="zh-CN" altLang="en-US" smtClean="0"/>
              <a:t>8</a:t>
            </a:fld>
            <a:endParaRPr lang="zh-CN" altLang="en-US"/>
          </a:p>
        </p:txBody>
      </p:sp>
    </p:spTree>
    <p:extLst>
      <p:ext uri="{BB962C8B-B14F-4D97-AF65-F5344CB8AC3E}">
        <p14:creationId xmlns:p14="http://schemas.microsoft.com/office/powerpoint/2010/main" val="37637371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F85A7E6-8466-460F-99D0-7FDF2BA043CA}" type="slidenum">
              <a:rPr lang="zh-CN" altLang="en-US" smtClean="0"/>
              <a:t>9</a:t>
            </a:fld>
            <a:endParaRPr lang="zh-CN" altLang="en-US"/>
          </a:p>
        </p:txBody>
      </p:sp>
    </p:spTree>
    <p:extLst>
      <p:ext uri="{BB962C8B-B14F-4D97-AF65-F5344CB8AC3E}">
        <p14:creationId xmlns:p14="http://schemas.microsoft.com/office/powerpoint/2010/main" val="7870630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F85A7E6-8466-460F-99D0-7FDF2BA043CA}" type="slidenum">
              <a:rPr lang="zh-CN" altLang="en-US" smtClean="0"/>
              <a:t>10</a:t>
            </a:fld>
            <a:endParaRPr lang="zh-CN" altLang="en-US"/>
          </a:p>
        </p:txBody>
      </p:sp>
    </p:spTree>
    <p:extLst>
      <p:ext uri="{BB962C8B-B14F-4D97-AF65-F5344CB8AC3E}">
        <p14:creationId xmlns:p14="http://schemas.microsoft.com/office/powerpoint/2010/main" val="6900050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F85A7E6-8466-460F-99D0-7FDF2BA043CA}" type="slidenum">
              <a:rPr lang="zh-CN" altLang="en-US" smtClean="0"/>
              <a:t>12</a:t>
            </a:fld>
            <a:endParaRPr lang="zh-CN" altLang="en-US"/>
          </a:p>
        </p:txBody>
      </p:sp>
    </p:spTree>
    <p:extLst>
      <p:ext uri="{BB962C8B-B14F-4D97-AF65-F5344CB8AC3E}">
        <p14:creationId xmlns:p14="http://schemas.microsoft.com/office/powerpoint/2010/main" val="21078427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F85A7E6-8466-460F-99D0-7FDF2BA043CA}" type="slidenum">
              <a:rPr lang="zh-CN" altLang="en-US" smtClean="0"/>
              <a:t>15</a:t>
            </a:fld>
            <a:endParaRPr lang="zh-CN" altLang="en-US"/>
          </a:p>
        </p:txBody>
      </p:sp>
    </p:spTree>
    <p:extLst>
      <p:ext uri="{BB962C8B-B14F-4D97-AF65-F5344CB8AC3E}">
        <p14:creationId xmlns:p14="http://schemas.microsoft.com/office/powerpoint/2010/main" val="28095573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moban/"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3C8E9BCD-EE88-43D9-9C04-C86947094D3C}" type="datetimeFigureOut">
              <a:rPr lang="zh-CN" altLang="en-US" smtClean="0"/>
              <a:t>2022/3/6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DBE47AB9-9498-42FF-B09B-BC779672D855}" type="slidenum">
              <a:rPr lang="zh-CN" altLang="en-US" smtClean="0"/>
              <a:t>‹#›</a:t>
            </a:fld>
            <a:endParaRPr lang="zh-CN" altLang="en-US"/>
          </a:p>
        </p:txBody>
      </p:sp>
    </p:spTree>
    <p:extLst>
      <p:ext uri="{BB962C8B-B14F-4D97-AF65-F5344CB8AC3E}">
        <p14:creationId xmlns:p14="http://schemas.microsoft.com/office/powerpoint/2010/main" val="37507876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9" name="图片 8"/>
          <p:cNvPicPr>
            <a:picLocks noChangeAspect="1"/>
          </p:cNvPicPr>
          <p:nvPr userDrawn="1"/>
        </p:nvPicPr>
        <p:blipFill rotWithShape="1">
          <a:blip r:embed="rId3" cstate="email">
            <a:extLst>
              <a:ext uri="{28A0092B-C50C-407E-A947-70E740481C1C}">
                <a14:useLocalDpi xmlns:a14="http://schemas.microsoft.com/office/drawing/2010/main"/>
              </a:ext>
            </a:extLst>
          </a:blip>
          <a:srcRect r="68771" b="55847"/>
          <a:stretch/>
        </p:blipFill>
        <p:spPr>
          <a:xfrm>
            <a:off x="-12" y="0"/>
            <a:ext cx="3807514" cy="3028013"/>
          </a:xfrm>
          <a:prstGeom prst="rect">
            <a:avLst/>
          </a:prstGeom>
        </p:spPr>
      </p:pic>
      <p:pic>
        <p:nvPicPr>
          <p:cNvPr id="10" name="图片 9"/>
          <p:cNvPicPr>
            <a:picLocks noChangeAspect="1"/>
          </p:cNvPicPr>
          <p:nvPr userDrawn="1"/>
        </p:nvPicPr>
        <p:blipFill rotWithShape="1">
          <a:blip r:embed="rId3" cstate="email">
            <a:extLst>
              <a:ext uri="{28A0092B-C50C-407E-A947-70E740481C1C}">
                <a14:useLocalDpi xmlns:a14="http://schemas.microsoft.com/office/drawing/2010/main"/>
              </a:ext>
            </a:extLst>
          </a:blip>
          <a:srcRect l="79984" t="-1530" r="-4507" b="44766"/>
          <a:stretch/>
        </p:blipFill>
        <p:spPr>
          <a:xfrm>
            <a:off x="9761927" y="-44970"/>
            <a:ext cx="2989868" cy="3892862"/>
          </a:xfrm>
          <a:prstGeom prst="rect">
            <a:avLst/>
          </a:prstGeom>
        </p:spPr>
      </p:pic>
      <p:pic>
        <p:nvPicPr>
          <p:cNvPr id="11" name="图片 10"/>
          <p:cNvPicPr>
            <a:picLocks noChangeAspect="1"/>
          </p:cNvPicPr>
          <p:nvPr userDrawn="1"/>
        </p:nvPicPr>
        <p:blipFill rotWithShape="1">
          <a:blip r:embed="rId3" cstate="email">
            <a:extLst>
              <a:ext uri="{28A0092B-C50C-407E-A947-70E740481C1C}">
                <a14:useLocalDpi xmlns:a14="http://schemas.microsoft.com/office/drawing/2010/main"/>
              </a:ext>
            </a:extLst>
          </a:blip>
          <a:srcRect l="66801" t="60547" r="-573" b="-4633"/>
          <a:stretch/>
        </p:blipFill>
        <p:spPr>
          <a:xfrm>
            <a:off x="8134499" y="4122295"/>
            <a:ext cx="4117461" cy="3023430"/>
          </a:xfrm>
          <a:prstGeom prst="rect">
            <a:avLst/>
          </a:prstGeom>
        </p:spPr>
      </p:pic>
      <p:grpSp>
        <p:nvGrpSpPr>
          <p:cNvPr id="12" name="组合 11"/>
          <p:cNvGrpSpPr/>
          <p:nvPr userDrawn="1"/>
        </p:nvGrpSpPr>
        <p:grpSpPr>
          <a:xfrm>
            <a:off x="391160" y="406400"/>
            <a:ext cx="11424920" cy="6055360"/>
            <a:chOff x="391160" y="406400"/>
            <a:chExt cx="11424920" cy="6055360"/>
          </a:xfrm>
        </p:grpSpPr>
        <p:sp>
          <p:nvSpPr>
            <p:cNvPr id="13" name="矩形 12"/>
            <p:cNvSpPr/>
            <p:nvPr/>
          </p:nvSpPr>
          <p:spPr>
            <a:xfrm>
              <a:off x="391160" y="406400"/>
              <a:ext cx="11424920" cy="6055360"/>
            </a:xfrm>
            <a:prstGeom prst="rect">
              <a:avLst/>
            </a:prstGeom>
            <a:solidFill>
              <a:schemeClr val="bg1"/>
            </a:solidFill>
            <a:ln w="15875">
              <a:noFill/>
            </a:ln>
            <a:effectLst>
              <a:outerShdw blurRad="114300" dist="38100" dir="2700000" algn="tl" rotWithShape="0">
                <a:prstClr val="black">
                  <a:alpha val="3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660400" y="660399"/>
              <a:ext cx="10886440" cy="5547361"/>
            </a:xfrm>
            <a:prstGeom prst="rect">
              <a:avLst/>
            </a:prstGeom>
            <a:noFill/>
            <a:ln w="41275">
              <a:solidFill>
                <a:schemeClr val="accent4">
                  <a:lumMod val="20000"/>
                  <a:lumOff val="8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5" name="组合 14"/>
            <p:cNvGrpSpPr/>
            <p:nvPr/>
          </p:nvGrpSpPr>
          <p:grpSpPr>
            <a:xfrm>
              <a:off x="5033010" y="406400"/>
              <a:ext cx="2141220" cy="583585"/>
              <a:chOff x="5033010" y="406400"/>
              <a:chExt cx="2141220" cy="583585"/>
            </a:xfrm>
          </p:grpSpPr>
          <p:sp>
            <p:nvSpPr>
              <p:cNvPr id="16" name="同侧圆角矩形 15"/>
              <p:cNvSpPr/>
              <p:nvPr/>
            </p:nvSpPr>
            <p:spPr>
              <a:xfrm flipV="1">
                <a:off x="5033010" y="406400"/>
                <a:ext cx="2141220" cy="583585"/>
              </a:xfrm>
              <a:prstGeom prst="round2SameRect">
                <a:avLst/>
              </a:prstGeom>
              <a:solidFill>
                <a:srgbClr val="687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7" name="文本框 16"/>
              <p:cNvSpPr txBox="1"/>
              <p:nvPr/>
            </p:nvSpPr>
            <p:spPr>
              <a:xfrm>
                <a:off x="5153660" y="467359"/>
                <a:ext cx="1899920" cy="461665"/>
              </a:xfrm>
              <a:prstGeom prst="rect">
                <a:avLst/>
              </a:prstGeom>
              <a:noFill/>
            </p:spPr>
            <p:txBody>
              <a:bodyPr wrap="square" rtlCol="0">
                <a:spAutoFit/>
              </a:bodyPr>
              <a:lstStyle/>
              <a:p>
                <a:pPr algn="ctr"/>
                <a:r>
                  <a:rPr lang="zh-CN" altLang="en-US" sz="2400" spc="600" dirty="0">
                    <a:solidFill>
                      <a:schemeClr val="bg1"/>
                    </a:solidFill>
                    <a:latin typeface="华文行楷" panose="02010800040101010101" pitchFamily="2" charset="-122"/>
                    <a:ea typeface="华文行楷" panose="02010800040101010101" pitchFamily="2" charset="-122"/>
                  </a:rPr>
                  <a:t>第二章节</a:t>
                </a:r>
              </a:p>
            </p:txBody>
          </p:sp>
        </p:grpSp>
      </p:grpSp>
    </p:spTree>
    <p:extLst>
      <p:ext uri="{BB962C8B-B14F-4D97-AF65-F5344CB8AC3E}">
        <p14:creationId xmlns:p14="http://schemas.microsoft.com/office/powerpoint/2010/main" val="19555381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9" name="图片 8"/>
          <p:cNvPicPr>
            <a:picLocks noChangeAspect="1"/>
          </p:cNvPicPr>
          <p:nvPr userDrawn="1"/>
        </p:nvPicPr>
        <p:blipFill rotWithShape="1">
          <a:blip r:embed="rId3" cstate="email">
            <a:extLst>
              <a:ext uri="{28A0092B-C50C-407E-A947-70E740481C1C}">
                <a14:useLocalDpi xmlns:a14="http://schemas.microsoft.com/office/drawing/2010/main"/>
              </a:ext>
            </a:extLst>
          </a:blip>
          <a:srcRect r="68771" b="55847"/>
          <a:stretch/>
        </p:blipFill>
        <p:spPr>
          <a:xfrm>
            <a:off x="-12" y="0"/>
            <a:ext cx="3807514" cy="3028013"/>
          </a:xfrm>
          <a:prstGeom prst="rect">
            <a:avLst/>
          </a:prstGeom>
        </p:spPr>
      </p:pic>
      <p:pic>
        <p:nvPicPr>
          <p:cNvPr id="10" name="图片 9"/>
          <p:cNvPicPr>
            <a:picLocks noChangeAspect="1"/>
          </p:cNvPicPr>
          <p:nvPr userDrawn="1"/>
        </p:nvPicPr>
        <p:blipFill rotWithShape="1">
          <a:blip r:embed="rId3" cstate="email">
            <a:extLst>
              <a:ext uri="{28A0092B-C50C-407E-A947-70E740481C1C}">
                <a14:useLocalDpi xmlns:a14="http://schemas.microsoft.com/office/drawing/2010/main"/>
              </a:ext>
            </a:extLst>
          </a:blip>
          <a:srcRect l="79984" t="-1530" r="-4507" b="44766"/>
          <a:stretch/>
        </p:blipFill>
        <p:spPr>
          <a:xfrm>
            <a:off x="9761927" y="-44970"/>
            <a:ext cx="2989868" cy="3892862"/>
          </a:xfrm>
          <a:prstGeom prst="rect">
            <a:avLst/>
          </a:prstGeom>
        </p:spPr>
      </p:pic>
      <p:pic>
        <p:nvPicPr>
          <p:cNvPr id="11" name="图片 10"/>
          <p:cNvPicPr>
            <a:picLocks noChangeAspect="1"/>
          </p:cNvPicPr>
          <p:nvPr userDrawn="1"/>
        </p:nvPicPr>
        <p:blipFill rotWithShape="1">
          <a:blip r:embed="rId3" cstate="email">
            <a:extLst>
              <a:ext uri="{28A0092B-C50C-407E-A947-70E740481C1C}">
                <a14:useLocalDpi xmlns:a14="http://schemas.microsoft.com/office/drawing/2010/main"/>
              </a:ext>
            </a:extLst>
          </a:blip>
          <a:srcRect l="66801" t="60547" r="-573" b="-4633"/>
          <a:stretch/>
        </p:blipFill>
        <p:spPr>
          <a:xfrm>
            <a:off x="8134499" y="4122295"/>
            <a:ext cx="4117461" cy="3023430"/>
          </a:xfrm>
          <a:prstGeom prst="rect">
            <a:avLst/>
          </a:prstGeom>
        </p:spPr>
      </p:pic>
      <p:grpSp>
        <p:nvGrpSpPr>
          <p:cNvPr id="12" name="组合 11"/>
          <p:cNvGrpSpPr/>
          <p:nvPr userDrawn="1"/>
        </p:nvGrpSpPr>
        <p:grpSpPr>
          <a:xfrm>
            <a:off x="391160" y="406400"/>
            <a:ext cx="11424920" cy="6055360"/>
            <a:chOff x="391160" y="406400"/>
            <a:chExt cx="11424920" cy="6055360"/>
          </a:xfrm>
        </p:grpSpPr>
        <p:sp>
          <p:nvSpPr>
            <p:cNvPr id="13" name="矩形 12"/>
            <p:cNvSpPr/>
            <p:nvPr/>
          </p:nvSpPr>
          <p:spPr>
            <a:xfrm>
              <a:off x="391160" y="406400"/>
              <a:ext cx="11424920" cy="6055360"/>
            </a:xfrm>
            <a:prstGeom prst="rect">
              <a:avLst/>
            </a:prstGeom>
            <a:solidFill>
              <a:schemeClr val="bg1"/>
            </a:solidFill>
            <a:ln w="15875">
              <a:noFill/>
            </a:ln>
            <a:effectLst>
              <a:outerShdw blurRad="114300" dist="38100" dir="2700000" algn="tl" rotWithShape="0">
                <a:prstClr val="black">
                  <a:alpha val="3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660400" y="660399"/>
              <a:ext cx="10886440" cy="5547361"/>
            </a:xfrm>
            <a:prstGeom prst="rect">
              <a:avLst/>
            </a:prstGeom>
            <a:noFill/>
            <a:ln w="41275">
              <a:solidFill>
                <a:schemeClr val="accent4">
                  <a:lumMod val="20000"/>
                  <a:lumOff val="8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5" name="组合 14"/>
            <p:cNvGrpSpPr/>
            <p:nvPr/>
          </p:nvGrpSpPr>
          <p:grpSpPr>
            <a:xfrm>
              <a:off x="5033010" y="406400"/>
              <a:ext cx="2141220" cy="583585"/>
              <a:chOff x="5033010" y="406400"/>
              <a:chExt cx="2141220" cy="583585"/>
            </a:xfrm>
          </p:grpSpPr>
          <p:sp>
            <p:nvSpPr>
              <p:cNvPr id="16" name="同侧圆角矩形 15"/>
              <p:cNvSpPr/>
              <p:nvPr/>
            </p:nvSpPr>
            <p:spPr>
              <a:xfrm flipV="1">
                <a:off x="5033010" y="406400"/>
                <a:ext cx="2141220" cy="583585"/>
              </a:xfrm>
              <a:prstGeom prst="round2SameRect">
                <a:avLst/>
              </a:prstGeom>
              <a:solidFill>
                <a:srgbClr val="687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7" name="文本框 16"/>
              <p:cNvSpPr txBox="1"/>
              <p:nvPr/>
            </p:nvSpPr>
            <p:spPr>
              <a:xfrm>
                <a:off x="5153660" y="467359"/>
                <a:ext cx="1899920" cy="461665"/>
              </a:xfrm>
              <a:prstGeom prst="rect">
                <a:avLst/>
              </a:prstGeom>
              <a:noFill/>
            </p:spPr>
            <p:txBody>
              <a:bodyPr wrap="square" rtlCol="0">
                <a:spAutoFit/>
              </a:bodyPr>
              <a:lstStyle/>
              <a:p>
                <a:pPr algn="ctr"/>
                <a:r>
                  <a:rPr lang="zh-CN" altLang="en-US" sz="2400" spc="600" dirty="0">
                    <a:solidFill>
                      <a:schemeClr val="bg1"/>
                    </a:solidFill>
                    <a:latin typeface="华文行楷" panose="02010800040101010101" pitchFamily="2" charset="-122"/>
                    <a:ea typeface="华文行楷" panose="02010800040101010101" pitchFamily="2" charset="-122"/>
                  </a:rPr>
                  <a:t>第三章节</a:t>
                </a:r>
              </a:p>
            </p:txBody>
          </p:sp>
        </p:grpSp>
      </p:grpSp>
    </p:spTree>
    <p:extLst>
      <p:ext uri="{BB962C8B-B14F-4D97-AF65-F5344CB8AC3E}">
        <p14:creationId xmlns:p14="http://schemas.microsoft.com/office/powerpoint/2010/main" val="10107046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图片 7"/>
          <p:cNvPicPr>
            <a:picLocks noChangeAspect="1"/>
          </p:cNvPicPr>
          <p:nvPr userDrawn="1"/>
        </p:nvPicPr>
        <p:blipFill rotWithShape="1">
          <a:blip r:embed="rId3" cstate="email">
            <a:extLst>
              <a:ext uri="{28A0092B-C50C-407E-A947-70E740481C1C}">
                <a14:useLocalDpi xmlns:a14="http://schemas.microsoft.com/office/drawing/2010/main"/>
              </a:ext>
            </a:extLst>
          </a:blip>
          <a:srcRect r="68771" b="55847"/>
          <a:stretch/>
        </p:blipFill>
        <p:spPr>
          <a:xfrm>
            <a:off x="-12" y="0"/>
            <a:ext cx="3807514" cy="3028013"/>
          </a:xfrm>
          <a:prstGeom prst="rect">
            <a:avLst/>
          </a:prstGeom>
        </p:spPr>
      </p:pic>
      <p:pic>
        <p:nvPicPr>
          <p:cNvPr id="9" name="图片 8"/>
          <p:cNvPicPr>
            <a:picLocks noChangeAspect="1"/>
          </p:cNvPicPr>
          <p:nvPr userDrawn="1"/>
        </p:nvPicPr>
        <p:blipFill rotWithShape="1">
          <a:blip r:embed="rId3" cstate="email">
            <a:extLst>
              <a:ext uri="{28A0092B-C50C-407E-A947-70E740481C1C}">
                <a14:useLocalDpi xmlns:a14="http://schemas.microsoft.com/office/drawing/2010/main"/>
              </a:ext>
            </a:extLst>
          </a:blip>
          <a:srcRect l="79984" t="-1530" r="-4507" b="44766"/>
          <a:stretch/>
        </p:blipFill>
        <p:spPr>
          <a:xfrm>
            <a:off x="9761927" y="-44970"/>
            <a:ext cx="2989868" cy="3892862"/>
          </a:xfrm>
          <a:prstGeom prst="rect">
            <a:avLst/>
          </a:prstGeom>
        </p:spPr>
      </p:pic>
      <p:pic>
        <p:nvPicPr>
          <p:cNvPr id="10" name="图片 9"/>
          <p:cNvPicPr>
            <a:picLocks noChangeAspect="1"/>
          </p:cNvPicPr>
          <p:nvPr userDrawn="1"/>
        </p:nvPicPr>
        <p:blipFill rotWithShape="1">
          <a:blip r:embed="rId3" cstate="email">
            <a:extLst>
              <a:ext uri="{28A0092B-C50C-407E-A947-70E740481C1C}">
                <a14:useLocalDpi xmlns:a14="http://schemas.microsoft.com/office/drawing/2010/main"/>
              </a:ext>
            </a:extLst>
          </a:blip>
          <a:srcRect l="66801" t="60547" r="-573" b="-4633"/>
          <a:stretch/>
        </p:blipFill>
        <p:spPr>
          <a:xfrm>
            <a:off x="8134499" y="4122295"/>
            <a:ext cx="4117461" cy="3023430"/>
          </a:xfrm>
          <a:prstGeom prst="rect">
            <a:avLst/>
          </a:prstGeom>
        </p:spPr>
      </p:pic>
      <p:grpSp>
        <p:nvGrpSpPr>
          <p:cNvPr id="11" name="组合 10"/>
          <p:cNvGrpSpPr/>
          <p:nvPr userDrawn="1"/>
        </p:nvGrpSpPr>
        <p:grpSpPr>
          <a:xfrm>
            <a:off x="391160" y="406400"/>
            <a:ext cx="11424920" cy="6055360"/>
            <a:chOff x="391160" y="406400"/>
            <a:chExt cx="11424920" cy="6055360"/>
          </a:xfrm>
        </p:grpSpPr>
        <p:sp>
          <p:nvSpPr>
            <p:cNvPr id="12" name="矩形 11"/>
            <p:cNvSpPr/>
            <p:nvPr/>
          </p:nvSpPr>
          <p:spPr>
            <a:xfrm>
              <a:off x="391160" y="406400"/>
              <a:ext cx="11424920" cy="6055360"/>
            </a:xfrm>
            <a:prstGeom prst="rect">
              <a:avLst/>
            </a:prstGeom>
            <a:solidFill>
              <a:schemeClr val="bg1"/>
            </a:solidFill>
            <a:ln w="15875">
              <a:noFill/>
            </a:ln>
            <a:effectLst>
              <a:outerShdw blurRad="114300" dist="38100" dir="2700000" algn="tl" rotWithShape="0">
                <a:prstClr val="black">
                  <a:alpha val="3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660400" y="660399"/>
              <a:ext cx="10886440" cy="5547361"/>
            </a:xfrm>
            <a:prstGeom prst="rect">
              <a:avLst/>
            </a:prstGeom>
            <a:noFill/>
            <a:ln w="41275">
              <a:solidFill>
                <a:schemeClr val="accent4">
                  <a:lumMod val="20000"/>
                  <a:lumOff val="8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 name="组合 13"/>
            <p:cNvGrpSpPr/>
            <p:nvPr/>
          </p:nvGrpSpPr>
          <p:grpSpPr>
            <a:xfrm>
              <a:off x="5033010" y="406400"/>
              <a:ext cx="2141220" cy="583585"/>
              <a:chOff x="5033010" y="406400"/>
              <a:chExt cx="2141220" cy="583585"/>
            </a:xfrm>
          </p:grpSpPr>
          <p:sp>
            <p:nvSpPr>
              <p:cNvPr id="15" name="同侧圆角矩形 14"/>
              <p:cNvSpPr/>
              <p:nvPr/>
            </p:nvSpPr>
            <p:spPr>
              <a:xfrm flipV="1">
                <a:off x="5033010" y="406400"/>
                <a:ext cx="2141220" cy="583585"/>
              </a:xfrm>
              <a:prstGeom prst="round2SameRect">
                <a:avLst/>
              </a:prstGeom>
              <a:solidFill>
                <a:srgbClr val="687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6" name="文本框 15"/>
              <p:cNvSpPr txBox="1"/>
              <p:nvPr/>
            </p:nvSpPr>
            <p:spPr>
              <a:xfrm>
                <a:off x="5153660" y="467359"/>
                <a:ext cx="1899920" cy="461665"/>
              </a:xfrm>
              <a:prstGeom prst="rect">
                <a:avLst/>
              </a:prstGeom>
              <a:noFill/>
            </p:spPr>
            <p:txBody>
              <a:bodyPr wrap="square" rtlCol="0">
                <a:spAutoFit/>
              </a:bodyPr>
              <a:lstStyle/>
              <a:p>
                <a:pPr algn="ctr"/>
                <a:r>
                  <a:rPr lang="zh-CN" altLang="en-US" sz="2400" spc="600" dirty="0">
                    <a:solidFill>
                      <a:schemeClr val="bg1"/>
                    </a:solidFill>
                    <a:latin typeface="华文行楷" panose="02010800040101010101" pitchFamily="2" charset="-122"/>
                    <a:ea typeface="华文行楷" panose="02010800040101010101" pitchFamily="2" charset="-122"/>
                  </a:rPr>
                  <a:t>第四章节</a:t>
                </a:r>
              </a:p>
            </p:txBody>
          </p:sp>
        </p:grpSp>
      </p:grpSp>
    </p:spTree>
    <p:extLst>
      <p:ext uri="{BB962C8B-B14F-4D97-AF65-F5344CB8AC3E}">
        <p14:creationId xmlns:p14="http://schemas.microsoft.com/office/powerpoint/2010/main" val="15640258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3C8E9BCD-EE88-43D9-9C04-C86947094D3C}" type="datetimeFigureOut">
              <a:rPr lang="zh-CN" altLang="en-US" smtClean="0"/>
              <a:t>2022/3/6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DBE47AB9-9498-42FF-B09B-BC779672D855}" type="slidenum">
              <a:rPr lang="zh-CN" altLang="en-US" smtClean="0"/>
              <a:t>‹#›</a:t>
            </a:fld>
            <a:endParaRPr lang="zh-CN" altLang="en-US"/>
          </a:p>
        </p:txBody>
      </p:sp>
    </p:spTree>
    <p:extLst>
      <p:ext uri="{BB962C8B-B14F-4D97-AF65-F5344CB8AC3E}">
        <p14:creationId xmlns:p14="http://schemas.microsoft.com/office/powerpoint/2010/main" val="551149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2022/3/6</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8497714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2022/3/6</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645525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65920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3C8E9BCD-EE88-43D9-9C04-C86947094D3C}" type="datetimeFigureOut">
              <a:rPr lang="zh-CN" altLang="en-US" smtClean="0"/>
              <a:t>2022/3/6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DBE47AB9-9498-42FF-B09B-BC779672D855}" type="slidenum">
              <a:rPr lang="zh-CN" altLang="en-US" smtClean="0"/>
              <a:t>‹#›</a:t>
            </a:fld>
            <a:endParaRPr lang="zh-CN" altLang="en-US"/>
          </a:p>
        </p:txBody>
      </p:sp>
    </p:spTree>
    <p:extLst>
      <p:ext uri="{BB962C8B-B14F-4D97-AF65-F5344CB8AC3E}">
        <p14:creationId xmlns:p14="http://schemas.microsoft.com/office/powerpoint/2010/main" val="25134801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3C8E9BCD-EE88-43D9-9C04-C86947094D3C}" type="datetimeFigureOut">
              <a:rPr lang="zh-CN" altLang="en-US" smtClean="0"/>
              <a:t>2022/3/6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DBE47AB9-9498-42FF-B09B-BC779672D855}" type="slidenum">
              <a:rPr lang="zh-CN" altLang="en-US" smtClean="0"/>
              <a:t>‹#›</a:t>
            </a:fld>
            <a:endParaRPr lang="zh-CN" altLang="en-US"/>
          </a:p>
        </p:txBody>
      </p:sp>
    </p:spTree>
    <p:extLst>
      <p:ext uri="{BB962C8B-B14F-4D97-AF65-F5344CB8AC3E}">
        <p14:creationId xmlns:p14="http://schemas.microsoft.com/office/powerpoint/2010/main" val="33655824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3C8E9BCD-EE88-43D9-9C04-C86947094D3C}" type="datetimeFigureOut">
              <a:rPr lang="zh-CN" altLang="en-US" smtClean="0"/>
              <a:t>2022/3/6</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DBE47AB9-9498-42FF-B09B-BC779672D855}" type="slidenum">
              <a:rPr lang="zh-CN" altLang="en-US" smtClean="0"/>
              <a:t>‹#›</a:t>
            </a:fld>
            <a:endParaRPr lang="zh-CN" altLang="en-US"/>
          </a:p>
        </p:txBody>
      </p:sp>
    </p:spTree>
    <p:extLst>
      <p:ext uri="{BB962C8B-B14F-4D97-AF65-F5344CB8AC3E}">
        <p14:creationId xmlns:p14="http://schemas.microsoft.com/office/powerpoint/2010/main" val="38327096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3C8E9BCD-EE88-43D9-9C04-C86947094D3C}" type="datetimeFigureOut">
              <a:rPr lang="zh-CN" altLang="en-US" smtClean="0"/>
              <a:t>2022/3/6</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DBE47AB9-9498-42FF-B09B-BC779672D855}" type="slidenum">
              <a:rPr lang="zh-CN" altLang="en-US" smtClean="0"/>
              <a:t>‹#›</a:t>
            </a:fld>
            <a:endParaRPr lang="zh-CN" altLang="en-US"/>
          </a:p>
        </p:txBody>
      </p:sp>
    </p:spTree>
    <p:extLst>
      <p:ext uri="{BB962C8B-B14F-4D97-AF65-F5344CB8AC3E}">
        <p14:creationId xmlns:p14="http://schemas.microsoft.com/office/powerpoint/2010/main" val="39144011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3C8E9BCD-EE88-43D9-9C04-C86947094D3C}" type="datetimeFigureOut">
              <a:rPr lang="zh-CN" altLang="en-US" smtClean="0"/>
              <a:t>2022/3/6</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DBE47AB9-9498-42FF-B09B-BC779672D855}" type="slidenum">
              <a:rPr lang="zh-CN" altLang="en-US" smtClean="0"/>
              <a:t>‹#›</a:t>
            </a:fld>
            <a:endParaRPr lang="zh-CN" altLang="en-US"/>
          </a:p>
        </p:txBody>
      </p:sp>
      <p:sp>
        <p:nvSpPr>
          <p:cNvPr id="11" name="TextBox 10"/>
          <p:cNvSpPr txBox="1"/>
          <p:nvPr userDrawn="1"/>
        </p:nvSpPr>
        <p:spPr>
          <a:xfrm>
            <a:off x="1472277" y="6739570"/>
            <a:ext cx="1800200" cy="118430"/>
          </a:xfrm>
          <a:prstGeom prst="rect">
            <a:avLst/>
          </a:prstGeom>
          <a:noFill/>
        </p:spPr>
        <p:txBody>
          <a:bodyPr wrap="square" rtlCol="0">
            <a:spAutoFit/>
          </a:bodyPr>
          <a:lstStyle/>
          <a:p>
            <a:pPr>
              <a:lnSpc>
                <a:spcPct val="200000"/>
              </a:lnSpc>
            </a:pPr>
            <a:r>
              <a:rPr lang="en-US" altLang="zh-CN" sz="100" dirty="0">
                <a:solidFill>
                  <a:prstClr val="black"/>
                </a:solidFill>
                <a:latin typeface="微软雅黑" panose="020B0503020204020204" pitchFamily="34" charset="-122"/>
                <a:ea typeface="微软雅黑" panose="020B0503020204020204" pitchFamily="34" charset="-122"/>
                <a:hlinkClick r:id="rId2"/>
              </a:rPr>
              <a:t>PPT</a:t>
            </a:r>
            <a:r>
              <a:rPr lang="zh-CN" altLang="en-US" sz="100" dirty="0">
                <a:solidFill>
                  <a:prstClr val="black"/>
                </a:solidFill>
                <a:latin typeface="微软雅黑" panose="020B0503020204020204" pitchFamily="34" charset="-122"/>
                <a:ea typeface="微软雅黑" panose="020B0503020204020204" pitchFamily="34" charset="-122"/>
                <a:hlinkClick r:id="rId2"/>
              </a:rPr>
              <a:t>模板</a:t>
            </a:r>
            <a:r>
              <a:rPr lang="zh-CN" altLang="en-US" sz="100" dirty="0">
                <a:solidFill>
                  <a:prstClr val="black"/>
                </a:solidFill>
                <a:latin typeface="微软雅黑" panose="020B0503020204020204" pitchFamily="34" charset="-122"/>
                <a:ea typeface="微软雅黑" panose="020B0503020204020204" pitchFamily="34" charset="-122"/>
              </a:rPr>
              <a:t> </a:t>
            </a:r>
            <a:r>
              <a:rPr lang="en-US" altLang="zh-CN" sz="100" dirty="0">
                <a:solidFill>
                  <a:prstClr val="black"/>
                </a:solidFill>
                <a:latin typeface="微软雅黑" panose="020B0503020204020204" pitchFamily="34" charset="-122"/>
                <a:ea typeface="微软雅黑" panose="020B0503020204020204" pitchFamily="34" charset="-122"/>
              </a:rPr>
              <a:t>http://www.1ppt.com/moban/</a:t>
            </a:r>
            <a:r>
              <a:rPr lang="zh-CN" altLang="en-US" sz="100" dirty="0">
                <a:solidFill>
                  <a:prstClr val="black"/>
                </a:solidFill>
                <a:latin typeface="微软雅黑" panose="020B0503020204020204" pitchFamily="34" charset="-122"/>
                <a:ea typeface="微软雅黑" panose="020B0503020204020204" pitchFamily="34" charset="-122"/>
              </a:rPr>
              <a:t> </a:t>
            </a:r>
            <a:endParaRPr lang="en-US" altLang="zh-CN" sz="100" dirty="0">
              <a:solidFill>
                <a:prstClr val="black"/>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7228671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3C8E9BCD-EE88-43D9-9C04-C86947094D3C}" type="datetimeFigureOut">
              <a:rPr lang="zh-CN" altLang="en-US" smtClean="0"/>
              <a:t>2022/3/6</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DBE47AB9-9498-42FF-B09B-BC779672D855}" type="slidenum">
              <a:rPr lang="zh-CN" altLang="en-US" smtClean="0"/>
              <a:t>‹#›</a:t>
            </a:fld>
            <a:endParaRPr lang="zh-CN" altLang="en-US"/>
          </a:p>
        </p:txBody>
      </p:sp>
    </p:spTree>
    <p:extLst>
      <p:ext uri="{BB962C8B-B14F-4D97-AF65-F5344CB8AC3E}">
        <p14:creationId xmlns:p14="http://schemas.microsoft.com/office/powerpoint/2010/main" val="25516173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6" name="图片 5"/>
          <p:cNvPicPr>
            <a:picLocks noChangeAspect="1"/>
          </p:cNvPicPr>
          <p:nvPr userDrawn="1"/>
        </p:nvPicPr>
        <p:blipFill rotWithShape="1">
          <a:blip r:embed="rId3" cstate="email">
            <a:extLst>
              <a:ext uri="{28A0092B-C50C-407E-A947-70E740481C1C}">
                <a14:useLocalDpi xmlns:a14="http://schemas.microsoft.com/office/drawing/2010/main"/>
              </a:ext>
            </a:extLst>
          </a:blip>
          <a:srcRect r="68771" b="55847"/>
          <a:stretch/>
        </p:blipFill>
        <p:spPr>
          <a:xfrm>
            <a:off x="-12" y="0"/>
            <a:ext cx="3807514" cy="3028013"/>
          </a:xfrm>
          <a:prstGeom prst="rect">
            <a:avLst/>
          </a:prstGeom>
        </p:spPr>
      </p:pic>
      <p:pic>
        <p:nvPicPr>
          <p:cNvPr id="7" name="图片 6"/>
          <p:cNvPicPr>
            <a:picLocks noChangeAspect="1"/>
          </p:cNvPicPr>
          <p:nvPr userDrawn="1"/>
        </p:nvPicPr>
        <p:blipFill rotWithShape="1">
          <a:blip r:embed="rId3" cstate="email">
            <a:extLst>
              <a:ext uri="{28A0092B-C50C-407E-A947-70E740481C1C}">
                <a14:useLocalDpi xmlns:a14="http://schemas.microsoft.com/office/drawing/2010/main"/>
              </a:ext>
            </a:extLst>
          </a:blip>
          <a:srcRect l="79984" t="-1530" r="-4507" b="44766"/>
          <a:stretch/>
        </p:blipFill>
        <p:spPr>
          <a:xfrm>
            <a:off x="9761927" y="-44970"/>
            <a:ext cx="2989868" cy="3892862"/>
          </a:xfrm>
          <a:prstGeom prst="rect">
            <a:avLst/>
          </a:prstGeom>
        </p:spPr>
      </p:pic>
      <p:pic>
        <p:nvPicPr>
          <p:cNvPr id="8" name="图片 7"/>
          <p:cNvPicPr>
            <a:picLocks noChangeAspect="1"/>
          </p:cNvPicPr>
          <p:nvPr userDrawn="1"/>
        </p:nvPicPr>
        <p:blipFill rotWithShape="1">
          <a:blip r:embed="rId3" cstate="email">
            <a:extLst>
              <a:ext uri="{28A0092B-C50C-407E-A947-70E740481C1C}">
                <a14:useLocalDpi xmlns:a14="http://schemas.microsoft.com/office/drawing/2010/main"/>
              </a:ext>
            </a:extLst>
          </a:blip>
          <a:srcRect l="66801" t="60547" r="-573" b="-4633"/>
          <a:stretch/>
        </p:blipFill>
        <p:spPr>
          <a:xfrm>
            <a:off x="8134499" y="4122295"/>
            <a:ext cx="4117461" cy="3023430"/>
          </a:xfrm>
          <a:prstGeom prst="rect">
            <a:avLst/>
          </a:prstGeom>
        </p:spPr>
      </p:pic>
    </p:spTree>
    <p:extLst>
      <p:ext uri="{BB962C8B-B14F-4D97-AF65-F5344CB8AC3E}">
        <p14:creationId xmlns:p14="http://schemas.microsoft.com/office/powerpoint/2010/main" val="27201269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6" name="图片 5"/>
          <p:cNvPicPr>
            <a:picLocks noChangeAspect="1"/>
          </p:cNvPicPr>
          <p:nvPr userDrawn="1"/>
        </p:nvPicPr>
        <p:blipFill rotWithShape="1">
          <a:blip r:embed="rId3" cstate="email">
            <a:extLst>
              <a:ext uri="{28A0092B-C50C-407E-A947-70E740481C1C}">
                <a14:useLocalDpi xmlns:a14="http://schemas.microsoft.com/office/drawing/2010/main"/>
              </a:ext>
            </a:extLst>
          </a:blip>
          <a:srcRect r="68771" b="55847"/>
          <a:stretch/>
        </p:blipFill>
        <p:spPr>
          <a:xfrm>
            <a:off x="-12" y="0"/>
            <a:ext cx="3807514" cy="3028013"/>
          </a:xfrm>
          <a:prstGeom prst="rect">
            <a:avLst/>
          </a:prstGeom>
        </p:spPr>
      </p:pic>
      <p:pic>
        <p:nvPicPr>
          <p:cNvPr id="7" name="图片 6"/>
          <p:cNvPicPr>
            <a:picLocks noChangeAspect="1"/>
          </p:cNvPicPr>
          <p:nvPr userDrawn="1"/>
        </p:nvPicPr>
        <p:blipFill rotWithShape="1">
          <a:blip r:embed="rId3" cstate="email">
            <a:extLst>
              <a:ext uri="{28A0092B-C50C-407E-A947-70E740481C1C}">
                <a14:useLocalDpi xmlns:a14="http://schemas.microsoft.com/office/drawing/2010/main"/>
              </a:ext>
            </a:extLst>
          </a:blip>
          <a:srcRect l="79984" t="-1530" r="-4507" b="44766"/>
          <a:stretch/>
        </p:blipFill>
        <p:spPr>
          <a:xfrm>
            <a:off x="9761927" y="-44970"/>
            <a:ext cx="2989868" cy="3892862"/>
          </a:xfrm>
          <a:prstGeom prst="rect">
            <a:avLst/>
          </a:prstGeom>
        </p:spPr>
      </p:pic>
      <p:pic>
        <p:nvPicPr>
          <p:cNvPr id="8" name="图片 7"/>
          <p:cNvPicPr>
            <a:picLocks noChangeAspect="1"/>
          </p:cNvPicPr>
          <p:nvPr userDrawn="1"/>
        </p:nvPicPr>
        <p:blipFill rotWithShape="1">
          <a:blip r:embed="rId3" cstate="email">
            <a:extLst>
              <a:ext uri="{28A0092B-C50C-407E-A947-70E740481C1C}">
                <a14:useLocalDpi xmlns:a14="http://schemas.microsoft.com/office/drawing/2010/main"/>
              </a:ext>
            </a:extLst>
          </a:blip>
          <a:srcRect l="66801" t="60547" r="-573" b="-4633"/>
          <a:stretch/>
        </p:blipFill>
        <p:spPr>
          <a:xfrm>
            <a:off x="8134499" y="4122295"/>
            <a:ext cx="4117461" cy="3023430"/>
          </a:xfrm>
          <a:prstGeom prst="rect">
            <a:avLst/>
          </a:prstGeom>
        </p:spPr>
      </p:pic>
      <p:grpSp>
        <p:nvGrpSpPr>
          <p:cNvPr id="9" name="组合 8"/>
          <p:cNvGrpSpPr/>
          <p:nvPr userDrawn="1"/>
        </p:nvGrpSpPr>
        <p:grpSpPr>
          <a:xfrm>
            <a:off x="391160" y="406400"/>
            <a:ext cx="11424920" cy="6055360"/>
            <a:chOff x="391160" y="406400"/>
            <a:chExt cx="11424920" cy="6055360"/>
          </a:xfrm>
        </p:grpSpPr>
        <p:sp>
          <p:nvSpPr>
            <p:cNvPr id="10" name="矩形 9"/>
            <p:cNvSpPr/>
            <p:nvPr/>
          </p:nvSpPr>
          <p:spPr>
            <a:xfrm>
              <a:off x="391160" y="406400"/>
              <a:ext cx="11424920" cy="6055360"/>
            </a:xfrm>
            <a:prstGeom prst="rect">
              <a:avLst/>
            </a:prstGeom>
            <a:solidFill>
              <a:schemeClr val="bg1"/>
            </a:solidFill>
            <a:ln w="15875">
              <a:noFill/>
            </a:ln>
            <a:effectLst>
              <a:outerShdw blurRad="114300" dist="38100" dir="2700000" algn="tl" rotWithShape="0">
                <a:prstClr val="black">
                  <a:alpha val="3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660400" y="660399"/>
              <a:ext cx="10886440" cy="5547361"/>
            </a:xfrm>
            <a:prstGeom prst="rect">
              <a:avLst/>
            </a:prstGeom>
            <a:noFill/>
            <a:ln w="41275">
              <a:solidFill>
                <a:schemeClr val="accent4">
                  <a:lumMod val="20000"/>
                  <a:lumOff val="8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 name="组合 11"/>
            <p:cNvGrpSpPr/>
            <p:nvPr/>
          </p:nvGrpSpPr>
          <p:grpSpPr>
            <a:xfrm>
              <a:off x="5033010" y="406400"/>
              <a:ext cx="2141220" cy="583585"/>
              <a:chOff x="5033010" y="406400"/>
              <a:chExt cx="2141220" cy="583585"/>
            </a:xfrm>
          </p:grpSpPr>
          <p:sp>
            <p:nvSpPr>
              <p:cNvPr id="13" name="同侧圆角矩形 12"/>
              <p:cNvSpPr/>
              <p:nvPr/>
            </p:nvSpPr>
            <p:spPr>
              <a:xfrm flipV="1">
                <a:off x="5033010" y="406400"/>
                <a:ext cx="2141220" cy="583585"/>
              </a:xfrm>
              <a:prstGeom prst="round2SameRect">
                <a:avLst/>
              </a:prstGeom>
              <a:solidFill>
                <a:srgbClr val="687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4" name="文本框 13"/>
              <p:cNvSpPr txBox="1"/>
              <p:nvPr/>
            </p:nvSpPr>
            <p:spPr>
              <a:xfrm>
                <a:off x="5153660" y="467359"/>
                <a:ext cx="1899920" cy="461665"/>
              </a:xfrm>
              <a:prstGeom prst="rect">
                <a:avLst/>
              </a:prstGeom>
              <a:noFill/>
            </p:spPr>
            <p:txBody>
              <a:bodyPr wrap="square" rtlCol="0">
                <a:spAutoFit/>
              </a:bodyPr>
              <a:lstStyle/>
              <a:p>
                <a:pPr algn="ctr"/>
                <a:r>
                  <a:rPr lang="zh-CN" altLang="en-US" sz="2400" spc="600" dirty="0">
                    <a:solidFill>
                      <a:schemeClr val="bg1"/>
                    </a:solidFill>
                    <a:latin typeface="华文行楷" panose="02010800040101010101" pitchFamily="2" charset="-122"/>
                    <a:ea typeface="华文行楷" panose="02010800040101010101" pitchFamily="2" charset="-122"/>
                  </a:rPr>
                  <a:t>第一章节</a:t>
                </a:r>
              </a:p>
            </p:txBody>
          </p:sp>
        </p:grpSp>
      </p:grpSp>
    </p:spTree>
    <p:extLst>
      <p:ext uri="{BB962C8B-B14F-4D97-AF65-F5344CB8AC3E}">
        <p14:creationId xmlns:p14="http://schemas.microsoft.com/office/powerpoint/2010/main" val="1904285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矩形 6"/>
          <p:cNvSpPr/>
          <p:nvPr userDrawn="1"/>
        </p:nvSpPr>
        <p:spPr>
          <a:xfrm>
            <a:off x="2943628" y="2522373"/>
            <a:ext cx="6312131" cy="1320618"/>
          </a:xfrm>
          <a:prstGeom prst="rect">
            <a:avLst/>
          </a:prstGeom>
        </p:spPr>
        <p:txBody>
          <a:bodyPr wrap="square">
            <a:spAutoFit/>
          </a:bodyPr>
          <a:lstStyle/>
          <a:p>
            <a:pPr algn="ctr">
              <a:lnSpc>
                <a:spcPct val="200000"/>
              </a:lnSpc>
            </a:pPr>
            <a:r>
              <a:rPr lang="zh-CN" altLang="en-US" sz="1400" b="1" dirty="0">
                <a:solidFill>
                  <a:schemeClr val="accent1">
                    <a:lumMod val="50000"/>
                    <a:alpha val="0"/>
                  </a:schemeClr>
                </a:solidFill>
                <a:latin typeface="文泉驿等宽微米黑" panose="020B0606030804020204" pitchFamily="34" charset="-122"/>
                <a:ea typeface="文泉驿等宽微米黑" panose="020B0606030804020204" pitchFamily="34" charset="-122"/>
                <a:cs typeface="文泉驿等宽微米黑" panose="020B0606030804020204" pitchFamily="34" charset="-122"/>
                <a:sym typeface="逐浪细阁体" panose="03000509000000000000" pitchFamily="65" charset="-122"/>
              </a:rPr>
              <a:t>感谢您下载包图网平台上提供的</a:t>
            </a:r>
            <a:r>
              <a:rPr lang="en-US" altLang="zh-CN" sz="1400" b="1" dirty="0">
                <a:solidFill>
                  <a:schemeClr val="accent1">
                    <a:lumMod val="50000"/>
                    <a:alpha val="0"/>
                  </a:schemeClr>
                </a:solidFill>
                <a:latin typeface="文泉驿等宽微米黑" panose="020B0606030804020204" pitchFamily="34" charset="-122"/>
                <a:ea typeface="文泉驿等宽微米黑" panose="020B0606030804020204" pitchFamily="34" charset="-122"/>
                <a:cs typeface="文泉驿等宽微米黑" panose="020B0606030804020204" pitchFamily="34" charset="-122"/>
                <a:sym typeface="逐浪细阁体" panose="03000509000000000000" pitchFamily="65" charset="-122"/>
              </a:rPr>
              <a:t>PPT</a:t>
            </a:r>
            <a:r>
              <a:rPr lang="zh-CN" altLang="en-US" sz="1400" b="1" dirty="0">
                <a:solidFill>
                  <a:schemeClr val="accent1">
                    <a:lumMod val="50000"/>
                    <a:alpha val="0"/>
                  </a:schemeClr>
                </a:solidFill>
                <a:latin typeface="文泉驿等宽微米黑" panose="020B0606030804020204" pitchFamily="34" charset="-122"/>
                <a:ea typeface="文泉驿等宽微米黑" panose="020B0606030804020204" pitchFamily="34" charset="-122"/>
                <a:cs typeface="文泉驿等宽微米黑" panose="020B0606030804020204" pitchFamily="34" charset="-122"/>
                <a:sym typeface="逐浪细阁体" panose="03000509000000000000" pitchFamily="65" charset="-122"/>
              </a:rPr>
              <a:t>作品，为了您和包图网以及原创作者的利益，请勿复制、传播、销售，否则将承担法律责任！包图网将对作品进行维权，按照传播下载次数进行十倍的索取赔偿！</a:t>
            </a:r>
            <a:endParaRPr lang="en-US" altLang="zh-CN" sz="1400" b="1" dirty="0">
              <a:solidFill>
                <a:schemeClr val="accent1">
                  <a:lumMod val="50000"/>
                  <a:alpha val="0"/>
                </a:schemeClr>
              </a:solidFill>
              <a:latin typeface="文泉驿等宽微米黑" panose="020B0606030804020204" pitchFamily="34" charset="-122"/>
              <a:ea typeface="文泉驿等宽微米黑" panose="020B0606030804020204" pitchFamily="34" charset="-122"/>
              <a:cs typeface="文泉驿等宽微米黑" panose="020B0606030804020204" pitchFamily="34" charset="-122"/>
              <a:sym typeface="逐浪细阁体" panose="03000509000000000000" pitchFamily="65" charset="-122"/>
            </a:endParaRPr>
          </a:p>
        </p:txBody>
      </p:sp>
    </p:spTree>
    <p:extLst>
      <p:ext uri="{BB962C8B-B14F-4D97-AF65-F5344CB8AC3E}">
        <p14:creationId xmlns:p14="http://schemas.microsoft.com/office/powerpoint/2010/main" val="41961431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1" r:id="rId6"/>
    <p:sldLayoutId id="2147483654" r:id="rId7"/>
    <p:sldLayoutId id="2147483655" r:id="rId8"/>
    <p:sldLayoutId id="2147483660" r:id="rId9"/>
    <p:sldLayoutId id="2147483656" r:id="rId10"/>
    <p:sldLayoutId id="2147483657" r:id="rId11"/>
    <p:sldLayoutId id="2147483658" r:id="rId12"/>
    <p:sldLayoutId id="2147483659"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0508866"/>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9.jpeg"/><Relationship Id="rId7"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9.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7.png"/><Relationship Id="rId9" Type="http://schemas.openxmlformats.org/officeDocument/2006/relationships/image" Target="../media/image2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8.xml"/><Relationship Id="rId5" Type="http://schemas.openxmlformats.org/officeDocument/2006/relationships/image" Target="../media/image2.png"/><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8.xml"/><Relationship Id="rId5" Type="http://schemas.openxmlformats.org/officeDocument/2006/relationships/image" Target="../media/image2.png"/><Relationship Id="rId4" Type="http://schemas.openxmlformats.org/officeDocument/2006/relationships/image" Target="../media/image24.jpeg"/></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11.xml"/><Relationship Id="rId5" Type="http://schemas.openxmlformats.org/officeDocument/2006/relationships/image" Target="../media/image31.jpeg"/><Relationship Id="rId4" Type="http://schemas.openxmlformats.org/officeDocument/2006/relationships/image" Target="../media/image30.jpeg"/></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11.xml"/><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8.xml"/><Relationship Id="rId5" Type="http://schemas.openxmlformats.org/officeDocument/2006/relationships/image" Target="../media/image2.png"/><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notesSlide" Target="../notesSlides/notesSlide1.xml"/><Relationship Id="rId7" Type="http://schemas.openxmlformats.org/officeDocument/2006/relationships/image" Target="../media/image7.jpeg"/><Relationship Id="rId2" Type="http://schemas.openxmlformats.org/officeDocument/2006/relationships/slideLayout" Target="../slideLayouts/slideLayout8.xml"/><Relationship Id="rId1" Type="http://schemas.openxmlformats.org/officeDocument/2006/relationships/themeOverride" Target="../theme/themeOverride1.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8.xml"/><Relationship Id="rId5" Type="http://schemas.openxmlformats.org/officeDocument/2006/relationships/image" Target="../media/image2.pn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5517147" y="2095737"/>
            <a:ext cx="184731" cy="2169825"/>
          </a:xfrm>
          <a:prstGeom prst="rect">
            <a:avLst/>
          </a:prstGeom>
          <a:noFill/>
        </p:spPr>
        <p:txBody>
          <a:bodyPr wrap="none" rtlCol="0">
            <a:spAutoFit/>
          </a:bodyPr>
          <a:lstStyle/>
          <a:p>
            <a:endParaRPr lang="zh-CN" altLang="en-US" sz="13500" b="1" dirty="0">
              <a:solidFill>
                <a:schemeClr val="bg1"/>
              </a:solidFill>
              <a:effectLst>
                <a:outerShdw dist="38100" dir="2700000" algn="tl">
                  <a:srgbClr val="000000">
                    <a:alpha val="30000"/>
                  </a:srgbClr>
                </a:outerShdw>
              </a:effectLst>
              <a:cs typeface="+mn-ea"/>
              <a:sym typeface="+mn-lt"/>
            </a:endParaRPr>
          </a:p>
        </p:txBody>
      </p:sp>
      <p:pic>
        <p:nvPicPr>
          <p:cNvPr id="7" name="图片 6"/>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5136486" y="151682"/>
            <a:ext cx="2933906" cy="2216730"/>
          </a:xfrm>
          <a:prstGeom prst="rect">
            <a:avLst/>
          </a:prstGeom>
        </p:spPr>
      </p:pic>
      <p:sp>
        <p:nvSpPr>
          <p:cNvPr id="2" name="文本框 1">
            <a:extLst>
              <a:ext uri="{FF2B5EF4-FFF2-40B4-BE49-F238E27FC236}">
                <a16:creationId xmlns:a16="http://schemas.microsoft.com/office/drawing/2014/main" id="{1725C299-C9B8-4C4D-AA19-17E4A01B89BC}"/>
              </a:ext>
            </a:extLst>
          </p:cNvPr>
          <p:cNvSpPr txBox="1"/>
          <p:nvPr/>
        </p:nvSpPr>
        <p:spPr>
          <a:xfrm>
            <a:off x="236220" y="5947914"/>
            <a:ext cx="3520440" cy="461665"/>
          </a:xfrm>
          <a:prstGeom prst="rect">
            <a:avLst/>
          </a:prstGeom>
          <a:noFill/>
        </p:spPr>
        <p:txBody>
          <a:bodyPr wrap="square" rtlCol="0">
            <a:spAutoFit/>
          </a:bodyPr>
          <a:lstStyle/>
          <a:p>
            <a:r>
              <a:rPr lang="zh-CN" altLang="en-US" sz="2400" b="1" dirty="0">
                <a:solidFill>
                  <a:schemeClr val="bg1"/>
                </a:solidFill>
              </a:rPr>
              <a:t>汇报人：刘珍 </a:t>
            </a:r>
            <a:r>
              <a:rPr lang="en-US" altLang="zh-CN" sz="2400" b="1" dirty="0">
                <a:solidFill>
                  <a:schemeClr val="bg1"/>
                </a:solidFill>
              </a:rPr>
              <a:t>Liu Zhen</a:t>
            </a:r>
            <a:endParaRPr lang="zh-CN" altLang="en-US" sz="2400" b="1" dirty="0">
              <a:solidFill>
                <a:schemeClr val="bg1"/>
              </a:solidFill>
            </a:endParaRPr>
          </a:p>
        </p:txBody>
      </p:sp>
      <p:sp>
        <p:nvSpPr>
          <p:cNvPr id="4" name="文本框 3">
            <a:extLst>
              <a:ext uri="{FF2B5EF4-FFF2-40B4-BE49-F238E27FC236}">
                <a16:creationId xmlns:a16="http://schemas.microsoft.com/office/drawing/2014/main" id="{861C0847-A9BB-4119-B7E0-A4505FEC6E1E}"/>
              </a:ext>
            </a:extLst>
          </p:cNvPr>
          <p:cNvSpPr txBox="1"/>
          <p:nvPr/>
        </p:nvSpPr>
        <p:spPr>
          <a:xfrm>
            <a:off x="3543300" y="2689860"/>
            <a:ext cx="4671060" cy="1938992"/>
          </a:xfrm>
          <a:prstGeom prst="rect">
            <a:avLst/>
          </a:prstGeom>
          <a:noFill/>
        </p:spPr>
        <p:txBody>
          <a:bodyPr wrap="square" rtlCol="0">
            <a:spAutoFit/>
          </a:bodyPr>
          <a:lstStyle/>
          <a:p>
            <a:pPr algn="ctr"/>
            <a:r>
              <a:rPr lang="zh-CN" altLang="en-US" sz="6000" b="1" dirty="0">
                <a:solidFill>
                  <a:schemeClr val="bg1"/>
                </a:solidFill>
                <a:latin typeface="华文楷体" panose="02010600040101010101" pitchFamily="2" charset="-122"/>
                <a:ea typeface="华文楷体" panose="02010600040101010101" pitchFamily="2" charset="-122"/>
                <a:cs typeface="Times New Roman" panose="02020603050405020304" pitchFamily="18" charset="0"/>
              </a:rPr>
              <a:t>经典化</a:t>
            </a:r>
            <a:endParaRPr lang="en-US" altLang="zh-CN" sz="6000" b="1" dirty="0">
              <a:solidFill>
                <a:schemeClr val="bg1"/>
              </a:solidFill>
              <a:latin typeface="华文楷体" panose="02010600040101010101" pitchFamily="2" charset="-122"/>
              <a:ea typeface="华文楷体" panose="02010600040101010101" pitchFamily="2" charset="-122"/>
              <a:cs typeface="Times New Roman" panose="02020603050405020304" pitchFamily="18" charset="0"/>
            </a:endParaRPr>
          </a:p>
          <a:p>
            <a:pPr algn="ctr"/>
            <a:r>
              <a:rPr lang="en-US" altLang="zh-CN" sz="6000" b="1" dirty="0">
                <a:solidFill>
                  <a:schemeClr val="bg1"/>
                </a:solidFill>
                <a:latin typeface="Times New Roman" panose="02020603050405020304" pitchFamily="18" charset="0"/>
                <a:cs typeface="Times New Roman" panose="02020603050405020304" pitchFamily="18" charset="0"/>
              </a:rPr>
              <a:t>canonization</a:t>
            </a:r>
            <a:endParaRPr lang="zh-CN" altLang="en-US" sz="60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8331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nodePh="1">
                                  <p:stCondLst>
                                    <p:cond delay="25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42" presetClass="entr" presetSubtype="0" fill="hold" nodeType="withEffect">
                                  <p:stCondLst>
                                    <p:cond delay="50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1" name="图片 10"/>
          <p:cNvPicPr>
            <a:picLocks noChangeAspect="1"/>
          </p:cNvPicPr>
          <p:nvPr/>
        </p:nvPicPr>
        <p:blipFill>
          <a:blip r:embed="rId4"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549658" y="4518660"/>
            <a:ext cx="1871980" cy="1871980"/>
          </a:xfrm>
          <a:prstGeom prst="rect">
            <a:avLst/>
          </a:prstGeom>
        </p:spPr>
      </p:pic>
      <p:sp>
        <p:nvSpPr>
          <p:cNvPr id="2" name="文本框 1">
            <a:extLst>
              <a:ext uri="{FF2B5EF4-FFF2-40B4-BE49-F238E27FC236}">
                <a16:creationId xmlns:a16="http://schemas.microsoft.com/office/drawing/2014/main" id="{3DB7D024-3728-4F7C-9B58-44F143B181F4}"/>
              </a:ext>
            </a:extLst>
          </p:cNvPr>
          <p:cNvSpPr txBox="1"/>
          <p:nvPr/>
        </p:nvSpPr>
        <p:spPr>
          <a:xfrm>
            <a:off x="1249680" y="1120140"/>
            <a:ext cx="9288780" cy="584775"/>
          </a:xfrm>
          <a:prstGeom prst="rect">
            <a:avLst/>
          </a:prstGeom>
          <a:noFill/>
        </p:spPr>
        <p:txBody>
          <a:bodyPr wrap="square" rtlCol="0">
            <a:spAutoFit/>
          </a:bodyPr>
          <a:lstStyle/>
          <a:p>
            <a:r>
              <a:rPr lang="zh-CN" altLang="en-US" sz="3200" b="1" dirty="0">
                <a:latin typeface="华文楷体" panose="02010600040101010101" pitchFamily="2" charset="-122"/>
                <a:ea typeface="华文楷体" panose="02010600040101010101" pitchFamily="2" charset="-122"/>
              </a:rPr>
              <a:t>经典化作品代表</a:t>
            </a:r>
            <a:r>
              <a:rPr lang="en-US" altLang="zh-CN" sz="3200" b="1" dirty="0">
                <a:latin typeface="华文楷体" panose="02010600040101010101" pitchFamily="2" charset="-122"/>
                <a:ea typeface="华文楷体" panose="02010600040101010101" pitchFamily="2" charset="-122"/>
              </a:rPr>
              <a:t>Classical Works Representation</a:t>
            </a:r>
            <a:endParaRPr lang="zh-CN" altLang="en-US" sz="3200" b="1" dirty="0">
              <a:latin typeface="华文楷体" panose="02010600040101010101" pitchFamily="2" charset="-122"/>
              <a:ea typeface="华文楷体" panose="02010600040101010101" pitchFamily="2" charset="-122"/>
            </a:endParaRPr>
          </a:p>
        </p:txBody>
      </p:sp>
      <p:pic>
        <p:nvPicPr>
          <p:cNvPr id="3" name="图片 2">
            <a:extLst>
              <a:ext uri="{FF2B5EF4-FFF2-40B4-BE49-F238E27FC236}">
                <a16:creationId xmlns:a16="http://schemas.microsoft.com/office/drawing/2014/main" id="{AFC38639-6355-4247-9007-BA224DD97827}"/>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751757" y="2065019"/>
            <a:ext cx="2060687" cy="2678893"/>
          </a:xfrm>
          <a:prstGeom prst="rect">
            <a:avLst/>
          </a:prstGeom>
        </p:spPr>
      </p:pic>
      <p:pic>
        <p:nvPicPr>
          <p:cNvPr id="4" name="图片 3">
            <a:extLst>
              <a:ext uri="{FF2B5EF4-FFF2-40B4-BE49-F238E27FC236}">
                <a16:creationId xmlns:a16="http://schemas.microsoft.com/office/drawing/2014/main" id="{BE0B563B-2B28-42D2-98D8-C21D0FD6F4E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988416" y="2207882"/>
            <a:ext cx="1795742" cy="2379358"/>
          </a:xfrm>
          <a:prstGeom prst="rect">
            <a:avLst/>
          </a:prstGeom>
        </p:spPr>
      </p:pic>
      <p:pic>
        <p:nvPicPr>
          <p:cNvPr id="5" name="图片 4">
            <a:extLst>
              <a:ext uri="{FF2B5EF4-FFF2-40B4-BE49-F238E27FC236}">
                <a16:creationId xmlns:a16="http://schemas.microsoft.com/office/drawing/2014/main" id="{CADABD18-EEB7-41CF-8510-D85AD7A8F252}"/>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4931813" y="2120186"/>
            <a:ext cx="1961219" cy="2528940"/>
          </a:xfrm>
          <a:prstGeom prst="rect">
            <a:avLst/>
          </a:prstGeom>
        </p:spPr>
      </p:pic>
      <p:pic>
        <p:nvPicPr>
          <p:cNvPr id="6" name="图片 5">
            <a:extLst>
              <a:ext uri="{FF2B5EF4-FFF2-40B4-BE49-F238E27FC236}">
                <a16:creationId xmlns:a16="http://schemas.microsoft.com/office/drawing/2014/main" id="{F4B0D511-9704-485A-B1B6-00584EF44704}"/>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109456" y="2145004"/>
            <a:ext cx="1676404" cy="2442236"/>
          </a:xfrm>
          <a:prstGeom prst="rect">
            <a:avLst/>
          </a:prstGeom>
        </p:spPr>
      </p:pic>
      <p:pic>
        <p:nvPicPr>
          <p:cNvPr id="7" name="图片 6">
            <a:extLst>
              <a:ext uri="{FF2B5EF4-FFF2-40B4-BE49-F238E27FC236}">
                <a16:creationId xmlns:a16="http://schemas.microsoft.com/office/drawing/2014/main" id="{B7052003-4ADA-4A10-B94D-BBC057088ACA}"/>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093535" y="1926367"/>
            <a:ext cx="2060687" cy="2872083"/>
          </a:xfrm>
          <a:prstGeom prst="rect">
            <a:avLst/>
          </a:prstGeom>
        </p:spPr>
      </p:pic>
    </p:spTree>
    <p:extLst>
      <p:ext uri="{BB962C8B-B14F-4D97-AF65-F5344CB8AC3E}">
        <p14:creationId xmlns:p14="http://schemas.microsoft.com/office/powerpoint/2010/main" val="31134682"/>
      </p:ext>
    </p:extLst>
  </p:cSld>
  <p:clrMapOvr>
    <a:masterClrMapping/>
  </p:clrMapOvr>
  <mc:AlternateContent xmlns:mc="http://schemas.openxmlformats.org/markup-compatibility/2006" xmlns:p14="http://schemas.microsoft.com/office/powerpoint/2010/main">
    <mc:Choice Requires="p14">
      <p:transition spd="slow" p14:dur="1400" advClick="0" advTm="3000">
        <p14:ripple/>
      </p:transition>
    </mc:Choice>
    <mc:Fallback xmlns="">
      <p:transition spd="slow" advClick="0" advTm="300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AA0ADA56-227B-4A08-A94C-2A40E8EBB30F}"/>
              </a:ext>
            </a:extLst>
          </p:cNvPr>
          <p:cNvSpPr txBox="1"/>
          <p:nvPr/>
        </p:nvSpPr>
        <p:spPr>
          <a:xfrm>
            <a:off x="1022985" y="1133594"/>
            <a:ext cx="8761095" cy="584775"/>
          </a:xfrm>
          <a:prstGeom prst="rect">
            <a:avLst/>
          </a:prstGeom>
          <a:noFill/>
        </p:spPr>
        <p:txBody>
          <a:bodyPr wrap="square">
            <a:spAutoFit/>
          </a:bodyPr>
          <a:lstStyle/>
          <a:p>
            <a:r>
              <a:rPr lang="zh-CN" altLang="en-US" sz="3200" b="1" dirty="0">
                <a:latin typeface="华文楷体" panose="02010600040101010101" pitchFamily="2" charset="-122"/>
                <a:ea typeface="华文楷体" panose="02010600040101010101" pitchFamily="2" charset="-122"/>
              </a:rPr>
              <a:t>经典文学代表作</a:t>
            </a:r>
            <a:r>
              <a:rPr lang="en-US" altLang="zh-CN" sz="3200" b="1" dirty="0">
                <a:latin typeface="华文楷体" panose="02010600040101010101" pitchFamily="2" charset="-122"/>
                <a:ea typeface="华文楷体" panose="02010600040101010101" pitchFamily="2" charset="-122"/>
              </a:rPr>
              <a:t>Classical Works Representation</a:t>
            </a:r>
            <a:endParaRPr lang="zh-CN" altLang="en-US" sz="3200" b="1" dirty="0">
              <a:latin typeface="华文楷体" panose="02010600040101010101" pitchFamily="2" charset="-122"/>
              <a:ea typeface="华文楷体" panose="02010600040101010101" pitchFamily="2" charset="-122"/>
            </a:endParaRPr>
          </a:p>
        </p:txBody>
      </p:sp>
      <p:sp>
        <p:nvSpPr>
          <p:cNvPr id="3" name="文本框 2">
            <a:extLst>
              <a:ext uri="{FF2B5EF4-FFF2-40B4-BE49-F238E27FC236}">
                <a16:creationId xmlns:a16="http://schemas.microsoft.com/office/drawing/2014/main" id="{EBC0DE53-470D-418D-A944-7B9B5ABA8568}"/>
              </a:ext>
            </a:extLst>
          </p:cNvPr>
          <p:cNvSpPr txBox="1"/>
          <p:nvPr/>
        </p:nvSpPr>
        <p:spPr>
          <a:xfrm>
            <a:off x="1181100" y="1783080"/>
            <a:ext cx="9723120" cy="3280000"/>
          </a:xfrm>
          <a:prstGeom prst="rect">
            <a:avLst/>
          </a:prstGeom>
          <a:noFill/>
        </p:spPr>
        <p:txBody>
          <a:bodyPr wrap="square" rtlCol="0">
            <a:spAutoFit/>
          </a:bodyPr>
          <a:lstStyle/>
          <a:p>
            <a:pPr>
              <a:lnSpc>
                <a:spcPct val="150000"/>
              </a:lnSpc>
            </a:pPr>
            <a:r>
              <a:rPr lang="en-US" altLang="zh-CN" sz="2000" b="1" dirty="0">
                <a:latin typeface="华文楷体" panose="02010600040101010101" pitchFamily="2" charset="-122"/>
                <a:ea typeface="华文楷体" panose="02010600040101010101" pitchFamily="2" charset="-122"/>
              </a:rPr>
              <a:t>《</a:t>
            </a:r>
            <a:r>
              <a:rPr lang="zh-CN" altLang="en-US" sz="2000" b="1" dirty="0">
                <a:latin typeface="华文楷体" panose="02010600040101010101" pitchFamily="2" charset="-122"/>
                <a:ea typeface="华文楷体" panose="02010600040101010101" pitchFamily="2" charset="-122"/>
              </a:rPr>
              <a:t>诗经</a:t>
            </a:r>
            <a:r>
              <a:rPr lang="en-US" altLang="zh-CN" sz="2000" b="1" dirty="0">
                <a:latin typeface="华文楷体" panose="02010600040101010101" pitchFamily="2" charset="-122"/>
                <a:ea typeface="华文楷体" panose="02010600040101010101" pitchFamily="2" charset="-122"/>
              </a:rPr>
              <a:t>》《</a:t>
            </a:r>
            <a:r>
              <a:rPr lang="zh-CN" altLang="en-US" sz="2000" b="1" dirty="0">
                <a:latin typeface="华文楷体" panose="02010600040101010101" pitchFamily="2" charset="-122"/>
                <a:ea typeface="华文楷体" panose="02010600040101010101" pitchFamily="2" charset="-122"/>
              </a:rPr>
              <a:t>红楼梦</a:t>
            </a:r>
            <a:r>
              <a:rPr lang="en-US" altLang="zh-CN" sz="2000" b="1" dirty="0">
                <a:latin typeface="华文楷体" panose="02010600040101010101" pitchFamily="2" charset="-122"/>
                <a:ea typeface="华文楷体" panose="02010600040101010101" pitchFamily="2" charset="-122"/>
              </a:rPr>
              <a:t>》</a:t>
            </a:r>
            <a:r>
              <a:rPr lang="zh-CN" altLang="en-US" sz="2000" b="1" dirty="0">
                <a:latin typeface="华文楷体" panose="02010600040101010101" pitchFamily="2" charset="-122"/>
                <a:ea typeface="华文楷体" panose="02010600040101010101" pitchFamily="2" charset="-122"/>
              </a:rPr>
              <a:t>曹雪芹 著　</a:t>
            </a:r>
            <a:r>
              <a:rPr lang="en-US" altLang="zh-CN" sz="2000" b="1" dirty="0">
                <a:latin typeface="华文楷体" panose="02010600040101010101" pitchFamily="2" charset="-122"/>
                <a:ea typeface="华文楷体" panose="02010600040101010101" pitchFamily="2" charset="-122"/>
              </a:rPr>
              <a:t>《</a:t>
            </a:r>
            <a:r>
              <a:rPr lang="zh-CN" altLang="en-US" sz="2000" b="1" dirty="0">
                <a:latin typeface="华文楷体" panose="02010600040101010101" pitchFamily="2" charset="-122"/>
                <a:ea typeface="华文楷体" panose="02010600040101010101" pitchFamily="2" charset="-122"/>
              </a:rPr>
              <a:t>三国演义</a:t>
            </a:r>
            <a:r>
              <a:rPr lang="en-US" altLang="zh-CN" sz="2000" b="1" dirty="0">
                <a:latin typeface="华文楷体" panose="02010600040101010101" pitchFamily="2" charset="-122"/>
                <a:ea typeface="华文楷体" panose="02010600040101010101" pitchFamily="2" charset="-122"/>
              </a:rPr>
              <a:t>》</a:t>
            </a:r>
            <a:r>
              <a:rPr lang="zh-CN" altLang="en-US" sz="2000" b="1" dirty="0">
                <a:latin typeface="华文楷体" panose="02010600040101010101" pitchFamily="2" charset="-122"/>
                <a:ea typeface="华文楷体" panose="02010600040101010101" pitchFamily="2" charset="-122"/>
              </a:rPr>
              <a:t>罗贯中 </a:t>
            </a:r>
            <a:r>
              <a:rPr lang="en-US" altLang="zh-CN" sz="2000" b="1" dirty="0">
                <a:latin typeface="华文楷体" panose="02010600040101010101" pitchFamily="2" charset="-122"/>
                <a:ea typeface="华文楷体" panose="02010600040101010101" pitchFamily="2" charset="-122"/>
              </a:rPr>
              <a:t>《</a:t>
            </a:r>
            <a:r>
              <a:rPr lang="zh-CN" altLang="en-US" sz="2000" b="1" dirty="0">
                <a:latin typeface="华文楷体" panose="02010600040101010101" pitchFamily="2" charset="-122"/>
                <a:ea typeface="华文楷体" panose="02010600040101010101" pitchFamily="2" charset="-122"/>
              </a:rPr>
              <a:t>水浒传</a:t>
            </a:r>
            <a:r>
              <a:rPr lang="en-US" altLang="zh-CN" sz="2000" b="1" dirty="0">
                <a:latin typeface="华文楷体" panose="02010600040101010101" pitchFamily="2" charset="-122"/>
                <a:ea typeface="华文楷体" panose="02010600040101010101" pitchFamily="2" charset="-122"/>
              </a:rPr>
              <a:t>》</a:t>
            </a:r>
            <a:r>
              <a:rPr lang="zh-CN" altLang="en-US" sz="2000" b="1" dirty="0">
                <a:latin typeface="华文楷体" panose="02010600040101010101" pitchFamily="2" charset="-122"/>
                <a:ea typeface="华文楷体" panose="02010600040101010101" pitchFamily="2" charset="-122"/>
              </a:rPr>
              <a:t>施耐庵、罗贯中 著    </a:t>
            </a:r>
            <a:r>
              <a:rPr lang="en-US" altLang="zh-CN" sz="2000" b="1" dirty="0">
                <a:latin typeface="华文楷体" panose="02010600040101010101" pitchFamily="2" charset="-122"/>
                <a:ea typeface="华文楷体" panose="02010600040101010101" pitchFamily="2" charset="-122"/>
              </a:rPr>
              <a:t>《</a:t>
            </a:r>
            <a:r>
              <a:rPr lang="zh-CN" altLang="en-US" sz="2000" b="1" dirty="0">
                <a:latin typeface="华文楷体" panose="02010600040101010101" pitchFamily="2" charset="-122"/>
                <a:ea typeface="华文楷体" panose="02010600040101010101" pitchFamily="2" charset="-122"/>
              </a:rPr>
              <a:t>西游记</a:t>
            </a:r>
            <a:r>
              <a:rPr lang="en-US" altLang="zh-CN" sz="2000" b="1" dirty="0">
                <a:latin typeface="华文楷体" panose="02010600040101010101" pitchFamily="2" charset="-122"/>
                <a:ea typeface="华文楷体" panose="02010600040101010101" pitchFamily="2" charset="-122"/>
              </a:rPr>
              <a:t>》</a:t>
            </a:r>
            <a:r>
              <a:rPr lang="zh-CN" altLang="en-US" sz="2000" b="1" dirty="0">
                <a:latin typeface="华文楷体" panose="02010600040101010101" pitchFamily="2" charset="-122"/>
                <a:ea typeface="华文楷体" panose="02010600040101010101" pitchFamily="2" charset="-122"/>
              </a:rPr>
              <a:t>吴承恩 著   </a:t>
            </a:r>
            <a:r>
              <a:rPr lang="en-US" altLang="zh-CN" sz="2000" b="1" dirty="0">
                <a:latin typeface="华文楷体" panose="02010600040101010101" pitchFamily="2" charset="-122"/>
                <a:ea typeface="华文楷体" panose="02010600040101010101" pitchFamily="2" charset="-122"/>
              </a:rPr>
              <a:t>《</a:t>
            </a:r>
            <a:r>
              <a:rPr lang="zh-CN" altLang="en-US" sz="2000" b="1" dirty="0">
                <a:latin typeface="华文楷体" panose="02010600040101010101" pitchFamily="2" charset="-122"/>
                <a:ea typeface="华文楷体" panose="02010600040101010101" pitchFamily="2" charset="-122"/>
              </a:rPr>
              <a:t>喻世明言</a:t>
            </a:r>
            <a:r>
              <a:rPr lang="en-US" altLang="zh-CN" sz="2000" b="1" dirty="0">
                <a:latin typeface="华文楷体" panose="02010600040101010101" pitchFamily="2" charset="-122"/>
                <a:ea typeface="华文楷体" panose="02010600040101010101" pitchFamily="2" charset="-122"/>
              </a:rPr>
              <a:t>》 《</a:t>
            </a:r>
            <a:r>
              <a:rPr lang="zh-CN" altLang="en-US" sz="2000" b="1" dirty="0">
                <a:latin typeface="华文楷体" panose="02010600040101010101" pitchFamily="2" charset="-122"/>
                <a:ea typeface="华文楷体" panose="02010600040101010101" pitchFamily="2" charset="-122"/>
              </a:rPr>
              <a:t>警世通言</a:t>
            </a:r>
            <a:r>
              <a:rPr lang="en-US" altLang="zh-CN" sz="2000" b="1" dirty="0">
                <a:latin typeface="华文楷体" panose="02010600040101010101" pitchFamily="2" charset="-122"/>
                <a:ea typeface="华文楷体" panose="02010600040101010101" pitchFamily="2" charset="-122"/>
              </a:rPr>
              <a:t>》 《</a:t>
            </a:r>
            <a:r>
              <a:rPr lang="zh-CN" altLang="en-US" sz="2000" b="1" dirty="0">
                <a:latin typeface="华文楷体" panose="02010600040101010101" pitchFamily="2" charset="-122"/>
                <a:ea typeface="华文楷体" panose="02010600040101010101" pitchFamily="2" charset="-122"/>
              </a:rPr>
              <a:t>醒世恒言</a:t>
            </a:r>
            <a:r>
              <a:rPr lang="en-US" altLang="zh-CN" sz="2000" b="1" dirty="0">
                <a:latin typeface="华文楷体" panose="02010600040101010101" pitchFamily="2" charset="-122"/>
                <a:ea typeface="华文楷体" panose="02010600040101010101" pitchFamily="2" charset="-122"/>
              </a:rPr>
              <a:t>》</a:t>
            </a:r>
            <a:r>
              <a:rPr lang="zh-CN" altLang="en-US" sz="2000" b="1" dirty="0">
                <a:latin typeface="华文楷体" panose="02010600040101010101" pitchFamily="2" charset="-122"/>
                <a:ea typeface="华文楷体" panose="02010600040101010101" pitchFamily="2" charset="-122"/>
              </a:rPr>
              <a:t>冯梦龙 </a:t>
            </a:r>
            <a:r>
              <a:rPr lang="en-US" altLang="zh-CN" sz="2000" b="1" dirty="0">
                <a:latin typeface="华文楷体" panose="02010600040101010101" pitchFamily="2" charset="-122"/>
                <a:ea typeface="华文楷体" panose="02010600040101010101" pitchFamily="2" charset="-122"/>
              </a:rPr>
              <a:t>《</a:t>
            </a:r>
            <a:r>
              <a:rPr lang="zh-CN" altLang="en-US" sz="2000" b="1" dirty="0">
                <a:latin typeface="华文楷体" panose="02010600040101010101" pitchFamily="2" charset="-122"/>
                <a:ea typeface="华文楷体" panose="02010600040101010101" pitchFamily="2" charset="-122"/>
              </a:rPr>
              <a:t>拍案惊奇</a:t>
            </a:r>
            <a:r>
              <a:rPr lang="en-US" altLang="zh-CN" sz="2000" b="1" dirty="0">
                <a:latin typeface="华文楷体" panose="02010600040101010101" pitchFamily="2" charset="-122"/>
                <a:ea typeface="华文楷体" panose="02010600040101010101" pitchFamily="2" charset="-122"/>
              </a:rPr>
              <a:t>》</a:t>
            </a:r>
            <a:r>
              <a:rPr lang="zh-CN" altLang="en-US" sz="2000" b="1" dirty="0">
                <a:latin typeface="华文楷体" panose="02010600040101010101" pitchFamily="2" charset="-122"/>
                <a:ea typeface="华文楷体" panose="02010600040101010101" pitchFamily="2" charset="-122"/>
              </a:rPr>
              <a:t>凌濛初 </a:t>
            </a:r>
            <a:r>
              <a:rPr lang="en-US" altLang="zh-CN" sz="2000" b="1" dirty="0">
                <a:latin typeface="华文楷体" panose="02010600040101010101" pitchFamily="2" charset="-122"/>
                <a:ea typeface="华文楷体" panose="02010600040101010101" pitchFamily="2" charset="-122"/>
              </a:rPr>
              <a:t>《</a:t>
            </a:r>
            <a:r>
              <a:rPr lang="zh-CN" altLang="en-US" sz="2000" b="1" dirty="0">
                <a:latin typeface="华文楷体" panose="02010600040101010101" pitchFamily="2" charset="-122"/>
                <a:ea typeface="华文楷体" panose="02010600040101010101" pitchFamily="2" charset="-122"/>
              </a:rPr>
              <a:t>儒林外史</a:t>
            </a:r>
            <a:r>
              <a:rPr lang="en-US" altLang="zh-CN" sz="2000" b="1" dirty="0">
                <a:latin typeface="华文楷体" panose="02010600040101010101" pitchFamily="2" charset="-122"/>
                <a:ea typeface="华文楷体" panose="02010600040101010101" pitchFamily="2" charset="-122"/>
              </a:rPr>
              <a:t>》</a:t>
            </a:r>
            <a:r>
              <a:rPr lang="zh-CN" altLang="en-US" sz="2000" b="1" dirty="0">
                <a:latin typeface="华文楷体" panose="02010600040101010101" pitchFamily="2" charset="-122"/>
                <a:ea typeface="华文楷体" panose="02010600040101010101" pitchFamily="2" charset="-122"/>
              </a:rPr>
              <a:t>吴敬梓 著    张</a:t>
            </a:r>
            <a:r>
              <a:rPr lang="en-US" altLang="zh-CN" sz="2000" b="1" dirty="0">
                <a:latin typeface="华文楷体" panose="02010600040101010101" pitchFamily="2" charset="-122"/>
                <a:ea typeface="华文楷体" panose="02010600040101010101" pitchFamily="2" charset="-122"/>
              </a:rPr>
              <a:t>《</a:t>
            </a:r>
            <a:r>
              <a:rPr lang="zh-CN" altLang="en-US" sz="2000" b="1" dirty="0">
                <a:latin typeface="华文楷体" panose="02010600040101010101" pitchFamily="2" charset="-122"/>
                <a:ea typeface="华文楷体" panose="02010600040101010101" pitchFamily="2" charset="-122"/>
              </a:rPr>
              <a:t>聊斋志异</a:t>
            </a:r>
            <a:r>
              <a:rPr lang="en-US" altLang="zh-CN" sz="2000" b="1" dirty="0">
                <a:latin typeface="华文楷体" panose="02010600040101010101" pitchFamily="2" charset="-122"/>
                <a:ea typeface="华文楷体" panose="02010600040101010101" pitchFamily="2" charset="-122"/>
              </a:rPr>
              <a:t>》</a:t>
            </a:r>
            <a:r>
              <a:rPr lang="zh-CN" altLang="en-US" sz="2000" b="1" dirty="0">
                <a:latin typeface="华文楷体" panose="02010600040101010101" pitchFamily="2" charset="-122"/>
                <a:ea typeface="华文楷体" panose="02010600040101010101" pitchFamily="2" charset="-122"/>
              </a:rPr>
              <a:t>蒲松龄 </a:t>
            </a:r>
            <a:r>
              <a:rPr lang="en-US" altLang="zh-CN" sz="2000" b="1" dirty="0">
                <a:latin typeface="华文楷体" panose="02010600040101010101" pitchFamily="2" charset="-122"/>
                <a:ea typeface="华文楷体" panose="02010600040101010101" pitchFamily="2" charset="-122"/>
              </a:rPr>
              <a:t>《</a:t>
            </a:r>
            <a:r>
              <a:rPr lang="zh-CN" altLang="en-US" sz="2000" b="1" dirty="0">
                <a:latin typeface="华文楷体" panose="02010600040101010101" pitchFamily="2" charset="-122"/>
                <a:ea typeface="华文楷体" panose="02010600040101010101" pitchFamily="2" charset="-122"/>
              </a:rPr>
              <a:t>镜花缘</a:t>
            </a:r>
            <a:r>
              <a:rPr lang="en-US" altLang="zh-CN" sz="2000" b="1" dirty="0">
                <a:latin typeface="华文楷体" panose="02010600040101010101" pitchFamily="2" charset="-122"/>
                <a:ea typeface="华文楷体" panose="02010600040101010101" pitchFamily="2" charset="-122"/>
              </a:rPr>
              <a:t>》</a:t>
            </a:r>
            <a:r>
              <a:rPr lang="zh-CN" altLang="en-US" sz="2000" b="1" dirty="0">
                <a:latin typeface="华文楷体" panose="02010600040101010101" pitchFamily="2" charset="-122"/>
                <a:ea typeface="华文楷体" panose="02010600040101010101" pitchFamily="2" charset="-122"/>
              </a:rPr>
              <a:t>李汝珍 著    </a:t>
            </a:r>
            <a:r>
              <a:rPr lang="en-US" altLang="zh-CN" sz="2000" b="1" dirty="0">
                <a:latin typeface="华文楷体" panose="02010600040101010101" pitchFamily="2" charset="-122"/>
                <a:ea typeface="华文楷体" panose="02010600040101010101" pitchFamily="2" charset="-122"/>
              </a:rPr>
              <a:t>《</a:t>
            </a:r>
            <a:r>
              <a:rPr lang="zh-CN" altLang="en-US" sz="2000" b="1" dirty="0">
                <a:latin typeface="华文楷体" panose="02010600040101010101" pitchFamily="2" charset="-122"/>
                <a:ea typeface="华文楷体" panose="02010600040101010101" pitchFamily="2" charset="-122"/>
              </a:rPr>
              <a:t>封神演义</a:t>
            </a:r>
            <a:r>
              <a:rPr lang="en-US" altLang="zh-CN" sz="2000" b="1" dirty="0">
                <a:latin typeface="华文楷体" panose="02010600040101010101" pitchFamily="2" charset="-122"/>
                <a:ea typeface="华文楷体" panose="02010600040101010101" pitchFamily="2" charset="-122"/>
              </a:rPr>
              <a:t>》</a:t>
            </a:r>
            <a:r>
              <a:rPr lang="zh-CN" altLang="en-US" sz="2000" b="1" dirty="0">
                <a:latin typeface="华文楷体" panose="02010600040101010101" pitchFamily="2" charset="-122"/>
                <a:ea typeface="华文楷体" panose="02010600040101010101" pitchFamily="2" charset="-122"/>
              </a:rPr>
              <a:t>许仲琳 编   </a:t>
            </a:r>
            <a:r>
              <a:rPr lang="en-US" altLang="zh-CN" sz="2000" b="1" dirty="0">
                <a:latin typeface="华文楷体" panose="02010600040101010101" pitchFamily="2" charset="-122"/>
                <a:ea typeface="华文楷体" panose="02010600040101010101" pitchFamily="2" charset="-122"/>
              </a:rPr>
              <a:t>《</a:t>
            </a:r>
            <a:r>
              <a:rPr lang="zh-CN" altLang="en-US" sz="2000" b="1" dirty="0">
                <a:latin typeface="华文楷体" panose="02010600040101010101" pitchFamily="2" charset="-122"/>
                <a:ea typeface="华文楷体" panose="02010600040101010101" pitchFamily="2" charset="-122"/>
              </a:rPr>
              <a:t>官场现形记</a:t>
            </a:r>
            <a:r>
              <a:rPr lang="en-US" altLang="zh-CN" sz="2000" b="1" dirty="0">
                <a:latin typeface="华文楷体" panose="02010600040101010101" pitchFamily="2" charset="-122"/>
                <a:ea typeface="华文楷体" panose="02010600040101010101" pitchFamily="2" charset="-122"/>
              </a:rPr>
              <a:t>》</a:t>
            </a:r>
            <a:r>
              <a:rPr lang="zh-CN" altLang="en-US" sz="2000" b="1" dirty="0">
                <a:latin typeface="华文楷体" panose="02010600040101010101" pitchFamily="2" charset="-122"/>
                <a:ea typeface="华文楷体" panose="02010600040101010101" pitchFamily="2" charset="-122"/>
              </a:rPr>
              <a:t>李宝嘉 著   </a:t>
            </a:r>
            <a:r>
              <a:rPr lang="en-US" altLang="zh-CN" sz="2000" b="1" dirty="0">
                <a:latin typeface="华文楷体" panose="02010600040101010101" pitchFamily="2" charset="-122"/>
                <a:ea typeface="华文楷体" panose="02010600040101010101" pitchFamily="2" charset="-122"/>
              </a:rPr>
              <a:t>《</a:t>
            </a:r>
            <a:r>
              <a:rPr lang="zh-CN" altLang="en-US" sz="2000" b="1" dirty="0">
                <a:latin typeface="华文楷体" panose="02010600040101010101" pitchFamily="2" charset="-122"/>
                <a:ea typeface="华文楷体" panose="02010600040101010101" pitchFamily="2" charset="-122"/>
              </a:rPr>
              <a:t>二十年目睹之怪现状</a:t>
            </a:r>
            <a:r>
              <a:rPr lang="en-US" altLang="zh-CN" sz="2000" b="1" dirty="0">
                <a:latin typeface="华文楷体" panose="02010600040101010101" pitchFamily="2" charset="-122"/>
                <a:ea typeface="华文楷体" panose="02010600040101010101" pitchFamily="2" charset="-122"/>
              </a:rPr>
              <a:t>》</a:t>
            </a:r>
            <a:r>
              <a:rPr lang="zh-CN" altLang="en-US" sz="2000" b="1" dirty="0">
                <a:latin typeface="华文楷体" panose="02010600040101010101" pitchFamily="2" charset="-122"/>
                <a:ea typeface="华文楷体" panose="02010600040101010101" pitchFamily="2" charset="-122"/>
              </a:rPr>
              <a:t>吴趼人 著     </a:t>
            </a:r>
            <a:r>
              <a:rPr lang="en-US" altLang="zh-CN" sz="2000" b="1" dirty="0">
                <a:latin typeface="华文楷体" panose="02010600040101010101" pitchFamily="2" charset="-122"/>
                <a:ea typeface="华文楷体" panose="02010600040101010101" pitchFamily="2" charset="-122"/>
              </a:rPr>
              <a:t>《</a:t>
            </a:r>
            <a:r>
              <a:rPr lang="zh-CN" altLang="en-US" sz="2000" b="1" dirty="0">
                <a:latin typeface="华文楷体" panose="02010600040101010101" pitchFamily="2" charset="-122"/>
                <a:ea typeface="华文楷体" panose="02010600040101010101" pitchFamily="2" charset="-122"/>
              </a:rPr>
              <a:t>老残游记</a:t>
            </a:r>
            <a:r>
              <a:rPr lang="en-US" altLang="zh-CN" sz="2000" b="1" dirty="0">
                <a:latin typeface="华文楷体" panose="02010600040101010101" pitchFamily="2" charset="-122"/>
                <a:ea typeface="华文楷体" panose="02010600040101010101" pitchFamily="2" charset="-122"/>
              </a:rPr>
              <a:t>》</a:t>
            </a:r>
            <a:r>
              <a:rPr lang="zh-CN" altLang="en-US" sz="2000" b="1" dirty="0">
                <a:latin typeface="华文楷体" panose="02010600040101010101" pitchFamily="2" charset="-122"/>
                <a:ea typeface="华文楷体" panose="02010600040101010101" pitchFamily="2" charset="-122"/>
              </a:rPr>
              <a:t>刘鹗 著    </a:t>
            </a:r>
            <a:r>
              <a:rPr lang="en-US" altLang="zh-CN" sz="2000" b="1" dirty="0">
                <a:latin typeface="华文楷体" panose="02010600040101010101" pitchFamily="2" charset="-122"/>
                <a:ea typeface="华文楷体" panose="02010600040101010101" pitchFamily="2" charset="-122"/>
              </a:rPr>
              <a:t>《</a:t>
            </a:r>
            <a:r>
              <a:rPr lang="zh-CN" altLang="en-US" sz="2000" b="1" dirty="0">
                <a:latin typeface="华文楷体" panose="02010600040101010101" pitchFamily="2" charset="-122"/>
                <a:ea typeface="华文楷体" panose="02010600040101010101" pitchFamily="2" charset="-122"/>
              </a:rPr>
              <a:t>孽海花</a:t>
            </a:r>
            <a:r>
              <a:rPr lang="en-US" altLang="zh-CN" sz="2000" b="1" dirty="0">
                <a:latin typeface="华文楷体" panose="02010600040101010101" pitchFamily="2" charset="-122"/>
                <a:ea typeface="华文楷体" panose="02010600040101010101" pitchFamily="2" charset="-122"/>
              </a:rPr>
              <a:t>》</a:t>
            </a:r>
            <a:r>
              <a:rPr lang="zh-CN" altLang="en-US" sz="2000" b="1" dirty="0">
                <a:latin typeface="华文楷体" panose="02010600040101010101" pitchFamily="2" charset="-122"/>
                <a:ea typeface="华文楷体" panose="02010600040101010101" pitchFamily="2" charset="-122"/>
              </a:rPr>
              <a:t>曾朴著</a:t>
            </a:r>
            <a:endParaRPr lang="en-US" altLang="zh-CN" sz="2000" b="1" dirty="0">
              <a:latin typeface="华文楷体" panose="02010600040101010101" pitchFamily="2" charset="-122"/>
              <a:ea typeface="华文楷体" panose="02010600040101010101" pitchFamily="2" charset="-122"/>
            </a:endParaRPr>
          </a:p>
          <a:p>
            <a:pPr>
              <a:lnSpc>
                <a:spcPct val="150000"/>
              </a:lnSpc>
            </a:pPr>
            <a:r>
              <a:rPr lang="en-US" altLang="zh-CN" sz="2000" b="1" dirty="0">
                <a:latin typeface="华文楷体" panose="02010600040101010101" pitchFamily="2" charset="-122"/>
                <a:ea typeface="华文楷体" panose="02010600040101010101" pitchFamily="2" charset="-122"/>
              </a:rPr>
              <a:t>《</a:t>
            </a:r>
            <a:r>
              <a:rPr lang="zh-CN" altLang="en-US" sz="2000" b="1" dirty="0">
                <a:latin typeface="华文楷体" panose="02010600040101010101" pitchFamily="2" charset="-122"/>
                <a:ea typeface="华文楷体" panose="02010600040101010101" pitchFamily="2" charset="-122"/>
              </a:rPr>
              <a:t>活着</a:t>
            </a:r>
            <a:r>
              <a:rPr lang="en-US" altLang="zh-CN" sz="2000" b="1" dirty="0">
                <a:latin typeface="华文楷体" panose="02010600040101010101" pitchFamily="2" charset="-122"/>
                <a:ea typeface="华文楷体" panose="02010600040101010101" pitchFamily="2" charset="-122"/>
              </a:rPr>
              <a:t>》 </a:t>
            </a:r>
            <a:r>
              <a:rPr lang="zh-CN" altLang="en-US" sz="2000" b="1" dirty="0">
                <a:latin typeface="华文楷体" panose="02010600040101010101" pitchFamily="2" charset="-122"/>
                <a:ea typeface="华文楷体" panose="02010600040101010101" pitchFamily="2" charset="-122"/>
              </a:rPr>
              <a:t>余华 著   </a:t>
            </a:r>
            <a:r>
              <a:rPr lang="en-US" altLang="zh-CN" sz="2000" b="1" dirty="0">
                <a:latin typeface="华文楷体" panose="02010600040101010101" pitchFamily="2" charset="-122"/>
                <a:ea typeface="华文楷体" panose="02010600040101010101" pitchFamily="2" charset="-122"/>
              </a:rPr>
              <a:t>《</a:t>
            </a:r>
            <a:r>
              <a:rPr lang="zh-CN" altLang="en-US" sz="2000" b="1" dirty="0">
                <a:latin typeface="华文楷体" panose="02010600040101010101" pitchFamily="2" charset="-122"/>
                <a:ea typeface="华文楷体" panose="02010600040101010101" pitchFamily="2" charset="-122"/>
              </a:rPr>
              <a:t>围城</a:t>
            </a:r>
            <a:r>
              <a:rPr lang="en-US" altLang="zh-CN" sz="2000" b="1" dirty="0">
                <a:latin typeface="华文楷体" panose="02010600040101010101" pitchFamily="2" charset="-122"/>
                <a:ea typeface="华文楷体" panose="02010600040101010101" pitchFamily="2" charset="-122"/>
              </a:rPr>
              <a:t>》 </a:t>
            </a:r>
            <a:r>
              <a:rPr lang="zh-CN" altLang="en-US" sz="2000" b="1" dirty="0">
                <a:latin typeface="华文楷体" panose="02010600040101010101" pitchFamily="2" charset="-122"/>
                <a:ea typeface="华文楷体" panose="02010600040101010101" pitchFamily="2" charset="-122"/>
              </a:rPr>
              <a:t>钱钟书 著   </a:t>
            </a:r>
            <a:r>
              <a:rPr lang="en-US" altLang="zh-CN" sz="2000" b="1" dirty="0">
                <a:latin typeface="华文楷体" panose="02010600040101010101" pitchFamily="2" charset="-122"/>
                <a:ea typeface="华文楷体" panose="02010600040101010101" pitchFamily="2" charset="-122"/>
              </a:rPr>
              <a:t>《</a:t>
            </a:r>
            <a:r>
              <a:rPr lang="zh-CN" altLang="en-US" sz="2000" b="1" dirty="0">
                <a:latin typeface="华文楷体" panose="02010600040101010101" pitchFamily="2" charset="-122"/>
                <a:ea typeface="华文楷体" panose="02010600040101010101" pitchFamily="2" charset="-122"/>
              </a:rPr>
              <a:t>边城</a:t>
            </a:r>
            <a:r>
              <a:rPr lang="en-US" altLang="zh-CN" sz="2000" b="1" dirty="0">
                <a:latin typeface="华文楷体" panose="02010600040101010101" pitchFamily="2" charset="-122"/>
                <a:ea typeface="华文楷体" panose="02010600040101010101" pitchFamily="2" charset="-122"/>
              </a:rPr>
              <a:t>》 </a:t>
            </a:r>
            <a:r>
              <a:rPr lang="zh-CN" altLang="en-US" sz="2000" b="1" dirty="0">
                <a:latin typeface="华文楷体" panose="02010600040101010101" pitchFamily="2" charset="-122"/>
                <a:ea typeface="华文楷体" panose="02010600040101010101" pitchFamily="2" charset="-122"/>
              </a:rPr>
              <a:t>沈从文 著   </a:t>
            </a:r>
            <a:r>
              <a:rPr lang="en-US" altLang="zh-CN" sz="2000" b="1" dirty="0">
                <a:latin typeface="华文楷体" panose="02010600040101010101" pitchFamily="2" charset="-122"/>
                <a:ea typeface="华文楷体" panose="02010600040101010101" pitchFamily="2" charset="-122"/>
              </a:rPr>
              <a:t>《</a:t>
            </a:r>
            <a:r>
              <a:rPr lang="zh-CN" altLang="en-US" sz="2000" b="1" dirty="0">
                <a:latin typeface="华文楷体" panose="02010600040101010101" pitchFamily="2" charset="-122"/>
                <a:ea typeface="华文楷体" panose="02010600040101010101" pitchFamily="2" charset="-122"/>
              </a:rPr>
              <a:t>四世同堂</a:t>
            </a:r>
            <a:r>
              <a:rPr lang="en-US" altLang="zh-CN" sz="2000" b="1" dirty="0">
                <a:latin typeface="华文楷体" panose="02010600040101010101" pitchFamily="2" charset="-122"/>
                <a:ea typeface="华文楷体" panose="02010600040101010101" pitchFamily="2" charset="-122"/>
              </a:rPr>
              <a:t>》 </a:t>
            </a:r>
            <a:r>
              <a:rPr lang="zh-CN" altLang="en-US" sz="2000" b="1" dirty="0">
                <a:latin typeface="华文楷体" panose="02010600040101010101" pitchFamily="2" charset="-122"/>
                <a:ea typeface="华文楷体" panose="02010600040101010101" pitchFamily="2" charset="-122"/>
              </a:rPr>
              <a:t>老舍 著</a:t>
            </a:r>
            <a:endParaRPr lang="en-US" altLang="zh-CN" sz="2000" b="1" dirty="0">
              <a:latin typeface="华文楷体" panose="02010600040101010101" pitchFamily="2" charset="-122"/>
              <a:ea typeface="华文楷体" panose="02010600040101010101" pitchFamily="2" charset="-122"/>
            </a:endParaRPr>
          </a:p>
          <a:p>
            <a:pPr>
              <a:lnSpc>
                <a:spcPct val="150000"/>
              </a:lnSpc>
            </a:pPr>
            <a:r>
              <a:rPr lang="en-US" altLang="zh-CN" sz="2000" b="1" dirty="0">
                <a:latin typeface="华文楷体" panose="02010600040101010101" pitchFamily="2" charset="-122"/>
                <a:ea typeface="华文楷体" panose="02010600040101010101" pitchFamily="2" charset="-122"/>
              </a:rPr>
              <a:t>《</a:t>
            </a:r>
            <a:r>
              <a:rPr lang="zh-CN" altLang="en-US" sz="2000" b="1" dirty="0">
                <a:latin typeface="华文楷体" panose="02010600040101010101" pitchFamily="2" charset="-122"/>
                <a:ea typeface="华文楷体" panose="02010600040101010101" pitchFamily="2" charset="-122"/>
              </a:rPr>
              <a:t>呼兰河传</a:t>
            </a:r>
            <a:r>
              <a:rPr lang="en-US" altLang="zh-CN" sz="2000" b="1" dirty="0">
                <a:latin typeface="华文楷体" panose="02010600040101010101" pitchFamily="2" charset="-122"/>
                <a:ea typeface="华文楷体" panose="02010600040101010101" pitchFamily="2" charset="-122"/>
              </a:rPr>
              <a:t>》 </a:t>
            </a:r>
            <a:r>
              <a:rPr lang="zh-CN" altLang="en-US" sz="2000" b="1" dirty="0">
                <a:latin typeface="华文楷体" panose="02010600040101010101" pitchFamily="2" charset="-122"/>
                <a:ea typeface="华文楷体" panose="02010600040101010101" pitchFamily="2" charset="-122"/>
              </a:rPr>
              <a:t>萧红 著  </a:t>
            </a:r>
            <a:r>
              <a:rPr lang="en-US" altLang="zh-CN" sz="2000" b="1" dirty="0">
                <a:latin typeface="华文楷体" panose="02010600040101010101" pitchFamily="2" charset="-122"/>
                <a:ea typeface="华文楷体" panose="02010600040101010101" pitchFamily="2" charset="-122"/>
              </a:rPr>
              <a:t>《</a:t>
            </a:r>
            <a:r>
              <a:rPr lang="zh-CN" altLang="en-US" sz="2000" b="1" dirty="0">
                <a:latin typeface="华文楷体" panose="02010600040101010101" pitchFamily="2" charset="-122"/>
                <a:ea typeface="华文楷体" panose="02010600040101010101" pitchFamily="2" charset="-122"/>
              </a:rPr>
              <a:t>丰乳肥臀</a:t>
            </a:r>
            <a:r>
              <a:rPr lang="en-US" altLang="zh-CN" sz="2000" b="1" dirty="0">
                <a:latin typeface="华文楷体" panose="02010600040101010101" pitchFamily="2" charset="-122"/>
                <a:ea typeface="华文楷体" panose="02010600040101010101" pitchFamily="2" charset="-122"/>
              </a:rPr>
              <a:t>》 </a:t>
            </a:r>
            <a:r>
              <a:rPr lang="zh-CN" altLang="en-US" sz="2000" b="1" dirty="0">
                <a:latin typeface="华文楷体" panose="02010600040101010101" pitchFamily="2" charset="-122"/>
                <a:ea typeface="华文楷体" panose="02010600040101010101" pitchFamily="2" charset="-122"/>
              </a:rPr>
              <a:t>莫言 著  </a:t>
            </a:r>
            <a:r>
              <a:rPr lang="en-US" altLang="zh-CN" sz="2000" b="1" dirty="0">
                <a:latin typeface="华文楷体" panose="02010600040101010101" pitchFamily="2" charset="-122"/>
                <a:ea typeface="华文楷体" panose="02010600040101010101" pitchFamily="2" charset="-122"/>
              </a:rPr>
              <a:t>《</a:t>
            </a:r>
            <a:r>
              <a:rPr lang="zh-CN" altLang="en-US" sz="2000" b="1" dirty="0">
                <a:latin typeface="华文楷体" panose="02010600040101010101" pitchFamily="2" charset="-122"/>
                <a:ea typeface="华文楷体" panose="02010600040101010101" pitchFamily="2" charset="-122"/>
              </a:rPr>
              <a:t>黄金时代</a:t>
            </a:r>
            <a:r>
              <a:rPr lang="en-US" altLang="zh-CN" sz="2000" b="1" dirty="0">
                <a:latin typeface="华文楷体" panose="02010600040101010101" pitchFamily="2" charset="-122"/>
                <a:ea typeface="华文楷体" panose="02010600040101010101" pitchFamily="2" charset="-122"/>
              </a:rPr>
              <a:t>》 </a:t>
            </a:r>
            <a:r>
              <a:rPr lang="zh-CN" altLang="en-US" sz="2000" b="1" dirty="0">
                <a:latin typeface="华文楷体" panose="02010600040101010101" pitchFamily="2" charset="-122"/>
                <a:ea typeface="华文楷体" panose="02010600040101010101" pitchFamily="2" charset="-122"/>
              </a:rPr>
              <a:t>王小波 著</a:t>
            </a:r>
          </a:p>
        </p:txBody>
      </p:sp>
    </p:spTree>
    <p:extLst>
      <p:ext uri="{BB962C8B-B14F-4D97-AF65-F5344CB8AC3E}">
        <p14:creationId xmlns:p14="http://schemas.microsoft.com/office/powerpoint/2010/main" val="34525438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2499360" y="0"/>
            <a:ext cx="969264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 name="矩形 2"/>
          <p:cNvSpPr/>
          <p:nvPr/>
        </p:nvSpPr>
        <p:spPr>
          <a:xfrm>
            <a:off x="2499360" y="619760"/>
            <a:ext cx="9204960" cy="5659120"/>
          </a:xfrm>
          <a:prstGeom prst="rect">
            <a:avLst/>
          </a:prstGeom>
          <a:noFill/>
          <a:ln w="1905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椭圆 4"/>
          <p:cNvSpPr/>
          <p:nvPr/>
        </p:nvSpPr>
        <p:spPr>
          <a:xfrm>
            <a:off x="8501074" y="2108200"/>
            <a:ext cx="2641600" cy="2641600"/>
          </a:xfrm>
          <a:prstGeom prst="ellipse">
            <a:avLst/>
          </a:prstGeom>
          <a:blipFill dpi="0" rotWithShape="1">
            <a:blip r:embed="rId4" cstate="email">
              <a:extLst>
                <a:ext uri="{28A0092B-C50C-407E-A947-70E740481C1C}">
                  <a14:useLocalDpi xmlns:a14="http://schemas.microsoft.com/office/drawing/2010/main"/>
                </a:ext>
              </a:extLst>
            </a:blip>
            <a:srcRect/>
            <a:stretch>
              <a:fillRect/>
            </a:stretch>
          </a:bli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600" dirty="0">
              <a:solidFill>
                <a:schemeClr val="accent2">
                  <a:lumMod val="50000"/>
                </a:schemeClr>
              </a:solidFill>
              <a:cs typeface="+mn-ea"/>
              <a:sym typeface="+mn-lt"/>
            </a:endParaRPr>
          </a:p>
        </p:txBody>
      </p:sp>
      <p:sp>
        <p:nvSpPr>
          <p:cNvPr id="9" name="文本框 8"/>
          <p:cNvSpPr txBox="1"/>
          <p:nvPr/>
        </p:nvSpPr>
        <p:spPr>
          <a:xfrm>
            <a:off x="9100619" y="2280216"/>
            <a:ext cx="954107" cy="1015663"/>
          </a:xfrm>
          <a:prstGeom prst="rect">
            <a:avLst/>
          </a:prstGeom>
          <a:noFill/>
        </p:spPr>
        <p:txBody>
          <a:bodyPr wrap="none" rtlCol="0">
            <a:spAutoFit/>
          </a:bodyPr>
          <a:lstStyle/>
          <a:p>
            <a:r>
              <a:rPr lang="zh-CN" altLang="en-US" sz="6000" b="1" dirty="0">
                <a:solidFill>
                  <a:schemeClr val="bg1"/>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cs typeface="+mn-ea"/>
                <a:sym typeface="+mn-lt"/>
              </a:rPr>
              <a:t>第</a:t>
            </a:r>
          </a:p>
        </p:txBody>
      </p:sp>
      <p:sp>
        <p:nvSpPr>
          <p:cNvPr id="10" name="文本框 9"/>
          <p:cNvSpPr txBox="1"/>
          <p:nvPr/>
        </p:nvSpPr>
        <p:spPr>
          <a:xfrm>
            <a:off x="9740845" y="2883522"/>
            <a:ext cx="954107" cy="1015663"/>
          </a:xfrm>
          <a:prstGeom prst="rect">
            <a:avLst/>
          </a:prstGeom>
          <a:noFill/>
        </p:spPr>
        <p:txBody>
          <a:bodyPr wrap="none" rtlCol="0">
            <a:spAutoFit/>
          </a:bodyPr>
          <a:lstStyle/>
          <a:p>
            <a:r>
              <a:rPr lang="zh-CN" altLang="en-US" sz="6000" b="1" dirty="0">
                <a:solidFill>
                  <a:schemeClr val="bg1"/>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cs typeface="+mn-ea"/>
                <a:sym typeface="+mn-lt"/>
              </a:rPr>
              <a:t>二</a:t>
            </a:r>
          </a:p>
        </p:txBody>
      </p:sp>
      <p:sp>
        <p:nvSpPr>
          <p:cNvPr id="11" name="文本框 10"/>
          <p:cNvSpPr txBox="1"/>
          <p:nvPr/>
        </p:nvSpPr>
        <p:spPr>
          <a:xfrm>
            <a:off x="9135369" y="3493991"/>
            <a:ext cx="1044951" cy="923330"/>
          </a:xfrm>
          <a:prstGeom prst="rect">
            <a:avLst/>
          </a:prstGeom>
          <a:noFill/>
        </p:spPr>
        <p:txBody>
          <a:bodyPr wrap="square" rtlCol="0">
            <a:spAutoFit/>
          </a:bodyPr>
          <a:lstStyle/>
          <a:p>
            <a:r>
              <a:rPr lang="zh-CN" altLang="en-US" sz="5400" b="1" dirty="0">
                <a:solidFill>
                  <a:schemeClr val="bg1"/>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cs typeface="+mn-ea"/>
                <a:sym typeface="+mn-lt"/>
              </a:rPr>
              <a:t>章</a:t>
            </a:r>
          </a:p>
        </p:txBody>
      </p:sp>
      <p:pic>
        <p:nvPicPr>
          <p:cNvPr id="12" name="图片 11"/>
          <p:cNvPicPr>
            <a:picLocks noChangeAspect="1"/>
          </p:cNvPicPr>
          <p:nvPr/>
        </p:nvPicPr>
        <p:blipFill rotWithShape="1">
          <a:blip r:embed="rId5" cstate="email">
            <a:extLst>
              <a:ext uri="{28A0092B-C50C-407E-A947-70E740481C1C}">
                <a14:useLocalDpi xmlns:a14="http://schemas.microsoft.com/office/drawing/2010/main"/>
              </a:ext>
            </a:extLst>
          </a:blip>
          <a:srcRect l="39315" t="11326" r="44087" b="66379"/>
          <a:stretch/>
        </p:blipFill>
        <p:spPr>
          <a:xfrm>
            <a:off x="9573950" y="1554927"/>
            <a:ext cx="1938065" cy="1464316"/>
          </a:xfrm>
          <a:prstGeom prst="rect">
            <a:avLst/>
          </a:prstGeom>
        </p:spPr>
      </p:pic>
      <p:sp>
        <p:nvSpPr>
          <p:cNvPr id="4" name="文本框 3">
            <a:extLst>
              <a:ext uri="{FF2B5EF4-FFF2-40B4-BE49-F238E27FC236}">
                <a16:creationId xmlns:a16="http://schemas.microsoft.com/office/drawing/2014/main" id="{98F57EF5-6F85-4A04-B3C6-C1CF2F003EF1}"/>
              </a:ext>
            </a:extLst>
          </p:cNvPr>
          <p:cNvSpPr txBox="1"/>
          <p:nvPr/>
        </p:nvSpPr>
        <p:spPr>
          <a:xfrm>
            <a:off x="2578144" y="1702812"/>
            <a:ext cx="6596453" cy="3046988"/>
          </a:xfrm>
          <a:prstGeom prst="rect">
            <a:avLst/>
          </a:prstGeom>
          <a:noFill/>
        </p:spPr>
        <p:txBody>
          <a:bodyPr wrap="square" rtlCol="0">
            <a:spAutoFit/>
          </a:bodyPr>
          <a:lstStyle/>
          <a:p>
            <a:r>
              <a:rPr lang="zh-CN" altLang="en-US" sz="4800" b="1" dirty="0">
                <a:latin typeface="华文楷体" panose="02010600040101010101" pitchFamily="2" charset="-122"/>
                <a:ea typeface="华文楷体" panose="02010600040101010101" pitchFamily="2" charset="-122"/>
              </a:rPr>
              <a:t>文学经典建构的因素</a:t>
            </a:r>
            <a:r>
              <a:rPr lang="en-US" altLang="zh-CN" sz="4800" b="1" dirty="0">
                <a:latin typeface="华文楷体" panose="02010600040101010101" pitchFamily="2" charset="-122"/>
                <a:ea typeface="华文楷体" panose="02010600040101010101" pitchFamily="2" charset="-122"/>
              </a:rPr>
              <a:t>Factors in the Construction of Literary Classics</a:t>
            </a:r>
            <a:endParaRPr lang="zh-CN" altLang="en-US" sz="4800" b="1" dirty="0">
              <a:latin typeface="华文楷体" panose="02010600040101010101" pitchFamily="2" charset="-122"/>
              <a:ea typeface="华文楷体" panose="02010600040101010101" pitchFamily="2" charset="-122"/>
            </a:endParaRPr>
          </a:p>
        </p:txBody>
      </p:sp>
    </p:spTree>
    <p:extLst>
      <p:ext uri="{BB962C8B-B14F-4D97-AF65-F5344CB8AC3E}">
        <p14:creationId xmlns:p14="http://schemas.microsoft.com/office/powerpoint/2010/main" val="2618062916"/>
      </p:ext>
    </p:extLst>
  </p:cSld>
  <p:clrMapOvr>
    <a:masterClrMapping/>
  </p:clrMapOvr>
  <mc:AlternateContent xmlns:mc="http://schemas.openxmlformats.org/markup-compatibility/2006" xmlns:p14="http://schemas.microsoft.com/office/powerpoint/2010/main">
    <mc:Choice Requires="p14">
      <p:transition spd="slow" p14:dur="1400" advClick="0" advTm="3000">
        <p14:ripple/>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out)">
                                      <p:cBhvr>
                                        <p:cTn id="7" dur="1000"/>
                                        <p:tgtEl>
                                          <p:spTgt spid="5"/>
                                        </p:tgtEl>
                                      </p:cBhvr>
                                    </p:animEffect>
                                  </p:childTnLst>
                                </p:cTn>
                              </p:par>
                              <p:par>
                                <p:cTn id="8" presetID="53" presetClass="entr" presetSubtype="16" fill="hold" grpId="0" nodeType="withEffect">
                                  <p:stCondLst>
                                    <p:cond delay="500"/>
                                  </p:stCondLst>
                                  <p:childTnLst>
                                    <p:set>
                                      <p:cBhvr>
                                        <p:cTn id="9" dur="1" fill="hold">
                                          <p:stCondLst>
                                            <p:cond delay="0"/>
                                          </p:stCondLst>
                                        </p:cTn>
                                        <p:tgtEl>
                                          <p:spTgt spid="9"/>
                                        </p:tgtEl>
                                        <p:attrNameLst>
                                          <p:attrName>style.visibility</p:attrName>
                                        </p:attrNameLst>
                                      </p:cBhvr>
                                      <p:to>
                                        <p:strVal val="visible"/>
                                      </p:to>
                                    </p:set>
                                    <p:anim calcmode="lin" valueType="num">
                                      <p:cBhvr>
                                        <p:cTn id="10" dur="500" fill="hold"/>
                                        <p:tgtEl>
                                          <p:spTgt spid="9"/>
                                        </p:tgtEl>
                                        <p:attrNameLst>
                                          <p:attrName>ppt_w</p:attrName>
                                        </p:attrNameLst>
                                      </p:cBhvr>
                                      <p:tavLst>
                                        <p:tav tm="0">
                                          <p:val>
                                            <p:fltVal val="0"/>
                                          </p:val>
                                        </p:tav>
                                        <p:tav tm="100000">
                                          <p:val>
                                            <p:strVal val="#ppt_w"/>
                                          </p:val>
                                        </p:tav>
                                      </p:tavLst>
                                    </p:anim>
                                    <p:anim calcmode="lin" valueType="num">
                                      <p:cBhvr>
                                        <p:cTn id="11" dur="500" fill="hold"/>
                                        <p:tgtEl>
                                          <p:spTgt spid="9"/>
                                        </p:tgtEl>
                                        <p:attrNameLst>
                                          <p:attrName>ppt_h</p:attrName>
                                        </p:attrNameLst>
                                      </p:cBhvr>
                                      <p:tavLst>
                                        <p:tav tm="0">
                                          <p:val>
                                            <p:fltVal val="0"/>
                                          </p:val>
                                        </p:tav>
                                        <p:tav tm="100000">
                                          <p:val>
                                            <p:strVal val="#ppt_h"/>
                                          </p:val>
                                        </p:tav>
                                      </p:tavLst>
                                    </p:anim>
                                    <p:animEffect transition="in" filter="fade">
                                      <p:cBhvr>
                                        <p:cTn id="12" dur="500"/>
                                        <p:tgtEl>
                                          <p:spTgt spid="9"/>
                                        </p:tgtEl>
                                      </p:cBhvr>
                                    </p:animEffect>
                                  </p:childTnLst>
                                </p:cTn>
                              </p:par>
                              <p:par>
                                <p:cTn id="13" presetID="53" presetClass="entr" presetSubtype="16" fill="hold" grpId="0" nodeType="withEffect">
                                  <p:stCondLst>
                                    <p:cond delay="50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50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par>
                                <p:cTn id="23" presetID="42" presetClass="entr" presetSubtype="0" fill="hold" nodeType="withEffect">
                                  <p:stCondLst>
                                    <p:cond delay="50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1000"/>
                                        <p:tgtEl>
                                          <p:spTgt spid="12"/>
                                        </p:tgtEl>
                                      </p:cBhvr>
                                    </p:animEffect>
                                    <p:anim calcmode="lin" valueType="num">
                                      <p:cBhvr>
                                        <p:cTn id="26" dur="1000" fill="hold"/>
                                        <p:tgtEl>
                                          <p:spTgt spid="12"/>
                                        </p:tgtEl>
                                        <p:attrNameLst>
                                          <p:attrName>ppt_x</p:attrName>
                                        </p:attrNameLst>
                                      </p:cBhvr>
                                      <p:tavLst>
                                        <p:tav tm="0">
                                          <p:val>
                                            <p:strVal val="#ppt_x"/>
                                          </p:val>
                                        </p:tav>
                                        <p:tav tm="100000">
                                          <p:val>
                                            <p:strVal val="#ppt_x"/>
                                          </p:val>
                                        </p:tav>
                                      </p:tavLst>
                                    </p:anim>
                                    <p:anim calcmode="lin" valueType="num">
                                      <p:cBhvr>
                                        <p:cTn id="2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p:bldP spid="10"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49F2A380-10D9-424C-858A-921330193FAA}"/>
              </a:ext>
            </a:extLst>
          </p:cNvPr>
          <p:cNvSpPr txBox="1"/>
          <p:nvPr/>
        </p:nvSpPr>
        <p:spPr>
          <a:xfrm>
            <a:off x="1322900" y="1013460"/>
            <a:ext cx="9692640" cy="4563878"/>
          </a:xfrm>
          <a:prstGeom prst="rect">
            <a:avLst/>
          </a:prstGeom>
          <a:noFill/>
        </p:spPr>
        <p:txBody>
          <a:bodyPr wrap="square" rtlCol="0">
            <a:spAutoFit/>
          </a:bodyPr>
          <a:lstStyle/>
          <a:p>
            <a:pPr>
              <a:lnSpc>
                <a:spcPct val="150000"/>
              </a:lnSpc>
            </a:pPr>
            <a:r>
              <a:rPr lang="zh-CN" altLang="en-US" sz="2800" b="1" dirty="0">
                <a:latin typeface="华文楷体" panose="02010600040101010101" pitchFamily="2" charset="-122"/>
                <a:ea typeface="华文楷体" panose="02010600040101010101" pitchFamily="2" charset="-122"/>
              </a:rPr>
              <a:t>文学经典建构的因素是多种多样的，起码要有如下几个要素 </a:t>
            </a:r>
            <a:r>
              <a:rPr lang="zh-CN" altLang="en-US" sz="2400" b="1" dirty="0">
                <a:latin typeface="华文楷体" panose="02010600040101010101" pitchFamily="2" charset="-122"/>
                <a:ea typeface="华文楷体" panose="02010600040101010101" pitchFamily="2" charset="-122"/>
              </a:rPr>
              <a:t>：</a:t>
            </a:r>
            <a:endParaRPr lang="en-US" altLang="zh-CN" sz="2400" b="1" dirty="0">
              <a:latin typeface="华文楷体" panose="02010600040101010101" pitchFamily="2" charset="-122"/>
              <a:ea typeface="华文楷体" panose="02010600040101010101" pitchFamily="2" charset="-122"/>
            </a:endParaRPr>
          </a:p>
          <a:p>
            <a:pPr>
              <a:lnSpc>
                <a:spcPct val="150000"/>
              </a:lnSpc>
            </a:pPr>
            <a:r>
              <a:rPr lang="en-US" altLang="zh-CN" sz="2400" b="1" dirty="0">
                <a:latin typeface="华文楷体" panose="02010600040101010101" pitchFamily="2" charset="-122"/>
                <a:ea typeface="华文楷体" panose="02010600040101010101" pitchFamily="2" charset="-122"/>
              </a:rPr>
              <a:t>There are various factors in the construction of literary classics, including at least the following elements</a:t>
            </a:r>
          </a:p>
          <a:p>
            <a:pPr>
              <a:lnSpc>
                <a:spcPct val="150000"/>
              </a:lnSpc>
            </a:pPr>
            <a:endParaRPr lang="en-US" altLang="zh-CN" sz="2400" b="1" dirty="0">
              <a:latin typeface="华文楷体" panose="02010600040101010101" pitchFamily="2" charset="-122"/>
              <a:ea typeface="华文楷体" panose="02010600040101010101" pitchFamily="2" charset="-122"/>
            </a:endParaRPr>
          </a:p>
          <a:p>
            <a:pPr>
              <a:lnSpc>
                <a:spcPct val="150000"/>
              </a:lnSpc>
            </a:pPr>
            <a:r>
              <a:rPr lang="zh-CN" altLang="en-US" sz="2400" b="1" dirty="0">
                <a:latin typeface="华文楷体" panose="02010600040101010101" pitchFamily="2" charset="-122"/>
                <a:ea typeface="华文楷体" panose="02010600040101010101" pitchFamily="2" charset="-122"/>
              </a:rPr>
              <a:t>      （一）文学作品的</a:t>
            </a:r>
            <a:r>
              <a:rPr lang="zh-CN" altLang="en-US" sz="2400" b="1" dirty="0">
                <a:solidFill>
                  <a:srgbClr val="0070C0"/>
                </a:solidFill>
                <a:latin typeface="华文楷体" panose="02010600040101010101" pitchFamily="2" charset="-122"/>
                <a:ea typeface="华文楷体" panose="02010600040101010101" pitchFamily="2" charset="-122"/>
              </a:rPr>
              <a:t>艺术价值</a:t>
            </a:r>
            <a:endParaRPr lang="en-US" altLang="zh-CN" sz="2400" b="1" dirty="0">
              <a:solidFill>
                <a:srgbClr val="0070C0"/>
              </a:solidFill>
              <a:latin typeface="华文楷体" panose="02010600040101010101" pitchFamily="2" charset="-122"/>
              <a:ea typeface="华文楷体" panose="02010600040101010101" pitchFamily="2" charset="-122"/>
            </a:endParaRPr>
          </a:p>
          <a:p>
            <a:pPr>
              <a:lnSpc>
                <a:spcPct val="150000"/>
              </a:lnSpc>
            </a:pPr>
            <a:r>
              <a:rPr lang="en-US" altLang="zh-CN" sz="2400" b="1" dirty="0">
                <a:solidFill>
                  <a:srgbClr val="0070C0"/>
                </a:solidFill>
                <a:latin typeface="华文楷体" panose="02010600040101010101" pitchFamily="2" charset="-122"/>
                <a:ea typeface="华文楷体" panose="02010600040101010101" pitchFamily="2" charset="-122"/>
              </a:rPr>
              <a:t>                 </a:t>
            </a:r>
            <a:r>
              <a:rPr lang="en-US" altLang="zh-CN" sz="2400" b="1" dirty="0">
                <a:latin typeface="华文楷体" panose="02010600040101010101" pitchFamily="2" charset="-122"/>
                <a:ea typeface="华文楷体" panose="02010600040101010101" pitchFamily="2" charset="-122"/>
              </a:rPr>
              <a:t>the artistic value of a literary work</a:t>
            </a:r>
          </a:p>
          <a:p>
            <a:pPr>
              <a:lnSpc>
                <a:spcPct val="150000"/>
              </a:lnSpc>
            </a:pPr>
            <a:r>
              <a:rPr lang="en-US" altLang="zh-CN" sz="2400" b="1" dirty="0">
                <a:solidFill>
                  <a:srgbClr val="0070C0"/>
                </a:solidFill>
                <a:latin typeface="华文楷体" panose="02010600040101010101" pitchFamily="2" charset="-122"/>
                <a:ea typeface="华文楷体" panose="02010600040101010101" pitchFamily="2" charset="-122"/>
              </a:rPr>
              <a:t>     </a:t>
            </a:r>
            <a:r>
              <a:rPr lang="zh-CN" altLang="en-US" sz="2400" b="1" dirty="0">
                <a:latin typeface="华文楷体" panose="02010600040101010101" pitchFamily="2" charset="-122"/>
                <a:ea typeface="华文楷体" panose="02010600040101010101" pitchFamily="2" charset="-122"/>
              </a:rPr>
              <a:t>（二）文学作品的</a:t>
            </a:r>
            <a:r>
              <a:rPr lang="zh-CN" altLang="en-US" sz="2400" b="1" dirty="0">
                <a:solidFill>
                  <a:srgbClr val="0070C0"/>
                </a:solidFill>
                <a:latin typeface="华文楷体" panose="02010600040101010101" pitchFamily="2" charset="-122"/>
                <a:ea typeface="华文楷体" panose="02010600040101010101" pitchFamily="2" charset="-122"/>
              </a:rPr>
              <a:t>可阐释的空间</a:t>
            </a:r>
            <a:endParaRPr lang="en-US" altLang="zh-CN" sz="2400" b="1" dirty="0">
              <a:solidFill>
                <a:srgbClr val="0070C0"/>
              </a:solidFill>
              <a:latin typeface="华文楷体" panose="02010600040101010101" pitchFamily="2" charset="-122"/>
              <a:ea typeface="华文楷体" panose="02010600040101010101" pitchFamily="2" charset="-122"/>
            </a:endParaRPr>
          </a:p>
          <a:p>
            <a:pPr>
              <a:lnSpc>
                <a:spcPct val="150000"/>
              </a:lnSpc>
            </a:pPr>
            <a:r>
              <a:rPr lang="zh-CN" altLang="en-US" sz="2400" b="1" dirty="0">
                <a:latin typeface="华文楷体" panose="02010600040101010101" pitchFamily="2" charset="-122"/>
                <a:ea typeface="华文楷体" panose="02010600040101010101" pitchFamily="2" charset="-122"/>
              </a:rPr>
              <a:t>               </a:t>
            </a:r>
            <a:r>
              <a:rPr lang="en-US" altLang="zh-CN" sz="2400" b="1" dirty="0">
                <a:latin typeface="华文楷体" panose="02010600040101010101" pitchFamily="2" charset="-122"/>
                <a:ea typeface="华文楷体" panose="02010600040101010101" pitchFamily="2" charset="-122"/>
              </a:rPr>
              <a:t>the interpretable space of a literary work</a:t>
            </a:r>
            <a:endParaRPr lang="en-US" altLang="zh-CN" sz="2400" dirty="0">
              <a:latin typeface="华文楷体" panose="02010600040101010101" pitchFamily="2" charset="-122"/>
              <a:ea typeface="华文楷体" panose="02010600040101010101" pitchFamily="2" charset="-122"/>
            </a:endParaRPr>
          </a:p>
        </p:txBody>
      </p:sp>
      <p:pic>
        <p:nvPicPr>
          <p:cNvPr id="3" name="图片 2">
            <a:extLst>
              <a:ext uri="{FF2B5EF4-FFF2-40B4-BE49-F238E27FC236}">
                <a16:creationId xmlns:a16="http://schemas.microsoft.com/office/drawing/2014/main" id="{163F1E36-E509-4A04-A856-FFE7280C564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6101" y="2032823"/>
            <a:ext cx="1579001" cy="4438273"/>
          </a:xfrm>
          <a:prstGeom prst="rect">
            <a:avLst/>
          </a:prstGeom>
        </p:spPr>
      </p:pic>
    </p:spTree>
    <p:extLst>
      <p:ext uri="{BB962C8B-B14F-4D97-AF65-F5344CB8AC3E}">
        <p14:creationId xmlns:p14="http://schemas.microsoft.com/office/powerpoint/2010/main" val="5316187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49F2A380-10D9-424C-858A-921330193FAA}"/>
              </a:ext>
            </a:extLst>
          </p:cNvPr>
          <p:cNvSpPr txBox="1"/>
          <p:nvPr/>
        </p:nvSpPr>
        <p:spPr>
          <a:xfrm>
            <a:off x="1322900" y="1013460"/>
            <a:ext cx="9692640" cy="4471545"/>
          </a:xfrm>
          <a:prstGeom prst="rect">
            <a:avLst/>
          </a:prstGeom>
          <a:noFill/>
        </p:spPr>
        <p:txBody>
          <a:bodyPr wrap="square" rtlCol="0">
            <a:spAutoFit/>
          </a:bodyPr>
          <a:lstStyle/>
          <a:p>
            <a:pPr>
              <a:lnSpc>
                <a:spcPct val="150000"/>
              </a:lnSpc>
            </a:pPr>
            <a:r>
              <a:rPr lang="zh-CN" altLang="en-US" sz="2400" b="1" dirty="0">
                <a:latin typeface="华文楷体" panose="02010600040101010101" pitchFamily="2" charset="-122"/>
                <a:ea typeface="华文楷体" panose="02010600040101010101" pitchFamily="2" charset="-122"/>
              </a:rPr>
              <a:t>      （三）</a:t>
            </a:r>
            <a:r>
              <a:rPr lang="zh-CN" altLang="en-US" sz="2400" b="1" dirty="0">
                <a:solidFill>
                  <a:srgbClr val="0070C0"/>
                </a:solidFill>
                <a:latin typeface="华文楷体" panose="02010600040101010101" pitchFamily="2" charset="-122"/>
                <a:ea typeface="华文楷体" panose="02010600040101010101" pitchFamily="2" charset="-122"/>
              </a:rPr>
              <a:t>意识形态</a:t>
            </a:r>
            <a:r>
              <a:rPr lang="zh-CN" altLang="en-US" sz="2400" b="1" dirty="0">
                <a:latin typeface="华文楷体" panose="02010600040101010101" pitchFamily="2" charset="-122"/>
                <a:ea typeface="华文楷体" panose="02010600040101010101" pitchFamily="2" charset="-122"/>
              </a:rPr>
              <a:t>和</a:t>
            </a:r>
            <a:r>
              <a:rPr lang="zh-CN" altLang="en-US" sz="2400" b="1" dirty="0">
                <a:solidFill>
                  <a:srgbClr val="0070C0"/>
                </a:solidFill>
                <a:latin typeface="华文楷体" panose="02010600040101010101" pitchFamily="2" charset="-122"/>
                <a:ea typeface="华文楷体" panose="02010600040101010101" pitchFamily="2" charset="-122"/>
              </a:rPr>
              <a:t>文化权力</a:t>
            </a:r>
            <a:r>
              <a:rPr lang="zh-CN" altLang="en-US" sz="2400" b="1" dirty="0">
                <a:latin typeface="华文楷体" panose="02010600040101010101" pitchFamily="2" charset="-122"/>
                <a:ea typeface="华文楷体" panose="02010600040101010101" pitchFamily="2" charset="-122"/>
              </a:rPr>
              <a:t>变动</a:t>
            </a:r>
            <a:endParaRPr lang="en-US" altLang="zh-CN" sz="2400" b="1" dirty="0">
              <a:latin typeface="华文楷体" panose="02010600040101010101" pitchFamily="2" charset="-122"/>
              <a:ea typeface="华文楷体" panose="02010600040101010101" pitchFamily="2" charset="-122"/>
            </a:endParaRPr>
          </a:p>
          <a:p>
            <a:pPr>
              <a:lnSpc>
                <a:spcPct val="150000"/>
              </a:lnSpc>
            </a:pPr>
            <a:r>
              <a:rPr lang="en-US" altLang="zh-CN" sz="2400" b="1" dirty="0">
                <a:latin typeface="华文楷体" panose="02010600040101010101" pitchFamily="2" charset="-122"/>
                <a:ea typeface="华文楷体" panose="02010600040101010101" pitchFamily="2" charset="-122"/>
              </a:rPr>
              <a:t>                   ideological and cultural power shifts</a:t>
            </a:r>
          </a:p>
          <a:p>
            <a:pPr>
              <a:lnSpc>
                <a:spcPct val="150000"/>
              </a:lnSpc>
            </a:pPr>
            <a:r>
              <a:rPr lang="zh-CN" altLang="en-US" sz="2400" b="1" dirty="0">
                <a:latin typeface="华文楷体" panose="02010600040101010101" pitchFamily="2" charset="-122"/>
                <a:ea typeface="华文楷体" panose="02010600040101010101" pitchFamily="2" charset="-122"/>
              </a:rPr>
              <a:t>      （四）</a:t>
            </a:r>
            <a:r>
              <a:rPr lang="zh-CN" altLang="en-US" sz="2400" b="1" dirty="0">
                <a:solidFill>
                  <a:srgbClr val="0070C0"/>
                </a:solidFill>
                <a:latin typeface="华文楷体" panose="02010600040101010101" pitchFamily="2" charset="-122"/>
                <a:ea typeface="华文楷体" panose="02010600040101010101" pitchFamily="2" charset="-122"/>
              </a:rPr>
              <a:t>文学理论</a:t>
            </a:r>
            <a:r>
              <a:rPr lang="zh-CN" altLang="en-US" sz="2400" b="1" dirty="0">
                <a:latin typeface="华文楷体" panose="02010600040101010101" pitchFamily="2" charset="-122"/>
                <a:ea typeface="华文楷体" panose="02010600040101010101" pitchFamily="2" charset="-122"/>
              </a:rPr>
              <a:t>和</a:t>
            </a:r>
            <a:r>
              <a:rPr lang="zh-CN" altLang="en-US" sz="2400" b="1" dirty="0">
                <a:solidFill>
                  <a:srgbClr val="0070C0"/>
                </a:solidFill>
                <a:latin typeface="华文楷体" panose="02010600040101010101" pitchFamily="2" charset="-122"/>
                <a:ea typeface="华文楷体" panose="02010600040101010101" pitchFamily="2" charset="-122"/>
              </a:rPr>
              <a:t>批评的价值取向</a:t>
            </a:r>
            <a:endParaRPr lang="en-US" altLang="zh-CN" sz="2400" b="1" dirty="0">
              <a:solidFill>
                <a:srgbClr val="0070C0"/>
              </a:solidFill>
              <a:latin typeface="华文楷体" panose="02010600040101010101" pitchFamily="2" charset="-122"/>
              <a:ea typeface="华文楷体" panose="02010600040101010101" pitchFamily="2" charset="-122"/>
            </a:endParaRPr>
          </a:p>
          <a:p>
            <a:pPr>
              <a:lnSpc>
                <a:spcPct val="150000"/>
              </a:lnSpc>
            </a:pPr>
            <a:r>
              <a:rPr lang="en-US" altLang="zh-CN" sz="2400" b="1" dirty="0">
                <a:solidFill>
                  <a:srgbClr val="0070C0"/>
                </a:solidFill>
                <a:latin typeface="华文楷体" panose="02010600040101010101" pitchFamily="2" charset="-122"/>
                <a:ea typeface="华文楷体" panose="02010600040101010101" pitchFamily="2" charset="-122"/>
              </a:rPr>
              <a:t>                   </a:t>
            </a:r>
            <a:r>
              <a:rPr lang="en-US" altLang="zh-CN" sz="2400" b="1" dirty="0">
                <a:latin typeface="华文楷体" panose="02010600040101010101" pitchFamily="2" charset="-122"/>
                <a:ea typeface="华文楷体" panose="02010600040101010101" pitchFamily="2" charset="-122"/>
              </a:rPr>
              <a:t>the value orientation of literary theory and criticism</a:t>
            </a:r>
          </a:p>
          <a:p>
            <a:pPr>
              <a:lnSpc>
                <a:spcPct val="150000"/>
              </a:lnSpc>
            </a:pPr>
            <a:r>
              <a:rPr lang="zh-CN" altLang="en-US" sz="2400" b="1" dirty="0">
                <a:latin typeface="华文楷体" panose="02010600040101010101" pitchFamily="2" charset="-122"/>
                <a:ea typeface="华文楷体" panose="02010600040101010101" pitchFamily="2" charset="-122"/>
              </a:rPr>
              <a:t>      （五）特定时期读者的</a:t>
            </a:r>
            <a:r>
              <a:rPr lang="zh-CN" altLang="en-US" sz="2400" b="1" dirty="0">
                <a:solidFill>
                  <a:srgbClr val="0070C0"/>
                </a:solidFill>
                <a:latin typeface="华文楷体" panose="02010600040101010101" pitchFamily="2" charset="-122"/>
                <a:ea typeface="华文楷体" panose="02010600040101010101" pitchFamily="2" charset="-122"/>
              </a:rPr>
              <a:t>期待视野</a:t>
            </a:r>
            <a:endParaRPr lang="en-US" altLang="zh-CN" sz="2400" b="1" dirty="0">
              <a:solidFill>
                <a:srgbClr val="0070C0"/>
              </a:solidFill>
              <a:latin typeface="华文楷体" panose="02010600040101010101" pitchFamily="2" charset="-122"/>
              <a:ea typeface="华文楷体" panose="02010600040101010101" pitchFamily="2" charset="-122"/>
            </a:endParaRPr>
          </a:p>
          <a:p>
            <a:pPr>
              <a:lnSpc>
                <a:spcPct val="150000"/>
              </a:lnSpc>
            </a:pPr>
            <a:r>
              <a:rPr lang="en-US" altLang="zh-CN" sz="2400" b="1" dirty="0">
                <a:latin typeface="华文楷体" panose="02010600040101010101" pitchFamily="2" charset="-122"/>
                <a:ea typeface="华文楷体" panose="02010600040101010101" pitchFamily="2" charset="-122"/>
              </a:rPr>
              <a:t>                   the horizon of expectations of readers at a given time</a:t>
            </a:r>
          </a:p>
          <a:p>
            <a:pPr>
              <a:lnSpc>
                <a:spcPct val="150000"/>
              </a:lnSpc>
            </a:pPr>
            <a:r>
              <a:rPr lang="zh-CN" altLang="en-US" sz="2400" b="1" dirty="0">
                <a:latin typeface="华文楷体" panose="02010600040101010101" pitchFamily="2" charset="-122"/>
                <a:ea typeface="华文楷体" panose="02010600040101010101" pitchFamily="2" charset="-122"/>
              </a:rPr>
              <a:t>      （六）</a:t>
            </a:r>
            <a:r>
              <a:rPr lang="zh-CN" altLang="en-US" sz="2400" b="1" dirty="0">
                <a:solidFill>
                  <a:srgbClr val="0070C0"/>
                </a:solidFill>
                <a:latin typeface="华文楷体" panose="02010600040101010101" pitchFamily="2" charset="-122"/>
                <a:ea typeface="华文楷体" panose="02010600040101010101" pitchFamily="2" charset="-122"/>
              </a:rPr>
              <a:t>发现人</a:t>
            </a:r>
            <a:r>
              <a:rPr lang="zh-CN" altLang="en-US" sz="2400" b="1" dirty="0">
                <a:latin typeface="华文楷体" panose="02010600040101010101" pitchFamily="2" charset="-122"/>
                <a:ea typeface="华文楷体" panose="02010600040101010101" pitchFamily="2" charset="-122"/>
              </a:rPr>
              <a:t>（又可称为‘赞助人’）</a:t>
            </a:r>
            <a:endParaRPr lang="en-US" altLang="zh-CN" sz="2400" b="1" dirty="0">
              <a:latin typeface="华文楷体" panose="02010600040101010101" pitchFamily="2" charset="-122"/>
              <a:ea typeface="华文楷体" panose="02010600040101010101" pitchFamily="2" charset="-122"/>
            </a:endParaRPr>
          </a:p>
          <a:p>
            <a:pPr>
              <a:lnSpc>
                <a:spcPct val="150000"/>
              </a:lnSpc>
            </a:pPr>
            <a:r>
              <a:rPr lang="en-US" altLang="zh-CN" sz="2400" b="1" dirty="0">
                <a:latin typeface="华文楷体" panose="02010600040101010101" pitchFamily="2" charset="-122"/>
                <a:ea typeface="华文楷体" panose="02010600040101010101" pitchFamily="2" charset="-122"/>
              </a:rPr>
              <a:t>                   discoverer (also called 'patron')</a:t>
            </a:r>
          </a:p>
        </p:txBody>
      </p:sp>
      <p:pic>
        <p:nvPicPr>
          <p:cNvPr id="3" name="图片 2">
            <a:extLst>
              <a:ext uri="{FF2B5EF4-FFF2-40B4-BE49-F238E27FC236}">
                <a16:creationId xmlns:a16="http://schemas.microsoft.com/office/drawing/2014/main" id="{163F1E36-E509-4A04-A856-FFE7280C564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6101" y="2032823"/>
            <a:ext cx="1579001" cy="4438273"/>
          </a:xfrm>
          <a:prstGeom prst="rect">
            <a:avLst/>
          </a:prstGeom>
        </p:spPr>
      </p:pic>
    </p:spTree>
    <p:extLst>
      <p:ext uri="{BB962C8B-B14F-4D97-AF65-F5344CB8AC3E}">
        <p14:creationId xmlns:p14="http://schemas.microsoft.com/office/powerpoint/2010/main" val="13954062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2499258" y="-25847"/>
            <a:ext cx="969264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矩形 2"/>
          <p:cNvSpPr/>
          <p:nvPr/>
        </p:nvSpPr>
        <p:spPr>
          <a:xfrm>
            <a:off x="2499360" y="619760"/>
            <a:ext cx="9204960" cy="5659120"/>
          </a:xfrm>
          <a:prstGeom prst="rect">
            <a:avLst/>
          </a:prstGeom>
          <a:noFill/>
          <a:ln w="1905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椭圆 4"/>
          <p:cNvSpPr/>
          <p:nvPr/>
        </p:nvSpPr>
        <p:spPr>
          <a:xfrm>
            <a:off x="8549639" y="1912620"/>
            <a:ext cx="2575561" cy="2453640"/>
          </a:xfrm>
          <a:prstGeom prst="ellipse">
            <a:avLst/>
          </a:prstGeom>
          <a:blipFill dpi="0" rotWithShape="1">
            <a:blip r:embed="rId4" cstate="email">
              <a:extLst>
                <a:ext uri="{28A0092B-C50C-407E-A947-70E740481C1C}">
                  <a14:useLocalDpi xmlns:a14="http://schemas.microsoft.com/office/drawing/2010/main"/>
                </a:ext>
              </a:extLst>
            </a:blip>
            <a:srcRect/>
            <a:stretch>
              <a:fillRect/>
            </a:stretch>
          </a:bli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600" dirty="0">
              <a:solidFill>
                <a:schemeClr val="accent2">
                  <a:lumMod val="50000"/>
                </a:schemeClr>
              </a:solidFill>
              <a:cs typeface="+mn-ea"/>
              <a:sym typeface="+mn-lt"/>
            </a:endParaRPr>
          </a:p>
        </p:txBody>
      </p:sp>
      <p:sp>
        <p:nvSpPr>
          <p:cNvPr id="9" name="文本框 8"/>
          <p:cNvSpPr txBox="1"/>
          <p:nvPr/>
        </p:nvSpPr>
        <p:spPr>
          <a:xfrm>
            <a:off x="9194511" y="1960114"/>
            <a:ext cx="954107" cy="1015663"/>
          </a:xfrm>
          <a:prstGeom prst="rect">
            <a:avLst/>
          </a:prstGeom>
          <a:noFill/>
        </p:spPr>
        <p:txBody>
          <a:bodyPr wrap="none" rtlCol="0">
            <a:spAutoFit/>
          </a:bodyPr>
          <a:lstStyle/>
          <a:p>
            <a:r>
              <a:rPr lang="zh-CN" altLang="en-US" sz="6000" b="1" dirty="0">
                <a:solidFill>
                  <a:schemeClr val="bg1"/>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cs typeface="+mn-ea"/>
                <a:sym typeface="+mn-lt"/>
              </a:rPr>
              <a:t>第</a:t>
            </a:r>
          </a:p>
        </p:txBody>
      </p:sp>
      <p:sp>
        <p:nvSpPr>
          <p:cNvPr id="10" name="文本框 9"/>
          <p:cNvSpPr txBox="1"/>
          <p:nvPr/>
        </p:nvSpPr>
        <p:spPr>
          <a:xfrm>
            <a:off x="9792043" y="2620679"/>
            <a:ext cx="954107" cy="1015663"/>
          </a:xfrm>
          <a:prstGeom prst="rect">
            <a:avLst/>
          </a:prstGeom>
          <a:noFill/>
        </p:spPr>
        <p:txBody>
          <a:bodyPr wrap="none" rtlCol="0">
            <a:spAutoFit/>
          </a:bodyPr>
          <a:lstStyle/>
          <a:p>
            <a:r>
              <a:rPr lang="zh-CN" altLang="en-US" sz="6000" b="1" dirty="0">
                <a:solidFill>
                  <a:schemeClr val="bg1"/>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cs typeface="+mn-ea"/>
                <a:sym typeface="+mn-lt"/>
              </a:rPr>
              <a:t>三</a:t>
            </a:r>
          </a:p>
        </p:txBody>
      </p:sp>
      <p:sp>
        <p:nvSpPr>
          <p:cNvPr id="11" name="文本框 10"/>
          <p:cNvSpPr txBox="1"/>
          <p:nvPr/>
        </p:nvSpPr>
        <p:spPr>
          <a:xfrm>
            <a:off x="9194511" y="3354816"/>
            <a:ext cx="877163" cy="923330"/>
          </a:xfrm>
          <a:prstGeom prst="rect">
            <a:avLst/>
          </a:prstGeom>
          <a:noFill/>
        </p:spPr>
        <p:txBody>
          <a:bodyPr wrap="none" rtlCol="0">
            <a:spAutoFit/>
          </a:bodyPr>
          <a:lstStyle/>
          <a:p>
            <a:r>
              <a:rPr lang="zh-CN" altLang="en-US" sz="5400" b="1" dirty="0">
                <a:solidFill>
                  <a:schemeClr val="bg1"/>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cs typeface="+mn-ea"/>
                <a:sym typeface="+mn-lt"/>
              </a:rPr>
              <a:t>章</a:t>
            </a:r>
          </a:p>
        </p:txBody>
      </p:sp>
      <p:pic>
        <p:nvPicPr>
          <p:cNvPr id="12" name="图片 11"/>
          <p:cNvPicPr>
            <a:picLocks noChangeAspect="1"/>
          </p:cNvPicPr>
          <p:nvPr/>
        </p:nvPicPr>
        <p:blipFill rotWithShape="1">
          <a:blip r:embed="rId5" cstate="email">
            <a:extLst>
              <a:ext uri="{28A0092B-C50C-407E-A947-70E740481C1C}">
                <a14:useLocalDpi xmlns:a14="http://schemas.microsoft.com/office/drawing/2010/main"/>
              </a:ext>
            </a:extLst>
          </a:blip>
          <a:srcRect l="39315" t="11326" r="44087" b="66379"/>
          <a:stretch/>
        </p:blipFill>
        <p:spPr>
          <a:xfrm>
            <a:off x="9475339" y="1294392"/>
            <a:ext cx="1834136" cy="1385792"/>
          </a:xfrm>
          <a:prstGeom prst="rect">
            <a:avLst/>
          </a:prstGeom>
        </p:spPr>
      </p:pic>
      <p:sp>
        <p:nvSpPr>
          <p:cNvPr id="4" name="文本框 3">
            <a:extLst>
              <a:ext uri="{FF2B5EF4-FFF2-40B4-BE49-F238E27FC236}">
                <a16:creationId xmlns:a16="http://schemas.microsoft.com/office/drawing/2014/main" id="{806E9625-9C61-4EE4-8053-9FB71A750130}"/>
              </a:ext>
            </a:extLst>
          </p:cNvPr>
          <p:cNvSpPr txBox="1"/>
          <p:nvPr/>
        </p:nvSpPr>
        <p:spPr>
          <a:xfrm>
            <a:off x="3459169" y="1831322"/>
            <a:ext cx="5394968" cy="3046988"/>
          </a:xfrm>
          <a:prstGeom prst="rect">
            <a:avLst/>
          </a:prstGeom>
          <a:noFill/>
        </p:spPr>
        <p:txBody>
          <a:bodyPr wrap="square" rtlCol="0">
            <a:spAutoFit/>
          </a:bodyPr>
          <a:lstStyle/>
          <a:p>
            <a:r>
              <a:rPr lang="zh-CN" altLang="en-US" sz="4800" b="1" dirty="0">
                <a:latin typeface="华文楷体" panose="02010600040101010101" pitchFamily="2" charset="-122"/>
                <a:ea typeface="华文楷体" panose="02010600040101010101" pitchFamily="2" charset="-122"/>
              </a:rPr>
              <a:t>文化经典在当代</a:t>
            </a:r>
            <a:endParaRPr lang="en-US" altLang="zh-CN" sz="4800" b="1" dirty="0">
              <a:latin typeface="华文楷体" panose="02010600040101010101" pitchFamily="2" charset="-122"/>
              <a:ea typeface="华文楷体" panose="02010600040101010101" pitchFamily="2" charset="-122"/>
            </a:endParaRPr>
          </a:p>
          <a:p>
            <a:r>
              <a:rPr lang="en-US" altLang="zh-CN" sz="4800" b="1" dirty="0">
                <a:latin typeface="华文楷体" panose="02010600040101010101" pitchFamily="2" charset="-122"/>
                <a:ea typeface="华文楷体" panose="02010600040101010101" pitchFamily="2" charset="-122"/>
              </a:rPr>
              <a:t>Cultural Classics in the Contemporary Era</a:t>
            </a:r>
            <a:endParaRPr lang="zh-CN" altLang="en-US" sz="4800" b="1" dirty="0">
              <a:latin typeface="华文楷体" panose="02010600040101010101" pitchFamily="2" charset="-122"/>
              <a:ea typeface="华文楷体" panose="02010600040101010101" pitchFamily="2" charset="-122"/>
            </a:endParaRPr>
          </a:p>
        </p:txBody>
      </p:sp>
    </p:spTree>
    <p:extLst>
      <p:ext uri="{BB962C8B-B14F-4D97-AF65-F5344CB8AC3E}">
        <p14:creationId xmlns:p14="http://schemas.microsoft.com/office/powerpoint/2010/main" val="1183860118"/>
      </p:ext>
    </p:extLst>
  </p:cSld>
  <p:clrMapOvr>
    <a:masterClrMapping/>
  </p:clrMapOvr>
  <mc:AlternateContent xmlns:mc="http://schemas.openxmlformats.org/markup-compatibility/2006" xmlns:p14="http://schemas.microsoft.com/office/powerpoint/2010/main">
    <mc:Choice Requires="p14">
      <p:transition spd="slow" p14:dur="1400" advClick="0" advTm="3000">
        <p14:ripple/>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out)">
                                      <p:cBhvr>
                                        <p:cTn id="7" dur="1000"/>
                                        <p:tgtEl>
                                          <p:spTgt spid="5"/>
                                        </p:tgtEl>
                                      </p:cBhvr>
                                    </p:animEffect>
                                  </p:childTnLst>
                                </p:cTn>
                              </p:par>
                              <p:par>
                                <p:cTn id="8" presetID="53" presetClass="entr" presetSubtype="16" fill="hold" grpId="0" nodeType="withEffect">
                                  <p:stCondLst>
                                    <p:cond delay="500"/>
                                  </p:stCondLst>
                                  <p:childTnLst>
                                    <p:set>
                                      <p:cBhvr>
                                        <p:cTn id="9" dur="1" fill="hold">
                                          <p:stCondLst>
                                            <p:cond delay="0"/>
                                          </p:stCondLst>
                                        </p:cTn>
                                        <p:tgtEl>
                                          <p:spTgt spid="9"/>
                                        </p:tgtEl>
                                        <p:attrNameLst>
                                          <p:attrName>style.visibility</p:attrName>
                                        </p:attrNameLst>
                                      </p:cBhvr>
                                      <p:to>
                                        <p:strVal val="visible"/>
                                      </p:to>
                                    </p:set>
                                    <p:anim calcmode="lin" valueType="num">
                                      <p:cBhvr>
                                        <p:cTn id="10" dur="500" fill="hold"/>
                                        <p:tgtEl>
                                          <p:spTgt spid="9"/>
                                        </p:tgtEl>
                                        <p:attrNameLst>
                                          <p:attrName>ppt_w</p:attrName>
                                        </p:attrNameLst>
                                      </p:cBhvr>
                                      <p:tavLst>
                                        <p:tav tm="0">
                                          <p:val>
                                            <p:fltVal val="0"/>
                                          </p:val>
                                        </p:tav>
                                        <p:tav tm="100000">
                                          <p:val>
                                            <p:strVal val="#ppt_w"/>
                                          </p:val>
                                        </p:tav>
                                      </p:tavLst>
                                    </p:anim>
                                    <p:anim calcmode="lin" valueType="num">
                                      <p:cBhvr>
                                        <p:cTn id="11" dur="500" fill="hold"/>
                                        <p:tgtEl>
                                          <p:spTgt spid="9"/>
                                        </p:tgtEl>
                                        <p:attrNameLst>
                                          <p:attrName>ppt_h</p:attrName>
                                        </p:attrNameLst>
                                      </p:cBhvr>
                                      <p:tavLst>
                                        <p:tav tm="0">
                                          <p:val>
                                            <p:fltVal val="0"/>
                                          </p:val>
                                        </p:tav>
                                        <p:tav tm="100000">
                                          <p:val>
                                            <p:strVal val="#ppt_h"/>
                                          </p:val>
                                        </p:tav>
                                      </p:tavLst>
                                    </p:anim>
                                    <p:animEffect transition="in" filter="fade">
                                      <p:cBhvr>
                                        <p:cTn id="12" dur="500"/>
                                        <p:tgtEl>
                                          <p:spTgt spid="9"/>
                                        </p:tgtEl>
                                      </p:cBhvr>
                                    </p:animEffect>
                                  </p:childTnLst>
                                </p:cTn>
                              </p:par>
                              <p:par>
                                <p:cTn id="13" presetID="53" presetClass="entr" presetSubtype="16" fill="hold" grpId="0" nodeType="withEffect">
                                  <p:stCondLst>
                                    <p:cond delay="50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50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par>
                                <p:cTn id="23" presetID="42" presetClass="entr" presetSubtype="0" fill="hold" nodeType="withEffect">
                                  <p:stCondLst>
                                    <p:cond delay="50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1000"/>
                                        <p:tgtEl>
                                          <p:spTgt spid="12"/>
                                        </p:tgtEl>
                                      </p:cBhvr>
                                    </p:animEffect>
                                    <p:anim calcmode="lin" valueType="num">
                                      <p:cBhvr>
                                        <p:cTn id="26" dur="1000" fill="hold"/>
                                        <p:tgtEl>
                                          <p:spTgt spid="12"/>
                                        </p:tgtEl>
                                        <p:attrNameLst>
                                          <p:attrName>ppt_x</p:attrName>
                                        </p:attrNameLst>
                                      </p:cBhvr>
                                      <p:tavLst>
                                        <p:tav tm="0">
                                          <p:val>
                                            <p:strVal val="#ppt_x"/>
                                          </p:val>
                                        </p:tav>
                                        <p:tav tm="100000">
                                          <p:val>
                                            <p:strVal val="#ppt_x"/>
                                          </p:val>
                                        </p:tav>
                                      </p:tavLst>
                                    </p:anim>
                                    <p:anim calcmode="lin" valueType="num">
                                      <p:cBhvr>
                                        <p:cTn id="2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p:bldP spid="10"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23F0D1FE-E027-4E73-97ED-ABE03C6485B5}"/>
              </a:ext>
            </a:extLst>
          </p:cNvPr>
          <p:cNvSpPr txBox="1"/>
          <p:nvPr/>
        </p:nvSpPr>
        <p:spPr>
          <a:xfrm>
            <a:off x="906780" y="1120140"/>
            <a:ext cx="8023860" cy="954107"/>
          </a:xfrm>
          <a:prstGeom prst="rect">
            <a:avLst/>
          </a:prstGeom>
          <a:noFill/>
        </p:spPr>
        <p:txBody>
          <a:bodyPr wrap="square" rtlCol="0">
            <a:spAutoFit/>
          </a:bodyPr>
          <a:lstStyle/>
          <a:p>
            <a:r>
              <a:rPr lang="zh-CN" altLang="en-US" sz="2800" b="1" dirty="0">
                <a:latin typeface="华文楷体" panose="02010600040101010101" pitchFamily="2" charset="-122"/>
                <a:ea typeface="华文楷体" panose="02010600040101010101" pitchFamily="2" charset="-122"/>
              </a:rPr>
              <a:t>文学经典借助新媒体焕发出新活力</a:t>
            </a:r>
            <a:endParaRPr lang="en-US" altLang="zh-CN" sz="2800" b="1" dirty="0">
              <a:latin typeface="华文楷体" panose="02010600040101010101" pitchFamily="2" charset="-122"/>
              <a:ea typeface="华文楷体" panose="02010600040101010101" pitchFamily="2" charset="-122"/>
            </a:endParaRPr>
          </a:p>
          <a:p>
            <a:r>
              <a:rPr lang="en-US" altLang="zh-CN" sz="2800" b="1" dirty="0">
                <a:latin typeface="华文楷体" panose="02010600040101010101" pitchFamily="2" charset="-122"/>
                <a:ea typeface="华文楷体" panose="02010600040101010101" pitchFamily="2" charset="-122"/>
              </a:rPr>
              <a:t>Literary classics are rejuvenated by new media</a:t>
            </a:r>
            <a:endParaRPr lang="zh-CN" altLang="en-US" sz="2800" b="1" dirty="0">
              <a:latin typeface="华文楷体" panose="02010600040101010101" pitchFamily="2" charset="-122"/>
              <a:ea typeface="华文楷体" panose="02010600040101010101" pitchFamily="2" charset="-122"/>
            </a:endParaRPr>
          </a:p>
        </p:txBody>
      </p:sp>
      <p:pic>
        <p:nvPicPr>
          <p:cNvPr id="3" name="图片 2">
            <a:extLst>
              <a:ext uri="{FF2B5EF4-FFF2-40B4-BE49-F238E27FC236}">
                <a16:creationId xmlns:a16="http://schemas.microsoft.com/office/drawing/2014/main" id="{4291B014-1367-41ED-9730-26468F8858C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47400" y="2019300"/>
            <a:ext cx="2700560" cy="4343400"/>
          </a:xfrm>
          <a:prstGeom prst="rect">
            <a:avLst/>
          </a:prstGeom>
        </p:spPr>
      </p:pic>
      <p:pic>
        <p:nvPicPr>
          <p:cNvPr id="4" name="图片 3">
            <a:extLst>
              <a:ext uri="{FF2B5EF4-FFF2-40B4-BE49-F238E27FC236}">
                <a16:creationId xmlns:a16="http://schemas.microsoft.com/office/drawing/2014/main" id="{EB11D179-655A-47A2-928D-36A31E2F4186}"/>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870960" y="2106464"/>
            <a:ext cx="2943900" cy="4343400"/>
          </a:xfrm>
          <a:prstGeom prst="rect">
            <a:avLst/>
          </a:prstGeom>
        </p:spPr>
      </p:pic>
      <p:pic>
        <p:nvPicPr>
          <p:cNvPr id="5" name="图片 4">
            <a:extLst>
              <a:ext uri="{FF2B5EF4-FFF2-40B4-BE49-F238E27FC236}">
                <a16:creationId xmlns:a16="http://schemas.microsoft.com/office/drawing/2014/main" id="{8F8B49EA-762F-41BA-B67D-354E24CC70B5}"/>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6954874" y="2106464"/>
            <a:ext cx="4309872" cy="4343400"/>
          </a:xfrm>
          <a:prstGeom prst="rect">
            <a:avLst/>
          </a:prstGeom>
        </p:spPr>
      </p:pic>
    </p:spTree>
    <p:extLst>
      <p:ext uri="{BB962C8B-B14F-4D97-AF65-F5344CB8AC3E}">
        <p14:creationId xmlns:p14="http://schemas.microsoft.com/office/powerpoint/2010/main" val="2430208866"/>
      </p:ext>
    </p:extLst>
  </p:cSld>
  <p:clrMapOvr>
    <a:masterClrMapping/>
  </p:clrMapOvr>
  <mc:AlternateContent xmlns:mc="http://schemas.openxmlformats.org/markup-compatibility/2006" xmlns:p14="http://schemas.microsoft.com/office/powerpoint/2010/main">
    <mc:Choice Requires="p14">
      <p:transition spd="slow" p14:dur="1400" advClick="0" advTm="3000">
        <p14:ripple/>
      </p:transition>
    </mc:Choice>
    <mc:Fallback xmlns="">
      <p:transition spd="slow" advClick="0" advTm="300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9EA26706-B7EF-4364-B2F7-1C81DF9CB894}"/>
              </a:ext>
            </a:extLst>
          </p:cNvPr>
          <p:cNvSpPr txBox="1"/>
          <p:nvPr/>
        </p:nvSpPr>
        <p:spPr>
          <a:xfrm>
            <a:off x="1211580" y="1280160"/>
            <a:ext cx="6141720" cy="1384995"/>
          </a:xfrm>
          <a:prstGeom prst="rect">
            <a:avLst/>
          </a:prstGeom>
          <a:noFill/>
        </p:spPr>
        <p:txBody>
          <a:bodyPr wrap="square" rtlCol="0">
            <a:spAutoFit/>
          </a:bodyPr>
          <a:lstStyle/>
          <a:p>
            <a:r>
              <a:rPr lang="zh-CN" altLang="en-US" sz="2800" b="1" dirty="0">
                <a:latin typeface="华文楷体" panose="02010600040101010101" pitchFamily="2" charset="-122"/>
                <a:ea typeface="华文楷体" panose="02010600040101010101" pitchFamily="2" charset="-122"/>
              </a:rPr>
              <a:t>文学经典借助新媒体焕发出新活力</a:t>
            </a:r>
            <a:r>
              <a:rPr lang="en-US" altLang="zh-CN" sz="2800" b="1" dirty="0">
                <a:latin typeface="华文楷体" panose="02010600040101010101" pitchFamily="2" charset="-122"/>
                <a:ea typeface="华文楷体" panose="02010600040101010101" pitchFamily="2" charset="-122"/>
              </a:rPr>
              <a:t>Literary classics are rejuvenated by new media</a:t>
            </a:r>
            <a:endParaRPr lang="zh-CN" altLang="en-US" sz="2800" b="1" dirty="0">
              <a:latin typeface="华文楷体" panose="02010600040101010101" pitchFamily="2" charset="-122"/>
              <a:ea typeface="华文楷体" panose="02010600040101010101" pitchFamily="2" charset="-122"/>
            </a:endParaRPr>
          </a:p>
        </p:txBody>
      </p:sp>
      <p:pic>
        <p:nvPicPr>
          <p:cNvPr id="3" name="图片 2">
            <a:extLst>
              <a:ext uri="{FF2B5EF4-FFF2-40B4-BE49-F238E27FC236}">
                <a16:creationId xmlns:a16="http://schemas.microsoft.com/office/drawing/2014/main" id="{B3133A44-852B-4A85-89A1-F2DA7CB22E0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807732" y="403860"/>
            <a:ext cx="4031957" cy="6047936"/>
          </a:xfrm>
          <a:prstGeom prst="rect">
            <a:avLst/>
          </a:prstGeom>
        </p:spPr>
      </p:pic>
      <p:pic>
        <p:nvPicPr>
          <p:cNvPr id="4" name="图片 3">
            <a:extLst>
              <a:ext uri="{FF2B5EF4-FFF2-40B4-BE49-F238E27FC236}">
                <a16:creationId xmlns:a16="http://schemas.microsoft.com/office/drawing/2014/main" id="{5A52A927-7055-46F1-A48E-273E1A4EF44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23908" y="403860"/>
            <a:ext cx="4396570" cy="6047936"/>
          </a:xfrm>
          <a:prstGeom prst="rect">
            <a:avLst/>
          </a:prstGeom>
        </p:spPr>
      </p:pic>
      <p:sp>
        <p:nvSpPr>
          <p:cNvPr id="5" name="文本框 4">
            <a:extLst>
              <a:ext uri="{FF2B5EF4-FFF2-40B4-BE49-F238E27FC236}">
                <a16:creationId xmlns:a16="http://schemas.microsoft.com/office/drawing/2014/main" id="{30223593-AB6C-487F-9289-0C260EF93087}"/>
              </a:ext>
            </a:extLst>
          </p:cNvPr>
          <p:cNvSpPr txBox="1"/>
          <p:nvPr/>
        </p:nvSpPr>
        <p:spPr>
          <a:xfrm>
            <a:off x="1815752" y="2804160"/>
            <a:ext cx="5087968" cy="2492990"/>
          </a:xfrm>
          <a:prstGeom prst="rect">
            <a:avLst/>
          </a:prstGeom>
          <a:noFill/>
        </p:spPr>
        <p:txBody>
          <a:bodyPr wrap="square" rtlCol="0">
            <a:spAutoFit/>
          </a:bodyPr>
          <a:lstStyle/>
          <a:p>
            <a:r>
              <a:rPr lang="zh-CN" altLang="en-US" sz="2400" b="1" dirty="0">
                <a:latin typeface="华文楷体" panose="02010600040101010101" pitchFamily="2" charset="-122"/>
                <a:ea typeface="华文楷体" panose="02010600040101010101" pitchFamily="2" charset="-122"/>
              </a:rPr>
              <a:t>影视剧 </a:t>
            </a:r>
            <a:r>
              <a:rPr lang="en-US" altLang="zh-CN" sz="2400" b="1" dirty="0">
                <a:latin typeface="华文楷体" panose="02010600040101010101" pitchFamily="2" charset="-122"/>
                <a:ea typeface="华文楷体" panose="02010600040101010101" pitchFamily="2" charset="-122"/>
              </a:rPr>
              <a:t>the film and television play</a:t>
            </a:r>
          </a:p>
          <a:p>
            <a:endParaRPr lang="en-US" altLang="zh-CN" sz="2400" b="1" dirty="0">
              <a:latin typeface="华文楷体" panose="02010600040101010101" pitchFamily="2" charset="-122"/>
              <a:ea typeface="华文楷体" panose="02010600040101010101" pitchFamily="2" charset="-122"/>
            </a:endParaRPr>
          </a:p>
          <a:p>
            <a:r>
              <a:rPr lang="zh-CN" altLang="en-US" sz="2400" b="1" dirty="0">
                <a:latin typeface="华文楷体" panose="02010600040101010101" pitchFamily="2" charset="-122"/>
                <a:ea typeface="华文楷体" panose="02010600040101010101" pitchFamily="2" charset="-122"/>
              </a:rPr>
              <a:t>动画动漫 </a:t>
            </a:r>
            <a:r>
              <a:rPr lang="en-US" altLang="zh-CN" sz="2400" b="1" dirty="0">
                <a:latin typeface="华文楷体" panose="02010600040101010101" pitchFamily="2" charset="-122"/>
                <a:ea typeface="华文楷体" panose="02010600040101010101" pitchFamily="2" charset="-122"/>
              </a:rPr>
              <a:t>animated cartoon</a:t>
            </a:r>
          </a:p>
          <a:p>
            <a:endParaRPr lang="en-US" altLang="zh-CN" sz="2400" b="1" dirty="0">
              <a:latin typeface="华文楷体" panose="02010600040101010101" pitchFamily="2" charset="-122"/>
              <a:ea typeface="华文楷体" panose="02010600040101010101" pitchFamily="2" charset="-122"/>
            </a:endParaRPr>
          </a:p>
          <a:p>
            <a:r>
              <a:rPr lang="zh-CN" altLang="en-US" sz="2400" b="1" dirty="0">
                <a:latin typeface="华文楷体" panose="02010600040101010101" pitchFamily="2" charset="-122"/>
                <a:ea typeface="华文楷体" panose="02010600040101010101" pitchFamily="2" charset="-122"/>
              </a:rPr>
              <a:t>综艺 </a:t>
            </a:r>
            <a:r>
              <a:rPr lang="en-US" altLang="zh-CN" sz="2400" b="1" dirty="0">
                <a:latin typeface="华文楷体" panose="02010600040101010101" pitchFamily="2" charset="-122"/>
                <a:ea typeface="华文楷体" panose="02010600040101010101" pitchFamily="2" charset="-122"/>
              </a:rPr>
              <a:t>varieties</a:t>
            </a:r>
          </a:p>
          <a:p>
            <a:endParaRPr lang="en-US" altLang="zh-CN" dirty="0"/>
          </a:p>
          <a:p>
            <a:endParaRPr lang="en-US" altLang="zh-CN" dirty="0"/>
          </a:p>
        </p:txBody>
      </p:sp>
      <p:pic>
        <p:nvPicPr>
          <p:cNvPr id="7" name="图片 6">
            <a:extLst>
              <a:ext uri="{FF2B5EF4-FFF2-40B4-BE49-F238E27FC236}">
                <a16:creationId xmlns:a16="http://schemas.microsoft.com/office/drawing/2014/main" id="{3475F05B-BC86-49B9-A9A8-B52AC49EA88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20629" y="403860"/>
            <a:ext cx="4537786" cy="6047936"/>
          </a:xfrm>
          <a:prstGeom prst="rect">
            <a:avLst/>
          </a:prstGeom>
        </p:spPr>
      </p:pic>
      <p:pic>
        <p:nvPicPr>
          <p:cNvPr id="6" name="图片 5">
            <a:extLst>
              <a:ext uri="{FF2B5EF4-FFF2-40B4-BE49-F238E27FC236}">
                <a16:creationId xmlns:a16="http://schemas.microsoft.com/office/drawing/2014/main" id="{D75380CB-C289-4E78-BEEA-1C598B2E893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320629" y="403860"/>
            <a:ext cx="4547392" cy="6094944"/>
          </a:xfrm>
          <a:prstGeom prst="rect">
            <a:avLst/>
          </a:prstGeom>
        </p:spPr>
      </p:pic>
    </p:spTree>
    <p:extLst>
      <p:ext uri="{BB962C8B-B14F-4D97-AF65-F5344CB8AC3E}">
        <p14:creationId xmlns:p14="http://schemas.microsoft.com/office/powerpoint/2010/main" val="3599654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32FB40C1-10D7-4335-82AA-61980ED39AC6}"/>
              </a:ext>
            </a:extLst>
          </p:cNvPr>
          <p:cNvSpPr txBox="1"/>
          <p:nvPr/>
        </p:nvSpPr>
        <p:spPr>
          <a:xfrm>
            <a:off x="847769" y="972525"/>
            <a:ext cx="6848431" cy="954107"/>
          </a:xfrm>
          <a:prstGeom prst="rect">
            <a:avLst/>
          </a:prstGeom>
          <a:noFill/>
        </p:spPr>
        <p:txBody>
          <a:bodyPr wrap="square" rtlCol="0">
            <a:spAutoFit/>
          </a:bodyPr>
          <a:lstStyle/>
          <a:p>
            <a:r>
              <a:rPr lang="zh-CN" altLang="en-US" sz="2800" b="1" dirty="0">
                <a:latin typeface="华文楷体" panose="02010600040101010101" pitchFamily="2" charset="-122"/>
                <a:ea typeface="华文楷体" panose="02010600040101010101" pitchFamily="2" charset="-122"/>
              </a:rPr>
              <a:t>中国经典作品面向世界</a:t>
            </a:r>
            <a:endParaRPr lang="en-US" altLang="zh-CN" sz="2800" b="1" dirty="0">
              <a:latin typeface="华文楷体" panose="02010600040101010101" pitchFamily="2" charset="-122"/>
              <a:ea typeface="华文楷体" panose="02010600040101010101" pitchFamily="2" charset="-122"/>
            </a:endParaRPr>
          </a:p>
          <a:p>
            <a:r>
              <a:rPr lang="en-US" altLang="zh-CN" sz="2800" b="1" dirty="0">
                <a:latin typeface="华文楷体" panose="02010600040101010101" pitchFamily="2" charset="-122"/>
                <a:ea typeface="华文楷体" panose="02010600040101010101" pitchFamily="2" charset="-122"/>
              </a:rPr>
              <a:t>Chinese classics are open to the world</a:t>
            </a:r>
            <a:r>
              <a:rPr lang="zh-CN" altLang="en-US" sz="2800" b="1" dirty="0">
                <a:latin typeface="华文楷体" panose="02010600040101010101" pitchFamily="2" charset="-122"/>
                <a:ea typeface="华文楷体" panose="02010600040101010101" pitchFamily="2" charset="-122"/>
              </a:rPr>
              <a:t>  </a:t>
            </a:r>
          </a:p>
        </p:txBody>
      </p:sp>
      <p:pic>
        <p:nvPicPr>
          <p:cNvPr id="4" name="图片 3">
            <a:extLst>
              <a:ext uri="{FF2B5EF4-FFF2-40B4-BE49-F238E27FC236}">
                <a16:creationId xmlns:a16="http://schemas.microsoft.com/office/drawing/2014/main" id="{4DAC7BDC-6ED6-4E2D-9982-26B08A75764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659630" y="1949024"/>
            <a:ext cx="2724150" cy="4238416"/>
          </a:xfrm>
          <a:prstGeom prst="rect">
            <a:avLst/>
          </a:prstGeom>
        </p:spPr>
      </p:pic>
      <p:pic>
        <p:nvPicPr>
          <p:cNvPr id="5" name="图片 4">
            <a:extLst>
              <a:ext uri="{FF2B5EF4-FFF2-40B4-BE49-F238E27FC236}">
                <a16:creationId xmlns:a16="http://schemas.microsoft.com/office/drawing/2014/main" id="{3A5B168D-C334-4AC2-9E50-B610C6F0404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26270" y="1949024"/>
            <a:ext cx="2798970" cy="4296420"/>
          </a:xfrm>
          <a:prstGeom prst="rect">
            <a:avLst/>
          </a:prstGeom>
        </p:spPr>
      </p:pic>
      <p:pic>
        <p:nvPicPr>
          <p:cNvPr id="6" name="图片 5">
            <a:extLst>
              <a:ext uri="{FF2B5EF4-FFF2-40B4-BE49-F238E27FC236}">
                <a16:creationId xmlns:a16="http://schemas.microsoft.com/office/drawing/2014/main" id="{4C4563E0-5813-4EA6-B5F7-42FB13A2DF2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973377" y="1949024"/>
            <a:ext cx="2962103" cy="4238416"/>
          </a:xfrm>
          <a:prstGeom prst="rect">
            <a:avLst/>
          </a:prstGeom>
        </p:spPr>
      </p:pic>
    </p:spTree>
    <p:extLst>
      <p:ext uri="{BB962C8B-B14F-4D97-AF65-F5344CB8AC3E}">
        <p14:creationId xmlns:p14="http://schemas.microsoft.com/office/powerpoint/2010/main" val="4396631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2499258" y="-25847"/>
            <a:ext cx="969264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矩形 2"/>
          <p:cNvSpPr/>
          <p:nvPr/>
        </p:nvSpPr>
        <p:spPr>
          <a:xfrm>
            <a:off x="2499360" y="619760"/>
            <a:ext cx="9204960" cy="5659120"/>
          </a:xfrm>
          <a:prstGeom prst="rect">
            <a:avLst/>
          </a:prstGeom>
          <a:noFill/>
          <a:ln w="1905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椭圆 4"/>
          <p:cNvSpPr/>
          <p:nvPr/>
        </p:nvSpPr>
        <p:spPr>
          <a:xfrm>
            <a:off x="8652008" y="2095760"/>
            <a:ext cx="2641600" cy="2641600"/>
          </a:xfrm>
          <a:prstGeom prst="ellipse">
            <a:avLst/>
          </a:prstGeom>
          <a:blipFill dpi="0" rotWithShape="1">
            <a:blip r:embed="rId4" cstate="email">
              <a:extLst>
                <a:ext uri="{28A0092B-C50C-407E-A947-70E740481C1C}">
                  <a14:useLocalDpi xmlns:a14="http://schemas.microsoft.com/office/drawing/2010/main"/>
                </a:ext>
              </a:extLst>
            </a:blip>
            <a:srcRect/>
            <a:stretch>
              <a:fillRect/>
            </a:stretch>
          </a:bli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600" dirty="0">
              <a:solidFill>
                <a:schemeClr val="accent2">
                  <a:lumMod val="50000"/>
                </a:schemeClr>
              </a:solidFill>
              <a:cs typeface="+mn-ea"/>
              <a:sym typeface="+mn-lt"/>
            </a:endParaRPr>
          </a:p>
        </p:txBody>
      </p:sp>
      <p:sp>
        <p:nvSpPr>
          <p:cNvPr id="9" name="文本框 8"/>
          <p:cNvSpPr txBox="1"/>
          <p:nvPr/>
        </p:nvSpPr>
        <p:spPr>
          <a:xfrm>
            <a:off x="9089682" y="2221943"/>
            <a:ext cx="954107" cy="1015663"/>
          </a:xfrm>
          <a:prstGeom prst="rect">
            <a:avLst/>
          </a:prstGeom>
          <a:noFill/>
        </p:spPr>
        <p:txBody>
          <a:bodyPr wrap="none" rtlCol="0">
            <a:spAutoFit/>
          </a:bodyPr>
          <a:lstStyle/>
          <a:p>
            <a:r>
              <a:rPr lang="zh-CN" altLang="en-US" sz="6000" b="1" dirty="0">
                <a:solidFill>
                  <a:schemeClr val="bg1"/>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cs typeface="+mn-ea"/>
                <a:sym typeface="+mn-lt"/>
              </a:rPr>
              <a:t>第</a:t>
            </a:r>
          </a:p>
        </p:txBody>
      </p:sp>
      <p:sp>
        <p:nvSpPr>
          <p:cNvPr id="10" name="文本框 9"/>
          <p:cNvSpPr txBox="1"/>
          <p:nvPr/>
        </p:nvSpPr>
        <p:spPr>
          <a:xfrm>
            <a:off x="9816311" y="2831320"/>
            <a:ext cx="954107" cy="1015663"/>
          </a:xfrm>
          <a:prstGeom prst="rect">
            <a:avLst/>
          </a:prstGeom>
          <a:noFill/>
        </p:spPr>
        <p:txBody>
          <a:bodyPr wrap="none" rtlCol="0">
            <a:spAutoFit/>
          </a:bodyPr>
          <a:lstStyle/>
          <a:p>
            <a:r>
              <a:rPr lang="zh-CN" altLang="en-US" sz="6000" b="1" dirty="0">
                <a:solidFill>
                  <a:schemeClr val="bg1"/>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cs typeface="+mn-ea"/>
                <a:sym typeface="+mn-lt"/>
              </a:rPr>
              <a:t>四</a:t>
            </a:r>
          </a:p>
        </p:txBody>
      </p:sp>
      <p:sp>
        <p:nvSpPr>
          <p:cNvPr id="11" name="文本框 10"/>
          <p:cNvSpPr txBox="1"/>
          <p:nvPr/>
        </p:nvSpPr>
        <p:spPr>
          <a:xfrm>
            <a:off x="9327809" y="3694413"/>
            <a:ext cx="877163" cy="923330"/>
          </a:xfrm>
          <a:prstGeom prst="rect">
            <a:avLst/>
          </a:prstGeom>
          <a:noFill/>
        </p:spPr>
        <p:txBody>
          <a:bodyPr wrap="none" rtlCol="0">
            <a:spAutoFit/>
          </a:bodyPr>
          <a:lstStyle/>
          <a:p>
            <a:r>
              <a:rPr lang="zh-CN" altLang="en-US" sz="5400" b="1" dirty="0">
                <a:solidFill>
                  <a:schemeClr val="bg1"/>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cs typeface="+mn-ea"/>
                <a:sym typeface="+mn-lt"/>
              </a:rPr>
              <a:t>章</a:t>
            </a:r>
          </a:p>
        </p:txBody>
      </p:sp>
      <p:pic>
        <p:nvPicPr>
          <p:cNvPr id="12" name="图片 11"/>
          <p:cNvPicPr>
            <a:picLocks noChangeAspect="1"/>
          </p:cNvPicPr>
          <p:nvPr/>
        </p:nvPicPr>
        <p:blipFill rotWithShape="1">
          <a:blip r:embed="rId5" cstate="email">
            <a:extLst>
              <a:ext uri="{28A0092B-C50C-407E-A947-70E740481C1C}">
                <a14:useLocalDpi xmlns:a14="http://schemas.microsoft.com/office/drawing/2010/main"/>
              </a:ext>
            </a:extLst>
          </a:blip>
          <a:srcRect l="39315" t="11326" r="44087" b="66379"/>
          <a:stretch/>
        </p:blipFill>
        <p:spPr>
          <a:xfrm>
            <a:off x="9301291" y="1529047"/>
            <a:ext cx="1834136" cy="1385792"/>
          </a:xfrm>
          <a:prstGeom prst="rect">
            <a:avLst/>
          </a:prstGeom>
        </p:spPr>
      </p:pic>
      <p:sp>
        <p:nvSpPr>
          <p:cNvPr id="4" name="文本框 3">
            <a:extLst>
              <a:ext uri="{FF2B5EF4-FFF2-40B4-BE49-F238E27FC236}">
                <a16:creationId xmlns:a16="http://schemas.microsoft.com/office/drawing/2014/main" id="{872F3C2A-0742-4B13-8B70-15E7594568FC}"/>
              </a:ext>
            </a:extLst>
          </p:cNvPr>
          <p:cNvSpPr txBox="1"/>
          <p:nvPr/>
        </p:nvSpPr>
        <p:spPr>
          <a:xfrm>
            <a:off x="2590678" y="1591281"/>
            <a:ext cx="7175712" cy="4058227"/>
          </a:xfrm>
          <a:prstGeom prst="rect">
            <a:avLst/>
          </a:prstGeom>
          <a:noFill/>
        </p:spPr>
        <p:txBody>
          <a:bodyPr wrap="square" rtlCol="0">
            <a:spAutoFit/>
          </a:bodyPr>
          <a:lstStyle/>
          <a:p>
            <a:pPr>
              <a:lnSpc>
                <a:spcPct val="150000"/>
              </a:lnSpc>
            </a:pPr>
            <a:r>
              <a:rPr lang="zh-CN" altLang="en-US" sz="4400" b="1" dirty="0">
                <a:latin typeface="华文楷体" panose="02010600040101010101" pitchFamily="2" charset="-122"/>
                <a:ea typeface="华文楷体" panose="02010600040101010101" pitchFamily="2" charset="-122"/>
              </a:rPr>
              <a:t>文化经典在当代</a:t>
            </a:r>
            <a:endParaRPr lang="en-US" altLang="zh-CN" sz="4400" b="1" dirty="0">
              <a:latin typeface="华文楷体" panose="02010600040101010101" pitchFamily="2" charset="-122"/>
              <a:ea typeface="华文楷体" panose="02010600040101010101" pitchFamily="2" charset="-122"/>
            </a:endParaRPr>
          </a:p>
          <a:p>
            <a:pPr>
              <a:lnSpc>
                <a:spcPct val="150000"/>
              </a:lnSpc>
            </a:pPr>
            <a:r>
              <a:rPr lang="zh-CN" altLang="en-US" sz="4400" b="1" dirty="0">
                <a:latin typeface="华文楷体" panose="02010600040101010101" pitchFamily="2" charset="-122"/>
                <a:ea typeface="华文楷体" panose="02010600040101010101" pitchFamily="2" charset="-122"/>
              </a:rPr>
              <a:t>面临的困难</a:t>
            </a:r>
            <a:endParaRPr lang="en-US" altLang="zh-CN" sz="4400" b="1" dirty="0">
              <a:latin typeface="华文楷体" panose="02010600040101010101" pitchFamily="2" charset="-122"/>
              <a:ea typeface="华文楷体" panose="02010600040101010101" pitchFamily="2" charset="-122"/>
            </a:endParaRPr>
          </a:p>
          <a:p>
            <a:pPr>
              <a:lnSpc>
                <a:spcPct val="150000"/>
              </a:lnSpc>
            </a:pPr>
            <a:r>
              <a:rPr lang="en-US" altLang="zh-CN" sz="4400" b="1" dirty="0">
                <a:latin typeface="华文楷体" panose="02010600040101010101" pitchFamily="2" charset="-122"/>
                <a:ea typeface="华文楷体" panose="02010600040101010101" pitchFamily="2" charset="-122"/>
              </a:rPr>
              <a:t>Difficulties faced by cultural classics in contemporary times</a:t>
            </a:r>
            <a:endParaRPr lang="zh-CN" altLang="en-US" sz="4400" b="1" dirty="0">
              <a:latin typeface="华文楷体" panose="02010600040101010101" pitchFamily="2" charset="-122"/>
              <a:ea typeface="华文楷体" panose="02010600040101010101" pitchFamily="2" charset="-122"/>
            </a:endParaRPr>
          </a:p>
        </p:txBody>
      </p:sp>
    </p:spTree>
    <p:extLst>
      <p:ext uri="{BB962C8B-B14F-4D97-AF65-F5344CB8AC3E}">
        <p14:creationId xmlns:p14="http://schemas.microsoft.com/office/powerpoint/2010/main" val="1465699724"/>
      </p:ext>
    </p:extLst>
  </p:cSld>
  <p:clrMapOvr>
    <a:masterClrMapping/>
  </p:clrMapOvr>
  <mc:AlternateContent xmlns:mc="http://schemas.openxmlformats.org/markup-compatibility/2006" xmlns:p14="http://schemas.microsoft.com/office/powerpoint/2010/main">
    <mc:Choice Requires="p14">
      <p:transition spd="slow" p14:dur="1400" advClick="0" advTm="3000">
        <p14:ripple/>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out)">
                                      <p:cBhvr>
                                        <p:cTn id="7" dur="1000"/>
                                        <p:tgtEl>
                                          <p:spTgt spid="5"/>
                                        </p:tgtEl>
                                      </p:cBhvr>
                                    </p:animEffect>
                                  </p:childTnLst>
                                </p:cTn>
                              </p:par>
                              <p:par>
                                <p:cTn id="8" presetID="53" presetClass="entr" presetSubtype="16" fill="hold" grpId="0" nodeType="withEffect">
                                  <p:stCondLst>
                                    <p:cond delay="500"/>
                                  </p:stCondLst>
                                  <p:childTnLst>
                                    <p:set>
                                      <p:cBhvr>
                                        <p:cTn id="9" dur="1" fill="hold">
                                          <p:stCondLst>
                                            <p:cond delay="0"/>
                                          </p:stCondLst>
                                        </p:cTn>
                                        <p:tgtEl>
                                          <p:spTgt spid="9"/>
                                        </p:tgtEl>
                                        <p:attrNameLst>
                                          <p:attrName>style.visibility</p:attrName>
                                        </p:attrNameLst>
                                      </p:cBhvr>
                                      <p:to>
                                        <p:strVal val="visible"/>
                                      </p:to>
                                    </p:set>
                                    <p:anim calcmode="lin" valueType="num">
                                      <p:cBhvr>
                                        <p:cTn id="10" dur="500" fill="hold"/>
                                        <p:tgtEl>
                                          <p:spTgt spid="9"/>
                                        </p:tgtEl>
                                        <p:attrNameLst>
                                          <p:attrName>ppt_w</p:attrName>
                                        </p:attrNameLst>
                                      </p:cBhvr>
                                      <p:tavLst>
                                        <p:tav tm="0">
                                          <p:val>
                                            <p:fltVal val="0"/>
                                          </p:val>
                                        </p:tav>
                                        <p:tav tm="100000">
                                          <p:val>
                                            <p:strVal val="#ppt_w"/>
                                          </p:val>
                                        </p:tav>
                                      </p:tavLst>
                                    </p:anim>
                                    <p:anim calcmode="lin" valueType="num">
                                      <p:cBhvr>
                                        <p:cTn id="11" dur="500" fill="hold"/>
                                        <p:tgtEl>
                                          <p:spTgt spid="9"/>
                                        </p:tgtEl>
                                        <p:attrNameLst>
                                          <p:attrName>ppt_h</p:attrName>
                                        </p:attrNameLst>
                                      </p:cBhvr>
                                      <p:tavLst>
                                        <p:tav tm="0">
                                          <p:val>
                                            <p:fltVal val="0"/>
                                          </p:val>
                                        </p:tav>
                                        <p:tav tm="100000">
                                          <p:val>
                                            <p:strVal val="#ppt_h"/>
                                          </p:val>
                                        </p:tav>
                                      </p:tavLst>
                                    </p:anim>
                                    <p:animEffect transition="in" filter="fade">
                                      <p:cBhvr>
                                        <p:cTn id="12" dur="500"/>
                                        <p:tgtEl>
                                          <p:spTgt spid="9"/>
                                        </p:tgtEl>
                                      </p:cBhvr>
                                    </p:animEffect>
                                  </p:childTnLst>
                                </p:cTn>
                              </p:par>
                              <p:par>
                                <p:cTn id="13" presetID="53" presetClass="entr" presetSubtype="16" fill="hold" grpId="0" nodeType="withEffect">
                                  <p:stCondLst>
                                    <p:cond delay="50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50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par>
                                <p:cTn id="23" presetID="42" presetClass="entr" presetSubtype="0" fill="hold" nodeType="withEffect">
                                  <p:stCondLst>
                                    <p:cond delay="50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1000"/>
                                        <p:tgtEl>
                                          <p:spTgt spid="12"/>
                                        </p:tgtEl>
                                      </p:cBhvr>
                                    </p:animEffect>
                                    <p:anim calcmode="lin" valueType="num">
                                      <p:cBhvr>
                                        <p:cTn id="26" dur="1000" fill="hold"/>
                                        <p:tgtEl>
                                          <p:spTgt spid="12"/>
                                        </p:tgtEl>
                                        <p:attrNameLst>
                                          <p:attrName>ppt_x</p:attrName>
                                        </p:attrNameLst>
                                      </p:cBhvr>
                                      <p:tavLst>
                                        <p:tav tm="0">
                                          <p:val>
                                            <p:strVal val="#ppt_x"/>
                                          </p:val>
                                        </p:tav>
                                        <p:tav tm="100000">
                                          <p:val>
                                            <p:strVal val="#ppt_x"/>
                                          </p:val>
                                        </p:tav>
                                      </p:tavLst>
                                    </p:anim>
                                    <p:anim calcmode="lin" valueType="num">
                                      <p:cBhvr>
                                        <p:cTn id="2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p:bldP spid="10"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4" cstate="email">
            <a:lum bright="70000" contrast="-70000"/>
            <a:extLst>
              <a:ext uri="{28A0092B-C50C-407E-A947-70E740481C1C}">
                <a14:useLocalDpi xmlns:a14="http://schemas.microsoft.com/office/drawing/2010/main"/>
              </a:ext>
            </a:extLst>
          </a:blip>
          <a:stretch>
            <a:fillRect/>
          </a:stretch>
        </p:blipFill>
        <p:spPr>
          <a:xfrm flipH="1">
            <a:off x="2945522" y="5315709"/>
            <a:ext cx="8747778" cy="1237491"/>
          </a:xfrm>
          <a:prstGeom prst="rect">
            <a:avLst/>
          </a:prstGeom>
        </p:spPr>
      </p:pic>
      <p:sp>
        <p:nvSpPr>
          <p:cNvPr id="2" name="矩形 1"/>
          <p:cNvSpPr/>
          <p:nvPr/>
        </p:nvSpPr>
        <p:spPr>
          <a:xfrm>
            <a:off x="0" y="819525"/>
            <a:ext cx="12192000" cy="543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C0306"/>
              </a:solidFill>
              <a:cs typeface="+mn-ea"/>
              <a:sym typeface="+mn-lt"/>
            </a:endParaRPr>
          </a:p>
        </p:txBody>
      </p:sp>
      <p:sp>
        <p:nvSpPr>
          <p:cNvPr id="3" name="矩形 2"/>
          <p:cNvSpPr/>
          <p:nvPr/>
        </p:nvSpPr>
        <p:spPr>
          <a:xfrm>
            <a:off x="345870" y="1087120"/>
            <a:ext cx="11500260" cy="4704080"/>
          </a:xfrm>
          <a:prstGeom prst="rect">
            <a:avLst/>
          </a:prstGeom>
          <a:noFill/>
          <a:ln w="1905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2" name="组合 11"/>
          <p:cNvGrpSpPr/>
          <p:nvPr/>
        </p:nvGrpSpPr>
        <p:grpSpPr>
          <a:xfrm>
            <a:off x="393761" y="1953845"/>
            <a:ext cx="1830811" cy="3101107"/>
            <a:chOff x="581921" y="2162555"/>
            <a:chExt cx="1267201" cy="2532890"/>
          </a:xfrm>
        </p:grpSpPr>
        <p:grpSp>
          <p:nvGrpSpPr>
            <p:cNvPr id="10" name="组合 9"/>
            <p:cNvGrpSpPr/>
            <p:nvPr/>
          </p:nvGrpSpPr>
          <p:grpSpPr>
            <a:xfrm>
              <a:off x="824481" y="2162555"/>
              <a:ext cx="1024641" cy="2532890"/>
              <a:chOff x="5091680" y="2496310"/>
              <a:chExt cx="749774" cy="1865380"/>
            </a:xfrm>
          </p:grpSpPr>
          <p:pic>
            <p:nvPicPr>
              <p:cNvPr id="7" name="图片 6"/>
              <p:cNvPicPr>
                <a:picLocks noChangeAspect="1"/>
              </p:cNvPicPr>
              <p:nvPr/>
            </p:nvPicPr>
            <p:blipFill rotWithShape="1">
              <a:blip r:embed="rId5" cstate="email">
                <a:duotone>
                  <a:schemeClr val="accent1">
                    <a:shade val="45000"/>
                    <a:satMod val="135000"/>
                  </a:schemeClr>
                  <a:prstClr val="white"/>
                </a:duotone>
                <a:extLst>
                  <a:ext uri="{28A0092B-C50C-407E-A947-70E740481C1C}">
                    <a14:useLocalDpi xmlns:a14="http://schemas.microsoft.com/office/drawing/2010/main"/>
                  </a:ext>
                </a:extLst>
              </a:blip>
              <a:srcRect r="80855"/>
              <a:stretch/>
            </p:blipFill>
            <p:spPr>
              <a:xfrm>
                <a:off x="5091680" y="2496310"/>
                <a:ext cx="384558" cy="1865380"/>
              </a:xfrm>
              <a:prstGeom prst="rect">
                <a:avLst/>
              </a:prstGeom>
            </p:spPr>
          </p:pic>
          <p:pic>
            <p:nvPicPr>
              <p:cNvPr id="13" name="图片 12"/>
              <p:cNvPicPr>
                <a:picLocks noChangeAspect="1"/>
              </p:cNvPicPr>
              <p:nvPr/>
            </p:nvPicPr>
            <p:blipFill rotWithShape="1">
              <a:blip r:embed="rId5" cstate="email">
                <a:duotone>
                  <a:schemeClr val="accent1">
                    <a:shade val="45000"/>
                    <a:satMod val="135000"/>
                  </a:schemeClr>
                  <a:prstClr val="white"/>
                </a:duotone>
                <a:extLst>
                  <a:ext uri="{28A0092B-C50C-407E-A947-70E740481C1C}">
                    <a14:useLocalDpi xmlns:a14="http://schemas.microsoft.com/office/drawing/2010/main"/>
                  </a:ext>
                </a:extLst>
              </a:blip>
              <a:srcRect r="80855"/>
              <a:stretch/>
            </p:blipFill>
            <p:spPr>
              <a:xfrm flipH="1">
                <a:off x="5456896" y="2496310"/>
                <a:ext cx="384558" cy="1865380"/>
              </a:xfrm>
              <a:prstGeom prst="rect">
                <a:avLst/>
              </a:prstGeom>
            </p:spPr>
          </p:pic>
        </p:grpSp>
        <p:sp>
          <p:nvSpPr>
            <p:cNvPr id="11" name="文本框 10"/>
            <p:cNvSpPr txBox="1"/>
            <p:nvPr/>
          </p:nvSpPr>
          <p:spPr>
            <a:xfrm>
              <a:off x="581921" y="2401031"/>
              <a:ext cx="1185538" cy="2109725"/>
            </a:xfrm>
            <a:prstGeom prst="rect">
              <a:avLst/>
            </a:prstGeom>
            <a:noFill/>
          </p:spPr>
          <p:txBody>
            <a:bodyPr vert="eaVert" wrap="square" rtlCol="0">
              <a:spAutoFit/>
            </a:bodyPr>
            <a:lstStyle/>
            <a:p>
              <a:pPr algn="ctr"/>
              <a:r>
                <a:rPr lang="zh-CN" altLang="en-US" sz="5400" b="1" spc="600" dirty="0">
                  <a:solidFill>
                    <a:schemeClr val="tx1">
                      <a:lumMod val="85000"/>
                      <a:lumOff val="15000"/>
                    </a:schemeClr>
                  </a:solidFill>
                  <a:latin typeface="华文楷体" panose="02010600040101010101" pitchFamily="2" charset="-122"/>
                  <a:ea typeface="华文楷体" panose="02010600040101010101" pitchFamily="2" charset="-122"/>
                  <a:cs typeface="+mn-ea"/>
                  <a:sym typeface="+mn-lt"/>
                </a:rPr>
                <a:t>目录</a:t>
              </a:r>
              <a:r>
                <a:rPr lang="en-US" altLang="zh-CN" sz="2400" b="1" spc="600" dirty="0">
                  <a:solidFill>
                    <a:schemeClr val="tx1">
                      <a:lumMod val="85000"/>
                      <a:lumOff val="15000"/>
                    </a:schemeClr>
                  </a:solidFill>
                  <a:latin typeface="华文楷体" panose="02010600040101010101" pitchFamily="2" charset="-122"/>
                  <a:ea typeface="华文楷体" panose="02010600040101010101" pitchFamily="2" charset="-122"/>
                  <a:cs typeface="+mn-ea"/>
                  <a:sym typeface="+mn-lt"/>
                </a:rPr>
                <a:t>Contents </a:t>
              </a:r>
              <a:endParaRPr lang="zh-CN" altLang="en-US" sz="5400" b="1" spc="600" dirty="0">
                <a:solidFill>
                  <a:schemeClr val="tx1">
                    <a:lumMod val="85000"/>
                    <a:lumOff val="15000"/>
                  </a:schemeClr>
                </a:solidFill>
                <a:latin typeface="华文楷体" panose="02010600040101010101" pitchFamily="2" charset="-122"/>
                <a:ea typeface="华文楷体" panose="02010600040101010101" pitchFamily="2" charset="-122"/>
                <a:cs typeface="+mn-ea"/>
                <a:sym typeface="+mn-lt"/>
              </a:endParaRPr>
            </a:p>
          </p:txBody>
        </p:sp>
      </p:grpSp>
      <p:grpSp>
        <p:nvGrpSpPr>
          <p:cNvPr id="4" name="组合 3"/>
          <p:cNvGrpSpPr/>
          <p:nvPr/>
        </p:nvGrpSpPr>
        <p:grpSpPr>
          <a:xfrm>
            <a:off x="3659800" y="1205550"/>
            <a:ext cx="1086304" cy="4360714"/>
            <a:chOff x="3525555" y="1686016"/>
            <a:chExt cx="1086304" cy="4300590"/>
          </a:xfrm>
        </p:grpSpPr>
        <p:sp>
          <p:nvSpPr>
            <p:cNvPr id="19" name="椭圆 18"/>
            <p:cNvSpPr/>
            <p:nvPr/>
          </p:nvSpPr>
          <p:spPr>
            <a:xfrm>
              <a:off x="3683863" y="1686016"/>
              <a:ext cx="927996" cy="927996"/>
            </a:xfrm>
            <a:prstGeom prst="ellipse">
              <a:avLst/>
            </a:prstGeom>
            <a:blipFill dpi="0" rotWithShape="1">
              <a:blip r:embed="rId6"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a:solidFill>
                    <a:schemeClr val="bg1"/>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cs typeface="+mn-ea"/>
                  <a:sym typeface="+mn-lt"/>
                </a:rPr>
                <a:t>一</a:t>
              </a:r>
            </a:p>
          </p:txBody>
        </p:sp>
        <p:sp>
          <p:nvSpPr>
            <p:cNvPr id="22" name="文本框 21"/>
            <p:cNvSpPr txBox="1"/>
            <p:nvPr/>
          </p:nvSpPr>
          <p:spPr>
            <a:xfrm>
              <a:off x="3525555" y="2730809"/>
              <a:ext cx="1046440" cy="3255797"/>
            </a:xfrm>
            <a:prstGeom prst="rect">
              <a:avLst/>
            </a:prstGeom>
            <a:noFill/>
          </p:spPr>
          <p:txBody>
            <a:bodyPr vert="eaVert" wrap="square" rtlCol="0">
              <a:spAutoFit/>
            </a:bodyPr>
            <a:lstStyle/>
            <a:p>
              <a:pPr algn="ctr"/>
              <a:r>
                <a:rPr lang="zh-CN" altLang="en-US" sz="3200" b="1" dirty="0">
                  <a:solidFill>
                    <a:srgbClr val="2D3633"/>
                  </a:solidFill>
                  <a:latin typeface="华文楷体" panose="02010600040101010101" pitchFamily="2" charset="-122"/>
                  <a:ea typeface="华文楷体" panose="02010600040101010101" pitchFamily="2" charset="-122"/>
                  <a:cs typeface="+mn-ea"/>
                  <a:sym typeface="+mn-lt"/>
                </a:rPr>
                <a:t>何为文化经典</a:t>
              </a:r>
              <a:r>
                <a:rPr lang="en-US" altLang="zh-CN" sz="2400" b="1" dirty="0">
                  <a:solidFill>
                    <a:srgbClr val="2D3633"/>
                  </a:solidFill>
                  <a:latin typeface="华文楷体" panose="02010600040101010101" pitchFamily="2" charset="-122"/>
                  <a:ea typeface="华文楷体" panose="02010600040101010101" pitchFamily="2" charset="-122"/>
                  <a:cs typeface="+mn-ea"/>
                  <a:sym typeface="+mn-lt"/>
                </a:rPr>
                <a:t>What are cultural classics?</a:t>
              </a:r>
              <a:endParaRPr lang="zh-CN" altLang="en-US" sz="3200" b="1" dirty="0">
                <a:solidFill>
                  <a:srgbClr val="2D3633"/>
                </a:solidFill>
                <a:latin typeface="华文楷体" panose="02010600040101010101" pitchFamily="2" charset="-122"/>
                <a:ea typeface="华文楷体" panose="02010600040101010101" pitchFamily="2" charset="-122"/>
                <a:cs typeface="+mn-ea"/>
                <a:sym typeface="+mn-lt"/>
              </a:endParaRPr>
            </a:p>
          </p:txBody>
        </p:sp>
      </p:grpSp>
      <p:grpSp>
        <p:nvGrpSpPr>
          <p:cNvPr id="6" name="组合 5"/>
          <p:cNvGrpSpPr/>
          <p:nvPr/>
        </p:nvGrpSpPr>
        <p:grpSpPr>
          <a:xfrm>
            <a:off x="7745167" y="1252252"/>
            <a:ext cx="1477328" cy="4770911"/>
            <a:chOff x="7731421" y="1520021"/>
            <a:chExt cx="1477328" cy="4770911"/>
          </a:xfrm>
        </p:grpSpPr>
        <p:sp>
          <p:nvSpPr>
            <p:cNvPr id="32" name="椭圆 31"/>
            <p:cNvSpPr/>
            <p:nvPr/>
          </p:nvSpPr>
          <p:spPr>
            <a:xfrm>
              <a:off x="7894058" y="1520021"/>
              <a:ext cx="927996" cy="943332"/>
            </a:xfrm>
            <a:prstGeom prst="ellipse">
              <a:avLst/>
            </a:prstGeom>
            <a:blipFill dpi="0" rotWithShape="1">
              <a:blip r:embed="rId6"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a:solidFill>
                    <a:schemeClr val="bg1"/>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cs typeface="+mn-ea"/>
                  <a:sym typeface="+mn-lt"/>
                </a:rPr>
                <a:t>三</a:t>
              </a:r>
            </a:p>
          </p:txBody>
        </p:sp>
        <p:sp>
          <p:nvSpPr>
            <p:cNvPr id="25" name="文本框 24"/>
            <p:cNvSpPr txBox="1"/>
            <p:nvPr/>
          </p:nvSpPr>
          <p:spPr>
            <a:xfrm>
              <a:off x="7731421" y="2315988"/>
              <a:ext cx="1477328" cy="3974944"/>
            </a:xfrm>
            <a:prstGeom prst="rect">
              <a:avLst/>
            </a:prstGeom>
            <a:noFill/>
          </p:spPr>
          <p:txBody>
            <a:bodyPr vert="eaVert" wrap="square" rtlCol="0">
              <a:spAutoFit/>
            </a:bodyPr>
            <a:lstStyle/>
            <a:p>
              <a:pPr algn="ctr">
                <a:lnSpc>
                  <a:spcPct val="150000"/>
                </a:lnSpc>
              </a:pPr>
              <a:r>
                <a:rPr lang="zh-CN" altLang="en-US" sz="3200" b="1" dirty="0">
                  <a:solidFill>
                    <a:srgbClr val="2D3633"/>
                  </a:solidFill>
                  <a:latin typeface="华文楷体" panose="02010600040101010101" pitchFamily="2" charset="-122"/>
                  <a:ea typeface="华文楷体" panose="02010600040101010101" pitchFamily="2" charset="-122"/>
                  <a:cs typeface="+mn-ea"/>
                  <a:sym typeface="+mn-lt"/>
                </a:rPr>
                <a:t>经典作品在当下</a:t>
              </a:r>
              <a:r>
                <a:rPr lang="en-US" altLang="zh-CN" sz="2400" b="1" dirty="0">
                  <a:solidFill>
                    <a:srgbClr val="2D3633"/>
                  </a:solidFill>
                  <a:latin typeface="华文楷体" panose="02010600040101010101" pitchFamily="2" charset="-122"/>
                  <a:ea typeface="华文楷体" panose="02010600040101010101" pitchFamily="2" charset="-122"/>
                  <a:cs typeface="+mn-ea"/>
                  <a:sym typeface="+mn-lt"/>
                </a:rPr>
                <a:t>the Classics in the Present</a:t>
              </a:r>
              <a:endParaRPr lang="zh-CN" altLang="en-US" sz="3200" b="1" dirty="0">
                <a:solidFill>
                  <a:srgbClr val="2D3633"/>
                </a:solidFill>
                <a:latin typeface="华文楷体" panose="02010600040101010101" pitchFamily="2" charset="-122"/>
                <a:ea typeface="华文楷体" panose="02010600040101010101" pitchFamily="2" charset="-122"/>
                <a:cs typeface="+mn-ea"/>
                <a:sym typeface="+mn-lt"/>
              </a:endParaRPr>
            </a:p>
          </p:txBody>
        </p:sp>
      </p:grpSp>
      <p:grpSp>
        <p:nvGrpSpPr>
          <p:cNvPr id="5" name="组合 4"/>
          <p:cNvGrpSpPr/>
          <p:nvPr/>
        </p:nvGrpSpPr>
        <p:grpSpPr>
          <a:xfrm>
            <a:off x="5639360" y="1245669"/>
            <a:ext cx="1477328" cy="3688136"/>
            <a:chOff x="5616740" y="1514301"/>
            <a:chExt cx="1477328" cy="3688136"/>
          </a:xfrm>
        </p:grpSpPr>
        <p:sp>
          <p:nvSpPr>
            <p:cNvPr id="31" name="椭圆 30"/>
            <p:cNvSpPr/>
            <p:nvPr/>
          </p:nvSpPr>
          <p:spPr>
            <a:xfrm>
              <a:off x="5802851" y="1514301"/>
              <a:ext cx="927996" cy="927996"/>
            </a:xfrm>
            <a:prstGeom prst="ellipse">
              <a:avLst/>
            </a:prstGeom>
            <a:blipFill dpi="0" rotWithShape="1">
              <a:blip r:embed="rId7"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dirty="0">
                  <a:solidFill>
                    <a:schemeClr val="bg1"/>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cs typeface="+mn-ea"/>
                  <a:sym typeface="+mn-lt"/>
                </a:rPr>
                <a:t>二</a:t>
              </a:r>
            </a:p>
          </p:txBody>
        </p:sp>
        <p:sp>
          <p:nvSpPr>
            <p:cNvPr id="24" name="文本框 23"/>
            <p:cNvSpPr txBox="1"/>
            <p:nvPr/>
          </p:nvSpPr>
          <p:spPr>
            <a:xfrm>
              <a:off x="5616740" y="2797057"/>
              <a:ext cx="1477328" cy="2405380"/>
            </a:xfrm>
            <a:prstGeom prst="rect">
              <a:avLst/>
            </a:prstGeom>
            <a:noFill/>
          </p:spPr>
          <p:txBody>
            <a:bodyPr vert="eaVert" wrap="square" rtlCol="0">
              <a:spAutoFit/>
            </a:bodyPr>
            <a:lstStyle/>
            <a:p>
              <a:pPr algn="ctr">
                <a:lnSpc>
                  <a:spcPct val="150000"/>
                </a:lnSpc>
              </a:pPr>
              <a:r>
                <a:rPr lang="zh-CN" altLang="en-US" sz="3200" b="1" dirty="0">
                  <a:solidFill>
                    <a:srgbClr val="2D3633"/>
                  </a:solidFill>
                  <a:latin typeface="华文楷体" panose="02010600040101010101" pitchFamily="2" charset="-122"/>
                  <a:ea typeface="华文楷体" panose="02010600040101010101" pitchFamily="2" charset="-122"/>
                  <a:cs typeface="+mn-ea"/>
                  <a:sym typeface="+mn-lt"/>
                </a:rPr>
                <a:t>影响因素</a:t>
              </a:r>
              <a:r>
                <a:rPr lang="en-US" altLang="zh-CN" sz="2400" b="1" dirty="0">
                  <a:solidFill>
                    <a:srgbClr val="2D3633"/>
                  </a:solidFill>
                  <a:latin typeface="华文楷体" panose="02010600040101010101" pitchFamily="2" charset="-122"/>
                  <a:ea typeface="华文楷体" panose="02010600040101010101" pitchFamily="2" charset="-122"/>
                  <a:cs typeface="+mn-ea"/>
                  <a:sym typeface="+mn-lt"/>
                </a:rPr>
                <a:t>Relative Factors</a:t>
              </a:r>
              <a:endParaRPr lang="zh-CN" altLang="en-US" sz="3200" b="1" dirty="0">
                <a:solidFill>
                  <a:srgbClr val="2D3633"/>
                </a:solidFill>
                <a:latin typeface="华文楷体" panose="02010600040101010101" pitchFamily="2" charset="-122"/>
                <a:ea typeface="华文楷体" panose="02010600040101010101" pitchFamily="2" charset="-122"/>
                <a:cs typeface="+mn-ea"/>
                <a:sym typeface="+mn-lt"/>
              </a:endParaRPr>
            </a:p>
          </p:txBody>
        </p:sp>
      </p:grpSp>
      <p:grpSp>
        <p:nvGrpSpPr>
          <p:cNvPr id="8" name="组合 7"/>
          <p:cNvGrpSpPr/>
          <p:nvPr/>
        </p:nvGrpSpPr>
        <p:grpSpPr>
          <a:xfrm>
            <a:off x="9720919" y="1231153"/>
            <a:ext cx="1477328" cy="4151222"/>
            <a:chOff x="9666263" y="1504826"/>
            <a:chExt cx="1477328" cy="4025297"/>
          </a:xfrm>
        </p:grpSpPr>
        <p:sp>
          <p:nvSpPr>
            <p:cNvPr id="33" name="椭圆 32"/>
            <p:cNvSpPr/>
            <p:nvPr/>
          </p:nvSpPr>
          <p:spPr>
            <a:xfrm>
              <a:off x="9935481" y="1504826"/>
              <a:ext cx="927996" cy="927996"/>
            </a:xfrm>
            <a:prstGeom prst="ellipse">
              <a:avLst/>
            </a:prstGeom>
            <a:blipFill dpi="0" rotWithShape="1">
              <a:blip r:embed="rId8"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a:solidFill>
                    <a:schemeClr val="bg1"/>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cs typeface="+mn-ea"/>
                  <a:sym typeface="+mn-lt"/>
                </a:rPr>
                <a:t>四</a:t>
              </a:r>
            </a:p>
          </p:txBody>
        </p:sp>
        <p:sp>
          <p:nvSpPr>
            <p:cNvPr id="27" name="文本框 26"/>
            <p:cNvSpPr txBox="1"/>
            <p:nvPr/>
          </p:nvSpPr>
          <p:spPr>
            <a:xfrm>
              <a:off x="9666263" y="2803141"/>
              <a:ext cx="1477328" cy="2726982"/>
            </a:xfrm>
            <a:prstGeom prst="rect">
              <a:avLst/>
            </a:prstGeom>
            <a:noFill/>
          </p:spPr>
          <p:txBody>
            <a:bodyPr vert="eaVert" wrap="square" rtlCol="0">
              <a:spAutoFit/>
            </a:bodyPr>
            <a:lstStyle/>
            <a:p>
              <a:pPr algn="ctr">
                <a:lnSpc>
                  <a:spcPct val="150000"/>
                </a:lnSpc>
              </a:pPr>
              <a:r>
                <a:rPr lang="zh-CN" altLang="en-US" sz="3200" b="1" dirty="0">
                  <a:solidFill>
                    <a:srgbClr val="2D3633"/>
                  </a:solidFill>
                  <a:latin typeface="华文楷体" panose="02010600040101010101" pitchFamily="2" charset="-122"/>
                  <a:ea typeface="华文楷体" panose="02010600040101010101" pitchFamily="2" charset="-122"/>
                  <a:cs typeface="+mn-ea"/>
                  <a:sym typeface="+mn-lt"/>
                </a:rPr>
                <a:t>面临的困难</a:t>
              </a:r>
              <a:r>
                <a:rPr lang="en-US" altLang="zh-CN" sz="2400" b="1" dirty="0">
                  <a:solidFill>
                    <a:srgbClr val="2D3633"/>
                  </a:solidFill>
                  <a:latin typeface="华文楷体" panose="02010600040101010101" pitchFamily="2" charset="-122"/>
                  <a:ea typeface="华文楷体" panose="02010600040101010101" pitchFamily="2" charset="-122"/>
                  <a:cs typeface="+mn-ea"/>
                  <a:sym typeface="+mn-lt"/>
                </a:rPr>
                <a:t>Difficulties</a:t>
              </a:r>
              <a:endParaRPr lang="zh-CN" altLang="en-US" sz="3200" b="1" dirty="0">
                <a:solidFill>
                  <a:srgbClr val="2D3633"/>
                </a:solidFill>
                <a:latin typeface="华文楷体" panose="02010600040101010101" pitchFamily="2" charset="-122"/>
                <a:ea typeface="华文楷体" panose="02010600040101010101" pitchFamily="2" charset="-122"/>
                <a:cs typeface="+mn-ea"/>
                <a:sym typeface="+mn-lt"/>
              </a:endParaRPr>
            </a:p>
          </p:txBody>
        </p:sp>
      </p:grpSp>
    </p:spTree>
    <p:extLst>
      <p:ext uri="{BB962C8B-B14F-4D97-AF65-F5344CB8AC3E}">
        <p14:creationId xmlns:p14="http://schemas.microsoft.com/office/powerpoint/2010/main" val="3700012886"/>
      </p:ext>
    </p:extLst>
  </p:cSld>
  <p:clrMapOvr>
    <a:masterClrMapping/>
  </p:clrMapOvr>
  <mc:AlternateContent xmlns:mc="http://schemas.openxmlformats.org/markup-compatibility/2006" xmlns:p14="http://schemas.microsoft.com/office/powerpoint/2010/main">
    <mc:Choice Requires="p14">
      <p:transition spd="slow" p14:dur="1600" advClick="0" advTm="3000">
        <p:blinds dir="vert"/>
      </p:transition>
    </mc:Choice>
    <mc:Fallback xmlns="">
      <p:transition spd="slow" advClick="0" advTm="3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250"/>
                                        <p:tgtEl>
                                          <p:spTgt spid="2"/>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p:cTn id="10" dur="750" fill="hold"/>
                                        <p:tgtEl>
                                          <p:spTgt spid="3"/>
                                        </p:tgtEl>
                                        <p:attrNameLst>
                                          <p:attrName>ppt_w</p:attrName>
                                        </p:attrNameLst>
                                      </p:cBhvr>
                                      <p:tavLst>
                                        <p:tav tm="0">
                                          <p:val>
                                            <p:fltVal val="0"/>
                                          </p:val>
                                        </p:tav>
                                        <p:tav tm="100000">
                                          <p:val>
                                            <p:strVal val="#ppt_w"/>
                                          </p:val>
                                        </p:tav>
                                      </p:tavLst>
                                    </p:anim>
                                    <p:anim calcmode="lin" valueType="num">
                                      <p:cBhvr>
                                        <p:cTn id="11" dur="750" fill="hold"/>
                                        <p:tgtEl>
                                          <p:spTgt spid="3"/>
                                        </p:tgtEl>
                                        <p:attrNameLst>
                                          <p:attrName>ppt_h</p:attrName>
                                        </p:attrNameLst>
                                      </p:cBhvr>
                                      <p:tavLst>
                                        <p:tav tm="0">
                                          <p:val>
                                            <p:fltVal val="0"/>
                                          </p:val>
                                        </p:tav>
                                        <p:tav tm="100000">
                                          <p:val>
                                            <p:strVal val="#ppt_h"/>
                                          </p:val>
                                        </p:tav>
                                      </p:tavLst>
                                    </p:anim>
                                    <p:animEffect transition="in" filter="fade">
                                      <p:cBhvr>
                                        <p:cTn id="12" dur="750"/>
                                        <p:tgtEl>
                                          <p:spTgt spid="3"/>
                                        </p:tgtEl>
                                      </p:cBhvr>
                                    </p:animEffect>
                                  </p:childTnLst>
                                </p:cTn>
                              </p:par>
                              <p:par>
                                <p:cTn id="13" presetID="53" presetClass="entr" presetSubtype="16" fill="hold" nodeType="withEffect">
                                  <p:stCondLst>
                                    <p:cond delay="250"/>
                                  </p:stCondLst>
                                  <p:childTnLst>
                                    <p:set>
                                      <p:cBhvr>
                                        <p:cTn id="14" dur="1" fill="hold">
                                          <p:stCondLst>
                                            <p:cond delay="0"/>
                                          </p:stCondLst>
                                        </p:cTn>
                                        <p:tgtEl>
                                          <p:spTgt spid="12"/>
                                        </p:tgtEl>
                                        <p:attrNameLst>
                                          <p:attrName>style.visibility</p:attrName>
                                        </p:attrNameLst>
                                      </p:cBhvr>
                                      <p:to>
                                        <p:strVal val="visible"/>
                                      </p:to>
                                    </p:set>
                                    <p:anim calcmode="lin" valueType="num">
                                      <p:cBhvr>
                                        <p:cTn id="15" dur="500" fill="hold"/>
                                        <p:tgtEl>
                                          <p:spTgt spid="12"/>
                                        </p:tgtEl>
                                        <p:attrNameLst>
                                          <p:attrName>ppt_w</p:attrName>
                                        </p:attrNameLst>
                                      </p:cBhvr>
                                      <p:tavLst>
                                        <p:tav tm="0">
                                          <p:val>
                                            <p:fltVal val="0"/>
                                          </p:val>
                                        </p:tav>
                                        <p:tav tm="100000">
                                          <p:val>
                                            <p:strVal val="#ppt_w"/>
                                          </p:val>
                                        </p:tav>
                                      </p:tavLst>
                                    </p:anim>
                                    <p:anim calcmode="lin" valueType="num">
                                      <p:cBhvr>
                                        <p:cTn id="16" dur="500" fill="hold"/>
                                        <p:tgtEl>
                                          <p:spTgt spid="12"/>
                                        </p:tgtEl>
                                        <p:attrNameLst>
                                          <p:attrName>ppt_h</p:attrName>
                                        </p:attrNameLst>
                                      </p:cBhvr>
                                      <p:tavLst>
                                        <p:tav tm="0">
                                          <p:val>
                                            <p:fltVal val="0"/>
                                          </p:val>
                                        </p:tav>
                                        <p:tav tm="100000">
                                          <p:val>
                                            <p:strVal val="#ppt_h"/>
                                          </p:val>
                                        </p:tav>
                                      </p:tavLst>
                                    </p:anim>
                                    <p:animEffect transition="in" filter="fade">
                                      <p:cBhvr>
                                        <p:cTn id="17" dur="500"/>
                                        <p:tgtEl>
                                          <p:spTgt spid="12"/>
                                        </p:tgtEl>
                                      </p:cBhvr>
                                    </p:animEffect>
                                  </p:childTnLst>
                                </p:cTn>
                              </p:par>
                            </p:childTnLst>
                          </p:cTn>
                        </p:par>
                        <p:par>
                          <p:cTn id="18" fill="hold">
                            <p:stCondLst>
                              <p:cond delay="750"/>
                            </p:stCondLst>
                            <p:childTnLst>
                              <p:par>
                                <p:cTn id="19" presetID="2" presetClass="entr" presetSubtype="4"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ppt_x"/>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additive="base">
                                        <p:cTn id="26" dur="500" fill="hold"/>
                                        <p:tgtEl>
                                          <p:spTgt spid="5"/>
                                        </p:tgtEl>
                                        <p:attrNameLst>
                                          <p:attrName>ppt_x</p:attrName>
                                        </p:attrNameLst>
                                      </p:cBhvr>
                                      <p:tavLst>
                                        <p:tav tm="0">
                                          <p:val>
                                            <p:strVal val="#ppt_x"/>
                                          </p:val>
                                        </p:tav>
                                        <p:tav tm="100000">
                                          <p:val>
                                            <p:strVal val="#ppt_x"/>
                                          </p:val>
                                        </p:tav>
                                      </p:tavLst>
                                    </p:anim>
                                    <p:anim calcmode="lin" valueType="num">
                                      <p:cBhvr additive="base">
                                        <p:cTn id="27" dur="500" fill="hold"/>
                                        <p:tgtEl>
                                          <p:spTgt spid="5"/>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par>
                          <p:cTn id="33" fill="hold">
                            <p:stCondLst>
                              <p:cond delay="2250"/>
                            </p:stCondLst>
                            <p:childTnLst>
                              <p:par>
                                <p:cTn id="34" presetID="2" presetClass="entr" presetSubtype="4"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additive="base">
                                        <p:cTn id="36" dur="500" fill="hold"/>
                                        <p:tgtEl>
                                          <p:spTgt spid="8"/>
                                        </p:tgtEl>
                                        <p:attrNameLst>
                                          <p:attrName>ppt_x</p:attrName>
                                        </p:attrNameLst>
                                      </p:cBhvr>
                                      <p:tavLst>
                                        <p:tav tm="0">
                                          <p:val>
                                            <p:strVal val="#ppt_x"/>
                                          </p:val>
                                        </p:tav>
                                        <p:tav tm="100000">
                                          <p:val>
                                            <p:strVal val="#ppt_x"/>
                                          </p:val>
                                        </p:tav>
                                      </p:tavLst>
                                    </p:anim>
                                    <p:anim calcmode="lin" valueType="num">
                                      <p:cBhvr additive="base">
                                        <p:cTn id="3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1" name="图片 10"/>
          <p:cNvPicPr>
            <a:picLocks noChangeAspect="1"/>
          </p:cNvPicPr>
          <p:nvPr/>
        </p:nvPicPr>
        <p:blipFill rotWithShape="1">
          <a:blip r:embed="rId4" cstate="email">
            <a:extLst>
              <a:ext uri="{28A0092B-C50C-407E-A947-70E740481C1C}">
                <a14:useLocalDpi xmlns:a14="http://schemas.microsoft.com/office/drawing/2010/main"/>
              </a:ext>
            </a:extLst>
          </a:blip>
          <a:srcRect l="12271" t="5165" b="39679"/>
          <a:stretch/>
        </p:blipFill>
        <p:spPr>
          <a:xfrm flipH="1">
            <a:off x="-132080" y="4472940"/>
            <a:ext cx="2341880" cy="2620686"/>
          </a:xfrm>
          <a:prstGeom prst="rect">
            <a:avLst/>
          </a:prstGeom>
        </p:spPr>
      </p:pic>
      <p:sp>
        <p:nvSpPr>
          <p:cNvPr id="2" name="文本框 1">
            <a:extLst>
              <a:ext uri="{FF2B5EF4-FFF2-40B4-BE49-F238E27FC236}">
                <a16:creationId xmlns:a16="http://schemas.microsoft.com/office/drawing/2014/main" id="{097B1D4B-61C3-4F37-AC5E-FC6DD3E40CF9}"/>
              </a:ext>
            </a:extLst>
          </p:cNvPr>
          <p:cNvSpPr txBox="1"/>
          <p:nvPr/>
        </p:nvSpPr>
        <p:spPr>
          <a:xfrm>
            <a:off x="1264920" y="1516380"/>
            <a:ext cx="10271760" cy="3363549"/>
          </a:xfrm>
          <a:prstGeom prst="rect">
            <a:avLst/>
          </a:prstGeom>
          <a:noFill/>
        </p:spPr>
        <p:txBody>
          <a:bodyPr wrap="square" rtlCol="0">
            <a:spAutoFit/>
          </a:bodyPr>
          <a:lstStyle/>
          <a:p>
            <a:pPr>
              <a:lnSpc>
                <a:spcPct val="150000"/>
              </a:lnSpc>
            </a:pPr>
            <a:r>
              <a:rPr lang="zh-CN" altLang="en-US" sz="2400" b="1" dirty="0">
                <a:latin typeface="华文楷体" panose="02010600040101010101" pitchFamily="2" charset="-122"/>
                <a:ea typeface="华文楷体" panose="02010600040101010101" pitchFamily="2" charset="-122"/>
              </a:rPr>
              <a:t>在网络上，曾有网民评出“</a:t>
            </a:r>
            <a:r>
              <a:rPr lang="zh-CN" altLang="en-US" sz="2400" b="1" dirty="0">
                <a:solidFill>
                  <a:srgbClr val="0070C0"/>
                </a:solidFill>
                <a:latin typeface="华文楷体" panose="02010600040101010101" pitchFamily="2" charset="-122"/>
                <a:ea typeface="华文楷体" panose="02010600040101010101" pitchFamily="2" charset="-122"/>
              </a:rPr>
              <a:t>死活读不下去</a:t>
            </a:r>
            <a:r>
              <a:rPr lang="zh-CN" altLang="en-US" sz="2400" b="1" dirty="0">
                <a:latin typeface="华文楷体" panose="02010600040101010101" pitchFamily="2" charset="-122"/>
                <a:ea typeface="华文楷体" panose="02010600040101010101" pitchFamily="2" charset="-122"/>
              </a:rPr>
              <a:t>”的十大文学名著，它们是：</a:t>
            </a:r>
            <a:endParaRPr lang="en-US" altLang="zh-CN" sz="2400" b="1" dirty="0">
              <a:latin typeface="华文楷体" panose="02010600040101010101" pitchFamily="2" charset="-122"/>
              <a:ea typeface="华文楷体" panose="02010600040101010101" pitchFamily="2" charset="-122"/>
            </a:endParaRPr>
          </a:p>
          <a:p>
            <a:pPr>
              <a:lnSpc>
                <a:spcPct val="150000"/>
              </a:lnSpc>
            </a:pPr>
            <a:endParaRPr lang="en-US" altLang="zh-CN" sz="2400" b="1" dirty="0">
              <a:latin typeface="华文楷体" panose="02010600040101010101" pitchFamily="2" charset="-122"/>
              <a:ea typeface="华文楷体" panose="02010600040101010101" pitchFamily="2" charset="-122"/>
            </a:endParaRPr>
          </a:p>
          <a:p>
            <a:pPr>
              <a:lnSpc>
                <a:spcPct val="150000"/>
              </a:lnSpc>
            </a:pPr>
            <a:r>
              <a:rPr lang="zh-CN" altLang="en-US" sz="2400" b="1" dirty="0">
                <a:latin typeface="华文楷体" panose="02010600040101010101" pitchFamily="2" charset="-122"/>
                <a:ea typeface="华文楷体" panose="02010600040101010101" pitchFamily="2" charset="-122"/>
              </a:rPr>
              <a:t>（</a:t>
            </a:r>
            <a:r>
              <a:rPr lang="en-US" altLang="zh-CN" sz="2400" b="1" dirty="0">
                <a:latin typeface="华文楷体" panose="02010600040101010101" pitchFamily="2" charset="-122"/>
                <a:ea typeface="华文楷体" panose="02010600040101010101" pitchFamily="2" charset="-122"/>
              </a:rPr>
              <a:t>1</a:t>
            </a:r>
            <a:r>
              <a:rPr lang="zh-CN" altLang="en-US" sz="2400" b="1" dirty="0">
                <a:latin typeface="华文楷体" panose="02010600040101010101" pitchFamily="2" charset="-122"/>
                <a:ea typeface="华文楷体" panose="02010600040101010101" pitchFamily="2" charset="-122"/>
              </a:rPr>
              <a:t>）</a:t>
            </a:r>
            <a:r>
              <a:rPr lang="en-US" altLang="zh-CN" sz="2400" b="1" dirty="0">
                <a:latin typeface="华文楷体" panose="02010600040101010101" pitchFamily="2" charset="-122"/>
                <a:ea typeface="华文楷体" panose="02010600040101010101" pitchFamily="2" charset="-122"/>
              </a:rPr>
              <a:t>《</a:t>
            </a:r>
            <a:r>
              <a:rPr lang="zh-CN" altLang="en-US" sz="2400" b="1" dirty="0">
                <a:latin typeface="华文楷体" panose="02010600040101010101" pitchFamily="2" charset="-122"/>
                <a:ea typeface="华文楷体" panose="02010600040101010101" pitchFamily="2" charset="-122"/>
              </a:rPr>
              <a:t>红楼梦</a:t>
            </a:r>
            <a:r>
              <a:rPr lang="en-US" altLang="zh-CN" sz="2400" b="1" dirty="0">
                <a:latin typeface="华文楷体" panose="02010600040101010101" pitchFamily="2" charset="-122"/>
                <a:ea typeface="华文楷体" panose="02010600040101010101" pitchFamily="2" charset="-122"/>
              </a:rPr>
              <a:t>》</a:t>
            </a:r>
            <a:r>
              <a:rPr lang="zh-CN" altLang="en-US" sz="2400" b="1" dirty="0">
                <a:latin typeface="华文楷体" panose="02010600040101010101" pitchFamily="2" charset="-122"/>
                <a:ea typeface="华文楷体" panose="02010600040101010101" pitchFamily="2" charset="-122"/>
              </a:rPr>
              <a:t>（</a:t>
            </a:r>
            <a:r>
              <a:rPr lang="en-US" altLang="zh-CN" sz="2400" b="1" dirty="0">
                <a:latin typeface="华文楷体" panose="02010600040101010101" pitchFamily="2" charset="-122"/>
                <a:ea typeface="华文楷体" panose="02010600040101010101" pitchFamily="2" charset="-122"/>
              </a:rPr>
              <a:t>2</a:t>
            </a:r>
            <a:r>
              <a:rPr lang="zh-CN" altLang="en-US" sz="2400" b="1" dirty="0">
                <a:latin typeface="华文楷体" panose="02010600040101010101" pitchFamily="2" charset="-122"/>
                <a:ea typeface="华文楷体" panose="02010600040101010101" pitchFamily="2" charset="-122"/>
              </a:rPr>
              <a:t>）</a:t>
            </a:r>
            <a:r>
              <a:rPr lang="en-US" altLang="zh-CN" sz="2400" b="1" dirty="0">
                <a:latin typeface="华文楷体" panose="02010600040101010101" pitchFamily="2" charset="-122"/>
                <a:ea typeface="华文楷体" panose="02010600040101010101" pitchFamily="2" charset="-122"/>
              </a:rPr>
              <a:t>《</a:t>
            </a:r>
            <a:r>
              <a:rPr lang="zh-CN" altLang="en-US" sz="2400" b="1" dirty="0">
                <a:latin typeface="华文楷体" panose="02010600040101010101" pitchFamily="2" charset="-122"/>
                <a:ea typeface="华文楷体" panose="02010600040101010101" pitchFamily="2" charset="-122"/>
              </a:rPr>
              <a:t>百年孤独</a:t>
            </a:r>
            <a:r>
              <a:rPr lang="en-US" altLang="zh-CN" sz="2400" b="1" dirty="0">
                <a:latin typeface="华文楷体" panose="02010600040101010101" pitchFamily="2" charset="-122"/>
                <a:ea typeface="华文楷体" panose="02010600040101010101" pitchFamily="2" charset="-122"/>
              </a:rPr>
              <a:t>》</a:t>
            </a:r>
            <a:r>
              <a:rPr lang="zh-CN" altLang="en-US" sz="2400" b="1" dirty="0">
                <a:latin typeface="华文楷体" panose="02010600040101010101" pitchFamily="2" charset="-122"/>
                <a:ea typeface="华文楷体" panose="02010600040101010101" pitchFamily="2" charset="-122"/>
              </a:rPr>
              <a:t>（</a:t>
            </a:r>
            <a:r>
              <a:rPr lang="en-US" altLang="zh-CN" sz="2400" b="1" dirty="0">
                <a:latin typeface="华文楷体" panose="02010600040101010101" pitchFamily="2" charset="-122"/>
                <a:ea typeface="华文楷体" panose="02010600040101010101" pitchFamily="2" charset="-122"/>
              </a:rPr>
              <a:t>3</a:t>
            </a:r>
            <a:r>
              <a:rPr lang="zh-CN" altLang="en-US" sz="2400" b="1" dirty="0">
                <a:latin typeface="华文楷体" panose="02010600040101010101" pitchFamily="2" charset="-122"/>
                <a:ea typeface="华文楷体" panose="02010600040101010101" pitchFamily="2" charset="-122"/>
              </a:rPr>
              <a:t>）</a:t>
            </a:r>
            <a:r>
              <a:rPr lang="en-US" altLang="zh-CN" sz="2400" b="1" dirty="0">
                <a:latin typeface="华文楷体" panose="02010600040101010101" pitchFamily="2" charset="-122"/>
                <a:ea typeface="华文楷体" panose="02010600040101010101" pitchFamily="2" charset="-122"/>
              </a:rPr>
              <a:t>《</a:t>
            </a:r>
            <a:r>
              <a:rPr lang="zh-CN" altLang="en-US" sz="2400" b="1" dirty="0">
                <a:latin typeface="华文楷体" panose="02010600040101010101" pitchFamily="2" charset="-122"/>
                <a:ea typeface="华文楷体" panose="02010600040101010101" pitchFamily="2" charset="-122"/>
              </a:rPr>
              <a:t>三国演义</a:t>
            </a:r>
            <a:r>
              <a:rPr lang="en-US" altLang="zh-CN" sz="2400" b="1" dirty="0">
                <a:latin typeface="华文楷体" panose="02010600040101010101" pitchFamily="2" charset="-122"/>
                <a:ea typeface="华文楷体" panose="02010600040101010101" pitchFamily="2" charset="-122"/>
              </a:rPr>
              <a:t>》</a:t>
            </a:r>
            <a:r>
              <a:rPr lang="zh-CN" altLang="en-US" sz="2400" b="1" dirty="0">
                <a:latin typeface="华文楷体" panose="02010600040101010101" pitchFamily="2" charset="-122"/>
                <a:ea typeface="华文楷体" panose="02010600040101010101" pitchFamily="2" charset="-122"/>
              </a:rPr>
              <a:t>（</a:t>
            </a:r>
            <a:r>
              <a:rPr lang="en-US" altLang="zh-CN" sz="2400" b="1" dirty="0">
                <a:latin typeface="华文楷体" panose="02010600040101010101" pitchFamily="2" charset="-122"/>
                <a:ea typeface="华文楷体" panose="02010600040101010101" pitchFamily="2" charset="-122"/>
              </a:rPr>
              <a:t>4</a:t>
            </a:r>
            <a:r>
              <a:rPr lang="zh-CN" altLang="en-US" sz="2400" b="1" dirty="0">
                <a:latin typeface="华文楷体" panose="02010600040101010101" pitchFamily="2" charset="-122"/>
                <a:ea typeface="华文楷体" panose="02010600040101010101" pitchFamily="2" charset="-122"/>
              </a:rPr>
              <a:t>）</a:t>
            </a:r>
            <a:r>
              <a:rPr lang="en-US" altLang="zh-CN" sz="2400" b="1" dirty="0">
                <a:latin typeface="华文楷体" panose="02010600040101010101" pitchFamily="2" charset="-122"/>
                <a:ea typeface="华文楷体" panose="02010600040101010101" pitchFamily="2" charset="-122"/>
              </a:rPr>
              <a:t>《</a:t>
            </a:r>
            <a:r>
              <a:rPr lang="zh-CN" altLang="en-US" sz="2400" b="1" dirty="0">
                <a:latin typeface="华文楷体" panose="02010600040101010101" pitchFamily="2" charset="-122"/>
                <a:ea typeface="华文楷体" panose="02010600040101010101" pitchFamily="2" charset="-122"/>
              </a:rPr>
              <a:t>追忆似水年华</a:t>
            </a:r>
            <a:r>
              <a:rPr lang="en-US" altLang="zh-CN" sz="2400" b="1" dirty="0">
                <a:latin typeface="华文楷体" panose="02010600040101010101" pitchFamily="2" charset="-122"/>
                <a:ea typeface="华文楷体" panose="02010600040101010101" pitchFamily="2" charset="-122"/>
              </a:rPr>
              <a:t>》</a:t>
            </a:r>
            <a:r>
              <a:rPr lang="zh-CN" altLang="en-US" sz="2400" b="1" dirty="0">
                <a:latin typeface="华文楷体" panose="02010600040101010101" pitchFamily="2" charset="-122"/>
                <a:ea typeface="华文楷体" panose="02010600040101010101" pitchFamily="2" charset="-122"/>
              </a:rPr>
              <a:t>（</a:t>
            </a:r>
            <a:r>
              <a:rPr lang="en-US" altLang="zh-CN" sz="2400" b="1" dirty="0">
                <a:latin typeface="华文楷体" panose="02010600040101010101" pitchFamily="2" charset="-122"/>
                <a:ea typeface="华文楷体" panose="02010600040101010101" pitchFamily="2" charset="-122"/>
              </a:rPr>
              <a:t>5</a:t>
            </a:r>
            <a:r>
              <a:rPr lang="zh-CN" altLang="en-US" sz="2400" b="1" dirty="0">
                <a:latin typeface="华文楷体" panose="02010600040101010101" pitchFamily="2" charset="-122"/>
                <a:ea typeface="华文楷体" panose="02010600040101010101" pitchFamily="2" charset="-122"/>
              </a:rPr>
              <a:t>）</a:t>
            </a:r>
            <a:r>
              <a:rPr lang="en-US" altLang="zh-CN" sz="2400" b="1" dirty="0">
                <a:latin typeface="华文楷体" panose="02010600040101010101" pitchFamily="2" charset="-122"/>
                <a:ea typeface="华文楷体" panose="02010600040101010101" pitchFamily="2" charset="-122"/>
              </a:rPr>
              <a:t>《</a:t>
            </a:r>
            <a:r>
              <a:rPr lang="zh-CN" altLang="en-US" sz="2400" b="1" dirty="0">
                <a:latin typeface="华文楷体" panose="02010600040101010101" pitchFamily="2" charset="-122"/>
                <a:ea typeface="华文楷体" panose="02010600040101010101" pitchFamily="2" charset="-122"/>
              </a:rPr>
              <a:t>瓦尔登湖</a:t>
            </a:r>
            <a:r>
              <a:rPr lang="en-US" altLang="zh-CN" sz="2400" b="1" dirty="0">
                <a:latin typeface="华文楷体" panose="02010600040101010101" pitchFamily="2" charset="-122"/>
                <a:ea typeface="华文楷体" panose="02010600040101010101" pitchFamily="2" charset="-122"/>
              </a:rPr>
              <a:t>》</a:t>
            </a:r>
            <a:r>
              <a:rPr lang="zh-CN" altLang="en-US" sz="2400" b="1" dirty="0">
                <a:latin typeface="华文楷体" panose="02010600040101010101" pitchFamily="2" charset="-122"/>
                <a:ea typeface="华文楷体" panose="02010600040101010101" pitchFamily="2" charset="-122"/>
              </a:rPr>
              <a:t>（</a:t>
            </a:r>
            <a:r>
              <a:rPr lang="en-US" altLang="zh-CN" sz="2400" b="1" dirty="0">
                <a:latin typeface="华文楷体" panose="02010600040101010101" pitchFamily="2" charset="-122"/>
                <a:ea typeface="华文楷体" panose="02010600040101010101" pitchFamily="2" charset="-122"/>
              </a:rPr>
              <a:t>6</a:t>
            </a:r>
            <a:r>
              <a:rPr lang="zh-CN" altLang="en-US" sz="2400" b="1" dirty="0">
                <a:latin typeface="华文楷体" panose="02010600040101010101" pitchFamily="2" charset="-122"/>
                <a:ea typeface="华文楷体" panose="02010600040101010101" pitchFamily="2" charset="-122"/>
              </a:rPr>
              <a:t>）</a:t>
            </a:r>
            <a:r>
              <a:rPr lang="en-US" altLang="zh-CN" sz="2400" b="1" dirty="0">
                <a:latin typeface="华文楷体" panose="02010600040101010101" pitchFamily="2" charset="-122"/>
                <a:ea typeface="华文楷体" panose="02010600040101010101" pitchFamily="2" charset="-122"/>
              </a:rPr>
              <a:t>《</a:t>
            </a:r>
            <a:r>
              <a:rPr lang="zh-CN" altLang="en-US" sz="2400" b="1" dirty="0">
                <a:latin typeface="华文楷体" panose="02010600040101010101" pitchFamily="2" charset="-122"/>
                <a:ea typeface="华文楷体" panose="02010600040101010101" pitchFamily="2" charset="-122"/>
              </a:rPr>
              <a:t>水浒传</a:t>
            </a:r>
            <a:r>
              <a:rPr lang="en-US" altLang="zh-CN" sz="2400" b="1" dirty="0">
                <a:latin typeface="华文楷体" panose="02010600040101010101" pitchFamily="2" charset="-122"/>
                <a:ea typeface="华文楷体" panose="02010600040101010101" pitchFamily="2" charset="-122"/>
              </a:rPr>
              <a:t>》</a:t>
            </a:r>
            <a:r>
              <a:rPr lang="zh-CN" altLang="en-US" sz="2400" b="1" dirty="0">
                <a:latin typeface="华文楷体" panose="02010600040101010101" pitchFamily="2" charset="-122"/>
                <a:ea typeface="华文楷体" panose="02010600040101010101" pitchFamily="2" charset="-122"/>
              </a:rPr>
              <a:t>（</a:t>
            </a:r>
            <a:r>
              <a:rPr lang="en-US" altLang="zh-CN" sz="2400" b="1" dirty="0">
                <a:latin typeface="华文楷体" panose="02010600040101010101" pitchFamily="2" charset="-122"/>
                <a:ea typeface="华文楷体" panose="02010600040101010101" pitchFamily="2" charset="-122"/>
              </a:rPr>
              <a:t>7</a:t>
            </a:r>
            <a:r>
              <a:rPr lang="zh-CN" altLang="en-US" sz="2400" b="1" dirty="0">
                <a:latin typeface="华文楷体" panose="02010600040101010101" pitchFamily="2" charset="-122"/>
                <a:ea typeface="华文楷体" panose="02010600040101010101" pitchFamily="2" charset="-122"/>
              </a:rPr>
              <a:t>）</a:t>
            </a:r>
            <a:r>
              <a:rPr lang="en-US" altLang="zh-CN" sz="2400" b="1" dirty="0">
                <a:latin typeface="华文楷体" panose="02010600040101010101" pitchFamily="2" charset="-122"/>
                <a:ea typeface="华文楷体" panose="02010600040101010101" pitchFamily="2" charset="-122"/>
              </a:rPr>
              <a:t>《</a:t>
            </a:r>
            <a:r>
              <a:rPr lang="zh-CN" altLang="en-US" sz="2400" b="1" dirty="0">
                <a:latin typeface="华文楷体" panose="02010600040101010101" pitchFamily="2" charset="-122"/>
                <a:ea typeface="华文楷体" panose="02010600040101010101" pitchFamily="2" charset="-122"/>
              </a:rPr>
              <a:t>不能承受的生命之轻</a:t>
            </a:r>
            <a:r>
              <a:rPr lang="en-US" altLang="zh-CN" sz="2400" b="1" dirty="0">
                <a:latin typeface="华文楷体" panose="02010600040101010101" pitchFamily="2" charset="-122"/>
                <a:ea typeface="华文楷体" panose="02010600040101010101" pitchFamily="2" charset="-122"/>
              </a:rPr>
              <a:t>》</a:t>
            </a:r>
          </a:p>
          <a:p>
            <a:pPr>
              <a:lnSpc>
                <a:spcPct val="150000"/>
              </a:lnSpc>
            </a:pPr>
            <a:r>
              <a:rPr lang="zh-CN" altLang="en-US" sz="2400" b="1" dirty="0">
                <a:latin typeface="华文楷体" panose="02010600040101010101" pitchFamily="2" charset="-122"/>
                <a:ea typeface="华文楷体" panose="02010600040101010101" pitchFamily="2" charset="-122"/>
              </a:rPr>
              <a:t>（</a:t>
            </a:r>
            <a:r>
              <a:rPr lang="en-US" altLang="zh-CN" sz="2400" b="1" dirty="0">
                <a:latin typeface="华文楷体" panose="02010600040101010101" pitchFamily="2" charset="-122"/>
                <a:ea typeface="华文楷体" panose="02010600040101010101" pitchFamily="2" charset="-122"/>
              </a:rPr>
              <a:t>8</a:t>
            </a:r>
            <a:r>
              <a:rPr lang="zh-CN" altLang="en-US" sz="2400" b="1" dirty="0">
                <a:latin typeface="华文楷体" panose="02010600040101010101" pitchFamily="2" charset="-122"/>
                <a:ea typeface="华文楷体" panose="02010600040101010101" pitchFamily="2" charset="-122"/>
              </a:rPr>
              <a:t>）</a:t>
            </a:r>
            <a:r>
              <a:rPr lang="en-US" altLang="zh-CN" sz="2400" b="1" dirty="0">
                <a:latin typeface="华文楷体" panose="02010600040101010101" pitchFamily="2" charset="-122"/>
                <a:ea typeface="华文楷体" panose="02010600040101010101" pitchFamily="2" charset="-122"/>
              </a:rPr>
              <a:t>《</a:t>
            </a:r>
            <a:r>
              <a:rPr lang="zh-CN" altLang="en-US" sz="2400" b="1" dirty="0">
                <a:latin typeface="华文楷体" panose="02010600040101010101" pitchFamily="2" charset="-122"/>
                <a:ea typeface="华文楷体" panose="02010600040101010101" pitchFamily="2" charset="-122"/>
              </a:rPr>
              <a:t>西游记</a:t>
            </a:r>
            <a:r>
              <a:rPr lang="en-US" altLang="zh-CN" sz="2400" b="1" dirty="0">
                <a:latin typeface="华文楷体" panose="02010600040101010101" pitchFamily="2" charset="-122"/>
                <a:ea typeface="华文楷体" panose="02010600040101010101" pitchFamily="2" charset="-122"/>
              </a:rPr>
              <a:t>》</a:t>
            </a:r>
            <a:r>
              <a:rPr lang="zh-CN" altLang="en-US" sz="2400" b="1" dirty="0">
                <a:latin typeface="华文楷体" panose="02010600040101010101" pitchFamily="2" charset="-122"/>
                <a:ea typeface="华文楷体" panose="02010600040101010101" pitchFamily="2" charset="-122"/>
              </a:rPr>
              <a:t>（</a:t>
            </a:r>
            <a:r>
              <a:rPr lang="en-US" altLang="zh-CN" sz="2400" b="1" dirty="0">
                <a:latin typeface="华文楷体" panose="02010600040101010101" pitchFamily="2" charset="-122"/>
                <a:ea typeface="华文楷体" panose="02010600040101010101" pitchFamily="2" charset="-122"/>
              </a:rPr>
              <a:t>9</a:t>
            </a:r>
            <a:r>
              <a:rPr lang="zh-CN" altLang="en-US" sz="2400" b="1" dirty="0">
                <a:latin typeface="华文楷体" panose="02010600040101010101" pitchFamily="2" charset="-122"/>
                <a:ea typeface="华文楷体" panose="02010600040101010101" pitchFamily="2" charset="-122"/>
              </a:rPr>
              <a:t>）</a:t>
            </a:r>
            <a:r>
              <a:rPr lang="en-US" altLang="zh-CN" sz="2400" b="1" dirty="0">
                <a:latin typeface="华文楷体" panose="02010600040101010101" pitchFamily="2" charset="-122"/>
                <a:ea typeface="华文楷体" panose="02010600040101010101" pitchFamily="2" charset="-122"/>
              </a:rPr>
              <a:t>《</a:t>
            </a:r>
            <a:r>
              <a:rPr lang="zh-CN" altLang="en-US" sz="2400" b="1" dirty="0">
                <a:latin typeface="华文楷体" panose="02010600040101010101" pitchFamily="2" charset="-122"/>
                <a:ea typeface="华文楷体" panose="02010600040101010101" pitchFamily="2" charset="-122"/>
              </a:rPr>
              <a:t>钢铁是怎样炼成的</a:t>
            </a:r>
            <a:r>
              <a:rPr lang="en-US" altLang="zh-CN" sz="2400" b="1" dirty="0">
                <a:latin typeface="华文楷体" panose="02010600040101010101" pitchFamily="2" charset="-122"/>
                <a:ea typeface="华文楷体" panose="02010600040101010101" pitchFamily="2" charset="-122"/>
              </a:rPr>
              <a:t>》</a:t>
            </a:r>
            <a:r>
              <a:rPr lang="zh-CN" altLang="en-US" sz="2400" b="1" dirty="0">
                <a:latin typeface="华文楷体" panose="02010600040101010101" pitchFamily="2" charset="-122"/>
                <a:ea typeface="华文楷体" panose="02010600040101010101" pitchFamily="2" charset="-122"/>
              </a:rPr>
              <a:t>（</a:t>
            </a:r>
            <a:r>
              <a:rPr lang="en-US" altLang="zh-CN" sz="2400" b="1" dirty="0">
                <a:latin typeface="华文楷体" panose="02010600040101010101" pitchFamily="2" charset="-122"/>
                <a:ea typeface="华文楷体" panose="02010600040101010101" pitchFamily="2" charset="-122"/>
              </a:rPr>
              <a:t>10</a:t>
            </a:r>
            <a:r>
              <a:rPr lang="zh-CN" altLang="en-US" sz="2400" b="1" dirty="0">
                <a:latin typeface="华文楷体" panose="02010600040101010101" pitchFamily="2" charset="-122"/>
                <a:ea typeface="华文楷体" panose="02010600040101010101" pitchFamily="2" charset="-122"/>
              </a:rPr>
              <a:t>）</a:t>
            </a:r>
            <a:r>
              <a:rPr lang="en-US" altLang="zh-CN" sz="2400" b="1" dirty="0">
                <a:latin typeface="华文楷体" panose="02010600040101010101" pitchFamily="2" charset="-122"/>
                <a:ea typeface="华文楷体" panose="02010600040101010101" pitchFamily="2" charset="-122"/>
              </a:rPr>
              <a:t>《</a:t>
            </a:r>
            <a:r>
              <a:rPr lang="zh-CN" altLang="en-US" sz="2400" b="1" dirty="0">
                <a:latin typeface="华文楷体" panose="02010600040101010101" pitchFamily="2" charset="-122"/>
                <a:ea typeface="华文楷体" panose="02010600040101010101" pitchFamily="2" charset="-122"/>
              </a:rPr>
              <a:t>尤利西斯</a:t>
            </a:r>
            <a:r>
              <a:rPr lang="en-US" altLang="zh-CN" sz="2400" b="1" dirty="0">
                <a:latin typeface="华文楷体" panose="02010600040101010101" pitchFamily="2" charset="-122"/>
                <a:ea typeface="华文楷体" panose="02010600040101010101" pitchFamily="2" charset="-122"/>
              </a:rPr>
              <a:t>》</a:t>
            </a:r>
          </a:p>
          <a:p>
            <a:pPr>
              <a:lnSpc>
                <a:spcPct val="150000"/>
              </a:lnSpc>
            </a:pPr>
            <a:endParaRPr lang="en-US" altLang="zh-CN" sz="2400" b="1" dirty="0">
              <a:latin typeface="华文楷体" panose="02010600040101010101" pitchFamily="2" charset="-122"/>
              <a:ea typeface="华文楷体" panose="02010600040101010101" pitchFamily="2" charset="-122"/>
            </a:endParaRPr>
          </a:p>
        </p:txBody>
      </p:sp>
    </p:spTree>
    <p:extLst>
      <p:ext uri="{BB962C8B-B14F-4D97-AF65-F5344CB8AC3E}">
        <p14:creationId xmlns:p14="http://schemas.microsoft.com/office/powerpoint/2010/main" val="2747322729"/>
      </p:ext>
    </p:extLst>
  </p:cSld>
  <p:clrMapOvr>
    <a:masterClrMapping/>
  </p:clrMapOvr>
  <mc:AlternateContent xmlns:mc="http://schemas.openxmlformats.org/markup-compatibility/2006" xmlns:p14="http://schemas.microsoft.com/office/powerpoint/2010/main">
    <mc:Choice Requires="p14">
      <p:transition spd="slow" p14:dur="1400" advClick="0" advTm="3000">
        <p14:ripple/>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A2D46451-9045-4AF3-8074-C37A59618969}"/>
              </a:ext>
            </a:extLst>
          </p:cNvPr>
          <p:cNvSpPr txBox="1"/>
          <p:nvPr/>
        </p:nvSpPr>
        <p:spPr>
          <a:xfrm>
            <a:off x="937260" y="960120"/>
            <a:ext cx="10317480" cy="3903954"/>
          </a:xfrm>
          <a:prstGeom prst="rect">
            <a:avLst/>
          </a:prstGeom>
          <a:noFill/>
        </p:spPr>
        <p:txBody>
          <a:bodyPr wrap="square" rtlCol="0">
            <a:spAutoFit/>
          </a:bodyPr>
          <a:lstStyle/>
          <a:p>
            <a:pPr>
              <a:lnSpc>
                <a:spcPct val="150000"/>
              </a:lnSpc>
            </a:pPr>
            <a:r>
              <a:rPr lang="en-US" altLang="zh-CN" sz="2400" dirty="0">
                <a:latin typeface="Times New Roman" panose="02020603050405020304" pitchFamily="18" charset="0"/>
                <a:cs typeface="Times New Roman" panose="02020603050405020304" pitchFamily="18" charset="0"/>
              </a:rPr>
              <a:t>On the Internet, there have been netizens rated the top ten literary masterpieces that are "unbearable to read", they are:</a:t>
            </a:r>
          </a:p>
          <a:p>
            <a:pPr>
              <a:lnSpc>
                <a:spcPct val="150000"/>
              </a:lnSpc>
            </a:pPr>
            <a:endParaRPr lang="en-US" altLang="zh-CN" sz="2400" dirty="0">
              <a:latin typeface="Times New Roman" panose="02020603050405020304" pitchFamily="18" charset="0"/>
              <a:cs typeface="Times New Roman" panose="02020603050405020304" pitchFamily="18" charset="0"/>
            </a:endParaRPr>
          </a:p>
          <a:p>
            <a:pPr>
              <a:lnSpc>
                <a:spcPct val="150000"/>
              </a:lnSpc>
            </a:pPr>
            <a:r>
              <a:rPr lang="en-US" altLang="zh-CN" sz="2400" dirty="0">
                <a:latin typeface="Times New Roman" panose="02020603050405020304" pitchFamily="18" charset="0"/>
                <a:cs typeface="Times New Roman" panose="02020603050405020304" pitchFamily="18" charset="0"/>
              </a:rPr>
              <a:t>(1) A Dream of Red Mansions (2) One Hundred Years of Solitude (3) Romance of The Three Kingdoms (4) In Search of Lost Time (5) Walden Pond (6) Water Margin (7) The Unbearable Lightness of </a:t>
            </a:r>
            <a:r>
              <a:rPr lang="en-US" altLang="zh-CN" sz="2400" dirty="0" err="1">
                <a:latin typeface="Times New Roman" panose="02020603050405020304" pitchFamily="18" charset="0"/>
                <a:cs typeface="Times New Roman" panose="02020603050405020304" pitchFamily="18" charset="0"/>
              </a:rPr>
              <a:t>Being"How</a:t>
            </a:r>
            <a:r>
              <a:rPr lang="en-US" altLang="zh-CN" sz="2400" dirty="0">
                <a:latin typeface="Times New Roman" panose="02020603050405020304" pitchFamily="18" charset="0"/>
                <a:cs typeface="Times New Roman" panose="02020603050405020304" pitchFamily="18" charset="0"/>
              </a:rPr>
              <a:t> the Steel was Tempered" (10) "Ulysses"</a:t>
            </a:r>
            <a:endParaRPr lang="zh-CN" altLang="en-US" sz="2400" dirty="0">
              <a:latin typeface="Times New Roman" panose="02020603050405020304" pitchFamily="18" charset="0"/>
              <a:cs typeface="Times New Roman" panose="02020603050405020304" pitchFamily="18" charset="0"/>
            </a:endParaRPr>
          </a:p>
        </p:txBody>
      </p:sp>
      <p:pic>
        <p:nvPicPr>
          <p:cNvPr id="3" name="图片 2">
            <a:extLst>
              <a:ext uri="{FF2B5EF4-FFF2-40B4-BE49-F238E27FC236}">
                <a16:creationId xmlns:a16="http://schemas.microsoft.com/office/drawing/2014/main" id="{32E7D8F2-F7D3-46B3-A952-7C067F0AD55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12271" t="5165" b="39679"/>
          <a:stretch/>
        </p:blipFill>
        <p:spPr>
          <a:xfrm flipH="1">
            <a:off x="0" y="4495800"/>
            <a:ext cx="2341880" cy="2620686"/>
          </a:xfrm>
          <a:prstGeom prst="rect">
            <a:avLst/>
          </a:prstGeom>
        </p:spPr>
      </p:pic>
    </p:spTree>
    <p:extLst>
      <p:ext uri="{BB962C8B-B14F-4D97-AF65-F5344CB8AC3E}">
        <p14:creationId xmlns:p14="http://schemas.microsoft.com/office/powerpoint/2010/main" val="2827905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404EE082-CCE4-4BA3-A27F-D33570AF5A7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2798" y="3832746"/>
            <a:ext cx="2347163" cy="2621507"/>
          </a:xfrm>
          <a:prstGeom prst="rect">
            <a:avLst/>
          </a:prstGeom>
        </p:spPr>
      </p:pic>
      <p:sp>
        <p:nvSpPr>
          <p:cNvPr id="3" name="文本框 2">
            <a:extLst>
              <a:ext uri="{FF2B5EF4-FFF2-40B4-BE49-F238E27FC236}">
                <a16:creationId xmlns:a16="http://schemas.microsoft.com/office/drawing/2014/main" id="{7FF55713-88EA-4A7B-8A55-7157B43062DE}"/>
              </a:ext>
            </a:extLst>
          </p:cNvPr>
          <p:cNvSpPr txBox="1"/>
          <p:nvPr/>
        </p:nvSpPr>
        <p:spPr>
          <a:xfrm>
            <a:off x="3390900" y="2632417"/>
            <a:ext cx="6233160" cy="1200329"/>
          </a:xfrm>
          <a:prstGeom prst="rect">
            <a:avLst/>
          </a:prstGeom>
          <a:noFill/>
        </p:spPr>
        <p:txBody>
          <a:bodyPr wrap="square" rtlCol="0">
            <a:spAutoFit/>
          </a:bodyPr>
          <a:lstStyle/>
          <a:p>
            <a:pPr algn="ctr"/>
            <a:r>
              <a:rPr lang="zh-CN" altLang="en-US" sz="3600" b="1" dirty="0">
                <a:latin typeface="华文楷体" panose="02010600040101010101" pitchFamily="2" charset="-122"/>
                <a:ea typeface="华文楷体" panose="02010600040101010101" pitchFamily="2" charset="-122"/>
              </a:rPr>
              <a:t>碎片文化受害者</a:t>
            </a:r>
            <a:endParaRPr lang="en-US" altLang="zh-CN" sz="3600" b="1" dirty="0">
              <a:latin typeface="华文楷体" panose="02010600040101010101" pitchFamily="2" charset="-122"/>
              <a:ea typeface="华文楷体" panose="02010600040101010101" pitchFamily="2" charset="-122"/>
            </a:endParaRPr>
          </a:p>
          <a:p>
            <a:pPr algn="ctr"/>
            <a:r>
              <a:rPr lang="en-US" altLang="zh-CN" sz="3600" b="1" dirty="0">
                <a:latin typeface="华文楷体" panose="02010600040101010101" pitchFamily="2" charset="-122"/>
                <a:ea typeface="华文楷体" panose="02010600040101010101" pitchFamily="2" charset="-122"/>
              </a:rPr>
              <a:t>Victims of  Fragmented Culture</a:t>
            </a:r>
            <a:endParaRPr lang="zh-CN" altLang="en-US" sz="3600" b="1" dirty="0">
              <a:latin typeface="华文楷体" panose="02010600040101010101" pitchFamily="2" charset="-122"/>
              <a:ea typeface="华文楷体" panose="02010600040101010101" pitchFamily="2" charset="-122"/>
            </a:endParaRPr>
          </a:p>
        </p:txBody>
      </p:sp>
    </p:spTree>
    <p:extLst>
      <p:ext uri="{BB962C8B-B14F-4D97-AF65-F5344CB8AC3E}">
        <p14:creationId xmlns:p14="http://schemas.microsoft.com/office/powerpoint/2010/main" val="8489355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3C22CD03-A89F-4215-B8C0-2D44372D77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200" y="3002280"/>
            <a:ext cx="3011039" cy="3362980"/>
          </a:xfrm>
          <a:prstGeom prst="rect">
            <a:avLst/>
          </a:prstGeom>
        </p:spPr>
      </p:pic>
      <p:sp>
        <p:nvSpPr>
          <p:cNvPr id="3" name="文本框 2">
            <a:extLst>
              <a:ext uri="{FF2B5EF4-FFF2-40B4-BE49-F238E27FC236}">
                <a16:creationId xmlns:a16="http://schemas.microsoft.com/office/drawing/2014/main" id="{8B53D3B1-5F67-45AD-ACA6-E4644A4C8B21}"/>
              </a:ext>
            </a:extLst>
          </p:cNvPr>
          <p:cNvSpPr txBox="1"/>
          <p:nvPr/>
        </p:nvSpPr>
        <p:spPr>
          <a:xfrm>
            <a:off x="1091610" y="1120140"/>
            <a:ext cx="10102170" cy="1384995"/>
          </a:xfrm>
          <a:prstGeom prst="rect">
            <a:avLst/>
          </a:prstGeom>
          <a:noFill/>
        </p:spPr>
        <p:txBody>
          <a:bodyPr wrap="square" rtlCol="0">
            <a:spAutoFit/>
          </a:bodyPr>
          <a:lstStyle/>
          <a:p>
            <a:r>
              <a:rPr lang="zh-CN" altLang="en-US" sz="2800" b="1" dirty="0">
                <a:latin typeface="华文楷体" panose="02010600040101010101" pitchFamily="2" charset="-122"/>
                <a:ea typeface="华文楷体" panose="02010600040101010101" pitchFamily="2" charset="-122"/>
              </a:rPr>
              <a:t>新媒体时代背景下，文学经典阅读的背景现状</a:t>
            </a:r>
            <a:endParaRPr lang="en-US" altLang="zh-CN" sz="2800" b="1" dirty="0">
              <a:latin typeface="华文楷体" panose="02010600040101010101" pitchFamily="2" charset="-122"/>
              <a:ea typeface="华文楷体" panose="02010600040101010101" pitchFamily="2" charset="-122"/>
            </a:endParaRPr>
          </a:p>
          <a:p>
            <a:r>
              <a:rPr lang="en-US" altLang="zh-CN" sz="2800" b="1" dirty="0">
                <a:latin typeface="华文楷体" panose="02010600040101010101" pitchFamily="2" charset="-122"/>
                <a:ea typeface="华文楷体" panose="02010600040101010101" pitchFamily="2" charset="-122"/>
              </a:rPr>
              <a:t>Under the background of new media era, the background status of literary classics reading</a:t>
            </a:r>
            <a:endParaRPr lang="zh-CN" altLang="en-US" sz="2800" b="1" dirty="0">
              <a:latin typeface="华文楷体" panose="02010600040101010101" pitchFamily="2" charset="-122"/>
              <a:ea typeface="华文楷体" panose="02010600040101010101" pitchFamily="2" charset="-122"/>
            </a:endParaRPr>
          </a:p>
        </p:txBody>
      </p:sp>
      <p:sp>
        <p:nvSpPr>
          <p:cNvPr id="4" name="文本框 3">
            <a:extLst>
              <a:ext uri="{FF2B5EF4-FFF2-40B4-BE49-F238E27FC236}">
                <a16:creationId xmlns:a16="http://schemas.microsoft.com/office/drawing/2014/main" id="{DC7455ED-152B-47D8-B5B6-783DEEDB9FA9}"/>
              </a:ext>
            </a:extLst>
          </p:cNvPr>
          <p:cNvSpPr txBox="1"/>
          <p:nvPr/>
        </p:nvSpPr>
        <p:spPr>
          <a:xfrm>
            <a:off x="2881498" y="3002280"/>
            <a:ext cx="7816981" cy="2031325"/>
          </a:xfrm>
          <a:prstGeom prst="rect">
            <a:avLst/>
          </a:prstGeom>
          <a:noFill/>
        </p:spPr>
        <p:txBody>
          <a:bodyPr wrap="square" rtlCol="0">
            <a:spAutoFit/>
          </a:bodyPr>
          <a:lstStyle/>
          <a:p>
            <a:pPr>
              <a:lnSpc>
                <a:spcPct val="150000"/>
              </a:lnSpc>
            </a:pPr>
            <a:r>
              <a:rPr lang="en-US" altLang="zh-CN" sz="2400" b="1" dirty="0">
                <a:latin typeface="华文楷体" panose="02010600040101010101" pitchFamily="2" charset="-122"/>
                <a:ea typeface="华文楷体" panose="02010600040101010101" pitchFamily="2" charset="-122"/>
              </a:rPr>
              <a:t>(</a:t>
            </a:r>
            <a:r>
              <a:rPr lang="zh-CN" altLang="en-US" sz="2400" b="1" dirty="0">
                <a:latin typeface="华文楷体" panose="02010600040101010101" pitchFamily="2" charset="-122"/>
                <a:ea typeface="华文楷体" panose="02010600040101010101" pitchFamily="2" charset="-122"/>
              </a:rPr>
              <a:t>一）阅读多元化 </a:t>
            </a:r>
            <a:r>
              <a:rPr lang="en-US" altLang="zh-CN" sz="2400" b="1" dirty="0">
                <a:latin typeface="华文楷体" panose="02010600040101010101" pitchFamily="2" charset="-122"/>
                <a:ea typeface="华文楷体" panose="02010600040101010101" pitchFamily="2" charset="-122"/>
              </a:rPr>
              <a:t>reading diversity</a:t>
            </a:r>
          </a:p>
          <a:p>
            <a:pPr>
              <a:lnSpc>
                <a:spcPct val="150000"/>
              </a:lnSpc>
            </a:pPr>
            <a:r>
              <a:rPr lang="en-US" altLang="zh-CN" sz="2400" b="1" dirty="0">
                <a:latin typeface="华文楷体" panose="02010600040101010101" pitchFamily="2" charset="-122"/>
                <a:ea typeface="华文楷体" panose="02010600040101010101" pitchFamily="2" charset="-122"/>
              </a:rPr>
              <a:t>(</a:t>
            </a:r>
            <a:r>
              <a:rPr lang="zh-CN" altLang="en-US" sz="2400" b="1" dirty="0">
                <a:latin typeface="华文楷体" panose="02010600040101010101" pitchFamily="2" charset="-122"/>
                <a:ea typeface="华文楷体" panose="02010600040101010101" pitchFamily="2" charset="-122"/>
              </a:rPr>
              <a:t>二）阅读大众化 </a:t>
            </a:r>
            <a:r>
              <a:rPr lang="en-US" altLang="zh-CN" sz="2400" b="1" dirty="0">
                <a:latin typeface="华文楷体" panose="02010600040101010101" pitchFamily="2" charset="-122"/>
                <a:ea typeface="华文楷体" panose="02010600040101010101" pitchFamily="2" charset="-122"/>
              </a:rPr>
              <a:t>popularization of reading</a:t>
            </a:r>
          </a:p>
          <a:p>
            <a:pPr>
              <a:lnSpc>
                <a:spcPct val="150000"/>
              </a:lnSpc>
            </a:pPr>
            <a:r>
              <a:rPr lang="en-US" altLang="zh-CN" sz="2400" b="1" dirty="0">
                <a:latin typeface="华文楷体" panose="02010600040101010101" pitchFamily="2" charset="-122"/>
                <a:ea typeface="华文楷体" panose="02010600040101010101" pitchFamily="2" charset="-122"/>
              </a:rPr>
              <a:t>(</a:t>
            </a:r>
            <a:r>
              <a:rPr lang="zh-CN" altLang="en-US" sz="2400" b="1" dirty="0">
                <a:latin typeface="华文楷体" panose="02010600040101010101" pitchFamily="2" charset="-122"/>
                <a:ea typeface="华文楷体" panose="02010600040101010101" pitchFamily="2" charset="-122"/>
              </a:rPr>
              <a:t>三）阅读娱乐化 </a:t>
            </a:r>
            <a:r>
              <a:rPr lang="en-US" altLang="zh-CN" sz="2400" b="1" dirty="0">
                <a:latin typeface="华文楷体" panose="02010600040101010101" pitchFamily="2" charset="-122"/>
                <a:ea typeface="华文楷体" panose="02010600040101010101" pitchFamily="2" charset="-122"/>
              </a:rPr>
              <a:t>reading for entertainment</a:t>
            </a:r>
          </a:p>
          <a:p>
            <a:endParaRPr lang="zh-CN" altLang="en-US" dirty="0"/>
          </a:p>
        </p:txBody>
      </p:sp>
    </p:spTree>
    <p:extLst>
      <p:ext uri="{BB962C8B-B14F-4D97-AF65-F5344CB8AC3E}">
        <p14:creationId xmlns:p14="http://schemas.microsoft.com/office/powerpoint/2010/main" val="35787799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B06522B4-B39D-4FB1-B756-84165A6E4855}"/>
              </a:ext>
            </a:extLst>
          </p:cNvPr>
          <p:cNvSpPr txBox="1"/>
          <p:nvPr/>
        </p:nvSpPr>
        <p:spPr>
          <a:xfrm>
            <a:off x="777240" y="2141220"/>
            <a:ext cx="10492740" cy="3690562"/>
          </a:xfrm>
          <a:prstGeom prst="rect">
            <a:avLst/>
          </a:prstGeom>
          <a:noFill/>
        </p:spPr>
        <p:txBody>
          <a:bodyPr wrap="square" rtlCol="0">
            <a:spAutoFit/>
          </a:bodyPr>
          <a:lstStyle/>
          <a:p>
            <a:pPr>
              <a:lnSpc>
                <a:spcPct val="150000"/>
              </a:lnSpc>
            </a:pPr>
            <a:r>
              <a:rPr lang="en-US" altLang="zh-CN" sz="2000" dirty="0">
                <a:latin typeface="华文楷体" panose="02010600040101010101" pitchFamily="2" charset="-122"/>
                <a:ea typeface="华文楷体" panose="02010600040101010101" pitchFamily="2" charset="-122"/>
              </a:rPr>
              <a:t>[1]</a:t>
            </a:r>
            <a:r>
              <a:rPr lang="zh-CN" altLang="en-US" sz="2000" dirty="0">
                <a:latin typeface="华文楷体" panose="02010600040101010101" pitchFamily="2" charset="-122"/>
                <a:ea typeface="华文楷体" panose="02010600040101010101" pitchFamily="2" charset="-122"/>
              </a:rPr>
              <a:t>孙雪梅</a:t>
            </a:r>
            <a:r>
              <a:rPr lang="en-US" altLang="zh-CN" sz="2000" dirty="0">
                <a:latin typeface="华文楷体" panose="02010600040101010101" pitchFamily="2" charset="-122"/>
                <a:ea typeface="华文楷体" panose="02010600040101010101" pitchFamily="2" charset="-122"/>
              </a:rPr>
              <a:t>.</a:t>
            </a:r>
            <a:r>
              <a:rPr lang="zh-CN" altLang="en-US" sz="2000" dirty="0">
                <a:latin typeface="华文楷体" panose="02010600040101010101" pitchFamily="2" charset="-122"/>
                <a:ea typeface="华文楷体" panose="02010600040101010101" pitchFamily="2" charset="-122"/>
              </a:rPr>
              <a:t>新媒体环境下文学经典阅读的选择与背离</a:t>
            </a:r>
            <a:r>
              <a:rPr lang="en-US" altLang="zh-CN" sz="2000" dirty="0">
                <a:latin typeface="华文楷体" panose="02010600040101010101" pitchFamily="2" charset="-122"/>
                <a:ea typeface="华文楷体" panose="02010600040101010101" pitchFamily="2" charset="-122"/>
              </a:rPr>
              <a:t>[J].</a:t>
            </a:r>
            <a:r>
              <a:rPr lang="zh-CN" altLang="en-US" sz="2000" dirty="0">
                <a:latin typeface="华文楷体" panose="02010600040101010101" pitchFamily="2" charset="-122"/>
                <a:ea typeface="华文楷体" panose="02010600040101010101" pitchFamily="2" charset="-122"/>
              </a:rPr>
              <a:t>辽宁师范大学学报</a:t>
            </a:r>
            <a:r>
              <a:rPr lang="en-US" altLang="zh-CN" sz="2000" dirty="0">
                <a:latin typeface="华文楷体" panose="02010600040101010101" pitchFamily="2" charset="-122"/>
                <a:ea typeface="华文楷体" panose="02010600040101010101" pitchFamily="2" charset="-122"/>
              </a:rPr>
              <a:t>(</a:t>
            </a:r>
            <a:r>
              <a:rPr lang="zh-CN" altLang="en-US" sz="2000" dirty="0">
                <a:latin typeface="华文楷体" panose="02010600040101010101" pitchFamily="2" charset="-122"/>
                <a:ea typeface="华文楷体" panose="02010600040101010101" pitchFamily="2" charset="-122"/>
              </a:rPr>
              <a:t>社会科学版</a:t>
            </a:r>
            <a:r>
              <a:rPr lang="en-US" altLang="zh-CN" sz="2000" dirty="0">
                <a:latin typeface="华文楷体" panose="02010600040101010101" pitchFamily="2" charset="-122"/>
                <a:ea typeface="华文楷体" panose="02010600040101010101" pitchFamily="2" charset="-122"/>
              </a:rPr>
              <a:t>),2018,v.41;No.238(02):78-84.</a:t>
            </a:r>
          </a:p>
          <a:p>
            <a:pPr>
              <a:lnSpc>
                <a:spcPct val="150000"/>
              </a:lnSpc>
            </a:pPr>
            <a:r>
              <a:rPr lang="en-US" altLang="zh-CN" sz="2000" dirty="0">
                <a:latin typeface="华文楷体" panose="02010600040101010101" pitchFamily="2" charset="-122"/>
                <a:ea typeface="华文楷体" panose="02010600040101010101" pitchFamily="2" charset="-122"/>
              </a:rPr>
              <a:t>[2]</a:t>
            </a:r>
            <a:r>
              <a:rPr lang="zh-CN" altLang="en-US" sz="2000" dirty="0">
                <a:latin typeface="华文楷体" panose="02010600040101010101" pitchFamily="2" charset="-122"/>
                <a:ea typeface="华文楷体" panose="02010600040101010101" pitchFamily="2" charset="-122"/>
              </a:rPr>
              <a:t>宋剑华</a:t>
            </a:r>
            <a:r>
              <a:rPr lang="en-US" altLang="zh-CN" sz="2000" dirty="0">
                <a:latin typeface="华文楷体" panose="02010600040101010101" pitchFamily="2" charset="-122"/>
                <a:ea typeface="华文楷体" panose="02010600040101010101" pitchFamily="2" charset="-122"/>
              </a:rPr>
              <a:t>.《</a:t>
            </a:r>
            <a:r>
              <a:rPr lang="zh-CN" altLang="en-US" sz="2000" dirty="0">
                <a:latin typeface="华文楷体" panose="02010600040101010101" pitchFamily="2" charset="-122"/>
                <a:ea typeface="华文楷体" panose="02010600040101010101" pitchFamily="2" charset="-122"/>
              </a:rPr>
              <a:t>骆驼祥子</a:t>
            </a:r>
            <a:r>
              <a:rPr lang="en-US" altLang="zh-CN" sz="2000" dirty="0">
                <a:latin typeface="华文楷体" panose="02010600040101010101" pitchFamily="2" charset="-122"/>
                <a:ea typeface="华文楷体" panose="02010600040101010101" pitchFamily="2" charset="-122"/>
              </a:rPr>
              <a:t>》</a:t>
            </a:r>
            <a:r>
              <a:rPr lang="zh-CN" altLang="en-US" sz="2000" dirty="0">
                <a:latin typeface="华文楷体" panose="02010600040101010101" pitchFamily="2" charset="-122"/>
                <a:ea typeface="华文楷体" panose="02010600040101010101" pitchFamily="2" charset="-122"/>
              </a:rPr>
              <a:t>是怎样成为文学经典的</a:t>
            </a:r>
            <a:r>
              <a:rPr lang="en-US" altLang="zh-CN" sz="2000" dirty="0">
                <a:latin typeface="华文楷体" panose="02010600040101010101" pitchFamily="2" charset="-122"/>
                <a:ea typeface="华文楷体" panose="02010600040101010101" pitchFamily="2" charset="-122"/>
              </a:rPr>
              <a:t>?[J].</a:t>
            </a:r>
            <a:r>
              <a:rPr lang="zh-CN" altLang="en-US" sz="2000" dirty="0">
                <a:latin typeface="华文楷体" panose="02010600040101010101" pitchFamily="2" charset="-122"/>
                <a:ea typeface="华文楷体" panose="02010600040101010101" pitchFamily="2" charset="-122"/>
              </a:rPr>
              <a:t>东吴学术</a:t>
            </a:r>
            <a:r>
              <a:rPr lang="en-US" altLang="zh-CN" sz="2000" dirty="0">
                <a:latin typeface="华文楷体" panose="02010600040101010101" pitchFamily="2" charset="-122"/>
                <a:ea typeface="华文楷体" panose="02010600040101010101" pitchFamily="2" charset="-122"/>
              </a:rPr>
              <a:t>,2018,No.44(01):49-61.</a:t>
            </a:r>
          </a:p>
          <a:p>
            <a:pPr>
              <a:lnSpc>
                <a:spcPct val="150000"/>
              </a:lnSpc>
            </a:pPr>
            <a:r>
              <a:rPr lang="en-US" altLang="zh-CN" sz="2000" b="0" i="0" dirty="0">
                <a:solidFill>
                  <a:srgbClr val="333333"/>
                </a:solidFill>
                <a:effectLst/>
                <a:latin typeface="华文楷体" panose="02010600040101010101" pitchFamily="2" charset="-122"/>
                <a:ea typeface="华文楷体" panose="02010600040101010101" pitchFamily="2" charset="-122"/>
              </a:rPr>
              <a:t>[3]</a:t>
            </a:r>
            <a:r>
              <a:rPr lang="zh-CN" altLang="en-US" sz="2000" b="0" i="0" dirty="0">
                <a:solidFill>
                  <a:srgbClr val="333333"/>
                </a:solidFill>
                <a:effectLst/>
                <a:latin typeface="华文楷体" panose="02010600040101010101" pitchFamily="2" charset="-122"/>
                <a:ea typeface="华文楷体" panose="02010600040101010101" pitchFamily="2" charset="-122"/>
              </a:rPr>
              <a:t>汪娟</a:t>
            </a:r>
            <a:r>
              <a:rPr lang="en-US" altLang="zh-CN" sz="2000" b="0" i="0" dirty="0">
                <a:solidFill>
                  <a:srgbClr val="333333"/>
                </a:solidFill>
                <a:effectLst/>
                <a:latin typeface="华文楷体" panose="02010600040101010101" pitchFamily="2" charset="-122"/>
                <a:ea typeface="华文楷体" panose="02010600040101010101" pitchFamily="2" charset="-122"/>
              </a:rPr>
              <a:t>.</a:t>
            </a:r>
            <a:r>
              <a:rPr lang="zh-CN" altLang="en-US" sz="2000" b="0" i="0" dirty="0">
                <a:solidFill>
                  <a:srgbClr val="333333"/>
                </a:solidFill>
                <a:effectLst/>
                <a:latin typeface="华文楷体" panose="02010600040101010101" pitchFamily="2" charset="-122"/>
                <a:ea typeface="华文楷体" panose="02010600040101010101" pitchFamily="2" charset="-122"/>
              </a:rPr>
              <a:t>经典如何成为经典</a:t>
            </a:r>
            <a:r>
              <a:rPr lang="en-US" altLang="zh-CN" sz="2000" b="0" i="0" dirty="0">
                <a:solidFill>
                  <a:srgbClr val="333333"/>
                </a:solidFill>
                <a:effectLst/>
                <a:latin typeface="华文楷体" panose="02010600040101010101" pitchFamily="2" charset="-122"/>
                <a:ea typeface="华文楷体" panose="02010600040101010101" pitchFamily="2" charset="-122"/>
              </a:rPr>
              <a:t>?——</a:t>
            </a:r>
            <a:r>
              <a:rPr lang="zh-CN" altLang="en-US" sz="2000" b="0" i="0" dirty="0">
                <a:solidFill>
                  <a:srgbClr val="333333"/>
                </a:solidFill>
                <a:effectLst/>
                <a:latin typeface="华文楷体" panose="02010600040101010101" pitchFamily="2" charset="-122"/>
                <a:ea typeface="华文楷体" panose="02010600040101010101" pitchFamily="2" charset="-122"/>
              </a:rPr>
              <a:t>论中国当代文学经典问题研究的三个维度</a:t>
            </a:r>
            <a:r>
              <a:rPr lang="en-US" altLang="zh-CN" sz="2000" b="0" i="0" dirty="0">
                <a:solidFill>
                  <a:srgbClr val="333333"/>
                </a:solidFill>
                <a:effectLst/>
                <a:latin typeface="华文楷体" panose="02010600040101010101" pitchFamily="2" charset="-122"/>
                <a:ea typeface="华文楷体" panose="02010600040101010101" pitchFamily="2" charset="-122"/>
              </a:rPr>
              <a:t>[J].</a:t>
            </a:r>
            <a:r>
              <a:rPr lang="zh-CN" altLang="en-US" sz="2000" b="0" i="0" dirty="0">
                <a:solidFill>
                  <a:srgbClr val="333333"/>
                </a:solidFill>
                <a:effectLst/>
                <a:latin typeface="华文楷体" panose="02010600040101010101" pitchFamily="2" charset="-122"/>
                <a:ea typeface="华文楷体" panose="02010600040101010101" pitchFamily="2" charset="-122"/>
              </a:rPr>
              <a:t>嘉兴学院学报</a:t>
            </a:r>
            <a:r>
              <a:rPr lang="en-US" altLang="zh-CN" sz="2000" b="0" i="0" dirty="0">
                <a:solidFill>
                  <a:srgbClr val="333333"/>
                </a:solidFill>
                <a:effectLst/>
                <a:latin typeface="华文楷体" panose="02010600040101010101" pitchFamily="2" charset="-122"/>
                <a:ea typeface="华文楷体" panose="02010600040101010101" pitchFamily="2" charset="-122"/>
              </a:rPr>
              <a:t>,2021,v.33;No.191(05):57-63.</a:t>
            </a:r>
            <a:endParaRPr lang="en-US" altLang="zh-CN" sz="2000" dirty="0">
              <a:solidFill>
                <a:srgbClr val="333333"/>
              </a:solidFill>
              <a:latin typeface="华文楷体" panose="02010600040101010101" pitchFamily="2" charset="-122"/>
              <a:ea typeface="华文楷体" panose="02010600040101010101" pitchFamily="2" charset="-122"/>
            </a:endParaRPr>
          </a:p>
          <a:p>
            <a:pPr>
              <a:lnSpc>
                <a:spcPct val="150000"/>
              </a:lnSpc>
            </a:pPr>
            <a:r>
              <a:rPr lang="en-US" altLang="zh-CN" sz="2000" b="0" i="0" dirty="0">
                <a:solidFill>
                  <a:srgbClr val="333333"/>
                </a:solidFill>
                <a:effectLst/>
                <a:latin typeface="华文楷体" panose="02010600040101010101" pitchFamily="2" charset="-122"/>
                <a:ea typeface="华文楷体" panose="02010600040101010101" pitchFamily="2" charset="-122"/>
              </a:rPr>
              <a:t>[4]</a:t>
            </a:r>
            <a:r>
              <a:rPr lang="zh-CN" altLang="en-US" sz="2000" b="0" i="0" dirty="0">
                <a:solidFill>
                  <a:srgbClr val="333333"/>
                </a:solidFill>
                <a:effectLst/>
                <a:latin typeface="华文楷体" panose="02010600040101010101" pitchFamily="2" charset="-122"/>
                <a:ea typeface="华文楷体" panose="02010600040101010101" pitchFamily="2" charset="-122"/>
              </a:rPr>
              <a:t>雷鸣</a:t>
            </a:r>
            <a:r>
              <a:rPr lang="en-US" altLang="zh-CN" sz="2000" b="0" i="0" dirty="0">
                <a:solidFill>
                  <a:srgbClr val="333333"/>
                </a:solidFill>
                <a:effectLst/>
                <a:latin typeface="华文楷体" panose="02010600040101010101" pitchFamily="2" charset="-122"/>
                <a:ea typeface="华文楷体" panose="02010600040101010101" pitchFamily="2" charset="-122"/>
              </a:rPr>
              <a:t>.</a:t>
            </a:r>
            <a:r>
              <a:rPr lang="zh-CN" altLang="en-US" sz="2000" b="0" i="0" dirty="0">
                <a:solidFill>
                  <a:srgbClr val="333333"/>
                </a:solidFill>
                <a:effectLst/>
                <a:latin typeface="华文楷体" panose="02010600040101010101" pitchFamily="2" charset="-122"/>
                <a:ea typeface="华文楷体" panose="02010600040101010101" pitchFamily="2" charset="-122"/>
              </a:rPr>
              <a:t>莫言小说的经典化路径考述</a:t>
            </a:r>
            <a:r>
              <a:rPr lang="en-US" altLang="zh-CN" sz="2000" b="0" i="0" dirty="0">
                <a:solidFill>
                  <a:srgbClr val="333333"/>
                </a:solidFill>
                <a:effectLst/>
                <a:latin typeface="华文楷体" panose="02010600040101010101" pitchFamily="2" charset="-122"/>
                <a:ea typeface="华文楷体" panose="02010600040101010101" pitchFamily="2" charset="-122"/>
              </a:rPr>
              <a:t>[J].</a:t>
            </a:r>
            <a:r>
              <a:rPr lang="zh-CN" altLang="en-US" sz="2000" b="0" i="0" dirty="0">
                <a:solidFill>
                  <a:srgbClr val="333333"/>
                </a:solidFill>
                <a:effectLst/>
                <a:latin typeface="华文楷体" panose="02010600040101010101" pitchFamily="2" charset="-122"/>
                <a:ea typeface="华文楷体" panose="02010600040101010101" pitchFamily="2" charset="-122"/>
              </a:rPr>
              <a:t>山东社会科学</a:t>
            </a:r>
            <a:r>
              <a:rPr lang="en-US" altLang="zh-CN" sz="2000" b="0" i="0" dirty="0">
                <a:solidFill>
                  <a:srgbClr val="333333"/>
                </a:solidFill>
                <a:effectLst/>
                <a:latin typeface="华文楷体" panose="02010600040101010101" pitchFamily="2" charset="-122"/>
                <a:ea typeface="华文楷体" panose="02010600040101010101" pitchFamily="2" charset="-122"/>
              </a:rPr>
              <a:t>,2018,No.271(03):81-89.</a:t>
            </a:r>
          </a:p>
          <a:p>
            <a:pPr>
              <a:lnSpc>
                <a:spcPct val="150000"/>
              </a:lnSpc>
            </a:pPr>
            <a:r>
              <a:rPr lang="en-US" altLang="zh-CN" sz="2000" dirty="0">
                <a:solidFill>
                  <a:srgbClr val="333333"/>
                </a:solidFill>
                <a:latin typeface="华文楷体" panose="02010600040101010101" pitchFamily="2" charset="-122"/>
                <a:ea typeface="华文楷体" panose="02010600040101010101" pitchFamily="2" charset="-122"/>
              </a:rPr>
              <a:t>[5]</a:t>
            </a:r>
            <a:r>
              <a:rPr lang="zh-CN" altLang="en-US" sz="2000" dirty="0">
                <a:solidFill>
                  <a:srgbClr val="333333"/>
                </a:solidFill>
                <a:latin typeface="华文楷体" panose="02010600040101010101" pitchFamily="2" charset="-122"/>
                <a:ea typeface="华文楷体" panose="02010600040101010101" pitchFamily="2" charset="-122"/>
              </a:rPr>
              <a:t>刘诗杨</a:t>
            </a:r>
            <a:r>
              <a:rPr lang="en-US" altLang="zh-CN" sz="2000" dirty="0">
                <a:solidFill>
                  <a:srgbClr val="333333"/>
                </a:solidFill>
                <a:latin typeface="华文楷体" panose="02010600040101010101" pitchFamily="2" charset="-122"/>
                <a:ea typeface="华文楷体" panose="02010600040101010101" pitchFamily="2" charset="-122"/>
              </a:rPr>
              <a:t>,</a:t>
            </a:r>
            <a:r>
              <a:rPr lang="zh-CN" altLang="en-US" sz="2000" dirty="0">
                <a:solidFill>
                  <a:srgbClr val="333333"/>
                </a:solidFill>
                <a:latin typeface="华文楷体" panose="02010600040101010101" pitchFamily="2" charset="-122"/>
                <a:ea typeface="华文楷体" panose="02010600040101010101" pitchFamily="2" charset="-122"/>
              </a:rPr>
              <a:t>唐杨</a:t>
            </a:r>
            <a:r>
              <a:rPr lang="en-US" altLang="zh-CN" sz="2000" dirty="0">
                <a:solidFill>
                  <a:srgbClr val="333333"/>
                </a:solidFill>
                <a:latin typeface="华文楷体" panose="02010600040101010101" pitchFamily="2" charset="-122"/>
                <a:ea typeface="华文楷体" panose="02010600040101010101" pitchFamily="2" charset="-122"/>
              </a:rPr>
              <a:t>.</a:t>
            </a:r>
            <a:r>
              <a:rPr lang="zh-CN" altLang="en-US" sz="2000" dirty="0">
                <a:solidFill>
                  <a:srgbClr val="333333"/>
                </a:solidFill>
                <a:latin typeface="华文楷体" panose="02010600040101010101" pitchFamily="2" charset="-122"/>
                <a:ea typeface="华文楷体" panose="02010600040101010101" pitchFamily="2" charset="-122"/>
              </a:rPr>
              <a:t>文学经典影视化：融合、困境与出路</a:t>
            </a:r>
            <a:r>
              <a:rPr lang="en-US" altLang="zh-CN" sz="2000" dirty="0">
                <a:solidFill>
                  <a:srgbClr val="333333"/>
                </a:solidFill>
                <a:latin typeface="华文楷体" panose="02010600040101010101" pitchFamily="2" charset="-122"/>
                <a:ea typeface="华文楷体" panose="02010600040101010101" pitchFamily="2" charset="-122"/>
              </a:rPr>
              <a:t>[J].</a:t>
            </a:r>
            <a:r>
              <a:rPr lang="zh-CN" altLang="en-US" sz="2000" dirty="0">
                <a:solidFill>
                  <a:srgbClr val="333333"/>
                </a:solidFill>
                <a:latin typeface="华文楷体" panose="02010600040101010101" pitchFamily="2" charset="-122"/>
                <a:ea typeface="华文楷体" panose="02010600040101010101" pitchFamily="2" charset="-122"/>
              </a:rPr>
              <a:t>戏剧之家</a:t>
            </a:r>
            <a:r>
              <a:rPr lang="en-US" altLang="zh-CN" sz="2000" dirty="0">
                <a:solidFill>
                  <a:srgbClr val="333333"/>
                </a:solidFill>
                <a:latin typeface="华文楷体" panose="02010600040101010101" pitchFamily="2" charset="-122"/>
                <a:ea typeface="华文楷体" panose="02010600040101010101" pitchFamily="2" charset="-122"/>
              </a:rPr>
              <a:t>,2021,No.398(26):137-138.</a:t>
            </a:r>
          </a:p>
          <a:p>
            <a:pPr>
              <a:lnSpc>
                <a:spcPct val="150000"/>
              </a:lnSpc>
            </a:pPr>
            <a:endParaRPr lang="zh-CN" altLang="en-US" dirty="0"/>
          </a:p>
        </p:txBody>
      </p:sp>
      <p:sp>
        <p:nvSpPr>
          <p:cNvPr id="3" name="文本框 2">
            <a:extLst>
              <a:ext uri="{FF2B5EF4-FFF2-40B4-BE49-F238E27FC236}">
                <a16:creationId xmlns:a16="http://schemas.microsoft.com/office/drawing/2014/main" id="{506BC3D6-011B-4A6C-B1B2-3ADFBED7049B}"/>
              </a:ext>
            </a:extLst>
          </p:cNvPr>
          <p:cNvSpPr txBox="1"/>
          <p:nvPr/>
        </p:nvSpPr>
        <p:spPr>
          <a:xfrm>
            <a:off x="777240" y="1026218"/>
            <a:ext cx="3002280" cy="523220"/>
          </a:xfrm>
          <a:prstGeom prst="rect">
            <a:avLst/>
          </a:prstGeom>
          <a:noFill/>
        </p:spPr>
        <p:txBody>
          <a:bodyPr wrap="square" rtlCol="0">
            <a:spAutoFit/>
          </a:bodyPr>
          <a:lstStyle/>
          <a:p>
            <a:r>
              <a:rPr lang="zh-CN" altLang="en-US" sz="2800" b="1" dirty="0">
                <a:latin typeface="华文楷体" panose="02010600040101010101" pitchFamily="2" charset="-122"/>
                <a:ea typeface="华文楷体" panose="02010600040101010101" pitchFamily="2" charset="-122"/>
              </a:rPr>
              <a:t>参考文献</a:t>
            </a:r>
          </a:p>
        </p:txBody>
      </p:sp>
    </p:spTree>
    <p:extLst>
      <p:ext uri="{BB962C8B-B14F-4D97-AF65-F5344CB8AC3E}">
        <p14:creationId xmlns:p14="http://schemas.microsoft.com/office/powerpoint/2010/main" val="27580284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5173101" y="282342"/>
            <a:ext cx="2933906" cy="2216730"/>
          </a:xfrm>
          <a:prstGeom prst="rect">
            <a:avLst/>
          </a:prstGeom>
        </p:spPr>
      </p:pic>
      <p:sp>
        <p:nvSpPr>
          <p:cNvPr id="2" name="文本框 1">
            <a:extLst>
              <a:ext uri="{FF2B5EF4-FFF2-40B4-BE49-F238E27FC236}">
                <a16:creationId xmlns:a16="http://schemas.microsoft.com/office/drawing/2014/main" id="{FE210712-3F5C-4999-AD0E-2BB709260D6D}"/>
              </a:ext>
            </a:extLst>
          </p:cNvPr>
          <p:cNvSpPr txBox="1"/>
          <p:nvPr/>
        </p:nvSpPr>
        <p:spPr>
          <a:xfrm>
            <a:off x="3147060" y="2324100"/>
            <a:ext cx="5318760" cy="2862322"/>
          </a:xfrm>
          <a:prstGeom prst="rect">
            <a:avLst/>
          </a:prstGeom>
          <a:noFill/>
        </p:spPr>
        <p:txBody>
          <a:bodyPr wrap="square" rtlCol="0">
            <a:spAutoFit/>
          </a:bodyPr>
          <a:lstStyle/>
          <a:p>
            <a:pPr algn="ctr"/>
            <a:r>
              <a:rPr lang="en-US" altLang="zh-CN" sz="6000" b="1" dirty="0">
                <a:solidFill>
                  <a:schemeClr val="bg1"/>
                </a:solidFill>
                <a:latin typeface="Times New Roman" panose="02020603050405020304" pitchFamily="18" charset="0"/>
                <a:cs typeface="Times New Roman" panose="02020603050405020304" pitchFamily="18" charset="0"/>
              </a:rPr>
              <a:t>Thanks </a:t>
            </a:r>
          </a:p>
          <a:p>
            <a:pPr algn="ctr"/>
            <a:r>
              <a:rPr lang="en-US" altLang="zh-CN" sz="6000" b="1" dirty="0">
                <a:solidFill>
                  <a:schemeClr val="bg1"/>
                </a:solidFill>
                <a:latin typeface="Times New Roman" panose="02020603050405020304" pitchFamily="18" charset="0"/>
                <a:cs typeface="Times New Roman" panose="02020603050405020304" pitchFamily="18" charset="0"/>
              </a:rPr>
              <a:t>for </a:t>
            </a:r>
          </a:p>
          <a:p>
            <a:pPr algn="ctr"/>
            <a:r>
              <a:rPr lang="en-US" altLang="zh-CN" sz="6000" b="1" dirty="0">
                <a:solidFill>
                  <a:schemeClr val="bg1"/>
                </a:solidFill>
                <a:latin typeface="Times New Roman" panose="02020603050405020304" pitchFamily="18" charset="0"/>
                <a:cs typeface="Times New Roman" panose="02020603050405020304" pitchFamily="18" charset="0"/>
              </a:rPr>
              <a:t>Watching</a:t>
            </a:r>
            <a:endParaRPr lang="zh-CN" altLang="en-US" sz="60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99001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2039240" y="-10602"/>
            <a:ext cx="969264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 name="矩形 2"/>
          <p:cNvSpPr/>
          <p:nvPr/>
        </p:nvSpPr>
        <p:spPr>
          <a:xfrm>
            <a:off x="2499360" y="619760"/>
            <a:ext cx="9204960" cy="5659120"/>
          </a:xfrm>
          <a:prstGeom prst="rect">
            <a:avLst/>
          </a:prstGeom>
          <a:noFill/>
          <a:ln w="1905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椭圆 4"/>
          <p:cNvSpPr/>
          <p:nvPr/>
        </p:nvSpPr>
        <p:spPr>
          <a:xfrm>
            <a:off x="8593672" y="2097598"/>
            <a:ext cx="2641600" cy="2641600"/>
          </a:xfrm>
          <a:prstGeom prst="ellipse">
            <a:avLst/>
          </a:prstGeom>
          <a:blipFill dpi="0" rotWithShape="1">
            <a:blip r:embed="rId4" cstate="email">
              <a:extLst>
                <a:ext uri="{28A0092B-C50C-407E-A947-70E740481C1C}">
                  <a14:useLocalDpi xmlns:a14="http://schemas.microsoft.com/office/drawing/2010/main"/>
                </a:ext>
              </a:extLst>
            </a:blip>
            <a:srcRect/>
            <a:stretch>
              <a:fillRect/>
            </a:stretch>
          </a:bli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600" dirty="0">
              <a:solidFill>
                <a:schemeClr val="accent2">
                  <a:lumMod val="50000"/>
                </a:schemeClr>
              </a:solidFill>
              <a:cs typeface="+mn-ea"/>
              <a:sym typeface="+mn-lt"/>
            </a:endParaRPr>
          </a:p>
        </p:txBody>
      </p:sp>
      <p:sp>
        <p:nvSpPr>
          <p:cNvPr id="9" name="文本框 8"/>
          <p:cNvSpPr txBox="1"/>
          <p:nvPr/>
        </p:nvSpPr>
        <p:spPr>
          <a:xfrm>
            <a:off x="8967706" y="2136376"/>
            <a:ext cx="1032655" cy="1107996"/>
          </a:xfrm>
          <a:prstGeom prst="rect">
            <a:avLst/>
          </a:prstGeom>
          <a:noFill/>
        </p:spPr>
        <p:txBody>
          <a:bodyPr wrap="none" rtlCol="0">
            <a:spAutoFit/>
          </a:bodyPr>
          <a:lstStyle/>
          <a:p>
            <a:r>
              <a:rPr lang="zh-CN" altLang="en-US" sz="6600" b="1" dirty="0">
                <a:solidFill>
                  <a:schemeClr val="bg1"/>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cs typeface="+mn-ea"/>
                <a:sym typeface="+mn-lt"/>
              </a:rPr>
              <a:t>第</a:t>
            </a:r>
            <a:endParaRPr lang="zh-CN" altLang="en-US" sz="6000" b="1" dirty="0">
              <a:solidFill>
                <a:schemeClr val="bg1"/>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cs typeface="+mn-ea"/>
              <a:sym typeface="+mn-lt"/>
            </a:endParaRPr>
          </a:p>
        </p:txBody>
      </p:sp>
      <p:sp>
        <p:nvSpPr>
          <p:cNvPr id="10" name="文本框 9"/>
          <p:cNvSpPr txBox="1"/>
          <p:nvPr/>
        </p:nvSpPr>
        <p:spPr>
          <a:xfrm>
            <a:off x="9452103" y="2747800"/>
            <a:ext cx="1032655" cy="1107996"/>
          </a:xfrm>
          <a:prstGeom prst="rect">
            <a:avLst/>
          </a:prstGeom>
          <a:noFill/>
        </p:spPr>
        <p:txBody>
          <a:bodyPr wrap="none" rtlCol="0">
            <a:spAutoFit/>
          </a:bodyPr>
          <a:lstStyle/>
          <a:p>
            <a:r>
              <a:rPr lang="zh-CN" altLang="en-US" sz="6600" b="1" dirty="0">
                <a:solidFill>
                  <a:schemeClr val="bg1"/>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cs typeface="+mn-ea"/>
                <a:sym typeface="+mn-lt"/>
              </a:rPr>
              <a:t>一</a:t>
            </a:r>
            <a:endParaRPr lang="zh-CN" altLang="en-US" sz="6000" b="1" dirty="0">
              <a:solidFill>
                <a:schemeClr val="bg1"/>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cs typeface="+mn-ea"/>
              <a:sym typeface="+mn-lt"/>
            </a:endParaRPr>
          </a:p>
        </p:txBody>
      </p:sp>
      <p:sp>
        <p:nvSpPr>
          <p:cNvPr id="11" name="文本框 10"/>
          <p:cNvSpPr txBox="1"/>
          <p:nvPr/>
        </p:nvSpPr>
        <p:spPr>
          <a:xfrm>
            <a:off x="9198653" y="3418398"/>
            <a:ext cx="954107" cy="1015663"/>
          </a:xfrm>
          <a:prstGeom prst="rect">
            <a:avLst/>
          </a:prstGeom>
          <a:noFill/>
        </p:spPr>
        <p:txBody>
          <a:bodyPr wrap="none" rtlCol="0">
            <a:spAutoFit/>
          </a:bodyPr>
          <a:lstStyle/>
          <a:p>
            <a:r>
              <a:rPr lang="zh-CN" altLang="en-US" sz="6000" b="1" dirty="0">
                <a:solidFill>
                  <a:schemeClr val="bg1"/>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cs typeface="+mn-ea"/>
                <a:sym typeface="+mn-lt"/>
              </a:rPr>
              <a:t>章</a:t>
            </a:r>
            <a:endParaRPr lang="zh-CN" altLang="en-US" sz="5400" b="1" dirty="0">
              <a:solidFill>
                <a:schemeClr val="bg1"/>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cs typeface="+mn-ea"/>
              <a:sym typeface="+mn-lt"/>
            </a:endParaRPr>
          </a:p>
        </p:txBody>
      </p:sp>
      <p:pic>
        <p:nvPicPr>
          <p:cNvPr id="12" name="图片 11"/>
          <p:cNvPicPr>
            <a:picLocks noChangeAspect="1"/>
          </p:cNvPicPr>
          <p:nvPr/>
        </p:nvPicPr>
        <p:blipFill rotWithShape="1">
          <a:blip r:embed="rId5" cstate="email">
            <a:extLst>
              <a:ext uri="{28A0092B-C50C-407E-A947-70E740481C1C}">
                <a14:useLocalDpi xmlns:a14="http://schemas.microsoft.com/office/drawing/2010/main"/>
              </a:ext>
            </a:extLst>
          </a:blip>
          <a:srcRect l="39315" t="11326" r="44087" b="66379"/>
          <a:stretch/>
        </p:blipFill>
        <p:spPr>
          <a:xfrm>
            <a:off x="9567690" y="1443480"/>
            <a:ext cx="1834136" cy="1385792"/>
          </a:xfrm>
          <a:prstGeom prst="rect">
            <a:avLst/>
          </a:prstGeom>
        </p:spPr>
      </p:pic>
      <p:sp>
        <p:nvSpPr>
          <p:cNvPr id="4" name="文本框 3">
            <a:extLst>
              <a:ext uri="{FF2B5EF4-FFF2-40B4-BE49-F238E27FC236}">
                <a16:creationId xmlns:a16="http://schemas.microsoft.com/office/drawing/2014/main" id="{3DDA4B41-691B-406F-90E8-959F419D2F1A}"/>
              </a:ext>
            </a:extLst>
          </p:cNvPr>
          <p:cNvSpPr txBox="1"/>
          <p:nvPr/>
        </p:nvSpPr>
        <p:spPr>
          <a:xfrm>
            <a:off x="3000107" y="2268979"/>
            <a:ext cx="5116034" cy="2585323"/>
          </a:xfrm>
          <a:prstGeom prst="rect">
            <a:avLst/>
          </a:prstGeom>
          <a:noFill/>
        </p:spPr>
        <p:txBody>
          <a:bodyPr wrap="square" rtlCol="0">
            <a:spAutoFit/>
          </a:bodyPr>
          <a:lstStyle/>
          <a:p>
            <a:r>
              <a:rPr lang="zh-CN" altLang="en-US" sz="5400" b="1" dirty="0">
                <a:latin typeface="华文楷体" panose="02010600040101010101" pitchFamily="2" charset="-122"/>
                <a:ea typeface="华文楷体" panose="02010600040101010101" pitchFamily="2" charset="-122"/>
              </a:rPr>
              <a:t>什么是文化经典？</a:t>
            </a:r>
            <a:endParaRPr lang="en-US" altLang="zh-CN" sz="5400" b="1" dirty="0">
              <a:latin typeface="华文楷体" panose="02010600040101010101" pitchFamily="2" charset="-122"/>
              <a:ea typeface="华文楷体" panose="02010600040101010101" pitchFamily="2" charset="-122"/>
            </a:endParaRPr>
          </a:p>
          <a:p>
            <a:r>
              <a:rPr lang="en-US" altLang="zh-CN" sz="5400" b="1" dirty="0">
                <a:solidFill>
                  <a:srgbClr val="2D3633"/>
                </a:solidFill>
                <a:latin typeface="华文楷体" panose="02010600040101010101" pitchFamily="2" charset="-122"/>
                <a:ea typeface="华文楷体" panose="02010600040101010101" pitchFamily="2" charset="-122"/>
                <a:cs typeface="+mn-ea"/>
                <a:sym typeface="+mn-lt"/>
              </a:rPr>
              <a:t>What are cultural classics?</a:t>
            </a:r>
            <a:endParaRPr lang="zh-CN" altLang="en-US" sz="5400" b="1" dirty="0">
              <a:latin typeface="华文楷体" panose="02010600040101010101" pitchFamily="2" charset="-122"/>
              <a:ea typeface="华文楷体" panose="02010600040101010101" pitchFamily="2" charset="-122"/>
            </a:endParaRPr>
          </a:p>
        </p:txBody>
      </p:sp>
    </p:spTree>
    <p:extLst>
      <p:ext uri="{BB962C8B-B14F-4D97-AF65-F5344CB8AC3E}">
        <p14:creationId xmlns:p14="http://schemas.microsoft.com/office/powerpoint/2010/main" val="4042674875"/>
      </p:ext>
    </p:extLst>
  </p:cSld>
  <p:clrMapOvr>
    <a:masterClrMapping/>
  </p:clrMapOvr>
  <mc:AlternateContent xmlns:mc="http://schemas.openxmlformats.org/markup-compatibility/2006" xmlns:p14="http://schemas.microsoft.com/office/powerpoint/2010/main">
    <mc:Choice Requires="p14">
      <p:transition spd="slow" p14:dur="1400" advClick="0" advTm="3000">
        <p14:ripple/>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out)">
                                      <p:cBhvr>
                                        <p:cTn id="7" dur="1000"/>
                                        <p:tgtEl>
                                          <p:spTgt spid="5"/>
                                        </p:tgtEl>
                                      </p:cBhvr>
                                    </p:animEffect>
                                  </p:childTnLst>
                                </p:cTn>
                              </p:par>
                              <p:par>
                                <p:cTn id="8" presetID="53" presetClass="entr" presetSubtype="16" fill="hold" grpId="0" nodeType="withEffect">
                                  <p:stCondLst>
                                    <p:cond delay="500"/>
                                  </p:stCondLst>
                                  <p:childTnLst>
                                    <p:set>
                                      <p:cBhvr>
                                        <p:cTn id="9" dur="1" fill="hold">
                                          <p:stCondLst>
                                            <p:cond delay="0"/>
                                          </p:stCondLst>
                                        </p:cTn>
                                        <p:tgtEl>
                                          <p:spTgt spid="9"/>
                                        </p:tgtEl>
                                        <p:attrNameLst>
                                          <p:attrName>style.visibility</p:attrName>
                                        </p:attrNameLst>
                                      </p:cBhvr>
                                      <p:to>
                                        <p:strVal val="visible"/>
                                      </p:to>
                                    </p:set>
                                    <p:anim calcmode="lin" valueType="num">
                                      <p:cBhvr>
                                        <p:cTn id="10" dur="500" fill="hold"/>
                                        <p:tgtEl>
                                          <p:spTgt spid="9"/>
                                        </p:tgtEl>
                                        <p:attrNameLst>
                                          <p:attrName>ppt_w</p:attrName>
                                        </p:attrNameLst>
                                      </p:cBhvr>
                                      <p:tavLst>
                                        <p:tav tm="0">
                                          <p:val>
                                            <p:fltVal val="0"/>
                                          </p:val>
                                        </p:tav>
                                        <p:tav tm="100000">
                                          <p:val>
                                            <p:strVal val="#ppt_w"/>
                                          </p:val>
                                        </p:tav>
                                      </p:tavLst>
                                    </p:anim>
                                    <p:anim calcmode="lin" valueType="num">
                                      <p:cBhvr>
                                        <p:cTn id="11" dur="500" fill="hold"/>
                                        <p:tgtEl>
                                          <p:spTgt spid="9"/>
                                        </p:tgtEl>
                                        <p:attrNameLst>
                                          <p:attrName>ppt_h</p:attrName>
                                        </p:attrNameLst>
                                      </p:cBhvr>
                                      <p:tavLst>
                                        <p:tav tm="0">
                                          <p:val>
                                            <p:fltVal val="0"/>
                                          </p:val>
                                        </p:tav>
                                        <p:tav tm="100000">
                                          <p:val>
                                            <p:strVal val="#ppt_h"/>
                                          </p:val>
                                        </p:tav>
                                      </p:tavLst>
                                    </p:anim>
                                    <p:animEffect transition="in" filter="fade">
                                      <p:cBhvr>
                                        <p:cTn id="12" dur="500"/>
                                        <p:tgtEl>
                                          <p:spTgt spid="9"/>
                                        </p:tgtEl>
                                      </p:cBhvr>
                                    </p:animEffect>
                                  </p:childTnLst>
                                </p:cTn>
                              </p:par>
                              <p:par>
                                <p:cTn id="13" presetID="53" presetClass="entr" presetSubtype="16" fill="hold" grpId="0" nodeType="withEffect">
                                  <p:stCondLst>
                                    <p:cond delay="50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50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p:bldP spid="10"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2" name="图片 11"/>
          <p:cNvPicPr>
            <a:picLocks noChangeAspect="1"/>
          </p:cNvPicPr>
          <p:nvPr/>
        </p:nvPicPr>
        <p:blipFill>
          <a:blip r:embed="rId4" cstate="email">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flipH="1">
            <a:off x="391160" y="4651958"/>
            <a:ext cx="1887220" cy="1809800"/>
          </a:xfrm>
          <a:prstGeom prst="rect">
            <a:avLst/>
          </a:prstGeom>
        </p:spPr>
      </p:pic>
      <p:sp>
        <p:nvSpPr>
          <p:cNvPr id="2" name="文本框 1">
            <a:extLst>
              <a:ext uri="{FF2B5EF4-FFF2-40B4-BE49-F238E27FC236}">
                <a16:creationId xmlns:a16="http://schemas.microsoft.com/office/drawing/2014/main" id="{AB995D4B-624C-40EB-B976-9E960C693A2D}"/>
              </a:ext>
            </a:extLst>
          </p:cNvPr>
          <p:cNvSpPr txBox="1"/>
          <p:nvPr/>
        </p:nvSpPr>
        <p:spPr>
          <a:xfrm>
            <a:off x="1455419" y="1883547"/>
            <a:ext cx="9745980" cy="3363549"/>
          </a:xfrm>
          <a:prstGeom prst="rect">
            <a:avLst/>
          </a:prstGeom>
          <a:noFill/>
        </p:spPr>
        <p:txBody>
          <a:bodyPr wrap="square" rtlCol="0">
            <a:spAutoFit/>
          </a:bodyPr>
          <a:lstStyle/>
          <a:p>
            <a:pPr>
              <a:lnSpc>
                <a:spcPct val="150000"/>
              </a:lnSpc>
            </a:pPr>
            <a:r>
              <a:rPr lang="zh-CN" altLang="en-US" sz="2400" b="1" dirty="0">
                <a:latin typeface="华文楷体" panose="02010600040101010101" pitchFamily="2" charset="-122"/>
                <a:ea typeface="华文楷体" panose="02010600040101010101" pitchFamily="2" charset="-122"/>
              </a:rPr>
              <a:t>“</a:t>
            </a:r>
            <a:r>
              <a:rPr lang="zh-CN" altLang="en-US" sz="2400" b="1" dirty="0">
                <a:solidFill>
                  <a:srgbClr val="0070C0"/>
                </a:solidFill>
                <a:latin typeface="华文楷体" panose="02010600040101010101" pitchFamily="2" charset="-122"/>
                <a:ea typeface="华文楷体" panose="02010600040101010101" pitchFamily="2" charset="-122"/>
              </a:rPr>
              <a:t>经典</a:t>
            </a:r>
            <a:r>
              <a:rPr lang="zh-CN" altLang="en-US" sz="2400" b="1" dirty="0">
                <a:latin typeface="华文楷体" panose="02010600040101010101" pitchFamily="2" charset="-122"/>
                <a:ea typeface="华文楷体" panose="02010600040101010101" pitchFamily="2" charset="-122"/>
              </a:rPr>
              <a:t>”一词最早源于拉丁语“</a:t>
            </a:r>
            <a:r>
              <a:rPr lang="en-US" altLang="zh-CN" sz="2400" b="1" dirty="0">
                <a:latin typeface="华文楷体" panose="02010600040101010101" pitchFamily="2" charset="-122"/>
                <a:ea typeface="华文楷体" panose="02010600040101010101" pitchFamily="2" charset="-122"/>
              </a:rPr>
              <a:t>classicus”</a:t>
            </a:r>
            <a:r>
              <a:rPr lang="zh-CN" altLang="en-US" sz="2400" b="1" dirty="0">
                <a:latin typeface="华文楷体" panose="02010600040101010101" pitchFamily="2" charset="-122"/>
                <a:ea typeface="华文楷体" panose="02010600040101010101" pitchFamily="2" charset="-122"/>
              </a:rPr>
              <a:t>，意思是“极好的”或“一流的”，与中国古代的“经书典籍”同义 ；</a:t>
            </a:r>
            <a:endParaRPr lang="en-US" altLang="zh-CN" sz="2400" b="1" dirty="0">
              <a:latin typeface="华文楷体" panose="02010600040101010101" pitchFamily="2" charset="-122"/>
              <a:ea typeface="华文楷体" panose="02010600040101010101" pitchFamily="2" charset="-122"/>
            </a:endParaRPr>
          </a:p>
          <a:p>
            <a:pPr>
              <a:lnSpc>
                <a:spcPct val="150000"/>
              </a:lnSpc>
            </a:pPr>
            <a:endParaRPr lang="en-US" altLang="zh-CN" sz="2400" b="1" dirty="0">
              <a:latin typeface="华文楷体" panose="02010600040101010101" pitchFamily="2" charset="-122"/>
              <a:ea typeface="华文楷体" panose="02010600040101010101" pitchFamily="2" charset="-122"/>
            </a:endParaRPr>
          </a:p>
          <a:p>
            <a:pPr>
              <a:lnSpc>
                <a:spcPct val="150000"/>
              </a:lnSpc>
            </a:pPr>
            <a:r>
              <a:rPr lang="en-US" altLang="zh-CN" sz="2400" b="1" dirty="0">
                <a:latin typeface="华文楷体" panose="02010600040101010101" pitchFamily="2" charset="-122"/>
                <a:ea typeface="华文楷体" panose="02010600040101010101" pitchFamily="2" charset="-122"/>
              </a:rPr>
              <a:t>The word “classic” originated from the Latin “classicus”, meaning “excellent” or “first-class”, which was synonymous with the ancient Chinese “classics”.</a:t>
            </a:r>
          </a:p>
        </p:txBody>
      </p:sp>
      <p:sp>
        <p:nvSpPr>
          <p:cNvPr id="3" name="文本框 2">
            <a:extLst>
              <a:ext uri="{FF2B5EF4-FFF2-40B4-BE49-F238E27FC236}">
                <a16:creationId xmlns:a16="http://schemas.microsoft.com/office/drawing/2014/main" id="{1FC62D9C-F0BB-4980-8ED8-5CDC843FED20}"/>
              </a:ext>
            </a:extLst>
          </p:cNvPr>
          <p:cNvSpPr txBox="1"/>
          <p:nvPr/>
        </p:nvSpPr>
        <p:spPr>
          <a:xfrm>
            <a:off x="1455419" y="1173480"/>
            <a:ext cx="8642057" cy="584775"/>
          </a:xfrm>
          <a:prstGeom prst="rect">
            <a:avLst/>
          </a:prstGeom>
          <a:noFill/>
        </p:spPr>
        <p:txBody>
          <a:bodyPr wrap="square" rtlCol="0">
            <a:spAutoFit/>
          </a:bodyPr>
          <a:lstStyle/>
          <a:p>
            <a:r>
              <a:rPr lang="zh-CN" altLang="en-US" sz="3200" b="1" dirty="0">
                <a:latin typeface="华文楷体" panose="02010600040101010101" pitchFamily="2" charset="-122"/>
                <a:ea typeface="华文楷体" panose="02010600040101010101" pitchFamily="2" charset="-122"/>
              </a:rPr>
              <a:t>什么是“经典”？</a:t>
            </a:r>
            <a:r>
              <a:rPr lang="en-US" altLang="zh-CN" sz="3200" b="1" dirty="0">
                <a:solidFill>
                  <a:srgbClr val="2D3633"/>
                </a:solidFill>
                <a:latin typeface="华文楷体" panose="02010600040101010101" pitchFamily="2" charset="-122"/>
                <a:ea typeface="华文楷体" panose="02010600040101010101" pitchFamily="2" charset="-122"/>
                <a:cs typeface="+mn-ea"/>
                <a:sym typeface="+mn-lt"/>
              </a:rPr>
              <a:t> What are cultural classics?</a:t>
            </a:r>
            <a:endParaRPr lang="zh-CN" altLang="en-US" sz="3200" b="1" dirty="0">
              <a:latin typeface="华文楷体" panose="02010600040101010101" pitchFamily="2" charset="-122"/>
              <a:ea typeface="华文楷体" panose="02010600040101010101" pitchFamily="2" charset="-122"/>
            </a:endParaRPr>
          </a:p>
        </p:txBody>
      </p:sp>
    </p:spTree>
    <p:extLst>
      <p:ext uri="{BB962C8B-B14F-4D97-AF65-F5344CB8AC3E}">
        <p14:creationId xmlns:p14="http://schemas.microsoft.com/office/powerpoint/2010/main" val="4176038293"/>
      </p:ext>
    </p:extLst>
  </p:cSld>
  <p:clrMapOvr>
    <a:masterClrMapping/>
  </p:clrMapOvr>
  <mc:AlternateContent xmlns:mc="http://schemas.openxmlformats.org/markup-compatibility/2006" xmlns:p14="http://schemas.microsoft.com/office/powerpoint/2010/main">
    <mc:Choice Requires="p14">
      <p:transition spd="slow" p14:dur="1400" advClick="0" advTm="3000">
        <p14:ripple/>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818785C3-40DD-4009-BE19-8E79666BE987}"/>
              </a:ext>
            </a:extLst>
          </p:cNvPr>
          <p:cNvPicPr>
            <a:picLocks noChangeAspect="1"/>
          </p:cNvPicPr>
          <p:nvPr/>
        </p:nvPicPr>
        <p:blipFill>
          <a:blip r:embed="rId2" cstate="email">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flipH="1">
            <a:off x="391160" y="4651958"/>
            <a:ext cx="1887220" cy="1809800"/>
          </a:xfrm>
          <a:prstGeom prst="rect">
            <a:avLst/>
          </a:prstGeom>
        </p:spPr>
      </p:pic>
      <p:sp>
        <p:nvSpPr>
          <p:cNvPr id="3" name="文本框 2">
            <a:extLst>
              <a:ext uri="{FF2B5EF4-FFF2-40B4-BE49-F238E27FC236}">
                <a16:creationId xmlns:a16="http://schemas.microsoft.com/office/drawing/2014/main" id="{D5238823-30DF-4D8E-8FA1-19F85981C031}"/>
              </a:ext>
            </a:extLst>
          </p:cNvPr>
          <p:cNvSpPr txBox="1"/>
          <p:nvPr/>
        </p:nvSpPr>
        <p:spPr>
          <a:xfrm>
            <a:off x="1117600" y="1609969"/>
            <a:ext cx="9956800" cy="3363549"/>
          </a:xfrm>
          <a:prstGeom prst="rect">
            <a:avLst/>
          </a:prstGeom>
          <a:noFill/>
        </p:spPr>
        <p:txBody>
          <a:bodyPr wrap="square" rtlCol="0">
            <a:spAutoFit/>
          </a:bodyPr>
          <a:lstStyle/>
          <a:p>
            <a:pPr>
              <a:lnSpc>
                <a:spcPct val="150000"/>
              </a:lnSpc>
            </a:pPr>
            <a:r>
              <a:rPr lang="zh-CN" altLang="en-US" sz="2400" b="1" dirty="0">
                <a:latin typeface="华文楷体" panose="02010600040101010101" pitchFamily="2" charset="-122"/>
                <a:ea typeface="华文楷体" panose="02010600040101010101" pitchFamily="2" charset="-122"/>
              </a:rPr>
              <a:t>而所谓的“</a:t>
            </a:r>
            <a:r>
              <a:rPr lang="zh-CN" altLang="en-US" sz="2400" b="1" dirty="0">
                <a:solidFill>
                  <a:srgbClr val="0070C0"/>
                </a:solidFill>
                <a:latin typeface="华文楷体" panose="02010600040101010101" pitchFamily="2" charset="-122"/>
                <a:ea typeface="华文楷体" panose="02010600040101010101" pitchFamily="2" charset="-122"/>
              </a:rPr>
              <a:t>文学经典</a:t>
            </a:r>
            <a:r>
              <a:rPr lang="zh-CN" altLang="en-US" sz="2400" b="1" dirty="0">
                <a:latin typeface="华文楷体" panose="02010600040101010101" pitchFamily="2" charset="-122"/>
                <a:ea typeface="华文楷体" panose="02010600040101010101" pitchFamily="2" charset="-122"/>
              </a:rPr>
              <a:t>”，则是指“公认的、堪称楷模的优秀文学和艺术作品，对本国和世界文化具有永恒的价值。”</a:t>
            </a:r>
            <a:endParaRPr lang="en-US" altLang="zh-CN" sz="2400" b="1" dirty="0">
              <a:latin typeface="华文楷体" panose="02010600040101010101" pitchFamily="2" charset="-122"/>
              <a:ea typeface="华文楷体" panose="02010600040101010101" pitchFamily="2" charset="-122"/>
            </a:endParaRPr>
          </a:p>
          <a:p>
            <a:pPr>
              <a:lnSpc>
                <a:spcPct val="150000"/>
              </a:lnSpc>
            </a:pPr>
            <a:endParaRPr lang="en-US" altLang="zh-CN" sz="2400" b="1" dirty="0">
              <a:latin typeface="华文楷体" panose="02010600040101010101" pitchFamily="2" charset="-122"/>
              <a:ea typeface="华文楷体" panose="02010600040101010101" pitchFamily="2" charset="-122"/>
            </a:endParaRPr>
          </a:p>
          <a:p>
            <a:pPr>
              <a:lnSpc>
                <a:spcPct val="150000"/>
              </a:lnSpc>
            </a:pPr>
            <a:r>
              <a:rPr lang="en-US" altLang="zh-CN" sz="2400" b="1" dirty="0">
                <a:latin typeface="华文楷体" panose="02010600040101010101" pitchFamily="2" charset="-122"/>
                <a:ea typeface="华文楷体" panose="02010600040101010101" pitchFamily="2" charset="-122"/>
              </a:rPr>
              <a:t>"Literary classics", on the other hand, are "universally recognized and exemplary works of literary and artistic excellence of lasting value to national and global cultures".</a:t>
            </a:r>
            <a:endParaRPr lang="zh-CN" altLang="en-US" sz="2400" b="1" dirty="0">
              <a:latin typeface="华文楷体" panose="02010600040101010101" pitchFamily="2" charset="-122"/>
              <a:ea typeface="华文楷体" panose="02010600040101010101" pitchFamily="2" charset="-122"/>
            </a:endParaRPr>
          </a:p>
        </p:txBody>
      </p:sp>
    </p:spTree>
    <p:extLst>
      <p:ext uri="{BB962C8B-B14F-4D97-AF65-F5344CB8AC3E}">
        <p14:creationId xmlns:p14="http://schemas.microsoft.com/office/powerpoint/2010/main" val="1975869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8" name="图片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895840" y="73659"/>
            <a:ext cx="2628086" cy="3688080"/>
          </a:xfrm>
          <a:prstGeom prst="rect">
            <a:avLst/>
          </a:prstGeom>
        </p:spPr>
      </p:pic>
      <p:sp>
        <p:nvSpPr>
          <p:cNvPr id="2" name="文本框 1">
            <a:extLst>
              <a:ext uri="{FF2B5EF4-FFF2-40B4-BE49-F238E27FC236}">
                <a16:creationId xmlns:a16="http://schemas.microsoft.com/office/drawing/2014/main" id="{2669629F-EFD8-4912-B8CA-08E3F8C71A90}"/>
              </a:ext>
            </a:extLst>
          </p:cNvPr>
          <p:cNvSpPr txBox="1"/>
          <p:nvPr/>
        </p:nvSpPr>
        <p:spPr>
          <a:xfrm>
            <a:off x="1196340" y="1211580"/>
            <a:ext cx="9654540" cy="4471545"/>
          </a:xfrm>
          <a:prstGeom prst="rect">
            <a:avLst/>
          </a:prstGeom>
          <a:noFill/>
        </p:spPr>
        <p:txBody>
          <a:bodyPr wrap="square" rtlCol="0">
            <a:spAutoFit/>
          </a:bodyPr>
          <a:lstStyle/>
          <a:p>
            <a:pPr>
              <a:lnSpc>
                <a:spcPct val="150000"/>
              </a:lnSpc>
            </a:pPr>
            <a:r>
              <a:rPr lang="zh-CN" altLang="en-US" sz="2400" b="1" dirty="0">
                <a:latin typeface="华文楷体" panose="02010600040101010101" pitchFamily="2" charset="-122"/>
                <a:ea typeface="华文楷体" panose="02010600040101010101" pitchFamily="2" charset="-122"/>
              </a:rPr>
              <a:t>文学经典的形成，是一个</a:t>
            </a:r>
            <a:r>
              <a:rPr lang="zh-CN" altLang="en-US" sz="2400" b="1" dirty="0">
                <a:solidFill>
                  <a:srgbClr val="0070C0"/>
                </a:solidFill>
                <a:latin typeface="华文楷体" panose="02010600040101010101" pitchFamily="2" charset="-122"/>
                <a:ea typeface="华文楷体" panose="02010600040101010101" pitchFamily="2" charset="-122"/>
              </a:rPr>
              <a:t>漫长而复杂的历史过程</a:t>
            </a:r>
            <a:endParaRPr lang="en-US" altLang="zh-CN" sz="2400" b="1" dirty="0">
              <a:solidFill>
                <a:srgbClr val="0070C0"/>
              </a:solidFill>
              <a:latin typeface="华文楷体" panose="02010600040101010101" pitchFamily="2" charset="-122"/>
              <a:ea typeface="华文楷体" panose="02010600040101010101" pitchFamily="2" charset="-122"/>
            </a:endParaRPr>
          </a:p>
          <a:p>
            <a:pPr>
              <a:lnSpc>
                <a:spcPct val="150000"/>
              </a:lnSpc>
            </a:pPr>
            <a:r>
              <a:rPr lang="en-US" altLang="zh-CN" sz="2400" b="1" dirty="0">
                <a:latin typeface="华文楷体" panose="02010600040101010101" pitchFamily="2" charset="-122"/>
                <a:ea typeface="华文楷体" panose="02010600040101010101" pitchFamily="2" charset="-122"/>
              </a:rPr>
              <a:t>The formation of literary classics is a long and complicated historical process</a:t>
            </a:r>
          </a:p>
          <a:p>
            <a:pPr>
              <a:lnSpc>
                <a:spcPct val="150000"/>
              </a:lnSpc>
            </a:pPr>
            <a:endParaRPr lang="zh-CN" altLang="en-US" sz="2400" b="1" dirty="0">
              <a:latin typeface="华文楷体" panose="02010600040101010101" pitchFamily="2" charset="-122"/>
              <a:ea typeface="华文楷体" panose="02010600040101010101" pitchFamily="2" charset="-122"/>
            </a:endParaRPr>
          </a:p>
          <a:p>
            <a:pPr>
              <a:lnSpc>
                <a:spcPct val="150000"/>
              </a:lnSpc>
            </a:pPr>
            <a:r>
              <a:rPr lang="zh-CN" altLang="en-US" sz="2400" b="1" dirty="0">
                <a:latin typeface="华文楷体" panose="02010600040101010101" pitchFamily="2" charset="-122"/>
                <a:ea typeface="华文楷体" panose="02010600040101010101" pitchFamily="2" charset="-122"/>
              </a:rPr>
              <a:t>经过反复不断地</a:t>
            </a:r>
            <a:r>
              <a:rPr lang="zh-CN" altLang="en-US" sz="2400" b="1" dirty="0">
                <a:solidFill>
                  <a:srgbClr val="0070C0"/>
                </a:solidFill>
                <a:latin typeface="华文楷体" panose="02010600040101010101" pitchFamily="2" charset="-122"/>
                <a:ea typeface="华文楷体" panose="02010600040101010101" pitchFamily="2" charset="-122"/>
              </a:rPr>
              <a:t>被阅读、被解释、被评价</a:t>
            </a:r>
            <a:r>
              <a:rPr lang="zh-CN" altLang="en-US" sz="2400" b="1" dirty="0">
                <a:latin typeface="华文楷体" panose="02010600040101010101" pitchFamily="2" charset="-122"/>
                <a:ea typeface="华文楷体" panose="02010600040101010101" pitchFamily="2" charset="-122"/>
              </a:rPr>
              <a:t>，然后其价值才能逐渐被认定，也才能最终成为后人心目中的‘经典’。</a:t>
            </a:r>
            <a:endParaRPr lang="en-US" altLang="zh-CN" sz="2400" b="1" dirty="0">
              <a:latin typeface="华文楷体" panose="02010600040101010101" pitchFamily="2" charset="-122"/>
              <a:ea typeface="华文楷体" panose="02010600040101010101" pitchFamily="2" charset="-122"/>
            </a:endParaRPr>
          </a:p>
          <a:p>
            <a:pPr>
              <a:lnSpc>
                <a:spcPct val="150000"/>
              </a:lnSpc>
            </a:pPr>
            <a:r>
              <a:rPr lang="en-US" altLang="zh-CN" sz="2400" b="1" dirty="0">
                <a:latin typeface="华文楷体" panose="02010600040101010101" pitchFamily="2" charset="-122"/>
                <a:ea typeface="华文楷体" panose="02010600040101010101" pitchFamily="2" charset="-122"/>
              </a:rPr>
              <a:t>After repeated reading, interpretation and evaluation, its value can be gradually identified, and finally become a 'classic' in the mind of later generations.</a:t>
            </a:r>
            <a:endParaRPr lang="zh-CN" altLang="en-US" sz="2400" b="1" dirty="0">
              <a:latin typeface="华文楷体" panose="02010600040101010101" pitchFamily="2" charset="-122"/>
              <a:ea typeface="华文楷体" panose="02010600040101010101" pitchFamily="2" charset="-122"/>
            </a:endParaRPr>
          </a:p>
          <a:p>
            <a:pPr>
              <a:lnSpc>
                <a:spcPct val="150000"/>
              </a:lnSpc>
            </a:pPr>
            <a:endParaRPr lang="zh-CN" altLang="en-US" sz="2400" b="1" dirty="0">
              <a:latin typeface="华文楷体" panose="02010600040101010101" pitchFamily="2" charset="-122"/>
              <a:ea typeface="华文楷体" panose="02010600040101010101" pitchFamily="2" charset="-122"/>
            </a:endParaRPr>
          </a:p>
        </p:txBody>
      </p:sp>
    </p:spTree>
    <p:extLst>
      <p:ext uri="{BB962C8B-B14F-4D97-AF65-F5344CB8AC3E}">
        <p14:creationId xmlns:p14="http://schemas.microsoft.com/office/powerpoint/2010/main" val="1500616699"/>
      </p:ext>
    </p:extLst>
  </p:cSld>
  <p:clrMapOvr>
    <a:masterClrMapping/>
  </p:clrMapOvr>
  <mc:AlternateContent xmlns:mc="http://schemas.openxmlformats.org/markup-compatibility/2006" xmlns:p14="http://schemas.microsoft.com/office/powerpoint/2010/main">
    <mc:Choice Requires="p14">
      <p:transition spd="slow" p14:dur="1400" advClick="0" advTm="3000">
        <p14:ripple/>
      </p:transition>
    </mc:Choice>
    <mc:Fallback xmlns="">
      <p:transition spd="slow" advClick="0" advTm="300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EA4EB4EB-380E-4C4F-B620-512C576514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895840" y="73659"/>
            <a:ext cx="2628086" cy="3688080"/>
          </a:xfrm>
          <a:prstGeom prst="rect">
            <a:avLst/>
          </a:prstGeom>
        </p:spPr>
      </p:pic>
      <p:sp>
        <p:nvSpPr>
          <p:cNvPr id="3" name="文本框 2">
            <a:extLst>
              <a:ext uri="{FF2B5EF4-FFF2-40B4-BE49-F238E27FC236}">
                <a16:creationId xmlns:a16="http://schemas.microsoft.com/office/drawing/2014/main" id="{0D7E5FEB-BA6B-4F0C-9418-05034084DA69}"/>
              </a:ext>
            </a:extLst>
          </p:cNvPr>
          <p:cNvSpPr txBox="1"/>
          <p:nvPr/>
        </p:nvSpPr>
        <p:spPr>
          <a:xfrm>
            <a:off x="1060043" y="1917699"/>
            <a:ext cx="10149840" cy="2809552"/>
          </a:xfrm>
          <a:prstGeom prst="rect">
            <a:avLst/>
          </a:prstGeom>
          <a:noFill/>
        </p:spPr>
        <p:txBody>
          <a:bodyPr wrap="square" rtlCol="0">
            <a:spAutoFit/>
          </a:bodyPr>
          <a:lstStyle/>
          <a:p>
            <a:pPr>
              <a:lnSpc>
                <a:spcPct val="150000"/>
              </a:lnSpc>
            </a:pPr>
            <a:r>
              <a:rPr lang="zh-CN" altLang="en-US" sz="2400" b="1" dirty="0">
                <a:latin typeface="华文楷体" panose="02010600040101010101" pitchFamily="2" charset="-122"/>
                <a:ea typeface="华文楷体" panose="02010600040101010101" pitchFamily="2" charset="-122"/>
              </a:rPr>
              <a:t>具有丰厚的</a:t>
            </a:r>
            <a:r>
              <a:rPr lang="zh-CN" altLang="en-US" sz="2400" b="1" dirty="0">
                <a:solidFill>
                  <a:srgbClr val="0070C0"/>
                </a:solidFill>
                <a:latin typeface="华文楷体" panose="02010600040101010101" pitchFamily="2" charset="-122"/>
                <a:ea typeface="华文楷体" panose="02010600040101010101" pitchFamily="2" charset="-122"/>
              </a:rPr>
              <a:t>人生意蕴</a:t>
            </a:r>
            <a:r>
              <a:rPr lang="zh-CN" altLang="en-US" sz="2400" b="1" dirty="0">
                <a:latin typeface="华文楷体" panose="02010600040101010101" pitchFamily="2" charset="-122"/>
                <a:ea typeface="华文楷体" panose="02010600040101010101" pitchFamily="2" charset="-122"/>
              </a:rPr>
              <a:t>和永恒的</a:t>
            </a:r>
            <a:r>
              <a:rPr lang="zh-CN" altLang="en-US" sz="2400" b="1" dirty="0">
                <a:solidFill>
                  <a:srgbClr val="0070C0"/>
                </a:solidFill>
                <a:latin typeface="华文楷体" panose="02010600040101010101" pitchFamily="2" charset="-122"/>
                <a:ea typeface="华文楷体" panose="02010600040101010101" pitchFamily="2" charset="-122"/>
              </a:rPr>
              <a:t>艺术价值</a:t>
            </a:r>
            <a:r>
              <a:rPr lang="zh-CN" altLang="en-US" sz="2400" b="1" dirty="0">
                <a:latin typeface="华文楷体" panose="02010600040101010101" pitchFamily="2" charset="-122"/>
                <a:ea typeface="华文楷体" panose="02010600040101010101" pitchFamily="2" charset="-122"/>
              </a:rPr>
              <a:t>，为一代又一代读者反复阅读、欣赏，体现民族审美风尚和美学精神，深具原创性的文学作品。</a:t>
            </a:r>
            <a:endParaRPr lang="en-US" altLang="zh-CN" sz="2400" b="1" dirty="0">
              <a:latin typeface="华文楷体" panose="02010600040101010101" pitchFamily="2" charset="-122"/>
              <a:ea typeface="华文楷体" panose="02010600040101010101" pitchFamily="2" charset="-122"/>
            </a:endParaRPr>
          </a:p>
          <a:p>
            <a:pPr>
              <a:lnSpc>
                <a:spcPct val="150000"/>
              </a:lnSpc>
            </a:pPr>
            <a:r>
              <a:rPr lang="en-US" altLang="zh-CN" sz="2400" b="1" dirty="0">
                <a:latin typeface="华文楷体" panose="02010600040101010101" pitchFamily="2" charset="-122"/>
                <a:ea typeface="华文楷体" panose="02010600040101010101" pitchFamily="2" charset="-122"/>
              </a:rPr>
              <a:t>With rich life implication and eternal artistic value, it is read and appreciated repeatedly by generations of readers, reflecting the national aesthetic fashion and aesthetic spirit, and deeply original literary works.</a:t>
            </a:r>
            <a:endParaRPr lang="zh-CN" altLang="en-US" sz="2400" b="1" dirty="0">
              <a:latin typeface="华文楷体" panose="02010600040101010101" pitchFamily="2" charset="-122"/>
              <a:ea typeface="华文楷体" panose="02010600040101010101" pitchFamily="2" charset="-122"/>
            </a:endParaRPr>
          </a:p>
        </p:txBody>
      </p:sp>
    </p:spTree>
    <p:extLst>
      <p:ext uri="{BB962C8B-B14F-4D97-AF65-F5344CB8AC3E}">
        <p14:creationId xmlns:p14="http://schemas.microsoft.com/office/powerpoint/2010/main" val="561871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359481" y="4782563"/>
            <a:ext cx="1808480" cy="1823729"/>
            <a:chOff x="660400" y="1139834"/>
            <a:chExt cx="4516120" cy="5019675"/>
          </a:xfrm>
        </p:grpSpPr>
        <p:pic>
          <p:nvPicPr>
            <p:cNvPr id="11" name="图片 10"/>
            <p:cNvPicPr>
              <a:picLocks noChangeAspect="1"/>
            </p:cNvPicPr>
            <p:nvPr/>
          </p:nvPicPr>
          <p:blipFill>
            <a:blip r:embed="rId3" cstate="email">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flipH="1">
              <a:off x="660400" y="1139834"/>
              <a:ext cx="3219450" cy="5019675"/>
            </a:xfrm>
            <a:prstGeom prst="rect">
              <a:avLst/>
            </a:prstGeom>
          </p:spPr>
        </p:pic>
        <p:pic>
          <p:nvPicPr>
            <p:cNvPr id="12" name="图片 11"/>
            <p:cNvPicPr>
              <a:picLocks noChangeAspect="1"/>
            </p:cNvPicPr>
            <p:nvPr/>
          </p:nvPicPr>
          <p:blipFill>
            <a:blip r:embed="rId4" cstate="email">
              <a:duotone>
                <a:prstClr val="black"/>
                <a:srgbClr val="D9C3A5">
                  <a:tint val="50000"/>
                  <a:satMod val="180000"/>
                </a:srgbClr>
              </a:duotone>
              <a:extLst>
                <a:ext uri="{28A0092B-C50C-407E-A947-70E740481C1C}">
                  <a14:useLocalDpi xmlns:a14="http://schemas.microsoft.com/office/drawing/2010/main"/>
                </a:ext>
              </a:extLst>
            </a:blip>
            <a:stretch>
              <a:fillRect/>
            </a:stretch>
          </p:blipFill>
          <p:spPr>
            <a:xfrm>
              <a:off x="3702279" y="1988496"/>
              <a:ext cx="1474241" cy="1153176"/>
            </a:xfrm>
            <a:prstGeom prst="rect">
              <a:avLst/>
            </a:prstGeom>
          </p:spPr>
        </p:pic>
        <p:pic>
          <p:nvPicPr>
            <p:cNvPr id="13" name="图片 12"/>
            <p:cNvPicPr>
              <a:picLocks noChangeAspect="1"/>
            </p:cNvPicPr>
            <p:nvPr/>
          </p:nvPicPr>
          <p:blipFill>
            <a:blip r:embed="rId5" cstate="email">
              <a:duotone>
                <a:prstClr val="black"/>
                <a:srgbClr val="D9C3A5">
                  <a:tint val="50000"/>
                  <a:satMod val="180000"/>
                </a:srgbClr>
              </a:duotone>
              <a:extLst>
                <a:ext uri="{28A0092B-C50C-407E-A947-70E740481C1C}">
                  <a14:useLocalDpi xmlns:a14="http://schemas.microsoft.com/office/drawing/2010/main"/>
                </a:ext>
              </a:extLst>
            </a:blip>
            <a:stretch>
              <a:fillRect/>
            </a:stretch>
          </p:blipFill>
          <p:spPr>
            <a:xfrm rot="3480000">
              <a:off x="3773563" y="4646929"/>
              <a:ext cx="737641" cy="576995"/>
            </a:xfrm>
            <a:prstGeom prst="rect">
              <a:avLst/>
            </a:prstGeom>
          </p:spPr>
        </p:pic>
      </p:grpSp>
      <p:sp>
        <p:nvSpPr>
          <p:cNvPr id="2" name="文本框 1">
            <a:extLst>
              <a:ext uri="{FF2B5EF4-FFF2-40B4-BE49-F238E27FC236}">
                <a16:creationId xmlns:a16="http://schemas.microsoft.com/office/drawing/2014/main" id="{0A0062F2-A3F4-471B-9A74-05093CD4D187}"/>
              </a:ext>
            </a:extLst>
          </p:cNvPr>
          <p:cNvSpPr txBox="1"/>
          <p:nvPr/>
        </p:nvSpPr>
        <p:spPr>
          <a:xfrm>
            <a:off x="1112520" y="998220"/>
            <a:ext cx="6659880" cy="1077218"/>
          </a:xfrm>
          <a:prstGeom prst="rect">
            <a:avLst/>
          </a:prstGeom>
          <a:noFill/>
        </p:spPr>
        <p:txBody>
          <a:bodyPr wrap="square" rtlCol="0">
            <a:spAutoFit/>
          </a:bodyPr>
          <a:lstStyle/>
          <a:p>
            <a:r>
              <a:rPr lang="zh-CN" altLang="en-US" sz="3200" b="1" dirty="0">
                <a:latin typeface="华文楷体" panose="02010600040101010101" pitchFamily="2" charset="-122"/>
                <a:ea typeface="华文楷体" panose="02010600040101010101" pitchFamily="2" charset="-122"/>
              </a:rPr>
              <a:t>我们为什么要读经典？</a:t>
            </a:r>
            <a:endParaRPr lang="en-US" altLang="zh-CN" sz="3200" b="1" dirty="0">
              <a:latin typeface="华文楷体" panose="02010600040101010101" pitchFamily="2" charset="-122"/>
              <a:ea typeface="华文楷体" panose="02010600040101010101" pitchFamily="2" charset="-122"/>
            </a:endParaRPr>
          </a:p>
          <a:p>
            <a:r>
              <a:rPr lang="en-US" altLang="zh-CN" sz="3200" b="1" dirty="0">
                <a:latin typeface="华文楷体" panose="02010600040101010101" pitchFamily="2" charset="-122"/>
                <a:ea typeface="华文楷体" panose="02010600040101010101" pitchFamily="2" charset="-122"/>
              </a:rPr>
              <a:t>Why do we read the classics?</a:t>
            </a:r>
            <a:endParaRPr lang="zh-CN" altLang="en-US" sz="3200" b="1" dirty="0">
              <a:latin typeface="华文楷体" panose="02010600040101010101" pitchFamily="2" charset="-122"/>
              <a:ea typeface="华文楷体" panose="02010600040101010101" pitchFamily="2" charset="-122"/>
            </a:endParaRPr>
          </a:p>
        </p:txBody>
      </p:sp>
      <p:sp>
        <p:nvSpPr>
          <p:cNvPr id="3" name="文本框 2">
            <a:extLst>
              <a:ext uri="{FF2B5EF4-FFF2-40B4-BE49-F238E27FC236}">
                <a16:creationId xmlns:a16="http://schemas.microsoft.com/office/drawing/2014/main" id="{D48284C8-D906-4DBA-9A7E-5B6E2532FCD8}"/>
              </a:ext>
            </a:extLst>
          </p:cNvPr>
          <p:cNvSpPr txBox="1"/>
          <p:nvPr/>
        </p:nvSpPr>
        <p:spPr>
          <a:xfrm>
            <a:off x="984899" y="2067124"/>
            <a:ext cx="6354707" cy="3046988"/>
          </a:xfrm>
          <a:prstGeom prst="rect">
            <a:avLst/>
          </a:prstGeom>
          <a:noFill/>
        </p:spPr>
        <p:txBody>
          <a:bodyPr wrap="square" rtlCol="0">
            <a:spAutoFit/>
          </a:bodyPr>
          <a:lstStyle/>
          <a:p>
            <a:r>
              <a:rPr lang="en-US" altLang="zh-CN" sz="2400" b="1" dirty="0">
                <a:latin typeface="华文楷体" panose="02010600040101010101" pitchFamily="2" charset="-122"/>
                <a:ea typeface="华文楷体" panose="02010600040101010101" pitchFamily="2" charset="-122"/>
              </a:rPr>
              <a:t>1.</a:t>
            </a:r>
            <a:r>
              <a:rPr lang="zh-CN" altLang="en-US" sz="2400" b="1" dirty="0">
                <a:latin typeface="华文楷体" panose="02010600040101010101" pitchFamily="2" charset="-122"/>
                <a:ea typeface="华文楷体" panose="02010600040101010101" pitchFamily="2" charset="-122"/>
              </a:rPr>
              <a:t>文学经典是人认识自身和自身处境的最好方式。</a:t>
            </a:r>
            <a:endParaRPr lang="en-US" altLang="zh-CN" sz="2400" b="1" dirty="0">
              <a:latin typeface="华文楷体" panose="02010600040101010101" pitchFamily="2" charset="-122"/>
              <a:ea typeface="华文楷体" panose="02010600040101010101" pitchFamily="2" charset="-122"/>
            </a:endParaRPr>
          </a:p>
          <a:p>
            <a:r>
              <a:rPr lang="en-US" altLang="zh-CN" sz="2400" b="1" dirty="0">
                <a:latin typeface="华文楷体" panose="02010600040101010101" pitchFamily="2" charset="-122"/>
                <a:ea typeface="华文楷体" panose="02010600040101010101" pitchFamily="2" charset="-122"/>
              </a:rPr>
              <a:t> Literary classics are the best way for a man to know himself and his situation.</a:t>
            </a:r>
          </a:p>
          <a:p>
            <a:endParaRPr lang="en-US" altLang="zh-CN" sz="2400" b="1" dirty="0">
              <a:latin typeface="华文楷体" panose="02010600040101010101" pitchFamily="2" charset="-122"/>
              <a:ea typeface="华文楷体" panose="02010600040101010101" pitchFamily="2" charset="-122"/>
            </a:endParaRPr>
          </a:p>
          <a:p>
            <a:r>
              <a:rPr lang="en-US" altLang="zh-CN" sz="2400" b="1" dirty="0">
                <a:latin typeface="华文楷体" panose="02010600040101010101" pitchFamily="2" charset="-122"/>
                <a:ea typeface="华文楷体" panose="02010600040101010101" pitchFamily="2" charset="-122"/>
              </a:rPr>
              <a:t>2.</a:t>
            </a:r>
            <a:r>
              <a:rPr lang="zh-CN" altLang="en-US" sz="2400" b="1" dirty="0">
                <a:latin typeface="华文楷体" panose="02010600040101010101" pitchFamily="2" charset="-122"/>
                <a:ea typeface="华文楷体" panose="02010600040101010101" pitchFamily="2" charset="-122"/>
              </a:rPr>
              <a:t>阅读经典是族群自我认同的需要。</a:t>
            </a:r>
            <a:endParaRPr lang="en-US" altLang="zh-CN" sz="2400" b="1" dirty="0">
              <a:latin typeface="华文楷体" panose="02010600040101010101" pitchFamily="2" charset="-122"/>
              <a:ea typeface="华文楷体" panose="02010600040101010101" pitchFamily="2" charset="-122"/>
            </a:endParaRPr>
          </a:p>
          <a:p>
            <a:r>
              <a:rPr lang="en-US" altLang="zh-CN" sz="2400" b="1" dirty="0">
                <a:latin typeface="华文楷体" panose="02010600040101010101" pitchFamily="2" charset="-122"/>
                <a:ea typeface="华文楷体" panose="02010600040101010101" pitchFamily="2" charset="-122"/>
              </a:rPr>
              <a:t>Reading classics is the need of ethnic self-identification.</a:t>
            </a:r>
          </a:p>
        </p:txBody>
      </p:sp>
      <p:pic>
        <p:nvPicPr>
          <p:cNvPr id="4" name="图片 3">
            <a:extLst>
              <a:ext uri="{FF2B5EF4-FFF2-40B4-BE49-F238E27FC236}">
                <a16:creationId xmlns:a16="http://schemas.microsoft.com/office/drawing/2014/main" id="{768497F8-5B4D-444E-9531-8A21612F666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613721" y="395977"/>
            <a:ext cx="4218798" cy="6066046"/>
          </a:xfrm>
          <a:prstGeom prst="rect">
            <a:avLst/>
          </a:prstGeom>
        </p:spPr>
      </p:pic>
    </p:spTree>
    <p:extLst>
      <p:ext uri="{BB962C8B-B14F-4D97-AF65-F5344CB8AC3E}">
        <p14:creationId xmlns:p14="http://schemas.microsoft.com/office/powerpoint/2010/main" val="3591270998"/>
      </p:ext>
    </p:extLst>
  </p:cSld>
  <p:clrMapOvr>
    <a:masterClrMapping/>
  </p:clrMapOvr>
  <mc:AlternateContent xmlns:mc="http://schemas.openxmlformats.org/markup-compatibility/2006" xmlns:p14="http://schemas.microsoft.com/office/powerpoint/2010/main">
    <mc:Choice Requires="p14">
      <p:transition spd="slow" p14:dur="1400" advClick="0" advTm="3000">
        <p14:ripple/>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000" fill="hold"/>
                                        <p:tgtEl>
                                          <p:spTgt spid="14"/>
                                        </p:tgtEl>
                                        <p:attrNameLst>
                                          <p:attrName>ppt_x</p:attrName>
                                        </p:attrNameLst>
                                      </p:cBhvr>
                                      <p:tavLst>
                                        <p:tav tm="0">
                                          <p:val>
                                            <p:strVal val="#ppt_x"/>
                                          </p:val>
                                        </p:tav>
                                        <p:tav tm="100000">
                                          <p:val>
                                            <p:strVal val="#ppt_x"/>
                                          </p:val>
                                        </p:tav>
                                      </p:tavLst>
                                    </p:anim>
                                    <p:anim calcmode="lin" valueType="num">
                                      <p:cBhvr additive="base">
                                        <p:cTn id="8" dur="10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14" name="组合 13"/>
          <p:cNvGrpSpPr/>
          <p:nvPr/>
        </p:nvGrpSpPr>
        <p:grpSpPr>
          <a:xfrm>
            <a:off x="660400" y="4335780"/>
            <a:ext cx="1808480" cy="1823729"/>
            <a:chOff x="660400" y="1139834"/>
            <a:chExt cx="4516120" cy="5019675"/>
          </a:xfrm>
        </p:grpSpPr>
        <p:pic>
          <p:nvPicPr>
            <p:cNvPr id="11" name="图片 10"/>
            <p:cNvPicPr>
              <a:picLocks noChangeAspect="1"/>
            </p:cNvPicPr>
            <p:nvPr/>
          </p:nvPicPr>
          <p:blipFill>
            <a:blip r:embed="rId4" cstate="email">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flipH="1">
              <a:off x="660400" y="1139834"/>
              <a:ext cx="3219450" cy="5019675"/>
            </a:xfrm>
            <a:prstGeom prst="rect">
              <a:avLst/>
            </a:prstGeom>
          </p:spPr>
        </p:pic>
        <p:pic>
          <p:nvPicPr>
            <p:cNvPr id="12" name="图片 11"/>
            <p:cNvPicPr>
              <a:picLocks noChangeAspect="1"/>
            </p:cNvPicPr>
            <p:nvPr/>
          </p:nvPicPr>
          <p:blipFill>
            <a:blip r:embed="rId5" cstate="email">
              <a:duotone>
                <a:prstClr val="black"/>
                <a:srgbClr val="D9C3A5">
                  <a:tint val="50000"/>
                  <a:satMod val="180000"/>
                </a:srgbClr>
              </a:duotone>
              <a:extLst>
                <a:ext uri="{28A0092B-C50C-407E-A947-70E740481C1C}">
                  <a14:useLocalDpi xmlns:a14="http://schemas.microsoft.com/office/drawing/2010/main"/>
                </a:ext>
              </a:extLst>
            </a:blip>
            <a:stretch>
              <a:fillRect/>
            </a:stretch>
          </p:blipFill>
          <p:spPr>
            <a:xfrm>
              <a:off x="3702279" y="1988496"/>
              <a:ext cx="1474241" cy="1153176"/>
            </a:xfrm>
            <a:prstGeom prst="rect">
              <a:avLst/>
            </a:prstGeom>
          </p:spPr>
        </p:pic>
        <p:pic>
          <p:nvPicPr>
            <p:cNvPr id="13" name="图片 12"/>
            <p:cNvPicPr>
              <a:picLocks noChangeAspect="1"/>
            </p:cNvPicPr>
            <p:nvPr/>
          </p:nvPicPr>
          <p:blipFill>
            <a:blip r:embed="rId6" cstate="email">
              <a:duotone>
                <a:prstClr val="black"/>
                <a:srgbClr val="D9C3A5">
                  <a:tint val="50000"/>
                  <a:satMod val="180000"/>
                </a:srgbClr>
              </a:duotone>
              <a:extLst>
                <a:ext uri="{28A0092B-C50C-407E-A947-70E740481C1C}">
                  <a14:useLocalDpi xmlns:a14="http://schemas.microsoft.com/office/drawing/2010/main"/>
                </a:ext>
              </a:extLst>
            </a:blip>
            <a:stretch>
              <a:fillRect/>
            </a:stretch>
          </p:blipFill>
          <p:spPr>
            <a:xfrm rot="3480000">
              <a:off x="3773563" y="4646929"/>
              <a:ext cx="737641" cy="576995"/>
            </a:xfrm>
            <a:prstGeom prst="rect">
              <a:avLst/>
            </a:prstGeom>
          </p:spPr>
        </p:pic>
      </p:grpSp>
      <p:sp>
        <p:nvSpPr>
          <p:cNvPr id="3" name="文本框 2">
            <a:extLst>
              <a:ext uri="{FF2B5EF4-FFF2-40B4-BE49-F238E27FC236}">
                <a16:creationId xmlns:a16="http://schemas.microsoft.com/office/drawing/2014/main" id="{D48284C8-D906-4DBA-9A7E-5B6E2532FCD8}"/>
              </a:ext>
            </a:extLst>
          </p:cNvPr>
          <p:cNvSpPr txBox="1"/>
          <p:nvPr/>
        </p:nvSpPr>
        <p:spPr>
          <a:xfrm>
            <a:off x="984899" y="2067124"/>
            <a:ext cx="6354707" cy="1569660"/>
          </a:xfrm>
          <a:prstGeom prst="rect">
            <a:avLst/>
          </a:prstGeom>
          <a:noFill/>
        </p:spPr>
        <p:txBody>
          <a:bodyPr wrap="square" rtlCol="0">
            <a:spAutoFit/>
          </a:bodyPr>
          <a:lstStyle/>
          <a:p>
            <a:endParaRPr lang="zh-CN" altLang="en-US" sz="2400" b="1" dirty="0">
              <a:latin typeface="华文楷体" panose="02010600040101010101" pitchFamily="2" charset="-122"/>
              <a:ea typeface="华文楷体" panose="02010600040101010101" pitchFamily="2" charset="-122"/>
            </a:endParaRPr>
          </a:p>
          <a:p>
            <a:r>
              <a:rPr lang="en-US" altLang="zh-CN" sz="2400" b="1" dirty="0">
                <a:latin typeface="华文楷体" panose="02010600040101010101" pitchFamily="2" charset="-122"/>
                <a:ea typeface="华文楷体" panose="02010600040101010101" pitchFamily="2" charset="-122"/>
              </a:rPr>
              <a:t>3.</a:t>
            </a:r>
            <a:r>
              <a:rPr lang="zh-CN" altLang="en-US" sz="2400" b="1" dirty="0">
                <a:latin typeface="华文楷体" panose="02010600040101010101" pitchFamily="2" charset="-122"/>
                <a:ea typeface="华文楷体" panose="02010600040101010101" pitchFamily="2" charset="-122"/>
              </a:rPr>
              <a:t>阅读经典是文化自我更新的需要。</a:t>
            </a:r>
            <a:endParaRPr lang="en-US" altLang="zh-CN" sz="2400" b="1" dirty="0">
              <a:latin typeface="华文楷体" panose="02010600040101010101" pitchFamily="2" charset="-122"/>
              <a:ea typeface="华文楷体" panose="02010600040101010101" pitchFamily="2" charset="-122"/>
            </a:endParaRPr>
          </a:p>
          <a:p>
            <a:r>
              <a:rPr lang="en-US" altLang="zh-CN" sz="2400" b="1" dirty="0">
                <a:latin typeface="华文楷体" panose="02010600040101010101" pitchFamily="2" charset="-122"/>
                <a:ea typeface="华文楷体" panose="02010600040101010101" pitchFamily="2" charset="-122"/>
              </a:rPr>
              <a:t>Reading classics is the need of self-renewal of culture.</a:t>
            </a:r>
            <a:endParaRPr lang="zh-CN" altLang="en-US" sz="2400" b="1" dirty="0">
              <a:latin typeface="华文楷体" panose="02010600040101010101" pitchFamily="2" charset="-122"/>
              <a:ea typeface="华文楷体" panose="02010600040101010101" pitchFamily="2" charset="-122"/>
            </a:endParaRPr>
          </a:p>
        </p:txBody>
      </p:sp>
      <p:pic>
        <p:nvPicPr>
          <p:cNvPr id="4" name="图片 3">
            <a:extLst>
              <a:ext uri="{FF2B5EF4-FFF2-40B4-BE49-F238E27FC236}">
                <a16:creationId xmlns:a16="http://schemas.microsoft.com/office/drawing/2014/main" id="{768497F8-5B4D-444E-9531-8A21612F666A}"/>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613721" y="395977"/>
            <a:ext cx="4218798" cy="6066046"/>
          </a:xfrm>
          <a:prstGeom prst="rect">
            <a:avLst/>
          </a:prstGeom>
        </p:spPr>
      </p:pic>
    </p:spTree>
    <p:extLst>
      <p:ext uri="{BB962C8B-B14F-4D97-AF65-F5344CB8AC3E}">
        <p14:creationId xmlns:p14="http://schemas.microsoft.com/office/powerpoint/2010/main" val="2101147178"/>
      </p:ext>
    </p:extLst>
  </p:cSld>
  <p:clrMapOvr>
    <a:masterClrMapping/>
  </p:clrMapOvr>
  <mc:AlternateContent xmlns:mc="http://schemas.openxmlformats.org/markup-compatibility/2006" xmlns:p14="http://schemas.microsoft.com/office/powerpoint/2010/main">
    <mc:Choice Requires="p14">
      <p:transition spd="slow" p14:dur="1400" advClick="0" advTm="3000">
        <p14:ripple/>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000" fill="hold"/>
                                        <p:tgtEl>
                                          <p:spTgt spid="14"/>
                                        </p:tgtEl>
                                        <p:attrNameLst>
                                          <p:attrName>ppt_x</p:attrName>
                                        </p:attrNameLst>
                                      </p:cBhvr>
                                      <p:tavLst>
                                        <p:tav tm="0">
                                          <p:val>
                                            <p:strVal val="#ppt_x"/>
                                          </p:val>
                                        </p:tav>
                                        <p:tav tm="100000">
                                          <p:val>
                                            <p:strVal val="#ppt_x"/>
                                          </p:val>
                                        </p:tav>
                                      </p:tavLst>
                                    </p:anim>
                                    <p:anim calcmode="lin" valueType="num">
                                      <p:cBhvr additive="base">
                                        <p:cTn id="8" dur="10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素雅中国风.pptx"/>
</p:tagLst>
</file>

<file path=ppt/theme/theme1.xml><?xml version="1.0" encoding="utf-8"?>
<a:theme xmlns:a="http://schemas.openxmlformats.org/drawingml/2006/main" name="第一PPT，www.1ppt.com">
  <a:themeElements>
    <a:clrScheme name="Office">
      <a:dk1>
        <a:srgbClr val="000000"/>
      </a:dk1>
      <a:lt1>
        <a:srgbClr val="FFFFFF"/>
      </a:lt1>
      <a:dk2>
        <a:srgbClr val="44546A"/>
      </a:dk2>
      <a:lt2>
        <a:srgbClr val="E6E4E4"/>
      </a:lt2>
      <a:accent1>
        <a:srgbClr val="526D74"/>
      </a:accent1>
      <a:accent2>
        <a:srgbClr val="C7B69D"/>
      </a:accent2>
      <a:accent3>
        <a:srgbClr val="6F786D"/>
      </a:accent3>
      <a:accent4>
        <a:srgbClr val="637986"/>
      </a:accent4>
      <a:accent5>
        <a:srgbClr val="F9DBB4"/>
      </a:accent5>
      <a:accent6>
        <a:srgbClr val="5A6258"/>
      </a:accent6>
      <a:hlink>
        <a:srgbClr val="566562"/>
      </a:hlink>
      <a:folHlink>
        <a:srgbClr val="436064"/>
      </a:folHlink>
    </a:clrScheme>
    <a:fontScheme name="bxf2z2ob">
      <a:majorFont>
        <a:latin typeface="微软雅黑" panose="020F0302020204030204"/>
        <a:ea typeface="义启小魏楷"/>
        <a:cs typeface=""/>
      </a:majorFont>
      <a:minorFont>
        <a:latin typeface="微软雅黑" panose="020F0502020204030204"/>
        <a:ea typeface="义启小魏楷"/>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44546A"/>
    </a:dk2>
    <a:lt2>
      <a:srgbClr val="E6E4E4"/>
    </a:lt2>
    <a:accent1>
      <a:srgbClr val="526D74"/>
    </a:accent1>
    <a:accent2>
      <a:srgbClr val="C7B69D"/>
    </a:accent2>
    <a:accent3>
      <a:srgbClr val="6F786D"/>
    </a:accent3>
    <a:accent4>
      <a:srgbClr val="637986"/>
    </a:accent4>
    <a:accent5>
      <a:srgbClr val="F9DBB4"/>
    </a:accent5>
    <a:accent6>
      <a:srgbClr val="5A6258"/>
    </a:accent6>
    <a:hlink>
      <a:srgbClr val="566562"/>
    </a:hlink>
    <a:folHlink>
      <a:srgbClr val="436064"/>
    </a:folHlink>
  </a:clrScheme>
</a:themeOverride>
</file>

<file path=docProps/app.xml><?xml version="1.0" encoding="utf-8"?>
<Properties xmlns="http://schemas.openxmlformats.org/officeDocument/2006/extended-properties" xmlns:vt="http://schemas.openxmlformats.org/officeDocument/2006/docPropsVTypes">
  <TotalTime>0</TotalTime>
  <Words>1276</Words>
  <Application>Microsoft Office PowerPoint</Application>
  <PresentationFormat>宽屏</PresentationFormat>
  <Paragraphs>121</Paragraphs>
  <Slides>25</Slides>
  <Notes>12</Notes>
  <HiddenSlides>0</HiddenSlides>
  <MMClips>0</MMClips>
  <ScaleCrop>false</ScaleCrop>
  <HeadingPairs>
    <vt:vector size="6" baseType="variant">
      <vt:variant>
        <vt:lpstr>已用的字体</vt:lpstr>
      </vt:variant>
      <vt:variant>
        <vt:i4>8</vt:i4>
      </vt:variant>
      <vt:variant>
        <vt:lpstr>主题</vt:lpstr>
      </vt:variant>
      <vt:variant>
        <vt:i4>2</vt:i4>
      </vt:variant>
      <vt:variant>
        <vt:lpstr>幻灯片标题</vt:lpstr>
      </vt:variant>
      <vt:variant>
        <vt:i4>25</vt:i4>
      </vt:variant>
    </vt:vector>
  </HeadingPairs>
  <TitlesOfParts>
    <vt:vector size="35" baseType="lpstr">
      <vt:lpstr>等线</vt:lpstr>
      <vt:lpstr>华文楷体</vt:lpstr>
      <vt:lpstr>华文行楷</vt:lpstr>
      <vt:lpstr>微软雅黑</vt:lpstr>
      <vt:lpstr>文泉驿等宽微米黑</vt:lpstr>
      <vt:lpstr>Arial</vt:lpstr>
      <vt:lpstr>Calibri</vt:lpstr>
      <vt:lpstr>Times New Roman</vt:lpstr>
      <vt:lpstr>第一PPT，www.1ppt.com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花鸟中国风</dc:title>
  <dc:creator/>
  <cp:keywords>www.1ppt.com</cp:keywords>
  <dc:description>www.1ppt.com</dc:description>
  <cp:lastModifiedBy/>
  <cp:revision>1</cp:revision>
  <dcterms:created xsi:type="dcterms:W3CDTF">2018-12-18T09:12:16Z</dcterms:created>
  <dcterms:modified xsi:type="dcterms:W3CDTF">2022-03-06T03:52:48Z</dcterms:modified>
</cp:coreProperties>
</file>