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
  </p:notesMasterIdLst>
  <p:sldIdLst>
    <p:sldId id="256" r:id="rId3"/>
    <p:sldId id="257" r:id="rId4"/>
    <p:sldId id="281" r:id="rId5"/>
    <p:sldId id="278" r:id="rId6"/>
    <p:sldId id="279" r:id="rId8"/>
    <p:sldId id="280" r:id="rId9"/>
    <p:sldId id="282" r:id="rId10"/>
    <p:sldId id="286" r:id="rId11"/>
    <p:sldId id="266" r:id="rId12"/>
    <p:sldId id="259" r:id="rId13"/>
    <p:sldId id="258" r:id="rId14"/>
    <p:sldId id="293" r:id="rId15"/>
    <p:sldId id="268" r:id="rId16"/>
    <p:sldId id="276" r:id="rId17"/>
    <p:sldId id="274"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97"/>
    <a:srgbClr val="0CB0B4"/>
    <a:srgbClr val="33CCCC"/>
    <a:srgbClr val="4400EE"/>
    <a:srgbClr val="FFC901"/>
    <a:srgbClr val="6C1A00"/>
    <a:srgbClr val="58004E"/>
    <a:srgbClr val="FE9202"/>
    <a:srgbClr val="8000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2" d="100"/>
          <a:sy n="162" d="100"/>
        </p:scale>
        <p:origin x="144" y="11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1502815"/>
            <a:ext cx="7940660" cy="1543215"/>
          </a:xfrm>
          <a:noFill/>
          <a:effectLst>
            <a:outerShdw blurRad="50800" dist="38100" dir="2700000" algn="tl" rotWithShape="0">
              <a:prstClr val="black">
                <a:alpha val="40000"/>
              </a:prstClr>
            </a:outerShdw>
          </a:effectLst>
        </p:spPr>
        <p:txBody>
          <a:bodyPr>
            <a:normAutofit/>
          </a:bodyPr>
          <a:lstStyle>
            <a:lvl1pPr algn="ctr">
              <a:defRPr sz="3600">
                <a:solidFill>
                  <a:srgbClr val="C00000"/>
                </a:solidFill>
              </a:defRPr>
            </a:lvl1pPr>
          </a:lstStyle>
          <a:p>
            <a:r>
              <a:rPr lang="en-US" dirty="0"/>
              <a:t>Click to edit </a:t>
            </a:r>
            <a:br>
              <a:rPr lang="en-US" dirty="0"/>
            </a:br>
            <a:r>
              <a:rPr lang="en-US" dirty="0"/>
              <a:t>Master title style</a:t>
            </a:r>
            <a:endParaRPr lang="en-US" dirty="0"/>
          </a:p>
        </p:txBody>
      </p:sp>
      <p:sp>
        <p:nvSpPr>
          <p:cNvPr id="3" name="Subtitle 2"/>
          <p:cNvSpPr>
            <a:spLocks noGrp="1"/>
          </p:cNvSpPr>
          <p:nvPr>
            <p:ph type="subTitle" idx="1"/>
          </p:nvPr>
        </p:nvSpPr>
        <p:spPr>
          <a:xfrm>
            <a:off x="601670" y="3035442"/>
            <a:ext cx="7940660" cy="642397"/>
          </a:xfrm>
        </p:spPr>
        <p:txBody>
          <a:bodyPr>
            <a:normAutofit/>
          </a:bodyPr>
          <a:lstStyle>
            <a:lvl1pPr marL="0" indent="0" algn="ctr">
              <a:buNone/>
              <a:defRPr sz="2800" b="0" i="0">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fld>
            <a:endParaRPr lang="en-US"/>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730" y="1062641"/>
            <a:ext cx="8246070" cy="763526"/>
          </a:xfrm>
        </p:spPr>
        <p:txBody>
          <a:bodyPr>
            <a:normAutofit/>
          </a:bodyPr>
          <a:lstStyle>
            <a:lvl1pPr algn="ctr">
              <a:defRPr sz="3600" baseline="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endParaRPr lang="en-US" dirty="0"/>
          </a:p>
        </p:txBody>
      </p:sp>
      <p:sp>
        <p:nvSpPr>
          <p:cNvPr id="3" name="Content Placeholder 2"/>
          <p:cNvSpPr>
            <a:spLocks noGrp="1"/>
          </p:cNvSpPr>
          <p:nvPr>
            <p:ph idx="1"/>
          </p:nvPr>
        </p:nvSpPr>
        <p:spPr>
          <a:xfrm>
            <a:off x="448966" y="1808225"/>
            <a:ext cx="8246070" cy="3054097"/>
          </a:xfrm>
        </p:spPr>
        <p:txBody>
          <a:bodyPr/>
          <a:lstStyle>
            <a:lvl1pPr algn="ctr">
              <a:defRPr sz="2800">
                <a:solidFill>
                  <a:schemeClr val="accent3">
                    <a:lumMod val="50000"/>
                  </a:schemeClr>
                </a:solidFill>
              </a:defRPr>
            </a:lvl1pPr>
            <a:lvl2pPr algn="ctr">
              <a:defRPr>
                <a:solidFill>
                  <a:schemeClr val="accent3">
                    <a:lumMod val="50000"/>
                  </a:schemeClr>
                </a:solidFill>
              </a:defRPr>
            </a:lvl2pPr>
            <a:lvl3pPr algn="ctr">
              <a:defRPr>
                <a:solidFill>
                  <a:schemeClr val="accent3">
                    <a:lumMod val="50000"/>
                  </a:schemeClr>
                </a:solidFill>
              </a:defRPr>
            </a:lvl3pPr>
            <a:lvl4pPr algn="ctr">
              <a:defRPr>
                <a:solidFill>
                  <a:schemeClr val="accent3">
                    <a:lumMod val="50000"/>
                  </a:schemeClr>
                </a:solidFill>
              </a:defRPr>
            </a:lvl4pPr>
            <a:lvl5pPr algn="ctr">
              <a:defRPr>
                <a:solidFill>
                  <a:schemeClr val="accent3">
                    <a:lumMod val="50000"/>
                  </a:schemeClr>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708433" cy="725349"/>
          </a:xfrm>
        </p:spPr>
        <p:txBody>
          <a:bodyPr>
            <a:normAutofit/>
          </a:bodyPr>
          <a:lstStyle>
            <a:lvl1pPr algn="l">
              <a:defRPr sz="360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endParaRPr lang="en-US" dirty="0"/>
          </a:p>
        </p:txBody>
      </p:sp>
      <p:sp>
        <p:nvSpPr>
          <p:cNvPr id="3" name="Content Placeholder 2"/>
          <p:cNvSpPr>
            <a:spLocks noGrp="1"/>
          </p:cNvSpPr>
          <p:nvPr>
            <p:ph idx="1"/>
          </p:nvPr>
        </p:nvSpPr>
        <p:spPr>
          <a:xfrm>
            <a:off x="448965" y="1197405"/>
            <a:ext cx="6708433" cy="3511061"/>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630" y="1211686"/>
            <a:ext cx="8093365" cy="763525"/>
          </a:xfrm>
        </p:spPr>
        <p:txBody>
          <a:bodyPr>
            <a:normAutofit/>
          </a:bodyPr>
          <a:lstStyle>
            <a:lvl1pPr algn="ctr">
              <a:defRPr sz="3600" baseline="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endParaRPr lang="en-US" dirty="0"/>
          </a:p>
        </p:txBody>
      </p:sp>
      <p:sp>
        <p:nvSpPr>
          <p:cNvPr id="3" name="Text Placeholder 2"/>
          <p:cNvSpPr>
            <a:spLocks noGrp="1"/>
          </p:cNvSpPr>
          <p:nvPr>
            <p:ph type="body" idx="1"/>
          </p:nvPr>
        </p:nvSpPr>
        <p:spPr>
          <a:xfrm>
            <a:off x="536879" y="1960929"/>
            <a:ext cx="4040188" cy="479822"/>
          </a:xfrm>
        </p:spPr>
        <p:txBody>
          <a:bodyPr anchor="b"/>
          <a:lstStyle>
            <a:lvl1pPr marL="0" indent="0" algn="ctr">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536879" y="2433326"/>
            <a:ext cx="4040188" cy="2276294"/>
          </a:xfrm>
        </p:spPr>
        <p:txBody>
          <a:bodyPr/>
          <a:lstStyle>
            <a:lvl1pPr algn="ctr">
              <a:defRPr sz="2400">
                <a:solidFill>
                  <a:schemeClr val="accent3">
                    <a:lumMod val="50000"/>
                  </a:schemeClr>
                </a:solidFill>
              </a:defRPr>
            </a:lvl1pPr>
            <a:lvl2pPr algn="ctr">
              <a:defRPr sz="2000">
                <a:solidFill>
                  <a:schemeClr val="accent3">
                    <a:lumMod val="50000"/>
                  </a:schemeClr>
                </a:solidFill>
              </a:defRPr>
            </a:lvl2pPr>
            <a:lvl3pPr algn="ctr">
              <a:defRPr sz="1800">
                <a:solidFill>
                  <a:schemeClr val="accent3">
                    <a:lumMod val="50000"/>
                  </a:schemeClr>
                </a:solidFill>
              </a:defRPr>
            </a:lvl3pPr>
            <a:lvl4pPr algn="ctr">
              <a:defRPr sz="1600">
                <a:solidFill>
                  <a:schemeClr val="accent3">
                    <a:lumMod val="50000"/>
                  </a:schemeClr>
                </a:solidFill>
              </a:defRPr>
            </a:lvl4pPr>
            <a:lvl5pPr algn="ct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4572000" y="1960929"/>
            <a:ext cx="4041775" cy="479822"/>
          </a:xfrm>
        </p:spPr>
        <p:txBody>
          <a:bodyPr anchor="b"/>
          <a:lstStyle>
            <a:lvl1pPr marL="0" indent="0" algn="ctr">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4572000" y="2433326"/>
            <a:ext cx="4041775" cy="2276294"/>
          </a:xfrm>
        </p:spPr>
        <p:txBody>
          <a:bodyPr/>
          <a:lstStyle>
            <a:lvl1pPr algn="ctr">
              <a:defRPr sz="2400">
                <a:solidFill>
                  <a:schemeClr val="accent3">
                    <a:lumMod val="50000"/>
                  </a:schemeClr>
                </a:solidFill>
              </a:defRPr>
            </a:lvl1pPr>
            <a:lvl2pPr algn="ctr">
              <a:defRPr sz="2000">
                <a:solidFill>
                  <a:schemeClr val="accent3">
                    <a:lumMod val="50000"/>
                  </a:schemeClr>
                </a:solidFill>
              </a:defRPr>
            </a:lvl2pPr>
            <a:lvl3pPr algn="ctr">
              <a:defRPr sz="1800">
                <a:solidFill>
                  <a:schemeClr val="accent3">
                    <a:lumMod val="50000"/>
                  </a:schemeClr>
                </a:solidFill>
              </a:defRPr>
            </a:lvl3pPr>
            <a:lvl4pPr algn="ctr">
              <a:defRPr sz="1600">
                <a:solidFill>
                  <a:schemeClr val="accent3">
                    <a:lumMod val="50000"/>
                  </a:schemeClr>
                </a:solidFill>
              </a:defRPr>
            </a:lvl4pPr>
            <a:lvl5pPr algn="ct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fld>
            <a:endParaRPr lang="en-US"/>
          </a:p>
        </p:txBody>
      </p:sp>
      <p:sp>
        <p:nvSpPr>
          <p:cNvPr id="7" name="TextBox 6"/>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endParaRPr lang="en-US" sz="1400" dirty="0">
              <a:solidFill>
                <a:schemeClr val="bg1">
                  <a:lumMod val="65000"/>
                </a:schemeClr>
              </a:solidFill>
            </a:endParaRPr>
          </a:p>
          <a:p>
            <a:r>
              <a:rPr lang="en-US" sz="1400" dirty="0">
                <a:solidFill>
                  <a:schemeClr val="bg1">
                    <a:lumMod val="65000"/>
                  </a:schemeClr>
                </a:solidFill>
              </a:rPr>
              <a:t>www.free-power-point-templates.com</a:t>
            </a:r>
            <a:endParaRPr lang="en-US" sz="14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980" y="1254125"/>
            <a:ext cx="7787640" cy="1329055"/>
          </a:xfrm>
        </p:spPr>
        <p:txBody>
          <a:bodyPr>
            <a:normAutofit fontScale="90000"/>
          </a:bodyPr>
          <a:lstStyle/>
          <a:p>
            <a:r>
              <a:rPr lang="en-US" dirty="0">
                <a:latin typeface="Times New Roman" panose="02020603050405020304" charset="0"/>
                <a:cs typeface="Times New Roman" panose="02020603050405020304" charset="0"/>
              </a:rPr>
              <a:t>ANALECTS </a:t>
            </a:r>
            <a:r>
              <a:rPr lang="en-US" dirty="0">
                <a:latin typeface="Times New Roman" panose="02020603050405020304" charset="0"/>
                <a:cs typeface="Times New Roman" panose="02020603050405020304" charset="0"/>
                <a:sym typeface="+mn-ea"/>
              </a:rPr>
              <a:t> </a:t>
            </a:r>
            <a:br>
              <a:rPr lang="en-US" dirty="0">
                <a:latin typeface="Times New Roman" panose="02020603050405020304" charset="0"/>
                <a:cs typeface="Times New Roman" panose="02020603050405020304" charset="0"/>
                <a:sym typeface="+mn-ea"/>
              </a:rPr>
            </a:br>
            <a:r>
              <a:rPr lang="en-US" dirty="0">
                <a:latin typeface="Times New Roman" panose="02020603050405020304" charset="0"/>
                <a:cs typeface="Times New Roman" panose="02020603050405020304" charset="0"/>
                <a:sym typeface="+mn-ea"/>
              </a:rPr>
              <a:t>(Lunyu 論語)</a:t>
            </a:r>
            <a:br>
              <a:rPr lang="en-US" dirty="0"/>
            </a:br>
            <a:endParaRPr lang="en-US" dirty="0"/>
          </a:p>
        </p:txBody>
      </p:sp>
      <p:sp>
        <p:nvSpPr>
          <p:cNvPr id="3" name="Subtitle 2"/>
          <p:cNvSpPr>
            <a:spLocks noGrp="1"/>
          </p:cNvSpPr>
          <p:nvPr>
            <p:ph type="subTitle" idx="1"/>
          </p:nvPr>
        </p:nvSpPr>
        <p:spPr>
          <a:xfrm>
            <a:off x="754380" y="3297555"/>
            <a:ext cx="7635240" cy="1092200"/>
          </a:xfrm>
        </p:spPr>
        <p:txBody>
          <a:bodyPr>
            <a:normAutofit/>
          </a:bodyPr>
          <a:lstStyle/>
          <a:p>
            <a:r>
              <a:rPr lang="en-US" dirty="0"/>
              <a:t>                             </a:t>
            </a:r>
            <a:r>
              <a:rPr lang="en-US" sz="20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Guirou Barthelemy</a:t>
            </a:r>
            <a:endParaRPr lang="en-US" sz="20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r>
              <a:rPr lang="en-US" sz="20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Pingki Tangchangya</a:t>
            </a:r>
            <a:endParaRPr lang="en-US" sz="20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1175"/>
            <a:ext cx="6558080" cy="725349"/>
          </a:xfrm>
        </p:spPr>
        <p:txBody>
          <a:bodyPr>
            <a:normAutofit/>
          </a:bodyPr>
          <a:lstStyle/>
          <a:p>
            <a:pPr algn="ctr"/>
            <a:r>
              <a:rPr lang="en-US" sz="3200" dirty="0">
                <a:latin typeface="Times New Roman" panose="02020603050405020304" charset="0"/>
                <a:cs typeface="Times New Roman" panose="02020603050405020304" charset="0"/>
                <a:sym typeface="+mn-ea"/>
              </a:rPr>
              <a:t>Definition of Analects</a:t>
            </a:r>
            <a:endParaRPr lang="en-US" sz="3200" dirty="0">
              <a:latin typeface="Times New Roman" panose="02020603050405020304" charset="0"/>
              <a:cs typeface="Times New Roman" panose="02020603050405020304" charset="0"/>
              <a:sym typeface="+mn-ea"/>
            </a:endParaRPr>
          </a:p>
        </p:txBody>
      </p:sp>
      <p:sp>
        <p:nvSpPr>
          <p:cNvPr id="5" name="Content Placeholder 4"/>
          <p:cNvSpPr>
            <a:spLocks noGrp="1"/>
          </p:cNvSpPr>
          <p:nvPr>
            <p:ph idx="1"/>
          </p:nvPr>
        </p:nvSpPr>
        <p:spPr/>
        <p:txBody>
          <a:bodyPr>
            <a:normAutofit fontScale="90000"/>
            <a:scene3d>
              <a:camera prst="orthographicFront"/>
              <a:lightRig rig="threePt" dir="t"/>
            </a:scene3d>
          </a:bodyPr>
          <a:lstStyle/>
          <a:p>
            <a:pPr marL="0" indent="0" algn="just">
              <a:buNone/>
            </a:pPr>
            <a:r>
              <a:rPr lang="en-US" dirty="0">
                <a:latin typeface="Times New Roman" panose="02020603050405020304" charset="0"/>
                <a:cs typeface="Times New Roman" panose="02020603050405020304" charset="0"/>
              </a:rPr>
              <a:t> </a:t>
            </a:r>
            <a:r>
              <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Analects is the China’s sacred book, the representative work of Confucianism. A collection of answers of dialogues between Confucius and his disciples. “The Analects (Lunyu 論語), </a:t>
            </a:r>
            <a:r>
              <a:rPr lang="en-US" i="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“Lun”</a:t>
            </a:r>
            <a:r>
              <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means collection and compilation, and </a:t>
            </a:r>
            <a:r>
              <a:rPr lang="en-US" i="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“yu”</a:t>
            </a:r>
            <a:r>
              <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means words and sayings. Put to gather, Lunyu  refers to the words of Confucius and his disciples” (Chu Ming, Qin Kai, &amp; Yin Wei, 039).</a:t>
            </a:r>
            <a:endPar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585" y="1033145"/>
            <a:ext cx="8164830" cy="1399540"/>
          </a:xfrm>
        </p:spPr>
        <p:txBody>
          <a:bodyPr>
            <a:normAutofit/>
          </a:bodyPr>
          <a:lstStyle/>
          <a:p>
            <a:r>
              <a:rPr lang="en-US" dirty="0">
                <a:latin typeface="Times New Roman" panose="02020603050405020304" charset="0"/>
                <a:cs typeface="Times New Roman" panose="02020603050405020304" charset="0"/>
              </a:rPr>
              <a:t>Part II</a:t>
            </a:r>
            <a:br>
              <a:rPr lang="en-US" dirty="0">
                <a:latin typeface="Times New Roman" panose="02020603050405020304" charset="0"/>
                <a:cs typeface="Times New Roman" panose="02020603050405020304" charset="0"/>
              </a:rPr>
            </a:br>
            <a:r>
              <a:rPr lang="en-US" dirty="0">
                <a:latin typeface="Times New Roman" panose="02020603050405020304" charset="0"/>
                <a:cs typeface="Times New Roman" panose="02020603050405020304" charset="0"/>
              </a:rPr>
              <a:t>Main Toughts of Analects</a:t>
            </a:r>
            <a:endParaRPr lang="en-US" dirty="0">
              <a:latin typeface="Times New Roman" panose="02020603050405020304" charset="0"/>
              <a:cs typeface="Times New Roman" panose="02020603050405020304" charset="0"/>
            </a:endParaRPr>
          </a:p>
        </p:txBody>
      </p:sp>
      <p:sp>
        <p:nvSpPr>
          <p:cNvPr id="6" name="Content Placeholder 5"/>
          <p:cNvSpPr>
            <a:spLocks noGrp="1"/>
          </p:cNvSpPr>
          <p:nvPr>
            <p:ph sz="half" idx="2"/>
          </p:nvPr>
        </p:nvSpPr>
        <p:spPr>
          <a:xfrm>
            <a:off x="0" y="2256790"/>
            <a:ext cx="8950325" cy="2886710"/>
          </a:xfrm>
        </p:spPr>
        <p:txBody>
          <a:bodyPr>
            <a:normAutofit fontScale="25000"/>
          </a:bodyPr>
          <a:lstStyle/>
          <a:p>
            <a:pPr algn="just">
              <a:buFont typeface="Wingdings" panose="05000000000000000000" charset="0"/>
              <a:buChar char="v"/>
            </a:pPr>
            <a:r>
              <a:rPr lang="en-US" sz="72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Human-Hearthedness</a:t>
            </a:r>
            <a:r>
              <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720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仁</a:t>
            </a:r>
            <a:r>
              <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 </a:t>
            </a:r>
            <a:r>
              <a:rPr lang="en-US" sz="72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Ren</a:t>
            </a:r>
            <a:r>
              <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lgn="just">
              <a:buFont typeface="Wingdings" panose="05000000000000000000" charset="0"/>
              <a:buNone/>
            </a:pPr>
            <a:r>
              <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Ren is the most imporant concept of the Analects and the core of Confucius ideas. Ren means benevolence, to love others, goodness. Here love means the mutual respect and affection of each other begins by one’s family and then extends to others. </a:t>
            </a:r>
            <a:endPar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just">
              <a:buFont typeface="Wingdings" panose="05000000000000000000" charset="0"/>
              <a:buChar char="v"/>
            </a:pPr>
            <a:r>
              <a:rPr lang="en-US" sz="72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Ritual Propriety</a:t>
            </a:r>
            <a:r>
              <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720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禮</a:t>
            </a:r>
            <a:r>
              <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r>
              <a:rPr lang="en-US" sz="72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72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Li</a:t>
            </a:r>
            <a:r>
              <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sz="72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lgn="just">
              <a:buFont typeface="Wingdings" panose="05000000000000000000" charset="0"/>
              <a:buNone/>
            </a:pPr>
            <a:r>
              <a:rPr lang="en-US" sz="72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Ritual propriety is an important aspect of the Analects, it refers to the rites of Zhou, the rules, regulations rituals and codes of conduct. It refers also to ancestor worship, knowing one’s ancestors and honoring them provides peace and love. It aims to maintain harmony, order and social stability by learning and conforming to its virtue. Without ritual propriety one can not achieve its duties</a:t>
            </a:r>
            <a:r>
              <a:rPr lang="en-US" sz="30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r>
              <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endPar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dirty="0">
                <a:latin typeface="Times New Roman" panose="02020603050405020304" charset="0"/>
                <a:cs typeface="Times New Roman" panose="02020603050405020304" charset="0"/>
                <a:sym typeface="+mn-ea"/>
              </a:rPr>
              <a:t>Main Toughts of Analects</a:t>
            </a:r>
            <a:endParaRPr lang="en-US"/>
          </a:p>
        </p:txBody>
      </p:sp>
      <p:sp>
        <p:nvSpPr>
          <p:cNvPr id="4" name="Content Placeholder 3"/>
          <p:cNvSpPr>
            <a:spLocks noGrp="1"/>
          </p:cNvSpPr>
          <p:nvPr>
            <p:ph sz="half" idx="2"/>
          </p:nvPr>
        </p:nvSpPr>
        <p:spPr>
          <a:xfrm>
            <a:off x="95250" y="1939925"/>
            <a:ext cx="8987155" cy="3077845"/>
          </a:xfrm>
        </p:spPr>
        <p:txBody>
          <a:bodyPr>
            <a:normAutofit lnSpcReduction="20000"/>
          </a:bodyPr>
          <a:p>
            <a:pPr algn="just">
              <a:buFont typeface="Wingdings" panose="05000000000000000000" charset="0"/>
              <a:buChar char="v"/>
            </a:pPr>
            <a:r>
              <a:rPr lang="en-US"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Filial Piety</a:t>
            </a: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r>
              <a:rPr lang="en-US">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孝</a:t>
            </a: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a:t>
            </a:r>
            <a:r>
              <a:rPr lang="en-US"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r>
              <a:rPr lang="en-US"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Xiao</a:t>
            </a: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endPar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marL="0" indent="0" algn="just">
              <a:buFont typeface="Wingdings" panose="05000000000000000000" charset="0"/>
              <a:buNone/>
            </a:pP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Filial piety focuses on the importance of family and respect toward old persons.  </a:t>
            </a:r>
            <a:endPar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just">
              <a:buFont typeface="Wingdings" panose="05000000000000000000" charset="0"/>
              <a:buChar char="v"/>
            </a:pPr>
            <a:r>
              <a:rPr lang="en-US"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Rightness</a:t>
            </a:r>
            <a:r>
              <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r>
              <a:rPr lang="en-US"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義</a:t>
            </a:r>
            <a:r>
              <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a:t>
            </a:r>
            <a:r>
              <a:rPr lang="en-US"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r>
              <a:rPr lang="en-US"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Yi</a:t>
            </a:r>
            <a:r>
              <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endPar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marL="0" indent="0" algn="just">
              <a:buFont typeface="Wingdings" panose="05000000000000000000" charset="0"/>
              <a:buNone/>
            </a:pPr>
            <a:r>
              <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Rightness emphasizes on what is right or good, the ability to distinguish what is right and wrong. It is a kind of moral intuition. Here Confucius cared about the issue of rightness versus gain, he did not deny material benefits but in any material gain activities we should first consider rightness. </a:t>
            </a:r>
            <a:endParaRPr lang="en-US"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latin typeface="Times New Roman" panose="02020603050405020304" charset="0"/>
                <a:cs typeface="Times New Roman" panose="02020603050405020304" charset="0"/>
              </a:rPr>
              <a:t>Part III</a:t>
            </a:r>
            <a:br>
              <a:rPr lang="en-US">
                <a:latin typeface="Times New Roman" panose="02020603050405020304" charset="0"/>
                <a:cs typeface="Times New Roman" panose="02020603050405020304" charset="0"/>
              </a:rPr>
            </a:br>
            <a:r>
              <a:rPr lang="en-US">
                <a:latin typeface="Times New Roman" panose="02020603050405020304" charset="0"/>
                <a:cs typeface="Times New Roman" panose="02020603050405020304" charset="0"/>
              </a:rPr>
              <a:t>Translation Differences</a:t>
            </a:r>
            <a:endParaRPr lang="en-US">
              <a:latin typeface="Times New Roman" panose="02020603050405020304" charset="0"/>
              <a:cs typeface="Times New Roman" panose="02020603050405020304" charset="0"/>
            </a:endParaRPr>
          </a:p>
        </p:txBody>
      </p:sp>
      <p:sp>
        <p:nvSpPr>
          <p:cNvPr id="3" name="Text Placeholder 2"/>
          <p:cNvSpPr>
            <a:spLocks noGrp="1"/>
          </p:cNvSpPr>
          <p:nvPr>
            <p:ph type="body" idx="1"/>
          </p:nvPr>
        </p:nvSpPr>
        <p:spPr>
          <a:xfrm>
            <a:off x="2346960" y="1960880"/>
            <a:ext cx="4516120" cy="480060"/>
          </a:xfrm>
        </p:spPr>
        <p:txBody>
          <a:bodyPr>
            <a:noAutofit/>
          </a:bodyPr>
          <a:p>
            <a:pPr algn="ctr"/>
            <a:r>
              <a:rPr lang="en-US" sz="3200" b="0">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rPr>
              <a:t>Ren</a:t>
            </a:r>
            <a:endParaRPr lang="en-US" sz="3200" b="0">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endParaRPr>
          </a:p>
        </p:txBody>
      </p:sp>
      <p:sp>
        <p:nvSpPr>
          <p:cNvPr id="4" name="Content Placeholder 3"/>
          <p:cNvSpPr>
            <a:spLocks noGrp="1"/>
          </p:cNvSpPr>
          <p:nvPr>
            <p:ph sz="half" idx="2"/>
          </p:nvPr>
        </p:nvSpPr>
        <p:spPr>
          <a:xfrm>
            <a:off x="74295" y="2433320"/>
            <a:ext cx="8995410" cy="2571115"/>
          </a:xfrm>
        </p:spPr>
        <p:txBody>
          <a:bodyPr>
            <a:noAutofit/>
          </a:bodyPr>
          <a:p>
            <a:pPr marL="0" indent="0" algn="just">
              <a:buNone/>
            </a:pP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Example 1. 仁远乎哉?我欲仁，斯仁至矣。(《论语·述 而》) </a:t>
            </a:r>
            <a:endPar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just">
              <a:buFont typeface="Wingdings" panose="05000000000000000000" charset="0"/>
              <a:buChar char="Ø"/>
            </a:pP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James Legge: Is </a:t>
            </a:r>
            <a:r>
              <a:rPr lang="en-US">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rPr>
              <a:t>virtue</a:t>
            </a: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 thing remote? I wish to be virtuous, and lo! Virtue is at hand. </a:t>
            </a:r>
            <a:endPar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just">
              <a:buFont typeface="Wingdings" panose="05000000000000000000" charset="0"/>
              <a:buChar char="Ø"/>
            </a:pP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Ku Hung-ming: Is moral life something remote or difficult? If a man will only wish to live a </a:t>
            </a:r>
            <a:r>
              <a:rPr lang="en-US">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rPr>
              <a:t>moral life</a:t>
            </a: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there and then his life becomes moral (XU Xiangqun, 2014, 149).</a:t>
            </a:r>
            <a:endPar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latin typeface="Times New Roman" panose="02020603050405020304" charset="0"/>
                <a:cs typeface="Times New Roman" panose="02020603050405020304" charset="0"/>
              </a:rPr>
              <a:t>Xiao</a:t>
            </a:r>
            <a:endParaRPr lang="en-US" sz="3200">
              <a:latin typeface="Times New Roman" panose="02020603050405020304" charset="0"/>
              <a:cs typeface="Times New Roman" panose="02020603050405020304" charset="0"/>
            </a:endParaRPr>
          </a:p>
        </p:txBody>
      </p:sp>
      <p:sp>
        <p:nvSpPr>
          <p:cNvPr id="4" name="Content Placeholder 3"/>
          <p:cNvSpPr>
            <a:spLocks noGrp="1"/>
          </p:cNvSpPr>
          <p:nvPr>
            <p:ph sz="half" idx="2"/>
          </p:nvPr>
        </p:nvSpPr>
        <p:spPr>
          <a:xfrm>
            <a:off x="102870" y="1974850"/>
            <a:ext cx="9041130" cy="3000375"/>
          </a:xfrm>
        </p:spPr>
        <p:txBody>
          <a:bodyPr/>
          <a:p>
            <a:pPr marL="0" indent="0" algn="l">
              <a:buFont typeface="Wingdings" panose="05000000000000000000" charset="0"/>
              <a:buNone/>
            </a:pP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Example 2. 孟懿子问孝。子曰：“无违。” (《论语·为 政》</a:t>
            </a:r>
            <a:endPar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algn="l">
              <a:buFont typeface="Wingdings" panose="05000000000000000000" charset="0"/>
              <a:buChar char="Ø"/>
            </a:pP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James Legge: May asked what </a:t>
            </a:r>
            <a:r>
              <a:rPr lang="en-US">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sym typeface="+mn-ea"/>
              </a:rPr>
              <a:t>filial piety</a:t>
            </a: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was. The Master said, “It is not being disobedient.”</a:t>
            </a:r>
            <a:endPar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algn="l">
              <a:buFont typeface="Wingdings" panose="05000000000000000000" charset="0"/>
              <a:buChar char="Ø"/>
            </a:pP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Ku Hung-ming: A noble of the Court in Confucius’</a:t>
            </a:r>
            <a:b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b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native State asked him what constituted </a:t>
            </a:r>
            <a:r>
              <a:rPr lang="en-US">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sym typeface="+mn-ea"/>
              </a:rPr>
              <a:t>the duty of a good son</a:t>
            </a:r>
            <a:r>
              <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Confucius answered, “Do not fail in what is required of you” (XU Xiangqun, 2014,150).</a:t>
            </a:r>
            <a:endParaRPr lang="en-US">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18795" y="1800225"/>
            <a:ext cx="8093075" cy="2618105"/>
          </a:xfrm>
        </p:spPr>
        <p:txBody>
          <a:bodyPr/>
          <a:p>
            <a:r>
              <a:rPr lang="en-US">
                <a:solidFill>
                  <a:schemeClr val="tx1"/>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Thank you for listening!</a:t>
            </a:r>
            <a:r>
              <a:rPr lang="en-US">
                <a:solidFill>
                  <a:schemeClr val="accent4"/>
                </a:solidFill>
                <a:effectLst>
                  <a:outerShdw blurRad="38100" dist="25400" dir="5400000" algn="ctr" rotWithShape="0">
                    <a:srgbClr val="6E747A">
                      <a:alpha val="43000"/>
                    </a:srgbClr>
                  </a:outerShdw>
                </a:effectLst>
              </a:rPr>
              <a:t> </a:t>
            </a:r>
            <a:endParaRPr lang="en-US">
              <a:solidFill>
                <a:schemeClr val="accent4"/>
              </a:solidFill>
              <a:effectLst>
                <a:outerShdw blurRad="38100" dist="25400" dir="5400000" algn="ctr" rotWithShape="0">
                  <a:srgbClr val="6E747A">
                    <a:alpha val="43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Contents</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lgn="just">
              <a:buNone/>
            </a:pPr>
            <a:r>
              <a:rPr lang="en-US">
                <a:solidFill>
                  <a:srgbClr val="C00000"/>
                </a:solidFill>
                <a:latin typeface="Times New Roman" panose="02020603050405020304" charset="0"/>
                <a:cs typeface="Times New Roman" panose="02020603050405020304" charset="0"/>
              </a:rPr>
              <a:t>Part I. Introduction </a:t>
            </a:r>
            <a:endParaRPr lang="en-US">
              <a:solidFill>
                <a:srgbClr val="C00000"/>
              </a:solidFill>
              <a:latin typeface="Times New Roman" panose="02020603050405020304" charset="0"/>
              <a:cs typeface="Times New Roman" panose="02020603050405020304" charset="0"/>
            </a:endParaRPr>
          </a:p>
          <a:p>
            <a:pPr marL="0" indent="0" algn="just">
              <a:buNone/>
            </a:pPr>
            <a:endParaRPr lang="en-US">
              <a:solidFill>
                <a:srgbClr val="C00000"/>
              </a:solidFill>
              <a:latin typeface="Times New Roman" panose="02020603050405020304" charset="0"/>
              <a:cs typeface="Times New Roman" panose="02020603050405020304" charset="0"/>
            </a:endParaRPr>
          </a:p>
          <a:p>
            <a:pPr marL="0" indent="0" algn="just">
              <a:buNone/>
            </a:pPr>
            <a:r>
              <a:rPr lang="en-US">
                <a:solidFill>
                  <a:srgbClr val="C00000"/>
                </a:solidFill>
                <a:latin typeface="Times New Roman" panose="02020603050405020304" charset="0"/>
                <a:cs typeface="Times New Roman" panose="02020603050405020304" charset="0"/>
              </a:rPr>
              <a:t>Part II. Main Thouaghts of Analects</a:t>
            </a:r>
            <a:endParaRPr lang="en-US">
              <a:solidFill>
                <a:srgbClr val="C00000"/>
              </a:solidFill>
              <a:latin typeface="Times New Roman" panose="02020603050405020304" charset="0"/>
              <a:cs typeface="Times New Roman" panose="02020603050405020304" charset="0"/>
            </a:endParaRPr>
          </a:p>
          <a:p>
            <a:pPr marL="0" indent="0" algn="just">
              <a:buNone/>
            </a:pPr>
            <a:endParaRPr lang="en-US">
              <a:solidFill>
                <a:srgbClr val="C00000"/>
              </a:solidFill>
              <a:latin typeface="Times New Roman" panose="02020603050405020304" charset="0"/>
              <a:cs typeface="Times New Roman" panose="02020603050405020304" charset="0"/>
            </a:endParaRPr>
          </a:p>
          <a:p>
            <a:pPr marL="0" indent="0" algn="just">
              <a:buNone/>
            </a:pPr>
            <a:r>
              <a:rPr lang="en-US">
                <a:solidFill>
                  <a:srgbClr val="C00000"/>
                </a:solidFill>
                <a:latin typeface="Times New Roman" panose="02020603050405020304" charset="0"/>
                <a:cs typeface="Times New Roman" panose="02020603050405020304" charset="0"/>
              </a:rPr>
              <a:t>Part III. Translation Differences</a:t>
            </a:r>
            <a:endParaRPr lang="en-US">
              <a:solidFill>
                <a:srgbClr val="C00000"/>
              </a:solidFill>
              <a:latin typeface="Times New Roman" panose="02020603050405020304" charset="0"/>
              <a:cs typeface="Times New Roman" panose="02020603050405020304" charset="0"/>
            </a:endParaRPr>
          </a:p>
          <a:p>
            <a:pPr algn="just"/>
            <a:endParaRPr lang="en-US" dirty="0">
              <a:solidFill>
                <a:srgbClr val="C00000"/>
              </a:solidFill>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40690" y="1322070"/>
            <a:ext cx="8703310" cy="657225"/>
          </a:xfrm>
        </p:spPr>
        <p:txBody>
          <a:bodyPr>
            <a:normAutofit fontScale="90000"/>
          </a:bodyPr>
          <a:p>
            <a:pPr algn="ctr"/>
            <a:br>
              <a:rPr lang="en-US">
                <a:latin typeface="Times New Roman" panose="02020603050405020304" charset="0"/>
                <a:cs typeface="Times New Roman" panose="02020603050405020304" charset="0"/>
                <a:sym typeface="+mn-ea"/>
              </a:rPr>
            </a:br>
            <a:r>
              <a:rPr lang="en-US">
                <a:latin typeface="Times New Roman" panose="02020603050405020304" charset="0"/>
                <a:cs typeface="Times New Roman" panose="02020603050405020304" charset="0"/>
                <a:sym typeface="+mn-ea"/>
              </a:rPr>
              <a:t>Part I. Introduction (Authors)</a:t>
            </a:r>
            <a:br>
              <a:rPr lang="en-US">
                <a:solidFill>
                  <a:srgbClr val="C00000"/>
                </a:solidFill>
                <a:latin typeface="Times New Roman" panose="02020603050405020304" charset="0"/>
                <a:cs typeface="Times New Roman" panose="02020603050405020304" charset="0"/>
              </a:rPr>
            </a:br>
            <a:endParaRPr lang="en-US">
              <a:solidFill>
                <a:srgbClr val="C00000"/>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2806700" y="1889125"/>
            <a:ext cx="3707130" cy="598170"/>
          </a:xfrm>
        </p:spPr>
        <p:txBody>
          <a:bodyPr>
            <a:normAutofit fontScale="25000"/>
          </a:bodyPr>
          <a:p>
            <a:pPr marL="0" indent="0">
              <a:buFont typeface="Wingdings" panose="05000000000000000000" charset="0"/>
              <a:buNone/>
            </a:pPr>
            <a:r>
              <a:rPr lang="en-US" sz="9600" dirty="0" smtClean="0">
                <a:solidFill>
                  <a:srgbClr val="FF0000"/>
                </a:solidFill>
                <a:latin typeface="Times New Roman" panose="02020603050405020304" charset="0"/>
                <a:cs typeface="Times New Roman" panose="02020603050405020304" charset="0"/>
                <a:sym typeface="+mn-ea"/>
              </a:rPr>
              <a:t>Arthur </a:t>
            </a:r>
            <a:r>
              <a:rPr lang="en-US" sz="9600" dirty="0" err="1" smtClean="0">
                <a:solidFill>
                  <a:srgbClr val="FF0000"/>
                </a:solidFill>
                <a:latin typeface="Times New Roman" panose="02020603050405020304" charset="0"/>
                <a:cs typeface="Times New Roman" panose="02020603050405020304" charset="0"/>
                <a:sym typeface="+mn-ea"/>
              </a:rPr>
              <a:t>waley’s</a:t>
            </a:r>
            <a:r>
              <a:rPr lang="en-US" sz="9600" dirty="0" smtClean="0">
                <a:solidFill>
                  <a:srgbClr val="FF0000"/>
                </a:solidFill>
                <a:latin typeface="Times New Roman" panose="02020603050405020304" charset="0"/>
                <a:cs typeface="Times New Roman" panose="02020603050405020304" charset="0"/>
                <a:sym typeface="+mn-ea"/>
              </a:rPr>
              <a:t> biography</a:t>
            </a:r>
            <a:endParaRPr lang="en-US" sz="9600" dirty="0" smtClean="0">
              <a:solidFill>
                <a:srgbClr val="FF0000"/>
              </a:solidFill>
              <a:latin typeface="Times New Roman" panose="02020603050405020304" charset="0"/>
              <a:cs typeface="Times New Roman" panose="02020603050405020304" charset="0"/>
              <a:sym typeface="+mn-ea"/>
            </a:endParaRPr>
          </a:p>
        </p:txBody>
      </p:sp>
      <p:pic>
        <p:nvPicPr>
          <p:cNvPr id="5" name="Content Placeholder 4" descr="waley 2.jpg"/>
          <p:cNvPicPr>
            <a:picLocks noGrp="1" noChangeAspect="1"/>
          </p:cNvPicPr>
          <p:nvPr>
            <p:ph sz="half" idx="2"/>
          </p:nvPr>
        </p:nvPicPr>
        <p:blipFill>
          <a:blip r:embed="rId1"/>
          <a:stretch>
            <a:fillRect/>
          </a:stretch>
        </p:blipFill>
        <p:spPr>
          <a:xfrm>
            <a:off x="3249295" y="2566035"/>
            <a:ext cx="2910840" cy="25774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358900"/>
            <a:ext cx="8229600" cy="541020"/>
          </a:xfrm>
        </p:spPr>
        <p:txBody>
          <a:bodyPr>
            <a:normAutofit fontScale="90000"/>
          </a:bodyPr>
          <a:p>
            <a:br>
              <a:rPr lang="en-US" dirty="0" smtClean="0">
                <a:sym typeface="+mn-ea"/>
              </a:rPr>
            </a:br>
            <a:r>
              <a:rPr lang="en-US" sz="2665" dirty="0" smtClean="0">
                <a:solidFill>
                  <a:srgbClr val="FF0000"/>
                </a:solidFill>
                <a:latin typeface="Times New Roman" panose="02020603050405020304" charset="0"/>
                <a:cs typeface="Times New Roman" panose="02020603050405020304" charset="0"/>
                <a:sym typeface="+mn-ea"/>
              </a:rPr>
              <a:t>Arthur </a:t>
            </a:r>
            <a:r>
              <a:rPr lang="en-US" sz="2665" dirty="0" err="1" smtClean="0">
                <a:solidFill>
                  <a:srgbClr val="FF0000"/>
                </a:solidFill>
                <a:latin typeface="Times New Roman" panose="02020603050405020304" charset="0"/>
                <a:cs typeface="Times New Roman" panose="02020603050405020304" charset="0"/>
                <a:sym typeface="+mn-ea"/>
              </a:rPr>
              <a:t>waley’s</a:t>
            </a:r>
            <a:r>
              <a:rPr lang="en-US" sz="2665" dirty="0" smtClean="0">
                <a:solidFill>
                  <a:srgbClr val="FF0000"/>
                </a:solidFill>
                <a:latin typeface="Times New Roman" panose="02020603050405020304" charset="0"/>
                <a:cs typeface="Times New Roman" panose="02020603050405020304" charset="0"/>
                <a:sym typeface="+mn-ea"/>
              </a:rPr>
              <a:t> biography</a:t>
            </a:r>
            <a:br>
              <a:rPr lang="en-US" dirty="0"/>
            </a:br>
            <a:endParaRPr lang="en-US"/>
          </a:p>
        </p:txBody>
      </p:sp>
      <p:sp>
        <p:nvSpPr>
          <p:cNvPr id="3" name="Content Placeholder 2"/>
          <p:cNvSpPr>
            <a:spLocks noGrp="1"/>
          </p:cNvSpPr>
          <p:nvPr>
            <p:ph sz="half" idx="1"/>
          </p:nvPr>
        </p:nvSpPr>
        <p:spPr>
          <a:xfrm>
            <a:off x="287020" y="1899920"/>
            <a:ext cx="8769350" cy="3124200"/>
          </a:xfrm>
        </p:spPr>
        <p:txBody>
          <a:bodyPr>
            <a:normAutofit fontScale="90000"/>
          </a:bodyPr>
          <a:p>
            <a:pPr algn="l">
              <a:buFont typeface="Wingdings" panose="05000000000000000000" charset="0"/>
              <a:buChar char="§"/>
            </a:pPr>
            <a:r>
              <a:rPr lang="en-US" dirty="0" smtClean="0">
                <a:latin typeface="Times New Roman" panose="02020603050405020304" charset="0"/>
                <a:cs typeface="Times New Roman" panose="02020603050405020304" charset="0"/>
                <a:sym typeface="+mn-ea"/>
              </a:rPr>
              <a:t>Arthur David  </a:t>
            </a:r>
            <a:r>
              <a:rPr lang="en-US" dirty="0" err="1" smtClean="0">
                <a:latin typeface="Times New Roman" panose="02020603050405020304" charset="0"/>
                <a:cs typeface="Times New Roman" panose="02020603050405020304" charset="0"/>
                <a:sym typeface="+mn-ea"/>
              </a:rPr>
              <a:t>Waley</a:t>
            </a:r>
            <a:r>
              <a:rPr lang="en-US" dirty="0" smtClean="0">
                <a:latin typeface="Times New Roman" panose="02020603050405020304" charset="0"/>
                <a:cs typeface="Times New Roman" panose="02020603050405020304" charset="0"/>
                <a:sym typeface="+mn-ea"/>
              </a:rPr>
              <a:t>, Original name is Arthur David </a:t>
            </a:r>
            <a:r>
              <a:rPr lang="en-US" dirty="0" err="1" smtClean="0">
                <a:latin typeface="Times New Roman" panose="02020603050405020304" charset="0"/>
                <a:cs typeface="Times New Roman" panose="02020603050405020304" charset="0"/>
                <a:sym typeface="+mn-ea"/>
              </a:rPr>
              <a:t>Schloss</a:t>
            </a:r>
            <a:r>
              <a:rPr lang="en-US" dirty="0" smtClean="0">
                <a:latin typeface="Times New Roman" panose="02020603050405020304" charset="0"/>
                <a:cs typeface="Times New Roman" panose="02020603050405020304" charset="0"/>
                <a:sym typeface="+mn-ea"/>
              </a:rPr>
              <a:t>.</a:t>
            </a:r>
            <a:endParaRPr lang="en-US" dirty="0" smtClean="0">
              <a:latin typeface="Times New Roman" panose="02020603050405020304" charset="0"/>
              <a:cs typeface="Times New Roman" panose="02020603050405020304" charset="0"/>
            </a:endParaRPr>
          </a:p>
          <a:p>
            <a:pPr algn="l">
              <a:buFont typeface="Wingdings" panose="05000000000000000000" charset="0"/>
              <a:buChar char="§"/>
            </a:pPr>
            <a:r>
              <a:rPr lang="en-US" dirty="0" smtClean="0">
                <a:latin typeface="Times New Roman" panose="02020603050405020304" charset="0"/>
                <a:cs typeface="Times New Roman" panose="02020603050405020304" charset="0"/>
                <a:sym typeface="+mn-ea"/>
              </a:rPr>
              <a:t>Born in August 19, 1889,Tunbridge Wells, Kent, England.</a:t>
            </a:r>
            <a:endParaRPr lang="en-US" dirty="0" smtClean="0">
              <a:latin typeface="Times New Roman" panose="02020603050405020304" charset="0"/>
              <a:cs typeface="Times New Roman" panose="02020603050405020304" charset="0"/>
            </a:endParaRPr>
          </a:p>
          <a:p>
            <a:pPr algn="l">
              <a:buFont typeface="Wingdings" panose="05000000000000000000" charset="0"/>
              <a:buChar char="§"/>
            </a:pPr>
            <a:r>
              <a:rPr lang="en-US" dirty="0" smtClean="0">
                <a:latin typeface="Times New Roman" panose="02020603050405020304" charset="0"/>
                <a:cs typeface="Times New Roman" panose="02020603050405020304" charset="0"/>
                <a:sym typeface="+mn-ea"/>
              </a:rPr>
              <a:t>Died in June 27, 1966, London.</a:t>
            </a:r>
            <a:endParaRPr lang="en-US" dirty="0" smtClean="0">
              <a:latin typeface="Times New Roman" panose="02020603050405020304" charset="0"/>
              <a:cs typeface="Times New Roman" panose="02020603050405020304" charset="0"/>
            </a:endParaRPr>
          </a:p>
          <a:p>
            <a:pPr algn="l">
              <a:buFont typeface="Wingdings" panose="05000000000000000000" charset="0"/>
              <a:buChar char="§"/>
            </a:pPr>
            <a:r>
              <a:rPr lang="en-US" dirty="0" smtClean="0">
                <a:latin typeface="Times New Roman" panose="02020603050405020304" charset="0"/>
                <a:cs typeface="Times New Roman" panose="02020603050405020304" charset="0"/>
                <a:sym typeface="+mn-ea"/>
              </a:rPr>
              <a:t>He is an outstanding translator in Chinese and Japanese literary classics into English.</a:t>
            </a:r>
            <a:endParaRPr lang="en-US" dirty="0" smtClean="0">
              <a:latin typeface="Times New Roman" panose="02020603050405020304" charset="0"/>
              <a:cs typeface="Times New Roman" panose="02020603050405020304" charset="0"/>
            </a:endParaRPr>
          </a:p>
          <a:p>
            <a:pPr algn="l">
              <a:buFont typeface="Wingdings" panose="05000000000000000000" charset="0"/>
              <a:buChar char="§"/>
            </a:pPr>
            <a:r>
              <a:rPr lang="en-US" dirty="0" err="1" smtClean="0">
                <a:latin typeface="Times New Roman" panose="02020603050405020304" charset="0"/>
                <a:cs typeface="Times New Roman" panose="02020603050405020304" charset="0"/>
                <a:sym typeface="+mn-ea"/>
              </a:rPr>
              <a:t>Waley</a:t>
            </a:r>
            <a:r>
              <a:rPr lang="en-US" dirty="0" smtClean="0">
                <a:latin typeface="Times New Roman" panose="02020603050405020304" charset="0"/>
                <a:cs typeface="Times New Roman" panose="02020603050405020304" charset="0"/>
                <a:sym typeface="+mn-ea"/>
              </a:rPr>
              <a:t> was an assistant keeper in the Department of Prints and Drawing at the British Museum from 1913 to 1929</a:t>
            </a:r>
            <a:r>
              <a:rPr lang="en-US" sz="2000" dirty="0" smtClean="0">
                <a:latin typeface="Times New Roman" panose="02020603050405020304" charset="0"/>
                <a:cs typeface="Times New Roman" panose="02020603050405020304" charset="0"/>
                <a:sym typeface="+mn-ea"/>
              </a:rPr>
              <a:t>.</a:t>
            </a:r>
            <a:endParaRPr lang="en-US" sz="2000" dirty="0" smtClean="0">
              <a:latin typeface="Times New Roman" panose="02020603050405020304" charset="0"/>
              <a:cs typeface="Times New Roman" panose="02020603050405020304" charset="0"/>
            </a:endParaRPr>
          </a:p>
          <a:p>
            <a:pPr marL="0" indent="0" algn="l">
              <a:buNone/>
            </a:pPr>
            <a:endParaRPr lang="en-US" sz="200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156335"/>
            <a:ext cx="8229600" cy="485140"/>
          </a:xfrm>
        </p:spPr>
        <p:txBody>
          <a:bodyPr>
            <a:normAutofit fontScale="90000"/>
          </a:bodyPr>
          <a:p>
            <a:r>
              <a:rPr lang="en-US" sz="3110" dirty="0" smtClean="0">
                <a:solidFill>
                  <a:srgbClr val="FF0000"/>
                </a:solidFill>
                <a:latin typeface="Times New Roman" panose="02020603050405020304" charset="0"/>
                <a:cs typeface="Times New Roman" panose="02020603050405020304" charset="0"/>
                <a:sym typeface="+mn-ea"/>
              </a:rPr>
              <a:t>Arthur </a:t>
            </a:r>
            <a:r>
              <a:rPr lang="en-US" sz="3110" dirty="0" err="1" smtClean="0">
                <a:solidFill>
                  <a:srgbClr val="FF0000"/>
                </a:solidFill>
                <a:latin typeface="Times New Roman" panose="02020603050405020304" charset="0"/>
                <a:cs typeface="Times New Roman" panose="02020603050405020304" charset="0"/>
                <a:sym typeface="+mn-ea"/>
              </a:rPr>
              <a:t>waley’s</a:t>
            </a:r>
            <a:r>
              <a:rPr lang="en-US" sz="3110" dirty="0" smtClean="0">
                <a:solidFill>
                  <a:srgbClr val="FF0000"/>
                </a:solidFill>
                <a:latin typeface="Times New Roman" panose="02020603050405020304" charset="0"/>
                <a:cs typeface="Times New Roman" panose="02020603050405020304" charset="0"/>
                <a:sym typeface="+mn-ea"/>
              </a:rPr>
              <a:t> biography</a:t>
            </a:r>
            <a:endParaRPr lang="en-US" sz="3110"/>
          </a:p>
        </p:txBody>
      </p:sp>
      <p:sp>
        <p:nvSpPr>
          <p:cNvPr id="3" name="Content Placeholder 2"/>
          <p:cNvSpPr>
            <a:spLocks noGrp="1"/>
          </p:cNvSpPr>
          <p:nvPr>
            <p:ph sz="half" idx="1"/>
          </p:nvPr>
        </p:nvSpPr>
        <p:spPr>
          <a:xfrm>
            <a:off x="0" y="1641475"/>
            <a:ext cx="6428105" cy="3502025"/>
          </a:xfrm>
        </p:spPr>
        <p:txBody>
          <a:bodyPr>
            <a:normAutofit fontScale="90000"/>
          </a:bodyPr>
          <a:p>
            <a:pPr algn="just">
              <a:buFont typeface="Wingdings" panose="05000000000000000000" charset="0"/>
              <a:buChar char="§"/>
            </a:pPr>
            <a:r>
              <a:rPr lang="en-US" sz="2400" dirty="0" smtClean="0">
                <a:latin typeface="Times New Roman" panose="02020603050405020304" charset="0"/>
                <a:cs typeface="Times New Roman" panose="02020603050405020304" charset="0"/>
                <a:sym typeface="+mn-ea"/>
              </a:rPr>
              <a:t>His most outstanding and influential translations </a:t>
            </a:r>
            <a:r>
              <a:rPr lang="en-US" sz="2400" dirty="0" smtClean="0">
                <a:latin typeface="Times New Roman" panose="02020603050405020304" charset="0"/>
                <a:cs typeface="Times New Roman" panose="02020603050405020304" charset="0"/>
                <a:sym typeface="+mn-ea"/>
              </a:rPr>
              <a:t>are </a:t>
            </a:r>
            <a:r>
              <a:rPr lang="en-US" sz="2400" dirty="0" smtClean="0">
                <a:solidFill>
                  <a:schemeClr val="tx1"/>
                </a:solidFill>
                <a:latin typeface="Times New Roman" panose="02020603050405020304" charset="0"/>
                <a:cs typeface="Times New Roman" panose="02020603050405020304" charset="0"/>
                <a:sym typeface="+mn-ea"/>
              </a:rPr>
              <a:t>170 Chinese</a:t>
            </a:r>
            <a:r>
              <a:rPr lang="en-US" sz="2400" dirty="0" smtClean="0">
                <a:latin typeface="Times New Roman" panose="02020603050405020304" charset="0"/>
                <a:cs typeface="Times New Roman" panose="02020603050405020304" charset="0"/>
                <a:sym typeface="+mn-ea"/>
              </a:rPr>
              <a:t> poems (1918), Japanese Poems (1919).</a:t>
            </a:r>
            <a:endParaRPr lang="en-US" sz="2400" dirty="0" smtClean="0">
              <a:latin typeface="Times New Roman" panose="02020603050405020304" charset="0"/>
              <a:cs typeface="Times New Roman" panose="02020603050405020304" charset="0"/>
            </a:endParaRPr>
          </a:p>
          <a:p>
            <a:pPr algn="just">
              <a:buFont typeface="Wingdings" panose="05000000000000000000" charset="0"/>
              <a:buChar char="§"/>
            </a:pPr>
            <a:r>
              <a:rPr lang="en-US" sz="2400" dirty="0" smtClean="0">
                <a:latin typeface="Times New Roman" panose="02020603050405020304" charset="0"/>
                <a:cs typeface="Times New Roman" panose="02020603050405020304" charset="0"/>
                <a:sym typeface="+mn-ea"/>
              </a:rPr>
              <a:t>He also wrote on Oriental Philosophy translated and Edited the </a:t>
            </a:r>
            <a:r>
              <a:rPr lang="en-US" sz="2400" i="1" dirty="0" smtClean="0">
                <a:latin typeface="Times New Roman" panose="02020603050405020304" charset="0"/>
                <a:cs typeface="Times New Roman" panose="02020603050405020304" charset="0"/>
                <a:sym typeface="+mn-ea"/>
              </a:rPr>
              <a:t>Analects </a:t>
            </a:r>
            <a:r>
              <a:rPr lang="en-US" sz="2400" dirty="0" smtClean="0">
                <a:latin typeface="Times New Roman" panose="02020603050405020304" charset="0"/>
                <a:cs typeface="Times New Roman" panose="02020603050405020304" charset="0"/>
                <a:sym typeface="+mn-ea"/>
              </a:rPr>
              <a:t>of Confucius (1930).</a:t>
            </a:r>
            <a:endParaRPr lang="en-US" sz="2400" i="1" dirty="0" smtClean="0">
              <a:latin typeface="Times New Roman" panose="02020603050405020304" charset="0"/>
              <a:cs typeface="Times New Roman" panose="02020603050405020304" charset="0"/>
            </a:endParaRPr>
          </a:p>
          <a:p>
            <a:pPr algn="just">
              <a:buFont typeface="Wingdings" panose="05000000000000000000" charset="0"/>
              <a:buChar char="§"/>
            </a:pPr>
            <a:r>
              <a:rPr lang="en-US" sz="2400" dirty="0" smtClean="0">
                <a:latin typeface="Times New Roman" panose="02020603050405020304" charset="0"/>
                <a:cs typeface="Times New Roman" panose="02020603050405020304" charset="0"/>
                <a:sym typeface="+mn-ea"/>
              </a:rPr>
              <a:t>The No Plays of Japan (1921).</a:t>
            </a:r>
            <a:endParaRPr lang="en-US" sz="2400" dirty="0" smtClean="0">
              <a:latin typeface="Times New Roman" panose="02020603050405020304" charset="0"/>
              <a:cs typeface="Times New Roman" panose="02020603050405020304" charset="0"/>
            </a:endParaRPr>
          </a:p>
          <a:p>
            <a:pPr algn="just">
              <a:buFont typeface="Wingdings" panose="05000000000000000000" charset="0"/>
              <a:buChar char="§"/>
            </a:pPr>
            <a:r>
              <a:rPr lang="en-US" sz="2400" dirty="0" smtClean="0">
                <a:latin typeface="Times New Roman" panose="02020603050405020304" charset="0"/>
                <a:cs typeface="Times New Roman" panose="02020603050405020304" charset="0"/>
                <a:sym typeface="+mn-ea"/>
              </a:rPr>
              <a:t>Introduction to the Study of Chinese Painting (1923).</a:t>
            </a:r>
            <a:endParaRPr lang="en-US" sz="2400" dirty="0" smtClean="0">
              <a:latin typeface="Times New Roman" panose="02020603050405020304" charset="0"/>
              <a:cs typeface="Times New Roman" panose="02020603050405020304" charset="0"/>
            </a:endParaRPr>
          </a:p>
          <a:p>
            <a:pPr algn="just">
              <a:buFont typeface="Wingdings" panose="05000000000000000000" charset="0"/>
              <a:buChar char="§"/>
            </a:pPr>
            <a:r>
              <a:rPr lang="en-US" sz="2400" dirty="0" smtClean="0">
                <a:latin typeface="Times New Roman" panose="02020603050405020304" charset="0"/>
                <a:cs typeface="Times New Roman" panose="02020603050405020304" charset="0"/>
                <a:sym typeface="+mn-ea"/>
              </a:rPr>
              <a:t>The Opium War Through Chinese Eyes (1958).</a:t>
            </a:r>
            <a:endParaRPr lang="en-US" sz="2400" dirty="0" smtClean="0">
              <a:latin typeface="Times New Roman" panose="02020603050405020304" charset="0"/>
              <a:cs typeface="Times New Roman" panose="02020603050405020304" charset="0"/>
            </a:endParaRPr>
          </a:p>
          <a:p>
            <a:pPr algn="just">
              <a:buFont typeface="Wingdings" panose="05000000000000000000" charset="0"/>
              <a:buChar char="§"/>
            </a:pPr>
            <a:r>
              <a:rPr lang="en-US" sz="2400" dirty="0" smtClean="0">
                <a:latin typeface="Times New Roman" panose="02020603050405020304" charset="0"/>
                <a:cs typeface="Times New Roman" panose="02020603050405020304" charset="0"/>
                <a:sym typeface="+mn-ea"/>
              </a:rPr>
              <a:t>The Ballads and Stories </a:t>
            </a:r>
            <a:r>
              <a:rPr lang="en-US" sz="2400" dirty="0" err="1" smtClean="0">
                <a:latin typeface="Times New Roman" panose="02020603050405020304" charset="0"/>
                <a:cs typeface="Times New Roman" panose="02020603050405020304" charset="0"/>
                <a:sym typeface="+mn-ea"/>
              </a:rPr>
              <a:t>Tun</a:t>
            </a:r>
            <a:r>
              <a:rPr lang="en-US" sz="2400" dirty="0" smtClean="0">
                <a:latin typeface="Times New Roman" panose="02020603050405020304" charset="0"/>
                <a:cs typeface="Times New Roman" panose="02020603050405020304" charset="0"/>
                <a:sym typeface="+mn-ea"/>
              </a:rPr>
              <a:t>- </a:t>
            </a:r>
            <a:r>
              <a:rPr lang="en-US" sz="2400" dirty="0" err="1" smtClean="0">
                <a:latin typeface="Times New Roman" panose="02020603050405020304" charset="0"/>
                <a:cs typeface="Times New Roman" panose="02020603050405020304" charset="0"/>
                <a:sym typeface="+mn-ea"/>
              </a:rPr>
              <a:t>huang </a:t>
            </a:r>
            <a:r>
              <a:rPr lang="en-US" sz="2400" dirty="0" smtClean="0">
                <a:latin typeface="Times New Roman" panose="02020603050405020304" charset="0"/>
                <a:cs typeface="Times New Roman" panose="02020603050405020304" charset="0"/>
                <a:sym typeface="+mn-ea"/>
              </a:rPr>
              <a:t>(1960).</a:t>
            </a:r>
            <a:endParaRPr lang="en-US" sz="2400" dirty="0">
              <a:latin typeface="Times New Roman" panose="02020603050405020304" charset="0"/>
              <a:cs typeface="Times New Roman" panose="02020603050405020304" charset="0"/>
            </a:endParaRPr>
          </a:p>
          <a:p>
            <a:pPr algn="just">
              <a:buFont typeface="Wingdings" panose="05000000000000000000" charset="0"/>
              <a:buChar char="§"/>
            </a:pPr>
            <a:endParaRPr lang="en-US" sz="2400">
              <a:latin typeface="Times New Roman" panose="02020603050405020304" charset="0"/>
              <a:cs typeface="Times New Roman" panose="02020603050405020304" charset="0"/>
            </a:endParaRPr>
          </a:p>
        </p:txBody>
      </p:sp>
      <p:pic>
        <p:nvPicPr>
          <p:cNvPr id="5" name="Picture Placeholder 4" descr="waley.jpg"/>
          <p:cNvPicPr>
            <a:picLocks noGrp="1" noChangeAspect="1"/>
          </p:cNvPicPr>
          <p:nvPr>
            <p:ph sz="half" idx="2"/>
          </p:nvPr>
        </p:nvPicPr>
        <p:blipFill>
          <a:blip r:embed="rId1"/>
          <a:srcRect l="5000" r="5000"/>
          <a:stretch>
            <a:fillRect/>
          </a:stretch>
        </p:blipFill>
        <p:spPr>
          <a:xfrm>
            <a:off x="6349365" y="1709420"/>
            <a:ext cx="2794635" cy="3502025"/>
          </a:xfrm>
          <a:prstGeom prst="rect">
            <a:avLst/>
          </a:prstGeom>
          <a:solidFill>
            <a:schemeClr val="bg2"/>
          </a:solidFill>
          <a:ln w="127000" cap="rnd" cmpd="sng" algn="ctr">
            <a:noFill/>
            <a:prstDash val="soli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459865"/>
            <a:ext cx="8229600" cy="860425"/>
          </a:xfrm>
        </p:spPr>
        <p:txBody>
          <a:bodyPr>
            <a:normAutofit fontScale="90000"/>
          </a:bodyPr>
          <a:p>
            <a:br>
              <a:rPr lang="en-US" sz="3110" b="1" u="sng" dirty="0" smtClean="0">
                <a:solidFill>
                  <a:srgbClr val="FF0000"/>
                </a:solidFill>
                <a:sym typeface="+mn-ea"/>
              </a:rPr>
            </a:br>
            <a:r>
              <a:rPr lang="en-US" sz="3110" b="1" dirty="0" smtClean="0">
                <a:solidFill>
                  <a:srgbClr val="FF0000"/>
                </a:solidFill>
                <a:latin typeface="Times New Roman" panose="02020603050405020304" charset="0"/>
                <a:cs typeface="Times New Roman" panose="02020603050405020304" charset="0"/>
                <a:sym typeface="+mn-ea"/>
              </a:rPr>
              <a:t>His honours</a:t>
            </a:r>
            <a:br>
              <a:rPr lang="en-US" b="1" u="sng" dirty="0" smtClean="0"/>
            </a:br>
            <a:endParaRPr lang="en-US" b="1" u="sng" dirty="0" smtClean="0"/>
          </a:p>
        </p:txBody>
      </p:sp>
      <p:sp>
        <p:nvSpPr>
          <p:cNvPr id="3" name="Content Placeholder 2"/>
          <p:cNvSpPr>
            <a:spLocks noGrp="1"/>
          </p:cNvSpPr>
          <p:nvPr>
            <p:ph sz="half" idx="1"/>
          </p:nvPr>
        </p:nvSpPr>
        <p:spPr>
          <a:xfrm>
            <a:off x="457200" y="2127885"/>
            <a:ext cx="8451850" cy="3014980"/>
          </a:xfrm>
        </p:spPr>
        <p:txBody>
          <a:bodyPr>
            <a:normAutofit lnSpcReduction="20000"/>
          </a:bodyPr>
          <a:p>
            <a:endParaRPr lang="en-US" b="1" dirty="0" smtClean="0"/>
          </a:p>
          <a:p>
            <a:pPr>
              <a:buFont typeface="Wingdings" panose="05000000000000000000" charset="0"/>
              <a:buChar char="§"/>
            </a:pPr>
            <a:r>
              <a:rPr lang="en-US" dirty="0" smtClean="0">
                <a:latin typeface="Times New Roman" panose="02020603050405020304" charset="0"/>
                <a:cs typeface="Times New Roman" panose="02020603050405020304" charset="0"/>
                <a:sym typeface="+mn-ea"/>
              </a:rPr>
              <a:t>The </a:t>
            </a:r>
            <a:r>
              <a:rPr lang="en-US" dirty="0" smtClean="0">
                <a:solidFill>
                  <a:schemeClr val="tx1"/>
                </a:solidFill>
                <a:latin typeface="Times New Roman" panose="02020603050405020304" charset="0"/>
                <a:cs typeface="Times New Roman" panose="02020603050405020304" charset="0"/>
                <a:sym typeface="+mn-ea"/>
              </a:rPr>
              <a:t>CBE </a:t>
            </a:r>
            <a:r>
              <a:rPr lang="en-US" dirty="0" smtClean="0">
                <a:latin typeface="Times New Roman" panose="02020603050405020304" charset="0"/>
                <a:cs typeface="Times New Roman" panose="02020603050405020304" charset="0"/>
                <a:sym typeface="+mn-ea"/>
              </a:rPr>
              <a:t>in 1952.</a:t>
            </a:r>
            <a:endParaRPr lang="en-US" dirty="0" smtClean="0">
              <a:latin typeface="Times New Roman" panose="02020603050405020304" charset="0"/>
              <a:cs typeface="Times New Roman" panose="02020603050405020304" charset="0"/>
              <a:sym typeface="+mn-ea"/>
            </a:endParaRPr>
          </a:p>
          <a:p>
            <a:pPr marL="0" indent="0">
              <a:buFont typeface="Wingdings" panose="05000000000000000000" charset="0"/>
              <a:buNone/>
            </a:pPr>
            <a:endParaRPr lang="en-US" dirty="0" smtClean="0">
              <a:latin typeface="Times New Roman" panose="02020603050405020304" charset="0"/>
              <a:cs typeface="Times New Roman" panose="02020603050405020304" charset="0"/>
            </a:endParaRPr>
          </a:p>
          <a:p>
            <a:pPr>
              <a:buFont typeface="Wingdings" panose="05000000000000000000" charset="0"/>
              <a:buChar char="§"/>
            </a:pPr>
            <a:r>
              <a:rPr lang="en-US" dirty="0" smtClean="0">
                <a:latin typeface="Times New Roman" panose="02020603050405020304" charset="0"/>
                <a:cs typeface="Times New Roman" panose="02020603050405020304" charset="0"/>
                <a:sym typeface="+mn-ea"/>
              </a:rPr>
              <a:t>The Queen’s Gold Medal for Poetry in 1953.</a:t>
            </a:r>
            <a:endParaRPr lang="en-US" dirty="0" smtClean="0">
              <a:latin typeface="Times New Roman" panose="02020603050405020304" charset="0"/>
              <a:cs typeface="Times New Roman" panose="02020603050405020304" charset="0"/>
              <a:sym typeface="+mn-ea"/>
            </a:endParaRPr>
          </a:p>
          <a:p>
            <a:pPr marL="0" indent="0">
              <a:buFont typeface="Wingdings" panose="05000000000000000000" charset="0"/>
              <a:buNone/>
            </a:pPr>
            <a:endParaRPr lang="en-US" dirty="0" smtClean="0">
              <a:latin typeface="Times New Roman" panose="02020603050405020304" charset="0"/>
              <a:cs typeface="Times New Roman" panose="02020603050405020304" charset="0"/>
            </a:endParaRPr>
          </a:p>
          <a:p>
            <a:pPr>
              <a:buFont typeface="Wingdings" panose="05000000000000000000" charset="0"/>
              <a:buChar char="§"/>
            </a:pPr>
            <a:r>
              <a:rPr lang="en-US" dirty="0" smtClean="0">
                <a:latin typeface="Times New Roman" panose="02020603050405020304" charset="0"/>
                <a:cs typeface="Times New Roman" panose="02020603050405020304" charset="0"/>
                <a:sym typeface="+mn-ea"/>
              </a:rPr>
              <a:t>And Companion of </a:t>
            </a:r>
            <a:r>
              <a:rPr lang="en-US" dirty="0" err="1" smtClean="0">
                <a:latin typeface="Times New Roman" panose="02020603050405020304" charset="0"/>
                <a:cs typeface="Times New Roman" panose="02020603050405020304" charset="0"/>
                <a:sym typeface="+mn-ea"/>
              </a:rPr>
              <a:t>Honour</a:t>
            </a:r>
            <a:r>
              <a:rPr lang="en-US" dirty="0" smtClean="0">
                <a:latin typeface="Times New Roman" panose="02020603050405020304" charset="0"/>
                <a:cs typeface="Times New Roman" panose="02020603050405020304" charset="0"/>
                <a:sym typeface="+mn-ea"/>
              </a:rPr>
              <a:t> in 1956.</a:t>
            </a:r>
            <a:endParaRPr lang="en-US">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087755"/>
            <a:ext cx="8229600" cy="802640"/>
          </a:xfrm>
        </p:spPr>
        <p:txBody>
          <a:bodyPr>
            <a:normAutofit/>
          </a:bodyPr>
          <a:p>
            <a:r>
              <a:rPr lang="en-US" sz="2400">
                <a:solidFill>
                  <a:srgbClr val="FF0000"/>
                </a:solidFill>
                <a:latin typeface="Times New Roman" panose="02020603050405020304" charset="0"/>
                <a:cs typeface="Times New Roman" panose="02020603050405020304" charset="0"/>
                <a:sym typeface="+mn-ea"/>
              </a:rPr>
              <a:t>Confucius</a:t>
            </a:r>
            <a:endParaRPr lang="en-US" sz="2400"/>
          </a:p>
        </p:txBody>
      </p:sp>
      <p:sp>
        <p:nvSpPr>
          <p:cNvPr id="3" name="Content Placeholder 2"/>
          <p:cNvSpPr>
            <a:spLocks noGrp="1"/>
          </p:cNvSpPr>
          <p:nvPr>
            <p:ph sz="half" idx="1"/>
          </p:nvPr>
        </p:nvSpPr>
        <p:spPr>
          <a:xfrm>
            <a:off x="0" y="1890395"/>
            <a:ext cx="5366385" cy="3252470"/>
          </a:xfrm>
        </p:spPr>
        <p:txBody>
          <a:bodyPr>
            <a:normAutofit fontScale="80000"/>
          </a:bodyPr>
          <a:p>
            <a:r>
              <a:rPr lang="en-US">
                <a:latin typeface="Times New Roman" panose="02020603050405020304" charset="0"/>
                <a:cs typeface="Times New Roman" panose="02020603050405020304" charset="0"/>
                <a:sym typeface="+mn-ea"/>
              </a:rPr>
              <a:t>Confucius is the Latinized name of Kung Fu-tzu (Great MasterKung 孔夫子) lived around 551 BC to 479 BC in Shantung Province in ancient China during the Zhou dynasty. He was Chinese’s most famous philosopher and politician of the spring and autumn period. He has been also known as a teacher, editor, adviser, and reformer. </a:t>
            </a:r>
            <a:endParaRPr lang="en-US">
              <a:latin typeface="Times New Roman" panose="02020603050405020304" charset="0"/>
              <a:cs typeface="Times New Roman" panose="02020603050405020304" charset="0"/>
            </a:endParaRPr>
          </a:p>
          <a:p>
            <a:endParaRPr lang="en-US"/>
          </a:p>
        </p:txBody>
      </p:sp>
      <p:pic>
        <p:nvPicPr>
          <p:cNvPr id="5" name="Content Placeholder 3" descr="Confucius"/>
          <p:cNvPicPr>
            <a:picLocks noChangeAspect="1"/>
          </p:cNvPicPr>
          <p:nvPr>
            <p:ph sz="half" idx="2"/>
          </p:nvPr>
        </p:nvPicPr>
        <p:blipFill>
          <a:blip r:embed="rId1"/>
          <a:stretch>
            <a:fillRect/>
          </a:stretch>
        </p:blipFill>
        <p:spPr>
          <a:xfrm>
            <a:off x="5637530" y="1890395"/>
            <a:ext cx="3506470" cy="32531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718945" y="4692650"/>
            <a:ext cx="4886325" cy="368300"/>
          </a:xfrm>
        </p:spPr>
        <p:txBody>
          <a:bodyPr>
            <a:normAutofit fontScale="90000"/>
          </a:bodyPr>
          <a:p>
            <a:pPr algn="ctr"/>
            <a:r>
              <a:rPr lang="en-US" sz="2220">
                <a:solidFill>
                  <a:schemeClr val="tx1"/>
                </a:solidFill>
                <a:latin typeface="Times New Roman" panose="02020603050405020304" charset="0"/>
                <a:cs typeface="Times New Roman" panose="02020603050405020304" charset="0"/>
              </a:rPr>
              <a:t>Confucius and his disciples            </a:t>
            </a:r>
            <a:endParaRPr lang="en-US" sz="2220">
              <a:solidFill>
                <a:schemeClr val="tx1"/>
              </a:solidFill>
              <a:latin typeface="Times New Roman" panose="02020603050405020304" charset="0"/>
              <a:cs typeface="Times New Roman" panose="02020603050405020304" charset="0"/>
            </a:endParaRPr>
          </a:p>
        </p:txBody>
      </p:sp>
      <p:pic>
        <p:nvPicPr>
          <p:cNvPr id="4" name="Content Placeholder 3" descr="Confucius and his disciples"/>
          <p:cNvPicPr>
            <a:picLocks noChangeAspect="1"/>
          </p:cNvPicPr>
          <p:nvPr>
            <p:ph idx="1"/>
          </p:nvPr>
        </p:nvPicPr>
        <p:blipFill>
          <a:blip r:embed="rId1"/>
          <a:stretch>
            <a:fillRect/>
          </a:stretch>
        </p:blipFill>
        <p:spPr>
          <a:xfrm>
            <a:off x="1485265" y="1797050"/>
            <a:ext cx="6174105" cy="2895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4025" y="1333500"/>
            <a:ext cx="8246110" cy="673100"/>
          </a:xfrm>
        </p:spPr>
        <p:txBody>
          <a:bodyPr>
            <a:normAutofit/>
          </a:bodyPr>
          <a:p>
            <a:r>
              <a:rPr lang="en-US">
                <a:latin typeface="Times New Roman" panose="02020603050405020304" charset="0"/>
                <a:cs typeface="Times New Roman" panose="02020603050405020304" charset="0"/>
              </a:rPr>
              <a:t>Analects</a:t>
            </a:r>
            <a:endParaRPr lang="en-US">
              <a:latin typeface="Times New Roman" panose="02020603050405020304" charset="0"/>
              <a:cs typeface="Times New Roman" panose="02020603050405020304" charset="0"/>
            </a:endParaRPr>
          </a:p>
        </p:txBody>
      </p:sp>
      <p:pic>
        <p:nvPicPr>
          <p:cNvPr id="4" name="Content Placeholder 3" descr="Analects I mage"/>
          <p:cNvPicPr>
            <a:picLocks noChangeAspect="1"/>
          </p:cNvPicPr>
          <p:nvPr>
            <p:ph idx="1"/>
          </p:nvPr>
        </p:nvPicPr>
        <p:blipFill>
          <a:blip r:embed="rId1"/>
          <a:stretch>
            <a:fillRect/>
          </a:stretch>
        </p:blipFill>
        <p:spPr>
          <a:xfrm>
            <a:off x="1645285" y="2289175"/>
            <a:ext cx="5320665" cy="27203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3813</Words>
  <Application>WPS Presentation</Application>
  <PresentationFormat>On-screen Show (16:9)</PresentationFormat>
  <Paragraphs>89</Paragraphs>
  <Slides>15</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vt:lpstr>
      <vt:lpstr>SimSun</vt:lpstr>
      <vt:lpstr>Wingdings</vt:lpstr>
      <vt:lpstr>Times New Roman</vt:lpstr>
      <vt:lpstr>Wingdings</vt:lpstr>
      <vt:lpstr>Algerian</vt:lpstr>
      <vt:lpstr>Calibri</vt:lpstr>
      <vt:lpstr>Microsoft YaHei</vt:lpstr>
      <vt:lpstr>Arial Unicode MS</vt:lpstr>
      <vt:lpstr>Office Theme</vt:lpstr>
      <vt:lpstr>ANALECTS   (Lunyu 論語) </vt:lpstr>
      <vt:lpstr>Contents</vt:lpstr>
      <vt:lpstr> Part I. Introduction (Authors) </vt:lpstr>
      <vt:lpstr> Arthur waley’s biography </vt:lpstr>
      <vt:lpstr>Arthur waley’s biography</vt:lpstr>
      <vt:lpstr> His honours </vt:lpstr>
      <vt:lpstr>Confucius</vt:lpstr>
      <vt:lpstr>Confucius and his disciples            </vt:lpstr>
      <vt:lpstr>Analects</vt:lpstr>
      <vt:lpstr>Definition of Analects</vt:lpstr>
      <vt:lpstr>Part II Main Toughts of Analects</vt:lpstr>
      <vt:lpstr>PowerPoint 演示文稿</vt:lpstr>
      <vt:lpstr>Part III Translation Differences</vt:lpstr>
      <vt:lpstr>Xiao</vt:lpstr>
      <vt:lpstr>Thank you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Guirou Barthelemy</cp:lastModifiedBy>
  <cp:revision>44</cp:revision>
  <dcterms:created xsi:type="dcterms:W3CDTF">2017-08-01T15:40:00Z</dcterms:created>
  <dcterms:modified xsi:type="dcterms:W3CDTF">2020-12-27T10:24:36Z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1033-11.2.0.9906</vt:lpwstr>
  </property>
</Properties>
</file>