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331" r:id="rId4"/>
    <p:sldId id="308" r:id="rId5"/>
    <p:sldId id="307" r:id="rId6"/>
    <p:sldId id="309" r:id="rId7"/>
    <p:sldId id="256" r:id="rId8"/>
    <p:sldId id="259" r:id="rId9"/>
    <p:sldId id="294" r:id="rId10"/>
    <p:sldId id="295" r:id="rId11"/>
    <p:sldId id="278" r:id="rId12"/>
    <p:sldId id="296" r:id="rId13"/>
    <p:sldId id="297" r:id="rId14"/>
    <p:sldId id="298" r:id="rId15"/>
    <p:sldId id="279" r:id="rId16"/>
    <p:sldId id="299" r:id="rId17"/>
    <p:sldId id="300" r:id="rId18"/>
    <p:sldId id="301" r:id="rId19"/>
    <p:sldId id="280" r:id="rId20"/>
    <p:sldId id="302" r:id="rId21"/>
    <p:sldId id="303" r:id="rId22"/>
    <p:sldId id="304" r:id="rId23"/>
    <p:sldId id="306" r:id="rId24"/>
    <p:sldId id="292" r:id="rId25"/>
    <p:sldId id="281"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7362"/>
    <a:srgbClr val="619982"/>
    <a:srgbClr val="A1C4B6"/>
    <a:srgbClr val="FDFFF9"/>
    <a:srgbClr val="E8F6DD"/>
    <a:srgbClr val="D2EADD"/>
    <a:srgbClr val="4A6278"/>
    <a:srgbClr val="355572"/>
    <a:srgbClr val="D7EBEA"/>
    <a:srgbClr val="D7E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6" d="100"/>
          <a:sy n="66" d="100"/>
        </p:scale>
        <p:origin x="62" y="61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7.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98600" y="408146"/>
            <a:ext cx="10515600" cy="687388"/>
          </a:xfrm>
        </p:spPr>
        <p:txBody>
          <a:bodyPr>
            <a:noAutofit/>
          </a:bodyPr>
          <a:lstStyle>
            <a:lvl1pPr>
              <a:defRPr sz="3600" b="1">
                <a:solidFill>
                  <a:srgbClr val="497362"/>
                </a:solidFill>
                <a:latin typeface="思源黑体 HW Bold" panose="020B0800000000000000" pitchFamily="34" charset="-122"/>
                <a:ea typeface="思源黑体 HW Bold" panose="020B0800000000000000" pitchFamily="34" charset="-122"/>
              </a:defRPr>
            </a:lvl1pPr>
          </a:lstStyle>
          <a:p>
            <a:r>
              <a:rPr lang="zh-CN" altLang="en-US"/>
              <a:t>单击此处编辑母版标题样式</a:t>
            </a:r>
            <a:endParaRPr lang="zh-CN" altLang="en-US"/>
          </a:p>
        </p:txBody>
      </p:sp>
      <p:grpSp>
        <p:nvGrpSpPr>
          <p:cNvPr id="10" name="组合 9"/>
          <p:cNvGrpSpPr/>
          <p:nvPr userDrawn="1"/>
        </p:nvGrpSpPr>
        <p:grpSpPr>
          <a:xfrm>
            <a:off x="640080" y="396240"/>
            <a:ext cx="690880" cy="711200"/>
            <a:chOff x="640080" y="396240"/>
            <a:chExt cx="690880" cy="711200"/>
          </a:xfrm>
        </p:grpSpPr>
        <p:sp>
          <p:nvSpPr>
            <p:cNvPr id="6" name="椭圆 5"/>
            <p:cNvSpPr/>
            <p:nvPr userDrawn="1"/>
          </p:nvSpPr>
          <p:spPr>
            <a:xfrm>
              <a:off x="640080" y="396240"/>
              <a:ext cx="650240" cy="650240"/>
            </a:xfrm>
            <a:prstGeom prst="ellipse">
              <a:avLst/>
            </a:pr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椭圆 6"/>
            <p:cNvSpPr/>
            <p:nvPr userDrawn="1"/>
          </p:nvSpPr>
          <p:spPr>
            <a:xfrm>
              <a:off x="975360" y="751840"/>
              <a:ext cx="355600" cy="355600"/>
            </a:xfrm>
            <a:prstGeom prst="ellipse">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sp>
        <p:nvSpPr>
          <p:cNvPr id="8" name="任意多边形: 形状 7"/>
          <p:cNvSpPr/>
          <p:nvPr userDrawn="1"/>
        </p:nvSpPr>
        <p:spPr>
          <a:xfrm flipV="1">
            <a:off x="-463558" y="6095439"/>
            <a:ext cx="3208001" cy="762561"/>
          </a:xfrm>
          <a:custGeom>
            <a:avLst/>
            <a:gdLst>
              <a:gd name="connsiteX0" fmla="*/ 0 w 3208001"/>
              <a:gd name="connsiteY0" fmla="*/ 0 h 762561"/>
              <a:gd name="connsiteX1" fmla="*/ 3208001 w 3208001"/>
              <a:gd name="connsiteY1" fmla="*/ 0 h 762561"/>
              <a:gd name="connsiteX2" fmla="*/ 3187074 w 3208001"/>
              <a:gd name="connsiteY2" fmla="*/ 26035 h 762561"/>
              <a:gd name="connsiteX3" fmla="*/ 2749559 w 3208001"/>
              <a:gd name="connsiteY3" fmla="*/ 325120 h 762561"/>
              <a:gd name="connsiteX4" fmla="*/ 1794519 w 3208001"/>
              <a:gd name="connsiteY4" fmla="*/ 335280 h 762561"/>
              <a:gd name="connsiteX5" fmla="*/ 991879 w 3208001"/>
              <a:gd name="connsiteY5" fmla="*/ 762000 h 762561"/>
              <a:gd name="connsiteX6" fmla="*/ 46999 w 3208001"/>
              <a:gd name="connsiteY6" fmla="*/ 233680 h 762561"/>
              <a:gd name="connsiteX7" fmla="*/ 9 w 3208001"/>
              <a:gd name="connsiteY7" fmla="*/ 26352 h 76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8001" h="762561">
                <a:moveTo>
                  <a:pt x="0" y="0"/>
                </a:moveTo>
                <a:lnTo>
                  <a:pt x="3208001" y="0"/>
                </a:lnTo>
                <a:lnTo>
                  <a:pt x="3187074" y="26035"/>
                </a:lnTo>
                <a:cubicBezTo>
                  <a:pt x="3063672" y="151553"/>
                  <a:pt x="2863859" y="271780"/>
                  <a:pt x="2749559" y="325120"/>
                </a:cubicBezTo>
                <a:cubicBezTo>
                  <a:pt x="2520959" y="431800"/>
                  <a:pt x="2087466" y="262467"/>
                  <a:pt x="1794519" y="335280"/>
                </a:cubicBezTo>
                <a:cubicBezTo>
                  <a:pt x="1501572" y="408093"/>
                  <a:pt x="1283132" y="778933"/>
                  <a:pt x="991879" y="762000"/>
                </a:cubicBezTo>
                <a:cubicBezTo>
                  <a:pt x="700626" y="745067"/>
                  <a:pt x="136746" y="455507"/>
                  <a:pt x="46999" y="233680"/>
                </a:cubicBezTo>
                <a:cubicBezTo>
                  <a:pt x="24562" y="178223"/>
                  <a:pt x="6465" y="105516"/>
                  <a:pt x="9" y="26352"/>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9" name="任意多边形: 形状 8"/>
          <p:cNvSpPr/>
          <p:nvPr userDrawn="1"/>
        </p:nvSpPr>
        <p:spPr>
          <a:xfrm flipV="1">
            <a:off x="9718796" y="5395109"/>
            <a:ext cx="2473204" cy="1462891"/>
          </a:xfrm>
          <a:custGeom>
            <a:avLst/>
            <a:gdLst>
              <a:gd name="connsiteX0" fmla="*/ 0 w 2473204"/>
              <a:gd name="connsiteY0" fmla="*/ 0 h 1462891"/>
              <a:gd name="connsiteX1" fmla="*/ 2473204 w 2473204"/>
              <a:gd name="connsiteY1" fmla="*/ 0 h 1462891"/>
              <a:gd name="connsiteX2" fmla="*/ 2473204 w 2473204"/>
              <a:gd name="connsiteY2" fmla="*/ 1462891 h 1462891"/>
              <a:gd name="connsiteX3" fmla="*/ 2410111 w 2473204"/>
              <a:gd name="connsiteY3" fmla="*/ 1366113 h 1462891"/>
              <a:gd name="connsiteX4" fmla="*/ 1701044 w 2473204"/>
              <a:gd name="connsiteY4" fmla="*/ 335280 h 1462891"/>
              <a:gd name="connsiteX5" fmla="*/ 654564 w 2473204"/>
              <a:gd name="connsiteY5" fmla="*/ 416560 h 1462891"/>
              <a:gd name="connsiteX6" fmla="*/ 100844 w 2473204"/>
              <a:gd name="connsiteY6" fmla="*/ 81915 h 146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3204" h="1462891">
                <a:moveTo>
                  <a:pt x="0" y="0"/>
                </a:moveTo>
                <a:lnTo>
                  <a:pt x="2473204" y="0"/>
                </a:lnTo>
                <a:lnTo>
                  <a:pt x="2473204" y="1462891"/>
                </a:lnTo>
                <a:lnTo>
                  <a:pt x="2410111" y="1366113"/>
                </a:lnTo>
                <a:cubicBezTo>
                  <a:pt x="2184173" y="1006131"/>
                  <a:pt x="1920119" y="468630"/>
                  <a:pt x="1701044" y="335280"/>
                </a:cubicBezTo>
                <a:cubicBezTo>
                  <a:pt x="1350524" y="121920"/>
                  <a:pt x="993231" y="518160"/>
                  <a:pt x="654564" y="416560"/>
                </a:cubicBezTo>
                <a:cubicBezTo>
                  <a:pt x="485231" y="365760"/>
                  <a:pt x="282877" y="225637"/>
                  <a:pt x="100844" y="8191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12FC7FA8-08E4-46CE-AE95-7AB2C9196F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4AE3BCB9-3B9F-4085-B21F-7ABE6590B5E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4.png"/><Relationship Id="rId3" Type="http://schemas.openxmlformats.org/officeDocument/2006/relationships/tags" Target="../tags/tag5.xml"/><Relationship Id="rId2" Type="http://schemas.openxmlformats.org/officeDocument/2006/relationships/image" Target="../media/image13.png"/><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2341353"/>
            <a:ext cx="12192000" cy="4516647"/>
          </a:xfrm>
          <a:custGeom>
            <a:avLst/>
            <a:gdLst>
              <a:gd name="connsiteX0" fmla="*/ 10980113 w 12192000"/>
              <a:gd name="connsiteY0" fmla="*/ 528 h 4516647"/>
              <a:gd name="connsiteX1" fmla="*/ 12158824 w 12192000"/>
              <a:gd name="connsiteY1" fmla="*/ 421354 h 4516647"/>
              <a:gd name="connsiteX2" fmla="*/ 12192000 w 12192000"/>
              <a:gd name="connsiteY2" fmla="*/ 442555 h 4516647"/>
              <a:gd name="connsiteX3" fmla="*/ 12192000 w 12192000"/>
              <a:gd name="connsiteY3" fmla="*/ 4516647 h 4516647"/>
              <a:gd name="connsiteX4" fmla="*/ 0 w 12192000"/>
              <a:gd name="connsiteY4" fmla="*/ 4516647 h 4516647"/>
              <a:gd name="connsiteX5" fmla="*/ 0 w 12192000"/>
              <a:gd name="connsiteY5" fmla="*/ 1092590 h 4516647"/>
              <a:gd name="connsiteX6" fmla="*/ 102299 w 12192000"/>
              <a:gd name="connsiteY6" fmla="*/ 1027473 h 4516647"/>
              <a:gd name="connsiteX7" fmla="*/ 1169065 w 12192000"/>
              <a:gd name="connsiteY7" fmla="*/ 848707 h 4516647"/>
              <a:gd name="connsiteX8" fmla="*/ 6182194 w 12192000"/>
              <a:gd name="connsiteY8" fmla="*/ 3127404 h 4516647"/>
              <a:gd name="connsiteX9" fmla="*/ 10980113 w 12192000"/>
              <a:gd name="connsiteY9" fmla="*/ 528 h 451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516647">
                <a:moveTo>
                  <a:pt x="10980113" y="528"/>
                </a:moveTo>
                <a:cubicBezTo>
                  <a:pt x="11349873" y="12132"/>
                  <a:pt x="11752997" y="172617"/>
                  <a:pt x="12158824" y="421354"/>
                </a:cubicBezTo>
                <a:lnTo>
                  <a:pt x="12192000" y="442555"/>
                </a:lnTo>
                <a:lnTo>
                  <a:pt x="12192000" y="4516647"/>
                </a:lnTo>
                <a:lnTo>
                  <a:pt x="0" y="4516647"/>
                </a:lnTo>
                <a:lnTo>
                  <a:pt x="0" y="1092590"/>
                </a:lnTo>
                <a:lnTo>
                  <a:pt x="102299" y="1027473"/>
                </a:lnTo>
                <a:cubicBezTo>
                  <a:pt x="382005" y="866114"/>
                  <a:pt x="728359" y="769586"/>
                  <a:pt x="1169065" y="848707"/>
                </a:cubicBezTo>
                <a:cubicBezTo>
                  <a:pt x="2344281" y="1059698"/>
                  <a:pt x="4547020" y="3268768"/>
                  <a:pt x="6182194" y="3127404"/>
                </a:cubicBezTo>
                <a:cubicBezTo>
                  <a:pt x="7817368" y="2986041"/>
                  <a:pt x="9501071" y="-45891"/>
                  <a:pt x="10980113" y="528"/>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5" name="任意多边形: 形状 4"/>
          <p:cNvSpPr/>
          <p:nvPr/>
        </p:nvSpPr>
        <p:spPr>
          <a:xfrm>
            <a:off x="5747033" y="5375564"/>
            <a:ext cx="6444968" cy="1482436"/>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6" name="任意多边形: 形状 5"/>
          <p:cNvSpPr/>
          <p:nvPr/>
        </p:nvSpPr>
        <p:spPr>
          <a:xfrm>
            <a:off x="0" y="4126296"/>
            <a:ext cx="4280660" cy="2731704"/>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r="57364" b="82924"/>
          <a:stretch>
            <a:fillRect/>
          </a:stretch>
        </p:blipFill>
        <p:spPr>
          <a:xfrm rot="16200000" flipV="1">
            <a:off x="9644259" y="4310259"/>
            <a:ext cx="3183039" cy="1912443"/>
          </a:xfrm>
          <a:prstGeom prst="rect">
            <a:avLst/>
          </a:prstGeom>
        </p:spPr>
      </p:pic>
      <p:sp>
        <p:nvSpPr>
          <p:cNvPr id="11" name="文本框 10"/>
          <p:cNvSpPr txBox="1"/>
          <p:nvPr/>
        </p:nvSpPr>
        <p:spPr>
          <a:xfrm>
            <a:off x="363855" y="2693035"/>
            <a:ext cx="11315065" cy="913130"/>
          </a:xfrm>
          <a:prstGeom prst="rect">
            <a:avLst/>
          </a:prstGeom>
          <a:noFill/>
        </p:spPr>
        <p:txBody>
          <a:bodyPr wrap="square">
            <a:noAutofit/>
          </a:bodyPr>
          <a:lstStyle/>
          <a:p>
            <a:pPr algn="ctr"/>
            <a:r>
              <a:rPr lang="en-US" altLang="zh-CN" sz="4800" b="1">
                <a:solidFill>
                  <a:srgbClr val="497362"/>
                </a:solidFill>
                <a:latin typeface="Arial Black" panose="020B0A04020102020204" charset="0"/>
                <a:ea typeface="思源黑体 HW Bold" panose="020B0800000000000000" pitchFamily="34" charset="-122"/>
                <a:cs typeface="Arial Black" panose="020B0A04020102020204" charset="0"/>
              </a:rPr>
              <a:t>Traditional Chinese Medicine</a:t>
            </a:r>
            <a:endParaRPr lang="en-US" altLang="zh-CN" sz="4800" b="1" dirty="0">
              <a:solidFill>
                <a:srgbClr val="497362"/>
              </a:solidFill>
              <a:latin typeface="Arial Black" panose="020B0A04020102020204" charset="0"/>
              <a:ea typeface="思源黑体 HW Bold" panose="020B0800000000000000" pitchFamily="34" charset="-122"/>
              <a:cs typeface="Arial Black" panose="020B0A04020102020204" charset="0"/>
            </a:endParaRPr>
          </a:p>
        </p:txBody>
      </p:sp>
      <p:grpSp>
        <p:nvGrpSpPr>
          <p:cNvPr id="15" name="组合 14"/>
          <p:cNvGrpSpPr/>
          <p:nvPr/>
        </p:nvGrpSpPr>
        <p:grpSpPr>
          <a:xfrm>
            <a:off x="4792345" y="1547495"/>
            <a:ext cx="2194560" cy="624840"/>
            <a:chOff x="4998720" y="1203960"/>
            <a:chExt cx="2194560" cy="624840"/>
          </a:xfrm>
        </p:grpSpPr>
        <p:sp>
          <p:nvSpPr>
            <p:cNvPr id="12" name="椭圆 11"/>
            <p:cNvSpPr/>
            <p:nvPr/>
          </p:nvSpPr>
          <p:spPr>
            <a:xfrm>
              <a:off x="4998720" y="1203960"/>
              <a:ext cx="624840" cy="624840"/>
            </a:xfrm>
            <a:prstGeom prst="ellipse">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a:solidFill>
                    <a:schemeClr val="bg1"/>
                  </a:solidFill>
                  <a:latin typeface="Berlin Sans FB Demi" panose="020E0802020502020306" charset="0"/>
                  <a:ea typeface="思源黑体 HW Bold" panose="020B0800000000000000" pitchFamily="34" charset="-122"/>
                  <a:cs typeface="Berlin Sans FB Demi" panose="020E0802020502020306" charset="0"/>
                </a:rPr>
                <a:t>T</a:t>
              </a:r>
              <a:endParaRPr lang="en-US" altLang="zh-CN" sz="2400" dirty="0">
                <a:solidFill>
                  <a:schemeClr val="bg1"/>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13" name="椭圆 12"/>
            <p:cNvSpPr/>
            <p:nvPr/>
          </p:nvSpPr>
          <p:spPr>
            <a:xfrm>
              <a:off x="5783580" y="1203960"/>
              <a:ext cx="624840" cy="624840"/>
            </a:xfrm>
            <a:prstGeom prst="ellipse">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a:solidFill>
                    <a:schemeClr val="bg1"/>
                  </a:solidFill>
                  <a:latin typeface="Berlin Sans FB Demi" panose="020E0802020502020306" charset="0"/>
                  <a:ea typeface="思源黑体 HW Bold" panose="020B0800000000000000" pitchFamily="34" charset="-122"/>
                  <a:cs typeface="Berlin Sans FB Demi" panose="020E0802020502020306" charset="0"/>
                </a:rPr>
                <a:t>C</a:t>
              </a:r>
              <a:endParaRPr lang="en-US" altLang="zh-CN" sz="2400" dirty="0">
                <a:solidFill>
                  <a:schemeClr val="bg1"/>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14" name="椭圆 13"/>
            <p:cNvSpPr/>
            <p:nvPr/>
          </p:nvSpPr>
          <p:spPr>
            <a:xfrm>
              <a:off x="6568440" y="1203960"/>
              <a:ext cx="624840" cy="624840"/>
            </a:xfrm>
            <a:prstGeom prst="ellipse">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a:solidFill>
                    <a:schemeClr val="bg1"/>
                  </a:solidFill>
                  <a:latin typeface="Berlin Sans FB Demi" panose="020E0802020502020306" charset="0"/>
                  <a:ea typeface="思源黑体 HW Bold" panose="020B0800000000000000" pitchFamily="34" charset="-122"/>
                  <a:cs typeface="Berlin Sans FB Demi" panose="020E0802020502020306" charset="0"/>
                </a:rPr>
                <a:t>M</a:t>
              </a:r>
              <a:endParaRPr lang="en-US" altLang="zh-CN" sz="2400" dirty="0">
                <a:solidFill>
                  <a:schemeClr val="bg1"/>
                </a:solidFill>
                <a:latin typeface="Berlin Sans FB Demi" panose="020E0802020502020306" charset="0"/>
                <a:ea typeface="思源黑体 HW Bold" panose="020B0800000000000000" pitchFamily="34" charset="-122"/>
                <a:cs typeface="Berlin Sans FB Demi" panose="020E0802020502020306" charset="0"/>
              </a:endParaRPr>
            </a:p>
          </p:txBody>
        </p:sp>
      </p:grpSp>
      <p:sp>
        <p:nvSpPr>
          <p:cNvPr id="17" name="矩形: 圆角 16"/>
          <p:cNvSpPr/>
          <p:nvPr/>
        </p:nvSpPr>
        <p:spPr>
          <a:xfrm>
            <a:off x="4691658" y="4363759"/>
            <a:ext cx="2560931" cy="471908"/>
          </a:xfrm>
          <a:prstGeom prst="roundRect">
            <a:avLst>
              <a:gd name="adj" fmla="val 50000"/>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chemeClr val="bg1"/>
                </a:solidFill>
                <a:latin typeface="微软雅黑" panose="020B0503020204020204" charset="-122"/>
                <a:ea typeface="微软雅黑" panose="020B0503020204020204" charset="-122"/>
                <a:cs typeface="微软雅黑" panose="020B0503020204020204" charset="-122"/>
              </a:rPr>
              <a:t>reporter: 姜睿</a:t>
            </a:r>
            <a:endParaRPr lang="zh-CN" altLang="en-US" b="1" dirty="0">
              <a:solidFill>
                <a:schemeClr val="bg1"/>
              </a:solidFill>
              <a:latin typeface="仿宋" panose="02010609060101010101" charset="-122"/>
              <a:ea typeface="仿宋" panose="02010609060101010101" charset="-122"/>
              <a:cs typeface="微软雅黑" panose="020B0503020204020204" charset="-122"/>
            </a:endParaRPr>
          </a:p>
        </p:txBody>
      </p:sp>
      <p:sp>
        <p:nvSpPr>
          <p:cNvPr id="20" name="任意多边形: 形状 19"/>
          <p:cNvSpPr/>
          <p:nvPr/>
        </p:nvSpPr>
        <p:spPr>
          <a:xfrm>
            <a:off x="-463558" y="0"/>
            <a:ext cx="3208001" cy="762561"/>
          </a:xfrm>
          <a:custGeom>
            <a:avLst/>
            <a:gdLst>
              <a:gd name="connsiteX0" fmla="*/ 0 w 3208001"/>
              <a:gd name="connsiteY0" fmla="*/ 0 h 762561"/>
              <a:gd name="connsiteX1" fmla="*/ 3208001 w 3208001"/>
              <a:gd name="connsiteY1" fmla="*/ 0 h 762561"/>
              <a:gd name="connsiteX2" fmla="*/ 3187074 w 3208001"/>
              <a:gd name="connsiteY2" fmla="*/ 26035 h 762561"/>
              <a:gd name="connsiteX3" fmla="*/ 2749559 w 3208001"/>
              <a:gd name="connsiteY3" fmla="*/ 325120 h 762561"/>
              <a:gd name="connsiteX4" fmla="*/ 1794519 w 3208001"/>
              <a:gd name="connsiteY4" fmla="*/ 335280 h 762561"/>
              <a:gd name="connsiteX5" fmla="*/ 991879 w 3208001"/>
              <a:gd name="connsiteY5" fmla="*/ 762000 h 762561"/>
              <a:gd name="connsiteX6" fmla="*/ 46999 w 3208001"/>
              <a:gd name="connsiteY6" fmla="*/ 233680 h 762561"/>
              <a:gd name="connsiteX7" fmla="*/ 9 w 3208001"/>
              <a:gd name="connsiteY7" fmla="*/ 26352 h 76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8001" h="762561">
                <a:moveTo>
                  <a:pt x="0" y="0"/>
                </a:moveTo>
                <a:lnTo>
                  <a:pt x="3208001" y="0"/>
                </a:lnTo>
                <a:lnTo>
                  <a:pt x="3187074" y="26035"/>
                </a:lnTo>
                <a:cubicBezTo>
                  <a:pt x="3063672" y="151553"/>
                  <a:pt x="2863859" y="271780"/>
                  <a:pt x="2749559" y="325120"/>
                </a:cubicBezTo>
                <a:cubicBezTo>
                  <a:pt x="2520959" y="431800"/>
                  <a:pt x="2087466" y="262467"/>
                  <a:pt x="1794519" y="335280"/>
                </a:cubicBezTo>
                <a:cubicBezTo>
                  <a:pt x="1501572" y="408093"/>
                  <a:pt x="1283132" y="778933"/>
                  <a:pt x="991879" y="762000"/>
                </a:cubicBezTo>
                <a:cubicBezTo>
                  <a:pt x="700626" y="745067"/>
                  <a:pt x="136746" y="455507"/>
                  <a:pt x="46999" y="233680"/>
                </a:cubicBezTo>
                <a:cubicBezTo>
                  <a:pt x="24562" y="178223"/>
                  <a:pt x="6465" y="105516"/>
                  <a:pt x="9" y="26352"/>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57364" b="82924"/>
          <a:stretch>
            <a:fillRect/>
          </a:stretch>
        </p:blipFill>
        <p:spPr>
          <a:xfrm>
            <a:off x="0" y="0"/>
            <a:ext cx="3183039" cy="1912443"/>
          </a:xfrm>
          <a:prstGeom prst="rect">
            <a:avLst/>
          </a:prstGeom>
        </p:spPr>
      </p:pic>
      <p:sp>
        <p:nvSpPr>
          <p:cNvPr id="25" name="任意多边形: 形状 24"/>
          <p:cNvSpPr/>
          <p:nvPr/>
        </p:nvSpPr>
        <p:spPr>
          <a:xfrm>
            <a:off x="9718796" y="0"/>
            <a:ext cx="2473204" cy="1462891"/>
          </a:xfrm>
          <a:custGeom>
            <a:avLst/>
            <a:gdLst>
              <a:gd name="connsiteX0" fmla="*/ 0 w 2473204"/>
              <a:gd name="connsiteY0" fmla="*/ 0 h 1462891"/>
              <a:gd name="connsiteX1" fmla="*/ 2473204 w 2473204"/>
              <a:gd name="connsiteY1" fmla="*/ 0 h 1462891"/>
              <a:gd name="connsiteX2" fmla="*/ 2473204 w 2473204"/>
              <a:gd name="connsiteY2" fmla="*/ 1462891 h 1462891"/>
              <a:gd name="connsiteX3" fmla="*/ 2410111 w 2473204"/>
              <a:gd name="connsiteY3" fmla="*/ 1366113 h 1462891"/>
              <a:gd name="connsiteX4" fmla="*/ 1701044 w 2473204"/>
              <a:gd name="connsiteY4" fmla="*/ 335280 h 1462891"/>
              <a:gd name="connsiteX5" fmla="*/ 654564 w 2473204"/>
              <a:gd name="connsiteY5" fmla="*/ 416560 h 1462891"/>
              <a:gd name="connsiteX6" fmla="*/ 100844 w 2473204"/>
              <a:gd name="connsiteY6" fmla="*/ 81915 h 146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3204" h="1462891">
                <a:moveTo>
                  <a:pt x="0" y="0"/>
                </a:moveTo>
                <a:lnTo>
                  <a:pt x="2473204" y="0"/>
                </a:lnTo>
                <a:lnTo>
                  <a:pt x="2473204" y="1462891"/>
                </a:lnTo>
                <a:lnTo>
                  <a:pt x="2410111" y="1366113"/>
                </a:lnTo>
                <a:cubicBezTo>
                  <a:pt x="2184173" y="1006131"/>
                  <a:pt x="1920119" y="468630"/>
                  <a:pt x="1701044" y="335280"/>
                </a:cubicBezTo>
                <a:cubicBezTo>
                  <a:pt x="1350524" y="121920"/>
                  <a:pt x="993231" y="518160"/>
                  <a:pt x="654564" y="416560"/>
                </a:cubicBezTo>
                <a:cubicBezTo>
                  <a:pt x="485231" y="365760"/>
                  <a:pt x="282877" y="225637"/>
                  <a:pt x="100844" y="8191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2500"/>
                            </p:stCondLst>
                            <p:childTnLst>
                              <p:par>
                                <p:cTn id="50" presetID="16" presetClass="entr" presetSubtype="21"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p:bldP spid="17" grpId="0" bldLvl="0" animBg="1"/>
      <p:bldP spid="20"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形状 51"/>
          <p:cNvSpPr/>
          <p:nvPr/>
        </p:nvSpPr>
        <p:spPr>
          <a:xfrm>
            <a:off x="0" y="3079011"/>
            <a:ext cx="12192000" cy="3778989"/>
          </a:xfrm>
          <a:custGeom>
            <a:avLst/>
            <a:gdLst>
              <a:gd name="connsiteX0" fmla="*/ 2833907 w 12192000"/>
              <a:gd name="connsiteY0" fmla="*/ 235 h 3778989"/>
              <a:gd name="connsiteX1" fmla="*/ 3124200 w 12192000"/>
              <a:gd name="connsiteY1" fmla="*/ 14710 h 3778989"/>
              <a:gd name="connsiteX2" fmla="*/ 8061960 w 12192000"/>
              <a:gd name="connsiteY2" fmla="*/ 1797790 h 3778989"/>
              <a:gd name="connsiteX3" fmla="*/ 12120324 w 12192000"/>
              <a:gd name="connsiteY3" fmla="*/ 52215 h 3778989"/>
              <a:gd name="connsiteX4" fmla="*/ 12192000 w 12192000"/>
              <a:gd name="connsiteY4" fmla="*/ 25570 h 3778989"/>
              <a:gd name="connsiteX5" fmla="*/ 12192000 w 12192000"/>
              <a:gd name="connsiteY5" fmla="*/ 3778989 h 3778989"/>
              <a:gd name="connsiteX6" fmla="*/ 0 w 12192000"/>
              <a:gd name="connsiteY6" fmla="*/ 3778989 h 3778989"/>
              <a:gd name="connsiteX7" fmla="*/ 0 w 12192000"/>
              <a:gd name="connsiteY7" fmla="*/ 599450 h 3778989"/>
              <a:gd name="connsiteX8" fmla="*/ 72286 w 12192000"/>
              <a:gd name="connsiteY8" fmla="*/ 574411 h 3778989"/>
              <a:gd name="connsiteX9" fmla="*/ 2833907 w 12192000"/>
              <a:gd name="connsiteY9" fmla="*/ 235 h 37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778989">
                <a:moveTo>
                  <a:pt x="2833907" y="235"/>
                </a:moveTo>
                <a:cubicBezTo>
                  <a:pt x="2932053" y="1296"/>
                  <a:pt x="3028950" y="5979"/>
                  <a:pt x="3124200" y="14710"/>
                </a:cubicBezTo>
                <a:cubicBezTo>
                  <a:pt x="4648201" y="154410"/>
                  <a:pt x="6413500" y="1805410"/>
                  <a:pt x="8061960" y="1797790"/>
                </a:cubicBezTo>
                <a:cubicBezTo>
                  <a:pt x="9298305" y="1792075"/>
                  <a:pt x="10996136" y="497628"/>
                  <a:pt x="12120324" y="52215"/>
                </a:cubicBezTo>
                <a:lnTo>
                  <a:pt x="12192000" y="25570"/>
                </a:lnTo>
                <a:lnTo>
                  <a:pt x="12192000" y="3778989"/>
                </a:lnTo>
                <a:lnTo>
                  <a:pt x="0" y="3778989"/>
                </a:lnTo>
                <a:lnTo>
                  <a:pt x="0" y="599450"/>
                </a:lnTo>
                <a:lnTo>
                  <a:pt x="72286" y="574411"/>
                </a:lnTo>
                <a:cubicBezTo>
                  <a:pt x="883903" y="298690"/>
                  <a:pt x="1913789" y="-9712"/>
                  <a:pt x="2833907" y="235"/>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7" name="任意多边形: 形状 26"/>
          <p:cNvSpPr/>
          <p:nvPr/>
        </p:nvSpPr>
        <p:spPr>
          <a:xfrm>
            <a:off x="1" y="0"/>
            <a:ext cx="1325879" cy="898269"/>
          </a:xfrm>
          <a:custGeom>
            <a:avLst/>
            <a:gdLst>
              <a:gd name="connsiteX0" fmla="*/ 0 w 1834149"/>
              <a:gd name="connsiteY0" fmla="*/ 0 h 1242616"/>
              <a:gd name="connsiteX1" fmla="*/ 1792705 w 1834149"/>
              <a:gd name="connsiteY1" fmla="*/ 0 h 1242616"/>
              <a:gd name="connsiteX2" fmla="*/ 1825943 w 1834149"/>
              <a:gd name="connsiteY2" fmla="*/ 199207 h 1242616"/>
              <a:gd name="connsiteX3" fmla="*/ 1615440 w 1834149"/>
              <a:gd name="connsiteY3" fmla="*/ 1060267 h 1242616"/>
              <a:gd name="connsiteX4" fmla="*/ 11789 w 1834149"/>
              <a:gd name="connsiteY4" fmla="*/ 1186038 h 1242616"/>
              <a:gd name="connsiteX5" fmla="*/ 0 w 1834149"/>
              <a:gd name="connsiteY5" fmla="*/ 1183705 h 1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149" h="1242616">
                <a:moveTo>
                  <a:pt x="0" y="0"/>
                </a:moveTo>
                <a:lnTo>
                  <a:pt x="1792705" y="0"/>
                </a:lnTo>
                <a:lnTo>
                  <a:pt x="1825943" y="199207"/>
                </a:lnTo>
                <a:cubicBezTo>
                  <a:pt x="1859915" y="564332"/>
                  <a:pt x="1788160" y="921837"/>
                  <a:pt x="1615440" y="1060267"/>
                </a:cubicBezTo>
                <a:cubicBezTo>
                  <a:pt x="1377950" y="1250608"/>
                  <a:pt x="623024" y="1290881"/>
                  <a:pt x="11789" y="1186038"/>
                </a:cubicBezTo>
                <a:lnTo>
                  <a:pt x="0" y="1183705"/>
                </a:ln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1" name="任意多边形: 形状 40"/>
          <p:cNvSpPr/>
          <p:nvPr/>
        </p:nvSpPr>
        <p:spPr>
          <a:xfrm>
            <a:off x="7951571" y="5882640"/>
            <a:ext cx="4240429" cy="975360"/>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39" name="任意多边形: 形状 38"/>
          <p:cNvSpPr/>
          <p:nvPr/>
        </p:nvSpPr>
        <p:spPr>
          <a:xfrm>
            <a:off x="0" y="4876800"/>
            <a:ext cx="3104598" cy="1981200"/>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2" name="任意多边形: 形状 21"/>
          <p:cNvSpPr/>
          <p:nvPr/>
        </p:nvSpPr>
        <p:spPr>
          <a:xfrm>
            <a:off x="10576560" y="-1"/>
            <a:ext cx="1615441" cy="1043542"/>
          </a:xfrm>
          <a:custGeom>
            <a:avLst/>
            <a:gdLst>
              <a:gd name="connsiteX0" fmla="*/ 0 w 2311203"/>
              <a:gd name="connsiteY0" fmla="*/ 0 h 1492990"/>
              <a:gd name="connsiteX1" fmla="*/ 2311203 w 2311203"/>
              <a:gd name="connsiteY1" fmla="*/ 0 h 1492990"/>
              <a:gd name="connsiteX2" fmla="*/ 2311203 w 2311203"/>
              <a:gd name="connsiteY2" fmla="*/ 1487071 h 1492990"/>
              <a:gd name="connsiteX3" fmla="*/ 2284310 w 2311203"/>
              <a:gd name="connsiteY3" fmla="*/ 1488966 h 1492990"/>
              <a:gd name="connsiteX4" fmla="*/ 741483 w 2311203"/>
              <a:gd name="connsiteY4" fmla="*/ 1203960 h 1492990"/>
              <a:gd name="connsiteX5" fmla="*/ 66161 w 2311203"/>
              <a:gd name="connsiteY5" fmla="*/ 203835 h 1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1203" h="1492990">
                <a:moveTo>
                  <a:pt x="0" y="0"/>
                </a:moveTo>
                <a:lnTo>
                  <a:pt x="2311203" y="0"/>
                </a:lnTo>
                <a:lnTo>
                  <a:pt x="2311203" y="1487071"/>
                </a:lnTo>
                <a:lnTo>
                  <a:pt x="2284310" y="1488966"/>
                </a:lnTo>
                <a:cubicBezTo>
                  <a:pt x="1734067" y="1514515"/>
                  <a:pt x="1054221" y="1418273"/>
                  <a:pt x="741483" y="1203960"/>
                </a:cubicBezTo>
                <a:cubicBezTo>
                  <a:pt x="491293" y="1032510"/>
                  <a:pt x="225863" y="614045"/>
                  <a:pt x="66161" y="20383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3" name="任意多边形: 形状 42"/>
          <p:cNvSpPr/>
          <p:nvPr/>
        </p:nvSpPr>
        <p:spPr>
          <a:xfrm>
            <a:off x="-4373880" y="2849880"/>
            <a:ext cx="9159240" cy="5958840"/>
          </a:xfrm>
          <a:custGeom>
            <a:avLst/>
            <a:gdLst>
              <a:gd name="connsiteX0" fmla="*/ 0 w 9159240"/>
              <a:gd name="connsiteY0" fmla="*/ 0 h 5958840"/>
              <a:gd name="connsiteX1" fmla="*/ 60960 w 9159240"/>
              <a:gd name="connsiteY1" fmla="*/ 0 h 5958840"/>
              <a:gd name="connsiteX2" fmla="*/ 4236720 w 9159240"/>
              <a:gd name="connsiteY2" fmla="*/ 1005840 h 5958840"/>
              <a:gd name="connsiteX3" fmla="*/ 5288280 w 9159240"/>
              <a:gd name="connsiteY3" fmla="*/ 3246120 h 5958840"/>
              <a:gd name="connsiteX4" fmla="*/ 7650480 w 9159240"/>
              <a:gd name="connsiteY4" fmla="*/ 3246120 h 5958840"/>
              <a:gd name="connsiteX5" fmla="*/ 9159240 w 9159240"/>
              <a:gd name="connsiteY5" fmla="*/ 5958840 h 595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40" h="5958840">
                <a:moveTo>
                  <a:pt x="0" y="0"/>
                </a:moveTo>
                <a:lnTo>
                  <a:pt x="60960" y="0"/>
                </a:lnTo>
                <a:cubicBezTo>
                  <a:pt x="767080" y="167640"/>
                  <a:pt x="3365500" y="464820"/>
                  <a:pt x="4236720" y="1005840"/>
                </a:cubicBezTo>
                <a:cubicBezTo>
                  <a:pt x="5107940" y="1546860"/>
                  <a:pt x="4719320" y="2872740"/>
                  <a:pt x="5288280" y="3246120"/>
                </a:cubicBezTo>
                <a:cubicBezTo>
                  <a:pt x="5857240" y="3619500"/>
                  <a:pt x="7005320" y="2794000"/>
                  <a:pt x="7650480" y="3246120"/>
                </a:cubicBezTo>
                <a:cubicBezTo>
                  <a:pt x="8295640" y="3698240"/>
                  <a:pt x="8925560" y="5519420"/>
                  <a:pt x="9159240" y="5958840"/>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4" name="任意多边形: 形状 43"/>
          <p:cNvSpPr/>
          <p:nvPr/>
        </p:nvSpPr>
        <p:spPr>
          <a:xfrm>
            <a:off x="9903418" y="2155301"/>
            <a:ext cx="3233462" cy="8543179"/>
          </a:xfrm>
          <a:custGeom>
            <a:avLst/>
            <a:gdLst>
              <a:gd name="connsiteX0" fmla="*/ 3233462 w 3233462"/>
              <a:gd name="connsiteY0" fmla="*/ 725059 h 8543179"/>
              <a:gd name="connsiteX1" fmla="*/ 1358942 w 3233462"/>
              <a:gd name="connsiteY1" fmla="*/ 115459 h 8543179"/>
              <a:gd name="connsiteX2" fmla="*/ 1755182 w 3233462"/>
              <a:gd name="connsiteY2" fmla="*/ 2767219 h 8543179"/>
              <a:gd name="connsiteX3" fmla="*/ 17822 w 3233462"/>
              <a:gd name="connsiteY3" fmla="*/ 4535059 h 8543179"/>
              <a:gd name="connsiteX4" fmla="*/ 3020102 w 3233462"/>
              <a:gd name="connsiteY4" fmla="*/ 8543179 h 8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462" h="8543179">
                <a:moveTo>
                  <a:pt x="3233462" y="725059"/>
                </a:moveTo>
                <a:cubicBezTo>
                  <a:pt x="2419392" y="250079"/>
                  <a:pt x="1605322" y="-224901"/>
                  <a:pt x="1358942" y="115459"/>
                </a:cubicBezTo>
                <a:cubicBezTo>
                  <a:pt x="1112562" y="455819"/>
                  <a:pt x="1978702" y="2030619"/>
                  <a:pt x="1755182" y="2767219"/>
                </a:cubicBezTo>
                <a:cubicBezTo>
                  <a:pt x="1531662" y="3503819"/>
                  <a:pt x="-192998" y="3572399"/>
                  <a:pt x="17822" y="4535059"/>
                </a:cubicBezTo>
                <a:cubicBezTo>
                  <a:pt x="228642" y="5497719"/>
                  <a:pt x="2529882" y="7887859"/>
                  <a:pt x="3020102" y="8543179"/>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63" name="组合 62"/>
          <p:cNvGrpSpPr/>
          <p:nvPr/>
        </p:nvGrpSpPr>
        <p:grpSpPr>
          <a:xfrm>
            <a:off x="5311140" y="1189586"/>
            <a:ext cx="1569720" cy="1068651"/>
            <a:chOff x="5311140" y="1189586"/>
            <a:chExt cx="1569720" cy="1068651"/>
          </a:xfrm>
        </p:grpSpPr>
        <p:sp>
          <p:nvSpPr>
            <p:cNvPr id="59" name="椭圆 58"/>
            <p:cNvSpPr/>
            <p:nvPr/>
          </p:nvSpPr>
          <p:spPr>
            <a:xfrm>
              <a:off x="6096000" y="118958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8" name="文本框 57"/>
            <p:cNvSpPr txBox="1"/>
            <p:nvPr/>
          </p:nvSpPr>
          <p:spPr>
            <a:xfrm>
              <a:off x="5311140" y="1243507"/>
              <a:ext cx="1569720" cy="1014730"/>
            </a:xfrm>
            <a:prstGeom prst="rect">
              <a:avLst/>
            </a:prstGeom>
            <a:noFill/>
          </p:spPr>
          <p:txBody>
            <a:bodyPr wrap="square">
              <a:spAutoFit/>
            </a:bodyPr>
            <a:lstStyle/>
            <a:p>
              <a:pPr algn="ctr"/>
              <a:r>
                <a:rPr lang="en-US" altLang="zh-CN" sz="6000">
                  <a:solidFill>
                    <a:srgbClr val="497362"/>
                  </a:solidFill>
                  <a:latin typeface="Times New Roman" panose="02020603050405020304" charset="0"/>
                  <a:ea typeface="思源黑体 CN Medium" panose="020B0600000000000000" pitchFamily="34" charset="-122"/>
                  <a:cs typeface="Times New Roman" panose="02020603050405020304" charset="0"/>
                </a:rPr>
                <a:t>02</a:t>
              </a:r>
              <a:endParaRPr lang="zh-CN" altLang="en-US" sz="6000" dirty="0">
                <a:solidFill>
                  <a:srgbClr val="497362"/>
                </a:solidFill>
                <a:latin typeface="Times New Roman" panose="02020603050405020304" charset="0"/>
                <a:ea typeface="思源黑体 CN Medium" panose="020B0600000000000000" pitchFamily="34" charset="-122"/>
                <a:cs typeface="Times New Roman" panose="02020603050405020304" charset="0"/>
              </a:endParaRPr>
            </a:p>
          </p:txBody>
        </p:sp>
      </p:grpSp>
      <p:sp>
        <p:nvSpPr>
          <p:cNvPr id="60" name="文本框 59"/>
          <p:cNvSpPr txBox="1"/>
          <p:nvPr/>
        </p:nvSpPr>
        <p:spPr>
          <a:xfrm>
            <a:off x="2468880" y="2806039"/>
            <a:ext cx="7254240" cy="1245235"/>
          </a:xfrm>
          <a:prstGeom prst="rect">
            <a:avLst/>
          </a:prstGeom>
          <a:noFill/>
        </p:spPr>
        <p:txBody>
          <a:bodyPr wrap="square">
            <a:spAutoFit/>
          </a:bodyPr>
          <a:lstStyle/>
          <a:p>
            <a:pPr algn="ctr"/>
            <a:r>
              <a:rPr lang="zh-CN" altLang="en-US" sz="7500" b="1">
                <a:solidFill>
                  <a:srgbClr val="497362"/>
                </a:solidFill>
                <a:latin typeface="Berlin Sans FB Demi" panose="020E0802020502020306" charset="0"/>
                <a:ea typeface="思源黑体 HW Bold" panose="020B0800000000000000" pitchFamily="34" charset="-122"/>
                <a:cs typeface="Berlin Sans FB Demi" panose="020E0802020502020306" charset="0"/>
              </a:rPr>
              <a:t>Dai Medicine</a:t>
            </a:r>
            <a:endParaRPr lang="zh-CN" altLang="en-US" sz="7500" b="1" dirty="0">
              <a:solidFill>
                <a:srgbClr val="497362"/>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62" name="矩形: 圆角 61"/>
          <p:cNvSpPr/>
          <p:nvPr/>
        </p:nvSpPr>
        <p:spPr>
          <a:xfrm>
            <a:off x="5242560" y="4742509"/>
            <a:ext cx="1706880" cy="613458"/>
          </a:xfrm>
          <a:prstGeom prst="roundRect">
            <a:avLst>
              <a:gd name="adj" fmla="val 50000"/>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lang="en-US" altLang="zh-CN">
                <a:latin typeface="Times New Roman" panose="02020603050405020304" charset="0"/>
                <a:ea typeface="思源黑体 CN Medium" panose="020B0600000000000000" pitchFamily="34" charset="-122"/>
                <a:cs typeface="Times New Roman" panose="02020603050405020304" charset="0"/>
              </a:rPr>
              <a:t>PART TWO</a:t>
            </a:r>
            <a:endParaRPr lang="zh-CN" altLang="en-US" dirty="0">
              <a:latin typeface="Times New Roman" panose="02020603050405020304" charset="0"/>
              <a:ea typeface="思源黑体 CN Medium" panose="020B0600000000000000"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latin typeface="Berlin Sans FB Demi" panose="020E0802020502020306" charset="0"/>
                <a:cs typeface="Berlin Sans FB Demi" panose="020E0802020502020306" charset="0"/>
              </a:rPr>
              <a:t>Overview</a:t>
            </a:r>
            <a:endParaRPr lang="zh-CN" altLang="en-US" dirty="0">
              <a:latin typeface="Berlin Sans FB Demi" panose="020E0802020502020306" charset="0"/>
              <a:cs typeface="Berlin Sans FB Demi" panose="020E0802020502020306" charset="0"/>
            </a:endParaRPr>
          </a:p>
        </p:txBody>
      </p:sp>
      <p:sp>
        <p:nvSpPr>
          <p:cNvPr id="2" name="文本框 1"/>
          <p:cNvSpPr txBox="1"/>
          <p:nvPr/>
        </p:nvSpPr>
        <p:spPr>
          <a:xfrm>
            <a:off x="1084580" y="1642110"/>
            <a:ext cx="9518650" cy="1014730"/>
          </a:xfrm>
          <a:prstGeom prst="rect">
            <a:avLst/>
          </a:prstGeom>
          <a:noFill/>
        </p:spPr>
        <p:txBody>
          <a:bodyPr wrap="square">
            <a:spAutoFit/>
          </a:bodyPr>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In the long-term practice of disease prevention and treatment, the Dai people have continuously explored, practiced, perfected, and accumulated a variety of diagnosis and treatment experience and prescriptions for disease treatment.</a:t>
            </a:r>
            <a:endParaRPr lang="zh-CN" altLang="en-US" sz="2000">
              <a:latin typeface="Times New Roman" panose="02020603050405020304" charset="0"/>
              <a:cs typeface="Times New Roman" panose="02020603050405020304" charset="0"/>
            </a:endParaRPr>
          </a:p>
        </p:txBody>
      </p:sp>
      <p:sp>
        <p:nvSpPr>
          <p:cNvPr id="4" name="文本框 3"/>
          <p:cNvSpPr txBox="1"/>
          <p:nvPr/>
        </p:nvSpPr>
        <p:spPr>
          <a:xfrm>
            <a:off x="1111885" y="3429000"/>
            <a:ext cx="9518015" cy="1322070"/>
          </a:xfrm>
          <a:prstGeom prst="rect">
            <a:avLst/>
          </a:prstGeom>
          <a:noFill/>
        </p:spPr>
        <p:txBody>
          <a:bodyPr wrap="square">
            <a:spAutoFit/>
          </a:bodyPr>
          <a:p>
            <a:pPr algn="just"/>
            <a:r>
              <a:rPr lang="zh-CN" altLang="en-US" sz="2000" b="1">
                <a:solidFill>
                  <a:srgbClr val="619982"/>
                </a:solidFill>
                <a:latin typeface="Times New Roman" panose="02020603050405020304" charset="0"/>
                <a:cs typeface="Times New Roman" panose="02020603050405020304" charset="0"/>
                <a:sym typeface="+mn-ea"/>
              </a:rPr>
              <a:t>Characteristic medical science:</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Dai people believes that there are </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four towers</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（四塔） of wind, soil, water and fire in nature, and the human body is also composed of four towers. The balance of the four is healthy. </a:t>
            </a:r>
            <a:r>
              <a:rPr lang="zh-CN" altLang="en-US" sz="2000" i="1">
                <a:latin typeface="Times New Roman" panose="02020603050405020304" charset="0"/>
                <a:cs typeface="Times New Roman" panose="02020603050405020304" charset="0"/>
              </a:rPr>
              <a:t>It is also similar to the theory of the five elements of TCM.</a:t>
            </a:r>
            <a:endParaRPr lang="zh-CN" altLang="en-US"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rPr>
              <a:t>Features</a:t>
            </a:r>
            <a:endParaRPr lang="zh-CN" altLang="en-US">
              <a:latin typeface="Berlin Sans FB Demi" panose="020E0802020502020306" charset="0"/>
              <a:cs typeface="Berlin Sans FB Demi" panose="020E0802020502020306" charset="0"/>
            </a:endParaRPr>
          </a:p>
        </p:txBody>
      </p:sp>
      <p:sp>
        <p:nvSpPr>
          <p:cNvPr id="4" name="文本框 3"/>
          <p:cNvSpPr txBox="1"/>
          <p:nvPr/>
        </p:nvSpPr>
        <p:spPr>
          <a:xfrm>
            <a:off x="944245" y="1313180"/>
            <a:ext cx="10241915" cy="1416050"/>
          </a:xfrm>
          <a:prstGeom prst="rect">
            <a:avLst/>
          </a:prstGeom>
          <a:noFill/>
        </p:spPr>
        <p:txBody>
          <a:bodyPr wrap="square">
            <a:noAutofit/>
          </a:bodyPr>
          <a:p>
            <a:pPr algn="just"/>
            <a:r>
              <a:rPr lang="zh-CN" altLang="en-US" sz="2000">
                <a:latin typeface="Times New Roman" panose="02020603050405020304" charset="0"/>
                <a:cs typeface="Times New Roman" panose="02020603050405020304" charset="0"/>
              </a:rPr>
              <a:t>1. Influenced by Buddhist culture: Because the Dai people are mainly distributed in Yunnan Province which is close to some Buddhist countries, Dai medicine is deeply influenced by Buddhist culture. With most of the Dai Buddhists, the medical books there are mostly part of Buddhist scriptures, written on the Beiye leaf, called </a:t>
            </a:r>
            <a:r>
              <a:rPr lang="zh-CN" altLang="en-US" sz="2000" i="1">
                <a:latin typeface="Times New Roman" panose="02020603050405020304" charset="0"/>
                <a:cs typeface="Times New Roman" panose="02020603050405020304" charset="0"/>
              </a:rPr>
              <a:t>Beiye scripture （贝叶经）</a:t>
            </a:r>
            <a:r>
              <a:rPr lang="zh-CN" altLang="en-US" sz="2000">
                <a:latin typeface="Times New Roman" panose="02020603050405020304" charset="0"/>
                <a:cs typeface="Times New Roman" panose="02020603050405020304" charset="0"/>
              </a:rPr>
              <a:t>. </a:t>
            </a:r>
            <a:endParaRPr lang="zh-CN" altLang="en-US" sz="2000">
              <a:latin typeface="Times New Roman" panose="02020603050405020304" charset="0"/>
              <a:cs typeface="Times New Roman" panose="02020603050405020304" charset="0"/>
            </a:endParaRPr>
          </a:p>
        </p:txBody>
      </p:sp>
      <p:pic>
        <p:nvPicPr>
          <p:cNvPr id="3" name="图片 -2147482620" descr="IMG_256"/>
          <p:cNvPicPr>
            <a:picLocks noChangeAspect="1"/>
          </p:cNvPicPr>
          <p:nvPr/>
        </p:nvPicPr>
        <p:blipFill>
          <a:blip r:embed="rId1"/>
          <a:stretch>
            <a:fillRect/>
          </a:stretch>
        </p:blipFill>
        <p:spPr>
          <a:xfrm>
            <a:off x="4654550" y="2773680"/>
            <a:ext cx="2821305" cy="1877060"/>
          </a:xfrm>
          <a:prstGeom prst="rect">
            <a:avLst/>
          </a:prstGeom>
          <a:noFill/>
          <a:ln w="9525">
            <a:noFill/>
          </a:ln>
        </p:spPr>
      </p:pic>
      <p:sp>
        <p:nvSpPr>
          <p:cNvPr id="5" name="文本框 4"/>
          <p:cNvSpPr txBox="1"/>
          <p:nvPr/>
        </p:nvSpPr>
        <p:spPr>
          <a:xfrm>
            <a:off x="3822700" y="4592320"/>
            <a:ext cx="4545965" cy="351790"/>
          </a:xfrm>
          <a:prstGeom prst="rect">
            <a:avLst/>
          </a:prstGeom>
          <a:noFill/>
        </p:spPr>
        <p:txBody>
          <a:bodyPr wrap="square">
            <a:noAutofit/>
          </a:bodyPr>
          <a:p>
            <a:r>
              <a:rPr lang="zh-CN" altLang="en-US">
                <a:latin typeface="Times New Roman" panose="02020603050405020304" charset="0"/>
                <a:cs typeface="Times New Roman" panose="02020603050405020304" charset="0"/>
              </a:rPr>
              <a:t>The Ancient Book of Dai Medicine--《桑格龙》</a:t>
            </a:r>
            <a:endParaRPr lang="zh-CN" altLang="en-US">
              <a:latin typeface="Times New Roman" panose="02020603050405020304" charset="0"/>
              <a:cs typeface="Times New Roman" panose="02020603050405020304" charset="0"/>
            </a:endParaRPr>
          </a:p>
        </p:txBody>
      </p:sp>
      <p:sp>
        <p:nvSpPr>
          <p:cNvPr id="6" name="文本框 5"/>
          <p:cNvSpPr txBox="1"/>
          <p:nvPr/>
        </p:nvSpPr>
        <p:spPr>
          <a:xfrm>
            <a:off x="944245" y="5176520"/>
            <a:ext cx="10128250" cy="398780"/>
          </a:xfrm>
          <a:prstGeom prst="rect">
            <a:avLst/>
          </a:prstGeom>
          <a:noFill/>
        </p:spPr>
        <p:txBody>
          <a:bodyPr wrap="square">
            <a:spAutoFit/>
          </a:bodyPr>
          <a:p>
            <a:pPr algn="just"/>
            <a:r>
              <a:rPr lang="en-US" altLang="zh-CN" sz="2000">
                <a:latin typeface="Times New Roman" panose="02020603050405020304" charset="0"/>
                <a:cs typeface="Times New Roman" panose="02020603050405020304" charset="0"/>
              </a:rPr>
              <a:t>2.</a:t>
            </a:r>
            <a:r>
              <a:rPr lang="zh-CN" altLang="en-US" sz="2000">
                <a:latin typeface="Times New Roman" panose="02020603050405020304" charset="0"/>
                <a:cs typeface="Times New Roman" panose="02020603050405020304" charset="0"/>
              </a:rPr>
              <a:t>The therapies of Dai are very diverse. External therapies are particularly abundant. </a:t>
            </a:r>
            <a:endParaRPr lang="zh-CN" altLang="en-US"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sym typeface="+mn-ea"/>
              </a:rPr>
              <a:t>Characteristic therapy</a:t>
            </a:r>
            <a:endParaRPr lang="zh-CN" altLang="en-US">
              <a:latin typeface="Berlin Sans FB Demi" panose="020E0802020502020306" charset="0"/>
              <a:cs typeface="Berlin Sans FB Demi" panose="020E0802020502020306" charset="0"/>
            </a:endParaRPr>
          </a:p>
        </p:txBody>
      </p:sp>
      <p:sp>
        <p:nvSpPr>
          <p:cNvPr id="3" name="文本框 2"/>
          <p:cNvSpPr txBox="1"/>
          <p:nvPr/>
        </p:nvSpPr>
        <p:spPr>
          <a:xfrm>
            <a:off x="1236980" y="1277620"/>
            <a:ext cx="9839325" cy="1383665"/>
          </a:xfrm>
          <a:prstGeom prst="rect">
            <a:avLst/>
          </a:prstGeom>
          <a:noFill/>
        </p:spPr>
        <p:txBody>
          <a:bodyPr wrap="square">
            <a:noAutofit/>
          </a:bodyPr>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暖雅Nuanya (sleeping medicine therapy):</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an external therapy that covers the whole body of the patient with Dai medicine and hot medicine by lying down. It is one of the ten traditional therapies for Dai medical treatment and has been listed as the third batch of national Intangible Cultural Heritage.</a:t>
            </a:r>
            <a:endParaRPr lang="zh-CN" altLang="en-US" sz="2000">
              <a:latin typeface="Times New Roman" panose="02020603050405020304" charset="0"/>
              <a:cs typeface="Times New Roman" panose="02020603050405020304" charset="0"/>
            </a:endParaRPr>
          </a:p>
        </p:txBody>
      </p:sp>
      <p:pic>
        <p:nvPicPr>
          <p:cNvPr id="4" name="图片 -2147482615" descr="IMG_256"/>
          <p:cNvPicPr>
            <a:picLocks noChangeAspect="1"/>
          </p:cNvPicPr>
          <p:nvPr/>
        </p:nvPicPr>
        <p:blipFill>
          <a:blip r:embed="rId1"/>
          <a:stretch>
            <a:fillRect/>
          </a:stretch>
        </p:blipFill>
        <p:spPr>
          <a:xfrm>
            <a:off x="3032760" y="2705100"/>
            <a:ext cx="5674995" cy="37750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形状 51"/>
          <p:cNvSpPr/>
          <p:nvPr/>
        </p:nvSpPr>
        <p:spPr>
          <a:xfrm>
            <a:off x="0" y="3079011"/>
            <a:ext cx="12192000" cy="3778989"/>
          </a:xfrm>
          <a:custGeom>
            <a:avLst/>
            <a:gdLst>
              <a:gd name="connsiteX0" fmla="*/ 2833907 w 12192000"/>
              <a:gd name="connsiteY0" fmla="*/ 235 h 3778989"/>
              <a:gd name="connsiteX1" fmla="*/ 3124200 w 12192000"/>
              <a:gd name="connsiteY1" fmla="*/ 14710 h 3778989"/>
              <a:gd name="connsiteX2" fmla="*/ 8061960 w 12192000"/>
              <a:gd name="connsiteY2" fmla="*/ 1797790 h 3778989"/>
              <a:gd name="connsiteX3" fmla="*/ 12120324 w 12192000"/>
              <a:gd name="connsiteY3" fmla="*/ 52215 h 3778989"/>
              <a:gd name="connsiteX4" fmla="*/ 12192000 w 12192000"/>
              <a:gd name="connsiteY4" fmla="*/ 25570 h 3778989"/>
              <a:gd name="connsiteX5" fmla="*/ 12192000 w 12192000"/>
              <a:gd name="connsiteY5" fmla="*/ 3778989 h 3778989"/>
              <a:gd name="connsiteX6" fmla="*/ 0 w 12192000"/>
              <a:gd name="connsiteY6" fmla="*/ 3778989 h 3778989"/>
              <a:gd name="connsiteX7" fmla="*/ 0 w 12192000"/>
              <a:gd name="connsiteY7" fmla="*/ 599450 h 3778989"/>
              <a:gd name="connsiteX8" fmla="*/ 72286 w 12192000"/>
              <a:gd name="connsiteY8" fmla="*/ 574411 h 3778989"/>
              <a:gd name="connsiteX9" fmla="*/ 2833907 w 12192000"/>
              <a:gd name="connsiteY9" fmla="*/ 235 h 37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778989">
                <a:moveTo>
                  <a:pt x="2833907" y="235"/>
                </a:moveTo>
                <a:cubicBezTo>
                  <a:pt x="2932053" y="1296"/>
                  <a:pt x="3028950" y="5979"/>
                  <a:pt x="3124200" y="14710"/>
                </a:cubicBezTo>
                <a:cubicBezTo>
                  <a:pt x="4648201" y="154410"/>
                  <a:pt x="6413500" y="1805410"/>
                  <a:pt x="8061960" y="1797790"/>
                </a:cubicBezTo>
                <a:cubicBezTo>
                  <a:pt x="9298305" y="1792075"/>
                  <a:pt x="10996136" y="497628"/>
                  <a:pt x="12120324" y="52215"/>
                </a:cubicBezTo>
                <a:lnTo>
                  <a:pt x="12192000" y="25570"/>
                </a:lnTo>
                <a:lnTo>
                  <a:pt x="12192000" y="3778989"/>
                </a:lnTo>
                <a:lnTo>
                  <a:pt x="0" y="3778989"/>
                </a:lnTo>
                <a:lnTo>
                  <a:pt x="0" y="599450"/>
                </a:lnTo>
                <a:lnTo>
                  <a:pt x="72286" y="574411"/>
                </a:lnTo>
                <a:cubicBezTo>
                  <a:pt x="883903" y="298690"/>
                  <a:pt x="1913789" y="-9712"/>
                  <a:pt x="2833907" y="235"/>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7" name="任意多边形: 形状 26"/>
          <p:cNvSpPr/>
          <p:nvPr/>
        </p:nvSpPr>
        <p:spPr>
          <a:xfrm>
            <a:off x="1" y="0"/>
            <a:ext cx="1325879" cy="898269"/>
          </a:xfrm>
          <a:custGeom>
            <a:avLst/>
            <a:gdLst>
              <a:gd name="connsiteX0" fmla="*/ 0 w 1834149"/>
              <a:gd name="connsiteY0" fmla="*/ 0 h 1242616"/>
              <a:gd name="connsiteX1" fmla="*/ 1792705 w 1834149"/>
              <a:gd name="connsiteY1" fmla="*/ 0 h 1242616"/>
              <a:gd name="connsiteX2" fmla="*/ 1825943 w 1834149"/>
              <a:gd name="connsiteY2" fmla="*/ 199207 h 1242616"/>
              <a:gd name="connsiteX3" fmla="*/ 1615440 w 1834149"/>
              <a:gd name="connsiteY3" fmla="*/ 1060267 h 1242616"/>
              <a:gd name="connsiteX4" fmla="*/ 11789 w 1834149"/>
              <a:gd name="connsiteY4" fmla="*/ 1186038 h 1242616"/>
              <a:gd name="connsiteX5" fmla="*/ 0 w 1834149"/>
              <a:gd name="connsiteY5" fmla="*/ 1183705 h 1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149" h="1242616">
                <a:moveTo>
                  <a:pt x="0" y="0"/>
                </a:moveTo>
                <a:lnTo>
                  <a:pt x="1792705" y="0"/>
                </a:lnTo>
                <a:lnTo>
                  <a:pt x="1825943" y="199207"/>
                </a:lnTo>
                <a:cubicBezTo>
                  <a:pt x="1859915" y="564332"/>
                  <a:pt x="1788160" y="921837"/>
                  <a:pt x="1615440" y="1060267"/>
                </a:cubicBezTo>
                <a:cubicBezTo>
                  <a:pt x="1377950" y="1250608"/>
                  <a:pt x="623024" y="1290881"/>
                  <a:pt x="11789" y="1186038"/>
                </a:cubicBezTo>
                <a:lnTo>
                  <a:pt x="0" y="1183705"/>
                </a:ln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1" name="任意多边形: 形状 40"/>
          <p:cNvSpPr/>
          <p:nvPr/>
        </p:nvSpPr>
        <p:spPr>
          <a:xfrm>
            <a:off x="7951571" y="5882640"/>
            <a:ext cx="4240429" cy="975360"/>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39" name="任意多边形: 形状 38"/>
          <p:cNvSpPr/>
          <p:nvPr/>
        </p:nvSpPr>
        <p:spPr>
          <a:xfrm>
            <a:off x="0" y="4876800"/>
            <a:ext cx="3104598" cy="1981200"/>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2" name="任意多边形: 形状 21"/>
          <p:cNvSpPr/>
          <p:nvPr/>
        </p:nvSpPr>
        <p:spPr>
          <a:xfrm>
            <a:off x="10576560" y="-1"/>
            <a:ext cx="1615441" cy="1043542"/>
          </a:xfrm>
          <a:custGeom>
            <a:avLst/>
            <a:gdLst>
              <a:gd name="connsiteX0" fmla="*/ 0 w 2311203"/>
              <a:gd name="connsiteY0" fmla="*/ 0 h 1492990"/>
              <a:gd name="connsiteX1" fmla="*/ 2311203 w 2311203"/>
              <a:gd name="connsiteY1" fmla="*/ 0 h 1492990"/>
              <a:gd name="connsiteX2" fmla="*/ 2311203 w 2311203"/>
              <a:gd name="connsiteY2" fmla="*/ 1487071 h 1492990"/>
              <a:gd name="connsiteX3" fmla="*/ 2284310 w 2311203"/>
              <a:gd name="connsiteY3" fmla="*/ 1488966 h 1492990"/>
              <a:gd name="connsiteX4" fmla="*/ 741483 w 2311203"/>
              <a:gd name="connsiteY4" fmla="*/ 1203960 h 1492990"/>
              <a:gd name="connsiteX5" fmla="*/ 66161 w 2311203"/>
              <a:gd name="connsiteY5" fmla="*/ 203835 h 1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1203" h="1492990">
                <a:moveTo>
                  <a:pt x="0" y="0"/>
                </a:moveTo>
                <a:lnTo>
                  <a:pt x="2311203" y="0"/>
                </a:lnTo>
                <a:lnTo>
                  <a:pt x="2311203" y="1487071"/>
                </a:lnTo>
                <a:lnTo>
                  <a:pt x="2284310" y="1488966"/>
                </a:lnTo>
                <a:cubicBezTo>
                  <a:pt x="1734067" y="1514515"/>
                  <a:pt x="1054221" y="1418273"/>
                  <a:pt x="741483" y="1203960"/>
                </a:cubicBezTo>
                <a:cubicBezTo>
                  <a:pt x="491293" y="1032510"/>
                  <a:pt x="225863" y="614045"/>
                  <a:pt x="66161" y="20383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3" name="任意多边形: 形状 42"/>
          <p:cNvSpPr/>
          <p:nvPr/>
        </p:nvSpPr>
        <p:spPr>
          <a:xfrm>
            <a:off x="-4373880" y="2849880"/>
            <a:ext cx="9159240" cy="5958840"/>
          </a:xfrm>
          <a:custGeom>
            <a:avLst/>
            <a:gdLst>
              <a:gd name="connsiteX0" fmla="*/ 0 w 9159240"/>
              <a:gd name="connsiteY0" fmla="*/ 0 h 5958840"/>
              <a:gd name="connsiteX1" fmla="*/ 60960 w 9159240"/>
              <a:gd name="connsiteY1" fmla="*/ 0 h 5958840"/>
              <a:gd name="connsiteX2" fmla="*/ 4236720 w 9159240"/>
              <a:gd name="connsiteY2" fmla="*/ 1005840 h 5958840"/>
              <a:gd name="connsiteX3" fmla="*/ 5288280 w 9159240"/>
              <a:gd name="connsiteY3" fmla="*/ 3246120 h 5958840"/>
              <a:gd name="connsiteX4" fmla="*/ 7650480 w 9159240"/>
              <a:gd name="connsiteY4" fmla="*/ 3246120 h 5958840"/>
              <a:gd name="connsiteX5" fmla="*/ 9159240 w 9159240"/>
              <a:gd name="connsiteY5" fmla="*/ 5958840 h 595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40" h="5958840">
                <a:moveTo>
                  <a:pt x="0" y="0"/>
                </a:moveTo>
                <a:lnTo>
                  <a:pt x="60960" y="0"/>
                </a:lnTo>
                <a:cubicBezTo>
                  <a:pt x="767080" y="167640"/>
                  <a:pt x="3365500" y="464820"/>
                  <a:pt x="4236720" y="1005840"/>
                </a:cubicBezTo>
                <a:cubicBezTo>
                  <a:pt x="5107940" y="1546860"/>
                  <a:pt x="4719320" y="2872740"/>
                  <a:pt x="5288280" y="3246120"/>
                </a:cubicBezTo>
                <a:cubicBezTo>
                  <a:pt x="5857240" y="3619500"/>
                  <a:pt x="7005320" y="2794000"/>
                  <a:pt x="7650480" y="3246120"/>
                </a:cubicBezTo>
                <a:cubicBezTo>
                  <a:pt x="8295640" y="3698240"/>
                  <a:pt x="8925560" y="5519420"/>
                  <a:pt x="9159240" y="5958840"/>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4" name="任意多边形: 形状 43"/>
          <p:cNvSpPr/>
          <p:nvPr/>
        </p:nvSpPr>
        <p:spPr>
          <a:xfrm>
            <a:off x="9903418" y="2155301"/>
            <a:ext cx="3233462" cy="8543179"/>
          </a:xfrm>
          <a:custGeom>
            <a:avLst/>
            <a:gdLst>
              <a:gd name="connsiteX0" fmla="*/ 3233462 w 3233462"/>
              <a:gd name="connsiteY0" fmla="*/ 725059 h 8543179"/>
              <a:gd name="connsiteX1" fmla="*/ 1358942 w 3233462"/>
              <a:gd name="connsiteY1" fmla="*/ 115459 h 8543179"/>
              <a:gd name="connsiteX2" fmla="*/ 1755182 w 3233462"/>
              <a:gd name="connsiteY2" fmla="*/ 2767219 h 8543179"/>
              <a:gd name="connsiteX3" fmla="*/ 17822 w 3233462"/>
              <a:gd name="connsiteY3" fmla="*/ 4535059 h 8543179"/>
              <a:gd name="connsiteX4" fmla="*/ 3020102 w 3233462"/>
              <a:gd name="connsiteY4" fmla="*/ 8543179 h 8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462" h="8543179">
                <a:moveTo>
                  <a:pt x="3233462" y="725059"/>
                </a:moveTo>
                <a:cubicBezTo>
                  <a:pt x="2419392" y="250079"/>
                  <a:pt x="1605322" y="-224901"/>
                  <a:pt x="1358942" y="115459"/>
                </a:cubicBezTo>
                <a:cubicBezTo>
                  <a:pt x="1112562" y="455819"/>
                  <a:pt x="1978702" y="2030619"/>
                  <a:pt x="1755182" y="2767219"/>
                </a:cubicBezTo>
                <a:cubicBezTo>
                  <a:pt x="1531662" y="3503819"/>
                  <a:pt x="-192998" y="3572399"/>
                  <a:pt x="17822" y="4535059"/>
                </a:cubicBezTo>
                <a:cubicBezTo>
                  <a:pt x="228642" y="5497719"/>
                  <a:pt x="2529882" y="7887859"/>
                  <a:pt x="3020102" y="8543179"/>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63" name="组合 62"/>
          <p:cNvGrpSpPr/>
          <p:nvPr/>
        </p:nvGrpSpPr>
        <p:grpSpPr>
          <a:xfrm>
            <a:off x="5311140" y="1189586"/>
            <a:ext cx="1569720" cy="1068651"/>
            <a:chOff x="5311140" y="1189586"/>
            <a:chExt cx="1569720" cy="1068651"/>
          </a:xfrm>
        </p:grpSpPr>
        <p:sp>
          <p:nvSpPr>
            <p:cNvPr id="59" name="椭圆 58"/>
            <p:cNvSpPr/>
            <p:nvPr/>
          </p:nvSpPr>
          <p:spPr>
            <a:xfrm>
              <a:off x="6096000" y="118958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8" name="文本框 57"/>
            <p:cNvSpPr txBox="1"/>
            <p:nvPr/>
          </p:nvSpPr>
          <p:spPr>
            <a:xfrm>
              <a:off x="5311140" y="1243507"/>
              <a:ext cx="1569720" cy="1014730"/>
            </a:xfrm>
            <a:prstGeom prst="rect">
              <a:avLst/>
            </a:prstGeom>
            <a:noFill/>
          </p:spPr>
          <p:txBody>
            <a:bodyPr wrap="square">
              <a:spAutoFit/>
            </a:bodyPr>
            <a:lstStyle/>
            <a:p>
              <a:pPr algn="ctr"/>
              <a:r>
                <a:rPr lang="en-US" altLang="zh-CN" sz="6000">
                  <a:solidFill>
                    <a:srgbClr val="497362"/>
                  </a:solidFill>
                  <a:latin typeface="Times New Roman" panose="02020603050405020304" charset="0"/>
                  <a:ea typeface="思源黑体 CN Medium" panose="020B0600000000000000" pitchFamily="34" charset="-122"/>
                  <a:cs typeface="Times New Roman" panose="02020603050405020304" charset="0"/>
                </a:rPr>
                <a:t>03</a:t>
              </a:r>
              <a:endParaRPr lang="zh-CN" altLang="en-US" sz="6000" dirty="0">
                <a:solidFill>
                  <a:srgbClr val="497362"/>
                </a:solidFill>
                <a:latin typeface="Times New Roman" panose="02020603050405020304" charset="0"/>
                <a:ea typeface="思源黑体 CN Medium" panose="020B0600000000000000" pitchFamily="34" charset="-122"/>
                <a:cs typeface="Times New Roman" panose="02020603050405020304" charset="0"/>
              </a:endParaRPr>
            </a:p>
          </p:txBody>
        </p:sp>
      </p:grpSp>
      <p:sp>
        <p:nvSpPr>
          <p:cNvPr id="60" name="文本框 59"/>
          <p:cNvSpPr txBox="1"/>
          <p:nvPr/>
        </p:nvSpPr>
        <p:spPr>
          <a:xfrm>
            <a:off x="2524125" y="2806674"/>
            <a:ext cx="7254240" cy="1245235"/>
          </a:xfrm>
          <a:prstGeom prst="rect">
            <a:avLst/>
          </a:prstGeom>
          <a:noFill/>
        </p:spPr>
        <p:txBody>
          <a:bodyPr wrap="square">
            <a:spAutoFit/>
          </a:bodyPr>
          <a:lstStyle/>
          <a:p>
            <a:pPr algn="ctr"/>
            <a:r>
              <a:rPr lang="zh-CN" altLang="en-US" sz="7500" b="1">
                <a:solidFill>
                  <a:srgbClr val="497362"/>
                </a:solidFill>
                <a:latin typeface="Berlin Sans FB Demi" panose="020E0802020502020306" charset="0"/>
                <a:ea typeface="思源黑体 HW Bold" panose="020B0800000000000000" pitchFamily="34" charset="-122"/>
                <a:cs typeface="Berlin Sans FB Demi" panose="020E0802020502020306" charset="0"/>
              </a:rPr>
              <a:t>Miao Medicine</a:t>
            </a:r>
            <a:endParaRPr lang="zh-CN" altLang="en-US" sz="7500" b="1" dirty="0">
              <a:solidFill>
                <a:srgbClr val="497362"/>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62" name="矩形: 圆角 61"/>
          <p:cNvSpPr/>
          <p:nvPr/>
        </p:nvSpPr>
        <p:spPr>
          <a:xfrm>
            <a:off x="5242560" y="4742509"/>
            <a:ext cx="1706880" cy="613458"/>
          </a:xfrm>
          <a:prstGeom prst="roundRect">
            <a:avLst>
              <a:gd name="adj" fmla="val 50000"/>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lang="en-US" altLang="zh-CN">
                <a:latin typeface="Times New Roman" panose="02020603050405020304" charset="0"/>
                <a:ea typeface="思源黑体 CN Medium" panose="020B0600000000000000" pitchFamily="34" charset="-122"/>
                <a:cs typeface="Times New Roman" panose="02020603050405020304" charset="0"/>
              </a:rPr>
              <a:t>PART THREE</a:t>
            </a:r>
            <a:endParaRPr lang="zh-CN" altLang="en-US" dirty="0">
              <a:latin typeface="Times New Roman" panose="02020603050405020304" charset="0"/>
              <a:ea typeface="思源黑体 CN Medium" panose="020B0600000000000000"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latin typeface="Berlin Sans FB Demi" panose="020E0802020502020306" charset="0"/>
                <a:cs typeface="Berlin Sans FB Demi" panose="020E0802020502020306" charset="0"/>
              </a:rPr>
              <a:t>Overview</a:t>
            </a:r>
            <a:endParaRPr lang="zh-CN" altLang="en-US" dirty="0">
              <a:latin typeface="Berlin Sans FB Demi" panose="020E0802020502020306" charset="0"/>
              <a:cs typeface="Berlin Sans FB Demi" panose="020E0802020502020306" charset="0"/>
            </a:endParaRPr>
          </a:p>
        </p:txBody>
      </p:sp>
      <p:sp>
        <p:nvSpPr>
          <p:cNvPr id="2" name="文本框 1"/>
          <p:cNvSpPr txBox="1"/>
          <p:nvPr/>
        </p:nvSpPr>
        <p:spPr>
          <a:xfrm>
            <a:off x="1132205" y="1232535"/>
            <a:ext cx="10005060" cy="2482215"/>
          </a:xfrm>
          <a:prstGeom prst="rect">
            <a:avLst/>
          </a:prstGeom>
          <a:noFill/>
        </p:spPr>
        <p:txBody>
          <a:bodyPr wrap="square">
            <a:noAutofit/>
          </a:bodyPr>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Miao has a long history and is one of the four major ethnic minorities in China, and it is also distributed in Hunan. There is a famous story in the history of Miao medicine, that is, the story of Yaowang（药王）.</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Yaowang is the founder of Miao medicine. In folklore, he is a man of God who is transparent, shaped like glass, winged and able to fly. He braved difficulties and obstacles to find a cure for the people. This legend has spread widely. Up to now, Miao people in Qianxi still respect Yaowang very much. In the process of practicing medicine, they still sacrifice the Yaowang by killing chickens.</a:t>
            </a:r>
            <a:endParaRPr lang="zh-CN" altLang="en-US" sz="2000">
              <a:latin typeface="Times New Roman" panose="02020603050405020304" charset="0"/>
              <a:cs typeface="Times New Roman" panose="02020603050405020304" charset="0"/>
            </a:endParaRPr>
          </a:p>
        </p:txBody>
      </p:sp>
      <p:sp>
        <p:nvSpPr>
          <p:cNvPr id="4" name="文本框 3"/>
          <p:cNvSpPr txBox="1"/>
          <p:nvPr/>
        </p:nvSpPr>
        <p:spPr>
          <a:xfrm>
            <a:off x="1132205" y="4031615"/>
            <a:ext cx="10004425" cy="1377315"/>
          </a:xfrm>
          <a:prstGeom prst="rect">
            <a:avLst/>
          </a:prstGeom>
          <a:noFill/>
        </p:spPr>
        <p:txBody>
          <a:bodyPr wrap="square">
            <a:noAutofit/>
          </a:bodyPr>
          <a:p>
            <a:pPr algn="just"/>
            <a:r>
              <a:rPr lang="zh-CN" altLang="en-US" sz="2000" b="1">
                <a:solidFill>
                  <a:srgbClr val="619982"/>
                </a:solidFill>
                <a:latin typeface="Times New Roman" panose="02020603050405020304" charset="0"/>
                <a:cs typeface="Times New Roman" panose="02020603050405020304" charset="0"/>
                <a:sym typeface="+mn-ea"/>
              </a:rPr>
              <a:t>Characteristic medical science:</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1.</a:t>
            </a:r>
            <a:r>
              <a:rPr lang="zh-CN" altLang="en-US" sz="2000">
                <a:latin typeface="Times New Roman" panose="02020603050405020304" charset="0"/>
                <a:cs typeface="Times New Roman" panose="02020603050405020304" charset="0"/>
              </a:rPr>
              <a:t>Miao medicine believes that Qi, blood and water are the basic substances that constitute the human body.</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2.</a:t>
            </a:r>
            <a:r>
              <a:rPr lang="zh-CN" altLang="en-US" sz="2000">
                <a:latin typeface="Times New Roman" panose="02020603050405020304" charset="0"/>
                <a:cs typeface="Times New Roman" panose="02020603050405020304" charset="0"/>
              </a:rPr>
              <a:t>Poison is the source of all diseases. Illness is caused by the poison of water, Qi,  fire, and is caused by emotion waves and injury.</a:t>
            </a:r>
            <a:endParaRPr lang="zh-CN" altLang="en-US"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rPr>
              <a:t>Features</a:t>
            </a:r>
            <a:endParaRPr lang="zh-CN" altLang="en-US"/>
          </a:p>
        </p:txBody>
      </p:sp>
      <p:sp>
        <p:nvSpPr>
          <p:cNvPr id="4" name="文本框 3"/>
          <p:cNvSpPr txBox="1"/>
          <p:nvPr/>
        </p:nvSpPr>
        <p:spPr>
          <a:xfrm>
            <a:off x="669290" y="1146810"/>
            <a:ext cx="10925810" cy="3724275"/>
          </a:xfrm>
          <a:prstGeom prst="rect">
            <a:avLst/>
          </a:prstGeom>
          <a:noFill/>
        </p:spPr>
        <p:txBody>
          <a:bodyPr wrap="square">
            <a:noAutofit/>
          </a:bodyPr>
          <a:p>
            <a:pPr algn="just"/>
            <a:r>
              <a:rPr lang="zh-CN" altLang="en-US">
                <a:latin typeface="Times New Roman" panose="02020603050405020304" charset="0"/>
                <a:cs typeface="Times New Roman" panose="02020603050405020304" charset="0"/>
              </a:rPr>
              <a:t>1. Adapting to local conditions: Miao people are mainly living in warm and humid mountain areas. They are prone to fall and injury when walking in the mountains, and are troubled by snakes and insects. Therefore, the research of Miao medicine in bone injury and poison treatment is more prominent. Bone injury, snake wound therapy of Miao medicine have been listed as the second batch of national Intangible Cultural Heritage.</a:t>
            </a:r>
            <a:endParaRPr lang="zh-CN" altLang="en-US">
              <a:latin typeface="Times New Roman" panose="02020603050405020304" charset="0"/>
              <a:cs typeface="Times New Roman" panose="02020603050405020304" charset="0"/>
            </a:endParaRPr>
          </a:p>
          <a:p>
            <a:pPr algn="just"/>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2.Combination of witchcraft and medicine: influenced by its wizard culture, early Miao medicine performed as "Combination of witchcraft and medicine"（巫医结合）. The formation of Miao witchcraft can be traced back to the primitive society. At that time, out of awe of the natural world, the earliest worship of ghosts and gods appeared. In order to better communicate with ghosts and gods and pray for the protection of gods, this special group of wizards came into being.</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Miao Wizards are the masters of Miao culture. In addition to practicing various witchcraft skills, they also need to master basic medical knowledge and play the role of doctors in the village.</a:t>
            </a:r>
            <a:endParaRPr lang="zh-CN" altLang="en-US">
              <a:latin typeface="Times New Roman" panose="02020603050405020304" charset="0"/>
              <a:cs typeface="Times New Roman" panose="02020603050405020304" charset="0"/>
            </a:endParaRPr>
          </a:p>
        </p:txBody>
      </p:sp>
      <p:sp>
        <p:nvSpPr>
          <p:cNvPr id="5" name="圆角矩形标注 4"/>
          <p:cNvSpPr/>
          <p:nvPr/>
        </p:nvSpPr>
        <p:spPr>
          <a:xfrm rot="10800000">
            <a:off x="5659120" y="4703445"/>
            <a:ext cx="5229225" cy="1613535"/>
          </a:xfrm>
          <a:prstGeom prst="wedgeRoundRectCallout">
            <a:avLst/>
          </a:prstGeom>
          <a:solidFill>
            <a:srgbClr val="49736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772785" y="4772660"/>
            <a:ext cx="4925695" cy="1475740"/>
          </a:xfrm>
          <a:prstGeom prst="rect">
            <a:avLst/>
          </a:prstGeom>
          <a:noFill/>
        </p:spPr>
        <p:txBody>
          <a:bodyPr wrap="square">
            <a:noAutofit/>
          </a:bodyPr>
          <a:p>
            <a:pPr algn="just"/>
            <a:r>
              <a:rPr lang="zh-CN" altLang="en-US" sz="1600">
                <a:solidFill>
                  <a:schemeClr val="bg1"/>
                </a:solidFill>
                <a:latin typeface="微软雅黑" panose="020B0503020204020204" charset="-122"/>
                <a:ea typeface="微软雅黑" panose="020B0503020204020204" charset="-122"/>
                <a:cs typeface="微软雅黑" panose="020B0503020204020204" charset="-122"/>
              </a:rPr>
              <a:t>化水疗法</a:t>
            </a:r>
            <a:endParaRPr lang="zh-CN" altLang="en-US" sz="1600">
              <a:solidFill>
                <a:schemeClr val="bg1"/>
              </a:solidFill>
              <a:latin typeface="微软雅黑" panose="020B0503020204020204" charset="-122"/>
              <a:ea typeface="微软雅黑" panose="020B0503020204020204" charset="-122"/>
              <a:cs typeface="微软雅黑" panose="020B0503020204020204" charset="-122"/>
            </a:endParaRPr>
          </a:p>
          <a:p>
            <a:pPr algn="just"/>
            <a:r>
              <a:rPr lang="zh-CN" altLang="en-US" sz="1600">
                <a:solidFill>
                  <a:schemeClr val="bg1"/>
                </a:solidFill>
                <a:latin typeface="微软雅黑" panose="020B0503020204020204" charset="-122"/>
                <a:ea typeface="微软雅黑" panose="020B0503020204020204" charset="-122"/>
                <a:cs typeface="微软雅黑" panose="020B0503020204020204" charset="-122"/>
              </a:rPr>
              <a:t>The wizard had the water scooped up in a bowl, then burned paper of character（符纸）, and began to draw and chant spells. This spelled water was used to cure diseases.</a:t>
            </a:r>
            <a:endParaRPr lang="zh-CN" altLang="en-US" sz="160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304925" y="1348740"/>
            <a:ext cx="9857740" cy="706755"/>
          </a:xfrm>
          <a:prstGeom prst="rect">
            <a:avLst/>
          </a:prstGeom>
          <a:noFill/>
        </p:spPr>
        <p:txBody>
          <a:bodyPr wrap="square">
            <a:spAutoFit/>
          </a:bodyPr>
          <a:p>
            <a:pPr algn="just"/>
            <a:r>
              <a:rPr lang="zh-CN" altLang="en-US" sz="2000">
                <a:latin typeface="Times New Roman" panose="02020603050405020304" charset="0"/>
                <a:cs typeface="Times New Roman" panose="02020603050405020304" charset="0"/>
              </a:rPr>
              <a:t>rolled egg therapy（滚蛋疗法）</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the treatment that uses boiled hot eggs or cold raw eggs rolling in the patient's affected areas.</a:t>
            </a:r>
            <a:endParaRPr lang="zh-CN" altLang="en-US" sz="2000">
              <a:latin typeface="Times New Roman" panose="02020603050405020304" charset="0"/>
              <a:cs typeface="Times New Roman" panose="02020603050405020304" charset="0"/>
            </a:endParaRPr>
          </a:p>
        </p:txBody>
      </p:sp>
      <p:pic>
        <p:nvPicPr>
          <p:cNvPr id="4" name="图片 -2147482616" descr="IMG_256"/>
          <p:cNvPicPr>
            <a:picLocks noChangeAspect="1"/>
          </p:cNvPicPr>
          <p:nvPr/>
        </p:nvPicPr>
        <p:blipFill>
          <a:blip r:embed="rId1"/>
          <a:stretch>
            <a:fillRect/>
          </a:stretch>
        </p:blipFill>
        <p:spPr>
          <a:xfrm>
            <a:off x="4735195" y="2308860"/>
            <a:ext cx="2996565" cy="4292600"/>
          </a:xfrm>
          <a:prstGeom prst="rect">
            <a:avLst/>
          </a:prstGeom>
          <a:noFill/>
          <a:ln w="9525">
            <a:noFill/>
          </a:ln>
        </p:spPr>
      </p:pic>
      <p:sp>
        <p:nvSpPr>
          <p:cNvPr id="5" name="标题 1"/>
          <p:cNvSpPr>
            <a:spLocks noGrp="1"/>
          </p:cNvSpPr>
          <p:nvPr>
            <p:custDataLst>
              <p:tags r:id="rId2"/>
            </p:custDataLst>
          </p:nvPr>
        </p:nvSpPr>
        <p:spPr>
          <a:xfrm>
            <a:off x="1625600" y="474186"/>
            <a:ext cx="10515600" cy="687388"/>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3600" b="1" kern="1200">
                <a:solidFill>
                  <a:srgbClr val="497362"/>
                </a:solidFill>
                <a:latin typeface="思源黑体 HW Bold" panose="020B0800000000000000" pitchFamily="34" charset="-122"/>
                <a:ea typeface="思源黑体 HW Bold" panose="020B0800000000000000" pitchFamily="34" charset="-122"/>
                <a:cs typeface="+mj-cs"/>
              </a:defRPr>
            </a:lvl1pPr>
          </a:lstStyle>
          <a:p>
            <a:r>
              <a:rPr lang="zh-CN" altLang="en-US">
                <a:latin typeface="Berlin Sans FB Demi" panose="020E0802020502020306" charset="0"/>
                <a:cs typeface="Berlin Sans FB Demi" panose="020E0802020502020306" charset="0"/>
                <a:sym typeface="+mn-ea"/>
              </a:rPr>
              <a:t>Characteristic therapy</a:t>
            </a:r>
            <a:endParaRPr lang="zh-CN" altLang="en-US">
              <a:latin typeface="Berlin Sans FB Demi" panose="020E0802020502020306" charset="0"/>
              <a:cs typeface="Berlin Sans FB Demi" panose="020E0802020502020306"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形状 51"/>
          <p:cNvSpPr/>
          <p:nvPr/>
        </p:nvSpPr>
        <p:spPr>
          <a:xfrm>
            <a:off x="0" y="3079011"/>
            <a:ext cx="12192000" cy="3778989"/>
          </a:xfrm>
          <a:custGeom>
            <a:avLst/>
            <a:gdLst>
              <a:gd name="connsiteX0" fmla="*/ 2833907 w 12192000"/>
              <a:gd name="connsiteY0" fmla="*/ 235 h 3778989"/>
              <a:gd name="connsiteX1" fmla="*/ 3124200 w 12192000"/>
              <a:gd name="connsiteY1" fmla="*/ 14710 h 3778989"/>
              <a:gd name="connsiteX2" fmla="*/ 8061960 w 12192000"/>
              <a:gd name="connsiteY2" fmla="*/ 1797790 h 3778989"/>
              <a:gd name="connsiteX3" fmla="*/ 12120324 w 12192000"/>
              <a:gd name="connsiteY3" fmla="*/ 52215 h 3778989"/>
              <a:gd name="connsiteX4" fmla="*/ 12192000 w 12192000"/>
              <a:gd name="connsiteY4" fmla="*/ 25570 h 3778989"/>
              <a:gd name="connsiteX5" fmla="*/ 12192000 w 12192000"/>
              <a:gd name="connsiteY5" fmla="*/ 3778989 h 3778989"/>
              <a:gd name="connsiteX6" fmla="*/ 0 w 12192000"/>
              <a:gd name="connsiteY6" fmla="*/ 3778989 h 3778989"/>
              <a:gd name="connsiteX7" fmla="*/ 0 w 12192000"/>
              <a:gd name="connsiteY7" fmla="*/ 599450 h 3778989"/>
              <a:gd name="connsiteX8" fmla="*/ 72286 w 12192000"/>
              <a:gd name="connsiteY8" fmla="*/ 574411 h 3778989"/>
              <a:gd name="connsiteX9" fmla="*/ 2833907 w 12192000"/>
              <a:gd name="connsiteY9" fmla="*/ 235 h 37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778989">
                <a:moveTo>
                  <a:pt x="2833907" y="235"/>
                </a:moveTo>
                <a:cubicBezTo>
                  <a:pt x="2932053" y="1296"/>
                  <a:pt x="3028950" y="5979"/>
                  <a:pt x="3124200" y="14710"/>
                </a:cubicBezTo>
                <a:cubicBezTo>
                  <a:pt x="4648201" y="154410"/>
                  <a:pt x="6413500" y="1805410"/>
                  <a:pt x="8061960" y="1797790"/>
                </a:cubicBezTo>
                <a:cubicBezTo>
                  <a:pt x="9298305" y="1792075"/>
                  <a:pt x="10996136" y="497628"/>
                  <a:pt x="12120324" y="52215"/>
                </a:cubicBezTo>
                <a:lnTo>
                  <a:pt x="12192000" y="25570"/>
                </a:lnTo>
                <a:lnTo>
                  <a:pt x="12192000" y="3778989"/>
                </a:lnTo>
                <a:lnTo>
                  <a:pt x="0" y="3778989"/>
                </a:lnTo>
                <a:lnTo>
                  <a:pt x="0" y="599450"/>
                </a:lnTo>
                <a:lnTo>
                  <a:pt x="72286" y="574411"/>
                </a:lnTo>
                <a:cubicBezTo>
                  <a:pt x="883903" y="298690"/>
                  <a:pt x="1913789" y="-9712"/>
                  <a:pt x="2833907" y="235"/>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7" name="任意多边形: 形状 26"/>
          <p:cNvSpPr/>
          <p:nvPr/>
        </p:nvSpPr>
        <p:spPr>
          <a:xfrm>
            <a:off x="1" y="0"/>
            <a:ext cx="1325879" cy="898269"/>
          </a:xfrm>
          <a:custGeom>
            <a:avLst/>
            <a:gdLst>
              <a:gd name="connsiteX0" fmla="*/ 0 w 1834149"/>
              <a:gd name="connsiteY0" fmla="*/ 0 h 1242616"/>
              <a:gd name="connsiteX1" fmla="*/ 1792705 w 1834149"/>
              <a:gd name="connsiteY1" fmla="*/ 0 h 1242616"/>
              <a:gd name="connsiteX2" fmla="*/ 1825943 w 1834149"/>
              <a:gd name="connsiteY2" fmla="*/ 199207 h 1242616"/>
              <a:gd name="connsiteX3" fmla="*/ 1615440 w 1834149"/>
              <a:gd name="connsiteY3" fmla="*/ 1060267 h 1242616"/>
              <a:gd name="connsiteX4" fmla="*/ 11789 w 1834149"/>
              <a:gd name="connsiteY4" fmla="*/ 1186038 h 1242616"/>
              <a:gd name="connsiteX5" fmla="*/ 0 w 1834149"/>
              <a:gd name="connsiteY5" fmla="*/ 1183705 h 1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149" h="1242616">
                <a:moveTo>
                  <a:pt x="0" y="0"/>
                </a:moveTo>
                <a:lnTo>
                  <a:pt x="1792705" y="0"/>
                </a:lnTo>
                <a:lnTo>
                  <a:pt x="1825943" y="199207"/>
                </a:lnTo>
                <a:cubicBezTo>
                  <a:pt x="1859915" y="564332"/>
                  <a:pt x="1788160" y="921837"/>
                  <a:pt x="1615440" y="1060267"/>
                </a:cubicBezTo>
                <a:cubicBezTo>
                  <a:pt x="1377950" y="1250608"/>
                  <a:pt x="623024" y="1290881"/>
                  <a:pt x="11789" y="1186038"/>
                </a:cubicBezTo>
                <a:lnTo>
                  <a:pt x="0" y="1183705"/>
                </a:ln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1" name="任意多边形: 形状 40"/>
          <p:cNvSpPr/>
          <p:nvPr/>
        </p:nvSpPr>
        <p:spPr>
          <a:xfrm>
            <a:off x="7951571" y="5882640"/>
            <a:ext cx="4240429" cy="975360"/>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39" name="任意多边形: 形状 38"/>
          <p:cNvSpPr/>
          <p:nvPr/>
        </p:nvSpPr>
        <p:spPr>
          <a:xfrm>
            <a:off x="0" y="4876800"/>
            <a:ext cx="3104598" cy="1981200"/>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2" name="任意多边形: 形状 21"/>
          <p:cNvSpPr/>
          <p:nvPr/>
        </p:nvSpPr>
        <p:spPr>
          <a:xfrm>
            <a:off x="10576560" y="-1"/>
            <a:ext cx="1615441" cy="1043542"/>
          </a:xfrm>
          <a:custGeom>
            <a:avLst/>
            <a:gdLst>
              <a:gd name="connsiteX0" fmla="*/ 0 w 2311203"/>
              <a:gd name="connsiteY0" fmla="*/ 0 h 1492990"/>
              <a:gd name="connsiteX1" fmla="*/ 2311203 w 2311203"/>
              <a:gd name="connsiteY1" fmla="*/ 0 h 1492990"/>
              <a:gd name="connsiteX2" fmla="*/ 2311203 w 2311203"/>
              <a:gd name="connsiteY2" fmla="*/ 1487071 h 1492990"/>
              <a:gd name="connsiteX3" fmla="*/ 2284310 w 2311203"/>
              <a:gd name="connsiteY3" fmla="*/ 1488966 h 1492990"/>
              <a:gd name="connsiteX4" fmla="*/ 741483 w 2311203"/>
              <a:gd name="connsiteY4" fmla="*/ 1203960 h 1492990"/>
              <a:gd name="connsiteX5" fmla="*/ 66161 w 2311203"/>
              <a:gd name="connsiteY5" fmla="*/ 203835 h 1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1203" h="1492990">
                <a:moveTo>
                  <a:pt x="0" y="0"/>
                </a:moveTo>
                <a:lnTo>
                  <a:pt x="2311203" y="0"/>
                </a:lnTo>
                <a:lnTo>
                  <a:pt x="2311203" y="1487071"/>
                </a:lnTo>
                <a:lnTo>
                  <a:pt x="2284310" y="1488966"/>
                </a:lnTo>
                <a:cubicBezTo>
                  <a:pt x="1734067" y="1514515"/>
                  <a:pt x="1054221" y="1418273"/>
                  <a:pt x="741483" y="1203960"/>
                </a:cubicBezTo>
                <a:cubicBezTo>
                  <a:pt x="491293" y="1032510"/>
                  <a:pt x="225863" y="614045"/>
                  <a:pt x="66161" y="20383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3" name="任意多边形: 形状 42"/>
          <p:cNvSpPr/>
          <p:nvPr/>
        </p:nvSpPr>
        <p:spPr>
          <a:xfrm>
            <a:off x="-4373880" y="2849880"/>
            <a:ext cx="9159240" cy="5958840"/>
          </a:xfrm>
          <a:custGeom>
            <a:avLst/>
            <a:gdLst>
              <a:gd name="connsiteX0" fmla="*/ 0 w 9159240"/>
              <a:gd name="connsiteY0" fmla="*/ 0 h 5958840"/>
              <a:gd name="connsiteX1" fmla="*/ 60960 w 9159240"/>
              <a:gd name="connsiteY1" fmla="*/ 0 h 5958840"/>
              <a:gd name="connsiteX2" fmla="*/ 4236720 w 9159240"/>
              <a:gd name="connsiteY2" fmla="*/ 1005840 h 5958840"/>
              <a:gd name="connsiteX3" fmla="*/ 5288280 w 9159240"/>
              <a:gd name="connsiteY3" fmla="*/ 3246120 h 5958840"/>
              <a:gd name="connsiteX4" fmla="*/ 7650480 w 9159240"/>
              <a:gd name="connsiteY4" fmla="*/ 3246120 h 5958840"/>
              <a:gd name="connsiteX5" fmla="*/ 9159240 w 9159240"/>
              <a:gd name="connsiteY5" fmla="*/ 5958840 h 595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40" h="5958840">
                <a:moveTo>
                  <a:pt x="0" y="0"/>
                </a:moveTo>
                <a:lnTo>
                  <a:pt x="60960" y="0"/>
                </a:lnTo>
                <a:cubicBezTo>
                  <a:pt x="767080" y="167640"/>
                  <a:pt x="3365500" y="464820"/>
                  <a:pt x="4236720" y="1005840"/>
                </a:cubicBezTo>
                <a:cubicBezTo>
                  <a:pt x="5107940" y="1546860"/>
                  <a:pt x="4719320" y="2872740"/>
                  <a:pt x="5288280" y="3246120"/>
                </a:cubicBezTo>
                <a:cubicBezTo>
                  <a:pt x="5857240" y="3619500"/>
                  <a:pt x="7005320" y="2794000"/>
                  <a:pt x="7650480" y="3246120"/>
                </a:cubicBezTo>
                <a:cubicBezTo>
                  <a:pt x="8295640" y="3698240"/>
                  <a:pt x="8925560" y="5519420"/>
                  <a:pt x="9159240" y="5958840"/>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4" name="任意多边形: 形状 43"/>
          <p:cNvSpPr/>
          <p:nvPr/>
        </p:nvSpPr>
        <p:spPr>
          <a:xfrm>
            <a:off x="9903418" y="2155301"/>
            <a:ext cx="3233462" cy="8543179"/>
          </a:xfrm>
          <a:custGeom>
            <a:avLst/>
            <a:gdLst>
              <a:gd name="connsiteX0" fmla="*/ 3233462 w 3233462"/>
              <a:gd name="connsiteY0" fmla="*/ 725059 h 8543179"/>
              <a:gd name="connsiteX1" fmla="*/ 1358942 w 3233462"/>
              <a:gd name="connsiteY1" fmla="*/ 115459 h 8543179"/>
              <a:gd name="connsiteX2" fmla="*/ 1755182 w 3233462"/>
              <a:gd name="connsiteY2" fmla="*/ 2767219 h 8543179"/>
              <a:gd name="connsiteX3" fmla="*/ 17822 w 3233462"/>
              <a:gd name="connsiteY3" fmla="*/ 4535059 h 8543179"/>
              <a:gd name="connsiteX4" fmla="*/ 3020102 w 3233462"/>
              <a:gd name="connsiteY4" fmla="*/ 8543179 h 8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462" h="8543179">
                <a:moveTo>
                  <a:pt x="3233462" y="725059"/>
                </a:moveTo>
                <a:cubicBezTo>
                  <a:pt x="2419392" y="250079"/>
                  <a:pt x="1605322" y="-224901"/>
                  <a:pt x="1358942" y="115459"/>
                </a:cubicBezTo>
                <a:cubicBezTo>
                  <a:pt x="1112562" y="455819"/>
                  <a:pt x="1978702" y="2030619"/>
                  <a:pt x="1755182" y="2767219"/>
                </a:cubicBezTo>
                <a:cubicBezTo>
                  <a:pt x="1531662" y="3503819"/>
                  <a:pt x="-192998" y="3572399"/>
                  <a:pt x="17822" y="4535059"/>
                </a:cubicBezTo>
                <a:cubicBezTo>
                  <a:pt x="228642" y="5497719"/>
                  <a:pt x="2529882" y="7887859"/>
                  <a:pt x="3020102" y="8543179"/>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63" name="组合 62"/>
          <p:cNvGrpSpPr/>
          <p:nvPr/>
        </p:nvGrpSpPr>
        <p:grpSpPr>
          <a:xfrm>
            <a:off x="5311140" y="1189586"/>
            <a:ext cx="1569720" cy="1068651"/>
            <a:chOff x="5311140" y="1189586"/>
            <a:chExt cx="1569720" cy="1068651"/>
          </a:xfrm>
        </p:grpSpPr>
        <p:sp>
          <p:nvSpPr>
            <p:cNvPr id="59" name="椭圆 58"/>
            <p:cNvSpPr/>
            <p:nvPr/>
          </p:nvSpPr>
          <p:spPr>
            <a:xfrm>
              <a:off x="6096000" y="118958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8" name="文本框 57"/>
            <p:cNvSpPr txBox="1"/>
            <p:nvPr/>
          </p:nvSpPr>
          <p:spPr>
            <a:xfrm>
              <a:off x="5311140" y="1243507"/>
              <a:ext cx="1569720" cy="1014730"/>
            </a:xfrm>
            <a:prstGeom prst="rect">
              <a:avLst/>
            </a:prstGeom>
            <a:noFill/>
          </p:spPr>
          <p:txBody>
            <a:bodyPr wrap="square">
              <a:spAutoFit/>
            </a:bodyPr>
            <a:lstStyle/>
            <a:p>
              <a:pPr algn="ctr"/>
              <a:r>
                <a:rPr lang="en-US" altLang="zh-CN" sz="6000">
                  <a:solidFill>
                    <a:srgbClr val="497362"/>
                  </a:solidFill>
                  <a:latin typeface="Times New Roman" panose="02020603050405020304" charset="0"/>
                  <a:ea typeface="思源黑体 CN Medium" panose="020B0600000000000000" pitchFamily="34" charset="-122"/>
                  <a:cs typeface="Times New Roman" panose="02020603050405020304" charset="0"/>
                </a:rPr>
                <a:t>04</a:t>
              </a:r>
              <a:endParaRPr lang="en-US" altLang="zh-CN" sz="6000" dirty="0">
                <a:solidFill>
                  <a:srgbClr val="497362"/>
                </a:solidFill>
                <a:latin typeface="Times New Roman" panose="02020603050405020304" charset="0"/>
                <a:ea typeface="思源黑体 CN Medium" panose="020B0600000000000000" pitchFamily="34" charset="-122"/>
                <a:cs typeface="Times New Roman" panose="02020603050405020304" charset="0"/>
              </a:endParaRPr>
            </a:p>
          </p:txBody>
        </p:sp>
      </p:grpSp>
      <p:sp>
        <p:nvSpPr>
          <p:cNvPr id="60" name="文本框 59"/>
          <p:cNvSpPr txBox="1"/>
          <p:nvPr/>
        </p:nvSpPr>
        <p:spPr>
          <a:xfrm>
            <a:off x="2468880" y="2806039"/>
            <a:ext cx="7254240" cy="1245235"/>
          </a:xfrm>
          <a:prstGeom prst="rect">
            <a:avLst/>
          </a:prstGeom>
          <a:noFill/>
        </p:spPr>
        <p:txBody>
          <a:bodyPr wrap="square">
            <a:spAutoFit/>
          </a:bodyPr>
          <a:lstStyle/>
          <a:p>
            <a:pPr algn="ctr"/>
            <a:r>
              <a:rPr lang="zh-CN" altLang="en-US" sz="7500" b="1">
                <a:solidFill>
                  <a:srgbClr val="497362"/>
                </a:solidFill>
                <a:latin typeface="Berlin Sans FB Demi" panose="020E0802020502020306" charset="0"/>
                <a:ea typeface="思源黑体 HW Bold" panose="020B0800000000000000" pitchFamily="34" charset="-122"/>
                <a:cs typeface="Berlin Sans FB Demi" panose="020E0802020502020306" charset="0"/>
              </a:rPr>
              <a:t>Tujia Medicine</a:t>
            </a:r>
            <a:endParaRPr lang="zh-CN" altLang="en-US" sz="7500" b="1" dirty="0">
              <a:solidFill>
                <a:srgbClr val="497362"/>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62" name="矩形: 圆角 61"/>
          <p:cNvSpPr/>
          <p:nvPr/>
        </p:nvSpPr>
        <p:spPr>
          <a:xfrm>
            <a:off x="5242560" y="4742509"/>
            <a:ext cx="1706880" cy="613458"/>
          </a:xfrm>
          <a:prstGeom prst="roundRect">
            <a:avLst>
              <a:gd name="adj" fmla="val 50000"/>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lang="en-US" altLang="zh-CN">
                <a:latin typeface="Times New Roman" panose="02020603050405020304" charset="0"/>
                <a:ea typeface="思源黑体 CN Medium" panose="020B0600000000000000" pitchFamily="34" charset="-122"/>
                <a:cs typeface="Times New Roman" panose="02020603050405020304" charset="0"/>
              </a:rPr>
              <a:t>PART FOUR</a:t>
            </a:r>
            <a:endParaRPr lang="zh-CN" altLang="en-US" dirty="0">
              <a:latin typeface="Times New Roman" panose="02020603050405020304" charset="0"/>
              <a:ea typeface="思源黑体 CN Medium" panose="020B0600000000000000"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latin typeface="Berlin Sans FB Demi" panose="020E0802020502020306" charset="0"/>
                <a:cs typeface="Berlin Sans FB Demi" panose="020E0802020502020306" charset="0"/>
              </a:rPr>
              <a:t>Overview</a:t>
            </a:r>
            <a:endParaRPr lang="zh-CN" altLang="en-US" dirty="0">
              <a:latin typeface="Berlin Sans FB Demi" panose="020E0802020502020306" charset="0"/>
              <a:cs typeface="Berlin Sans FB Demi" panose="020E0802020502020306" charset="0"/>
            </a:endParaRPr>
          </a:p>
        </p:txBody>
      </p:sp>
      <p:sp>
        <p:nvSpPr>
          <p:cNvPr id="2" name="文本框 1"/>
          <p:cNvSpPr txBox="1"/>
          <p:nvPr/>
        </p:nvSpPr>
        <p:spPr>
          <a:xfrm>
            <a:off x="1084580" y="1314450"/>
            <a:ext cx="9821545" cy="1355090"/>
          </a:xfrm>
          <a:prstGeom prst="rect">
            <a:avLst/>
          </a:prstGeom>
          <a:noFill/>
        </p:spPr>
        <p:txBody>
          <a:bodyPr wrap="square">
            <a:noAutofit/>
          </a:bodyPr>
          <a:p>
            <a:pPr algn="just"/>
            <a:r>
              <a:rPr lang="zh-CN" altLang="en-US" sz="2000">
                <a:latin typeface="Times New Roman" panose="02020603050405020304" charset="0"/>
                <a:cs typeface="Times New Roman" panose="02020603050405020304" charset="0"/>
              </a:rPr>
              <a:t>Tujia is a minority with a large population in China, which has lived in Wuling mountain area adjacent to Hunan, Hubei, Guizhou and Chongqing. Tujia medicine has a long history, rich drug resources and relatively perfect medical theory. Its medical technology has distinctive characteristics and significant clinical efficacy.</a:t>
            </a:r>
            <a:endParaRPr lang="zh-CN" altLang="en-US" sz="2000">
              <a:latin typeface="Times New Roman" panose="02020603050405020304" charset="0"/>
              <a:cs typeface="Times New Roman" panose="02020603050405020304" charset="0"/>
            </a:endParaRPr>
          </a:p>
        </p:txBody>
      </p:sp>
      <p:sp>
        <p:nvSpPr>
          <p:cNvPr id="4" name="文本框 3"/>
          <p:cNvSpPr txBox="1"/>
          <p:nvPr/>
        </p:nvSpPr>
        <p:spPr>
          <a:xfrm>
            <a:off x="1084580" y="2967990"/>
            <a:ext cx="5508625" cy="2861310"/>
          </a:xfrm>
          <a:prstGeom prst="rect">
            <a:avLst/>
          </a:prstGeom>
          <a:noFill/>
        </p:spPr>
        <p:txBody>
          <a:bodyPr wrap="square">
            <a:spAutoFit/>
          </a:bodyPr>
          <a:p>
            <a:pPr algn="just"/>
            <a:r>
              <a:rPr lang="zh-CN" altLang="en-US" sz="2000" b="1">
                <a:solidFill>
                  <a:srgbClr val="619982"/>
                </a:solidFill>
                <a:latin typeface="Times New Roman" panose="02020603050405020304" charset="0"/>
                <a:cs typeface="Times New Roman" panose="02020603050405020304" charset="0"/>
                <a:sym typeface="+mn-ea"/>
              </a:rPr>
              <a:t>Characteristic medical science:</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"Ternary Theory" of "Heaven, Earth, and Humanity"（“天、地、人”的“三元学说”）</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The Tujia medical book uses the ternary theory to understand the structure of the human body. The structure of the human body is composed of three elements: upper, middle and lower（上、中、下三元）. The upper refers the sky, the middle is the ground, and the lower is the water.</a:t>
            </a:r>
            <a:endParaRPr lang="zh-CN" altLang="en-US" sz="2000">
              <a:latin typeface="Times New Roman" panose="02020603050405020304" charset="0"/>
              <a:cs typeface="Times New Roman" panose="02020603050405020304" charset="0"/>
            </a:endParaRPr>
          </a:p>
        </p:txBody>
      </p:sp>
      <p:pic>
        <p:nvPicPr>
          <p:cNvPr id="3" name="图片 2" descr="e7ea3a1d8e884f589d5c690677c255a9"/>
          <p:cNvPicPr>
            <a:picLocks noChangeAspect="1"/>
          </p:cNvPicPr>
          <p:nvPr/>
        </p:nvPicPr>
        <p:blipFill>
          <a:blip r:embed="rId1"/>
          <a:stretch>
            <a:fillRect/>
          </a:stretch>
        </p:blipFill>
        <p:spPr>
          <a:xfrm>
            <a:off x="6810375" y="2680970"/>
            <a:ext cx="4026535" cy="3435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任意多边形: 形状 65"/>
          <p:cNvSpPr/>
          <p:nvPr/>
        </p:nvSpPr>
        <p:spPr>
          <a:xfrm>
            <a:off x="11161963" y="3286039"/>
            <a:ext cx="1592991" cy="2768031"/>
          </a:xfrm>
          <a:custGeom>
            <a:avLst/>
            <a:gdLst>
              <a:gd name="connsiteX0" fmla="*/ 1535465 w 1592991"/>
              <a:gd name="connsiteY0" fmla="*/ 533606 h 2768031"/>
              <a:gd name="connsiteX1" fmla="*/ 621065 w 1592991"/>
              <a:gd name="connsiteY1" fmla="*/ 47469 h 2768031"/>
              <a:gd name="connsiteX2" fmla="*/ 19182 w 1592991"/>
              <a:gd name="connsiteY2" fmla="*/ 1378558 h 2768031"/>
              <a:gd name="connsiteX3" fmla="*/ 1338696 w 1592991"/>
              <a:gd name="connsiteY3" fmla="*/ 2755945 h 2768031"/>
              <a:gd name="connsiteX4" fmla="*/ 1535465 w 1592991"/>
              <a:gd name="connsiteY4" fmla="*/ 533606 h 2768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991" h="2768031">
                <a:moveTo>
                  <a:pt x="1535465" y="533606"/>
                </a:moveTo>
                <a:cubicBezTo>
                  <a:pt x="1415860" y="82193"/>
                  <a:pt x="873779" y="-93356"/>
                  <a:pt x="621065" y="47469"/>
                </a:cubicBezTo>
                <a:cubicBezTo>
                  <a:pt x="368351" y="188294"/>
                  <a:pt x="-100423" y="927145"/>
                  <a:pt x="19182" y="1378558"/>
                </a:cubicBezTo>
                <a:cubicBezTo>
                  <a:pt x="138787" y="1829971"/>
                  <a:pt x="1089840" y="2892912"/>
                  <a:pt x="1338696" y="2755945"/>
                </a:cubicBezTo>
                <a:cubicBezTo>
                  <a:pt x="1587552" y="2618978"/>
                  <a:pt x="1655070" y="985019"/>
                  <a:pt x="1535465" y="533606"/>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16" name="任意多边形: 形状 15"/>
          <p:cNvSpPr/>
          <p:nvPr/>
        </p:nvSpPr>
        <p:spPr>
          <a:xfrm>
            <a:off x="0" y="521232"/>
            <a:ext cx="7171333" cy="6336769"/>
          </a:xfrm>
          <a:custGeom>
            <a:avLst/>
            <a:gdLst>
              <a:gd name="connsiteX0" fmla="*/ 0 w 7171333"/>
              <a:gd name="connsiteY0" fmla="*/ 0 h 6336769"/>
              <a:gd name="connsiteX1" fmla="*/ 54161 w 7171333"/>
              <a:gd name="connsiteY1" fmla="*/ 7585 h 6336769"/>
              <a:gd name="connsiteX2" fmla="*/ 3093720 w 7171333"/>
              <a:gd name="connsiteY2" fmla="*/ 850369 h 6336769"/>
              <a:gd name="connsiteX3" fmla="*/ 3276600 w 7171333"/>
              <a:gd name="connsiteY3" fmla="*/ 3852649 h 6336769"/>
              <a:gd name="connsiteX4" fmla="*/ 6324600 w 7171333"/>
              <a:gd name="connsiteY4" fmla="*/ 5513809 h 6336769"/>
              <a:gd name="connsiteX5" fmla="*/ 7107674 w 7171333"/>
              <a:gd name="connsiteY5" fmla="*/ 6272714 h 6336769"/>
              <a:gd name="connsiteX6" fmla="*/ 7171333 w 7171333"/>
              <a:gd name="connsiteY6" fmla="*/ 6336769 h 6336769"/>
              <a:gd name="connsiteX7" fmla="*/ 0 w 7171333"/>
              <a:gd name="connsiteY7" fmla="*/ 6336769 h 63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1333" h="6336769">
                <a:moveTo>
                  <a:pt x="0" y="0"/>
                </a:moveTo>
                <a:lnTo>
                  <a:pt x="54161" y="7585"/>
                </a:lnTo>
                <a:cubicBezTo>
                  <a:pt x="1142831" y="161255"/>
                  <a:pt x="2594293" y="389359"/>
                  <a:pt x="3093720" y="850369"/>
                </a:cubicBezTo>
                <a:cubicBezTo>
                  <a:pt x="3820160" y="1520929"/>
                  <a:pt x="2738120" y="3075409"/>
                  <a:pt x="3276600" y="3852649"/>
                </a:cubicBezTo>
                <a:cubicBezTo>
                  <a:pt x="3815080" y="4629889"/>
                  <a:pt x="5544820" y="4739109"/>
                  <a:pt x="6324600" y="5513809"/>
                </a:cubicBezTo>
                <a:cubicBezTo>
                  <a:pt x="6519545" y="5707484"/>
                  <a:pt x="6807518" y="5975613"/>
                  <a:pt x="7107674" y="6272714"/>
                </a:cubicBezTo>
                <a:lnTo>
                  <a:pt x="7171333" y="6336769"/>
                </a:lnTo>
                <a:lnTo>
                  <a:pt x="0" y="6336769"/>
                </a:ln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18" name="任意多边形: 形状 17"/>
          <p:cNvSpPr/>
          <p:nvPr/>
        </p:nvSpPr>
        <p:spPr>
          <a:xfrm>
            <a:off x="1" y="0"/>
            <a:ext cx="2936591" cy="6858000"/>
          </a:xfrm>
          <a:custGeom>
            <a:avLst/>
            <a:gdLst>
              <a:gd name="connsiteX0" fmla="*/ 0 w 2936591"/>
              <a:gd name="connsiteY0" fmla="*/ 0 h 6858000"/>
              <a:gd name="connsiteX1" fmla="*/ 771897 w 2936591"/>
              <a:gd name="connsiteY1" fmla="*/ 0 h 6858000"/>
              <a:gd name="connsiteX2" fmla="*/ 982495 w 2936591"/>
              <a:gd name="connsiteY2" fmla="*/ 222760 h 6858000"/>
              <a:gd name="connsiteX3" fmla="*/ 2793061 w 2936591"/>
              <a:gd name="connsiteY3" fmla="*/ 2647507 h 6858000"/>
              <a:gd name="connsiteX4" fmla="*/ 2136569 w 2936591"/>
              <a:gd name="connsiteY4" fmla="*/ 5859630 h 6858000"/>
              <a:gd name="connsiteX5" fmla="*/ 2871866 w 2936591"/>
              <a:gd name="connsiteY5" fmla="*/ 6817812 h 6858000"/>
              <a:gd name="connsiteX6" fmla="*/ 2917618 w 2936591"/>
              <a:gd name="connsiteY6" fmla="*/ 6858000 h 6858000"/>
              <a:gd name="connsiteX7" fmla="*/ 0 w 29365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6591" h="6858000">
                <a:moveTo>
                  <a:pt x="0" y="0"/>
                </a:moveTo>
                <a:lnTo>
                  <a:pt x="771897" y="0"/>
                </a:lnTo>
                <a:lnTo>
                  <a:pt x="982495" y="222760"/>
                </a:lnTo>
                <a:cubicBezTo>
                  <a:pt x="1782339" y="1096149"/>
                  <a:pt x="2520378" y="2114535"/>
                  <a:pt x="2793061" y="2647507"/>
                </a:cubicBezTo>
                <a:cubicBezTo>
                  <a:pt x="3394846" y="3823722"/>
                  <a:pt x="1894292" y="4894430"/>
                  <a:pt x="2136569" y="5859630"/>
                </a:cubicBezTo>
                <a:cubicBezTo>
                  <a:pt x="2212281" y="6161255"/>
                  <a:pt x="2513906" y="6493409"/>
                  <a:pt x="2871866" y="6817812"/>
                </a:cubicBezTo>
                <a:lnTo>
                  <a:pt x="2917618" y="6858000"/>
                </a:lnTo>
                <a:lnTo>
                  <a:pt x="0" y="6858000"/>
                </a:ln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2" name="任意多边形: 形状 21"/>
          <p:cNvSpPr/>
          <p:nvPr/>
        </p:nvSpPr>
        <p:spPr>
          <a:xfrm>
            <a:off x="8597798" y="0"/>
            <a:ext cx="3594202" cy="2447416"/>
          </a:xfrm>
          <a:custGeom>
            <a:avLst/>
            <a:gdLst>
              <a:gd name="connsiteX0" fmla="*/ 0 w 3594202"/>
              <a:gd name="connsiteY0" fmla="*/ 0 h 2447416"/>
              <a:gd name="connsiteX1" fmla="*/ 3594202 w 3594202"/>
              <a:gd name="connsiteY1" fmla="*/ 0 h 2447416"/>
              <a:gd name="connsiteX2" fmla="*/ 3594202 w 3594202"/>
              <a:gd name="connsiteY2" fmla="*/ 2447416 h 2447416"/>
              <a:gd name="connsiteX3" fmla="*/ 3583100 w 3594202"/>
              <a:gd name="connsiteY3" fmla="*/ 2438324 h 2447416"/>
              <a:gd name="connsiteX4" fmla="*/ 2351854 w 3594202"/>
              <a:gd name="connsiteY4" fmla="*/ 914400 h 2447416"/>
              <a:gd name="connsiteX5" fmla="*/ 661950 w 3594202"/>
              <a:gd name="connsiteY5" fmla="*/ 1134319 h 2447416"/>
              <a:gd name="connsiteX6" fmla="*/ 62961 w 3594202"/>
              <a:gd name="connsiteY6" fmla="*/ 160599 h 244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202" h="2447416">
                <a:moveTo>
                  <a:pt x="0" y="0"/>
                </a:moveTo>
                <a:lnTo>
                  <a:pt x="3594202" y="0"/>
                </a:lnTo>
                <a:lnTo>
                  <a:pt x="3594202" y="2447416"/>
                </a:lnTo>
                <a:lnTo>
                  <a:pt x="3583100" y="2438324"/>
                </a:lnTo>
                <a:cubicBezTo>
                  <a:pt x="3209979" y="2088386"/>
                  <a:pt x="2800855" y="1120333"/>
                  <a:pt x="2351854" y="914400"/>
                </a:cubicBezTo>
                <a:cubicBezTo>
                  <a:pt x="1838710" y="679048"/>
                  <a:pt x="1109504" y="1429473"/>
                  <a:pt x="661950" y="1134319"/>
                </a:cubicBezTo>
                <a:cubicBezTo>
                  <a:pt x="438173" y="986742"/>
                  <a:pt x="233687" y="577288"/>
                  <a:pt x="62961" y="160599"/>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r="57364" b="82924"/>
          <a:stretch>
            <a:fillRect/>
          </a:stretch>
        </p:blipFill>
        <p:spPr>
          <a:xfrm rot="5400000" flipH="1" flipV="1">
            <a:off x="-416986" y="5185755"/>
            <a:ext cx="2089230" cy="1255257"/>
          </a:xfrm>
          <a:prstGeom prst="rect">
            <a:avLst/>
          </a:prstGeom>
        </p:spPr>
      </p:pic>
      <p:sp>
        <p:nvSpPr>
          <p:cNvPr id="25" name="文本框 24"/>
          <p:cNvSpPr txBox="1"/>
          <p:nvPr/>
        </p:nvSpPr>
        <p:spPr>
          <a:xfrm>
            <a:off x="806450" y="280670"/>
            <a:ext cx="3793490" cy="1014730"/>
          </a:xfrm>
          <a:prstGeom prst="rect">
            <a:avLst/>
          </a:prstGeom>
          <a:noFill/>
        </p:spPr>
        <p:txBody>
          <a:bodyPr wrap="square">
            <a:spAutoFit/>
          </a:bodyPr>
          <a:lstStyle/>
          <a:p>
            <a:pPr algn="ctr"/>
            <a:r>
              <a:rPr lang="en-US" altLang="zh-CN" sz="6000" b="1">
                <a:solidFill>
                  <a:srgbClr val="497362"/>
                </a:solidFill>
                <a:latin typeface="Berlin Sans FB Demi" panose="020E0802020502020306" charset="0"/>
                <a:ea typeface="思源黑体 HW Bold" panose="020B0800000000000000" pitchFamily="34" charset="-122"/>
                <a:cs typeface="Berlin Sans FB Demi" panose="020E0802020502020306" charset="0"/>
              </a:rPr>
              <a:t>Contents</a:t>
            </a:r>
            <a:endParaRPr lang="en-US" altLang="zh-CN" sz="6000" b="1" dirty="0">
              <a:solidFill>
                <a:srgbClr val="497362"/>
              </a:solidFill>
              <a:latin typeface="Berlin Sans FB Demi" panose="020E0802020502020306" charset="0"/>
              <a:ea typeface="思源黑体 HW Bold" panose="020B0800000000000000" pitchFamily="34" charset="-122"/>
              <a:cs typeface="Berlin Sans FB Demi" panose="020E0802020502020306" charset="0"/>
            </a:endParaRPr>
          </a:p>
        </p:txBody>
      </p:sp>
      <p:grpSp>
        <p:nvGrpSpPr>
          <p:cNvPr id="44" name="组合 43"/>
          <p:cNvGrpSpPr/>
          <p:nvPr/>
        </p:nvGrpSpPr>
        <p:grpSpPr>
          <a:xfrm>
            <a:off x="3671346" y="1248402"/>
            <a:ext cx="5605145" cy="760676"/>
            <a:chOff x="4743658" y="1378683"/>
            <a:chExt cx="5605145" cy="760676"/>
          </a:xfrm>
        </p:grpSpPr>
        <p:grpSp>
          <p:nvGrpSpPr>
            <p:cNvPr id="31" name="组合 30"/>
            <p:cNvGrpSpPr/>
            <p:nvPr/>
          </p:nvGrpSpPr>
          <p:grpSpPr>
            <a:xfrm>
              <a:off x="4743658" y="1378683"/>
              <a:ext cx="1569720" cy="760676"/>
              <a:chOff x="4743658" y="1385766"/>
              <a:chExt cx="1569720" cy="760676"/>
            </a:xfrm>
          </p:grpSpPr>
          <p:sp>
            <p:nvSpPr>
              <p:cNvPr id="28" name="椭圆 27"/>
              <p:cNvSpPr/>
              <p:nvPr/>
            </p:nvSpPr>
            <p:spPr>
              <a:xfrm>
                <a:off x="5528518" y="138576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29" name="文本框 28"/>
              <p:cNvSpPr txBox="1"/>
              <p:nvPr/>
            </p:nvSpPr>
            <p:spPr>
              <a:xfrm>
                <a:off x="4743658" y="1439687"/>
                <a:ext cx="1569720" cy="706755"/>
              </a:xfrm>
              <a:prstGeom prst="rect">
                <a:avLst/>
              </a:prstGeom>
              <a:noFill/>
            </p:spPr>
            <p:txBody>
              <a:bodyPr wrap="square">
                <a:spAutoFit/>
              </a:bodyPr>
              <a:lstStyle/>
              <a:p>
                <a:pPr algn="ctr"/>
                <a:r>
                  <a:rPr lang="en-US" altLang="zh-CN" sz="4000">
                    <a:solidFill>
                      <a:srgbClr val="497362"/>
                    </a:solidFill>
                    <a:latin typeface="思源黑体 CN Medium" panose="020B0600000000000000" pitchFamily="34" charset="-122"/>
                    <a:ea typeface="思源黑体 CN Medium" panose="020B0600000000000000" pitchFamily="34" charset="-122"/>
                  </a:rPr>
                  <a:t>01</a:t>
                </a:r>
                <a:endParaRPr lang="zh-CN" altLang="en-US" sz="4000" dirty="0">
                  <a:solidFill>
                    <a:srgbClr val="497362"/>
                  </a:solidFill>
                  <a:latin typeface="思源黑体 CN Medium" panose="020B0600000000000000" pitchFamily="34" charset="-122"/>
                  <a:ea typeface="思源黑体 CN Medium" panose="020B0600000000000000" pitchFamily="34" charset="-122"/>
                </a:endParaRPr>
              </a:p>
            </p:txBody>
          </p:sp>
        </p:grpSp>
        <p:sp>
          <p:nvSpPr>
            <p:cNvPr id="30" name="文本框 29"/>
            <p:cNvSpPr txBox="1"/>
            <p:nvPr/>
          </p:nvSpPr>
          <p:spPr>
            <a:xfrm>
              <a:off x="6167963" y="1498063"/>
              <a:ext cx="4180840" cy="521970"/>
            </a:xfrm>
            <a:prstGeom prst="rect">
              <a:avLst/>
            </a:prstGeom>
            <a:noFill/>
          </p:spPr>
          <p:txBody>
            <a:bodyPr wrap="square">
              <a:spAutoFit/>
            </a:bodyPr>
            <a:lstStyle/>
            <a:p>
              <a:r>
                <a:rPr lang="zh-CN" altLang="en-US" sz="2800" b="1">
                  <a:latin typeface="Times New Roman" panose="02020603050405020304" charset="0"/>
                  <a:ea typeface="思源黑体 CN Medium" panose="020B0600000000000000" pitchFamily="34" charset="-122"/>
                  <a:cs typeface="Times New Roman" panose="02020603050405020304" charset="0"/>
                </a:rPr>
                <a:t>Introduction of TCM</a:t>
              </a:r>
              <a:endParaRPr lang="zh-CN" altLang="en-US" sz="2800" b="1" dirty="0">
                <a:latin typeface="Times New Roman" panose="02020603050405020304" charset="0"/>
                <a:ea typeface="思源黑体 CN Medium" panose="020B0600000000000000" pitchFamily="34" charset="-122"/>
                <a:cs typeface="Times New Roman" panose="02020603050405020304" charset="0"/>
              </a:endParaRPr>
            </a:p>
          </p:txBody>
        </p:sp>
      </p:grpSp>
      <p:grpSp>
        <p:nvGrpSpPr>
          <p:cNvPr id="50" name="组合 49"/>
          <p:cNvGrpSpPr/>
          <p:nvPr/>
        </p:nvGrpSpPr>
        <p:grpSpPr>
          <a:xfrm>
            <a:off x="3671346" y="2304522"/>
            <a:ext cx="6855460" cy="984250"/>
            <a:chOff x="4743658" y="1259938"/>
            <a:chExt cx="6855460" cy="984250"/>
          </a:xfrm>
        </p:grpSpPr>
        <p:grpSp>
          <p:nvGrpSpPr>
            <p:cNvPr id="51" name="组合 50"/>
            <p:cNvGrpSpPr/>
            <p:nvPr/>
          </p:nvGrpSpPr>
          <p:grpSpPr>
            <a:xfrm>
              <a:off x="4743658" y="1378683"/>
              <a:ext cx="1569720" cy="760676"/>
              <a:chOff x="4743658" y="1385766"/>
              <a:chExt cx="1569720" cy="760676"/>
            </a:xfrm>
          </p:grpSpPr>
          <p:sp>
            <p:nvSpPr>
              <p:cNvPr id="53" name="椭圆 52"/>
              <p:cNvSpPr/>
              <p:nvPr/>
            </p:nvSpPr>
            <p:spPr>
              <a:xfrm>
                <a:off x="5528518" y="138576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4" name="文本框 53"/>
              <p:cNvSpPr txBox="1"/>
              <p:nvPr/>
            </p:nvSpPr>
            <p:spPr>
              <a:xfrm>
                <a:off x="4743658" y="1439687"/>
                <a:ext cx="1569720" cy="706755"/>
              </a:xfrm>
              <a:prstGeom prst="rect">
                <a:avLst/>
              </a:prstGeom>
              <a:noFill/>
            </p:spPr>
            <p:txBody>
              <a:bodyPr wrap="square">
                <a:spAutoFit/>
              </a:bodyPr>
              <a:lstStyle/>
              <a:p>
                <a:pPr algn="ctr"/>
                <a:r>
                  <a:rPr lang="en-US" altLang="zh-CN" sz="4000">
                    <a:solidFill>
                      <a:srgbClr val="497362"/>
                    </a:solidFill>
                    <a:latin typeface="思源黑体 CN Medium" panose="020B0600000000000000" pitchFamily="34" charset="-122"/>
                    <a:ea typeface="思源黑体 CN Medium" panose="020B0600000000000000" pitchFamily="34" charset="-122"/>
                  </a:rPr>
                  <a:t>02</a:t>
                </a:r>
                <a:endParaRPr lang="zh-CN" altLang="en-US" sz="4000" dirty="0">
                  <a:solidFill>
                    <a:srgbClr val="497362"/>
                  </a:solidFill>
                  <a:latin typeface="思源黑体 CN Medium" panose="020B0600000000000000" pitchFamily="34" charset="-122"/>
                  <a:ea typeface="思源黑体 CN Medium" panose="020B0600000000000000" pitchFamily="34" charset="-122"/>
                </a:endParaRPr>
              </a:p>
            </p:txBody>
          </p:sp>
        </p:grpSp>
        <p:sp>
          <p:nvSpPr>
            <p:cNvPr id="52" name="文本框 51"/>
            <p:cNvSpPr txBox="1"/>
            <p:nvPr/>
          </p:nvSpPr>
          <p:spPr>
            <a:xfrm>
              <a:off x="6167963" y="1259938"/>
              <a:ext cx="5431155" cy="984250"/>
            </a:xfrm>
            <a:prstGeom prst="rect">
              <a:avLst/>
            </a:prstGeom>
            <a:noFill/>
          </p:spPr>
          <p:txBody>
            <a:bodyPr wrap="square">
              <a:noAutofit/>
            </a:bodyPr>
            <a:lstStyle/>
            <a:p>
              <a:r>
                <a:rPr lang="zh-CN" altLang="en-US" sz="2800" b="1">
                  <a:latin typeface="Times New Roman" panose="02020603050405020304" charset="0"/>
                  <a:ea typeface="思源黑体 CN Medium" panose="020B0600000000000000" pitchFamily="34" charset="-122"/>
                  <a:cs typeface="Times New Roman" panose="02020603050405020304" charset="0"/>
                </a:rPr>
                <a:t>Introduction of minority medicine (Tibetan, Dai, Miao, Tujia)</a:t>
              </a:r>
              <a:endParaRPr lang="zh-CN" altLang="en-US" sz="2800" b="1" dirty="0">
                <a:latin typeface="Times New Roman" panose="02020603050405020304" charset="0"/>
                <a:ea typeface="思源黑体 CN Medium" panose="020B0600000000000000" pitchFamily="34" charset="-122"/>
                <a:cs typeface="Times New Roman" panose="02020603050405020304" charset="0"/>
              </a:endParaRPr>
            </a:p>
          </p:txBody>
        </p:sp>
      </p:grpSp>
      <p:grpSp>
        <p:nvGrpSpPr>
          <p:cNvPr id="55" name="组合 54"/>
          <p:cNvGrpSpPr/>
          <p:nvPr/>
        </p:nvGrpSpPr>
        <p:grpSpPr>
          <a:xfrm>
            <a:off x="3671346" y="3598132"/>
            <a:ext cx="3976393" cy="760676"/>
            <a:chOff x="4743658" y="1378683"/>
            <a:chExt cx="3976393" cy="760676"/>
          </a:xfrm>
        </p:grpSpPr>
        <p:grpSp>
          <p:nvGrpSpPr>
            <p:cNvPr id="56" name="组合 55"/>
            <p:cNvGrpSpPr/>
            <p:nvPr/>
          </p:nvGrpSpPr>
          <p:grpSpPr>
            <a:xfrm>
              <a:off x="4743658" y="1378683"/>
              <a:ext cx="1569720" cy="760676"/>
              <a:chOff x="4743658" y="1385766"/>
              <a:chExt cx="1569720" cy="760676"/>
            </a:xfrm>
          </p:grpSpPr>
          <p:sp>
            <p:nvSpPr>
              <p:cNvPr id="58" name="椭圆 57"/>
              <p:cNvSpPr/>
              <p:nvPr/>
            </p:nvSpPr>
            <p:spPr>
              <a:xfrm>
                <a:off x="5528518" y="138576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9" name="文本框 58"/>
              <p:cNvSpPr txBox="1"/>
              <p:nvPr/>
            </p:nvSpPr>
            <p:spPr>
              <a:xfrm>
                <a:off x="4743658" y="1439687"/>
                <a:ext cx="1569720" cy="706755"/>
              </a:xfrm>
              <a:prstGeom prst="rect">
                <a:avLst/>
              </a:prstGeom>
              <a:noFill/>
            </p:spPr>
            <p:txBody>
              <a:bodyPr wrap="square">
                <a:spAutoFit/>
              </a:bodyPr>
              <a:lstStyle/>
              <a:p>
                <a:pPr algn="ctr"/>
                <a:r>
                  <a:rPr lang="en-US" altLang="zh-CN" sz="4000">
                    <a:solidFill>
                      <a:srgbClr val="497362"/>
                    </a:solidFill>
                    <a:latin typeface="思源黑体 CN Medium" panose="020B0600000000000000" pitchFamily="34" charset="-122"/>
                    <a:ea typeface="思源黑体 CN Medium" panose="020B0600000000000000" pitchFamily="34" charset="-122"/>
                  </a:rPr>
                  <a:t>03</a:t>
                </a:r>
                <a:endParaRPr lang="zh-CN" altLang="en-US" sz="4000" dirty="0">
                  <a:solidFill>
                    <a:srgbClr val="497362"/>
                  </a:solidFill>
                  <a:latin typeface="思源黑体 CN Medium" panose="020B0600000000000000" pitchFamily="34" charset="-122"/>
                  <a:ea typeface="思源黑体 CN Medium" panose="020B0600000000000000" pitchFamily="34" charset="-122"/>
                </a:endParaRPr>
              </a:p>
            </p:txBody>
          </p:sp>
        </p:grpSp>
        <p:sp>
          <p:nvSpPr>
            <p:cNvPr id="57" name="文本框 56"/>
            <p:cNvSpPr txBox="1"/>
            <p:nvPr/>
          </p:nvSpPr>
          <p:spPr>
            <a:xfrm>
              <a:off x="6168044" y="1497976"/>
              <a:ext cx="2552007" cy="521970"/>
            </a:xfrm>
            <a:prstGeom prst="rect">
              <a:avLst/>
            </a:prstGeom>
            <a:noFill/>
          </p:spPr>
          <p:txBody>
            <a:bodyPr wrap="square">
              <a:spAutoFit/>
            </a:bodyPr>
            <a:lstStyle/>
            <a:p>
              <a:r>
                <a:rPr lang="zh-CN" altLang="en-US" sz="2800" b="1">
                  <a:latin typeface="Times New Roman" panose="02020603050405020304" charset="0"/>
                  <a:ea typeface="思源黑体 CN Medium" panose="020B0600000000000000" pitchFamily="34" charset="-122"/>
                  <a:cs typeface="Times New Roman" panose="02020603050405020304" charset="0"/>
                </a:rPr>
                <a:t>Conclusion</a:t>
              </a:r>
              <a:endParaRPr lang="zh-CN" altLang="en-US" sz="2800" b="1" dirty="0">
                <a:latin typeface="Times New Roman" panose="02020603050405020304" charset="0"/>
                <a:ea typeface="思源黑体 CN Medium" panose="020B0600000000000000" pitchFamily="34" charset="-122"/>
                <a:cs typeface="Times New Roman" panose="02020603050405020304" charset="0"/>
              </a:endParaRPr>
            </a:p>
          </p:txBody>
        </p:sp>
      </p:grpSp>
      <p:grpSp>
        <p:nvGrpSpPr>
          <p:cNvPr id="60" name="组合 59"/>
          <p:cNvGrpSpPr/>
          <p:nvPr/>
        </p:nvGrpSpPr>
        <p:grpSpPr>
          <a:xfrm>
            <a:off x="3671346" y="4772998"/>
            <a:ext cx="3976393" cy="760676"/>
            <a:chOff x="4743658" y="1378683"/>
            <a:chExt cx="3976393" cy="760676"/>
          </a:xfrm>
        </p:grpSpPr>
        <p:grpSp>
          <p:nvGrpSpPr>
            <p:cNvPr id="61" name="组合 60"/>
            <p:cNvGrpSpPr/>
            <p:nvPr/>
          </p:nvGrpSpPr>
          <p:grpSpPr>
            <a:xfrm>
              <a:off x="4743658" y="1378683"/>
              <a:ext cx="1569720" cy="760676"/>
              <a:chOff x="4743658" y="1385766"/>
              <a:chExt cx="1569720" cy="760676"/>
            </a:xfrm>
          </p:grpSpPr>
          <p:sp>
            <p:nvSpPr>
              <p:cNvPr id="63" name="椭圆 62"/>
              <p:cNvSpPr/>
              <p:nvPr/>
            </p:nvSpPr>
            <p:spPr>
              <a:xfrm>
                <a:off x="5528518" y="138576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64" name="文本框 63"/>
              <p:cNvSpPr txBox="1"/>
              <p:nvPr/>
            </p:nvSpPr>
            <p:spPr>
              <a:xfrm>
                <a:off x="4743658" y="1439687"/>
                <a:ext cx="1569720" cy="706755"/>
              </a:xfrm>
              <a:prstGeom prst="rect">
                <a:avLst/>
              </a:prstGeom>
              <a:noFill/>
            </p:spPr>
            <p:txBody>
              <a:bodyPr wrap="square">
                <a:spAutoFit/>
              </a:bodyPr>
              <a:lstStyle/>
              <a:p>
                <a:pPr algn="ctr"/>
                <a:r>
                  <a:rPr lang="en-US" altLang="zh-CN" sz="4000">
                    <a:solidFill>
                      <a:srgbClr val="497362"/>
                    </a:solidFill>
                    <a:latin typeface="思源黑体 CN Medium" panose="020B0600000000000000" pitchFamily="34" charset="-122"/>
                    <a:ea typeface="思源黑体 CN Medium" panose="020B0600000000000000" pitchFamily="34" charset="-122"/>
                  </a:rPr>
                  <a:t>04</a:t>
                </a:r>
                <a:endParaRPr lang="zh-CN" altLang="en-US" sz="4000" dirty="0">
                  <a:solidFill>
                    <a:srgbClr val="497362"/>
                  </a:solidFill>
                  <a:latin typeface="思源黑体 CN Medium" panose="020B0600000000000000" pitchFamily="34" charset="-122"/>
                  <a:ea typeface="思源黑体 CN Medium" panose="020B0600000000000000" pitchFamily="34" charset="-122"/>
                </a:endParaRPr>
              </a:p>
            </p:txBody>
          </p:sp>
        </p:grpSp>
        <p:sp>
          <p:nvSpPr>
            <p:cNvPr id="62" name="文本框 61"/>
            <p:cNvSpPr txBox="1"/>
            <p:nvPr/>
          </p:nvSpPr>
          <p:spPr>
            <a:xfrm>
              <a:off x="6168044" y="1497976"/>
              <a:ext cx="2552007" cy="521970"/>
            </a:xfrm>
            <a:prstGeom prst="rect">
              <a:avLst/>
            </a:prstGeom>
            <a:noFill/>
          </p:spPr>
          <p:txBody>
            <a:bodyPr wrap="square">
              <a:spAutoFit/>
            </a:bodyPr>
            <a:lstStyle/>
            <a:p>
              <a:r>
                <a:rPr lang="zh-CN" altLang="en-US" sz="2800" b="1">
                  <a:latin typeface="Times New Roman" panose="02020603050405020304" charset="0"/>
                  <a:ea typeface="思源黑体 CN Medium" panose="020B0600000000000000" pitchFamily="34" charset="-122"/>
                  <a:cs typeface="Times New Roman" panose="02020603050405020304" charset="0"/>
                </a:rPr>
                <a:t>Discussion</a:t>
              </a:r>
              <a:endParaRPr lang="zh-CN" altLang="en-US" sz="2800" b="1" dirty="0">
                <a:latin typeface="Times New Roman" panose="02020603050405020304" charset="0"/>
                <a:ea typeface="思源黑体 CN Medium" panose="020B0600000000000000" pitchFamily="34" charset="-122"/>
                <a:cs typeface="Times New Roman" panose="02020603050405020304" charset="0"/>
              </a:endParaRPr>
            </a:p>
          </p:txBody>
        </p:sp>
      </p:grpSp>
      <p:sp>
        <p:nvSpPr>
          <p:cNvPr id="65" name="任意多边形: 形状 64"/>
          <p:cNvSpPr/>
          <p:nvPr/>
        </p:nvSpPr>
        <p:spPr>
          <a:xfrm>
            <a:off x="11003368" y="752354"/>
            <a:ext cx="2377263" cy="6308203"/>
          </a:xfrm>
          <a:custGeom>
            <a:avLst/>
            <a:gdLst>
              <a:gd name="connsiteX0" fmla="*/ 2377263 w 2377263"/>
              <a:gd name="connsiteY0" fmla="*/ 0 h 6308203"/>
              <a:gd name="connsiteX1" fmla="*/ 201223 w 2377263"/>
              <a:gd name="connsiteY1" fmla="*/ 544011 h 6308203"/>
              <a:gd name="connsiteX2" fmla="*/ 1138772 w 2377263"/>
              <a:gd name="connsiteY2" fmla="*/ 2939970 h 6308203"/>
              <a:gd name="connsiteX3" fmla="*/ 16028 w 2377263"/>
              <a:gd name="connsiteY3" fmla="*/ 4653023 h 6308203"/>
              <a:gd name="connsiteX4" fmla="*/ 2168919 w 2377263"/>
              <a:gd name="connsiteY4" fmla="*/ 6308203 h 630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263" h="6308203">
                <a:moveTo>
                  <a:pt x="2377263" y="0"/>
                </a:moveTo>
                <a:cubicBezTo>
                  <a:pt x="1392450" y="27008"/>
                  <a:pt x="407638" y="54016"/>
                  <a:pt x="201223" y="544011"/>
                </a:cubicBezTo>
                <a:cubicBezTo>
                  <a:pt x="-5192" y="1034006"/>
                  <a:pt x="1169638" y="2255135"/>
                  <a:pt x="1138772" y="2939970"/>
                </a:cubicBezTo>
                <a:cubicBezTo>
                  <a:pt x="1107906" y="3624805"/>
                  <a:pt x="-155663" y="4091651"/>
                  <a:pt x="16028" y="4653023"/>
                </a:cubicBezTo>
                <a:cubicBezTo>
                  <a:pt x="187719" y="5214395"/>
                  <a:pt x="1848686" y="6049702"/>
                  <a:pt x="2168919" y="6308203"/>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 name="文本框 1"/>
          <p:cNvSpPr txBox="1"/>
          <p:nvPr/>
        </p:nvSpPr>
        <p:spPr>
          <a:xfrm>
            <a:off x="4262120" y="5659755"/>
            <a:ext cx="7495540" cy="644525"/>
          </a:xfrm>
          <a:prstGeom prst="rect">
            <a:avLst/>
          </a:prstGeom>
          <a:noFill/>
        </p:spPr>
        <p:txBody>
          <a:bodyPr wrap="square" rtlCol="0">
            <a:noAutofit/>
          </a:bodyPr>
          <a:p>
            <a:r>
              <a:rPr lang="en-US" altLang="zh-CN">
                <a:solidFill>
                  <a:srgbClr val="497362"/>
                </a:solidFill>
                <a:latin typeface="Times New Roman" panose="02020603050405020304" charset="0"/>
                <a:cs typeface="Times New Roman" panose="02020603050405020304" charset="0"/>
              </a:rPr>
              <a:t>  </a:t>
            </a:r>
            <a:r>
              <a:rPr lang="zh-CN" altLang="en-US">
                <a:solidFill>
                  <a:srgbClr val="497362"/>
                </a:solidFill>
                <a:latin typeface="Times New Roman" panose="02020603050405020304" charset="0"/>
                <a:cs typeface="Times New Roman" panose="02020603050405020304" charset="0"/>
              </a:rPr>
              <a:t>Since this topic involves many professional terms, in order to avoid improper translation, I will use </a:t>
            </a:r>
            <a:r>
              <a:rPr lang="en-US" altLang="zh-CN">
                <a:solidFill>
                  <a:srgbClr val="497362"/>
                </a:solidFill>
                <a:latin typeface="Times New Roman" panose="02020603050405020304" charset="0"/>
                <a:cs typeface="Times New Roman" panose="02020603050405020304" charset="0"/>
              </a:rPr>
              <a:t>some </a:t>
            </a:r>
            <a:r>
              <a:rPr lang="zh-CN" altLang="en-US">
                <a:solidFill>
                  <a:srgbClr val="497362"/>
                </a:solidFill>
                <a:latin typeface="Times New Roman" panose="02020603050405020304" charset="0"/>
                <a:cs typeface="Times New Roman" panose="02020603050405020304" charset="0"/>
              </a:rPr>
              <a:t>Chinese to </a:t>
            </a:r>
            <a:r>
              <a:rPr lang="en-US" altLang="zh-CN">
                <a:solidFill>
                  <a:srgbClr val="497362"/>
                </a:solidFill>
                <a:latin typeface="Times New Roman" panose="02020603050405020304" charset="0"/>
                <a:cs typeface="Times New Roman" panose="02020603050405020304" charset="0"/>
              </a:rPr>
              <a:t>explain</a:t>
            </a:r>
            <a:r>
              <a:rPr lang="zh-CN" altLang="en-US">
                <a:solidFill>
                  <a:srgbClr val="497362"/>
                </a:solidFill>
                <a:latin typeface="Times New Roman" panose="02020603050405020304" charset="0"/>
                <a:cs typeface="Times New Roman" panose="02020603050405020304" charset="0"/>
              </a:rPr>
              <a:t> some special terms.</a:t>
            </a:r>
            <a:endParaRPr lang="zh-CN" altLang="en-US">
              <a:solidFill>
                <a:srgbClr val="497362"/>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1000"/>
                                        <p:tgtEl>
                                          <p:spTgt spid="65"/>
                                        </p:tgtEl>
                                      </p:cBhvr>
                                    </p:animEffect>
                                    <p:anim calcmode="lin" valueType="num">
                                      <p:cBhvr>
                                        <p:cTn id="35" dur="1000" fill="hold"/>
                                        <p:tgtEl>
                                          <p:spTgt spid="65"/>
                                        </p:tgtEl>
                                        <p:attrNameLst>
                                          <p:attrName>ppt_x</p:attrName>
                                        </p:attrNameLst>
                                      </p:cBhvr>
                                      <p:tavLst>
                                        <p:tav tm="0">
                                          <p:val>
                                            <p:strVal val="#ppt_x"/>
                                          </p:val>
                                        </p:tav>
                                        <p:tav tm="100000">
                                          <p:val>
                                            <p:strVal val="#ppt_x"/>
                                          </p:val>
                                        </p:tav>
                                      </p:tavLst>
                                    </p:anim>
                                    <p:anim calcmode="lin" valueType="num">
                                      <p:cBhvr>
                                        <p:cTn id="36" dur="1000" fill="hold"/>
                                        <p:tgtEl>
                                          <p:spTgt spid="65"/>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left)">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16" grpId="0" bldLvl="0" animBg="1"/>
      <p:bldP spid="18" grpId="0" bldLvl="0" animBg="1"/>
      <p:bldP spid="22" grpId="0" bldLvl="0" animBg="1"/>
      <p:bldP spid="6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rPr>
              <a:t>Features</a:t>
            </a:r>
            <a:endParaRPr lang="zh-CN" altLang="en-US">
              <a:latin typeface="Berlin Sans FB Demi" panose="020E0802020502020306" charset="0"/>
              <a:cs typeface="Berlin Sans FB Demi" panose="020E0802020502020306" charset="0"/>
            </a:endParaRPr>
          </a:p>
        </p:txBody>
      </p:sp>
      <p:sp>
        <p:nvSpPr>
          <p:cNvPr id="4" name="文本框 3"/>
          <p:cNvSpPr txBox="1"/>
          <p:nvPr/>
        </p:nvSpPr>
        <p:spPr>
          <a:xfrm>
            <a:off x="669290" y="1290955"/>
            <a:ext cx="10693400" cy="1014730"/>
          </a:xfrm>
          <a:prstGeom prst="rect">
            <a:avLst/>
          </a:prstGeom>
          <a:noFill/>
        </p:spPr>
        <p:txBody>
          <a:bodyPr wrap="square">
            <a:spAutoFit/>
          </a:bodyPr>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Rich reserve of medicinal materials: </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Tujia people live in Wuling Mountain area. Its special geographical environment and biodiversity make it become an important  producing area of national medicinal materials.</a:t>
            </a:r>
            <a:endParaRPr lang="zh-CN" altLang="en-US" sz="200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1810385" y="2501265"/>
            <a:ext cx="3438525" cy="341947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327650" y="2599055"/>
            <a:ext cx="4152900" cy="3224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176020" y="1390015"/>
            <a:ext cx="9931400" cy="1014730"/>
          </a:xfrm>
          <a:prstGeom prst="rect">
            <a:avLst/>
          </a:prstGeom>
          <a:noFill/>
        </p:spPr>
        <p:txBody>
          <a:bodyPr wrap="square">
            <a:spAutoFit/>
          </a:bodyPr>
          <a:p>
            <a:r>
              <a:rPr lang="zh-CN" altLang="en-US" sz="2000">
                <a:latin typeface="Times New Roman" panose="02020603050405020304" charset="0"/>
                <a:cs typeface="Times New Roman" panose="02020603050405020304" charset="0"/>
              </a:rPr>
              <a:t>Wine fire therapy（酒火疗法）:</a:t>
            </a:r>
            <a:endParaRPr lang="zh-CN" altLang="en-US" sz="2000">
              <a:latin typeface="Times New Roman" panose="02020603050405020304" charset="0"/>
              <a:cs typeface="Times New Roman" panose="02020603050405020304" charset="0"/>
            </a:endParaRPr>
          </a:p>
          <a:p>
            <a:r>
              <a:rPr lang="zh-CN" altLang="en-US" sz="2000">
                <a:latin typeface="Times New Roman" panose="02020603050405020304" charset="0"/>
                <a:cs typeface="Times New Roman" panose="02020603050405020304" charset="0"/>
              </a:rPr>
              <a:t>a traditional treatment method of treating diseases with the flame of medicinal wine burning in the patient's disease. Suitable for lower back pain and leg pain.</a:t>
            </a:r>
            <a:endParaRPr lang="zh-CN" altLang="en-US" sz="2000">
              <a:latin typeface="Times New Roman" panose="02020603050405020304" charset="0"/>
              <a:cs typeface="Times New Roman" panose="02020603050405020304" charset="0"/>
            </a:endParaRPr>
          </a:p>
        </p:txBody>
      </p:sp>
      <p:pic>
        <p:nvPicPr>
          <p:cNvPr id="4" name="图片 -2147482617" descr="IMG_256"/>
          <p:cNvPicPr>
            <a:picLocks noChangeAspect="1"/>
          </p:cNvPicPr>
          <p:nvPr/>
        </p:nvPicPr>
        <p:blipFill>
          <a:blip r:embed="rId1"/>
          <a:stretch>
            <a:fillRect/>
          </a:stretch>
        </p:blipFill>
        <p:spPr>
          <a:xfrm>
            <a:off x="3172460" y="2726055"/>
            <a:ext cx="5356225" cy="3480435"/>
          </a:xfrm>
          <a:prstGeom prst="rect">
            <a:avLst/>
          </a:prstGeom>
          <a:noFill/>
          <a:ln w="9525">
            <a:noFill/>
          </a:ln>
        </p:spPr>
      </p:pic>
      <p:sp>
        <p:nvSpPr>
          <p:cNvPr id="5" name="标题 1"/>
          <p:cNvSpPr>
            <a:spLocks noGrp="1"/>
          </p:cNvSpPr>
          <p:nvPr>
            <p:custDataLst>
              <p:tags r:id="rId2"/>
            </p:custDataLst>
          </p:nvPr>
        </p:nvSpPr>
        <p:spPr>
          <a:xfrm>
            <a:off x="1625600" y="452596"/>
            <a:ext cx="10515600" cy="687388"/>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3600" b="1" kern="1200">
                <a:solidFill>
                  <a:srgbClr val="497362"/>
                </a:solidFill>
                <a:latin typeface="思源黑体 HW Bold" panose="020B0800000000000000" pitchFamily="34" charset="-122"/>
                <a:ea typeface="思源黑体 HW Bold" panose="020B0800000000000000" pitchFamily="34" charset="-122"/>
                <a:cs typeface="+mj-cs"/>
              </a:defRPr>
            </a:lvl1pPr>
          </a:lstStyle>
          <a:p>
            <a:r>
              <a:rPr lang="zh-CN" altLang="en-US">
                <a:latin typeface="Berlin Sans FB Demi" panose="020E0802020502020306" charset="0"/>
                <a:cs typeface="Berlin Sans FB Demi" panose="020E0802020502020306" charset="0"/>
                <a:sym typeface="+mn-ea"/>
              </a:rPr>
              <a:t>Characteristic therapy</a:t>
            </a:r>
            <a:endParaRPr lang="zh-CN" altLang="en-US">
              <a:latin typeface="Berlin Sans FB Demi" panose="020E0802020502020306" charset="0"/>
              <a:cs typeface="Berlin Sans FB Demi" panose="020E0802020502020306"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rPr>
              <a:t>Conclusion</a:t>
            </a:r>
            <a:endParaRPr lang="zh-CN" altLang="en-US">
              <a:latin typeface="Berlin Sans FB Demi" panose="020E0802020502020306" charset="0"/>
              <a:cs typeface="Berlin Sans FB Demi" panose="020E0802020502020306" charset="0"/>
            </a:endParaRPr>
          </a:p>
        </p:txBody>
      </p:sp>
      <p:sp>
        <p:nvSpPr>
          <p:cNvPr id="3" name="文本框 2"/>
          <p:cNvSpPr txBox="1"/>
          <p:nvPr/>
        </p:nvSpPr>
        <p:spPr>
          <a:xfrm>
            <a:off x="1085215" y="1496060"/>
            <a:ext cx="9683750" cy="3784600"/>
          </a:xfrm>
          <a:prstGeom prst="rect">
            <a:avLst/>
          </a:prstGeom>
          <a:noFill/>
        </p:spPr>
        <p:txBody>
          <a:bodyPr wrap="square">
            <a:spAutoFit/>
          </a:bodyPr>
          <a:p>
            <a:pPr algn="just"/>
            <a:r>
              <a:rPr lang="zh-CN" altLang="en-US" sz="2400">
                <a:latin typeface="Times New Roman" panose="02020603050405020304" charset="0"/>
                <a:cs typeface="Times New Roman" panose="02020603050405020304" charset="0"/>
              </a:rPr>
              <a:t>1. The characteristic of medicine in ethnic minority areas are greatly influenced by their geographical location.</a:t>
            </a:r>
            <a:endParaRPr lang="zh-CN" altLang="en-US" sz="2400">
              <a:latin typeface="Times New Roman" panose="02020603050405020304" charset="0"/>
              <a:cs typeface="Times New Roman" panose="02020603050405020304" charset="0"/>
            </a:endParaRPr>
          </a:p>
          <a:p>
            <a:pPr algn="just"/>
            <a:endParaRPr lang="zh-CN" altLang="en-US" sz="2400">
              <a:latin typeface="Times New Roman" panose="02020603050405020304" charset="0"/>
              <a:cs typeface="Times New Roman" panose="02020603050405020304" charset="0"/>
            </a:endParaRPr>
          </a:p>
          <a:p>
            <a:pPr algn="just"/>
            <a:r>
              <a:rPr lang="zh-CN" altLang="en-US" sz="2400">
                <a:latin typeface="Times New Roman" panose="02020603050405020304" charset="0"/>
                <a:cs typeface="Times New Roman" panose="02020603050405020304" charset="0"/>
              </a:rPr>
              <a:t>2. Ethnic medicine and mainstream Chinese medicine still have a lot in common.</a:t>
            </a:r>
            <a:endParaRPr lang="zh-CN" altLang="en-US" sz="2400">
              <a:latin typeface="Times New Roman" panose="02020603050405020304" charset="0"/>
              <a:cs typeface="Times New Roman" panose="02020603050405020304" charset="0"/>
            </a:endParaRPr>
          </a:p>
          <a:p>
            <a:pPr algn="just"/>
            <a:endParaRPr lang="zh-CN" altLang="en-US" sz="2400">
              <a:latin typeface="Times New Roman" panose="02020603050405020304" charset="0"/>
              <a:cs typeface="Times New Roman" panose="02020603050405020304" charset="0"/>
            </a:endParaRPr>
          </a:p>
          <a:p>
            <a:pPr algn="just"/>
            <a:r>
              <a:rPr lang="zh-CN" altLang="en-US" sz="2400">
                <a:latin typeface="Times New Roman" panose="02020603050405020304" charset="0"/>
                <a:cs typeface="Times New Roman" panose="02020603050405020304" charset="0"/>
              </a:rPr>
              <a:t>3. The medical culture of ethnic minorities presents various characteristics, which greatly enriches the diversity of Chinese medical culture. The culture of any ethnic group is the treasure of Chinese culture and an important part of Chinese cultural resources.</a:t>
            </a:r>
            <a:endParaRPr lang="zh-CN" alt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Berlin Sans FB Demi" panose="020E0802020502020306" charset="0"/>
                <a:cs typeface="Berlin Sans FB Demi" panose="020E0802020502020306" charset="0"/>
              </a:rPr>
              <a:t>Discussion</a:t>
            </a:r>
            <a:endParaRPr lang="en-US" altLang="zh-CN">
              <a:latin typeface="Berlin Sans FB Demi" panose="020E0802020502020306" charset="0"/>
              <a:cs typeface="Berlin Sans FB Demi" panose="020E0802020502020306" charset="0"/>
            </a:endParaRPr>
          </a:p>
        </p:txBody>
      </p:sp>
      <p:sp>
        <p:nvSpPr>
          <p:cNvPr id="3" name="文本框 2"/>
          <p:cNvSpPr txBox="1"/>
          <p:nvPr/>
        </p:nvSpPr>
        <p:spPr>
          <a:xfrm>
            <a:off x="883920" y="1623060"/>
            <a:ext cx="10424160" cy="829945"/>
          </a:xfrm>
          <a:prstGeom prst="rect">
            <a:avLst/>
          </a:prstGeom>
          <a:noFill/>
        </p:spPr>
        <p:txBody>
          <a:bodyPr wrap="square">
            <a:spAutoFit/>
          </a:bodyPr>
          <a:p>
            <a:r>
              <a:rPr lang="en-US" altLang="zh-CN" sz="2400">
                <a:latin typeface="Times New Roman" panose="02020603050405020304" charset="0"/>
                <a:cs typeface="Times New Roman" panose="02020603050405020304" charset="0"/>
              </a:rPr>
              <a:t>1. How many students here have been treated by traditional Chinese medicine?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在座有多少同学看过中医的？</a:t>
            </a:r>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1137285" y="2398395"/>
            <a:ext cx="9383395" cy="460375"/>
          </a:xfrm>
          <a:prstGeom prst="rect">
            <a:avLst/>
          </a:prstGeom>
          <a:noFill/>
        </p:spPr>
        <p:txBody>
          <a:bodyPr wrap="square">
            <a:spAutoFit/>
          </a:bodyPr>
          <a:p>
            <a:pPr algn="just"/>
            <a:r>
              <a:rPr lang="zh-CN" altLang="en-US" sz="2400">
                <a:latin typeface="Times New Roman" panose="02020603050405020304" charset="0"/>
                <a:cs typeface="Times New Roman" panose="02020603050405020304" charset="0"/>
              </a:rPr>
              <a:t>Can you share your experience with us? 能够为我们分享你的经历吗？</a:t>
            </a:r>
            <a:endParaRPr lang="zh-CN" altLang="en-US" sz="2400">
              <a:latin typeface="Times New Roman" panose="02020603050405020304" charset="0"/>
              <a:cs typeface="Times New Roman" panose="02020603050405020304" charset="0"/>
            </a:endParaRPr>
          </a:p>
        </p:txBody>
      </p:sp>
      <p:sp>
        <p:nvSpPr>
          <p:cNvPr id="5" name="文本框 4"/>
          <p:cNvSpPr txBox="1"/>
          <p:nvPr/>
        </p:nvSpPr>
        <p:spPr>
          <a:xfrm>
            <a:off x="883920" y="3089910"/>
            <a:ext cx="10189210" cy="460375"/>
          </a:xfrm>
          <a:prstGeom prst="rect">
            <a:avLst/>
          </a:prstGeom>
          <a:noFill/>
        </p:spPr>
        <p:txBody>
          <a:bodyPr wrap="square">
            <a:spAutoFit/>
          </a:bodyPr>
          <a:p>
            <a:r>
              <a:rPr lang="en-US" altLang="zh-CN" sz="2400">
                <a:latin typeface="Times New Roman" panose="02020603050405020304" charset="0"/>
                <a:cs typeface="Times New Roman" panose="02020603050405020304" charset="0"/>
              </a:rPr>
              <a:t>2. Who are from ethnic minorities? 有哪些同学是少数民族？</a:t>
            </a:r>
            <a:endParaRPr lang="en-US" altLang="zh-CN" sz="2400">
              <a:latin typeface="Times New Roman" panose="02020603050405020304" charset="0"/>
              <a:cs typeface="Times New Roman" panose="02020603050405020304" charset="0"/>
            </a:endParaRPr>
          </a:p>
        </p:txBody>
      </p:sp>
      <p:sp>
        <p:nvSpPr>
          <p:cNvPr id="6" name="文本框 5"/>
          <p:cNvSpPr txBox="1"/>
          <p:nvPr/>
        </p:nvSpPr>
        <p:spPr>
          <a:xfrm>
            <a:off x="1103630" y="3707765"/>
            <a:ext cx="8699500" cy="766445"/>
          </a:xfrm>
          <a:prstGeom prst="rect">
            <a:avLst/>
          </a:prstGeom>
          <a:noFill/>
        </p:spPr>
        <p:txBody>
          <a:bodyPr wrap="square">
            <a:noAutofit/>
          </a:bodyPr>
          <a:p>
            <a:r>
              <a:rPr lang="zh-CN" altLang="en-US" sz="2400">
                <a:latin typeface="Times New Roman" panose="02020603050405020304" charset="0"/>
                <a:cs typeface="Times New Roman" panose="02020603050405020304" charset="0"/>
              </a:rPr>
              <a:t>What do you know about the medicine of your minority? </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你对你们民族的医药有什么了解呢？</a:t>
            </a:r>
            <a:endParaRPr lang="zh-CN" alt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blinds(horizontal)">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2341353"/>
            <a:ext cx="12192000" cy="4516647"/>
          </a:xfrm>
          <a:custGeom>
            <a:avLst/>
            <a:gdLst>
              <a:gd name="connsiteX0" fmla="*/ 10980113 w 12192000"/>
              <a:gd name="connsiteY0" fmla="*/ 528 h 4516647"/>
              <a:gd name="connsiteX1" fmla="*/ 12158824 w 12192000"/>
              <a:gd name="connsiteY1" fmla="*/ 421354 h 4516647"/>
              <a:gd name="connsiteX2" fmla="*/ 12192000 w 12192000"/>
              <a:gd name="connsiteY2" fmla="*/ 442555 h 4516647"/>
              <a:gd name="connsiteX3" fmla="*/ 12192000 w 12192000"/>
              <a:gd name="connsiteY3" fmla="*/ 4516647 h 4516647"/>
              <a:gd name="connsiteX4" fmla="*/ 0 w 12192000"/>
              <a:gd name="connsiteY4" fmla="*/ 4516647 h 4516647"/>
              <a:gd name="connsiteX5" fmla="*/ 0 w 12192000"/>
              <a:gd name="connsiteY5" fmla="*/ 1092590 h 4516647"/>
              <a:gd name="connsiteX6" fmla="*/ 102299 w 12192000"/>
              <a:gd name="connsiteY6" fmla="*/ 1027473 h 4516647"/>
              <a:gd name="connsiteX7" fmla="*/ 1169065 w 12192000"/>
              <a:gd name="connsiteY7" fmla="*/ 848707 h 4516647"/>
              <a:gd name="connsiteX8" fmla="*/ 6182194 w 12192000"/>
              <a:gd name="connsiteY8" fmla="*/ 3127404 h 4516647"/>
              <a:gd name="connsiteX9" fmla="*/ 10980113 w 12192000"/>
              <a:gd name="connsiteY9" fmla="*/ 528 h 451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516647">
                <a:moveTo>
                  <a:pt x="10980113" y="528"/>
                </a:moveTo>
                <a:cubicBezTo>
                  <a:pt x="11349873" y="12132"/>
                  <a:pt x="11752997" y="172617"/>
                  <a:pt x="12158824" y="421354"/>
                </a:cubicBezTo>
                <a:lnTo>
                  <a:pt x="12192000" y="442555"/>
                </a:lnTo>
                <a:lnTo>
                  <a:pt x="12192000" y="4516647"/>
                </a:lnTo>
                <a:lnTo>
                  <a:pt x="0" y="4516647"/>
                </a:lnTo>
                <a:lnTo>
                  <a:pt x="0" y="1092590"/>
                </a:lnTo>
                <a:lnTo>
                  <a:pt x="102299" y="1027473"/>
                </a:lnTo>
                <a:cubicBezTo>
                  <a:pt x="382005" y="866114"/>
                  <a:pt x="728359" y="769586"/>
                  <a:pt x="1169065" y="848707"/>
                </a:cubicBezTo>
                <a:cubicBezTo>
                  <a:pt x="2344281" y="1059698"/>
                  <a:pt x="4547020" y="3268768"/>
                  <a:pt x="6182194" y="3127404"/>
                </a:cubicBezTo>
                <a:cubicBezTo>
                  <a:pt x="7817368" y="2986041"/>
                  <a:pt x="9501071" y="-45891"/>
                  <a:pt x="10980113" y="528"/>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5" name="任意多边形: 形状 4"/>
          <p:cNvSpPr/>
          <p:nvPr/>
        </p:nvSpPr>
        <p:spPr>
          <a:xfrm>
            <a:off x="5747033" y="5375564"/>
            <a:ext cx="6444968" cy="1482436"/>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6" name="任意多边形: 形状 5"/>
          <p:cNvSpPr/>
          <p:nvPr/>
        </p:nvSpPr>
        <p:spPr>
          <a:xfrm>
            <a:off x="0" y="4126296"/>
            <a:ext cx="4280660" cy="2731704"/>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r="57364" b="82924"/>
          <a:stretch>
            <a:fillRect/>
          </a:stretch>
        </p:blipFill>
        <p:spPr>
          <a:xfrm rot="16200000" flipV="1">
            <a:off x="9644259" y="4310259"/>
            <a:ext cx="3183039" cy="1912443"/>
          </a:xfrm>
          <a:prstGeom prst="rect">
            <a:avLst/>
          </a:prstGeom>
        </p:spPr>
      </p:pic>
      <p:sp>
        <p:nvSpPr>
          <p:cNvPr id="11" name="文本框 10"/>
          <p:cNvSpPr txBox="1"/>
          <p:nvPr/>
        </p:nvSpPr>
        <p:spPr>
          <a:xfrm>
            <a:off x="1371600" y="1912521"/>
            <a:ext cx="9448800" cy="2707005"/>
          </a:xfrm>
          <a:prstGeom prst="rect">
            <a:avLst/>
          </a:prstGeom>
          <a:noFill/>
        </p:spPr>
        <p:txBody>
          <a:bodyPr wrap="square">
            <a:spAutoFit/>
          </a:bodyPr>
          <a:lstStyle/>
          <a:p>
            <a:pPr algn="ctr"/>
            <a:r>
              <a:rPr lang="en-US" altLang="zh-CN" sz="8500" b="1">
                <a:solidFill>
                  <a:srgbClr val="497362"/>
                </a:solidFill>
                <a:latin typeface="Arial Rounded MT Bold" panose="020F0704030504030204" charset="0"/>
                <a:ea typeface="思源黑体 HW Bold" panose="020B0800000000000000" pitchFamily="34" charset="-122"/>
                <a:cs typeface="Arial Rounded MT Bold" panose="020F0704030504030204" charset="0"/>
              </a:rPr>
              <a:t>Thanks for your listening!</a:t>
            </a:r>
            <a:endParaRPr lang="en-US" altLang="zh-CN" sz="8500" b="1" dirty="0">
              <a:solidFill>
                <a:srgbClr val="497362"/>
              </a:solidFill>
              <a:latin typeface="Arial Rounded MT Bold" panose="020F0704030504030204" charset="0"/>
              <a:ea typeface="思源黑体 HW Bold" panose="020B0800000000000000" pitchFamily="34" charset="-122"/>
              <a:cs typeface="Arial Rounded MT Bold" panose="020F0704030504030204" charset="0"/>
            </a:endParaRPr>
          </a:p>
        </p:txBody>
      </p:sp>
      <p:sp>
        <p:nvSpPr>
          <p:cNvPr id="20" name="任意多边形: 形状 19"/>
          <p:cNvSpPr/>
          <p:nvPr/>
        </p:nvSpPr>
        <p:spPr>
          <a:xfrm>
            <a:off x="-463558" y="0"/>
            <a:ext cx="3208001" cy="762561"/>
          </a:xfrm>
          <a:custGeom>
            <a:avLst/>
            <a:gdLst>
              <a:gd name="connsiteX0" fmla="*/ 0 w 3208001"/>
              <a:gd name="connsiteY0" fmla="*/ 0 h 762561"/>
              <a:gd name="connsiteX1" fmla="*/ 3208001 w 3208001"/>
              <a:gd name="connsiteY1" fmla="*/ 0 h 762561"/>
              <a:gd name="connsiteX2" fmla="*/ 3187074 w 3208001"/>
              <a:gd name="connsiteY2" fmla="*/ 26035 h 762561"/>
              <a:gd name="connsiteX3" fmla="*/ 2749559 w 3208001"/>
              <a:gd name="connsiteY3" fmla="*/ 325120 h 762561"/>
              <a:gd name="connsiteX4" fmla="*/ 1794519 w 3208001"/>
              <a:gd name="connsiteY4" fmla="*/ 335280 h 762561"/>
              <a:gd name="connsiteX5" fmla="*/ 991879 w 3208001"/>
              <a:gd name="connsiteY5" fmla="*/ 762000 h 762561"/>
              <a:gd name="connsiteX6" fmla="*/ 46999 w 3208001"/>
              <a:gd name="connsiteY6" fmla="*/ 233680 h 762561"/>
              <a:gd name="connsiteX7" fmla="*/ 9 w 3208001"/>
              <a:gd name="connsiteY7" fmla="*/ 26352 h 76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8001" h="762561">
                <a:moveTo>
                  <a:pt x="0" y="0"/>
                </a:moveTo>
                <a:lnTo>
                  <a:pt x="3208001" y="0"/>
                </a:lnTo>
                <a:lnTo>
                  <a:pt x="3187074" y="26035"/>
                </a:lnTo>
                <a:cubicBezTo>
                  <a:pt x="3063672" y="151553"/>
                  <a:pt x="2863859" y="271780"/>
                  <a:pt x="2749559" y="325120"/>
                </a:cubicBezTo>
                <a:cubicBezTo>
                  <a:pt x="2520959" y="431800"/>
                  <a:pt x="2087466" y="262467"/>
                  <a:pt x="1794519" y="335280"/>
                </a:cubicBezTo>
                <a:cubicBezTo>
                  <a:pt x="1501572" y="408093"/>
                  <a:pt x="1283132" y="778933"/>
                  <a:pt x="991879" y="762000"/>
                </a:cubicBezTo>
                <a:cubicBezTo>
                  <a:pt x="700626" y="745067"/>
                  <a:pt x="136746" y="455507"/>
                  <a:pt x="46999" y="233680"/>
                </a:cubicBezTo>
                <a:cubicBezTo>
                  <a:pt x="24562" y="178223"/>
                  <a:pt x="6465" y="105516"/>
                  <a:pt x="9" y="26352"/>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57364" b="82924"/>
          <a:stretch>
            <a:fillRect/>
          </a:stretch>
        </p:blipFill>
        <p:spPr>
          <a:xfrm>
            <a:off x="0" y="0"/>
            <a:ext cx="3183039" cy="1912443"/>
          </a:xfrm>
          <a:prstGeom prst="rect">
            <a:avLst/>
          </a:prstGeom>
        </p:spPr>
      </p:pic>
      <p:sp>
        <p:nvSpPr>
          <p:cNvPr id="25" name="任意多边形: 形状 24"/>
          <p:cNvSpPr/>
          <p:nvPr/>
        </p:nvSpPr>
        <p:spPr>
          <a:xfrm>
            <a:off x="9718796" y="0"/>
            <a:ext cx="2473204" cy="1462891"/>
          </a:xfrm>
          <a:custGeom>
            <a:avLst/>
            <a:gdLst>
              <a:gd name="connsiteX0" fmla="*/ 0 w 2473204"/>
              <a:gd name="connsiteY0" fmla="*/ 0 h 1462891"/>
              <a:gd name="connsiteX1" fmla="*/ 2473204 w 2473204"/>
              <a:gd name="connsiteY1" fmla="*/ 0 h 1462891"/>
              <a:gd name="connsiteX2" fmla="*/ 2473204 w 2473204"/>
              <a:gd name="connsiteY2" fmla="*/ 1462891 h 1462891"/>
              <a:gd name="connsiteX3" fmla="*/ 2410111 w 2473204"/>
              <a:gd name="connsiteY3" fmla="*/ 1366113 h 1462891"/>
              <a:gd name="connsiteX4" fmla="*/ 1701044 w 2473204"/>
              <a:gd name="connsiteY4" fmla="*/ 335280 h 1462891"/>
              <a:gd name="connsiteX5" fmla="*/ 654564 w 2473204"/>
              <a:gd name="connsiteY5" fmla="*/ 416560 h 1462891"/>
              <a:gd name="connsiteX6" fmla="*/ 100844 w 2473204"/>
              <a:gd name="connsiteY6" fmla="*/ 81915 h 146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3204" h="1462891">
                <a:moveTo>
                  <a:pt x="0" y="0"/>
                </a:moveTo>
                <a:lnTo>
                  <a:pt x="2473204" y="0"/>
                </a:lnTo>
                <a:lnTo>
                  <a:pt x="2473204" y="1462891"/>
                </a:lnTo>
                <a:lnTo>
                  <a:pt x="2410111" y="1366113"/>
                </a:lnTo>
                <a:cubicBezTo>
                  <a:pt x="2184173" y="1006131"/>
                  <a:pt x="1920119" y="468630"/>
                  <a:pt x="1701044" y="335280"/>
                </a:cubicBezTo>
                <a:cubicBezTo>
                  <a:pt x="1350524" y="121920"/>
                  <a:pt x="993231" y="518160"/>
                  <a:pt x="654564" y="416560"/>
                </a:cubicBezTo>
                <a:cubicBezTo>
                  <a:pt x="485231" y="365760"/>
                  <a:pt x="282877" y="225637"/>
                  <a:pt x="100844" y="8191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p:bldP spid="20"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97535" y="1640840"/>
            <a:ext cx="4483735" cy="3819525"/>
          </a:xfrm>
          <a:prstGeom prst="rect">
            <a:avLst/>
          </a:prstGeom>
          <a:noFill/>
        </p:spPr>
        <p:txBody>
          <a:bodyPr wrap="square">
            <a:noAutofit/>
          </a:bodyPr>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In 1973, a medical book of the Western Han Dynasty was unearthed in Mawangdui（马王堆）, Changsha, Hunan, which is considered to be the earliest existing medical book in China.</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The book has no title. According to the information in the catalogue, the staff named it "Fifty-two Sickness Sides"（《五十二病方》）.</a:t>
            </a:r>
            <a:endParaRPr lang="zh-CN" altLang="en-US" sz="2000">
              <a:latin typeface="Times New Roman" panose="02020603050405020304" charset="0"/>
              <a:cs typeface="Times New Roman" panose="02020603050405020304" charset="0"/>
            </a:endParaRPr>
          </a:p>
          <a:p>
            <a:pPr algn="just"/>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It was once exhibited in the Hunan Museum.</a:t>
            </a:r>
            <a:endParaRPr lang="zh-CN" altLang="en-US" sz="2000">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1"/>
          <a:stretch>
            <a:fillRect/>
          </a:stretch>
        </p:blipFill>
        <p:spPr>
          <a:xfrm>
            <a:off x="5321300" y="1322705"/>
            <a:ext cx="6197600" cy="4303395"/>
          </a:xfrm>
          <a:prstGeom prst="rect">
            <a:avLst/>
          </a:prstGeom>
        </p:spPr>
      </p:pic>
      <p:sp>
        <p:nvSpPr>
          <p:cNvPr id="7" name="标题 6"/>
          <p:cNvSpPr>
            <a:spLocks noGrp="1"/>
          </p:cNvSpPr>
          <p:nvPr>
            <p:ph type="title"/>
            <p:custDataLst>
              <p:tags r:id="rId2"/>
            </p:custDataLst>
          </p:nvPr>
        </p:nvSpPr>
        <p:spPr/>
        <p:txBody>
          <a:bodyPr/>
          <a:p>
            <a:r>
              <a:rPr lang="en-US" altLang="zh-CN">
                <a:latin typeface="Berlin Sans FB Demi" panose="020E0802020502020306" charset="0"/>
                <a:cs typeface="Berlin Sans FB Demi" panose="020E0802020502020306" charset="0"/>
                <a:sym typeface="+mn-ea"/>
              </a:rPr>
              <a:t>T</a:t>
            </a:r>
            <a:r>
              <a:rPr lang="zh-CN" altLang="en-US">
                <a:latin typeface="Berlin Sans FB Demi" panose="020E0802020502020306" charset="0"/>
                <a:cs typeface="Berlin Sans FB Demi" panose="020E0802020502020306" charset="0"/>
                <a:sym typeface="+mn-ea"/>
              </a:rPr>
              <a:t>he earliest existing medical book in China</a:t>
            </a:r>
            <a:endParaRPr lang="zh-CN" altLang="en-US" dirty="0">
              <a:latin typeface="Berlin Sans FB Demi" panose="020E0802020502020306" charset="0"/>
              <a:cs typeface="Berlin Sans FB Demi" panose="020E080202050202030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30655" y="982980"/>
            <a:ext cx="9427845" cy="4892675"/>
          </a:xfrm>
          <a:prstGeom prst="rect">
            <a:avLst/>
          </a:prstGeom>
          <a:noFill/>
        </p:spPr>
        <p:txBody>
          <a:bodyPr wrap="square">
            <a:spAutoFit/>
          </a:bodyPr>
          <a:p>
            <a:pPr algn="just"/>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Traditional Chinese Medicine (TCM) is a general term for the medicines of various nationalities in our country, including the medicines of the Han and the minority. TCM reflects the understanding of life, health and disease of the Chinese people. It is a medical system with a long historical tradition and unique theoretical and technical methods.</a:t>
            </a:r>
            <a:endParaRPr lang="zh-CN" altLang="en-US" sz="2400">
              <a:latin typeface="Times New Roman" panose="02020603050405020304" charset="0"/>
              <a:cs typeface="Times New Roman" panose="02020603050405020304" charset="0"/>
            </a:endParaRPr>
          </a:p>
          <a:p>
            <a:pPr algn="just"/>
            <a:endParaRPr lang="zh-CN" altLang="en-US" sz="2400">
              <a:latin typeface="Times New Roman" panose="02020603050405020304" charset="0"/>
              <a:cs typeface="Times New Roman" panose="02020603050405020304" charset="0"/>
            </a:endParaRPr>
          </a:p>
          <a:p>
            <a:pPr algn="just"/>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algn="just"/>
            <a:endParaRPr lang="en-US" altLang="zh-CN" sz="2400">
              <a:latin typeface="Times New Roman" panose="02020603050405020304" charset="0"/>
              <a:cs typeface="Times New Roman" panose="02020603050405020304" charset="0"/>
            </a:endParaRPr>
          </a:p>
          <a:p>
            <a:pPr algn="just"/>
            <a:endParaRPr lang="en-US" altLang="zh-CN" sz="2400">
              <a:latin typeface="Times New Roman" panose="02020603050405020304" charset="0"/>
              <a:cs typeface="Times New Roman" panose="02020603050405020304" charset="0"/>
            </a:endParaRPr>
          </a:p>
          <a:p>
            <a:pPr algn="just"/>
            <a:endParaRPr lang="en-US" altLang="zh-CN" sz="2400">
              <a:latin typeface="Times New Roman" panose="02020603050405020304" charset="0"/>
              <a:cs typeface="Times New Roman" panose="02020603050405020304" charset="0"/>
            </a:endParaRPr>
          </a:p>
          <a:p>
            <a:pPr algn="just"/>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In a broad sense, TCM refers to the medicine of all ethnic groups in China.</a:t>
            </a:r>
            <a:endParaRPr lang="zh-CN" altLang="en-US" sz="2400">
              <a:latin typeface="Times New Roman" panose="02020603050405020304" charset="0"/>
              <a:cs typeface="Times New Roman" panose="02020603050405020304" charset="0"/>
            </a:endParaRPr>
          </a:p>
          <a:p>
            <a:pPr algn="just"/>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In the narrow sense, TCM refers to the medicine of the Han nationality. </a:t>
            </a:r>
            <a:endParaRPr lang="zh-CN" altLang="en-US" sz="2400">
              <a:solidFill>
                <a:srgbClr val="FF0000"/>
              </a:solidFill>
              <a:latin typeface="Times New Roman" panose="02020603050405020304" charset="0"/>
              <a:cs typeface="Times New Roman" panose="02020603050405020304" charset="0"/>
            </a:endParaRPr>
          </a:p>
        </p:txBody>
      </p:sp>
      <p:pic>
        <p:nvPicPr>
          <p:cNvPr id="2" name="图片 1"/>
          <p:cNvPicPr>
            <a:picLocks noChangeAspect="1"/>
          </p:cNvPicPr>
          <p:nvPr>
            <p:custDataLst>
              <p:tags r:id="rId1"/>
            </p:custDataLst>
          </p:nvPr>
        </p:nvPicPr>
        <p:blipFill>
          <a:blip r:embed="rId2"/>
          <a:stretch>
            <a:fillRect/>
          </a:stretch>
        </p:blipFill>
        <p:spPr>
          <a:xfrm>
            <a:off x="2249170" y="3097530"/>
            <a:ext cx="7791450" cy="1395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147482621"/>
          <p:cNvPicPr>
            <a:picLocks noChangeAspect="1"/>
          </p:cNvPicPr>
          <p:nvPr/>
        </p:nvPicPr>
        <p:blipFill>
          <a:blip r:embed="rId1"/>
          <a:stretch>
            <a:fillRect/>
          </a:stretch>
        </p:blipFill>
        <p:spPr>
          <a:xfrm>
            <a:off x="996315" y="1540510"/>
            <a:ext cx="5380355" cy="3489960"/>
          </a:xfrm>
          <a:prstGeom prst="rect">
            <a:avLst/>
          </a:prstGeom>
          <a:noFill/>
          <a:ln w="9525">
            <a:noFill/>
          </a:ln>
        </p:spPr>
      </p:pic>
      <p:pic>
        <p:nvPicPr>
          <p:cNvPr id="4" name="图片 -2147482622"/>
          <p:cNvPicPr>
            <a:picLocks noChangeAspect="1"/>
          </p:cNvPicPr>
          <p:nvPr/>
        </p:nvPicPr>
        <p:blipFill>
          <a:blip r:embed="rId2"/>
          <a:stretch>
            <a:fillRect/>
          </a:stretch>
        </p:blipFill>
        <p:spPr>
          <a:xfrm>
            <a:off x="6688455" y="2511425"/>
            <a:ext cx="4328795" cy="18351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形状 51"/>
          <p:cNvSpPr/>
          <p:nvPr/>
        </p:nvSpPr>
        <p:spPr>
          <a:xfrm>
            <a:off x="0" y="3079011"/>
            <a:ext cx="12192000" cy="3778989"/>
          </a:xfrm>
          <a:custGeom>
            <a:avLst/>
            <a:gdLst>
              <a:gd name="connsiteX0" fmla="*/ 2833907 w 12192000"/>
              <a:gd name="connsiteY0" fmla="*/ 235 h 3778989"/>
              <a:gd name="connsiteX1" fmla="*/ 3124200 w 12192000"/>
              <a:gd name="connsiteY1" fmla="*/ 14710 h 3778989"/>
              <a:gd name="connsiteX2" fmla="*/ 8061960 w 12192000"/>
              <a:gd name="connsiteY2" fmla="*/ 1797790 h 3778989"/>
              <a:gd name="connsiteX3" fmla="*/ 12120324 w 12192000"/>
              <a:gd name="connsiteY3" fmla="*/ 52215 h 3778989"/>
              <a:gd name="connsiteX4" fmla="*/ 12192000 w 12192000"/>
              <a:gd name="connsiteY4" fmla="*/ 25570 h 3778989"/>
              <a:gd name="connsiteX5" fmla="*/ 12192000 w 12192000"/>
              <a:gd name="connsiteY5" fmla="*/ 3778989 h 3778989"/>
              <a:gd name="connsiteX6" fmla="*/ 0 w 12192000"/>
              <a:gd name="connsiteY6" fmla="*/ 3778989 h 3778989"/>
              <a:gd name="connsiteX7" fmla="*/ 0 w 12192000"/>
              <a:gd name="connsiteY7" fmla="*/ 599450 h 3778989"/>
              <a:gd name="connsiteX8" fmla="*/ 72286 w 12192000"/>
              <a:gd name="connsiteY8" fmla="*/ 574411 h 3778989"/>
              <a:gd name="connsiteX9" fmla="*/ 2833907 w 12192000"/>
              <a:gd name="connsiteY9" fmla="*/ 235 h 37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778989">
                <a:moveTo>
                  <a:pt x="2833907" y="235"/>
                </a:moveTo>
                <a:cubicBezTo>
                  <a:pt x="2932053" y="1296"/>
                  <a:pt x="3028950" y="5979"/>
                  <a:pt x="3124200" y="14710"/>
                </a:cubicBezTo>
                <a:cubicBezTo>
                  <a:pt x="4648201" y="154410"/>
                  <a:pt x="6413500" y="1805410"/>
                  <a:pt x="8061960" y="1797790"/>
                </a:cubicBezTo>
                <a:cubicBezTo>
                  <a:pt x="9298305" y="1792075"/>
                  <a:pt x="10996136" y="497628"/>
                  <a:pt x="12120324" y="52215"/>
                </a:cubicBezTo>
                <a:lnTo>
                  <a:pt x="12192000" y="25570"/>
                </a:lnTo>
                <a:lnTo>
                  <a:pt x="12192000" y="3778989"/>
                </a:lnTo>
                <a:lnTo>
                  <a:pt x="0" y="3778989"/>
                </a:lnTo>
                <a:lnTo>
                  <a:pt x="0" y="599450"/>
                </a:lnTo>
                <a:lnTo>
                  <a:pt x="72286" y="574411"/>
                </a:lnTo>
                <a:cubicBezTo>
                  <a:pt x="883903" y="298690"/>
                  <a:pt x="1913789" y="-9712"/>
                  <a:pt x="2833907" y="235"/>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7" name="任意多边形: 形状 26"/>
          <p:cNvSpPr/>
          <p:nvPr/>
        </p:nvSpPr>
        <p:spPr>
          <a:xfrm>
            <a:off x="1" y="0"/>
            <a:ext cx="1325879" cy="898269"/>
          </a:xfrm>
          <a:custGeom>
            <a:avLst/>
            <a:gdLst>
              <a:gd name="connsiteX0" fmla="*/ 0 w 1834149"/>
              <a:gd name="connsiteY0" fmla="*/ 0 h 1242616"/>
              <a:gd name="connsiteX1" fmla="*/ 1792705 w 1834149"/>
              <a:gd name="connsiteY1" fmla="*/ 0 h 1242616"/>
              <a:gd name="connsiteX2" fmla="*/ 1825943 w 1834149"/>
              <a:gd name="connsiteY2" fmla="*/ 199207 h 1242616"/>
              <a:gd name="connsiteX3" fmla="*/ 1615440 w 1834149"/>
              <a:gd name="connsiteY3" fmla="*/ 1060267 h 1242616"/>
              <a:gd name="connsiteX4" fmla="*/ 11789 w 1834149"/>
              <a:gd name="connsiteY4" fmla="*/ 1186038 h 1242616"/>
              <a:gd name="connsiteX5" fmla="*/ 0 w 1834149"/>
              <a:gd name="connsiteY5" fmla="*/ 1183705 h 1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149" h="1242616">
                <a:moveTo>
                  <a:pt x="0" y="0"/>
                </a:moveTo>
                <a:lnTo>
                  <a:pt x="1792705" y="0"/>
                </a:lnTo>
                <a:lnTo>
                  <a:pt x="1825943" y="199207"/>
                </a:lnTo>
                <a:cubicBezTo>
                  <a:pt x="1859915" y="564332"/>
                  <a:pt x="1788160" y="921837"/>
                  <a:pt x="1615440" y="1060267"/>
                </a:cubicBezTo>
                <a:cubicBezTo>
                  <a:pt x="1377950" y="1250608"/>
                  <a:pt x="623024" y="1290881"/>
                  <a:pt x="11789" y="1186038"/>
                </a:cubicBezTo>
                <a:lnTo>
                  <a:pt x="0" y="1183705"/>
                </a:ln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1" name="任意多边形: 形状 40"/>
          <p:cNvSpPr/>
          <p:nvPr/>
        </p:nvSpPr>
        <p:spPr>
          <a:xfrm>
            <a:off x="7951571" y="5882640"/>
            <a:ext cx="4240429" cy="975360"/>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39" name="任意多边形: 形状 38"/>
          <p:cNvSpPr/>
          <p:nvPr/>
        </p:nvSpPr>
        <p:spPr>
          <a:xfrm>
            <a:off x="0" y="4876800"/>
            <a:ext cx="3104598" cy="1981200"/>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2" name="任意多边形: 形状 21"/>
          <p:cNvSpPr/>
          <p:nvPr/>
        </p:nvSpPr>
        <p:spPr>
          <a:xfrm>
            <a:off x="10576560" y="-1"/>
            <a:ext cx="1615441" cy="1043542"/>
          </a:xfrm>
          <a:custGeom>
            <a:avLst/>
            <a:gdLst>
              <a:gd name="connsiteX0" fmla="*/ 0 w 2311203"/>
              <a:gd name="connsiteY0" fmla="*/ 0 h 1492990"/>
              <a:gd name="connsiteX1" fmla="*/ 2311203 w 2311203"/>
              <a:gd name="connsiteY1" fmla="*/ 0 h 1492990"/>
              <a:gd name="connsiteX2" fmla="*/ 2311203 w 2311203"/>
              <a:gd name="connsiteY2" fmla="*/ 1487071 h 1492990"/>
              <a:gd name="connsiteX3" fmla="*/ 2284310 w 2311203"/>
              <a:gd name="connsiteY3" fmla="*/ 1488966 h 1492990"/>
              <a:gd name="connsiteX4" fmla="*/ 741483 w 2311203"/>
              <a:gd name="connsiteY4" fmla="*/ 1203960 h 1492990"/>
              <a:gd name="connsiteX5" fmla="*/ 66161 w 2311203"/>
              <a:gd name="connsiteY5" fmla="*/ 203835 h 1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1203" h="1492990">
                <a:moveTo>
                  <a:pt x="0" y="0"/>
                </a:moveTo>
                <a:lnTo>
                  <a:pt x="2311203" y="0"/>
                </a:lnTo>
                <a:lnTo>
                  <a:pt x="2311203" y="1487071"/>
                </a:lnTo>
                <a:lnTo>
                  <a:pt x="2284310" y="1488966"/>
                </a:lnTo>
                <a:cubicBezTo>
                  <a:pt x="1734067" y="1514515"/>
                  <a:pt x="1054221" y="1418273"/>
                  <a:pt x="741483" y="1203960"/>
                </a:cubicBezTo>
                <a:cubicBezTo>
                  <a:pt x="491293" y="1032510"/>
                  <a:pt x="225863" y="614045"/>
                  <a:pt x="66161" y="20383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3" name="任意多边形: 形状 42"/>
          <p:cNvSpPr/>
          <p:nvPr/>
        </p:nvSpPr>
        <p:spPr>
          <a:xfrm>
            <a:off x="-4373880" y="2849880"/>
            <a:ext cx="9159240" cy="5958840"/>
          </a:xfrm>
          <a:custGeom>
            <a:avLst/>
            <a:gdLst>
              <a:gd name="connsiteX0" fmla="*/ 0 w 9159240"/>
              <a:gd name="connsiteY0" fmla="*/ 0 h 5958840"/>
              <a:gd name="connsiteX1" fmla="*/ 60960 w 9159240"/>
              <a:gd name="connsiteY1" fmla="*/ 0 h 5958840"/>
              <a:gd name="connsiteX2" fmla="*/ 4236720 w 9159240"/>
              <a:gd name="connsiteY2" fmla="*/ 1005840 h 5958840"/>
              <a:gd name="connsiteX3" fmla="*/ 5288280 w 9159240"/>
              <a:gd name="connsiteY3" fmla="*/ 3246120 h 5958840"/>
              <a:gd name="connsiteX4" fmla="*/ 7650480 w 9159240"/>
              <a:gd name="connsiteY4" fmla="*/ 3246120 h 5958840"/>
              <a:gd name="connsiteX5" fmla="*/ 9159240 w 9159240"/>
              <a:gd name="connsiteY5" fmla="*/ 5958840 h 595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40" h="5958840">
                <a:moveTo>
                  <a:pt x="0" y="0"/>
                </a:moveTo>
                <a:lnTo>
                  <a:pt x="60960" y="0"/>
                </a:lnTo>
                <a:cubicBezTo>
                  <a:pt x="767080" y="167640"/>
                  <a:pt x="3365500" y="464820"/>
                  <a:pt x="4236720" y="1005840"/>
                </a:cubicBezTo>
                <a:cubicBezTo>
                  <a:pt x="5107940" y="1546860"/>
                  <a:pt x="4719320" y="2872740"/>
                  <a:pt x="5288280" y="3246120"/>
                </a:cubicBezTo>
                <a:cubicBezTo>
                  <a:pt x="5857240" y="3619500"/>
                  <a:pt x="7005320" y="2794000"/>
                  <a:pt x="7650480" y="3246120"/>
                </a:cubicBezTo>
                <a:cubicBezTo>
                  <a:pt x="8295640" y="3698240"/>
                  <a:pt x="8925560" y="5519420"/>
                  <a:pt x="9159240" y="5958840"/>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4" name="任意多边形: 形状 43"/>
          <p:cNvSpPr/>
          <p:nvPr/>
        </p:nvSpPr>
        <p:spPr>
          <a:xfrm>
            <a:off x="9903418" y="2155301"/>
            <a:ext cx="3233462" cy="8543179"/>
          </a:xfrm>
          <a:custGeom>
            <a:avLst/>
            <a:gdLst>
              <a:gd name="connsiteX0" fmla="*/ 3233462 w 3233462"/>
              <a:gd name="connsiteY0" fmla="*/ 725059 h 8543179"/>
              <a:gd name="connsiteX1" fmla="*/ 1358942 w 3233462"/>
              <a:gd name="connsiteY1" fmla="*/ 115459 h 8543179"/>
              <a:gd name="connsiteX2" fmla="*/ 1755182 w 3233462"/>
              <a:gd name="connsiteY2" fmla="*/ 2767219 h 8543179"/>
              <a:gd name="connsiteX3" fmla="*/ 17822 w 3233462"/>
              <a:gd name="connsiteY3" fmla="*/ 4535059 h 8543179"/>
              <a:gd name="connsiteX4" fmla="*/ 3020102 w 3233462"/>
              <a:gd name="connsiteY4" fmla="*/ 8543179 h 8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462" h="8543179">
                <a:moveTo>
                  <a:pt x="3233462" y="725059"/>
                </a:moveTo>
                <a:cubicBezTo>
                  <a:pt x="2419392" y="250079"/>
                  <a:pt x="1605322" y="-224901"/>
                  <a:pt x="1358942" y="115459"/>
                </a:cubicBezTo>
                <a:cubicBezTo>
                  <a:pt x="1112562" y="455819"/>
                  <a:pt x="1978702" y="2030619"/>
                  <a:pt x="1755182" y="2767219"/>
                </a:cubicBezTo>
                <a:cubicBezTo>
                  <a:pt x="1531662" y="3503819"/>
                  <a:pt x="-192998" y="3572399"/>
                  <a:pt x="17822" y="4535059"/>
                </a:cubicBezTo>
                <a:cubicBezTo>
                  <a:pt x="228642" y="5497719"/>
                  <a:pt x="2529882" y="7887859"/>
                  <a:pt x="3020102" y="8543179"/>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63" name="组合 62"/>
          <p:cNvGrpSpPr/>
          <p:nvPr/>
        </p:nvGrpSpPr>
        <p:grpSpPr>
          <a:xfrm>
            <a:off x="5311140" y="1189586"/>
            <a:ext cx="1569720" cy="1068651"/>
            <a:chOff x="5311140" y="1189586"/>
            <a:chExt cx="1569720" cy="1068651"/>
          </a:xfrm>
        </p:grpSpPr>
        <p:sp>
          <p:nvSpPr>
            <p:cNvPr id="59" name="椭圆 58"/>
            <p:cNvSpPr/>
            <p:nvPr/>
          </p:nvSpPr>
          <p:spPr>
            <a:xfrm>
              <a:off x="6096000" y="118958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8" name="文本框 57"/>
            <p:cNvSpPr txBox="1"/>
            <p:nvPr/>
          </p:nvSpPr>
          <p:spPr>
            <a:xfrm>
              <a:off x="5311140" y="1243507"/>
              <a:ext cx="1569720" cy="1014730"/>
            </a:xfrm>
            <a:prstGeom prst="rect">
              <a:avLst/>
            </a:prstGeom>
            <a:noFill/>
          </p:spPr>
          <p:txBody>
            <a:bodyPr wrap="square">
              <a:spAutoFit/>
            </a:bodyPr>
            <a:lstStyle/>
            <a:p>
              <a:pPr algn="ctr"/>
              <a:r>
                <a:rPr lang="en-US" altLang="zh-CN" sz="6000">
                  <a:solidFill>
                    <a:srgbClr val="497362"/>
                  </a:solidFill>
                  <a:latin typeface="Times New Roman" panose="02020603050405020304" charset="0"/>
                  <a:ea typeface="思源黑体 CN Medium" panose="020B0600000000000000" pitchFamily="34" charset="-122"/>
                  <a:cs typeface="Times New Roman" panose="02020603050405020304" charset="0"/>
                </a:rPr>
                <a:t>01</a:t>
              </a:r>
              <a:endParaRPr lang="zh-CN" altLang="en-US" sz="6000" dirty="0">
                <a:solidFill>
                  <a:srgbClr val="497362"/>
                </a:solidFill>
                <a:latin typeface="Times New Roman" panose="02020603050405020304" charset="0"/>
                <a:ea typeface="思源黑体 CN Medium" panose="020B0600000000000000" pitchFamily="34" charset="-122"/>
                <a:cs typeface="Times New Roman" panose="02020603050405020304" charset="0"/>
              </a:endParaRPr>
            </a:p>
          </p:txBody>
        </p:sp>
      </p:grpSp>
      <p:sp>
        <p:nvSpPr>
          <p:cNvPr id="60" name="文本框 59"/>
          <p:cNvSpPr txBox="1"/>
          <p:nvPr/>
        </p:nvSpPr>
        <p:spPr>
          <a:xfrm>
            <a:off x="2501900" y="2228824"/>
            <a:ext cx="7254240" cy="2399665"/>
          </a:xfrm>
          <a:prstGeom prst="rect">
            <a:avLst/>
          </a:prstGeom>
          <a:noFill/>
        </p:spPr>
        <p:txBody>
          <a:bodyPr wrap="square">
            <a:spAutoFit/>
          </a:bodyPr>
          <a:lstStyle/>
          <a:p>
            <a:pPr algn="ctr"/>
            <a:r>
              <a:rPr lang="zh-CN" altLang="en-US" sz="7500" b="1">
                <a:solidFill>
                  <a:srgbClr val="497362"/>
                </a:solidFill>
                <a:latin typeface="Berlin Sans FB Demi" panose="020E0802020502020306" charset="0"/>
                <a:ea typeface="思源黑体 HW Bold" panose="020B0800000000000000" pitchFamily="34" charset="-122"/>
                <a:cs typeface="Berlin Sans FB Demi" panose="020E0802020502020306" charset="0"/>
              </a:rPr>
              <a:t>Tibetan Medicine</a:t>
            </a:r>
            <a:endParaRPr lang="zh-CN" altLang="en-US" sz="7500" b="1" dirty="0">
              <a:solidFill>
                <a:srgbClr val="497362"/>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62" name="矩形: 圆角 61"/>
          <p:cNvSpPr/>
          <p:nvPr/>
        </p:nvSpPr>
        <p:spPr>
          <a:xfrm>
            <a:off x="5242560" y="4742509"/>
            <a:ext cx="1706880" cy="613458"/>
          </a:xfrm>
          <a:prstGeom prst="roundRect">
            <a:avLst>
              <a:gd name="adj" fmla="val 50000"/>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lang="en-US" altLang="zh-CN">
                <a:latin typeface="Times New Roman" panose="02020603050405020304" charset="0"/>
                <a:ea typeface="思源黑体 CN Medium" panose="020B0600000000000000" pitchFamily="34" charset="-122"/>
                <a:cs typeface="Times New Roman" panose="02020603050405020304" charset="0"/>
              </a:rPr>
              <a:t>PART ONE</a:t>
            </a:r>
            <a:endParaRPr lang="zh-CN" altLang="en-US" dirty="0">
              <a:latin typeface="Times New Roman" panose="02020603050405020304" charset="0"/>
              <a:ea typeface="思源黑体 CN Medium" panose="020B0600000000000000"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latin typeface="Berlin Sans FB Demi" panose="020E0802020502020306" charset="0"/>
                <a:cs typeface="Berlin Sans FB Demi" panose="020E0802020502020306" charset="0"/>
              </a:rPr>
              <a:t>Overview</a:t>
            </a:r>
            <a:endParaRPr lang="zh-CN" altLang="en-US" dirty="0">
              <a:latin typeface="Berlin Sans FB Demi" panose="020E0802020502020306" charset="0"/>
              <a:cs typeface="Berlin Sans FB Demi" panose="020E0802020502020306" charset="0"/>
            </a:endParaRPr>
          </a:p>
        </p:txBody>
      </p:sp>
      <p:sp>
        <p:nvSpPr>
          <p:cNvPr id="2" name="文本框 1"/>
          <p:cNvSpPr txBox="1"/>
          <p:nvPr/>
        </p:nvSpPr>
        <p:spPr>
          <a:xfrm>
            <a:off x="1035050" y="1381760"/>
            <a:ext cx="9490075" cy="2245360"/>
          </a:xfrm>
          <a:prstGeom prst="rect">
            <a:avLst/>
          </a:prstGeom>
          <a:noFill/>
        </p:spPr>
        <p:txBody>
          <a:bodyPr wrap="square">
            <a:spAutoFit/>
          </a:bodyPr>
          <a:p>
            <a:pPr algn="just"/>
            <a:r>
              <a:rPr lang="en-US" altLang="zh-CN">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Since the emergence of human beings, the snow-covered plateau has give birth to a distinctive traditional Tibetan medicine with its unique geographical environment and humanistic characteristics. In the process of long-term struggle against diseases in an extremely harsh environment, the Tibetan people have formed a complete theoretical basis and practical experience of Tibetan medicine, and  have formed unique technologies in preventive health care, disease diagnosis and other various medical activities. It has occupied an important position in the field of traditional Chinese medicine.</a:t>
            </a:r>
            <a:endParaRPr lang="zh-CN" altLang="en-US" sz="2000">
              <a:latin typeface="Times New Roman" panose="02020603050405020304" charset="0"/>
              <a:cs typeface="Times New Roman" panose="02020603050405020304" charset="0"/>
            </a:endParaRPr>
          </a:p>
        </p:txBody>
      </p:sp>
      <p:sp>
        <p:nvSpPr>
          <p:cNvPr id="4" name="文本框 3"/>
          <p:cNvSpPr txBox="1"/>
          <p:nvPr/>
        </p:nvSpPr>
        <p:spPr>
          <a:xfrm>
            <a:off x="1035050" y="3913505"/>
            <a:ext cx="9490710" cy="2038985"/>
          </a:xfrm>
          <a:prstGeom prst="rect">
            <a:avLst/>
          </a:prstGeom>
          <a:noFill/>
        </p:spPr>
        <p:txBody>
          <a:bodyPr wrap="square">
            <a:noAutofit/>
          </a:bodyPr>
          <a:p>
            <a:pPr algn="just"/>
            <a:r>
              <a:rPr lang="zh-CN" altLang="en-US" sz="2000" b="1">
                <a:solidFill>
                  <a:srgbClr val="619982"/>
                </a:solidFill>
                <a:latin typeface="Times New Roman" panose="02020603050405020304" charset="0"/>
                <a:cs typeface="Times New Roman" panose="02020603050405020304" charset="0"/>
              </a:rPr>
              <a:t>Characteristic medical science:</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1.</a:t>
            </a:r>
            <a:r>
              <a:rPr lang="zh-CN" altLang="en-US" sz="2000">
                <a:latin typeface="Times New Roman" panose="02020603050405020304" charset="0"/>
                <a:cs typeface="Times New Roman" panose="02020603050405020304" charset="0"/>
              </a:rPr>
              <a:t>Where there is poison there is medicine. （有毒就有药）</a:t>
            </a:r>
            <a:r>
              <a:rPr lang="en-US" altLang="zh-CN" sz="2000">
                <a:latin typeface="Times New Roman" panose="02020603050405020304" charset="0"/>
                <a:cs typeface="Times New Roman" panose="02020603050405020304" charset="0"/>
              </a:rPr>
              <a:t>   </a:t>
            </a:r>
            <a:r>
              <a:rPr lang="en-US" altLang="zh-CN" sz="2000" i="1">
                <a:latin typeface="Times New Roman" panose="02020603050405020304" charset="0"/>
                <a:cs typeface="Times New Roman" panose="02020603050405020304" charset="0"/>
              </a:rPr>
              <a:t>simple dialectical</a:t>
            </a:r>
            <a:endParaRPr lang="en-US" altLang="zh-CN" sz="2000" i="1">
              <a:latin typeface="Times New Roman" panose="02020603050405020304" charset="0"/>
              <a:cs typeface="Times New Roman" panose="02020603050405020304" charset="0"/>
            </a:endParaRPr>
          </a:p>
          <a:p>
            <a:pPr algn="just"/>
            <a:endParaRPr lang="zh-CN" altLang="en-US" sz="2000" i="1">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2.</a:t>
            </a:r>
            <a:r>
              <a:rPr lang="zh-CN" altLang="en-US" sz="2000">
                <a:latin typeface="Times New Roman" panose="02020603050405020304" charset="0"/>
                <a:cs typeface="Times New Roman" panose="02020603050405020304" charset="0"/>
              </a:rPr>
              <a:t>Tibetan medicine believes that there are three major factors in the human body: "Long"（隆） (similar to the "wind" in the theory of the five elements), "Chiba"（赤八） (similar to "fire"), "Peigen" （培根）(referring to human body fluids).</a:t>
            </a:r>
            <a:endParaRPr lang="zh-CN" altLang="en-US"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rPr>
              <a:t>Features</a:t>
            </a:r>
            <a:endParaRPr lang="zh-CN" altLang="en-US">
              <a:latin typeface="Berlin Sans FB Demi" panose="020E0802020502020306" charset="0"/>
              <a:cs typeface="Berlin Sans FB Demi" panose="020E0802020502020306" charset="0"/>
            </a:endParaRPr>
          </a:p>
        </p:txBody>
      </p:sp>
      <p:sp>
        <p:nvSpPr>
          <p:cNvPr id="4" name="文本框 3"/>
          <p:cNvSpPr txBox="1"/>
          <p:nvPr/>
        </p:nvSpPr>
        <p:spPr>
          <a:xfrm>
            <a:off x="802005" y="1163955"/>
            <a:ext cx="10267315" cy="2378075"/>
          </a:xfrm>
          <a:prstGeom prst="rect">
            <a:avLst/>
          </a:prstGeom>
          <a:noFill/>
        </p:spPr>
        <p:txBody>
          <a:bodyPr wrap="square">
            <a:noAutofit/>
          </a:bodyPr>
          <a:p>
            <a:pPr algn="just"/>
            <a:r>
              <a:rPr lang="zh-CN" altLang="en-US" sz="2000">
                <a:latin typeface="Times New Roman" panose="02020603050405020304" charset="0"/>
                <a:cs typeface="Times New Roman" panose="02020603050405020304" charset="0"/>
              </a:rPr>
              <a:t>1. Long history: With a history of 3,000 years, it is one of the oldest in traditional Chinese medicine.</a:t>
            </a:r>
            <a:endParaRPr lang="zh-CN" altLang="en-US" sz="2000">
              <a:latin typeface="Times New Roman" panose="02020603050405020304" charset="0"/>
              <a:cs typeface="Times New Roman" panose="02020603050405020304" charset="0"/>
            </a:endParaRPr>
          </a:p>
          <a:p>
            <a:pPr algn="just"/>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2. Strong integration:</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Yutuo Yundan Gongbu（玉妥·云丹贡布）, the most important representative of the development of Tibetan medicine. He traveled all over the world, extensively collected and studied folk medicine, summed up the experience of folk medicine. He went to Mount Wutai, India, Nepal and other places to study from famous Chinese and foreign doctors as teachers. He also invited medical scientists from various countries to Tibet to exchange medical skills.</a:t>
            </a:r>
            <a:endParaRPr lang="zh-CN" altLang="en-US" sz="2000">
              <a:latin typeface="Times New Roman" panose="02020603050405020304" charset="0"/>
              <a:cs typeface="Times New Roman" panose="02020603050405020304" charset="0"/>
            </a:endParaRPr>
          </a:p>
        </p:txBody>
      </p:sp>
      <p:pic>
        <p:nvPicPr>
          <p:cNvPr id="5" name="图片 4" descr="u=2131552344,1700777817&amp;fm=253&amp;fmt=auto&amp;app=138&amp;f=JPEG"/>
          <p:cNvPicPr>
            <a:picLocks noChangeAspect="1"/>
          </p:cNvPicPr>
          <p:nvPr/>
        </p:nvPicPr>
        <p:blipFill>
          <a:blip r:embed="rId1"/>
          <a:stretch>
            <a:fillRect/>
          </a:stretch>
        </p:blipFill>
        <p:spPr>
          <a:xfrm>
            <a:off x="7534275" y="4167505"/>
            <a:ext cx="2249170" cy="2204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sym typeface="+mn-ea"/>
              </a:rPr>
              <a:t>Characteristic therapy</a:t>
            </a:r>
            <a:endParaRPr lang="zh-CN" altLang="en-US">
              <a:latin typeface="Berlin Sans FB Demi" panose="020E0802020502020306" charset="0"/>
              <a:cs typeface="Berlin Sans FB Demi" panose="020E0802020502020306" charset="0"/>
            </a:endParaRPr>
          </a:p>
        </p:txBody>
      </p:sp>
      <p:sp>
        <p:nvSpPr>
          <p:cNvPr id="3" name="文本框 2"/>
          <p:cNvSpPr txBox="1"/>
          <p:nvPr/>
        </p:nvSpPr>
        <p:spPr>
          <a:xfrm>
            <a:off x="7352030" y="1891665"/>
            <a:ext cx="4409440" cy="3265805"/>
          </a:xfrm>
          <a:prstGeom prst="rect">
            <a:avLst/>
          </a:prstGeom>
          <a:noFill/>
        </p:spPr>
        <p:txBody>
          <a:bodyPr wrap="square">
            <a:noAutofit/>
          </a:bodyPr>
          <a:p>
            <a:pPr algn="just"/>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Horned bloodletting</a:t>
            </a:r>
            <a:r>
              <a:rPr lang="zh-CN" altLang="en-US" sz="2400">
                <a:latin typeface="Times New Roman" panose="02020603050405020304" charset="0"/>
                <a:cs typeface="Times New Roman" panose="02020603050405020304" charset="0"/>
                <a:sym typeface="+mn-ea"/>
              </a:rPr>
              <a:t>牛角放血法</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pPr algn="just"/>
            <a:endParaRPr lang="zh-CN" altLang="en-US" sz="2400">
              <a:latin typeface="Times New Roman" panose="02020603050405020304" charset="0"/>
              <a:cs typeface="Times New Roman" panose="02020603050405020304" charset="0"/>
            </a:endParaRPr>
          </a:p>
          <a:p>
            <a:pPr algn="just"/>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 treatment in which a knife is used to puncture specific areas and release a small amount of blood, for joint pain and swelling. It's like cupping</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（拔火罐）</a:t>
            </a:r>
            <a:endParaRPr lang="zh-CN" altLang="en-US" sz="2400">
              <a:latin typeface="Times New Roman" panose="02020603050405020304" charset="0"/>
              <a:cs typeface="Times New Roman" panose="02020603050405020304" charset="0"/>
            </a:endParaRPr>
          </a:p>
        </p:txBody>
      </p:sp>
      <p:pic>
        <p:nvPicPr>
          <p:cNvPr id="4" name="图片 -2147482618" descr="IMG_256"/>
          <p:cNvPicPr>
            <a:picLocks noChangeAspect="1"/>
          </p:cNvPicPr>
          <p:nvPr/>
        </p:nvPicPr>
        <p:blipFill>
          <a:blip r:embed="rId1"/>
          <a:stretch>
            <a:fillRect/>
          </a:stretch>
        </p:blipFill>
        <p:spPr>
          <a:xfrm>
            <a:off x="663575" y="1457325"/>
            <a:ext cx="6230620" cy="41611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commondata" val="eyJoZGlkIjoiZDFmZmJhMmQxMWJkNjMzM2Y2MmI4NTIwM2E2ODBmOW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8555</Words>
  <Application>WPS 演示</Application>
  <PresentationFormat>宽屏</PresentationFormat>
  <Paragraphs>176</Paragraphs>
  <Slides>24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Arial</vt:lpstr>
      <vt:lpstr>宋体</vt:lpstr>
      <vt:lpstr>Wingdings</vt:lpstr>
      <vt:lpstr>思源黑体 HW Bold</vt:lpstr>
      <vt:lpstr>黑体</vt:lpstr>
      <vt:lpstr>Arial Black</vt:lpstr>
      <vt:lpstr>Berlin Sans FB Demi</vt:lpstr>
      <vt:lpstr>微软雅黑</vt:lpstr>
      <vt:lpstr>仿宋</vt:lpstr>
      <vt:lpstr>思源黑体 CN Medium</vt:lpstr>
      <vt:lpstr>Times New Roman</vt:lpstr>
      <vt:lpstr>等线</vt:lpstr>
      <vt:lpstr>Arial Unicode MS</vt:lpstr>
      <vt:lpstr>等线 Light</vt:lpstr>
      <vt:lpstr>Calibri</vt:lpstr>
      <vt:lpstr>Arial Rounded MT Bold</vt:lpstr>
      <vt:lpstr>Office 主题​​</vt:lpstr>
      <vt:lpstr>PowerPoint 演示文稿</vt:lpstr>
      <vt:lpstr>PowerPoint 演示文稿</vt:lpstr>
      <vt:lpstr>Overview</vt:lpstr>
      <vt:lpstr>PowerPoint 演示文稿</vt:lpstr>
      <vt:lpstr>PowerPoint 演示文稿</vt:lpstr>
      <vt:lpstr>PowerPoint 演示文稿</vt:lpstr>
      <vt:lpstr>Overview:</vt:lpstr>
      <vt:lpstr>Features:</vt:lpstr>
      <vt:lpstr>Characteristic therapy</vt:lpstr>
      <vt:lpstr>PowerPoint 演示文稿</vt:lpstr>
      <vt:lpstr>Overview</vt:lpstr>
      <vt:lpstr>Features</vt:lpstr>
      <vt:lpstr>Characteristic therapy</vt:lpstr>
      <vt:lpstr>PowerPoint 演示文稿</vt:lpstr>
      <vt:lpstr>Overview</vt:lpstr>
      <vt:lpstr>Features</vt:lpstr>
      <vt:lpstr>PowerPoint 演示文稿</vt:lpstr>
      <vt:lpstr>PowerPoint 演示文稿</vt:lpstr>
      <vt:lpstr>Overview</vt:lpstr>
      <vt:lpstr>Features</vt:lpstr>
      <vt:lpstr>PowerPoint 演示文稿</vt:lpstr>
      <vt:lpstr>Conclusion</vt:lpstr>
      <vt:lpstr>Discussion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雁</dc:creator>
  <cp:lastModifiedBy>ǒ</cp:lastModifiedBy>
  <cp:revision>37</cp:revision>
  <dcterms:created xsi:type="dcterms:W3CDTF">2021-10-29T23:23:00Z</dcterms:created>
  <dcterms:modified xsi:type="dcterms:W3CDTF">2024-03-07T04:48:48Z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F8B9F7A1E9DB42A0903037E762F3A8C3_12</vt:lpwstr>
  </property>
  <property fmtid="{D5CDD505-2E9C-101B-9397-08002B2CF9AE}" pid="3" name="KSOProductBuildVer">
    <vt:lpwstr>2052-12.1.0.16120</vt:lpwstr>
  </property>
</Properties>
</file>