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3" r:id="rId6"/>
    <p:sldId id="261" r:id="rId7"/>
    <p:sldId id="265" r:id="rId8"/>
    <p:sldId id="267" r:id="rId9"/>
    <p:sldId id="270" r:id="rId10"/>
    <p:sldId id="272" r:id="rId11"/>
    <p:sldId id="282" r:id="rId12"/>
    <p:sldId id="278" r:id="rId13"/>
    <p:sldId id="295" r:id="rId14"/>
    <p:sldId id="296" r:id="rId15"/>
    <p:sldId id="297" r:id="rId16"/>
    <p:sldId id="298" r:id="rId17"/>
    <p:sldId id="299" r:id="rId18"/>
    <p:sldId id="300" r:id="rId19"/>
    <p:sldId id="303" r:id="rId20"/>
    <p:sldId id="302" r:id="rId21"/>
    <p:sldId id="283" r:id="rId22"/>
  </p:sldIdLst>
  <p:sldSz cx="12192000" cy="6858000"/>
  <p:notesSz cx="7103745" cy="1023429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6DC"/>
    <a:srgbClr val="282828"/>
    <a:srgbClr val="6EC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56" y="126"/>
      </p:cViewPr>
      <p:guideLst>
        <p:guide orient="horz" pos="2158"/>
        <p:guide pos="2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2.xml"/><Relationship Id="rId4" Type="http://schemas.openxmlformats.org/officeDocument/2006/relationships/image" Target="../media/image14.jpeg"/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圆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75" y="1441450"/>
            <a:ext cx="34925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6" name="图片 5" descr="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-82550"/>
            <a:ext cx="289242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伞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-1588"/>
            <a:ext cx="15621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小猫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38" y="3843338"/>
            <a:ext cx="16319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点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646238"/>
            <a:ext cx="787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 descr="叶片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398588"/>
            <a:ext cx="80486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 descr="叶片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4687888"/>
            <a:ext cx="10509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 descr="伞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4789488"/>
            <a:ext cx="17002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897380" y="3060700"/>
            <a:ext cx="83972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ym typeface="+mn-ea"/>
              </a:rPr>
              <a:t>Hypotaxis</a:t>
            </a:r>
            <a:r>
              <a:rPr lang="en-US" altLang="zh-CN" sz="6000" b="1"/>
              <a:t> and </a:t>
            </a:r>
            <a:r>
              <a:rPr lang="en-US" altLang="zh-CN" sz="6000" b="1">
                <a:sym typeface="+mn-ea"/>
              </a:rPr>
              <a:t>Parataxis</a:t>
            </a:r>
            <a:endParaRPr lang="en-US" altLang="zh-CN" sz="6000" b="1"/>
          </a:p>
        </p:txBody>
      </p:sp>
      <p:sp>
        <p:nvSpPr>
          <p:cNvPr id="3" name="文本框 2"/>
          <p:cNvSpPr txBox="1"/>
          <p:nvPr/>
        </p:nvSpPr>
        <p:spPr>
          <a:xfrm>
            <a:off x="7459980" y="4945380"/>
            <a:ext cx="3479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presented by Liu Wei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2689225" y="2062480"/>
            <a:ext cx="63328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+mn-lt"/>
                <a:cs typeface="+mn-lt"/>
              </a:rPr>
              <a:t>East-West Comparison of</a:t>
            </a:r>
            <a:endParaRPr lang="en-US" altLang="zh-CN" sz="4400">
              <a:latin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25" y="-347663"/>
            <a:ext cx="2892425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5444490" y="858520"/>
            <a:ext cx="3689985" cy="642620"/>
            <a:chOff x="1478" y="1188"/>
            <a:chExt cx="5572" cy="672"/>
          </a:xfrm>
        </p:grpSpPr>
        <p:grpSp>
          <p:nvGrpSpPr>
            <p:cNvPr id="14340" name="组合 9"/>
            <p:cNvGrpSpPr/>
            <p:nvPr/>
          </p:nvGrpSpPr>
          <p:grpSpPr bwMode="auto">
            <a:xfrm>
              <a:off x="1478" y="1188"/>
              <a:ext cx="5572" cy="673"/>
              <a:chOff x="1954" y="1188"/>
              <a:chExt cx="5572" cy="67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54" y="1188"/>
                <a:ext cx="5572" cy="672"/>
              </a:xfrm>
              <a:prstGeom prst="rect">
                <a:avLst/>
              </a:prstGeom>
              <a:noFill/>
              <a:ln>
                <a:solidFill>
                  <a:srgbClr val="282828">
                    <a:alpha val="8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31" y="1250"/>
                <a:ext cx="735" cy="562"/>
              </a:xfrm>
              <a:prstGeom prst="rect">
                <a:avLst/>
              </a:prstGeom>
              <a:solidFill>
                <a:srgbClr val="28282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</p:grpSp>
        <p:pic>
          <p:nvPicPr>
            <p:cNvPr id="14343" name="图片 12" descr="伞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" y="1281"/>
              <a:ext cx="49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928043" y="917575"/>
            <a:ext cx="27019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instance</a:t>
            </a:r>
            <a:endParaRPr lang="zh-CN" altLang="en-US" sz="3200" b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33780" y="2720340"/>
            <a:ext cx="3016885" cy="3249930"/>
            <a:chOff x="1518" y="2989"/>
            <a:chExt cx="4710" cy="4710"/>
          </a:xfrm>
          <a:blipFill rotWithShape="1">
            <a:blip r:embed="rId4"/>
            <a:stretch>
              <a:fillRect/>
            </a:stretch>
          </a:blipFill>
        </p:grpSpPr>
        <p:sp>
          <p:nvSpPr>
            <p:cNvPr id="19" name="矩形 18"/>
            <p:cNvSpPr/>
            <p:nvPr/>
          </p:nvSpPr>
          <p:spPr>
            <a:xfrm>
              <a:off x="1518" y="298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0" name="矩形 19"/>
            <p:cNvSpPr/>
            <p:nvPr/>
          </p:nvSpPr>
          <p:spPr>
            <a:xfrm>
              <a:off x="3113" y="298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1" name="矩形 20"/>
            <p:cNvSpPr/>
            <p:nvPr/>
          </p:nvSpPr>
          <p:spPr>
            <a:xfrm>
              <a:off x="4708" y="298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2" name="矩形 21"/>
            <p:cNvSpPr/>
            <p:nvPr/>
          </p:nvSpPr>
          <p:spPr>
            <a:xfrm>
              <a:off x="1518" y="4584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3" name="矩形 22"/>
            <p:cNvSpPr/>
            <p:nvPr/>
          </p:nvSpPr>
          <p:spPr>
            <a:xfrm>
              <a:off x="1518" y="617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4" name="矩形 23"/>
            <p:cNvSpPr/>
            <p:nvPr/>
          </p:nvSpPr>
          <p:spPr>
            <a:xfrm>
              <a:off x="3113" y="4584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5" name="矩形 24"/>
            <p:cNvSpPr/>
            <p:nvPr/>
          </p:nvSpPr>
          <p:spPr>
            <a:xfrm>
              <a:off x="4708" y="4584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6" name="矩形 25"/>
            <p:cNvSpPr/>
            <p:nvPr/>
          </p:nvSpPr>
          <p:spPr>
            <a:xfrm>
              <a:off x="3113" y="617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7" name="矩形 26"/>
            <p:cNvSpPr/>
            <p:nvPr/>
          </p:nvSpPr>
          <p:spPr>
            <a:xfrm>
              <a:off x="4708" y="617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610735" y="2005330"/>
            <a:ext cx="663511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indent="0" algn="l" eaLnBrk="1" latinLnBrk="0" hangingPunct="1">
              <a:lnSpc>
                <a:spcPct val="150000"/>
              </a:lnSpc>
            </a:pPr>
            <a:r>
              <a:rPr lang="zh-CN" altLang="en-US" sz="20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It had been a fine, golden autumn, a lovely farewell to those who would lose their youth, and some of them their lives, before the leaves turned again in a peaceful fall.</a:t>
            </a:r>
            <a:endParaRPr lang="zh-CN" altLang="en-US" sz="20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sym typeface="宋体" panose="02010600030101010101" pitchFamily="2" charset="-122"/>
            </a:endParaRPr>
          </a:p>
          <a:p>
            <a:pPr indent="508000" algn="l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zh-CN" altLang="en-US" sz="20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sym typeface="宋体" panose="02010600030101010101" pitchFamily="2" charset="-122"/>
            </a:endParaRPr>
          </a:p>
          <a:p>
            <a:pPr indent="508000" algn="l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译文：那是个天气晴朗，金黄可爱的秋天，美好的秋色为那些青年送别。待到战后和平时期，黄叶纷飞的秋天再度来临时，昔日的青年已经失去了青春，有的丧失了生命。</a:t>
            </a:r>
            <a:endParaRPr lang="zh-CN" altLang="en-US" sz="20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sym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  <p:bldLst>
      <p:bldP spid="3" grpId="0" bldLvl="0" animBg="1"/>
      <p:bldP spid="1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25" y="-347663"/>
            <a:ext cx="2892425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938530" y="771525"/>
            <a:ext cx="5791200" cy="787400"/>
            <a:chOff x="1478" y="1188"/>
            <a:chExt cx="5572" cy="672"/>
          </a:xfrm>
        </p:grpSpPr>
        <p:grpSp>
          <p:nvGrpSpPr>
            <p:cNvPr id="22532" name="组合 9"/>
            <p:cNvGrpSpPr/>
            <p:nvPr/>
          </p:nvGrpSpPr>
          <p:grpSpPr bwMode="auto">
            <a:xfrm>
              <a:off x="1478" y="1188"/>
              <a:ext cx="5572" cy="673"/>
              <a:chOff x="1954" y="1188"/>
              <a:chExt cx="5572" cy="67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54" y="1188"/>
                <a:ext cx="5572" cy="672"/>
              </a:xfrm>
              <a:prstGeom prst="rect">
                <a:avLst/>
              </a:prstGeom>
              <a:noFill/>
              <a:ln>
                <a:solidFill>
                  <a:srgbClr val="282828">
                    <a:alpha val="8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31" y="1250"/>
                <a:ext cx="735" cy="562"/>
              </a:xfrm>
              <a:prstGeom prst="rect">
                <a:avLst/>
              </a:prstGeom>
              <a:solidFill>
                <a:srgbClr val="28282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</p:grpSp>
        <p:pic>
          <p:nvPicPr>
            <p:cNvPr id="22535" name="图片 12" descr="伞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" y="1281"/>
              <a:ext cx="49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023620" y="885190"/>
            <a:ext cx="45808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2  Using Prepositions</a:t>
            </a:r>
            <a:endParaRPr lang="zh-CN" altLang="en-US" sz="3200" b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  <p:sp>
        <p:nvSpPr>
          <p:cNvPr id="22541" name="矩形 22"/>
          <p:cNvSpPr>
            <a:spLocks noChangeArrowheads="1"/>
          </p:cNvSpPr>
          <p:nvPr/>
        </p:nvSpPr>
        <p:spPr bwMode="auto">
          <a:xfrm>
            <a:off x="6989445" y="2526665"/>
            <a:ext cx="4420870" cy="299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0" algn="l" eaLnBrk="1" latinLnBrk="0" hangingPunct="1">
              <a:lnSpc>
                <a:spcPct val="135000"/>
              </a:lnSpc>
              <a:buClrTx/>
              <a:buSzTx/>
              <a:buNone/>
            </a:pPr>
            <a:r>
              <a:rPr lang="zh-CN" altLang="en-US" sz="20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  <a:sym typeface="宋体" panose="02010600030101010101" pitchFamily="2" charset="-122"/>
              </a:rPr>
              <a:t>He had a disconcerting habit of expressing contradictory ideas in rapid succession.</a:t>
            </a:r>
            <a:endParaRPr lang="zh-CN" altLang="en-US" sz="20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  <a:sym typeface="宋体" panose="02010600030101010101" pitchFamily="2" charset="-122"/>
            </a:endParaRPr>
          </a:p>
          <a:p>
            <a:pPr indent="508000" algn="l" eaLnBrk="1" latinLnBrk="0" hangingPunct="1">
              <a:lnSpc>
                <a:spcPct val="135000"/>
              </a:lnSpc>
              <a:buClrTx/>
              <a:buSzTx/>
              <a:buNone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zh-CN" altLang="en-US" sz="20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  <a:sym typeface="宋体" panose="02010600030101010101" pitchFamily="2" charset="-122"/>
            </a:endParaRPr>
          </a:p>
          <a:p>
            <a:pPr indent="508000" algn="l" eaLnBrk="1" latinLnBrk="0" hangingPunct="1">
              <a:lnSpc>
                <a:spcPct val="135000"/>
              </a:lnSpc>
              <a:buClrTx/>
              <a:buSzTx/>
              <a:buNone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  <a:sym typeface="宋体" panose="02010600030101010101" pitchFamily="2" charset="-122"/>
              </a:rPr>
              <a:t>译文：他有一种令人疑虑不安的习惯：一会儿一个看法，自相矛盾，变化无常。</a:t>
            </a:r>
            <a:endParaRPr lang="zh-CN" altLang="en-US" sz="20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  <a:sym typeface="宋体" panose="02010600030101010101" pitchFamily="2" charset="-122"/>
            </a:endParaRPr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539115" y="2462530"/>
            <a:ext cx="5902325" cy="15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lnSpc>
                <a:spcPct val="135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 simple prepositions</a:t>
            </a: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  <a:p>
            <a:pPr marL="342900" indent="-342900" algn="l">
              <a:lnSpc>
                <a:spcPct val="135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combined prepositions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 </a:t>
            </a:r>
            <a:endParaRPr lang="en-US" altLang="zh-CN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  <a:p>
            <a:pPr marL="342900" indent="-342900" algn="l">
              <a:lnSpc>
                <a:spcPct val="135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 idiom prepositions</a:t>
            </a:r>
            <a:endParaRPr lang="en-US" altLang="zh-CN" sz="20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17189" y="1502313"/>
            <a:ext cx="2040642" cy="6030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/>
            <a:r>
              <a:rPr lang="zh-CN" altLang="en-US" sz="32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instance</a:t>
            </a:r>
            <a:endParaRPr lang="zh-CN" altLang="en-US" sz="3200" b="1" noProof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bldLvl="0" animBg="1"/>
      <p:bldP spid="14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25" y="-347663"/>
            <a:ext cx="2892425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938530" y="754380"/>
            <a:ext cx="6765290" cy="745490"/>
            <a:chOff x="1478" y="1188"/>
            <a:chExt cx="5572" cy="672"/>
          </a:xfrm>
        </p:grpSpPr>
        <p:grpSp>
          <p:nvGrpSpPr>
            <p:cNvPr id="22532" name="组合 9"/>
            <p:cNvGrpSpPr/>
            <p:nvPr/>
          </p:nvGrpSpPr>
          <p:grpSpPr bwMode="auto">
            <a:xfrm>
              <a:off x="1478" y="1188"/>
              <a:ext cx="5572" cy="673"/>
              <a:chOff x="1954" y="1188"/>
              <a:chExt cx="5572" cy="67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54" y="1188"/>
                <a:ext cx="5572" cy="672"/>
              </a:xfrm>
              <a:prstGeom prst="rect">
                <a:avLst/>
              </a:prstGeom>
              <a:noFill/>
              <a:ln>
                <a:solidFill>
                  <a:srgbClr val="282828">
                    <a:alpha val="8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31" y="1250"/>
                <a:ext cx="735" cy="562"/>
              </a:xfrm>
              <a:prstGeom prst="rect">
                <a:avLst/>
              </a:prstGeom>
              <a:solidFill>
                <a:srgbClr val="28282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</p:grpSp>
        <p:pic>
          <p:nvPicPr>
            <p:cNvPr id="22535" name="图片 12" descr="伞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" y="1281"/>
              <a:ext cx="49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938530" y="822960"/>
            <a:ext cx="68014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3  Other Connective Methods</a:t>
            </a:r>
            <a:endParaRPr lang="zh-CN" altLang="en-US" sz="3200" b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  <p:sp>
        <p:nvSpPr>
          <p:cNvPr id="22541" name="矩形 22"/>
          <p:cNvSpPr>
            <a:spLocks noChangeArrowheads="1"/>
          </p:cNvSpPr>
          <p:nvPr/>
        </p:nvSpPr>
        <p:spPr bwMode="auto">
          <a:xfrm>
            <a:off x="5821045" y="2345055"/>
            <a:ext cx="6174105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 algn="l" eaLnBrk="1" latinLnBrk="0" hangingPunct="1">
              <a:lnSpc>
                <a:spcPct val="100000"/>
              </a:lnSpc>
              <a:buClrTx/>
              <a:buSzTx/>
              <a:buNone/>
            </a:pPr>
            <a:r>
              <a:rPr sz="20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  <a:sym typeface="宋体" panose="02010600030101010101" pitchFamily="2" charset="-122"/>
              </a:rPr>
              <a:t>He boasts that a slave is free the moment his foot touched British soil </a:t>
            </a:r>
            <a:r>
              <a:rPr lang="en-US" sz="20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  <a:sym typeface="宋体" panose="02010600030101010101" pitchFamily="2" charset="-122"/>
              </a:rPr>
              <a:t>. </a:t>
            </a:r>
            <a:r>
              <a:rPr sz="20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  <a:sym typeface="宋体" panose="02010600030101010101" pitchFamily="2" charset="-122"/>
              </a:rPr>
              <a:t>and he sells the children of the poor at six years of age to work under the lash in the factories for sixteen hours a day. </a:t>
            </a:r>
            <a:endParaRPr sz="20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  <a:sym typeface="宋体" panose="02010600030101010101" pitchFamily="2" charset="-122"/>
            </a:endParaRPr>
          </a:p>
          <a:p>
            <a:pPr indent="0" algn="l" eaLnBrk="1" latinLnBrk="0" hangingPunct="1">
              <a:lnSpc>
                <a:spcPct val="100000"/>
              </a:lnSpc>
              <a:buClrTx/>
              <a:buSzTx/>
              <a:buNone/>
            </a:pPr>
            <a:endParaRPr sz="20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  <a:sym typeface="宋体" panose="02010600030101010101" pitchFamily="2" charset="-122"/>
            </a:endParaRPr>
          </a:p>
          <a:p>
            <a:pPr indent="508000" algn="l" eaLnBrk="1" latinLnBrk="0" hangingPunct="1">
              <a:lnSpc>
                <a:spcPct val="100000"/>
              </a:lnSpc>
              <a:buClrTx/>
              <a:buSzTx/>
              <a:buNone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  <a:sym typeface="宋体" panose="02010600030101010101" pitchFamily="2" charset="-122"/>
              </a:rPr>
              <a:t>译文：他吹嘘说，任何奴隶一踏上英国的土地就获得自由，而他却出卖穷人家六岁的孩子到工厂干活，每天十六个小时，受尽鞭打责骂。</a:t>
            </a:r>
            <a:endParaRPr lang="zh-CN" altLang="en-US" sz="20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  <a:sym typeface="宋体" panose="02010600030101010101" pitchFamily="2" charset="-122"/>
            </a:endParaRPr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391795" y="2237105"/>
            <a:ext cx="5540375" cy="15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lnSpc>
                <a:spcPct val="135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 inflections 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(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changing affix, number, person, 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etc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)  </a:t>
            </a:r>
            <a:endParaRPr lang="en-US" altLang="zh-CN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sym typeface="宋体" panose="02010600030101010101" pitchFamily="2" charset="-122"/>
            </a:endParaRPr>
          </a:p>
          <a:p>
            <a:pPr marL="342900" indent="-342900" algn="l">
              <a:lnSpc>
                <a:spcPct val="135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using 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“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it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”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 or 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“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there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”</a:t>
            </a: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00517" y="1500024"/>
            <a:ext cx="2040642" cy="6030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/>
            <a:r>
              <a:rPr lang="zh-CN" altLang="en-US" sz="32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instance</a:t>
            </a:r>
            <a:endParaRPr lang="zh-CN" altLang="en-US" sz="3200" b="1" noProof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bldLvl="0" animBg="1"/>
      <p:bldP spid="14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25" y="-347663"/>
            <a:ext cx="2892425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938530" y="754380"/>
            <a:ext cx="7440295" cy="755015"/>
            <a:chOff x="1478" y="1188"/>
            <a:chExt cx="5572" cy="672"/>
          </a:xfrm>
        </p:grpSpPr>
        <p:grpSp>
          <p:nvGrpSpPr>
            <p:cNvPr id="13316" name="组合 9"/>
            <p:cNvGrpSpPr/>
            <p:nvPr/>
          </p:nvGrpSpPr>
          <p:grpSpPr bwMode="auto">
            <a:xfrm>
              <a:off x="1478" y="1188"/>
              <a:ext cx="5572" cy="673"/>
              <a:chOff x="1954" y="1188"/>
              <a:chExt cx="5572" cy="67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54" y="1188"/>
                <a:ext cx="5572" cy="672"/>
              </a:xfrm>
              <a:prstGeom prst="rect">
                <a:avLst/>
              </a:prstGeom>
              <a:noFill/>
              <a:ln>
                <a:solidFill>
                  <a:srgbClr val="282828">
                    <a:alpha val="8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31" y="1250"/>
                <a:ext cx="735" cy="562"/>
              </a:xfrm>
              <a:prstGeom prst="rect">
                <a:avLst/>
              </a:prstGeom>
              <a:solidFill>
                <a:srgbClr val="28282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</p:grpSp>
        <p:pic>
          <p:nvPicPr>
            <p:cNvPr id="13319" name="图片 12" descr="伞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" y="1281"/>
              <a:ext cx="49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963930" y="771525"/>
            <a:ext cx="54483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Parataxis in Chinese</a:t>
            </a:r>
            <a:endParaRPr lang="zh-CN" altLang="en-US" sz="3600" b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  <p:grpSp>
        <p:nvGrpSpPr>
          <p:cNvPr id="77" name="组合 76"/>
          <p:cNvGrpSpPr/>
          <p:nvPr/>
        </p:nvGrpSpPr>
        <p:grpSpPr bwMode="auto">
          <a:xfrm>
            <a:off x="266700" y="2771140"/>
            <a:ext cx="3010195" cy="3216910"/>
            <a:chOff x="420" y="2253"/>
            <a:chExt cx="7450" cy="7176"/>
          </a:xfrm>
        </p:grpSpPr>
        <p:grpSp>
          <p:nvGrpSpPr>
            <p:cNvPr id="13322" name="组合 61"/>
            <p:cNvGrpSpPr/>
            <p:nvPr/>
          </p:nvGrpSpPr>
          <p:grpSpPr bwMode="auto">
            <a:xfrm>
              <a:off x="420" y="2253"/>
              <a:ext cx="7270" cy="7176"/>
              <a:chOff x="6096000" y="1630907"/>
              <a:chExt cx="3979266" cy="3927830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6594145" y="1854813"/>
                <a:ext cx="3481121" cy="3480460"/>
              </a:xfrm>
              <a:prstGeom prst="ellipse">
                <a:avLst/>
              </a:prstGeom>
              <a:noFill/>
              <a:ln>
                <a:solidFill>
                  <a:srgbClr val="B5D6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6096000" y="1630907"/>
                <a:ext cx="2428849" cy="3927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2208" y="3253"/>
              <a:ext cx="5482" cy="5481"/>
            </a:xfrm>
            <a:prstGeom prst="ellipse">
              <a:avLst/>
            </a:prstGeom>
            <a:solidFill>
              <a:srgbClr val="B5D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grpSp>
          <p:nvGrpSpPr>
            <p:cNvPr id="13326" name="组合 65"/>
            <p:cNvGrpSpPr/>
            <p:nvPr/>
          </p:nvGrpSpPr>
          <p:grpSpPr bwMode="auto">
            <a:xfrm>
              <a:off x="3265" y="4308"/>
              <a:ext cx="3368" cy="3368"/>
              <a:chOff x="1806677" y="2735825"/>
              <a:chExt cx="2138516" cy="2138516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1806677" y="2735552"/>
                <a:ext cx="2138199" cy="2139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13328" name="Freeform 15"/>
              <p:cNvSpPr>
                <a:spLocks noEditPoints="1" noChangeArrowheads="1"/>
              </p:cNvSpPr>
              <p:nvPr/>
            </p:nvSpPr>
            <p:spPr bwMode="auto">
              <a:xfrm>
                <a:off x="2411322" y="3390671"/>
                <a:ext cx="929226" cy="828825"/>
              </a:xfrm>
              <a:custGeom>
                <a:avLst/>
                <a:gdLst>
                  <a:gd name="T0" fmla="*/ 7 w 184"/>
                  <a:gd name="T1" fmla="*/ 164 h 164"/>
                  <a:gd name="T2" fmla="*/ 0 w 184"/>
                  <a:gd name="T3" fmla="*/ 157 h 164"/>
                  <a:gd name="T4" fmla="*/ 7 w 184"/>
                  <a:gd name="T5" fmla="*/ 150 h 164"/>
                  <a:gd name="T6" fmla="*/ 177 w 184"/>
                  <a:gd name="T7" fmla="*/ 150 h 164"/>
                  <a:gd name="T8" fmla="*/ 184 w 184"/>
                  <a:gd name="T9" fmla="*/ 157 h 164"/>
                  <a:gd name="T10" fmla="*/ 177 w 184"/>
                  <a:gd name="T11" fmla="*/ 164 h 164"/>
                  <a:gd name="T12" fmla="*/ 7 w 184"/>
                  <a:gd name="T13" fmla="*/ 164 h 164"/>
                  <a:gd name="T14" fmla="*/ 21 w 184"/>
                  <a:gd name="T15" fmla="*/ 44 h 164"/>
                  <a:gd name="T16" fmla="*/ 21 w 184"/>
                  <a:gd name="T17" fmla="*/ 44 h 164"/>
                  <a:gd name="T18" fmla="*/ 28 w 184"/>
                  <a:gd name="T19" fmla="*/ 37 h 164"/>
                  <a:gd name="T20" fmla="*/ 35 w 184"/>
                  <a:gd name="T21" fmla="*/ 44 h 164"/>
                  <a:gd name="T22" fmla="*/ 35 w 184"/>
                  <a:gd name="T23" fmla="*/ 136 h 164"/>
                  <a:gd name="T24" fmla="*/ 28 w 184"/>
                  <a:gd name="T25" fmla="*/ 143 h 164"/>
                  <a:gd name="T26" fmla="*/ 21 w 184"/>
                  <a:gd name="T27" fmla="*/ 136 h 164"/>
                  <a:gd name="T28" fmla="*/ 21 w 184"/>
                  <a:gd name="T29" fmla="*/ 44 h 164"/>
                  <a:gd name="T30" fmla="*/ 149 w 184"/>
                  <a:gd name="T31" fmla="*/ 29 h 164"/>
                  <a:gd name="T32" fmla="*/ 149 w 184"/>
                  <a:gd name="T33" fmla="*/ 29 h 164"/>
                  <a:gd name="T34" fmla="*/ 157 w 184"/>
                  <a:gd name="T35" fmla="*/ 22 h 164"/>
                  <a:gd name="T36" fmla="*/ 163 w 184"/>
                  <a:gd name="T37" fmla="*/ 29 h 164"/>
                  <a:gd name="T38" fmla="*/ 163 w 184"/>
                  <a:gd name="T39" fmla="*/ 136 h 164"/>
                  <a:gd name="T40" fmla="*/ 157 w 184"/>
                  <a:gd name="T41" fmla="*/ 143 h 164"/>
                  <a:gd name="T42" fmla="*/ 149 w 184"/>
                  <a:gd name="T43" fmla="*/ 136 h 164"/>
                  <a:gd name="T44" fmla="*/ 149 w 184"/>
                  <a:gd name="T45" fmla="*/ 29 h 164"/>
                  <a:gd name="T46" fmla="*/ 117 w 184"/>
                  <a:gd name="T47" fmla="*/ 7 h 164"/>
                  <a:gd name="T48" fmla="*/ 117 w 184"/>
                  <a:gd name="T49" fmla="*/ 7 h 164"/>
                  <a:gd name="T50" fmla="*/ 124 w 184"/>
                  <a:gd name="T51" fmla="*/ 0 h 164"/>
                  <a:gd name="T52" fmla="*/ 131 w 184"/>
                  <a:gd name="T53" fmla="*/ 7 h 164"/>
                  <a:gd name="T54" fmla="*/ 131 w 184"/>
                  <a:gd name="T55" fmla="*/ 136 h 164"/>
                  <a:gd name="T56" fmla="*/ 124 w 184"/>
                  <a:gd name="T57" fmla="*/ 143 h 164"/>
                  <a:gd name="T58" fmla="*/ 117 w 184"/>
                  <a:gd name="T59" fmla="*/ 136 h 164"/>
                  <a:gd name="T60" fmla="*/ 117 w 184"/>
                  <a:gd name="T61" fmla="*/ 7 h 164"/>
                  <a:gd name="T62" fmla="*/ 85 w 184"/>
                  <a:gd name="T63" fmla="*/ 55 h 164"/>
                  <a:gd name="T64" fmla="*/ 85 w 184"/>
                  <a:gd name="T65" fmla="*/ 55 h 164"/>
                  <a:gd name="T66" fmla="*/ 92 w 184"/>
                  <a:gd name="T67" fmla="*/ 48 h 164"/>
                  <a:gd name="T68" fmla="*/ 99 w 184"/>
                  <a:gd name="T69" fmla="*/ 55 h 164"/>
                  <a:gd name="T70" fmla="*/ 99 w 184"/>
                  <a:gd name="T71" fmla="*/ 136 h 164"/>
                  <a:gd name="T72" fmla="*/ 92 w 184"/>
                  <a:gd name="T73" fmla="*/ 143 h 164"/>
                  <a:gd name="T74" fmla="*/ 85 w 184"/>
                  <a:gd name="T75" fmla="*/ 136 h 164"/>
                  <a:gd name="T76" fmla="*/ 85 w 184"/>
                  <a:gd name="T77" fmla="*/ 55 h 164"/>
                  <a:gd name="T78" fmla="*/ 53 w 184"/>
                  <a:gd name="T79" fmla="*/ 87 h 164"/>
                  <a:gd name="T80" fmla="*/ 53 w 184"/>
                  <a:gd name="T81" fmla="*/ 87 h 164"/>
                  <a:gd name="T82" fmla="*/ 60 w 184"/>
                  <a:gd name="T83" fmla="*/ 80 h 164"/>
                  <a:gd name="T84" fmla="*/ 67 w 184"/>
                  <a:gd name="T85" fmla="*/ 87 h 164"/>
                  <a:gd name="T86" fmla="*/ 67 w 184"/>
                  <a:gd name="T87" fmla="*/ 136 h 164"/>
                  <a:gd name="T88" fmla="*/ 60 w 184"/>
                  <a:gd name="T89" fmla="*/ 143 h 164"/>
                  <a:gd name="T90" fmla="*/ 53 w 184"/>
                  <a:gd name="T91" fmla="*/ 136 h 164"/>
                  <a:gd name="T92" fmla="*/ 53 w 184"/>
                  <a:gd name="T93" fmla="*/ 87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" h="164">
                    <a:moveTo>
                      <a:pt x="7" y="164"/>
                    </a:moveTo>
                    <a:cubicBezTo>
                      <a:pt x="4" y="164"/>
                      <a:pt x="0" y="161"/>
                      <a:pt x="0" y="157"/>
                    </a:cubicBezTo>
                    <a:cubicBezTo>
                      <a:pt x="0" y="153"/>
                      <a:pt x="4" y="150"/>
                      <a:pt x="7" y="150"/>
                    </a:cubicBezTo>
                    <a:cubicBezTo>
                      <a:pt x="177" y="150"/>
                      <a:pt x="177" y="150"/>
                      <a:pt x="177" y="150"/>
                    </a:cubicBezTo>
                    <a:cubicBezTo>
                      <a:pt x="181" y="150"/>
                      <a:pt x="184" y="153"/>
                      <a:pt x="184" y="157"/>
                    </a:cubicBezTo>
                    <a:cubicBezTo>
                      <a:pt x="184" y="161"/>
                      <a:pt x="181" y="164"/>
                      <a:pt x="177" y="164"/>
                    </a:cubicBezTo>
                    <a:cubicBezTo>
                      <a:pt x="7" y="164"/>
                      <a:pt x="7" y="164"/>
                      <a:pt x="7" y="164"/>
                    </a:cubicBezTo>
                    <a:close/>
                    <a:moveTo>
                      <a:pt x="21" y="44"/>
                    </a:move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0"/>
                      <a:pt x="24" y="37"/>
                      <a:pt x="28" y="37"/>
                    </a:cubicBezTo>
                    <a:cubicBezTo>
                      <a:pt x="32" y="37"/>
                      <a:pt x="35" y="40"/>
                      <a:pt x="35" y="44"/>
                    </a:cubicBezTo>
                    <a:cubicBezTo>
                      <a:pt x="35" y="136"/>
                      <a:pt x="35" y="136"/>
                      <a:pt x="35" y="136"/>
                    </a:cubicBezTo>
                    <a:cubicBezTo>
                      <a:pt x="35" y="139"/>
                      <a:pt x="32" y="143"/>
                      <a:pt x="28" y="143"/>
                    </a:cubicBezTo>
                    <a:cubicBezTo>
                      <a:pt x="24" y="143"/>
                      <a:pt x="21" y="139"/>
                      <a:pt x="21" y="136"/>
                    </a:cubicBezTo>
                    <a:cubicBezTo>
                      <a:pt x="21" y="44"/>
                      <a:pt x="21" y="44"/>
                      <a:pt x="21" y="44"/>
                    </a:cubicBezTo>
                    <a:close/>
                    <a:moveTo>
                      <a:pt x="149" y="29"/>
                    </a:moveTo>
                    <a:cubicBezTo>
                      <a:pt x="149" y="29"/>
                      <a:pt x="149" y="29"/>
                      <a:pt x="149" y="29"/>
                    </a:cubicBezTo>
                    <a:cubicBezTo>
                      <a:pt x="149" y="25"/>
                      <a:pt x="153" y="22"/>
                      <a:pt x="157" y="22"/>
                    </a:cubicBezTo>
                    <a:cubicBezTo>
                      <a:pt x="160" y="22"/>
                      <a:pt x="163" y="25"/>
                      <a:pt x="163" y="29"/>
                    </a:cubicBezTo>
                    <a:cubicBezTo>
                      <a:pt x="163" y="136"/>
                      <a:pt x="163" y="136"/>
                      <a:pt x="163" y="136"/>
                    </a:cubicBezTo>
                    <a:cubicBezTo>
                      <a:pt x="163" y="139"/>
                      <a:pt x="160" y="143"/>
                      <a:pt x="157" y="143"/>
                    </a:cubicBezTo>
                    <a:cubicBezTo>
                      <a:pt x="153" y="143"/>
                      <a:pt x="149" y="139"/>
                      <a:pt x="149" y="136"/>
                    </a:cubicBezTo>
                    <a:cubicBezTo>
                      <a:pt x="149" y="29"/>
                      <a:pt x="149" y="29"/>
                      <a:pt x="149" y="29"/>
                    </a:cubicBezTo>
                    <a:close/>
                    <a:moveTo>
                      <a:pt x="117" y="7"/>
                    </a:move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3"/>
                      <a:pt x="120" y="0"/>
                      <a:pt x="124" y="0"/>
                    </a:cubicBezTo>
                    <a:cubicBezTo>
                      <a:pt x="128" y="0"/>
                      <a:pt x="131" y="3"/>
                      <a:pt x="131" y="7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131" y="139"/>
                      <a:pt x="128" y="143"/>
                      <a:pt x="124" y="143"/>
                    </a:cubicBezTo>
                    <a:cubicBezTo>
                      <a:pt x="120" y="143"/>
                      <a:pt x="117" y="139"/>
                      <a:pt x="117" y="136"/>
                    </a:cubicBezTo>
                    <a:cubicBezTo>
                      <a:pt x="117" y="7"/>
                      <a:pt x="117" y="7"/>
                      <a:pt x="117" y="7"/>
                    </a:cubicBezTo>
                    <a:close/>
                    <a:moveTo>
                      <a:pt x="85" y="55"/>
                    </a:move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1"/>
                      <a:pt x="88" y="48"/>
                      <a:pt x="92" y="48"/>
                    </a:cubicBezTo>
                    <a:cubicBezTo>
                      <a:pt x="96" y="48"/>
                      <a:pt x="99" y="51"/>
                      <a:pt x="99" y="55"/>
                    </a:cubicBezTo>
                    <a:cubicBezTo>
                      <a:pt x="99" y="136"/>
                      <a:pt x="99" y="136"/>
                      <a:pt x="99" y="136"/>
                    </a:cubicBezTo>
                    <a:cubicBezTo>
                      <a:pt x="99" y="139"/>
                      <a:pt x="96" y="143"/>
                      <a:pt x="92" y="143"/>
                    </a:cubicBezTo>
                    <a:cubicBezTo>
                      <a:pt x="88" y="143"/>
                      <a:pt x="85" y="139"/>
                      <a:pt x="85" y="136"/>
                    </a:cubicBezTo>
                    <a:cubicBezTo>
                      <a:pt x="85" y="55"/>
                      <a:pt x="85" y="55"/>
                      <a:pt x="85" y="55"/>
                    </a:cubicBezTo>
                    <a:close/>
                    <a:moveTo>
                      <a:pt x="53" y="87"/>
                    </a:moveTo>
                    <a:cubicBezTo>
                      <a:pt x="53" y="87"/>
                      <a:pt x="53" y="87"/>
                      <a:pt x="53" y="87"/>
                    </a:cubicBezTo>
                    <a:cubicBezTo>
                      <a:pt x="53" y="83"/>
                      <a:pt x="56" y="80"/>
                      <a:pt x="60" y="80"/>
                    </a:cubicBezTo>
                    <a:cubicBezTo>
                      <a:pt x="64" y="80"/>
                      <a:pt x="67" y="83"/>
                      <a:pt x="67" y="87"/>
                    </a:cubicBezTo>
                    <a:cubicBezTo>
                      <a:pt x="67" y="136"/>
                      <a:pt x="67" y="136"/>
                      <a:pt x="67" y="136"/>
                    </a:cubicBezTo>
                    <a:cubicBezTo>
                      <a:pt x="67" y="139"/>
                      <a:pt x="64" y="143"/>
                      <a:pt x="60" y="143"/>
                    </a:cubicBezTo>
                    <a:cubicBezTo>
                      <a:pt x="56" y="143"/>
                      <a:pt x="53" y="139"/>
                      <a:pt x="53" y="136"/>
                    </a:cubicBezTo>
                    <a:cubicBezTo>
                      <a:pt x="53" y="87"/>
                      <a:pt x="53" y="87"/>
                      <a:pt x="53" y="87"/>
                    </a:cubicBezTo>
                    <a:close/>
                  </a:path>
                </a:pathLst>
              </a:custGeom>
              <a:solidFill>
                <a:srgbClr val="B5D6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9" name="椭圆 68"/>
            <p:cNvSpPr/>
            <p:nvPr/>
          </p:nvSpPr>
          <p:spPr>
            <a:xfrm>
              <a:off x="6370" y="3155"/>
              <a:ext cx="263" cy="262"/>
            </a:xfrm>
            <a:prstGeom prst="ellipse">
              <a:avLst/>
            </a:prstGeom>
            <a:solidFill>
              <a:srgbClr val="B5D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70" name="椭圆 69"/>
            <p:cNvSpPr/>
            <p:nvPr/>
          </p:nvSpPr>
          <p:spPr>
            <a:xfrm>
              <a:off x="6303" y="8692"/>
              <a:ext cx="262" cy="262"/>
            </a:xfrm>
            <a:prstGeom prst="ellipse">
              <a:avLst/>
            </a:prstGeom>
            <a:solidFill>
              <a:srgbClr val="B5D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71" name="椭圆 70"/>
            <p:cNvSpPr/>
            <p:nvPr/>
          </p:nvSpPr>
          <p:spPr>
            <a:xfrm>
              <a:off x="7605" y="4555"/>
              <a:ext cx="265" cy="265"/>
            </a:xfrm>
            <a:prstGeom prst="ellipse">
              <a:avLst/>
            </a:prstGeom>
            <a:solidFill>
              <a:srgbClr val="B5D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72" name="椭圆 71"/>
            <p:cNvSpPr/>
            <p:nvPr/>
          </p:nvSpPr>
          <p:spPr>
            <a:xfrm>
              <a:off x="7598" y="7239"/>
              <a:ext cx="262" cy="265"/>
            </a:xfrm>
            <a:prstGeom prst="ellipse">
              <a:avLst/>
            </a:prstGeom>
            <a:solidFill>
              <a:srgbClr val="B5D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4686618" y="1911985"/>
            <a:ext cx="66135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  <a:sym typeface="宋体" panose="02010600030101010101" pitchFamily="2" charset="-122"/>
              </a:rPr>
              <a:t>Chinese is typically a system of semantical language.</a:t>
            </a:r>
            <a:endParaRPr lang="zh-CN" altLang="en-US" sz="28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endParaRPr lang="zh-CN" altLang="en-US" sz="28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8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  <a:sym typeface="宋体" panose="02010600030101010101" pitchFamily="2" charset="-122"/>
              </a:rPr>
              <a:t>Few methods are used in Chinese sentences to connect words and clauses, which focus much on implicit coherence. </a:t>
            </a:r>
            <a:endParaRPr lang="zh-CN" altLang="en-US" sz="28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  <a:sym typeface="宋体" panose="02010600030101010101" pitchFamily="2" charset="-122"/>
            </a:endParaRPr>
          </a:p>
        </p:txBody>
      </p:sp>
      <p:sp>
        <p:nvSpPr>
          <p:cNvPr id="75" name="矩形 74"/>
          <p:cNvSpPr>
            <a:spLocks noChangeArrowheads="1"/>
          </p:cNvSpPr>
          <p:nvPr/>
        </p:nvSpPr>
        <p:spPr bwMode="auto">
          <a:xfrm>
            <a:off x="4686935" y="3064193"/>
            <a:ext cx="6284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bldLvl="0" animBg="1"/>
      <p:bldP spid="14" grpId="0"/>
      <p:bldP spid="73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25" y="-347663"/>
            <a:ext cx="2892425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938530" y="754380"/>
            <a:ext cx="6831965" cy="725805"/>
            <a:chOff x="1478" y="1188"/>
            <a:chExt cx="5572" cy="672"/>
          </a:xfrm>
        </p:grpSpPr>
        <p:grpSp>
          <p:nvGrpSpPr>
            <p:cNvPr id="22532" name="组合 9"/>
            <p:cNvGrpSpPr/>
            <p:nvPr/>
          </p:nvGrpSpPr>
          <p:grpSpPr bwMode="auto">
            <a:xfrm>
              <a:off x="1478" y="1188"/>
              <a:ext cx="5572" cy="673"/>
              <a:chOff x="1954" y="1188"/>
              <a:chExt cx="5572" cy="67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54" y="1188"/>
                <a:ext cx="5572" cy="672"/>
              </a:xfrm>
              <a:prstGeom prst="rect">
                <a:avLst/>
              </a:prstGeom>
              <a:noFill/>
              <a:ln>
                <a:solidFill>
                  <a:srgbClr val="282828">
                    <a:alpha val="8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31" y="1250"/>
                <a:ext cx="735" cy="562"/>
              </a:xfrm>
              <a:prstGeom prst="rect">
                <a:avLst/>
              </a:prstGeom>
              <a:solidFill>
                <a:srgbClr val="28282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</p:grpSp>
        <p:pic>
          <p:nvPicPr>
            <p:cNvPr id="22535" name="图片 12" descr="伞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" y="1281"/>
              <a:ext cx="49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938530" y="832485"/>
            <a:ext cx="65849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1   The changing of word order</a:t>
            </a:r>
            <a:endParaRPr lang="zh-CN" altLang="en-US" sz="3200" b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39075" y="1781175"/>
            <a:ext cx="2040890" cy="6032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32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instance</a:t>
            </a:r>
            <a:endParaRPr lang="zh-CN" altLang="en-US" sz="3200" b="1" noProof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536575" y="2384425"/>
            <a:ext cx="5753100" cy="10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5000"/>
              </a:lnSpc>
              <a:buClrTx/>
              <a:buSzTx/>
              <a:buNone/>
            </a:pP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F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ew conjunctions because the meaning is highly connected with the word order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.</a:t>
            </a:r>
            <a:endParaRPr lang="en-US" altLang="zh-CN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878955" y="2552700"/>
            <a:ext cx="5001895" cy="20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5000"/>
              </a:lnSpc>
              <a:buClrTx/>
              <a:buSzTx/>
              <a:buNone/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人（若）不犯我，我（则）不犯人。</a:t>
            </a: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  <a:p>
            <a:pPr algn="l">
              <a:lnSpc>
                <a:spcPct val="135000"/>
              </a:lnSpc>
              <a:buClrTx/>
              <a:buSzTx/>
              <a:buNone/>
            </a:pP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  <a:p>
            <a:pPr algn="l">
              <a:lnSpc>
                <a:spcPct val="135000"/>
              </a:lnSpc>
              <a:buClrTx/>
              <a:buSzTx/>
              <a:buNone/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译文：We will not attack unless we are attacked.</a:t>
            </a: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bldLvl="0" animBg="1"/>
      <p:bldP spid="14" grpId="0"/>
      <p:bldP spid="5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25" y="-347663"/>
            <a:ext cx="2892425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938530" y="754380"/>
            <a:ext cx="6088380" cy="736600"/>
            <a:chOff x="1478" y="1188"/>
            <a:chExt cx="5572" cy="672"/>
          </a:xfrm>
        </p:grpSpPr>
        <p:grpSp>
          <p:nvGrpSpPr>
            <p:cNvPr id="22532" name="组合 9"/>
            <p:cNvGrpSpPr/>
            <p:nvPr/>
          </p:nvGrpSpPr>
          <p:grpSpPr bwMode="auto">
            <a:xfrm>
              <a:off x="1478" y="1188"/>
              <a:ext cx="5572" cy="673"/>
              <a:chOff x="1954" y="1188"/>
              <a:chExt cx="5572" cy="67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54" y="1188"/>
                <a:ext cx="5572" cy="672"/>
              </a:xfrm>
              <a:prstGeom prst="rect">
                <a:avLst/>
              </a:prstGeom>
              <a:noFill/>
              <a:ln>
                <a:solidFill>
                  <a:srgbClr val="282828">
                    <a:alpha val="8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31" y="1250"/>
                <a:ext cx="735" cy="562"/>
              </a:xfrm>
              <a:prstGeom prst="rect">
                <a:avLst/>
              </a:prstGeom>
              <a:solidFill>
                <a:srgbClr val="28282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</p:grpSp>
        <p:pic>
          <p:nvPicPr>
            <p:cNvPr id="22535" name="图片 12" descr="伞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" y="1281"/>
              <a:ext cx="49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023620" y="907415"/>
            <a:ext cx="556641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2  Using figures of speech </a:t>
            </a:r>
            <a:endParaRPr lang="zh-CN" altLang="en-US" sz="3200" b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44435" y="1490980"/>
            <a:ext cx="2040890" cy="6032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32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instance</a:t>
            </a:r>
            <a:endParaRPr lang="zh-CN" altLang="en-US" sz="3200" b="1" noProof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938530" y="2462530"/>
            <a:ext cx="5144135" cy="10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5000"/>
              </a:lnSpc>
              <a:buClrTx/>
              <a:buSzTx/>
              <a:buNone/>
            </a:pP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S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uch as repetition, parallelism, antithesis and balanced sentences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.</a:t>
            </a:r>
            <a:endParaRPr lang="en-US" altLang="zh-CN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961188" y="2462213"/>
            <a:ext cx="4419600" cy="20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5000"/>
              </a:lnSpc>
              <a:buClrTx/>
              <a:buSzTx/>
              <a:buNone/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种瓜得瓜，种豆得豆。</a:t>
            </a: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  <a:p>
            <a:pPr algn="l">
              <a:lnSpc>
                <a:spcPct val="135000"/>
              </a:lnSpc>
              <a:buClrTx/>
              <a:buSzTx/>
              <a:buNone/>
            </a:pP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  <a:p>
            <a:pPr algn="l">
              <a:lnSpc>
                <a:spcPct val="135000"/>
              </a:lnSpc>
              <a:buClrTx/>
              <a:buSzTx/>
              <a:buNone/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译文： 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A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s a man sows, so he shall reap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.</a:t>
            </a:r>
            <a:endParaRPr lang="en-US" altLang="zh-CN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bldLvl="0" animBg="1"/>
      <p:bldP spid="14" grpId="0"/>
      <p:bldP spid="5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25" y="-347663"/>
            <a:ext cx="2892425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938530" y="754380"/>
            <a:ext cx="8129270" cy="760730"/>
            <a:chOff x="1478" y="1188"/>
            <a:chExt cx="5572" cy="672"/>
          </a:xfrm>
        </p:grpSpPr>
        <p:grpSp>
          <p:nvGrpSpPr>
            <p:cNvPr id="22532" name="组合 9"/>
            <p:cNvGrpSpPr/>
            <p:nvPr/>
          </p:nvGrpSpPr>
          <p:grpSpPr bwMode="auto">
            <a:xfrm>
              <a:off x="1478" y="1188"/>
              <a:ext cx="5572" cy="673"/>
              <a:chOff x="1954" y="1188"/>
              <a:chExt cx="5572" cy="67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54" y="1188"/>
                <a:ext cx="5572" cy="672"/>
              </a:xfrm>
              <a:prstGeom prst="rect">
                <a:avLst/>
              </a:prstGeom>
              <a:noFill/>
              <a:ln>
                <a:solidFill>
                  <a:srgbClr val="282828">
                    <a:alpha val="8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31" y="1250"/>
                <a:ext cx="735" cy="562"/>
              </a:xfrm>
              <a:prstGeom prst="rect">
                <a:avLst/>
              </a:prstGeom>
              <a:solidFill>
                <a:srgbClr val="28282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</p:grpSp>
        <p:pic>
          <p:nvPicPr>
            <p:cNvPr id="22535" name="图片 12" descr="伞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" y="1281"/>
              <a:ext cx="49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963930" y="771525"/>
            <a:ext cx="66427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3  Using compressed sentences</a:t>
            </a:r>
            <a:endParaRPr lang="en-US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49140" y="1779270"/>
            <a:ext cx="2040890" cy="6032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32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instances</a:t>
            </a:r>
            <a:endParaRPr lang="zh-CN" altLang="en-US" sz="3200" b="1" noProof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1520190" y="2462213"/>
            <a:ext cx="4421188" cy="258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5000"/>
              </a:lnSpc>
              <a:buClrTx/>
              <a:buSzTx/>
              <a:buNone/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狼披羊皮还是狼。</a:t>
            </a: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  <a:p>
            <a:pPr algn="l">
              <a:lnSpc>
                <a:spcPct val="135000"/>
              </a:lnSpc>
              <a:buClrTx/>
              <a:buSzTx/>
              <a:buNone/>
            </a:pP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  <a:p>
            <a:pPr algn="l">
              <a:lnSpc>
                <a:spcPct val="135000"/>
              </a:lnSpc>
              <a:buClrTx/>
              <a:buSzTx/>
              <a:buNone/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  <a:sym typeface="+mn-ea"/>
              </a:rPr>
              <a:t>译文：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A wolf remains a wolf even though it is in sheep's clothing.</a:t>
            </a: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589713" y="2462213"/>
            <a:ext cx="4419600" cy="20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5000"/>
              </a:lnSpc>
              <a:buClrTx/>
              <a:buSzTx/>
              <a:buNone/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不到黄河心不死。</a:t>
            </a: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  <a:p>
            <a:pPr algn="l">
              <a:lnSpc>
                <a:spcPct val="135000"/>
              </a:lnSpc>
              <a:buClrTx/>
              <a:buSzTx/>
              <a:buNone/>
            </a:pP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  <a:p>
            <a:pPr algn="l">
              <a:lnSpc>
                <a:spcPct val="135000"/>
              </a:lnSpc>
              <a:buClrTx/>
              <a:buSzTx/>
              <a:buNone/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译文： Until all is over ambition never dies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.</a:t>
            </a:r>
            <a:endParaRPr lang="en-US" altLang="zh-CN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bldLvl="0" animBg="1"/>
      <p:bldP spid="14" grpId="0"/>
      <p:bldP spid="5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25" y="-347663"/>
            <a:ext cx="2892425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938530" y="754380"/>
            <a:ext cx="7848600" cy="745490"/>
            <a:chOff x="1478" y="1188"/>
            <a:chExt cx="5572" cy="672"/>
          </a:xfrm>
        </p:grpSpPr>
        <p:grpSp>
          <p:nvGrpSpPr>
            <p:cNvPr id="22532" name="组合 9"/>
            <p:cNvGrpSpPr/>
            <p:nvPr/>
          </p:nvGrpSpPr>
          <p:grpSpPr bwMode="auto">
            <a:xfrm>
              <a:off x="1478" y="1188"/>
              <a:ext cx="5572" cy="673"/>
              <a:chOff x="1954" y="1188"/>
              <a:chExt cx="5572" cy="67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54" y="1188"/>
                <a:ext cx="5572" cy="672"/>
              </a:xfrm>
              <a:prstGeom prst="rect">
                <a:avLst/>
              </a:prstGeom>
              <a:noFill/>
              <a:ln>
                <a:solidFill>
                  <a:srgbClr val="282828">
                    <a:alpha val="8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31" y="1250"/>
                <a:ext cx="735" cy="562"/>
              </a:xfrm>
              <a:prstGeom prst="rect">
                <a:avLst/>
              </a:prstGeom>
              <a:solidFill>
                <a:srgbClr val="28282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</p:grpSp>
        <p:pic>
          <p:nvPicPr>
            <p:cNvPr id="22535" name="图片 12" descr="伞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" y="1281"/>
              <a:ext cx="49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964565" y="822960"/>
            <a:ext cx="782256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4  Using four-character structures</a:t>
            </a:r>
            <a:endParaRPr lang="zh-CN" altLang="en-US" sz="3200" b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49140" y="1859280"/>
            <a:ext cx="2040890" cy="6032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32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instances</a:t>
            </a:r>
            <a:endParaRPr lang="zh-CN" altLang="en-US" sz="3200" b="1" noProof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1520190" y="2462213"/>
            <a:ext cx="4421188" cy="20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5000"/>
              </a:lnSpc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欲盖弥彰</a:t>
            </a: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  <a:p>
            <a:pPr algn="l">
              <a:lnSpc>
                <a:spcPct val="135000"/>
              </a:lnSpc>
            </a:pP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  <a:p>
            <a:pPr algn="l">
              <a:lnSpc>
                <a:spcPct val="135000"/>
              </a:lnSpc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译文： 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O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ne tries to hide, the more one is exposed.</a:t>
            </a: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017703" y="2462213"/>
            <a:ext cx="4419600" cy="20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5000"/>
              </a:lnSpc>
              <a:buClrTx/>
              <a:buSzTx/>
              <a:buNone/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不进则退</a:t>
            </a: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  <a:p>
            <a:pPr algn="l">
              <a:lnSpc>
                <a:spcPct val="135000"/>
              </a:lnSpc>
              <a:buClrTx/>
              <a:buSzTx/>
              <a:buNone/>
            </a:pP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  <a:p>
            <a:pPr algn="l">
              <a:lnSpc>
                <a:spcPct val="135000"/>
              </a:lnSpc>
              <a:buClrTx/>
              <a:buSzTx/>
              <a:buNone/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</a:rPr>
              <a:t>译文：Move forward, or you'll fall behind.</a:t>
            </a: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bldLvl="0" animBg="1"/>
      <p:bldP spid="14" grpId="0"/>
      <p:bldP spid="5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点心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16300"/>
            <a:ext cx="787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圆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75" y="1441450"/>
            <a:ext cx="34925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-82550"/>
            <a:ext cx="289242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小猫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38" y="3843338"/>
            <a:ext cx="16319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伞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-23813"/>
            <a:ext cx="2606675" cy="193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130800" y="2622550"/>
            <a:ext cx="19304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altLang="zh-CN" sz="2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Part.03</a:t>
            </a:r>
            <a:endParaRPr lang="en-US" altLang="zh-CN" sz="28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 descr="叶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4292600"/>
            <a:ext cx="10795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787900" y="3524250"/>
            <a:ext cx="35788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595959"/>
                </a:solidFill>
                <a:latin typeface="Calibri Light" panose="020F0302020204030204" charset="0"/>
                <a:ea typeface="华光中等线_CNKI" panose="02000500000000000000" charset="-122"/>
                <a:cs typeface="Calibri Light" panose="020F0302020204030204" charset="0"/>
              </a:rPr>
              <a:t>Conclusion</a:t>
            </a:r>
            <a:endParaRPr lang="zh-CN" altLang="en-US" sz="3200">
              <a:solidFill>
                <a:srgbClr val="595959"/>
              </a:solidFill>
              <a:latin typeface="Calibri Light" panose="020F0302020204030204" charset="0"/>
              <a:ea typeface="华光中等线_CNKI" panose="02000500000000000000" charset="-122"/>
              <a:cs typeface="Calibri Light" panose="020F03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bldLvl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25" y="-347663"/>
            <a:ext cx="2892425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744220" y="1449070"/>
            <a:ext cx="3705225" cy="4446270"/>
            <a:chOff x="1518" y="2989"/>
            <a:chExt cx="4710" cy="4710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19" name="矩形 18"/>
            <p:cNvSpPr/>
            <p:nvPr/>
          </p:nvSpPr>
          <p:spPr>
            <a:xfrm>
              <a:off x="1518" y="298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0" name="矩形 19"/>
            <p:cNvSpPr/>
            <p:nvPr/>
          </p:nvSpPr>
          <p:spPr>
            <a:xfrm>
              <a:off x="3113" y="298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1" name="矩形 20"/>
            <p:cNvSpPr/>
            <p:nvPr/>
          </p:nvSpPr>
          <p:spPr>
            <a:xfrm>
              <a:off x="4708" y="298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2" name="矩形 21"/>
            <p:cNvSpPr/>
            <p:nvPr/>
          </p:nvSpPr>
          <p:spPr>
            <a:xfrm>
              <a:off x="1518" y="4584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3" name="矩形 22"/>
            <p:cNvSpPr/>
            <p:nvPr/>
          </p:nvSpPr>
          <p:spPr>
            <a:xfrm>
              <a:off x="1518" y="617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4" name="矩形 23"/>
            <p:cNvSpPr/>
            <p:nvPr/>
          </p:nvSpPr>
          <p:spPr>
            <a:xfrm>
              <a:off x="3113" y="4584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5" name="矩形 24"/>
            <p:cNvSpPr/>
            <p:nvPr/>
          </p:nvSpPr>
          <p:spPr>
            <a:xfrm>
              <a:off x="4708" y="4584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6" name="矩形 25"/>
            <p:cNvSpPr/>
            <p:nvPr/>
          </p:nvSpPr>
          <p:spPr>
            <a:xfrm>
              <a:off x="3113" y="617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7" name="矩形 26"/>
            <p:cNvSpPr/>
            <p:nvPr/>
          </p:nvSpPr>
          <p:spPr>
            <a:xfrm>
              <a:off x="4708" y="617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09160" y="1444625"/>
            <a:ext cx="7285990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L="342900" indent="-342900" algn="l" eaLnBrk="1" latinLnBrk="0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English is not absolute hypotaxis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 and 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Chinese is not absolute parataxis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. 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t</a:t>
            </a:r>
            <a:r>
              <a:rPr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he key to translation is to be flexible according to the original text</a:t>
            </a:r>
            <a:r>
              <a:rPr 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.</a:t>
            </a:r>
            <a:endParaRPr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sym typeface="宋体" panose="02010600030101010101" pitchFamily="2" charset="-122"/>
            </a:endParaRPr>
          </a:p>
          <a:p>
            <a:pPr marL="342900" indent="-342900" algn="l" eaLnBrk="1" latinLnBrk="0" hangingPunct="1">
              <a:lnSpc>
                <a:spcPct val="150000"/>
              </a:lnSpc>
              <a:buFont typeface="Wingdings" panose="05000000000000000000" charset="0"/>
              <a:buChar char="Ø"/>
            </a:pPr>
            <a:endParaRPr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sym typeface="宋体" panose="02010600030101010101" pitchFamily="2" charset="-122"/>
            </a:endParaRPr>
          </a:p>
          <a:p>
            <a:pPr marL="342900" indent="-342900" algn="l" eaLnBrk="1" latinLnBrk="0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O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nly a thorough understanding of the differences between Chinese and 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w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estern cultures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,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 can 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we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 better grasp the laws in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translation.</a:t>
            </a: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sym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  <p:bldLst>
      <p:bldP spid="3" grpId="0" bldLvl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圆圈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75" y="1441450"/>
            <a:ext cx="34925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-82550"/>
            <a:ext cx="289242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小猫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833" y="4235133"/>
            <a:ext cx="16319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72160" y="2619375"/>
            <a:ext cx="28321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400">
                <a:solidFill>
                  <a:srgbClr val="595959"/>
                </a:solidFill>
                <a:latin typeface="方正字迹-邢体草书简体" panose="03000502000000000000" pitchFamily="66" charset="-122"/>
                <a:ea typeface="方正字迹-邢体草书简体" panose="03000502000000000000" pitchFamily="66" charset="-122"/>
              </a:rPr>
              <a:t>content</a:t>
            </a:r>
            <a:endParaRPr lang="en-US" altLang="zh-CN" sz="5400">
              <a:solidFill>
                <a:srgbClr val="595959"/>
              </a:solidFill>
              <a:latin typeface="方正字迹-邢体草书简体" panose="03000502000000000000" pitchFamily="66" charset="-122"/>
              <a:ea typeface="方正字迹-邢体草书简体" panose="03000502000000000000" pitchFamily="66" charset="-122"/>
            </a:endParaRPr>
          </a:p>
        </p:txBody>
      </p:sp>
      <p:grpSp>
        <p:nvGrpSpPr>
          <p:cNvPr id="31" name="组合 30"/>
          <p:cNvGrpSpPr/>
          <p:nvPr/>
        </p:nvGrpSpPr>
        <p:grpSpPr bwMode="auto">
          <a:xfrm rot="5400000" flipH="1">
            <a:off x="7521575" y="-1380490"/>
            <a:ext cx="763905" cy="7044690"/>
            <a:chOff x="9592" y="2271"/>
            <a:chExt cx="782" cy="5530"/>
          </a:xfrm>
        </p:grpSpPr>
        <p:sp>
          <p:nvSpPr>
            <p:cNvPr id="22" name="单圆角矩形 21"/>
            <p:cNvSpPr/>
            <p:nvPr/>
          </p:nvSpPr>
          <p:spPr>
            <a:xfrm>
              <a:off x="9592" y="2271"/>
              <a:ext cx="782" cy="5530"/>
            </a:xfrm>
            <a:prstGeom prst="snipRoundRect">
              <a:avLst/>
            </a:prstGeom>
            <a:noFill/>
            <a:ln>
              <a:solidFill>
                <a:srgbClr val="28282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单圆角矩形 23"/>
            <p:cNvSpPr/>
            <p:nvPr/>
          </p:nvSpPr>
          <p:spPr>
            <a:xfrm>
              <a:off x="9642" y="6861"/>
              <a:ext cx="692" cy="910"/>
            </a:xfrm>
            <a:prstGeom prst="snipRoundRect">
              <a:avLst/>
            </a:prstGeom>
            <a:solidFill>
              <a:srgbClr val="28282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pic>
          <p:nvPicPr>
            <p:cNvPr id="3082" name="图片 24" descr="伞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2" y="7065"/>
              <a:ext cx="492" cy="502"/>
            </a:xfrm>
            <a:prstGeom prst="snip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文本框 3"/>
          <p:cNvSpPr txBox="1"/>
          <p:nvPr/>
        </p:nvSpPr>
        <p:spPr>
          <a:xfrm>
            <a:off x="5603240" y="1901190"/>
            <a:ext cx="3943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>
                <a:solidFill>
                  <a:srgbClr val="595959"/>
                </a:solidFill>
                <a:latin typeface="Calibri Light" panose="020F0302020204030204" charset="0"/>
                <a:ea typeface="华光中等线_CNKI" panose="02000500000000000000" charset="-122"/>
                <a:cs typeface="Calibri Light" panose="020F0302020204030204" charset="0"/>
                <a:sym typeface="+mn-ea"/>
              </a:rPr>
              <a:t>General Introduction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 bwMode="auto">
          <a:xfrm rot="5400000" flipH="1">
            <a:off x="7593965" y="-109855"/>
            <a:ext cx="763905" cy="7190105"/>
            <a:chOff x="9592" y="2271"/>
            <a:chExt cx="782" cy="5530"/>
          </a:xfrm>
        </p:grpSpPr>
        <p:sp>
          <p:nvSpPr>
            <p:cNvPr id="6" name="单圆角矩形 5"/>
            <p:cNvSpPr/>
            <p:nvPr/>
          </p:nvSpPr>
          <p:spPr>
            <a:xfrm>
              <a:off x="9592" y="2271"/>
              <a:ext cx="782" cy="5530"/>
            </a:xfrm>
            <a:prstGeom prst="snipRoundRect">
              <a:avLst/>
            </a:prstGeom>
            <a:noFill/>
            <a:ln>
              <a:solidFill>
                <a:srgbClr val="28282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fontAlgn="auto"/>
              <a:endParaRPr lang="zh-CN" altLang="en-US" sz="1400" noProof="1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单圆角矩形 7"/>
            <p:cNvSpPr/>
            <p:nvPr/>
          </p:nvSpPr>
          <p:spPr>
            <a:xfrm>
              <a:off x="9642" y="6861"/>
              <a:ext cx="692" cy="910"/>
            </a:xfrm>
            <a:prstGeom prst="snipRoundRect">
              <a:avLst/>
            </a:prstGeom>
            <a:solidFill>
              <a:srgbClr val="28282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fontAlgn="auto"/>
              <a:endParaRPr lang="zh-CN" altLang="en-US" noProof="1"/>
            </a:p>
          </p:txBody>
        </p:sp>
        <p:pic>
          <p:nvPicPr>
            <p:cNvPr id="10" name="图片 24" descr="伞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2" y="7065"/>
              <a:ext cx="492" cy="502"/>
            </a:xfrm>
            <a:prstGeom prst="snip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文本框 11"/>
          <p:cNvSpPr txBox="1"/>
          <p:nvPr/>
        </p:nvSpPr>
        <p:spPr>
          <a:xfrm>
            <a:off x="5380990" y="3282950"/>
            <a:ext cx="6341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595959"/>
                </a:solidFill>
                <a:latin typeface="Calibri Light" panose="020F0302020204030204" charset="0"/>
                <a:ea typeface="华光中等线_CNKI" panose="02000500000000000000" charset="-122"/>
                <a:cs typeface="Calibri Light" panose="020F0302020204030204" charset="0"/>
                <a:sym typeface="+mn-ea"/>
              </a:rPr>
              <a:t>Hypotaxis, Parataxis and </a:t>
            </a:r>
            <a:r>
              <a:rPr lang="en-US" altLang="zh-CN" sz="3200">
                <a:solidFill>
                  <a:srgbClr val="595959"/>
                </a:solidFill>
                <a:latin typeface="Calibri Light" panose="020F0302020204030204" charset="0"/>
                <a:ea typeface="华光中等线_CNKI" panose="02000500000000000000" charset="-122"/>
                <a:cs typeface="Calibri Light" panose="020F0302020204030204" charset="0"/>
                <a:sym typeface="+mn-ea"/>
              </a:rPr>
              <a:t>I</a:t>
            </a:r>
            <a:r>
              <a:rPr sz="3200">
                <a:solidFill>
                  <a:srgbClr val="595959"/>
                </a:solidFill>
                <a:latin typeface="Calibri Light" panose="020F0302020204030204" charset="0"/>
                <a:ea typeface="华光中等线_CNKI" panose="02000500000000000000" charset="-122"/>
                <a:cs typeface="Calibri Light" panose="020F0302020204030204" charset="0"/>
                <a:sym typeface="+mn-ea"/>
              </a:rPr>
              <a:t>nstance</a:t>
            </a:r>
            <a:r>
              <a:rPr lang="en-US" sz="3200">
                <a:solidFill>
                  <a:srgbClr val="595959"/>
                </a:solidFill>
                <a:latin typeface="Calibri Light" panose="020F0302020204030204" charset="0"/>
                <a:ea typeface="华光中等线_CNKI" panose="02000500000000000000" charset="-122"/>
                <a:cs typeface="Calibri Light" panose="020F0302020204030204" charset="0"/>
                <a:sym typeface="+mn-ea"/>
              </a:rPr>
              <a:t>s</a:t>
            </a:r>
            <a:endParaRPr lang="zh-CN" altLang="en-US" sz="3200"/>
          </a:p>
        </p:txBody>
      </p:sp>
      <p:grpSp>
        <p:nvGrpSpPr>
          <p:cNvPr id="13" name="组合 12"/>
          <p:cNvGrpSpPr/>
          <p:nvPr/>
        </p:nvGrpSpPr>
        <p:grpSpPr bwMode="auto">
          <a:xfrm rot="5400000" flipH="1">
            <a:off x="7522210" y="1305560"/>
            <a:ext cx="762635" cy="7044690"/>
            <a:chOff x="9592" y="2271"/>
            <a:chExt cx="782" cy="5530"/>
          </a:xfrm>
        </p:grpSpPr>
        <p:sp>
          <p:nvSpPr>
            <p:cNvPr id="14" name="单圆角矩形 13"/>
            <p:cNvSpPr/>
            <p:nvPr/>
          </p:nvSpPr>
          <p:spPr>
            <a:xfrm>
              <a:off x="9592" y="2271"/>
              <a:ext cx="782" cy="5530"/>
            </a:xfrm>
            <a:prstGeom prst="snipRoundRect">
              <a:avLst/>
            </a:prstGeom>
            <a:noFill/>
            <a:ln>
              <a:solidFill>
                <a:srgbClr val="28282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单圆角矩形 14"/>
            <p:cNvSpPr/>
            <p:nvPr/>
          </p:nvSpPr>
          <p:spPr>
            <a:xfrm>
              <a:off x="9642" y="6861"/>
              <a:ext cx="692" cy="910"/>
            </a:xfrm>
            <a:prstGeom prst="snipRoundRect">
              <a:avLst/>
            </a:prstGeom>
            <a:solidFill>
              <a:srgbClr val="28282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pic>
          <p:nvPicPr>
            <p:cNvPr id="16" name="图片 24" descr="伞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2" y="7065"/>
              <a:ext cx="492" cy="502"/>
            </a:xfrm>
            <a:prstGeom prst="snip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文本框 16"/>
          <p:cNvSpPr txBox="1"/>
          <p:nvPr/>
        </p:nvSpPr>
        <p:spPr>
          <a:xfrm>
            <a:off x="5586095" y="4626610"/>
            <a:ext cx="2005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595959"/>
                </a:solidFill>
                <a:latin typeface="Calibri Light" panose="020F0302020204030204" charset="0"/>
                <a:ea typeface="华光中等线_CNKI" panose="02000500000000000000" charset="-122"/>
                <a:cs typeface="Calibri Light" panose="020F0302020204030204" charset="0"/>
              </a:rPr>
              <a:t>C</a:t>
            </a:r>
            <a:r>
              <a:rPr lang="zh-CN" altLang="en-US" sz="3200">
                <a:solidFill>
                  <a:srgbClr val="595959"/>
                </a:solidFill>
                <a:latin typeface="Calibri Light" panose="020F0302020204030204" charset="0"/>
                <a:ea typeface="华光中等线_CNKI" panose="02000500000000000000" charset="-122"/>
                <a:cs typeface="Calibri Light" panose="020F0302020204030204" charset="0"/>
              </a:rPr>
              <a:t>onclusion</a:t>
            </a:r>
            <a:endParaRPr lang="zh-CN" altLang="en-US" sz="3200">
              <a:solidFill>
                <a:srgbClr val="595959"/>
              </a:solidFill>
              <a:latin typeface="Calibri Light" panose="020F0302020204030204" charset="0"/>
              <a:ea typeface="华光中等线_CNKI" panose="02000500000000000000" charset="-122"/>
              <a:cs typeface="Calibri Light" panose="020F03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bldLvl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圆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75" y="1441450"/>
            <a:ext cx="34925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6" name="图片 5" descr="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-82550"/>
            <a:ext cx="289242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伞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-1588"/>
            <a:ext cx="15621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小猫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38" y="3843338"/>
            <a:ext cx="16319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点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1646238"/>
            <a:ext cx="7889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 descr="叶片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441450"/>
            <a:ext cx="80486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>
            <a:spLocks noChangeArrowheads="1"/>
          </p:cNvSpPr>
          <p:nvPr/>
        </p:nvSpPr>
        <p:spPr bwMode="auto">
          <a:xfrm rot="16200000">
            <a:off x="5941060" y="-1036955"/>
            <a:ext cx="1013460" cy="830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r>
              <a:rPr lang="en-US" altLang="zh-CN" sz="5400">
                <a:latin typeface="Calibri Light" panose="020F0302020204030204" charset="0"/>
                <a:ea typeface="方正字迹-邢体草书繁体" panose="03000502000000000000" pitchFamily="66" charset="-122"/>
                <a:cs typeface="Calibri Light" panose="020F0302020204030204" charset="0"/>
              </a:rPr>
              <a:t>Thank you for watching !</a:t>
            </a:r>
            <a:endParaRPr lang="en-US" altLang="zh-CN" sz="5400">
              <a:latin typeface="Calibri Light" panose="020F0302020204030204" charset="0"/>
              <a:ea typeface="方正字迹-邢体草书繁体" panose="03000502000000000000" pitchFamily="66" charset="-122"/>
              <a:cs typeface="Calibri Light" panose="020F0302020204030204" charset="0"/>
            </a:endParaRPr>
          </a:p>
        </p:txBody>
      </p:sp>
      <p:pic>
        <p:nvPicPr>
          <p:cNvPr id="28" name="图片 27" descr="叶片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4687888"/>
            <a:ext cx="10509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 descr="伞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4789488"/>
            <a:ext cx="17002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 bldLvl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点心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16300"/>
            <a:ext cx="787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圆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75" y="1441450"/>
            <a:ext cx="34925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-82550"/>
            <a:ext cx="289242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小猫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38" y="3843338"/>
            <a:ext cx="16319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伞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-23813"/>
            <a:ext cx="2606675" cy="193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130800" y="2622550"/>
            <a:ext cx="1930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altLang="zh-CN" sz="2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Part.01</a:t>
            </a:r>
            <a:endParaRPr lang="en-US" altLang="zh-CN" sz="28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204210" y="3416300"/>
            <a:ext cx="5940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4400">
                <a:solidFill>
                  <a:srgbClr val="595959"/>
                </a:solidFill>
                <a:latin typeface="Calibri Light" panose="020F0302020204030204" charset="0"/>
                <a:ea typeface="华光中等线_CNKI" panose="02000500000000000000" charset="-122"/>
                <a:cs typeface="Calibri Light" panose="020F0302020204030204" charset="0"/>
              </a:rPr>
              <a:t>General Introduction</a:t>
            </a:r>
            <a:endParaRPr lang="zh-CN" altLang="en-US" sz="4400">
              <a:solidFill>
                <a:srgbClr val="595959"/>
              </a:solidFill>
              <a:latin typeface="Calibri Light" panose="020F0302020204030204" charset="0"/>
              <a:ea typeface="华光中等线_CNKI" panose="02000500000000000000" charset="-122"/>
              <a:cs typeface="Calibri Light" panose="020F0302020204030204" charset="0"/>
            </a:endParaRPr>
          </a:p>
        </p:txBody>
      </p:sp>
      <p:pic>
        <p:nvPicPr>
          <p:cNvPr id="28" name="图片 27" descr="叶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4292600"/>
            <a:ext cx="10795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bldLvl="0" animBg="1"/>
      <p:bldP spid="8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25" y="-347663"/>
            <a:ext cx="2892425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938530" y="754380"/>
            <a:ext cx="6055995" cy="717550"/>
            <a:chOff x="1478" y="1188"/>
            <a:chExt cx="5572" cy="672"/>
          </a:xfrm>
        </p:grpSpPr>
        <p:grpSp>
          <p:nvGrpSpPr>
            <p:cNvPr id="8196" name="组合 9"/>
            <p:cNvGrpSpPr/>
            <p:nvPr/>
          </p:nvGrpSpPr>
          <p:grpSpPr bwMode="auto">
            <a:xfrm>
              <a:off x="1478" y="1188"/>
              <a:ext cx="5572" cy="673"/>
              <a:chOff x="1954" y="1188"/>
              <a:chExt cx="5572" cy="67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54" y="1188"/>
                <a:ext cx="5572" cy="672"/>
              </a:xfrm>
              <a:prstGeom prst="rect">
                <a:avLst/>
              </a:prstGeom>
              <a:noFill/>
              <a:ln>
                <a:solidFill>
                  <a:srgbClr val="282828">
                    <a:alpha val="8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31" y="1250"/>
                <a:ext cx="735" cy="562"/>
              </a:xfrm>
              <a:prstGeom prst="rect">
                <a:avLst/>
              </a:prstGeom>
              <a:solidFill>
                <a:srgbClr val="28282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</p:grpSp>
        <p:pic>
          <p:nvPicPr>
            <p:cNvPr id="8199" name="图片 12" descr="伞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" y="1281"/>
              <a:ext cx="49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963930" y="771525"/>
            <a:ext cx="496062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English </a:t>
            </a:r>
            <a:r>
              <a:rPr lang="en-US" altLang="zh-CN" sz="36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and </a:t>
            </a:r>
            <a:r>
              <a:rPr lang="zh-CN" altLang="en-US" sz="36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Chinese</a:t>
            </a:r>
            <a:r>
              <a:rPr lang="en-US" altLang="zh-CN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 </a:t>
            </a:r>
            <a:endParaRPr lang="en-US" altLang="zh-CN" b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sym typeface="+mn-ea"/>
            </a:endParaRPr>
          </a:p>
        </p:txBody>
      </p:sp>
      <p:sp>
        <p:nvSpPr>
          <p:cNvPr id="7182" name="TextBox 35"/>
          <p:cNvSpPr txBox="1">
            <a:spLocks noChangeArrowheads="1"/>
          </p:cNvSpPr>
          <p:nvPr/>
        </p:nvSpPr>
        <p:spPr bwMode="auto">
          <a:xfrm>
            <a:off x="963930" y="1787525"/>
            <a:ext cx="9617710" cy="15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zh-CN" altLang="en-US" sz="24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English </a:t>
            </a:r>
            <a:r>
              <a:rPr lang="en-US" altLang="zh-CN" sz="24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:</a:t>
            </a:r>
            <a:r>
              <a:rPr lang="zh-CN" altLang="en-US" sz="24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the Indo-European Family</a:t>
            </a:r>
            <a:endParaRPr lang="zh-CN" altLang="en-US" sz="2400" b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  <a:p>
            <a:pPr algn="just">
              <a:lnSpc>
                <a:spcPct val="135000"/>
              </a:lnSpc>
            </a:pPr>
            <a:r>
              <a:rPr lang="zh-CN" altLang="en-US" sz="24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Chinese </a:t>
            </a:r>
            <a:r>
              <a:rPr lang="en-US" altLang="zh-CN" sz="24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:</a:t>
            </a:r>
            <a:r>
              <a:rPr lang="zh-CN" altLang="en-US" sz="24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the Sino-Tibetan Family</a:t>
            </a:r>
            <a:endParaRPr lang="zh-CN" altLang="en-US" sz="2400" b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  <a:p>
            <a:pPr algn="just">
              <a:lnSpc>
                <a:spcPct val="135000"/>
              </a:lnSpc>
            </a:pPr>
            <a:r>
              <a:rPr lang="en-US" sz="24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Differences</a:t>
            </a:r>
            <a:r>
              <a:rPr lang="en-US" altLang="zh-CN" sz="24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:</a:t>
            </a:r>
            <a:r>
              <a:rPr lang="zh-CN" altLang="en-US" sz="24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word formation、syntax、pronunciation</a:t>
            </a:r>
            <a:r>
              <a:rPr lang="en-US" altLang="zh-CN" sz="24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 </a:t>
            </a:r>
            <a:r>
              <a:rPr lang="zh-CN" altLang="en-US" sz="24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 regulations </a:t>
            </a:r>
            <a:r>
              <a:rPr lang="en-US" altLang="zh-CN" sz="24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…</a:t>
            </a:r>
            <a:r>
              <a:rPr lang="zh-CN" altLang="en-US" sz="24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 </a:t>
            </a:r>
            <a:endParaRPr lang="zh-CN" altLang="en-US" sz="2400" b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  <p:sp>
        <p:nvSpPr>
          <p:cNvPr id="6" name="横卷形 5"/>
          <p:cNvSpPr/>
          <p:nvPr/>
        </p:nvSpPr>
        <p:spPr>
          <a:xfrm>
            <a:off x="5924550" y="4093210"/>
            <a:ext cx="4754245" cy="236601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609600" algn="l" eaLnBrk="1" latinLnBrk="0" hangingPunct="1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西文句中名物字，多随举随释，如中文之旁支，后乃遥接前文，足意成句。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r" eaLnBrk="1" latinLnBrk="0" hangingPunct="1">
              <a:lnSpc>
                <a:spcPct val="10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严复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bldLvl="0" animBg="1"/>
      <p:bldP spid="14" grpId="0"/>
      <p:bldP spid="71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25" y="-347663"/>
            <a:ext cx="2892425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391920" y="457835"/>
            <a:ext cx="80079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Definitions of Hypotaxis and Parataxis</a:t>
            </a:r>
            <a:endParaRPr lang="zh-CN" altLang="en-US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>
            <a:spLocks noChangeArrowheads="1"/>
          </p:cNvSpPr>
          <p:nvPr/>
        </p:nvSpPr>
        <p:spPr bwMode="auto">
          <a:xfrm>
            <a:off x="1077278" y="1218883"/>
            <a:ext cx="23780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5000"/>
              </a:lnSpc>
              <a:buClrTx/>
              <a:buSzTx/>
              <a:buNone/>
            </a:pPr>
            <a:r>
              <a:rPr lang="zh-CN" altLang="en-US" sz="32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Hypotaxis</a:t>
            </a:r>
            <a:endParaRPr lang="zh-CN" altLang="en-US" sz="3200" b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808990" y="2091690"/>
            <a:ext cx="8811260" cy="183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buClrTx/>
              <a:buSzTx/>
              <a:buNone/>
            </a:pPr>
            <a:r>
              <a:rPr lang="en-US" altLang="zh-CN" sz="28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H</a:t>
            </a:r>
            <a:r>
              <a:rPr lang="zh-CN" altLang="en-US" sz="28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ypotaxis refers to the realization of the connection of the words or phrases, with the help of language forms </a:t>
            </a:r>
            <a:r>
              <a:rPr lang="en-US" altLang="zh-CN" sz="28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.</a:t>
            </a:r>
            <a:r>
              <a:rPr lang="zh-CN" altLang="en-US" sz="28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 </a:t>
            </a:r>
            <a:endParaRPr lang="zh-CN" altLang="en-US" sz="28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bldLvl="0" animBg="1"/>
      <p:bldP spid="1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25" y="-347663"/>
            <a:ext cx="2892425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396095" y="1261110"/>
            <a:ext cx="2178685" cy="4330700"/>
          </a:xfrm>
          <a:prstGeom prst="rect">
            <a:avLst/>
          </a:prstGeom>
          <a:blipFill rotWithShape="1">
            <a:blip r:embed="rId2"/>
            <a:stretch>
              <a:fillRect l="-13000" r="-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701040" y="1567180"/>
            <a:ext cx="8519795" cy="183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5000"/>
              </a:lnSpc>
              <a:buClrTx/>
              <a:buSzTx/>
              <a:buFontTx/>
              <a:buNone/>
            </a:pPr>
            <a:r>
              <a:rPr lang="en-US" altLang="zh-CN" sz="28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Parataxis refers to the realization of the connection of them without the help of the language form but the logical meaning of the words or phrases. </a:t>
            </a:r>
            <a:endParaRPr lang="en-US" altLang="zh-CN" sz="2800" b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493203" y="679133"/>
            <a:ext cx="23780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algn="just">
              <a:lnSpc>
                <a:spcPct val="135000"/>
              </a:lnSpc>
              <a:buClrTx/>
              <a:buSzTx/>
              <a:buNone/>
            </a:pPr>
            <a:r>
              <a:rPr lang="zh-CN" altLang="en-US" sz="32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+mn-ea"/>
              </a:rPr>
              <a:t>Parataxis</a:t>
            </a:r>
            <a:endParaRPr lang="zh-CN" altLang="en-US" sz="3200" b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bldLvl="0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bldLvl="0" animBg="1"/>
      <p:bldP spid="5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点心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16300"/>
            <a:ext cx="787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圆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75" y="1441450"/>
            <a:ext cx="34925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-82550"/>
            <a:ext cx="289242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小猫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38" y="3843338"/>
            <a:ext cx="16319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伞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-23813"/>
            <a:ext cx="2606675" cy="193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130800" y="2622550"/>
            <a:ext cx="1930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altLang="zh-CN" sz="2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Part.02</a:t>
            </a:r>
            <a:endParaRPr lang="en-US" altLang="zh-CN" sz="28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970915" y="3524250"/>
            <a:ext cx="988314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>
                <a:solidFill>
                  <a:srgbClr val="595959"/>
                </a:solidFill>
                <a:latin typeface="Calibri Light" panose="020F0302020204030204" charset="0"/>
                <a:ea typeface="华光中等线_CNKI" panose="02000500000000000000" charset="-122"/>
                <a:cs typeface="Calibri Light" panose="020F0302020204030204" charset="0"/>
              </a:rPr>
              <a:t>Hypotaxis, Parataxis and </a:t>
            </a:r>
            <a:r>
              <a:rPr lang="en-US" altLang="zh-CN" sz="4400">
                <a:solidFill>
                  <a:srgbClr val="595959"/>
                </a:solidFill>
                <a:latin typeface="Calibri Light" panose="020F0302020204030204" charset="0"/>
                <a:ea typeface="华光中等线_CNKI" panose="02000500000000000000" charset="-122"/>
                <a:cs typeface="Calibri Light" panose="020F0302020204030204" charset="0"/>
              </a:rPr>
              <a:t>I</a:t>
            </a:r>
            <a:r>
              <a:rPr sz="4400">
                <a:solidFill>
                  <a:srgbClr val="595959"/>
                </a:solidFill>
                <a:latin typeface="Calibri Light" panose="020F0302020204030204" charset="0"/>
                <a:ea typeface="华光中等线_CNKI" panose="02000500000000000000" charset="-122"/>
                <a:cs typeface="Calibri Light" panose="020F0302020204030204" charset="0"/>
              </a:rPr>
              <a:t>nstance</a:t>
            </a:r>
            <a:r>
              <a:rPr lang="en-US" sz="4400">
                <a:solidFill>
                  <a:srgbClr val="595959"/>
                </a:solidFill>
                <a:latin typeface="Calibri Light" panose="020F0302020204030204" charset="0"/>
                <a:ea typeface="华光中等线_CNKI" panose="02000500000000000000" charset="-122"/>
                <a:cs typeface="Calibri Light" panose="020F0302020204030204" charset="0"/>
              </a:rPr>
              <a:t>s</a:t>
            </a:r>
            <a:endParaRPr lang="en-US" sz="4400">
              <a:solidFill>
                <a:srgbClr val="595959"/>
              </a:solidFill>
              <a:latin typeface="Calibri Light" panose="020F0302020204030204" charset="0"/>
              <a:ea typeface="华光中等线_CNKI" panose="02000500000000000000" charset="-122"/>
              <a:cs typeface="Calibri Light" panose="020F0302020204030204" charset="0"/>
            </a:endParaRPr>
          </a:p>
        </p:txBody>
      </p:sp>
      <p:pic>
        <p:nvPicPr>
          <p:cNvPr id="28" name="图片 27" descr="叶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4292600"/>
            <a:ext cx="10795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bldLvl="0" animBg="1"/>
      <p:bldP spid="8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25" y="-347663"/>
            <a:ext cx="2892425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989330" y="646430"/>
            <a:ext cx="6658610" cy="662305"/>
            <a:chOff x="1478" y="1188"/>
            <a:chExt cx="5572" cy="672"/>
          </a:xfrm>
        </p:grpSpPr>
        <p:grpSp>
          <p:nvGrpSpPr>
            <p:cNvPr id="13316" name="组合 9"/>
            <p:cNvGrpSpPr/>
            <p:nvPr/>
          </p:nvGrpSpPr>
          <p:grpSpPr bwMode="auto">
            <a:xfrm>
              <a:off x="1478" y="1188"/>
              <a:ext cx="5572" cy="673"/>
              <a:chOff x="1954" y="1188"/>
              <a:chExt cx="5572" cy="67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54" y="1188"/>
                <a:ext cx="5572" cy="672"/>
              </a:xfrm>
              <a:prstGeom prst="rect">
                <a:avLst/>
              </a:prstGeom>
              <a:noFill/>
              <a:ln>
                <a:solidFill>
                  <a:srgbClr val="282828">
                    <a:alpha val="8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31" y="1250"/>
                <a:ext cx="735" cy="562"/>
              </a:xfrm>
              <a:prstGeom prst="rect">
                <a:avLst/>
              </a:prstGeom>
              <a:solidFill>
                <a:srgbClr val="28282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</p:grpSp>
        <p:pic>
          <p:nvPicPr>
            <p:cNvPr id="13319" name="图片 12" descr="伞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" y="1281"/>
              <a:ext cx="49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219200" y="737870"/>
            <a:ext cx="54787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</a:rPr>
              <a:t>Hypotaxis in English</a:t>
            </a:r>
            <a:endParaRPr lang="zh-CN" altLang="en-US" sz="3600" b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  <p:grpSp>
        <p:nvGrpSpPr>
          <p:cNvPr id="77" name="组合 76"/>
          <p:cNvGrpSpPr/>
          <p:nvPr/>
        </p:nvGrpSpPr>
        <p:grpSpPr bwMode="auto">
          <a:xfrm>
            <a:off x="266700" y="2771140"/>
            <a:ext cx="3010195" cy="3216910"/>
            <a:chOff x="420" y="2253"/>
            <a:chExt cx="7450" cy="7176"/>
          </a:xfrm>
        </p:grpSpPr>
        <p:grpSp>
          <p:nvGrpSpPr>
            <p:cNvPr id="13322" name="组合 61"/>
            <p:cNvGrpSpPr/>
            <p:nvPr/>
          </p:nvGrpSpPr>
          <p:grpSpPr bwMode="auto">
            <a:xfrm>
              <a:off x="420" y="2253"/>
              <a:ext cx="7270" cy="7176"/>
              <a:chOff x="6096000" y="1630907"/>
              <a:chExt cx="3979266" cy="3927830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6594145" y="1854813"/>
                <a:ext cx="3481121" cy="3480460"/>
              </a:xfrm>
              <a:prstGeom prst="ellipse">
                <a:avLst/>
              </a:prstGeom>
              <a:noFill/>
              <a:ln>
                <a:solidFill>
                  <a:srgbClr val="B5D6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6096000" y="1630907"/>
                <a:ext cx="2428849" cy="3927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2208" y="3253"/>
              <a:ext cx="5482" cy="5481"/>
            </a:xfrm>
            <a:prstGeom prst="ellipse">
              <a:avLst/>
            </a:prstGeom>
            <a:solidFill>
              <a:srgbClr val="B5D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grpSp>
          <p:nvGrpSpPr>
            <p:cNvPr id="13326" name="组合 65"/>
            <p:cNvGrpSpPr/>
            <p:nvPr/>
          </p:nvGrpSpPr>
          <p:grpSpPr bwMode="auto">
            <a:xfrm>
              <a:off x="3265" y="4308"/>
              <a:ext cx="3368" cy="3368"/>
              <a:chOff x="1806677" y="2735825"/>
              <a:chExt cx="2138516" cy="2138516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1806677" y="2735552"/>
                <a:ext cx="2138199" cy="2139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13328" name="Freeform 15"/>
              <p:cNvSpPr>
                <a:spLocks noEditPoints="1" noChangeArrowheads="1"/>
              </p:cNvSpPr>
              <p:nvPr/>
            </p:nvSpPr>
            <p:spPr bwMode="auto">
              <a:xfrm>
                <a:off x="2411322" y="3390671"/>
                <a:ext cx="929226" cy="828825"/>
              </a:xfrm>
              <a:custGeom>
                <a:avLst/>
                <a:gdLst>
                  <a:gd name="T0" fmla="*/ 7 w 184"/>
                  <a:gd name="T1" fmla="*/ 164 h 164"/>
                  <a:gd name="T2" fmla="*/ 0 w 184"/>
                  <a:gd name="T3" fmla="*/ 157 h 164"/>
                  <a:gd name="T4" fmla="*/ 7 w 184"/>
                  <a:gd name="T5" fmla="*/ 150 h 164"/>
                  <a:gd name="T6" fmla="*/ 177 w 184"/>
                  <a:gd name="T7" fmla="*/ 150 h 164"/>
                  <a:gd name="T8" fmla="*/ 184 w 184"/>
                  <a:gd name="T9" fmla="*/ 157 h 164"/>
                  <a:gd name="T10" fmla="*/ 177 w 184"/>
                  <a:gd name="T11" fmla="*/ 164 h 164"/>
                  <a:gd name="T12" fmla="*/ 7 w 184"/>
                  <a:gd name="T13" fmla="*/ 164 h 164"/>
                  <a:gd name="T14" fmla="*/ 21 w 184"/>
                  <a:gd name="T15" fmla="*/ 44 h 164"/>
                  <a:gd name="T16" fmla="*/ 21 w 184"/>
                  <a:gd name="T17" fmla="*/ 44 h 164"/>
                  <a:gd name="T18" fmla="*/ 28 w 184"/>
                  <a:gd name="T19" fmla="*/ 37 h 164"/>
                  <a:gd name="T20" fmla="*/ 35 w 184"/>
                  <a:gd name="T21" fmla="*/ 44 h 164"/>
                  <a:gd name="T22" fmla="*/ 35 w 184"/>
                  <a:gd name="T23" fmla="*/ 136 h 164"/>
                  <a:gd name="T24" fmla="*/ 28 w 184"/>
                  <a:gd name="T25" fmla="*/ 143 h 164"/>
                  <a:gd name="T26" fmla="*/ 21 w 184"/>
                  <a:gd name="T27" fmla="*/ 136 h 164"/>
                  <a:gd name="T28" fmla="*/ 21 w 184"/>
                  <a:gd name="T29" fmla="*/ 44 h 164"/>
                  <a:gd name="T30" fmla="*/ 149 w 184"/>
                  <a:gd name="T31" fmla="*/ 29 h 164"/>
                  <a:gd name="T32" fmla="*/ 149 w 184"/>
                  <a:gd name="T33" fmla="*/ 29 h 164"/>
                  <a:gd name="T34" fmla="*/ 157 w 184"/>
                  <a:gd name="T35" fmla="*/ 22 h 164"/>
                  <a:gd name="T36" fmla="*/ 163 w 184"/>
                  <a:gd name="T37" fmla="*/ 29 h 164"/>
                  <a:gd name="T38" fmla="*/ 163 w 184"/>
                  <a:gd name="T39" fmla="*/ 136 h 164"/>
                  <a:gd name="T40" fmla="*/ 157 w 184"/>
                  <a:gd name="T41" fmla="*/ 143 h 164"/>
                  <a:gd name="T42" fmla="*/ 149 w 184"/>
                  <a:gd name="T43" fmla="*/ 136 h 164"/>
                  <a:gd name="T44" fmla="*/ 149 w 184"/>
                  <a:gd name="T45" fmla="*/ 29 h 164"/>
                  <a:gd name="T46" fmla="*/ 117 w 184"/>
                  <a:gd name="T47" fmla="*/ 7 h 164"/>
                  <a:gd name="T48" fmla="*/ 117 w 184"/>
                  <a:gd name="T49" fmla="*/ 7 h 164"/>
                  <a:gd name="T50" fmla="*/ 124 w 184"/>
                  <a:gd name="T51" fmla="*/ 0 h 164"/>
                  <a:gd name="T52" fmla="*/ 131 w 184"/>
                  <a:gd name="T53" fmla="*/ 7 h 164"/>
                  <a:gd name="T54" fmla="*/ 131 w 184"/>
                  <a:gd name="T55" fmla="*/ 136 h 164"/>
                  <a:gd name="T56" fmla="*/ 124 w 184"/>
                  <a:gd name="T57" fmla="*/ 143 h 164"/>
                  <a:gd name="T58" fmla="*/ 117 w 184"/>
                  <a:gd name="T59" fmla="*/ 136 h 164"/>
                  <a:gd name="T60" fmla="*/ 117 w 184"/>
                  <a:gd name="T61" fmla="*/ 7 h 164"/>
                  <a:gd name="T62" fmla="*/ 85 w 184"/>
                  <a:gd name="T63" fmla="*/ 55 h 164"/>
                  <a:gd name="T64" fmla="*/ 85 w 184"/>
                  <a:gd name="T65" fmla="*/ 55 h 164"/>
                  <a:gd name="T66" fmla="*/ 92 w 184"/>
                  <a:gd name="T67" fmla="*/ 48 h 164"/>
                  <a:gd name="T68" fmla="*/ 99 w 184"/>
                  <a:gd name="T69" fmla="*/ 55 h 164"/>
                  <a:gd name="T70" fmla="*/ 99 w 184"/>
                  <a:gd name="T71" fmla="*/ 136 h 164"/>
                  <a:gd name="T72" fmla="*/ 92 w 184"/>
                  <a:gd name="T73" fmla="*/ 143 h 164"/>
                  <a:gd name="T74" fmla="*/ 85 w 184"/>
                  <a:gd name="T75" fmla="*/ 136 h 164"/>
                  <a:gd name="T76" fmla="*/ 85 w 184"/>
                  <a:gd name="T77" fmla="*/ 55 h 164"/>
                  <a:gd name="T78" fmla="*/ 53 w 184"/>
                  <a:gd name="T79" fmla="*/ 87 h 164"/>
                  <a:gd name="T80" fmla="*/ 53 w 184"/>
                  <a:gd name="T81" fmla="*/ 87 h 164"/>
                  <a:gd name="T82" fmla="*/ 60 w 184"/>
                  <a:gd name="T83" fmla="*/ 80 h 164"/>
                  <a:gd name="T84" fmla="*/ 67 w 184"/>
                  <a:gd name="T85" fmla="*/ 87 h 164"/>
                  <a:gd name="T86" fmla="*/ 67 w 184"/>
                  <a:gd name="T87" fmla="*/ 136 h 164"/>
                  <a:gd name="T88" fmla="*/ 60 w 184"/>
                  <a:gd name="T89" fmla="*/ 143 h 164"/>
                  <a:gd name="T90" fmla="*/ 53 w 184"/>
                  <a:gd name="T91" fmla="*/ 136 h 164"/>
                  <a:gd name="T92" fmla="*/ 53 w 184"/>
                  <a:gd name="T93" fmla="*/ 87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" h="164">
                    <a:moveTo>
                      <a:pt x="7" y="164"/>
                    </a:moveTo>
                    <a:cubicBezTo>
                      <a:pt x="4" y="164"/>
                      <a:pt x="0" y="161"/>
                      <a:pt x="0" y="157"/>
                    </a:cubicBezTo>
                    <a:cubicBezTo>
                      <a:pt x="0" y="153"/>
                      <a:pt x="4" y="150"/>
                      <a:pt x="7" y="150"/>
                    </a:cubicBezTo>
                    <a:cubicBezTo>
                      <a:pt x="177" y="150"/>
                      <a:pt x="177" y="150"/>
                      <a:pt x="177" y="150"/>
                    </a:cubicBezTo>
                    <a:cubicBezTo>
                      <a:pt x="181" y="150"/>
                      <a:pt x="184" y="153"/>
                      <a:pt x="184" y="157"/>
                    </a:cubicBezTo>
                    <a:cubicBezTo>
                      <a:pt x="184" y="161"/>
                      <a:pt x="181" y="164"/>
                      <a:pt x="177" y="164"/>
                    </a:cubicBezTo>
                    <a:cubicBezTo>
                      <a:pt x="7" y="164"/>
                      <a:pt x="7" y="164"/>
                      <a:pt x="7" y="164"/>
                    </a:cubicBezTo>
                    <a:close/>
                    <a:moveTo>
                      <a:pt x="21" y="44"/>
                    </a:move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0"/>
                      <a:pt x="24" y="37"/>
                      <a:pt x="28" y="37"/>
                    </a:cubicBezTo>
                    <a:cubicBezTo>
                      <a:pt x="32" y="37"/>
                      <a:pt x="35" y="40"/>
                      <a:pt x="35" y="44"/>
                    </a:cubicBezTo>
                    <a:cubicBezTo>
                      <a:pt x="35" y="136"/>
                      <a:pt x="35" y="136"/>
                      <a:pt x="35" y="136"/>
                    </a:cubicBezTo>
                    <a:cubicBezTo>
                      <a:pt x="35" y="139"/>
                      <a:pt x="32" y="143"/>
                      <a:pt x="28" y="143"/>
                    </a:cubicBezTo>
                    <a:cubicBezTo>
                      <a:pt x="24" y="143"/>
                      <a:pt x="21" y="139"/>
                      <a:pt x="21" y="136"/>
                    </a:cubicBezTo>
                    <a:cubicBezTo>
                      <a:pt x="21" y="44"/>
                      <a:pt x="21" y="44"/>
                      <a:pt x="21" y="44"/>
                    </a:cubicBezTo>
                    <a:close/>
                    <a:moveTo>
                      <a:pt x="149" y="29"/>
                    </a:moveTo>
                    <a:cubicBezTo>
                      <a:pt x="149" y="29"/>
                      <a:pt x="149" y="29"/>
                      <a:pt x="149" y="29"/>
                    </a:cubicBezTo>
                    <a:cubicBezTo>
                      <a:pt x="149" y="25"/>
                      <a:pt x="153" y="22"/>
                      <a:pt x="157" y="22"/>
                    </a:cubicBezTo>
                    <a:cubicBezTo>
                      <a:pt x="160" y="22"/>
                      <a:pt x="163" y="25"/>
                      <a:pt x="163" y="29"/>
                    </a:cubicBezTo>
                    <a:cubicBezTo>
                      <a:pt x="163" y="136"/>
                      <a:pt x="163" y="136"/>
                      <a:pt x="163" y="136"/>
                    </a:cubicBezTo>
                    <a:cubicBezTo>
                      <a:pt x="163" y="139"/>
                      <a:pt x="160" y="143"/>
                      <a:pt x="157" y="143"/>
                    </a:cubicBezTo>
                    <a:cubicBezTo>
                      <a:pt x="153" y="143"/>
                      <a:pt x="149" y="139"/>
                      <a:pt x="149" y="136"/>
                    </a:cubicBezTo>
                    <a:cubicBezTo>
                      <a:pt x="149" y="29"/>
                      <a:pt x="149" y="29"/>
                      <a:pt x="149" y="29"/>
                    </a:cubicBezTo>
                    <a:close/>
                    <a:moveTo>
                      <a:pt x="117" y="7"/>
                    </a:move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3"/>
                      <a:pt x="120" y="0"/>
                      <a:pt x="124" y="0"/>
                    </a:cubicBezTo>
                    <a:cubicBezTo>
                      <a:pt x="128" y="0"/>
                      <a:pt x="131" y="3"/>
                      <a:pt x="131" y="7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131" y="139"/>
                      <a:pt x="128" y="143"/>
                      <a:pt x="124" y="143"/>
                    </a:cubicBezTo>
                    <a:cubicBezTo>
                      <a:pt x="120" y="143"/>
                      <a:pt x="117" y="139"/>
                      <a:pt x="117" y="136"/>
                    </a:cubicBezTo>
                    <a:cubicBezTo>
                      <a:pt x="117" y="7"/>
                      <a:pt x="117" y="7"/>
                      <a:pt x="117" y="7"/>
                    </a:cubicBezTo>
                    <a:close/>
                    <a:moveTo>
                      <a:pt x="85" y="55"/>
                    </a:move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1"/>
                      <a:pt x="88" y="48"/>
                      <a:pt x="92" y="48"/>
                    </a:cubicBezTo>
                    <a:cubicBezTo>
                      <a:pt x="96" y="48"/>
                      <a:pt x="99" y="51"/>
                      <a:pt x="99" y="55"/>
                    </a:cubicBezTo>
                    <a:cubicBezTo>
                      <a:pt x="99" y="136"/>
                      <a:pt x="99" y="136"/>
                      <a:pt x="99" y="136"/>
                    </a:cubicBezTo>
                    <a:cubicBezTo>
                      <a:pt x="99" y="139"/>
                      <a:pt x="96" y="143"/>
                      <a:pt x="92" y="143"/>
                    </a:cubicBezTo>
                    <a:cubicBezTo>
                      <a:pt x="88" y="143"/>
                      <a:pt x="85" y="139"/>
                      <a:pt x="85" y="136"/>
                    </a:cubicBezTo>
                    <a:cubicBezTo>
                      <a:pt x="85" y="55"/>
                      <a:pt x="85" y="55"/>
                      <a:pt x="85" y="55"/>
                    </a:cubicBezTo>
                    <a:close/>
                    <a:moveTo>
                      <a:pt x="53" y="87"/>
                    </a:moveTo>
                    <a:cubicBezTo>
                      <a:pt x="53" y="87"/>
                      <a:pt x="53" y="87"/>
                      <a:pt x="53" y="87"/>
                    </a:cubicBezTo>
                    <a:cubicBezTo>
                      <a:pt x="53" y="83"/>
                      <a:pt x="56" y="80"/>
                      <a:pt x="60" y="80"/>
                    </a:cubicBezTo>
                    <a:cubicBezTo>
                      <a:pt x="64" y="80"/>
                      <a:pt x="67" y="83"/>
                      <a:pt x="67" y="87"/>
                    </a:cubicBezTo>
                    <a:cubicBezTo>
                      <a:pt x="67" y="136"/>
                      <a:pt x="67" y="136"/>
                      <a:pt x="67" y="136"/>
                    </a:cubicBezTo>
                    <a:cubicBezTo>
                      <a:pt x="67" y="139"/>
                      <a:pt x="64" y="143"/>
                      <a:pt x="60" y="143"/>
                    </a:cubicBezTo>
                    <a:cubicBezTo>
                      <a:pt x="56" y="143"/>
                      <a:pt x="53" y="139"/>
                      <a:pt x="53" y="136"/>
                    </a:cubicBezTo>
                    <a:cubicBezTo>
                      <a:pt x="53" y="87"/>
                      <a:pt x="53" y="87"/>
                      <a:pt x="53" y="87"/>
                    </a:cubicBezTo>
                    <a:close/>
                  </a:path>
                </a:pathLst>
              </a:custGeom>
              <a:solidFill>
                <a:srgbClr val="B5D6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9" name="椭圆 68"/>
            <p:cNvSpPr/>
            <p:nvPr/>
          </p:nvSpPr>
          <p:spPr>
            <a:xfrm>
              <a:off x="6370" y="3155"/>
              <a:ext cx="263" cy="262"/>
            </a:xfrm>
            <a:prstGeom prst="ellipse">
              <a:avLst/>
            </a:prstGeom>
            <a:solidFill>
              <a:srgbClr val="B5D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70" name="椭圆 69"/>
            <p:cNvSpPr/>
            <p:nvPr/>
          </p:nvSpPr>
          <p:spPr>
            <a:xfrm>
              <a:off x="6303" y="8692"/>
              <a:ext cx="262" cy="262"/>
            </a:xfrm>
            <a:prstGeom prst="ellipse">
              <a:avLst/>
            </a:prstGeom>
            <a:solidFill>
              <a:srgbClr val="B5D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71" name="椭圆 70"/>
            <p:cNvSpPr/>
            <p:nvPr/>
          </p:nvSpPr>
          <p:spPr>
            <a:xfrm>
              <a:off x="7605" y="4555"/>
              <a:ext cx="265" cy="265"/>
            </a:xfrm>
            <a:prstGeom prst="ellipse">
              <a:avLst/>
            </a:prstGeom>
            <a:solidFill>
              <a:srgbClr val="B5D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72" name="椭圆 71"/>
            <p:cNvSpPr/>
            <p:nvPr/>
          </p:nvSpPr>
          <p:spPr>
            <a:xfrm>
              <a:off x="7598" y="7239"/>
              <a:ext cx="262" cy="265"/>
            </a:xfrm>
            <a:prstGeom prst="ellipse">
              <a:avLst/>
            </a:prstGeom>
            <a:solidFill>
              <a:srgbClr val="B5D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4166870" y="1908810"/>
            <a:ext cx="6991350" cy="358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5000"/>
              </a:lnSpc>
              <a:buClrTx/>
              <a:buSzTx/>
              <a:buNone/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  <a:sym typeface="宋体" panose="02010600030101010101" pitchFamily="2" charset="-122"/>
              </a:rPr>
              <a:t>English is typically a system of grammatical language.</a:t>
            </a:r>
            <a:endParaRPr lang="zh-CN" altLang="en-US" sz="28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  <a:sym typeface="宋体" panose="02010600030101010101" pitchFamily="2" charset="-122"/>
            </a:endParaRPr>
          </a:p>
          <a:p>
            <a:pPr algn="l">
              <a:lnSpc>
                <a:spcPct val="135000"/>
              </a:lnSpc>
              <a:buClrTx/>
              <a:buSzTx/>
              <a:buNone/>
            </a:pPr>
            <a:endParaRPr lang="zh-CN" altLang="en-US" sz="28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  <a:sym typeface="宋体" panose="02010600030101010101" pitchFamily="2" charset="-122"/>
            </a:endParaRPr>
          </a:p>
          <a:p>
            <a:pPr algn="l">
              <a:lnSpc>
                <a:spcPct val="135000"/>
              </a:lnSpc>
              <a:buClrTx/>
              <a:buSzTx/>
              <a:buNone/>
            </a:pPr>
            <a:r>
              <a:rPr lang="zh-CN" altLang="en-US" sz="28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cs typeface="华光中等线_CNKI" panose="02000500000000000000" charset="-122"/>
                <a:sym typeface="宋体" panose="02010600030101010101" pitchFamily="2" charset="-122"/>
              </a:rPr>
              <a:t>Many methods are used in English sentences to connect words and clauses, which focus much on explicit cohesion.</a:t>
            </a:r>
            <a:endParaRPr lang="zh-CN" altLang="en-US" sz="28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cs typeface="华光中等线_CNKI" panose="02000500000000000000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bldLvl="0" animBg="1"/>
      <p:bldP spid="14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325" y="185738"/>
            <a:ext cx="11807825" cy="6481762"/>
          </a:xfrm>
          <a:prstGeom prst="rect">
            <a:avLst/>
          </a:prstGeom>
          <a:noFill/>
          <a:ln w="19050">
            <a:solidFill>
              <a:srgbClr val="282828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6" descr="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25" y="-347663"/>
            <a:ext cx="2892425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938530" y="604520"/>
            <a:ext cx="7835900" cy="720725"/>
            <a:chOff x="1478" y="1188"/>
            <a:chExt cx="5572" cy="672"/>
          </a:xfrm>
        </p:grpSpPr>
        <p:grpSp>
          <p:nvGrpSpPr>
            <p:cNvPr id="18436" name="组合 9"/>
            <p:cNvGrpSpPr/>
            <p:nvPr/>
          </p:nvGrpSpPr>
          <p:grpSpPr bwMode="auto">
            <a:xfrm>
              <a:off x="1478" y="1188"/>
              <a:ext cx="5572" cy="673"/>
              <a:chOff x="1954" y="1188"/>
              <a:chExt cx="5572" cy="67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54" y="1188"/>
                <a:ext cx="5572" cy="672"/>
              </a:xfrm>
              <a:prstGeom prst="rect">
                <a:avLst/>
              </a:prstGeom>
              <a:noFill/>
              <a:ln>
                <a:solidFill>
                  <a:srgbClr val="282828">
                    <a:alpha val="8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31" y="1250"/>
                <a:ext cx="735" cy="562"/>
              </a:xfrm>
              <a:prstGeom prst="rect">
                <a:avLst/>
              </a:prstGeom>
              <a:solidFill>
                <a:srgbClr val="28282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</p:grpSp>
        <p:pic>
          <p:nvPicPr>
            <p:cNvPr id="18439" name="图片 12" descr="伞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" y="1281"/>
              <a:ext cx="49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938530" y="569595"/>
            <a:ext cx="714438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3200" b="1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1  Using relatives and conjunctions</a:t>
            </a:r>
            <a:endParaRPr lang="zh-CN" altLang="en-US" sz="3200" b="1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35738" y="2076450"/>
            <a:ext cx="808037" cy="808038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2400" noProof="1">
                <a:solidFill>
                  <a:schemeClr val="bg1">
                    <a:lumMod val="65000"/>
                  </a:schemeClr>
                </a:solidFill>
              </a:rPr>
              <a:t>02</a:t>
            </a:r>
            <a:endParaRPr lang="en-US" altLang="zh-CN" sz="2400" noProof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848225" y="2076450"/>
            <a:ext cx="808038" cy="808038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2400" noProof="1">
                <a:solidFill>
                  <a:schemeClr val="bg1">
                    <a:lumMod val="65000"/>
                  </a:schemeClr>
                </a:solidFill>
              </a:rPr>
              <a:t>01</a:t>
            </a:r>
            <a:endParaRPr lang="en-US" altLang="zh-CN" sz="2400" noProof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480300" y="2076450"/>
            <a:ext cx="3648075" cy="67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5000"/>
              </a:lnSpc>
              <a:buClrTx/>
              <a:buSzTx/>
              <a:buFontTx/>
            </a:pPr>
            <a:r>
              <a:rPr lang="zh-CN" altLang="en-US" sz="28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conjunctions</a:t>
            </a:r>
            <a:endParaRPr lang="zh-CN" altLang="en-US" sz="28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346190" y="2748915"/>
            <a:ext cx="5219700" cy="35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include coordinate conjunction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s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 and subordinate conjunction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s.</a:t>
            </a:r>
            <a:endParaRPr lang="en-US" altLang="zh-CN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such as: and, or, but, yet, so, however, (n)either…(n)or, when, as, since, until, unless etc.</a:t>
            </a: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sym typeface="宋体" panose="02010600030101010101" pitchFamily="2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32460" y="2748915"/>
            <a:ext cx="5200650" cy="35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5000"/>
              </a:lnSpc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include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relative pronouns, relative adverbs, conjunctional pronouns and conjunctional adverbs </a:t>
            </a:r>
            <a:r>
              <a:rPr lang="en-US" altLang="zh-CN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.</a:t>
            </a: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sym typeface="宋体" panose="02010600030101010101" pitchFamily="2" charset="-122"/>
            </a:endParaRPr>
          </a:p>
          <a:p>
            <a:pPr algn="l">
              <a:lnSpc>
                <a:spcPct val="135000"/>
              </a:lnSpc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 </a:t>
            </a: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sym typeface="宋体" panose="02010600030101010101" pitchFamily="2" charset="-122"/>
            </a:endParaRPr>
          </a:p>
          <a:p>
            <a:pPr algn="l">
              <a:lnSpc>
                <a:spcPct val="135000"/>
              </a:lnSpc>
            </a:pP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such as: </a:t>
            </a:r>
            <a:r>
              <a:rPr lang="zh-CN" altLang="en-US" sz="24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who, whom, whose, that, which, what, when, where, why, how etc. </a:t>
            </a:r>
            <a:endParaRPr lang="zh-CN" altLang="en-US" sz="24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sym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89650" y="1965325"/>
            <a:ext cx="0" cy="399732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1076960" y="2076450"/>
            <a:ext cx="3338195" cy="67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>
              <a:lnSpc>
                <a:spcPct val="135000"/>
              </a:lnSpc>
            </a:pPr>
            <a:r>
              <a:rPr lang="zh-CN" altLang="en-US" sz="2800">
                <a:solidFill>
                  <a:srgbClr val="7F7F7F"/>
                </a:solidFill>
                <a:latin typeface="华光中等线_CNKI" panose="02000500000000000000" charset="-122"/>
                <a:ea typeface="华光中等线_CNKI" panose="02000500000000000000" charset="-122"/>
                <a:sym typeface="宋体" panose="02010600030101010101" pitchFamily="2" charset="-122"/>
              </a:rPr>
              <a:t>relatives </a:t>
            </a:r>
            <a:endParaRPr lang="zh-CN" altLang="en-US" sz="2800">
              <a:solidFill>
                <a:srgbClr val="7F7F7F"/>
              </a:solidFill>
              <a:latin typeface="华光中等线_CNKI" panose="02000500000000000000" charset="-122"/>
              <a:ea typeface="华光中等线_CNKI" panose="02000500000000000000" charset="-122"/>
              <a:sym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  <p:bldLst>
      <p:bldP spid="3" grpId="0" bldLvl="0" animBg="1"/>
      <p:bldP spid="14" grpId="0"/>
      <p:bldP spid="6" grpId="0" animBg="1"/>
      <p:bldP spid="17" grpId="0" animBg="1"/>
      <p:bldP spid="20" grpId="0"/>
      <p:bldP spid="21" grpId="0"/>
      <p:bldP spid="24" grpId="0"/>
      <p:bldP spid="7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3227</Words>
  <Application>WPS 演示</Application>
  <PresentationFormat>宽屏</PresentationFormat>
  <Paragraphs>155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方正字迹-邢体草书简体</vt:lpstr>
      <vt:lpstr>微软雅黑</vt:lpstr>
      <vt:lpstr>Calibri Light</vt:lpstr>
      <vt:lpstr>华光中等线_CNKI</vt:lpstr>
      <vt:lpstr>华文行楷</vt:lpstr>
      <vt:lpstr>Arial Unicode MS</vt:lpstr>
      <vt:lpstr>Wingdings</vt:lpstr>
      <vt:lpstr>方正字迹-邢体草书繁体</vt:lpstr>
      <vt:lpstr>等线</vt:lpstr>
      <vt:lpstr>方正舒体</vt:lpstr>
      <vt:lpstr>华光标题宋_CNKI</vt:lpstr>
      <vt:lpstr>华光大标宋_CNKI</vt:lpstr>
      <vt:lpstr>华光方珊瑚_CNKI</vt:lpstr>
      <vt:lpstr>华光仿宋二_CNKI</vt:lpstr>
      <vt:lpstr>华光黑变_CNKI</vt:lpstr>
      <vt:lpstr>华光琥珀_CNKI</vt:lpstr>
      <vt:lpstr>华光楷体二_CNKI</vt:lpstr>
      <vt:lpstr>华光仿宋一_CNKI</vt:lpstr>
      <vt:lpstr>华光粗圆_CNKI</vt:lpstr>
      <vt:lpstr>华光标题黑_CNKI</vt:lpstr>
      <vt:lpstr>方正姚体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bossppt2017-2018出品</Company>
  <LinksUpToDate>false</LinksUpToDate>
  <SharedDoc>false</SharedDoc>
  <HyperlinksChanged>false</HyperlinksChanged>
  <AppVersion>14.0000</AppVersion>
  <Manager>bossppt2017-2018出品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bossppt2017-2018出品</dc:title>
  <dc:creator>bossppt2017-2018出品</dc:creator>
  <dc:description>bossppt2017-2018出品
https://chinappt.taobao.com</dc:description>
  <dc:subject>bossppt2017-2018出品</dc:subject>
  <cp:lastModifiedBy>悬崖的风</cp:lastModifiedBy>
  <cp:revision>50</cp:revision>
  <dcterms:created xsi:type="dcterms:W3CDTF">2017-05-04T05:49:00Z</dcterms:created>
  <dcterms:modified xsi:type="dcterms:W3CDTF">2021-12-28T12:16:16Z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2052-11.1.0.11035</vt:lpwstr>
  </property>
  <property fmtid="{D5CDD505-2E9C-101B-9397-08002B2CF9AE}" pid="3" name="ICV">
    <vt:lpwstr>B53B3443E8934921B7B35F9FBE185591</vt:lpwstr>
  </property>
</Properties>
</file>