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9" r:id="rId3"/>
    <p:sldId id="257" r:id="rId4"/>
    <p:sldId id="266" r:id="rId5"/>
    <p:sldId id="265" r:id="rId6"/>
    <p:sldId id="263" r:id="rId7"/>
    <p:sldId id="279" r:id="rId8"/>
    <p:sldId id="264" r:id="rId9"/>
    <p:sldId id="261" r:id="rId10"/>
    <p:sldId id="281" r:id="rId11"/>
    <p:sldId id="29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D6E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68" autoAdjust="0"/>
    <p:restoredTop sz="91911" autoAdjust="0"/>
  </p:normalViewPr>
  <p:slideViewPr>
    <p:cSldViewPr snapToGrid="0">
      <p:cViewPr>
        <p:scale>
          <a:sx n="66" d="100"/>
          <a:sy n="66" d="100"/>
        </p:scale>
        <p:origin x="5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8EA23-4705-4949-9F25-022FF59BE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6BD2B9-7A78-48EA-854F-A85F693C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8C85F-2426-40E7-A7ED-62C2B2DC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E8010E-F413-4EAF-AC97-0CF5A3C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BDFFA9-B1C7-4844-8DD6-593010B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C2AB73D-7672-405A-843A-6363CB668B8B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F9C33-C85B-4E48-B070-08253B5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60DB8F2-2D02-4311-9443-B78A9DD0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AAC138-AFC0-4AC5-A995-6F5EE1F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539FF-9194-48E1-9E46-C884920C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6CA868-55B4-407F-96EF-DE8F1E3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07C32E-141C-4520-8EAB-C30CD05E8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70EDFE-FCC8-49D8-9FB7-F5ED185A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2D0196-8A8F-44FA-80CE-A60B4BF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58216F-DAE9-4B16-9B74-15B93D3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229968-72C2-498A-A287-61705650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2020-12-19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2020-12-19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5DC85-980A-420C-989A-4FFEBA5F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B777FB-69AE-4A77-ABBC-F9F7797B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77060-69F3-4030-AACA-005F34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BE6DF2-3D1A-4C92-B330-2BF347EF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DFC5C1-4704-4D71-B6F1-CB77D91A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0CBAE3-EE57-4502-834C-6BFD116E2BFC}"/>
              </a:ext>
            </a:extLst>
          </p:cNvPr>
          <p:cNvSpPr txBox="1">
            <a:spLocks/>
          </p:cNvSpPr>
          <p:nvPr userDrawn="1"/>
        </p:nvSpPr>
        <p:spPr>
          <a:xfrm>
            <a:off x="1905000" y="3864787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FC6D9A-6578-4D42-B547-33F869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FFC1CE-7FA4-431B-B6A9-6509DA44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F6D874-CDC0-4214-A26A-0A43519C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024EA-D0BA-43C5-83A0-9E629C4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EA081E-9C66-419D-919B-961795A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B71C674-E1DD-43C9-876C-61EE2D40F361}"/>
              </a:ext>
            </a:extLst>
          </p:cNvPr>
          <p:cNvSpPr txBox="1">
            <a:spLocks/>
          </p:cNvSpPr>
          <p:nvPr userDrawn="1"/>
        </p:nvSpPr>
        <p:spPr>
          <a:xfrm>
            <a:off x="1633193" y="2134141"/>
            <a:ext cx="1948207" cy="12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40528-897F-4825-B0BD-BE9E87A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D75EE8-3776-41DF-8F3C-7827D371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E10AAB-3652-4F7C-BB0C-F43196C41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F22413-B43A-408F-B8A5-FD50E92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039AEF-C575-4572-8CE0-D33CE5F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9BB962-232E-417C-99F4-094F9B8A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2D3B74-69FC-4EAB-BC6B-E5BFC79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47F34D-9617-4B00-AF60-0CEAE7AC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39D735-C758-4217-B15C-88FC0014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CCCA70-624B-409F-8B0C-061D0BD6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49445A-B7D3-4E05-8BF2-E184CA52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FD1275-12C0-427E-9B28-D56AC328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56EDB88-E88C-4437-A140-703B0E70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C910CFF-57E1-4375-B7DE-74AA44EC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5" y="586944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3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4A47E-7E9F-4A0E-AD7E-39A1C9A8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33D19-B3D8-408D-9C6D-1FDF2A90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4144762-58D1-4C10-B9D7-5FBB313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6B47E8-5573-4DFD-BE71-B1A6B29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A57FE-D12E-4909-A38E-AFF3138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BC6A50-E5CC-44DE-AA1D-78904E14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E61823-E1A0-4842-AFDB-D5B0944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006C0-B9A3-4599-BBCC-157207D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ACB926-5B97-406B-A634-C8F1840B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0D93A5-110F-4D48-B730-9D3F6077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318F3B-1CF6-492D-B32C-BABDBFD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CA614B-0C52-466E-BF5B-1B80FFA0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7AA0A-AB23-41BF-B94C-9BBDCF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D2268-48A2-4EE7-B1D3-58DCBE50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6ADD3CC-44FB-4368-AEAD-913F358DD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021B1D6-A197-4D2B-AD5D-45D480DF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FB2EAB-4B83-4C7A-8E7E-C747E508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F6E01-41CD-4213-8991-9DED86BCDCED}" type="datetimeFigureOut">
              <a:rPr lang="zh-CN" altLang="en-US" smtClean="0"/>
              <a:t>2020-12-19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DEEF2A-25E2-4F03-A763-B3980BD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820F90-243B-4399-97FD-B5C4310F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:a16="http://schemas.microsoft.com/office/drawing/2014/main"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6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0" y="3755367"/>
            <a:ext cx="2565400" cy="151130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C03E3A7-0023-49D0-B5E2-550BED71A2C8}"/>
              </a:ext>
            </a:extLst>
          </p:cNvPr>
          <p:cNvSpPr txBox="1"/>
          <p:nvPr/>
        </p:nvSpPr>
        <p:spPr>
          <a:xfrm rot="16200000">
            <a:off x="5065884" y="-305247"/>
            <a:ext cx="1661993" cy="6792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9600" dirty="0">
                <a:solidFill>
                  <a:schemeClr val="accent4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Philosophical</a:t>
            </a:r>
            <a:endParaRPr lang="zh-CN" altLang="en-US" sz="13800" dirty="0">
              <a:solidFill>
                <a:schemeClr val="accent4"/>
              </a:solidFill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17B34A-866D-4581-907A-77830C0D1DF8}"/>
              </a:ext>
            </a:extLst>
          </p:cNvPr>
          <p:cNvSpPr txBox="1"/>
          <p:nvPr/>
        </p:nvSpPr>
        <p:spPr>
          <a:xfrm rot="16200000">
            <a:off x="3602697" y="2401434"/>
            <a:ext cx="1661993" cy="39219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9600" dirty="0">
                <a:solidFill>
                  <a:schemeClr val="accent4"/>
                </a:solidFill>
                <a:latin typeface="Times New Roman" panose="02020603050405020304" pitchFamily="18" charset="0"/>
                <a:ea typeface="安景臣毛笔行书" panose="02010601030101010101" pitchFamily="2" charset="-122"/>
                <a:cs typeface="Times New Roman" panose="02020603050405020304" pitchFamily="18" charset="0"/>
                <a:sym typeface="+mn-lt"/>
              </a:rPr>
              <a:t>Daoism</a:t>
            </a:r>
            <a:endParaRPr lang="zh-CN" altLang="en-US" sz="9600" dirty="0">
              <a:solidFill>
                <a:schemeClr val="accent4"/>
              </a:solidFill>
              <a:latin typeface="Times New Roman" panose="02020603050405020304" pitchFamily="18" charset="0"/>
              <a:ea typeface="安景臣毛笔行书" panose="02010601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2" y="1313515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CD372F4-2305-41FD-854C-485CBC55B0DD}"/>
              </a:ext>
            </a:extLst>
          </p:cNvPr>
          <p:cNvSpPr txBox="1"/>
          <p:nvPr/>
        </p:nvSpPr>
        <p:spPr>
          <a:xfrm>
            <a:off x="5712670" y="4710958"/>
            <a:ext cx="7439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余妮（</a:t>
            </a:r>
            <a:r>
              <a:rPr lang="en-US" altLang="zh-CN" sz="3200" dirty="0"/>
              <a:t>Yu Ni)</a:t>
            </a:r>
            <a:r>
              <a:rPr lang="zh-CN" altLang="en-US" sz="3200" dirty="0"/>
              <a:t> </a:t>
            </a:r>
            <a:endParaRPr lang="en-US" altLang="zh-CN" sz="3200" dirty="0"/>
          </a:p>
          <a:p>
            <a:r>
              <a:rPr lang="zh-CN" altLang="en-US" sz="3200" dirty="0"/>
              <a:t>杨晨婷</a:t>
            </a:r>
            <a:r>
              <a:rPr lang="en-US" altLang="zh-CN" sz="3200" dirty="0"/>
              <a:t>(Yang </a:t>
            </a:r>
            <a:r>
              <a:rPr lang="en-US" altLang="zh-CN" sz="3200" dirty="0" err="1"/>
              <a:t>Chenting</a:t>
            </a:r>
            <a:r>
              <a:rPr lang="en-US" altLang="zh-CN" sz="3200" dirty="0"/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70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:circle/>
      </p:transition>
    </mc:Choice>
    <mc:Fallback xmlns:a14="http://schemas.microsoft.com/office/drawing/2010/main" xmlns:a16="http://schemas.microsoft.com/office/drawing/2014/main" xmlns="">
      <p:transition spd="slow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animClr clrSpc="rgb" dir="cw">
                                      <p:cBhvr>
                                        <p:cTn id="39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set>
                                      <p:cBhvr>
                                        <p:cTn id="40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7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mph" presetSubtype="0" fill="remove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37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animClr clrSpc="rgb" dir="cw">
                                      <p:cBhvr>
                                        <p:cTn id="49" dur="37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4D6E"/>
                                      </p:to>
                                    </p:animClr>
                                    <p:set>
                                      <p:cBhvr>
                                        <p:cTn id="50" dur="37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75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6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0" y="0"/>
            <a:ext cx="5756526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0" y="3755367"/>
            <a:ext cx="2565400" cy="151130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817B34A-866D-4581-907A-77830C0D1DF8}"/>
              </a:ext>
            </a:extLst>
          </p:cNvPr>
          <p:cNvSpPr txBox="1"/>
          <p:nvPr/>
        </p:nvSpPr>
        <p:spPr>
          <a:xfrm>
            <a:off x="2593080" y="2049375"/>
            <a:ext cx="4900701" cy="363176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15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Thank </a:t>
            </a:r>
          </a:p>
          <a:p>
            <a:r>
              <a:rPr lang="en-US" altLang="zh-CN" sz="115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you!</a:t>
            </a:r>
            <a:endParaRPr lang="zh-CN" altLang="en-US" sz="11500" dirty="0"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2" y="1313515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1" y="1828883"/>
            <a:ext cx="617479" cy="4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:a14="http://schemas.microsoft.com/office/drawing/2010/main" xmlns:a16="http://schemas.microsoft.com/office/drawing/2014/main" xmlns="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-11858" y="1"/>
            <a:ext cx="4205024" cy="36618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7999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18261" y="4818913"/>
            <a:ext cx="2565400" cy="151130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817B34A-866D-4581-907A-77830C0D1DF8}"/>
              </a:ext>
            </a:extLst>
          </p:cNvPr>
          <p:cNvSpPr txBox="1"/>
          <p:nvPr/>
        </p:nvSpPr>
        <p:spPr>
          <a:xfrm>
            <a:off x="9792570" y="407942"/>
            <a:ext cx="1954381" cy="57579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1500" dirty="0">
                <a:cs typeface="+mn-ea"/>
                <a:sym typeface="+mn-lt"/>
              </a:rPr>
              <a:t>Content</a:t>
            </a:r>
            <a:endParaRPr lang="zh-CN" altLang="en-US" sz="11500" dirty="0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7F72442-BD04-4AC5-B13F-C870254F0E3A}"/>
              </a:ext>
            </a:extLst>
          </p:cNvPr>
          <p:cNvGrpSpPr/>
          <p:nvPr/>
        </p:nvGrpSpPr>
        <p:grpSpPr>
          <a:xfrm>
            <a:off x="5319803" y="1250603"/>
            <a:ext cx="900325" cy="684000"/>
            <a:chOff x="4556774" y="1388152"/>
            <a:chExt cx="900325" cy="684000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80AC91E2-03A1-4846-9312-026AF752B08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2" name="六边形 1">
                <a:extLst>
                  <a:ext uri="{FF2B5EF4-FFF2-40B4-BE49-F238E27FC236}">
                    <a16:creationId xmlns:a16="http://schemas.microsoft.com/office/drawing/2014/main" id="{042475E0-FDEB-4DAA-B8F3-679C3BFF79D9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03A1288-B85C-4758-B409-A74C509902A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69EDEE70-8282-4B9E-89B4-0907C5B4D213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C2EF3CE-E145-4654-A9C1-D1EC27B2F77D}"/>
              </a:ext>
            </a:extLst>
          </p:cNvPr>
          <p:cNvGrpSpPr/>
          <p:nvPr/>
        </p:nvGrpSpPr>
        <p:grpSpPr>
          <a:xfrm>
            <a:off x="6323269" y="1259859"/>
            <a:ext cx="2818990" cy="646198"/>
            <a:chOff x="5486498" y="1285144"/>
            <a:chExt cx="2818990" cy="646198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F3D138A-5932-423C-A2F2-D4E3B0A505A9}"/>
                </a:ext>
              </a:extLst>
            </p:cNvPr>
            <p:cNvSpPr txBox="1"/>
            <p:nvPr/>
          </p:nvSpPr>
          <p:spPr>
            <a:xfrm>
              <a:off x="5630823" y="1361055"/>
              <a:ext cx="2364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Introduction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18F78BAA-2B9E-4C9F-94AC-43150E33FE4C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剪去对角 24">
              <a:extLst>
                <a:ext uri="{FF2B5EF4-FFF2-40B4-BE49-F238E27FC236}">
                  <a16:creationId xmlns:a16="http://schemas.microsoft.com/office/drawing/2014/main" id="{4C8DDEAC-B3E8-4A32-907B-F45325FF4805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9A04EE7-82B5-4DFA-BDB6-EF595D7F7DAE}"/>
              </a:ext>
            </a:extLst>
          </p:cNvPr>
          <p:cNvGrpSpPr/>
          <p:nvPr/>
        </p:nvGrpSpPr>
        <p:grpSpPr>
          <a:xfrm>
            <a:off x="4692743" y="2382059"/>
            <a:ext cx="900325" cy="684000"/>
            <a:chOff x="4556774" y="1388152"/>
            <a:chExt cx="900325" cy="68400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537CF4D-9B35-4DBB-9F67-22DB1DE4A152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0" name="六边形 29">
                <a:extLst>
                  <a:ext uri="{FF2B5EF4-FFF2-40B4-BE49-F238E27FC236}">
                    <a16:creationId xmlns:a16="http://schemas.microsoft.com/office/drawing/2014/main" id="{8BE7FE99-3ECA-4B45-9B56-492DCC4DB16C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511ACCC-A731-4C69-9A13-B7E719B9FD1D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2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id="{EB6891CA-93AF-4191-B1B4-22E9F9950204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57D8496-5064-4618-9FA5-AAFDA9389280}"/>
              </a:ext>
            </a:extLst>
          </p:cNvPr>
          <p:cNvGrpSpPr/>
          <p:nvPr/>
        </p:nvGrpSpPr>
        <p:grpSpPr>
          <a:xfrm>
            <a:off x="5593068" y="2249025"/>
            <a:ext cx="3238615" cy="1269597"/>
            <a:chOff x="5486498" y="1261275"/>
            <a:chExt cx="2818990" cy="954107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A86500D8-B539-4184-B6E4-7D5551B4E618}"/>
                </a:ext>
              </a:extLst>
            </p:cNvPr>
            <p:cNvSpPr txBox="1"/>
            <p:nvPr/>
          </p:nvSpPr>
          <p:spPr>
            <a:xfrm>
              <a:off x="5662680" y="1261275"/>
              <a:ext cx="2577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General Characteristics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7F1052C3-1B98-48C4-8EF7-C286FA15CA56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: 剪去对角 34">
              <a:extLst>
                <a:ext uri="{FF2B5EF4-FFF2-40B4-BE49-F238E27FC236}">
                  <a16:creationId xmlns:a16="http://schemas.microsoft.com/office/drawing/2014/main" id="{91A9759F-3F51-402C-970B-6C60501B1247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63C09CA-69D3-45F2-98C8-50CE5864DCF7}"/>
              </a:ext>
            </a:extLst>
          </p:cNvPr>
          <p:cNvGrpSpPr/>
          <p:nvPr/>
        </p:nvGrpSpPr>
        <p:grpSpPr>
          <a:xfrm>
            <a:off x="3973214" y="3447098"/>
            <a:ext cx="900325" cy="684000"/>
            <a:chOff x="4556774" y="1388152"/>
            <a:chExt cx="900325" cy="684000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6DD1232-22A9-4B5C-A1D9-A373F90CC6AF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39" name="六边形 38">
                <a:extLst>
                  <a:ext uri="{FF2B5EF4-FFF2-40B4-BE49-F238E27FC236}">
                    <a16:creationId xmlns:a16="http://schemas.microsoft.com/office/drawing/2014/main" id="{C3E99CC6-5CBC-4F4C-8FB0-2A31FC9FDC6F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AD57BE19-A0FF-485E-8E1A-24D9DEA5527C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六边形 37">
              <a:extLst>
                <a:ext uri="{FF2B5EF4-FFF2-40B4-BE49-F238E27FC236}">
                  <a16:creationId xmlns:a16="http://schemas.microsoft.com/office/drawing/2014/main" id="{6553BD26-0DC4-417B-9A59-FF99022BA27F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FCCC55E-7941-4F45-9971-390F42BD208A}"/>
              </a:ext>
            </a:extLst>
          </p:cNvPr>
          <p:cNvGrpSpPr/>
          <p:nvPr/>
        </p:nvGrpSpPr>
        <p:grpSpPr>
          <a:xfrm>
            <a:off x="4976680" y="3456354"/>
            <a:ext cx="3431920" cy="646198"/>
            <a:chOff x="5486498" y="1285144"/>
            <a:chExt cx="2818990" cy="646198"/>
          </a:xfrm>
        </p:grpSpPr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96FD04A-E85F-4813-B354-A78501D328C5}"/>
                </a:ext>
              </a:extLst>
            </p:cNvPr>
            <p:cNvSpPr txBox="1"/>
            <p:nvPr/>
          </p:nvSpPr>
          <p:spPr>
            <a:xfrm>
              <a:off x="5723758" y="1361056"/>
              <a:ext cx="23806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latin typeface="Times New Roman" panose="02020603050405020304" pitchFamily="18" charset="0"/>
                  <a:ea typeface="等线" panose="02010600030101010101" pitchFamily="2" charset="-122"/>
                  <a:cs typeface="+mn-ea"/>
                  <a:sym typeface="+mn-lt"/>
                </a:rPr>
                <a:t>Basic concepts</a:t>
              </a:r>
              <a:endParaRPr lang="zh-CN" altLang="en-US" sz="2800" dirty="0">
                <a:cs typeface="+mn-ea"/>
                <a:sym typeface="+mn-lt"/>
              </a:endParaRPr>
            </a:p>
          </p:txBody>
        </p:sp>
        <p:sp>
          <p:nvSpPr>
            <p:cNvPr id="43" name="矩形: 剪去对角 42">
              <a:extLst>
                <a:ext uri="{FF2B5EF4-FFF2-40B4-BE49-F238E27FC236}">
                  <a16:creationId xmlns:a16="http://schemas.microsoft.com/office/drawing/2014/main" id="{39AD3D9C-C15C-46F8-A556-0F5D33FB37AF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: 剪去对角 43">
              <a:extLst>
                <a:ext uri="{FF2B5EF4-FFF2-40B4-BE49-F238E27FC236}">
                  <a16:creationId xmlns:a16="http://schemas.microsoft.com/office/drawing/2014/main" id="{C1B3D90E-C1E8-4064-9911-0EFDC5C691A6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AE5764E-4451-4EF3-96FB-61736F3AE030}"/>
              </a:ext>
            </a:extLst>
          </p:cNvPr>
          <p:cNvGrpSpPr/>
          <p:nvPr/>
        </p:nvGrpSpPr>
        <p:grpSpPr>
          <a:xfrm>
            <a:off x="3283248" y="4569240"/>
            <a:ext cx="900325" cy="684000"/>
            <a:chOff x="4556774" y="1388152"/>
            <a:chExt cx="900325" cy="68400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126350F-55B7-432C-9620-85870C068E6D}"/>
                </a:ext>
              </a:extLst>
            </p:cNvPr>
            <p:cNvGrpSpPr/>
            <p:nvPr/>
          </p:nvGrpSpPr>
          <p:grpSpPr>
            <a:xfrm>
              <a:off x="4582219" y="1411962"/>
              <a:ext cx="874880" cy="631644"/>
              <a:chOff x="5279923" y="2229543"/>
              <a:chExt cx="874880" cy="631644"/>
            </a:xfrm>
          </p:grpSpPr>
          <p:sp>
            <p:nvSpPr>
              <p:cNvPr id="48" name="六边形 47">
                <a:extLst>
                  <a:ext uri="{FF2B5EF4-FFF2-40B4-BE49-F238E27FC236}">
                    <a16:creationId xmlns:a16="http://schemas.microsoft.com/office/drawing/2014/main" id="{54406972-8EA0-45A8-9674-42FD4318E2DA}"/>
                  </a:ext>
                </a:extLst>
              </p:cNvPr>
              <p:cNvSpPr/>
              <p:nvPr/>
            </p:nvSpPr>
            <p:spPr>
              <a:xfrm>
                <a:off x="5279923" y="2229543"/>
                <a:ext cx="693174" cy="631644"/>
              </a:xfrm>
              <a:prstGeom prst="hexagon">
                <a:avLst/>
              </a:prstGeom>
              <a:solidFill>
                <a:srgbClr val="264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A6C2389-2A92-4AAE-B924-A496A2068CC5}"/>
                  </a:ext>
                </a:extLst>
              </p:cNvPr>
              <p:cNvSpPr txBox="1"/>
              <p:nvPr/>
            </p:nvSpPr>
            <p:spPr>
              <a:xfrm>
                <a:off x="5356432" y="2272092"/>
                <a:ext cx="7983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4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六边形 46">
              <a:extLst>
                <a:ext uri="{FF2B5EF4-FFF2-40B4-BE49-F238E27FC236}">
                  <a16:creationId xmlns:a16="http://schemas.microsoft.com/office/drawing/2014/main" id="{169B114D-F868-4F2F-B7C8-36D3F40A7AD2}"/>
                </a:ext>
              </a:extLst>
            </p:cNvPr>
            <p:cNvSpPr/>
            <p:nvPr/>
          </p:nvSpPr>
          <p:spPr>
            <a:xfrm>
              <a:off x="4556774" y="1388152"/>
              <a:ext cx="756000" cy="684000"/>
            </a:xfrm>
            <a:prstGeom prst="hexagon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04A954D2-93DD-4B7D-A59E-EA042C511A34}"/>
              </a:ext>
            </a:extLst>
          </p:cNvPr>
          <p:cNvGrpSpPr/>
          <p:nvPr/>
        </p:nvGrpSpPr>
        <p:grpSpPr>
          <a:xfrm>
            <a:off x="4286713" y="4578496"/>
            <a:ext cx="3469301" cy="646198"/>
            <a:chOff x="5486498" y="1285144"/>
            <a:chExt cx="2818990" cy="646198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B9C003B-FC33-47A7-B886-255A5FDAD3B6}"/>
                </a:ext>
              </a:extLst>
            </p:cNvPr>
            <p:cNvSpPr txBox="1"/>
            <p:nvPr/>
          </p:nvSpPr>
          <p:spPr>
            <a:xfrm>
              <a:off x="5723758" y="1361055"/>
              <a:ext cx="22711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Translation tips</a:t>
              </a:r>
              <a:endPara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矩形: 剪去对角 51">
              <a:extLst>
                <a:ext uri="{FF2B5EF4-FFF2-40B4-BE49-F238E27FC236}">
                  <a16:creationId xmlns:a16="http://schemas.microsoft.com/office/drawing/2014/main" id="{3FBB3735-4907-4DD3-B907-FF1CC2D09037}"/>
                </a:ext>
              </a:extLst>
            </p:cNvPr>
            <p:cNvSpPr/>
            <p:nvPr/>
          </p:nvSpPr>
          <p:spPr>
            <a:xfrm>
              <a:off x="5486498" y="1342247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矩形: 剪去对角 52">
              <a:extLst>
                <a:ext uri="{FF2B5EF4-FFF2-40B4-BE49-F238E27FC236}">
                  <a16:creationId xmlns:a16="http://schemas.microsoft.com/office/drawing/2014/main" id="{0F7D4438-0BB5-427D-A2EE-E54E61BE34F6}"/>
                </a:ext>
              </a:extLst>
            </p:cNvPr>
            <p:cNvSpPr/>
            <p:nvPr/>
          </p:nvSpPr>
          <p:spPr>
            <a:xfrm>
              <a:off x="5542335" y="1285144"/>
              <a:ext cx="2763153" cy="589095"/>
            </a:xfrm>
            <a:prstGeom prst="snip2DiagRect">
              <a:avLst/>
            </a:prstGeom>
            <a:noFill/>
            <a:ln>
              <a:solidFill>
                <a:srgbClr val="264D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25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7" presetClass="emph" presetSubtype="0" fill="remove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3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set>
                                          <p:cBhvr>
                                            <p:cTn id="25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fill="hold" nodeType="withEffect" p14:presetBounceEnd="8667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1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fill="hold" nodeType="withEffect" p14:presetBounceEnd="8667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39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 p14:presetBounceEnd="8667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47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3" presetClass="path" presetSubtype="0" fill="hold" nodeType="withEffect" p14:presetBounceEnd="8667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 0 L 0.25 0 E" pathEditMode="relative" ptsTypes="" p14:bounceEnd="8667">
                                          <p:cBhvr>
                                            <p:cTn id="55" dur="15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1.85185E-6 L -0.18424 0.00139 " pathEditMode="relative" rAng="0" ptsTypes="AA">
                                          <p:cBhvr>
                                            <p:cTn id="8" dur="125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219" y="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7" presetClass="emph" presetSubtype="0" fill="remove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23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264D6E"/>
                                          </p:to>
                                        </p:animClr>
                                        <p:set>
                                          <p:cBhvr>
                                            <p:cTn id="25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" dur="375" autoRev="1" fill="remove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31" dur="1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8" presetID="63" presetClass="path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39" dur="1500" spd="-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4" presetID="1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47" dur="1500" spd="-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3" presetClass="path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Motion origin="layout" path="M 0 0 L 0.25 0 E" pathEditMode="relative" ptsTypes="">
                                          <p:cBhvr>
                                            <p:cTn id="55" dur="1500" spd="-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7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中华传承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1BB97D70-382A-4C2D-B4B5-4A04E1F56CA1}"/>
              </a:ext>
            </a:extLst>
          </p:cNvPr>
          <p:cNvSpPr txBox="1"/>
          <p:nvPr/>
        </p:nvSpPr>
        <p:spPr>
          <a:xfrm>
            <a:off x="578300" y="198236"/>
            <a:ext cx="236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cs typeface="+mn-ea"/>
                <a:sym typeface="+mn-lt"/>
              </a:rPr>
              <a:t>Introduction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68B21028-9D10-4CF1-8238-C5691595FC49}"/>
              </a:ext>
            </a:extLst>
          </p:cNvPr>
          <p:cNvSpPr/>
          <p:nvPr/>
        </p:nvSpPr>
        <p:spPr>
          <a:xfrm>
            <a:off x="341040" y="179428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剪去对角 14">
            <a:extLst>
              <a:ext uri="{FF2B5EF4-FFF2-40B4-BE49-F238E27FC236}">
                <a16:creationId xmlns:a16="http://schemas.microsoft.com/office/drawing/2014/main" id="{8DFDC6FC-A4AD-4F88-A88F-2D401E262828}"/>
              </a:ext>
            </a:extLst>
          </p:cNvPr>
          <p:cNvSpPr/>
          <p:nvPr/>
        </p:nvSpPr>
        <p:spPr>
          <a:xfrm>
            <a:off x="396877" y="122325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AFAA2D-CCB6-4B54-89FB-AB535F12D994}"/>
              </a:ext>
            </a:extLst>
          </p:cNvPr>
          <p:cNvSpPr txBox="1"/>
          <p:nvPr/>
        </p:nvSpPr>
        <p:spPr>
          <a:xfrm>
            <a:off x="2027051" y="2136606"/>
            <a:ext cx="8563873" cy="27613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Daoism(Taoism), a religion-philosophical tradition that has shaped Chinese life for more than 2,000 years. </a:t>
            </a:r>
          </a:p>
          <a:p>
            <a:pPr>
              <a:lnSpc>
                <a:spcPts val="3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Attitude toward life:</a:t>
            </a:r>
          </a:p>
          <a:p>
            <a:pPr>
              <a:lnSpc>
                <a:spcPts val="3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accepting and yielding, the joyful and carefree sides of the Chinese character.</a:t>
            </a:r>
          </a:p>
          <a:p>
            <a:pPr>
              <a:lnSpc>
                <a:spcPts val="3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Daoism is also characterized by a positive, active attitude toward the occult and the metaphysical (theories on the nature of reality)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38FD7D-67B3-4B07-8F1E-3BEBE8CF6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961" y="1370707"/>
            <a:ext cx="2486182" cy="47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40856 L 0.00547 0.40856 C 0.01146 0.4044 0.01549 0.40347 0.01992 0.39676 C 0.02461 0.38981 0.02552 0.38541 0.02916 0.37569 L 0.0345 0.36157 C 0.03528 0.35926 0.03659 0.3574 0.03711 0.35463 C 0.04127 0.33217 0.0345 0.36713 0.04101 0.33819 C 0.04206 0.33379 0.0431 0.32916 0.04362 0.3243 L 0.04635 0.30092 C 0.04583 0.27986 0.04609 0.25879 0.04492 0.23773 C 0.04466 0.23287 0.04323 0.22824 0.04232 0.22361 C 0.04193 0.22129 0.04206 0.21828 0.04101 0.21666 C 0.03841 0.21203 0.03307 0.20139 0.02916 0.19791 C 0.02669 0.19583 0.02396 0.1949 0.02135 0.19328 L 0.01732 0.19097 C 0.01601 0.18935 0.01484 0.18727 0.01341 0.18634 C 0.01094 0.18426 0.00208 0.18217 0.00026 0.18148 C -0.00677 0.17731 -0.00078 0.18055 -0.01029 0.17685 C -0.01211 0.17615 -0.0138 0.17523 -0.0155 0.17453 C -0.02709 0.17037 -0.01966 0.17453 -0.02735 0.1699 C -0.02865 0.16828 -0.02995 0.16643 -0.03138 0.16528 C -0.03255 0.16412 -0.03412 0.16412 -0.03529 0.16296 C -0.03802 0.16018 -0.04323 0.15347 -0.04323 0.15347 C -0.04401 0.15115 -0.04479 0.14861 -0.04584 0.14653 C -0.04662 0.14467 -0.04792 0.14375 -0.04844 0.1419 C -0.04844 0.1419 -0.05169 0.1243 -0.05235 0.12083 L -0.05365 0.11365 L -0.05495 0.10671 C -0.05456 0.09259 -0.05469 0.07847 -0.05365 0.06458 C -0.053 0.05555 -0.05196 0.05092 -0.04844 0.04583 C -0.04714 0.04421 -0.04597 0.04259 -0.04453 0.0412 C -0.04323 0.04004 -0.0418 0.03958 -0.0405 0.03889 C -0.03919 0.03727 -0.03802 0.03541 -0.03659 0.03426 C -0.02344 0.02407 -0.04115 0.04282 -0.02344 0.02731 C -0.02175 0.02569 -0.02005 0.02384 -0.01823 0.02245 C -0.01563 0.0206 -0.01029 0.01782 -0.01029 0.01782 C -0.00404 0.01041 -0.00781 0.01412 0.00156 0.00856 C 0.00586 0.00602 0.00547 0.00856 0.00547 0.00393 L 0.00547 0.00393 " pathEditMode="relative" ptsTypes="AAAAAAAAAAAAAAAAAAAAAAAAAAAAAAAAAAAAAAA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53B7C6-B889-4691-BBB1-3862BE7D22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7232" y="1683328"/>
            <a:ext cx="2362200" cy="46593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68C54E3-DA9C-4DCF-BDD9-9A63910FC1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8" b="-1"/>
          <a:stretch/>
        </p:blipFill>
        <p:spPr>
          <a:xfrm>
            <a:off x="0" y="1683328"/>
            <a:ext cx="2301909" cy="454319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BA2D919-507C-4CE3-B49C-D5B419050DFE}"/>
              </a:ext>
            </a:extLst>
          </p:cNvPr>
          <p:cNvSpPr txBox="1"/>
          <p:nvPr/>
        </p:nvSpPr>
        <p:spPr>
          <a:xfrm>
            <a:off x="3630728" y="1428123"/>
            <a:ext cx="5034970" cy="50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Daoist and Confucian: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A8F945-CE28-41D2-87D3-D35F43EAE12D}"/>
              </a:ext>
            </a:extLst>
          </p:cNvPr>
          <p:cNvSpPr txBox="1"/>
          <p:nvPr/>
        </p:nvSpPr>
        <p:spPr>
          <a:xfrm>
            <a:off x="3218773" y="2823507"/>
            <a:ext cx="5279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400" dirty="0"/>
              <a:t>The two traditions share many of the same ideas about man, society, the ruler, heaven, and the universe—ideas that were not created by either school but that stem from a tradition prior to either Confucius or Laozi.</a:t>
            </a:r>
            <a:endParaRPr lang="zh-CN" altLang="zh-CN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27DBA5-318A-4B25-95E5-F93D88B07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9025" y="140461"/>
            <a:ext cx="5259753" cy="40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05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-0.2845 -0.00833 " pathEditMode="relative" rAng="0" ptsTypes="AA">
                                      <p:cBhvr>
                                        <p:cTn id="11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-4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25 -3.7037E-7 " pathEditMode="relative" rAng="0" ptsTypes="AA">
                                      <p:cBhvr>
                                        <p:cTn id="13" dur="1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04406" y="203971"/>
            <a:ext cx="2763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41040" y="179428"/>
            <a:ext cx="3162249" cy="806031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96877" y="122325"/>
            <a:ext cx="3162249" cy="918650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2DFD297-F479-4426-BD20-611DA3819EF1}"/>
              </a:ext>
            </a:extLst>
          </p:cNvPr>
          <p:cNvGrpSpPr/>
          <p:nvPr/>
        </p:nvGrpSpPr>
        <p:grpSpPr>
          <a:xfrm>
            <a:off x="1726892" y="2278460"/>
            <a:ext cx="869511" cy="683326"/>
            <a:chOff x="985937" y="3068542"/>
            <a:chExt cx="869511" cy="683326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3CBB6BF0-8DF6-474E-90D7-925CB7A0C2C9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70DE9E9-B709-4703-AE2A-0CC0F431B341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7C75A9B-3ADB-471C-8950-1447CF885DE4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05BDF361-8835-40B8-BB93-F431A4B02C45}"/>
              </a:ext>
            </a:extLst>
          </p:cNvPr>
          <p:cNvGrpSpPr/>
          <p:nvPr/>
        </p:nvGrpSpPr>
        <p:grpSpPr>
          <a:xfrm>
            <a:off x="4348798" y="2235895"/>
            <a:ext cx="869511" cy="683326"/>
            <a:chOff x="985937" y="3068542"/>
            <a:chExt cx="869511" cy="683326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E36E3B36-6ED2-4FE5-8B02-74F769E08136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1E3510A-3FB6-424B-A0C7-E999ADB25B70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9E15885-C8C6-4ED3-B6B9-095969ED7CE1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6260C71-8FC8-48DB-A633-97D65D63A131}"/>
              </a:ext>
            </a:extLst>
          </p:cNvPr>
          <p:cNvGrpSpPr/>
          <p:nvPr/>
        </p:nvGrpSpPr>
        <p:grpSpPr>
          <a:xfrm>
            <a:off x="6950829" y="2302069"/>
            <a:ext cx="869511" cy="683326"/>
            <a:chOff x="985937" y="3068542"/>
            <a:chExt cx="869511" cy="683326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ECDD410-5BAE-490D-8798-FEF7F7AC264C}"/>
                </a:ext>
              </a:extLst>
            </p:cNvPr>
            <p:cNvSpPr/>
            <p:nvPr/>
          </p:nvSpPr>
          <p:spPr>
            <a:xfrm>
              <a:off x="985937" y="3068542"/>
              <a:ext cx="698483" cy="683326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226C95FF-9BED-42E3-9C77-28B27D9E7B2A}"/>
                </a:ext>
              </a:extLst>
            </p:cNvPr>
            <p:cNvSpPr/>
            <p:nvPr/>
          </p:nvSpPr>
          <p:spPr>
            <a:xfrm>
              <a:off x="1027220" y="3136052"/>
              <a:ext cx="576000" cy="540000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109470D-8A07-43D9-A05B-169F51906042}"/>
                </a:ext>
              </a:extLst>
            </p:cNvPr>
            <p:cNvSpPr txBox="1"/>
            <p:nvPr/>
          </p:nvSpPr>
          <p:spPr>
            <a:xfrm>
              <a:off x="1057077" y="3134716"/>
              <a:ext cx="798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D4AFEDE-C6C5-432D-9614-F414A9F78B7A}"/>
              </a:ext>
            </a:extLst>
          </p:cNvPr>
          <p:cNvGrpSpPr/>
          <p:nvPr/>
        </p:nvGrpSpPr>
        <p:grpSpPr>
          <a:xfrm>
            <a:off x="170065" y="2563679"/>
            <a:ext cx="6778122" cy="43800"/>
            <a:chOff x="0" y="3156199"/>
            <a:chExt cx="6778122" cy="4380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D40D2DD-1EDC-4CDF-AEC2-2764017059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156199"/>
              <a:ext cx="1516783" cy="1387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F12526C-F1CE-4D3F-B7BB-43B9DE8D89E8}"/>
                </a:ext>
              </a:extLst>
            </p:cNvPr>
            <p:cNvCxnSpPr>
              <a:cxnSpLocks/>
            </p:cNvCxnSpPr>
            <p:nvPr/>
          </p:nvCxnSpPr>
          <p:spPr>
            <a:xfrm>
              <a:off x="2302938" y="3199999"/>
              <a:ext cx="1864784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995B37E7-8907-412C-931A-F706988D967B}"/>
                </a:ext>
              </a:extLst>
            </p:cNvPr>
            <p:cNvCxnSpPr>
              <a:cxnSpLocks/>
            </p:cNvCxnSpPr>
            <p:nvPr/>
          </p:nvCxnSpPr>
          <p:spPr>
            <a:xfrm>
              <a:off x="4906122" y="3199999"/>
              <a:ext cx="187200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99DC2DB1-EB98-4830-9899-21E1FD892C83}"/>
              </a:ext>
            </a:extLst>
          </p:cNvPr>
          <p:cNvSpPr txBox="1"/>
          <p:nvPr/>
        </p:nvSpPr>
        <p:spPr>
          <a:xfrm>
            <a:off x="1686848" y="2885970"/>
            <a:ext cx="798371" cy="435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b="1" dirty="0"/>
              <a:t>Laozi 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E7B05CD2-C018-4283-908D-04CDA169FD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287" y="-325118"/>
            <a:ext cx="6858000" cy="685800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2F21FE99-3FF7-4B82-89A0-4034B6BC04E5}"/>
              </a:ext>
            </a:extLst>
          </p:cNvPr>
          <p:cNvSpPr txBox="1"/>
          <p:nvPr/>
        </p:nvSpPr>
        <p:spPr>
          <a:xfrm>
            <a:off x="3965426" y="2907140"/>
            <a:ext cx="2277547" cy="435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b="1" i="1" dirty="0" err="1"/>
              <a:t>Daodejing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2BAFB54-3899-49B1-9BD9-2526E0150598}"/>
              </a:ext>
            </a:extLst>
          </p:cNvPr>
          <p:cNvSpPr txBox="1"/>
          <p:nvPr/>
        </p:nvSpPr>
        <p:spPr>
          <a:xfrm>
            <a:off x="6681566" y="2917313"/>
            <a:ext cx="2277547" cy="4358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b="1" dirty="0"/>
              <a:t>Zhuangzi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31CFF1D-EC96-469F-BE42-30BB441C24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50" r="17445"/>
          <a:stretch/>
        </p:blipFill>
        <p:spPr>
          <a:xfrm>
            <a:off x="-14079" y="3375072"/>
            <a:ext cx="2763153" cy="27336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1FFC1E6-59EB-4E34-861A-B256A6AFAC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07" t="12878" r="6007" b="13938"/>
          <a:stretch/>
        </p:blipFill>
        <p:spPr>
          <a:xfrm>
            <a:off x="2849408" y="3830455"/>
            <a:ext cx="3385394" cy="20912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603DE2-40EB-4C54-B1AA-02CD9CF439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219"/>
          <a:stretch/>
        </p:blipFill>
        <p:spPr>
          <a:xfrm>
            <a:off x="6234802" y="3504863"/>
            <a:ext cx="2733675" cy="298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C451B5-662E-440E-AC54-B97C8826AD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809" y="-2624"/>
            <a:ext cx="3860191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A384D3A-D083-4ED4-8E41-A95B6ACBD9BB}"/>
              </a:ext>
            </a:extLst>
          </p:cNvPr>
          <p:cNvSpPr txBox="1"/>
          <p:nvPr/>
        </p:nvSpPr>
        <p:spPr>
          <a:xfrm>
            <a:off x="465643" y="1201258"/>
            <a:ext cx="807834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b="1" dirty="0"/>
              <a:t>Concepts of the universe and natural order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                                        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B38FFF8-0111-43E3-9CFF-5977E396B9A0}"/>
              </a:ext>
            </a:extLst>
          </p:cNvPr>
          <p:cNvSpPr txBox="1"/>
          <p:nvPr/>
        </p:nvSpPr>
        <p:spPr>
          <a:xfrm>
            <a:off x="465643" y="2923111"/>
            <a:ext cx="7403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name (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in ancient Chinese thought implied an evaluation assigning an object its place in a hierarchical universe. “It happened of its own accord’ (</a:t>
            </a:r>
            <a:r>
              <a:rPr lang="zh-CN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自然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).”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51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44DF63-ABC5-4EA6-B2B7-3035BF54ED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860" y="1382544"/>
            <a:ext cx="6098090" cy="60980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78D572-9207-4421-A82F-2FE665D0D0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02080"/>
            <a:ext cx="12512842" cy="3600813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00C2233-92B5-439C-9496-958FD89ADB6F}"/>
              </a:ext>
            </a:extLst>
          </p:cNvPr>
          <p:cNvSpPr txBox="1"/>
          <p:nvPr/>
        </p:nvSpPr>
        <p:spPr>
          <a:xfrm>
            <a:off x="647113" y="2585820"/>
            <a:ext cx="6639951" cy="31085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“superior virtue” of Daoism is a latent power that never lays claim to its achievements; it is the “mysterious power” (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玄德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Dao present in the heart of the sage—“persons of superior virtue never act (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无为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yet there is nothing they leave undone.”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150FA1C-798C-4DE5-888C-1FF3093666A4}"/>
              </a:ext>
            </a:extLst>
          </p:cNvPr>
          <p:cNvSpPr txBox="1"/>
          <p:nvPr/>
        </p:nvSpPr>
        <p:spPr>
          <a:xfrm>
            <a:off x="351692" y="934449"/>
            <a:ext cx="486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6870" algn="just"/>
            <a:r>
              <a:rPr lang="en-US" altLang="zh-CN" sz="2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Concepts of </a:t>
            </a:r>
            <a:r>
              <a:rPr lang="en-US" altLang="zh-CN" sz="2800" b="1" kern="100" dirty="0" err="1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Wuwei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0"/>
            <a:ext cx="1295400" cy="138792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>
            <a:off x="11766252" y="5620006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中华传承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4FDE2F96-D21C-4CFC-A18E-6D9E65B9901B}"/>
              </a:ext>
            </a:extLst>
          </p:cNvPr>
          <p:cNvSpPr txBox="1"/>
          <p:nvPr/>
        </p:nvSpPr>
        <p:spPr>
          <a:xfrm>
            <a:off x="11429428" y="4493332"/>
            <a:ext cx="346249" cy="22403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1050" dirty="0">
                <a:cs typeface="+mn-ea"/>
                <a:sym typeface="+mn-lt"/>
              </a:rPr>
              <a:t>CHINESE TRADITIONAL CULTURE</a:t>
            </a:r>
            <a:endParaRPr lang="zh-CN" altLang="en-US" sz="105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1" y="538089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0" y="1053457"/>
            <a:ext cx="617479" cy="4409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056F8EC-0719-4FB0-98A6-2690E3DE526D}"/>
              </a:ext>
            </a:extLst>
          </p:cNvPr>
          <p:cNvSpPr txBox="1"/>
          <p:nvPr/>
        </p:nvSpPr>
        <p:spPr>
          <a:xfrm>
            <a:off x="11775677" y="4450455"/>
            <a:ext cx="400110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中国传统文化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4" y="-42682"/>
            <a:ext cx="5250792" cy="476883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EDBC278-7708-4273-A529-6DF3C9C879C5}"/>
              </a:ext>
            </a:extLst>
          </p:cNvPr>
          <p:cNvSpPr txBox="1"/>
          <p:nvPr/>
        </p:nvSpPr>
        <p:spPr>
          <a:xfrm>
            <a:off x="5311257" y="367582"/>
            <a:ext cx="32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Expressions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EF4BC8-3D45-4664-A756-384D8EAB475C}"/>
              </a:ext>
            </a:extLst>
          </p:cNvPr>
          <p:cNvSpPr txBox="1"/>
          <p:nvPr/>
        </p:nvSpPr>
        <p:spPr>
          <a:xfrm>
            <a:off x="5255926" y="1335161"/>
            <a:ext cx="5250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玄德</a:t>
            </a:r>
            <a:endParaRPr lang="en-US" altLang="zh-CN" sz="24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mysterious power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仁义</a:t>
            </a:r>
            <a:endParaRPr lang="en-US" altLang="zh-CN" sz="24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doctrine of “humanity” and “justice”</a:t>
            </a:r>
            <a:r>
              <a:rPr lang="zh-CN" altLang="en-US" sz="24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形而上学</a:t>
            </a:r>
          </a:p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metaphysical</a:t>
            </a:r>
          </a:p>
          <a:p>
            <a:endParaRPr lang="en-US" altLang="zh-CN" sz="24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</a:rPr>
              <a:t>自然</a:t>
            </a:r>
            <a:endParaRPr lang="en-US" altLang="zh-CN" sz="24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An essential characteristic that governs the Dao is spontaneity.(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道法自然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)</a:t>
            </a:r>
          </a:p>
          <a:p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The people all remark, ‘We have done it ourselves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（百姓皆谓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 SC"/>
              </a:rPr>
              <a:t>: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PingFang SC"/>
              </a:rPr>
              <a:t>「我自然」</a:t>
            </a:r>
            <a:r>
              <a:rPr lang="zh-CN" altLang="en-US" sz="2400" dirty="0">
                <a:solidFill>
                  <a:srgbClr val="333333"/>
                </a:solidFill>
                <a:latin typeface="PingFang SC"/>
              </a:rPr>
              <a:t>）</a:t>
            </a:r>
            <a:endParaRPr lang="en-US" altLang="zh-CN" sz="2400" dirty="0">
              <a:effectLst/>
              <a:latin typeface="Times New Roman" panose="02020603050405020304" pitchFamily="18" charset="0"/>
              <a:ea typeface="等线" panose="02010600030101010101" pitchFamily="2" charset="-122"/>
            </a:endParaRPr>
          </a:p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166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9624032" y="5487915"/>
            <a:ext cx="2565400" cy="151130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C7B283D7-D3DF-48A6-B6CA-AFC06B24D9EB}"/>
              </a:ext>
            </a:extLst>
          </p:cNvPr>
          <p:cNvGrpSpPr/>
          <p:nvPr/>
        </p:nvGrpSpPr>
        <p:grpSpPr>
          <a:xfrm flipH="1">
            <a:off x="11670358" y="5487915"/>
            <a:ext cx="470948" cy="1127262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中华传承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2F392E6-5F28-4A33-9D85-C8385EF9447A}"/>
              </a:ext>
            </a:extLst>
          </p:cNvPr>
          <p:cNvSpPr txBox="1"/>
          <p:nvPr/>
        </p:nvSpPr>
        <p:spPr>
          <a:xfrm>
            <a:off x="557765" y="161301"/>
            <a:ext cx="2271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 err="1">
                <a:cs typeface="+mn-ea"/>
                <a:sym typeface="+mn-lt"/>
              </a:rPr>
              <a:t>Daodejing</a:t>
            </a:r>
            <a:endParaRPr lang="en-US" altLang="zh-CN" sz="2800" dirty="0">
              <a:cs typeface="+mn-ea"/>
              <a:sym typeface="+mn-lt"/>
            </a:endParaRPr>
          </a:p>
        </p:txBody>
      </p:sp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id="{6E9B5C3F-F006-408B-A77C-AFDAFF66D05D}"/>
              </a:ext>
            </a:extLst>
          </p:cNvPr>
          <p:cNvSpPr/>
          <p:nvPr/>
        </p:nvSpPr>
        <p:spPr>
          <a:xfrm>
            <a:off x="320505" y="142493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: 剪去对角 27">
            <a:extLst>
              <a:ext uri="{FF2B5EF4-FFF2-40B4-BE49-F238E27FC236}">
                <a16:creationId xmlns:a16="http://schemas.microsoft.com/office/drawing/2014/main" id="{63D0A32D-8C8C-45D6-B35D-D67090E507A7}"/>
              </a:ext>
            </a:extLst>
          </p:cNvPr>
          <p:cNvSpPr/>
          <p:nvPr/>
        </p:nvSpPr>
        <p:spPr>
          <a:xfrm>
            <a:off x="376342" y="85390"/>
            <a:ext cx="2763153" cy="589095"/>
          </a:xfrm>
          <a:prstGeom prst="snip2DiagRect">
            <a:avLst/>
          </a:prstGeom>
          <a:noFill/>
          <a:ln w="19050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933FD07-D75F-485A-8504-3E4D1DC032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05" y="1741538"/>
            <a:ext cx="3454006" cy="475598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20FCADF-00E1-4E81-9456-085EDB73BF89}"/>
              </a:ext>
            </a:extLst>
          </p:cNvPr>
          <p:cNvSpPr txBox="1"/>
          <p:nvPr/>
        </p:nvSpPr>
        <p:spPr>
          <a:xfrm>
            <a:off x="3494466" y="2315934"/>
            <a:ext cx="5203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When the people of the Earth all know beauty as beauty,</a:t>
            </a:r>
          </a:p>
          <a:p>
            <a:r>
              <a:rPr lang="en-US" altLang="zh-CN" dirty="0"/>
              <a:t>There arises (the recognition of) ugliness.</a:t>
            </a:r>
          </a:p>
          <a:p>
            <a:r>
              <a:rPr lang="en-US" altLang="zh-CN" dirty="0"/>
              <a:t>When the people of the Earth all know the good as good,</a:t>
            </a:r>
          </a:p>
          <a:p>
            <a:r>
              <a:rPr lang="en-US" altLang="zh-CN" dirty="0"/>
              <a:t>There arises (the recognition of) evil.</a:t>
            </a:r>
          </a:p>
          <a:p>
            <a:r>
              <a:rPr lang="en-US" altLang="zh-CN" dirty="0"/>
              <a:t>Therefore:</a:t>
            </a:r>
          </a:p>
          <a:p>
            <a:r>
              <a:rPr lang="en-US" altLang="zh-CN" dirty="0"/>
              <a:t>Being and non-being interdepend in growth;</a:t>
            </a:r>
          </a:p>
          <a:p>
            <a:r>
              <a:rPr lang="en-US" altLang="zh-CN" dirty="0"/>
              <a:t>Difficult and easy interdepend in completion;</a:t>
            </a:r>
          </a:p>
          <a:p>
            <a:r>
              <a:rPr lang="en-US" altLang="zh-CN" dirty="0"/>
              <a:t>Long and short interdepend in contrast;</a:t>
            </a:r>
          </a:p>
          <a:p>
            <a:r>
              <a:rPr lang="en-US" altLang="zh-CN" dirty="0"/>
              <a:t>High and low interdepend in position;</a:t>
            </a:r>
          </a:p>
          <a:p>
            <a:r>
              <a:rPr lang="en-US" altLang="zh-CN" dirty="0"/>
              <a:t>Tones and voice interdepend in harmony;</a:t>
            </a:r>
          </a:p>
          <a:p>
            <a:r>
              <a:rPr lang="en-US" altLang="zh-CN" dirty="0"/>
              <a:t>Front and behind interdepend in company.  (Lin </a:t>
            </a:r>
            <a:r>
              <a:rPr lang="en-US" altLang="zh-CN" dirty="0" err="1"/>
              <a:t>Yutang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C241E5E-EC20-440D-B40D-CBF08A86E41B}"/>
              </a:ext>
            </a:extLst>
          </p:cNvPr>
          <p:cNvSpPr txBox="1"/>
          <p:nvPr/>
        </p:nvSpPr>
        <p:spPr>
          <a:xfrm>
            <a:off x="3494466" y="904337"/>
            <a:ext cx="7624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0" i="0" dirty="0">
                <a:solidFill>
                  <a:srgbClr val="333333"/>
                </a:solidFill>
                <a:effectLst/>
                <a:latin typeface="+mn-ea"/>
              </a:rPr>
              <a:t>天下皆知美之为美，斯恶已</a:t>
            </a:r>
            <a:r>
              <a:rPr lang="en-US" altLang="zh-CN" sz="2400" b="0" i="0" dirty="0">
                <a:solidFill>
                  <a:srgbClr val="333333"/>
                </a:solidFill>
                <a:effectLst/>
                <a:latin typeface="+mn-ea"/>
              </a:rPr>
              <a:t>;</a:t>
            </a:r>
            <a:r>
              <a:rPr lang="zh-CN" altLang="en-US" sz="2400" b="0" i="0" dirty="0">
                <a:solidFill>
                  <a:srgbClr val="333333"/>
                </a:solidFill>
                <a:effectLst/>
                <a:latin typeface="+mn-ea"/>
              </a:rPr>
              <a:t>皆知善之为善，斯不善矣。有无相生，难易相成，长短相形，高下相盈，音声相和，前后相随，恒也。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741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  <p:bldP spid="2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jl2i5x">
      <a:majorFont>
        <a:latin typeface="微软雅黑" panose="020F0302020204030204"/>
        <a:ea typeface="新宋体"/>
        <a:cs typeface=""/>
      </a:majorFont>
      <a:minorFont>
        <a:latin typeface="微软雅黑" panose="020F0502020204030204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447</Words>
  <Application>Microsoft Office PowerPoint</Application>
  <PresentationFormat>宽屏</PresentationFormat>
  <Paragraphs>58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PingFang SC</vt:lpstr>
      <vt:lpstr>安景臣毛笔行书</vt:lpstr>
      <vt:lpstr>等线</vt:lpstr>
      <vt:lpstr>微软雅黑</vt:lpstr>
      <vt:lpstr>新宋体</vt:lpstr>
      <vt:lpstr>Arial</vt:lpstr>
      <vt:lpstr>Calibri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水墨花鸟</dc:title>
  <dc:creator>第一PPT</dc:creator>
  <cp:keywords>www.1ppt.com</cp:keywords>
  <dc:description>www.1ppt.com</dc:description>
  <cp:lastModifiedBy>妮 余</cp:lastModifiedBy>
  <cp:revision>19</cp:revision>
  <dcterms:created xsi:type="dcterms:W3CDTF">2019-03-13T08:38:44Z</dcterms:created>
  <dcterms:modified xsi:type="dcterms:W3CDTF">2020-12-19T07:54:08Z</dcterms:modified>
</cp:coreProperties>
</file>