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</p:sldMasterIdLst>
  <p:sldIdLst>
    <p:sldId id="256" r:id="rId10"/>
    <p:sldId id="305" r:id="rId11"/>
    <p:sldId id="258" r:id="rId12"/>
    <p:sldId id="259" r:id="rId13"/>
    <p:sldId id="260" r:id="rId14"/>
    <p:sldId id="262" r:id="rId15"/>
    <p:sldId id="304" r:id="rId16"/>
    <p:sldId id="306" r:id="rId17"/>
    <p:sldId id="297" r:id="rId18"/>
    <p:sldId id="307" r:id="rId19"/>
    <p:sldId id="300" r:id="rId20"/>
    <p:sldId id="301" r:id="rId21"/>
    <p:sldId id="302" r:id="rId22"/>
    <p:sldId id="294" r:id="rId23"/>
    <p:sldId id="296" r:id="rId24"/>
  </p:sldIdLst>
  <p:sldSz cx="12192000" cy="6858000"/>
  <p:notesSz cx="6858000" cy="9144000"/>
  <p:embeddedFontLst>
    <p:embeddedFont>
      <p:font typeface="Source Han Serif SC Bold" panose="02020700000000000000" charset="-122"/>
      <p:bold r:id="rId28"/>
    </p:embeddedFont>
    <p:embeddedFont>
      <p:font typeface="Source Han Sans CN Bold" panose="020B0800000000000000" charset="-122"/>
      <p:bold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  <p:embeddedFont>
      <p:font typeface="等线" panose="02010600030101010101" charset="-122"/>
      <p:regular r:id="rId34"/>
    </p:embeddedFont>
  </p:embeddedFontLst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Master" Target="slideMasters/slideMaster8.xml"/><Relationship Id="rId8" Type="http://schemas.openxmlformats.org/officeDocument/2006/relationships/slideMaster" Target="slideMasters/slideMaster7.xml"/><Relationship Id="rId7" Type="http://schemas.openxmlformats.org/officeDocument/2006/relationships/slideMaster" Target="slideMasters/slideMaster6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4" Type="http://schemas.openxmlformats.org/officeDocument/2006/relationships/font" Target="fonts/font7.fntdata"/><Relationship Id="rId33" Type="http://schemas.openxmlformats.org/officeDocument/2006/relationships/font" Target="fonts/font6.fntdata"/><Relationship Id="rId32" Type="http://schemas.openxmlformats.org/officeDocument/2006/relationships/font" Target="fonts/font5.fntdata"/><Relationship Id="rId31" Type="http://schemas.openxmlformats.org/officeDocument/2006/relationships/font" Target="fonts/font4.fntdata"/><Relationship Id="rId30" Type="http://schemas.openxmlformats.org/officeDocument/2006/relationships/font" Target="fonts/font3.fntdata"/><Relationship Id="rId3" Type="http://schemas.openxmlformats.org/officeDocument/2006/relationships/slideMaster" Target="slideMasters/slideMaster2.xml"/><Relationship Id="rId29" Type="http://schemas.openxmlformats.org/officeDocument/2006/relationships/font" Target="fonts/font2.fntdata"/><Relationship Id="rId28" Type="http://schemas.openxmlformats.org/officeDocument/2006/relationships/font" Target="fonts/font1.fntdata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5.xml"/><Relationship Id="rId23" Type="http://schemas.openxmlformats.org/officeDocument/2006/relationships/slide" Target="slides/slide14.xml"/><Relationship Id="rId22" Type="http://schemas.openxmlformats.org/officeDocument/2006/relationships/slide" Target="slides/slide13.xml"/><Relationship Id="rId21" Type="http://schemas.openxmlformats.org/officeDocument/2006/relationships/slide" Target="slides/slide12.xml"/><Relationship Id="rId20" Type="http://schemas.openxmlformats.org/officeDocument/2006/relationships/slide" Target="slides/slide11.xml"/><Relationship Id="rId2" Type="http://schemas.openxmlformats.org/officeDocument/2006/relationships/theme" Target="theme/theme1.xml"/><Relationship Id="rId19" Type="http://schemas.openxmlformats.org/officeDocument/2006/relationships/slide" Target="slides/slide10.xml"/><Relationship Id="rId18" Type="http://schemas.openxmlformats.org/officeDocument/2006/relationships/slide" Target="slides/slide9.xml"/><Relationship Id="rId17" Type="http://schemas.openxmlformats.org/officeDocument/2006/relationships/slide" Target="slides/slide8.xml"/><Relationship Id="rId16" Type="http://schemas.openxmlformats.org/officeDocument/2006/relationships/slide" Target="slides/slide7.xml"/><Relationship Id="rId15" Type="http://schemas.openxmlformats.org/officeDocument/2006/relationships/slide" Target="slides/slide6.xml"/><Relationship Id="rId14" Type="http://schemas.openxmlformats.org/officeDocument/2006/relationships/slide" Target="slides/slide5.xml"/><Relationship Id="rId13" Type="http://schemas.openxmlformats.org/officeDocument/2006/relationships/slide" Target="slides/slide4.xml"/><Relationship Id="rId12" Type="http://schemas.openxmlformats.org/officeDocument/2006/relationships/slide" Target="slides/slide3.xml"/><Relationship Id="rId11" Type="http://schemas.openxmlformats.org/officeDocument/2006/relationships/slide" Target="slides/slide2.xml"/><Relationship Id="rId10" Type="http://schemas.openxmlformats.org/officeDocument/2006/relationships/slide" Target="slides/slide1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6.xml"/></Relationships>
</file>

<file path=ppt/slideMasters/_rels/slideMaster7.xml.rels><?xml version="1.0" encoding="UTF-8" standalone="yes"?>
<Relationships xmlns="http://schemas.openxmlformats.org/package/2006/relationships"><Relationship Id="rId2" Type="http://schemas.openxmlformats.org/officeDocument/2006/relationships/theme" Target="../theme/theme7.xml"/><Relationship Id="rId1" Type="http://schemas.openxmlformats.org/officeDocument/2006/relationships/slideLayout" Target="../slideLayouts/slideLayout7.xml"/></Relationships>
</file>

<file path=ppt/slideMasters/_rels/slideMaster8.xml.rels><?xml version="1.0" encoding="UTF-8" standalone="yes"?>
<Relationships xmlns="http://schemas.openxmlformats.org/package/2006/relationships"><Relationship Id="rId2" Type="http://schemas.openxmlformats.org/officeDocument/2006/relationships/theme" Target="../theme/theme8.xml"/><Relationship Id="rId1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/>
    <p:bodyStyle/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txStyles>
    <p:titleStyle/>
    <p:bodyStyle/>
    <p:otherStyle/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</p:sldLayoutIdLst>
  <p:txStyles>
    <p:titleStyle/>
    <p:bodyStyle/>
    <p:otherStyle/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/>
    <p:bodyStyle/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/>
    <p:bodyStyle/>
    <p:otherStyle/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</p:sldLayoutIdLst>
  <p:txStyles>
    <p:titleStyle/>
    <p:bodyStyle/>
    <p:otherStyle/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/>
    <p:bodyStyle/>
    <p:otherStyle/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/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16.png"/><Relationship Id="rId1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tags" Target="../tags/tag5.xml"/><Relationship Id="rId4" Type="http://schemas.openxmlformats.org/officeDocument/2006/relationships/tags" Target="../tags/tag4.xml"/><Relationship Id="rId3" Type="http://schemas.openxmlformats.org/officeDocument/2006/relationships/tags" Target="../tags/tag3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1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15014" r="3185" b="38988"/>
          <a:stretch>
            <a:fillRect/>
          </a:stretch>
        </p:blipFill>
        <p:spPr>
          <a:xfrm>
            <a:off x="-390762" y="3277575"/>
            <a:ext cx="13275342" cy="42967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2335047" y="1853764"/>
            <a:ext cx="7534606" cy="1960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47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 Chinese Seal Carving</a:t>
            </a:r>
            <a:endParaRPr kumimoji="1" lang="zh-CN" altLang="en-US"/>
          </a:p>
        </p:txBody>
      </p:sp>
      <p:sp>
        <p:nvSpPr>
          <p:cNvPr id="4" name="标题 1"/>
          <p:cNvSpPr txBox="1"/>
          <p:nvPr/>
        </p:nvSpPr>
        <p:spPr>
          <a:xfrm>
            <a:off x="4273081" y="4200321"/>
            <a:ext cx="1672010" cy="3297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470231" y="4272854"/>
            <a:ext cx="1277710" cy="18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汇报人：</a:t>
            </a:r>
            <a:r>
              <a:rPr kumimoji="1" lang="en-US" altLang="zh-CN" sz="1200" b="1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黄巧巧</a:t>
            </a:r>
            <a:endParaRPr kumimoji="1" lang="en-US" altLang="zh-CN" sz="1200" b="1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erif SC Bold" panose="02020700000000000000" charset="-122"/>
              <a:ea typeface="Source Han Serif SC Bold" panose="02020700000000000000" charset="-122"/>
              <a:cs typeface="Source Han Serif SC Bold" panose="020207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246909" y="4200321"/>
            <a:ext cx="1672010" cy="3297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09209" y="4272854"/>
            <a:ext cx="1347410" cy="18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时间：2025.4.18</a:t>
            </a: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alphaModFix amt="100000"/>
          </a:blip>
          <a:srcRect l="2490" t="55326" r="53372" b="16628"/>
          <a:stretch>
            <a:fillRect/>
          </a:stretch>
        </p:blipFill>
        <p:spPr>
          <a:xfrm>
            <a:off x="9946728" y="944814"/>
            <a:ext cx="1418897" cy="90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alphaModFix amt="100000"/>
          </a:blip>
          <a:srcRect l="2490" t="55326" r="53372" b="16628"/>
          <a:stretch>
            <a:fillRect/>
          </a:stretch>
        </p:blipFill>
        <p:spPr>
          <a:xfrm flipH="1">
            <a:off x="1121452" y="3105095"/>
            <a:ext cx="1019505" cy="64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464171">
            <a:off x="889763" y="1395517"/>
            <a:ext cx="984112" cy="135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100000"/>
          </a:blip>
          <a:srcRect l="2490" t="55326" r="53372" b="16628"/>
          <a:stretch>
            <a:fillRect/>
          </a:stretch>
        </p:blipFill>
        <p:spPr>
          <a:xfrm>
            <a:off x="8867228" y="4005514"/>
            <a:ext cx="1418897" cy="90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90" y="3860800"/>
            <a:ext cx="3838575" cy="30003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6990" y="71755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22935" y="1316355"/>
            <a:ext cx="7043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Calibri" panose="020F0502020204030204" charset="0"/>
                <a:cs typeface="Calibri" panose="020F0502020204030204" charset="0"/>
              </a:rPr>
              <a:t>1. Decoding Ancient Characters</a:t>
            </a:r>
            <a:endParaRPr lang="en-US" altLang="zh-CN" sz="3200" b="1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1"/>
          <a:srcRect l="5906" t="24492" r="50396" b="16120"/>
          <a:stretch>
            <a:fillRect/>
          </a:stretch>
        </p:blipFill>
        <p:spPr>
          <a:xfrm>
            <a:off x="1415415" y="2277110"/>
            <a:ext cx="3651885" cy="331089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847215" y="5661025"/>
            <a:ext cx="386461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（汉印：杨益寿</a:t>
            </a:r>
            <a:r>
              <a:rPr lang="en-US" altLang="zh-CN"/>
              <a:t>)</a:t>
            </a:r>
            <a:endParaRPr lang="en-US" altLang="zh-CN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1945" y="260985"/>
            <a:ext cx="3316605" cy="65665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6990" y="71755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22935" y="1316355"/>
            <a:ext cx="7043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Calibri" panose="020F0502020204030204" charset="0"/>
                <a:cs typeface="Calibri" panose="020F0502020204030204" charset="0"/>
              </a:rPr>
              <a:t>2. The Dance of Deformation</a:t>
            </a:r>
            <a:endParaRPr lang="en-US" altLang="zh-CN" sz="3200" b="1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22935" y="2132965"/>
            <a:ext cx="6324600" cy="42164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031990" y="5517515"/>
            <a:ext cx="551497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/>
              <a:t>合文：</a:t>
            </a:r>
            <a:r>
              <a:rPr lang="en-US" altLang="zh-CN" sz="2800" b="1"/>
              <a:t>Combined Character</a:t>
            </a:r>
            <a:endParaRPr lang="en-US" altLang="zh-CN" sz="28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6990" y="71755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b="50966"/>
          <a:stretch>
            <a:fillRect/>
          </a:stretch>
        </p:blipFill>
        <p:spPr>
          <a:xfrm>
            <a:off x="5159375" y="2781300"/>
            <a:ext cx="5833110" cy="230378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622935" y="1316355"/>
            <a:ext cx="7043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Calibri" panose="020F0502020204030204" charset="0"/>
                <a:cs typeface="Calibri" panose="020F0502020204030204" charset="0"/>
              </a:rPr>
              <a:t>3. The Puzzle of Composition</a:t>
            </a:r>
            <a:endParaRPr lang="en-US" altLang="zh-CN" sz="3200" b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04190" y="2646045"/>
            <a:ext cx="407924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回文：</a:t>
            </a:r>
            <a:r>
              <a:rPr lang="en-US" altLang="zh-CN" sz="2400" b="1"/>
              <a:t>Huiwen Composition</a:t>
            </a:r>
            <a:endParaRPr lang="en-US" altLang="zh-CN" sz="2400" b="1"/>
          </a:p>
        </p:txBody>
      </p:sp>
      <p:sp>
        <p:nvSpPr>
          <p:cNvPr id="5" name="文本框 4"/>
          <p:cNvSpPr txBox="1"/>
          <p:nvPr/>
        </p:nvSpPr>
        <p:spPr>
          <a:xfrm>
            <a:off x="551180" y="3357245"/>
            <a:ext cx="439991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/>
              <a:t>a unique layout technique in Chinese seal carving where characters are arranged in non-linear patterns to create visual harmony.</a:t>
            </a:r>
            <a:endParaRPr lang="en-US" altLang="zh-CN" sz="24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71755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27125" y="1988820"/>
            <a:ext cx="6096000" cy="406717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622935" y="1316355"/>
            <a:ext cx="7043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Calibri" panose="020F0502020204030204" charset="0"/>
                <a:cs typeface="Calibri" panose="020F0502020204030204" charset="0"/>
              </a:rPr>
              <a:t>3. The Puzzle of Composition</a:t>
            </a:r>
            <a:endParaRPr lang="en-US" altLang="zh-CN" sz="3200" b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487170" y="6362700"/>
            <a:ext cx="461073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（黄易：卖画买山）</a:t>
            </a:r>
            <a:endParaRPr lang="zh-CN" altLang="en-US"/>
          </a:p>
        </p:txBody>
      </p:sp>
      <p:sp>
        <p:nvSpPr>
          <p:cNvPr id="4" name="文本框 3"/>
          <p:cNvSpPr txBox="1"/>
          <p:nvPr/>
        </p:nvSpPr>
        <p:spPr>
          <a:xfrm>
            <a:off x="7824470" y="3642360"/>
            <a:ext cx="342201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 b="1"/>
              <a:t>对角对称</a:t>
            </a:r>
            <a:endParaRPr lang="en-US" altLang="zh-CN" sz="2400" b="1"/>
          </a:p>
          <a:p>
            <a:r>
              <a:rPr lang="en-US" altLang="zh-CN" sz="2400" b="1"/>
              <a:t>diagonal symmetry</a:t>
            </a:r>
            <a:endParaRPr lang="en-US" altLang="zh-CN" sz="24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88529" y="1008810"/>
            <a:ext cx="11815788" cy="242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100000"/>
          </a:blip>
          <a:srcRect t="15014" r="3185" b="38988"/>
          <a:stretch>
            <a:fillRect/>
          </a:stretch>
        </p:blipFill>
        <p:spPr>
          <a:xfrm>
            <a:off x="-441562" y="3722075"/>
            <a:ext cx="13275342" cy="42967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5187696" y="720509"/>
            <a:ext cx="1816608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03</a:t>
            </a: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19135829" flipH="1">
            <a:off x="10139950" y="3792559"/>
            <a:ext cx="984112" cy="13571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197100" y="2014352"/>
            <a:ext cx="7797800" cy="2235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5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Conclusion</a:t>
            </a: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>
            <a:off x="5232273" y="934424"/>
            <a:ext cx="489204" cy="0"/>
          </a:xfrm>
          <a:prstGeom prst="line">
            <a:avLst/>
          </a:prstGeom>
          <a:noFill/>
          <a:ln w="25400" cap="rnd">
            <a:solidFill>
              <a:schemeClr val="accent1"/>
            </a:solidFill>
            <a:round/>
          </a:ln>
        </p:spPr>
      </p:cxnSp>
      <p:cxnSp>
        <p:nvCxnSpPr>
          <p:cNvPr id="9" name="标题 1"/>
          <p:cNvCxnSpPr/>
          <p:nvPr/>
        </p:nvCxnSpPr>
        <p:spPr>
          <a:xfrm>
            <a:off x="6470523" y="934424"/>
            <a:ext cx="489204" cy="0"/>
          </a:xfrm>
          <a:prstGeom prst="line">
            <a:avLst/>
          </a:prstGeom>
          <a:noFill/>
          <a:ln w="25400" cap="rnd">
            <a:solidFill>
              <a:schemeClr val="accent1"/>
            </a:solidFill>
            <a:round/>
          </a:ln>
        </p:spPr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 t="15014" r="3185" b="38988"/>
          <a:stretch>
            <a:fillRect/>
          </a:stretch>
        </p:blipFill>
        <p:spPr>
          <a:xfrm>
            <a:off x="-390762" y="3277575"/>
            <a:ext cx="13275342" cy="429677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标题 1"/>
          <p:cNvSpPr txBox="1"/>
          <p:nvPr/>
        </p:nvSpPr>
        <p:spPr>
          <a:xfrm>
            <a:off x="2335047" y="1710254"/>
            <a:ext cx="7534606" cy="1960554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0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Calibri" panose="020F0502020204030204" charset="0"/>
                <a:ea typeface="Source Han Serif SC Bold" panose="02020700000000000000" charset="-122"/>
                <a:cs typeface="Calibri" panose="020F0502020204030204" charset="0"/>
              </a:rPr>
              <a:t>Thank you!</a:t>
            </a:r>
            <a:endParaRPr kumimoji="1" lang="zh-CN" altLang="en-US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4" name="标题 1"/>
          <p:cNvSpPr txBox="1"/>
          <p:nvPr/>
        </p:nvSpPr>
        <p:spPr>
          <a:xfrm>
            <a:off x="4273081" y="4200321"/>
            <a:ext cx="1672010" cy="3297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5" name="标题 1"/>
          <p:cNvSpPr txBox="1"/>
          <p:nvPr/>
        </p:nvSpPr>
        <p:spPr>
          <a:xfrm>
            <a:off x="4470231" y="4272854"/>
            <a:ext cx="1277710" cy="18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汇报人：</a:t>
            </a:r>
            <a:r>
              <a:rPr kumimoji="1" lang="zh-CN" altLang="en-US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黄巧巧</a:t>
            </a:r>
            <a:endParaRPr kumimoji="1" lang="zh-CN" altLang="en-US" sz="1200">
              <a:ln w="12700">
                <a:noFill/>
              </a:ln>
              <a:solidFill>
                <a:srgbClr val="404040">
                  <a:alpha val="100000"/>
                </a:srgbClr>
              </a:solidFill>
              <a:latin typeface="Source Han Serif SC Bold" panose="02020700000000000000" charset="-122"/>
              <a:ea typeface="Source Han Serif SC Bold" panose="02020700000000000000" charset="-122"/>
              <a:cs typeface="Source Han Serif SC Bold" panose="02020700000000000000" charset="-122"/>
            </a:endParaRPr>
          </a:p>
        </p:txBody>
      </p:sp>
      <p:sp>
        <p:nvSpPr>
          <p:cNvPr id="6" name="标题 1"/>
          <p:cNvSpPr txBox="1"/>
          <p:nvPr/>
        </p:nvSpPr>
        <p:spPr>
          <a:xfrm>
            <a:off x="6246909" y="4200321"/>
            <a:ext cx="1672010" cy="329733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2700" cap="sq">
            <a:solidFill>
              <a:schemeClr val="tx1">
                <a:lumMod val="75000"/>
                <a:lumOff val="25000"/>
              </a:schemeClr>
            </a:solidFill>
            <a:miter/>
          </a:ln>
          <a:effectLst/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7" name="标题 1"/>
          <p:cNvSpPr txBox="1"/>
          <p:nvPr/>
        </p:nvSpPr>
        <p:spPr>
          <a:xfrm>
            <a:off x="6409209" y="4272854"/>
            <a:ext cx="1347410" cy="184666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1200">
                <a:ln w="1270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时间：2025.4.18</a:t>
            </a:r>
            <a:endParaRPr kumimoji="1" lang="zh-CN" altLang="en-US"/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>
            <a:alphaModFix amt="100000"/>
          </a:blip>
          <a:srcRect l="2490" t="55326" r="53372" b="16628"/>
          <a:stretch>
            <a:fillRect/>
          </a:stretch>
        </p:blipFill>
        <p:spPr>
          <a:xfrm>
            <a:off x="9946728" y="944814"/>
            <a:ext cx="1418897" cy="9015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2">
            <a:alphaModFix amt="100000"/>
          </a:blip>
          <a:srcRect l="2490" t="55326" r="53372" b="16628"/>
          <a:stretch>
            <a:fillRect/>
          </a:stretch>
        </p:blipFill>
        <p:spPr>
          <a:xfrm flipH="1">
            <a:off x="1121452" y="3105095"/>
            <a:ext cx="1019505" cy="64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2464171">
            <a:off x="889763" y="1395517"/>
            <a:ext cx="984112" cy="13571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2">
            <a:alphaModFix amt="100000"/>
          </a:blip>
          <a:srcRect l="2490" t="55326" r="53372" b="16628"/>
          <a:stretch>
            <a:fillRect/>
          </a:stretch>
        </p:blipFill>
        <p:spPr>
          <a:xfrm>
            <a:off x="8867228" y="4005514"/>
            <a:ext cx="1418897" cy="9015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4" name="图片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1180" y="1700530"/>
            <a:ext cx="7119620" cy="4011295"/>
          </a:xfrm>
          <a:prstGeom prst="rect">
            <a:avLst/>
          </a:prstGeom>
        </p:spPr>
      </p:pic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8039735" y="1124585"/>
            <a:ext cx="3227705" cy="5101590"/>
          </a:xfrm>
          <a:prstGeom prst="rect">
            <a:avLst/>
          </a:prstGeom>
        </p:spPr>
      </p:pic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88529" y="1008810"/>
            <a:ext cx="11815788" cy="242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100000"/>
          </a:blip>
          <a:srcRect t="15014" r="3185" b="38988"/>
          <a:stretch>
            <a:fillRect/>
          </a:stretch>
        </p:blipFill>
        <p:spPr>
          <a:xfrm>
            <a:off x="-441562" y="3722075"/>
            <a:ext cx="13275342" cy="42967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5187696" y="720509"/>
            <a:ext cx="1816608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01</a:t>
            </a: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19135829" flipH="1">
            <a:off x="10139950" y="3792559"/>
            <a:ext cx="984112" cy="13571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197100" y="2014352"/>
            <a:ext cx="7797800" cy="2235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5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Love Story</a:t>
            </a:r>
            <a:endParaRPr kumimoji="1" lang="zh-CN" altLang="en-US"/>
          </a:p>
        </p:txBody>
      </p:sp>
      <p:cxnSp>
        <p:nvCxnSpPr>
          <p:cNvPr id="8" name="标题 1"/>
          <p:cNvCxnSpPr/>
          <p:nvPr/>
        </p:nvCxnSpPr>
        <p:spPr>
          <a:xfrm>
            <a:off x="5232273" y="934424"/>
            <a:ext cx="489204" cy="0"/>
          </a:xfrm>
          <a:prstGeom prst="line">
            <a:avLst/>
          </a:prstGeom>
          <a:noFill/>
          <a:ln w="25400" cap="rnd">
            <a:solidFill>
              <a:schemeClr val="accent1"/>
            </a:solidFill>
            <a:round/>
          </a:ln>
        </p:spPr>
      </p:cxnSp>
      <p:cxnSp>
        <p:nvCxnSpPr>
          <p:cNvPr id="9" name="标题 1"/>
          <p:cNvCxnSpPr/>
          <p:nvPr/>
        </p:nvCxnSpPr>
        <p:spPr>
          <a:xfrm>
            <a:off x="6470523" y="934424"/>
            <a:ext cx="489204" cy="0"/>
          </a:xfrm>
          <a:prstGeom prst="line">
            <a:avLst/>
          </a:prstGeom>
          <a:noFill/>
          <a:ln w="25400" cap="rnd">
            <a:solidFill>
              <a:schemeClr val="accent1"/>
            </a:solidFill>
            <a:round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7" name="标题 1"/>
          <p:cNvSpPr txBox="1"/>
          <p:nvPr/>
        </p:nvSpPr>
        <p:spPr>
          <a:xfrm rot="5400000">
            <a:off x="2867397" y="-1986051"/>
            <a:ext cx="612000" cy="540000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60400" y="479950"/>
            <a:ext cx="10858501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lstStyle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A 200-year-old Love Story 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  <p:sp>
        <p:nvSpPr>
          <p:cNvPr id="23" name="标题 1"/>
          <p:cNvSpPr txBox="1"/>
          <p:nvPr>
            <p:custDataLst>
              <p:tags r:id="rId1"/>
            </p:custDataLst>
          </p:nvPr>
        </p:nvSpPr>
        <p:spPr>
          <a:xfrm>
            <a:off x="6299200" y="1953260"/>
            <a:ext cx="5219700" cy="432943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sp>
        <p:nvSpPr>
          <p:cNvPr id="24" name="标题 1"/>
          <p:cNvSpPr txBox="1"/>
          <p:nvPr>
            <p:custDataLst>
              <p:tags r:id="rId2"/>
            </p:custDataLst>
          </p:nvPr>
        </p:nvSpPr>
        <p:spPr>
          <a:xfrm>
            <a:off x="6600190" y="2061210"/>
            <a:ext cx="4617720" cy="2669540"/>
          </a:xfrm>
          <a:prstGeom prst="rect">
            <a:avLst/>
          </a:prstGeom>
          <a:noFill/>
          <a:ln w="12700" cap="sq">
            <a:noFill/>
            <a:miter/>
          </a:ln>
        </p:spPr>
        <p:txBody>
          <a:bodyPr vert="horz" wrap="square" lIns="0" tIns="0" rIns="0" bIns="0" rtlCol="0" anchor="t"/>
          <a:p>
            <a:pPr algn="just">
              <a:lnSpc>
                <a:spcPct val="150000"/>
              </a:lnSpc>
            </a:pPr>
            <a:r>
              <a:rPr kumimoji="1"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余镌</a:t>
            </a:r>
            <a:r>
              <a:rPr kumimoji="1"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“</a:t>
            </a:r>
            <a:r>
              <a:rPr kumimoji="1"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愿生生世世为夫妇</a:t>
            </a:r>
            <a:r>
              <a:rPr kumimoji="1"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”</a:t>
            </a:r>
            <a:r>
              <a:rPr kumimoji="1"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图章二方，余执朱文，芸执白文，以为往来书信之用。</a:t>
            </a:r>
            <a:endParaRPr kumimoji="1" lang="zh-CN" altLang="en-US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  <a:p>
            <a:pPr algn="just">
              <a:lnSpc>
                <a:spcPct val="150000"/>
              </a:lnSpc>
            </a:pPr>
            <a:r>
              <a:rPr kumimoji="1"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I had carved two seals saying ‘</a:t>
            </a:r>
            <a:r>
              <a:rPr kumimoji="1" lang="zh-CN" altLang="en-US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愿生生世世为夫妇</a:t>
            </a:r>
            <a:r>
              <a:rPr kumimoji="1" lang="en-US" altLang="zh-CN">
                <a:latin typeface="宋体" panose="02010600030101010101" pitchFamily="2" charset="-122"/>
                <a:ea typeface="宋体" panose="02010600030101010101" pitchFamily="2" charset="-122"/>
                <a:cs typeface="宋体" panose="02010600030101010101" pitchFamily="2" charset="-122"/>
              </a:rPr>
              <a:t>' — May we be husband and wife through all our lifetimes. I kept the seal with the red script, while Yun kept the one with the white script, to be used in correspondence.</a:t>
            </a:r>
            <a:endParaRPr kumimoji="1" lang="en-US" altLang="zh-CN">
              <a:latin typeface="宋体" panose="02010600030101010101" pitchFamily="2" charset="-122"/>
              <a:ea typeface="宋体" panose="0201060003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26" name="标题 1"/>
          <p:cNvSpPr txBox="1"/>
          <p:nvPr>
            <p:custDataLst>
              <p:tags r:id="rId3"/>
            </p:custDataLst>
          </p:nvPr>
        </p:nvSpPr>
        <p:spPr>
          <a:xfrm>
            <a:off x="10344150" y="5445760"/>
            <a:ext cx="367665" cy="728980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7" name="标题 1"/>
          <p:cNvSpPr txBox="1"/>
          <p:nvPr>
            <p:custDataLst>
              <p:tags r:id="rId4"/>
            </p:custDataLst>
          </p:nvPr>
        </p:nvSpPr>
        <p:spPr>
          <a:xfrm>
            <a:off x="10895330" y="5445760"/>
            <a:ext cx="367665" cy="728980"/>
          </a:xfrm>
          <a:custGeom>
            <a:avLst/>
            <a:gdLst>
              <a:gd name="connsiteX0" fmla="*/ 0 w 190500"/>
              <a:gd name="connsiteY0" fmla="*/ 0 h 377952"/>
              <a:gd name="connsiteX1" fmla="*/ 0 w 190500"/>
              <a:gd name="connsiteY1" fmla="*/ 190500 h 377952"/>
              <a:gd name="connsiteX2" fmla="*/ 108680 w 190500"/>
              <a:gd name="connsiteY2" fmla="*/ 190500 h 377952"/>
              <a:gd name="connsiteX3" fmla="*/ 0 w 190500"/>
              <a:gd name="connsiteY3" fmla="*/ 296228 h 377952"/>
              <a:gd name="connsiteX4" fmla="*/ 0 w 190500"/>
              <a:gd name="connsiteY4" fmla="*/ 377952 h 377952"/>
              <a:gd name="connsiteX5" fmla="*/ 190500 w 190500"/>
              <a:gd name="connsiteY5" fmla="*/ 190500 h 377952"/>
              <a:gd name="connsiteX6" fmla="*/ 190500 w 190500"/>
              <a:gd name="connsiteY6" fmla="*/ 190500 h 377952"/>
              <a:gd name="connsiteX7" fmla="*/ 190500 w 190500"/>
              <a:gd name="connsiteY7" fmla="*/ 0 h 377952"/>
            </a:gdLst>
            <a:ahLst/>
            <a:cxnLst/>
            <a:rect l="l" t="t" r="r" b="b"/>
            <a:pathLst>
              <a:path w="190500" h="377952">
                <a:moveTo>
                  <a:pt x="0" y="0"/>
                </a:moveTo>
                <a:lnTo>
                  <a:pt x="0" y="190500"/>
                </a:lnTo>
                <a:lnTo>
                  <a:pt x="108680" y="190500"/>
                </a:lnTo>
                <a:cubicBezTo>
                  <a:pt x="107031" y="249344"/>
                  <a:pt x="58867" y="296199"/>
                  <a:pt x="0" y="296228"/>
                </a:cubicBezTo>
                <a:lnTo>
                  <a:pt x="0" y="377952"/>
                </a:lnTo>
                <a:cubicBezTo>
                  <a:pt x="104031" y="377965"/>
                  <a:pt x="188835" y="294518"/>
                  <a:pt x="190500" y="190500"/>
                </a:cubicBezTo>
                <a:lnTo>
                  <a:pt x="190500" y="190500"/>
                </a:lnTo>
                <a:lnTo>
                  <a:pt x="190500" y="0"/>
                </a:lnTo>
                <a:close/>
              </a:path>
            </a:pathLst>
          </a:custGeom>
          <a:solidFill>
            <a:schemeClr val="bg1">
              <a:lumMod val="85000"/>
              <a:alpha val="50000"/>
            </a:schemeClr>
          </a:solidFill>
          <a:ln w="6055" cap="flat">
            <a:noFill/>
            <a:miter/>
          </a:ln>
        </p:spPr>
        <p:txBody>
          <a:bodyPr vert="horz" wrap="square" lIns="91440" tIns="45720" rIns="91440" bIns="45720" rtlCol="0" anchor="ctr"/>
          <a:p>
            <a:pPr algn="l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32" name="标题 1"/>
          <p:cNvSpPr txBox="1"/>
          <p:nvPr>
            <p:custDataLst>
              <p:tags r:id="rId5"/>
            </p:custDataLst>
          </p:nvPr>
        </p:nvSpPr>
        <p:spPr>
          <a:xfrm>
            <a:off x="6311602" y="1772757"/>
            <a:ext cx="5220000" cy="152218"/>
          </a:xfrm>
          <a:custGeom>
            <a:avLst/>
            <a:gdLst>
              <a:gd name="connsiteX0" fmla="*/ 145681 w 5220000"/>
              <a:gd name="connsiteY0" fmla="*/ 0 h 152218"/>
              <a:gd name="connsiteX1" fmla="*/ 1032979 w 5220000"/>
              <a:gd name="connsiteY1" fmla="*/ 0 h 152218"/>
              <a:gd name="connsiteX2" fmla="*/ 1958383 w 5220000"/>
              <a:gd name="connsiteY2" fmla="*/ 0 h 152218"/>
              <a:gd name="connsiteX3" fmla="*/ 2374319 w 5220000"/>
              <a:gd name="connsiteY3" fmla="*/ 0 h 152218"/>
              <a:gd name="connsiteX4" fmla="*/ 2845681 w 5220000"/>
              <a:gd name="connsiteY4" fmla="*/ 0 h 152218"/>
              <a:gd name="connsiteX5" fmla="*/ 3261617 w 5220000"/>
              <a:gd name="connsiteY5" fmla="*/ 0 h 152218"/>
              <a:gd name="connsiteX6" fmla="*/ 4187021 w 5220000"/>
              <a:gd name="connsiteY6" fmla="*/ 0 h 152218"/>
              <a:gd name="connsiteX7" fmla="*/ 5074319 w 5220000"/>
              <a:gd name="connsiteY7" fmla="*/ 0 h 152218"/>
              <a:gd name="connsiteX8" fmla="*/ 5220000 w 5220000"/>
              <a:gd name="connsiteY8" fmla="*/ 145681 h 152218"/>
              <a:gd name="connsiteX9" fmla="*/ 5220000 w 5220000"/>
              <a:gd name="connsiteY9" fmla="*/ 152218 h 152218"/>
              <a:gd name="connsiteX10" fmla="*/ 4332702 w 5220000"/>
              <a:gd name="connsiteY10" fmla="*/ 152218 h 152218"/>
              <a:gd name="connsiteX11" fmla="*/ 3407298 w 5220000"/>
              <a:gd name="connsiteY11" fmla="*/ 152218 h 152218"/>
              <a:gd name="connsiteX12" fmla="*/ 2700000 w 5220000"/>
              <a:gd name="connsiteY12" fmla="*/ 152218 h 152218"/>
              <a:gd name="connsiteX13" fmla="*/ 2520000 w 5220000"/>
              <a:gd name="connsiteY13" fmla="*/ 152218 h 152218"/>
              <a:gd name="connsiteX14" fmla="*/ 1812702 w 5220000"/>
              <a:gd name="connsiteY14" fmla="*/ 152218 h 152218"/>
              <a:gd name="connsiteX15" fmla="*/ 887298 w 5220000"/>
              <a:gd name="connsiteY15" fmla="*/ 152218 h 152218"/>
              <a:gd name="connsiteX16" fmla="*/ 0 w 5220000"/>
              <a:gd name="connsiteY16" fmla="*/ 152218 h 152218"/>
              <a:gd name="connsiteX17" fmla="*/ 0 w 5220000"/>
              <a:gd name="connsiteY17" fmla="*/ 145681 h 152218"/>
              <a:gd name="connsiteX18" fmla="*/ 145681 w 5220000"/>
              <a:gd name="connsiteY18" fmla="*/ 0 h 152218"/>
            </a:gdLst>
            <a:ahLst/>
            <a:cxnLst/>
            <a:rect l="l" t="t" r="r" b="b"/>
            <a:pathLst>
              <a:path w="5220000" h="152218">
                <a:moveTo>
                  <a:pt x="145681" y="0"/>
                </a:moveTo>
                <a:lnTo>
                  <a:pt x="1032979" y="0"/>
                </a:lnTo>
                <a:lnTo>
                  <a:pt x="1958383" y="0"/>
                </a:lnTo>
                <a:lnTo>
                  <a:pt x="2374319" y="0"/>
                </a:lnTo>
                <a:lnTo>
                  <a:pt x="2845681" y="0"/>
                </a:lnTo>
                <a:lnTo>
                  <a:pt x="3261617" y="0"/>
                </a:lnTo>
                <a:lnTo>
                  <a:pt x="4187021" y="0"/>
                </a:lnTo>
                <a:lnTo>
                  <a:pt x="5074319" y="0"/>
                </a:lnTo>
                <a:cubicBezTo>
                  <a:pt x="5154776" y="0"/>
                  <a:pt x="5220000" y="65224"/>
                  <a:pt x="5220000" y="145681"/>
                </a:cubicBezTo>
                <a:lnTo>
                  <a:pt x="5220000" y="152218"/>
                </a:lnTo>
                <a:lnTo>
                  <a:pt x="4332702" y="152218"/>
                </a:lnTo>
                <a:lnTo>
                  <a:pt x="3407298" y="152218"/>
                </a:lnTo>
                <a:lnTo>
                  <a:pt x="2700000" y="152218"/>
                </a:lnTo>
                <a:lnTo>
                  <a:pt x="2520000" y="152218"/>
                </a:lnTo>
                <a:lnTo>
                  <a:pt x="1812702" y="152218"/>
                </a:lnTo>
                <a:lnTo>
                  <a:pt x="887298" y="152218"/>
                </a:lnTo>
                <a:lnTo>
                  <a:pt x="0" y="152218"/>
                </a:lnTo>
                <a:lnTo>
                  <a:pt x="0" y="145681"/>
                </a:lnTo>
                <a:cubicBezTo>
                  <a:pt x="0" y="65224"/>
                  <a:pt x="65224" y="0"/>
                  <a:pt x="145681" y="0"/>
                </a:cubicBezTo>
                <a:close/>
              </a:path>
            </a:pathLst>
          </a:cu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0" tIns="0" rIns="0" bIns="0" rtlCol="0" anchor="ctr"/>
          <a:p>
            <a:pPr algn="ctr">
              <a:lnSpc>
                <a:spcPct val="100000"/>
              </a:lnSpc>
            </a:pPr>
            <a:endParaRPr kumimoji="1" lang="zh-CN" altLang="en-US"/>
          </a:p>
        </p:txBody>
      </p:sp>
      <p:pic>
        <p:nvPicPr>
          <p:cNvPr id="45" name="图片 4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2935" y="1196975"/>
            <a:ext cx="4942205" cy="549465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6990" y="71755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1"/>
          <a:srcRect t="2276" r="50000" b="1793"/>
          <a:stretch>
            <a:fillRect/>
          </a:stretch>
        </p:blipFill>
        <p:spPr>
          <a:xfrm>
            <a:off x="669290" y="2060575"/>
            <a:ext cx="4724400" cy="3024505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2"/>
          <a:srcRect l="-2285" t="-2034" r="42843" b="3827"/>
          <a:stretch>
            <a:fillRect/>
          </a:stretch>
        </p:blipFill>
        <p:spPr>
          <a:xfrm>
            <a:off x="5663565" y="1988820"/>
            <a:ext cx="5485496" cy="3024000"/>
          </a:xfrm>
          <a:prstGeom prst="rect">
            <a:avLst/>
          </a:prstGeom>
        </p:spPr>
      </p:pic>
      <p:sp>
        <p:nvSpPr>
          <p:cNvPr id="21" name="文本框 20"/>
          <p:cNvSpPr txBox="1"/>
          <p:nvPr/>
        </p:nvSpPr>
        <p:spPr>
          <a:xfrm>
            <a:off x="669290" y="1316355"/>
            <a:ext cx="449008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Calibri" panose="020F0502020204030204" charset="0"/>
                <a:cs typeface="Calibri" panose="020F0502020204030204" charset="0"/>
              </a:rPr>
              <a:t>Red Script </a:t>
            </a:r>
            <a:r>
              <a:rPr lang="zh-CN" altLang="en-US" sz="2400" b="1">
                <a:latin typeface="Calibri" panose="020F0502020204030204" charset="0"/>
                <a:cs typeface="Calibri" panose="020F0502020204030204" charset="0"/>
              </a:rPr>
              <a:t>朱文</a:t>
            </a:r>
            <a:endParaRPr lang="zh-CN" altLang="en-US" sz="2400" b="1"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951855" y="1316355"/>
            <a:ext cx="4344035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latin typeface="Calibri" panose="020F0502020204030204" charset="0"/>
                <a:cs typeface="Calibri" panose="020F0502020204030204" charset="0"/>
              </a:rPr>
              <a:t>White Script </a:t>
            </a:r>
            <a:r>
              <a:rPr lang="zh-CN" altLang="en-US" sz="2400" b="1">
                <a:latin typeface="Calibri" panose="020F0502020204030204" charset="0"/>
                <a:cs typeface="Calibri" panose="020F0502020204030204" charset="0"/>
              </a:rPr>
              <a:t>白文</a:t>
            </a:r>
            <a:endParaRPr lang="zh-CN" altLang="en-US" sz="2400" b="1">
              <a:latin typeface="Calibri" panose="020F0502020204030204" charset="0"/>
              <a:cs typeface="Calibri" panose="020F050202020403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alphaModFix amt="100000"/>
          </a:blip>
          <a:srcRect/>
          <a:stretch>
            <a:fillRect/>
          </a:stretch>
        </p:blipFill>
        <p:spPr>
          <a:xfrm>
            <a:off x="188529" y="1008810"/>
            <a:ext cx="11815788" cy="242028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alphaModFix amt="100000"/>
          </a:blip>
          <a:srcRect t="15014" r="3185" b="38988"/>
          <a:stretch>
            <a:fillRect/>
          </a:stretch>
        </p:blipFill>
        <p:spPr>
          <a:xfrm>
            <a:off x="-441562" y="3722075"/>
            <a:ext cx="13275342" cy="4296771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标题 1"/>
          <p:cNvSpPr txBox="1"/>
          <p:nvPr/>
        </p:nvSpPr>
        <p:spPr>
          <a:xfrm>
            <a:off x="5187696" y="720509"/>
            <a:ext cx="1816608" cy="430887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00000"/>
              </a:lnSpc>
            </a:pPr>
            <a:r>
              <a:rPr kumimoji="1" lang="en-US" altLang="zh-CN" sz="20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latin typeface="Source Han Serif SC Bold" panose="02020700000000000000" charset="-122"/>
                <a:ea typeface="Source Han Serif SC Bold" panose="02020700000000000000" charset="-122"/>
                <a:cs typeface="Source Han Serif SC Bold" panose="02020700000000000000" charset="-122"/>
              </a:rPr>
              <a:t>02</a:t>
            </a:r>
            <a:endParaRPr kumimoji="1"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alphaModFix amt="100000"/>
          </a:blip>
          <a:srcRect/>
          <a:stretch>
            <a:fillRect/>
          </a:stretch>
        </p:blipFill>
        <p:spPr>
          <a:xfrm rot="19135829" flipH="1">
            <a:off x="10139950" y="3792559"/>
            <a:ext cx="984112" cy="13571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标题 1"/>
          <p:cNvSpPr txBox="1"/>
          <p:nvPr/>
        </p:nvSpPr>
        <p:spPr>
          <a:xfrm>
            <a:off x="2197100" y="2014352"/>
            <a:ext cx="7797800" cy="2235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rtlCol="0" anchor="ctr"/>
          <a:lstStyle/>
          <a:p>
            <a:pPr algn="ctr">
              <a:lnSpc>
                <a:spcPct val="130000"/>
              </a:lnSpc>
            </a:pPr>
            <a:r>
              <a:rPr kumimoji="1" lang="en-US" altLang="zh-CN" sz="6500">
                <a:ln w="6350">
                  <a:noFill/>
                </a:ln>
                <a:solidFill>
                  <a:srgbClr val="404040">
                    <a:alpha val="100000"/>
                  </a:srgbClr>
                </a:solidFill>
                <a:ea typeface="+mn-lt"/>
                <a:cs typeface="Source Han Serif SC Bold" panose="02020700000000000000" charset="-122"/>
              </a:rPr>
              <a:t>How to Read it?</a:t>
            </a:r>
            <a:endParaRPr kumimoji="1" lang="zh-CN" altLang="en-US">
              <a:ea typeface="+mn-lt"/>
            </a:endParaRPr>
          </a:p>
        </p:txBody>
      </p:sp>
      <p:cxnSp>
        <p:nvCxnSpPr>
          <p:cNvPr id="8" name="标题 1"/>
          <p:cNvCxnSpPr/>
          <p:nvPr/>
        </p:nvCxnSpPr>
        <p:spPr>
          <a:xfrm>
            <a:off x="5232273" y="934424"/>
            <a:ext cx="489204" cy="0"/>
          </a:xfrm>
          <a:prstGeom prst="line">
            <a:avLst/>
          </a:prstGeom>
          <a:noFill/>
          <a:ln w="25400" cap="rnd">
            <a:solidFill>
              <a:schemeClr val="accent1"/>
            </a:solidFill>
            <a:round/>
          </a:ln>
        </p:spPr>
      </p:cxnSp>
      <p:cxnSp>
        <p:nvCxnSpPr>
          <p:cNvPr id="9" name="标题 1"/>
          <p:cNvCxnSpPr/>
          <p:nvPr/>
        </p:nvCxnSpPr>
        <p:spPr>
          <a:xfrm>
            <a:off x="6470523" y="934424"/>
            <a:ext cx="489204" cy="0"/>
          </a:xfrm>
          <a:prstGeom prst="line">
            <a:avLst/>
          </a:prstGeom>
          <a:noFill/>
          <a:ln w="25400" cap="rnd">
            <a:solidFill>
              <a:schemeClr val="accent1"/>
            </a:solidFill>
            <a:round/>
          </a:ln>
        </p:spPr>
      </p:cxn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6990" y="71755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rcRect r="60043" b="49283"/>
          <a:stretch>
            <a:fillRect/>
          </a:stretch>
        </p:blipFill>
        <p:spPr>
          <a:xfrm>
            <a:off x="1487170" y="3140710"/>
            <a:ext cx="3096260" cy="316547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630680" y="1483360"/>
            <a:ext cx="7628890" cy="15684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/>
              <a:t>The reading order of seal text generally follows traditional Chinese writing rules </a:t>
            </a:r>
            <a:endParaRPr lang="en-US" altLang="zh-CN" sz="3200"/>
          </a:p>
          <a:p>
            <a:r>
              <a:rPr lang="en-US" altLang="zh-CN" sz="3200" b="1">
                <a:solidFill>
                  <a:srgbClr val="FF0000"/>
                </a:solidFill>
              </a:rPr>
              <a:t>from right to left and top to bottom.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sp>
        <p:nvSpPr>
          <p:cNvPr id="17" name="标题 1"/>
          <p:cNvSpPr txBox="1"/>
          <p:nvPr/>
        </p:nvSpPr>
        <p:spPr>
          <a:xfrm rot="5400000">
            <a:off x="1594485" y="-713740"/>
            <a:ext cx="612140" cy="2854960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lumMod val="20000"/>
              <a:lumOff val="80000"/>
            </a:schemeClr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8" name="标题 1"/>
          <p:cNvSpPr txBox="1"/>
          <p:nvPr/>
        </p:nvSpPr>
        <p:spPr>
          <a:xfrm>
            <a:off x="660400" y="479950"/>
            <a:ext cx="10858501" cy="468000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rtlCol="0" anchor="ctr"/>
          <a:p>
            <a:pPr algn="l">
              <a:lnSpc>
                <a:spcPct val="110000"/>
              </a:lnSpc>
            </a:pP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R</a:t>
            </a:r>
            <a:r>
              <a:rPr kumimoji="1" lang="en-US" altLang="zh-CN" sz="2800" b="1">
                <a:ln w="12700">
                  <a:noFill/>
                </a:ln>
                <a:solidFill>
                  <a:srgbClr val="262626">
                    <a:alpha val="100000"/>
                  </a:srgbClr>
                </a:solidFill>
                <a:latin typeface="Times New Roman" panose="02020603050405020304" charset="0"/>
                <a:ea typeface="Source Han Sans CN Bold" panose="020B0800000000000000" charset="-122"/>
                <a:cs typeface="Times New Roman" panose="02020603050405020304" charset="0"/>
              </a:rPr>
              <a:t>eading Order </a:t>
            </a:r>
            <a:endParaRPr kumimoji="1" lang="en-US" altLang="zh-CN" sz="2800" b="1">
              <a:ln w="12700">
                <a:noFill/>
              </a:ln>
              <a:solidFill>
                <a:srgbClr val="262626">
                  <a:alpha val="100000"/>
                </a:srgbClr>
              </a:solidFill>
              <a:latin typeface="Times New Roman" panose="02020603050405020304" charset="0"/>
              <a:ea typeface="Source Han Sans CN Bold" panose="020B0800000000000000" charset="-122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6990" y="71755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87170" y="1484630"/>
            <a:ext cx="3279775" cy="347281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rcRect l="5906" t="14161" r="50396" b="7931"/>
          <a:stretch>
            <a:fillRect/>
          </a:stretch>
        </p:blipFill>
        <p:spPr>
          <a:xfrm>
            <a:off x="6167755" y="1052830"/>
            <a:ext cx="3651885" cy="43434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1489075" y="5494655"/>
            <a:ext cx="359854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/>
              <a:t>（厚德载物）</a:t>
            </a:r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/>
          <p:nvPr/>
        </p:nvSpPr>
        <p:spPr>
          <a:xfrm>
            <a:off x="46990" y="71755"/>
            <a:ext cx="12192000" cy="6858000"/>
          </a:xfrm>
          <a:prstGeom prst="rect">
            <a:avLst/>
          </a:prstGeom>
          <a:solidFill>
            <a:schemeClr val="bg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16" name="标题 1"/>
          <p:cNvSpPr txBox="1"/>
          <p:nvPr/>
        </p:nvSpPr>
        <p:spPr>
          <a:xfrm rot="5400000">
            <a:off x="-142449" y="550399"/>
            <a:ext cx="612000" cy="327102"/>
          </a:xfrm>
          <a:prstGeom prst="rect">
            <a:avLst/>
          </a:prstGeom>
          <a:solidFill>
            <a:schemeClr val="accent1"/>
          </a:solidFill>
          <a:ln w="12700" cap="sq">
            <a:noFill/>
            <a:miter/>
          </a:ln>
        </p:spPr>
        <p:txBody>
          <a:bodyPr vert="horz" wrap="square" lIns="91440" tIns="45720" rIns="91440" bIns="45720" rtlCol="0" anchor="ctr"/>
          <a:lstStyle/>
          <a:p>
            <a:pPr algn="ctr">
              <a:lnSpc>
                <a:spcPct val="110000"/>
              </a:lnSpc>
            </a:pPr>
            <a:endParaRPr kumimoji="1" lang="zh-CN" altLang="en-US"/>
          </a:p>
        </p:txBody>
      </p:sp>
      <p:sp>
        <p:nvSpPr>
          <p:cNvPr id="21" name="文本框 20"/>
          <p:cNvSpPr txBox="1"/>
          <p:nvPr/>
        </p:nvSpPr>
        <p:spPr>
          <a:xfrm>
            <a:off x="622935" y="1316355"/>
            <a:ext cx="704342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Calibri" panose="020F0502020204030204" charset="0"/>
                <a:cs typeface="Calibri" panose="020F0502020204030204" charset="0"/>
              </a:rPr>
              <a:t>1. Decoding Ancient Characters</a:t>
            </a:r>
            <a:endParaRPr lang="en-US" altLang="zh-CN" sz="3200" b="1">
              <a:latin typeface="Calibri" panose="020F0502020204030204" charset="0"/>
              <a:cs typeface="Calibri" panose="020F050202020403020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1135" y="2277110"/>
            <a:ext cx="4124325" cy="328612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 l="18930" t="21093" b="11427"/>
          <a:stretch>
            <a:fillRect/>
          </a:stretch>
        </p:blipFill>
        <p:spPr>
          <a:xfrm>
            <a:off x="4223385" y="2277110"/>
            <a:ext cx="7891780" cy="352869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2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3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4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ags/tag5.xml><?xml version="1.0" encoding="utf-8"?>
<p:tagLst xmlns:p="http://schemas.openxmlformats.org/presentationml/2006/main">
  <p:tag name="KSO_WM_DIAGRAM_VIRTUALLY_FRAME" val="{&quot;height&quot;:281.30850393700786,&quot;left&quot;:52,&quot;top&quot;:186.5371653543307,&quot;width&quot;:856.0001574803149}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00000"/>
      </a:accent1>
      <a:accent2>
        <a:srgbClr val="0D0D0D"/>
      </a:accent2>
      <a:accent3>
        <a:srgbClr val="494949"/>
      </a:accent3>
      <a:accent4>
        <a:srgbClr val="F1800F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00000"/>
      </a:accent1>
      <a:accent2>
        <a:srgbClr val="0D0D0D"/>
      </a:accent2>
      <a:accent3>
        <a:srgbClr val="494949"/>
      </a:accent3>
      <a:accent4>
        <a:srgbClr val="F1800F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00000"/>
      </a:accent1>
      <a:accent2>
        <a:srgbClr val="0D0D0D"/>
      </a:accent2>
      <a:accent3>
        <a:srgbClr val="494949"/>
      </a:accent3>
      <a:accent4>
        <a:srgbClr val="F1800F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5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00000"/>
      </a:accent1>
      <a:accent2>
        <a:srgbClr val="0D0D0D"/>
      </a:accent2>
      <a:accent3>
        <a:srgbClr val="494949"/>
      </a:accent3>
      <a:accent4>
        <a:srgbClr val="F1800F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6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00000"/>
      </a:accent1>
      <a:accent2>
        <a:srgbClr val="0D0D0D"/>
      </a:accent2>
      <a:accent3>
        <a:srgbClr val="494949"/>
      </a:accent3>
      <a:accent4>
        <a:srgbClr val="F1800F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00000"/>
      </a:accent1>
      <a:accent2>
        <a:srgbClr val="0D0D0D"/>
      </a:accent2>
      <a:accent3>
        <a:srgbClr val="494949"/>
      </a:accent3>
      <a:accent4>
        <a:srgbClr val="F1800F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8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00000"/>
      </a:accent1>
      <a:accent2>
        <a:srgbClr val="0D0D0D"/>
      </a:accent2>
      <a:accent3>
        <a:srgbClr val="494949"/>
      </a:accent3>
      <a:accent4>
        <a:srgbClr val="F1800F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9_Office 主题​​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C00000"/>
      </a:accent1>
      <a:accent2>
        <a:srgbClr val="0D0D0D"/>
      </a:accent2>
      <a:accent3>
        <a:srgbClr val="494949"/>
      </a:accent3>
      <a:accent4>
        <a:srgbClr val="F1800F"/>
      </a:accent4>
      <a:accent5>
        <a:srgbClr val="535353"/>
      </a:accent5>
      <a:accent6>
        <a:srgbClr val="404040"/>
      </a:accent6>
      <a:hlink>
        <a:srgbClr val="467886"/>
      </a:hlink>
      <a:folHlink>
        <a:srgbClr val="96607D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900</Words>
  <Application>WPS 演示</Application>
  <PresentationFormat/>
  <Paragraphs>63</Paragraphs>
  <Slides>15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8</vt:i4>
      </vt:variant>
      <vt:variant>
        <vt:lpstr>幻灯片标题</vt:lpstr>
      </vt:variant>
      <vt:variant>
        <vt:i4>15</vt:i4>
      </vt:variant>
    </vt:vector>
  </HeadingPairs>
  <TitlesOfParts>
    <vt:vector size="33" baseType="lpstr">
      <vt:lpstr>Arial</vt:lpstr>
      <vt:lpstr>宋体</vt:lpstr>
      <vt:lpstr>Wingdings</vt:lpstr>
      <vt:lpstr>Source Han Serif SC Bold</vt:lpstr>
      <vt:lpstr>Times New Roman</vt:lpstr>
      <vt:lpstr>Source Han Sans CN Bold</vt:lpstr>
      <vt:lpstr>Calibri</vt:lpstr>
      <vt:lpstr>等线</vt:lpstr>
      <vt:lpstr>微软雅黑</vt:lpstr>
      <vt:lpstr>Arial Unicode MS</vt:lpstr>
      <vt:lpstr>Office 主题​​</vt:lpstr>
      <vt:lpstr>1_Office 主题​​</vt:lpstr>
      <vt:lpstr>4_Office 主题​​</vt:lpstr>
      <vt:lpstr>5_Office 主题​​</vt:lpstr>
      <vt:lpstr>6_Office 主题​​</vt:lpstr>
      <vt:lpstr>2_Office 主题​​</vt:lpstr>
      <vt:lpstr>8_Office 主题​​</vt:lpstr>
      <vt:lpstr>9_Office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2:)</cp:lastModifiedBy>
  <cp:revision>13</cp:revision>
  <dcterms:created xsi:type="dcterms:W3CDTF">2025-04-17T07:53:00Z</dcterms:created>
  <dcterms:modified xsi:type="dcterms:W3CDTF">2025-04-18T04:28:40Z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82A0A89CD662438E9FFEA2D7D90EAFB3_12</vt:lpwstr>
  </property>
  <property fmtid="{D5CDD505-2E9C-101B-9397-08002B2CF9AE}" pid="3" name="KSOProductBuildVer">
    <vt:lpwstr>2052-12.1.0.20305</vt:lpwstr>
  </property>
</Properties>
</file>