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81" r:id="rId5"/>
    <p:sldId id="282" r:id="rId6"/>
    <p:sldId id="279" r:id="rId7"/>
    <p:sldId id="273" r:id="rId8"/>
    <p:sldId id="284" r:id="rId9"/>
    <p:sldId id="283" r:id="rId10"/>
    <p:sldId id="285" r:id="rId11"/>
    <p:sldId id="286" r:id="rId12"/>
    <p:sldId id="276" r:id="rId13"/>
    <p:sldId id="280" r:id="rId14"/>
    <p:sldId id="277" r:id="rId15"/>
    <p:sldId id="275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91B1"/>
    <a:srgbClr val="C2CCDE"/>
    <a:srgbClr val="DAD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12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C5BDC-E1AF-48FD-8C75-A95E1540F249}" type="datetimeFigureOut">
              <a:rPr lang="zh-CN" altLang="en-US" smtClean="0"/>
              <a:t>2021/11/14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03734-2765-4BFB-A01C-8795E6653E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eb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f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eb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eb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eb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4123267" y="0"/>
            <a:ext cx="8627545" cy="754402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16104" y="2166157"/>
            <a:ext cx="7944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Yan Fu’s </a:t>
            </a:r>
          </a:p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Translation Thoughts</a:t>
            </a:r>
            <a:endParaRPr lang="zh-CN" altLang="en-US" sz="54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6AFACED4-3EAD-4E18-A28C-419E736953BF}"/>
              </a:ext>
            </a:extLst>
          </p:cNvPr>
          <p:cNvSpPr txBox="1"/>
          <p:nvPr/>
        </p:nvSpPr>
        <p:spPr>
          <a:xfrm>
            <a:off x="380971" y="5531641"/>
            <a:ext cx="358463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>
            <a:defPPr>
              <a:defRPr lang="zh-CN"/>
            </a:defPPr>
            <a:lvl1pPr algn="ctr">
              <a:defRPr sz="2400">
                <a:solidFill>
                  <a:schemeClr val="accent1"/>
                </a:solidFill>
                <a:effectLst>
                  <a:outerShdw dist="63500" dir="5400000" algn="tl" rotWithShape="0">
                    <a:prstClr val="black">
                      <a:alpha val="10000"/>
                    </a:prstClr>
                  </a:outerShdw>
                </a:effectLst>
                <a:latin typeface="DIN-BlackItalic" pitchFamily="50" charset="0"/>
                <a:ea typeface="+mj-ea"/>
              </a:defRPr>
            </a:lvl1pPr>
          </a:lstStyle>
          <a:p>
            <a:pPr algn="l"/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Handout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魏楚璇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Wei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zh-CN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Chuxuan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PPT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王李菲</a:t>
            </a:r>
            <a:r>
              <a:rPr lang="zh-CN" altLang="en-U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（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Wang </a:t>
            </a:r>
            <a:r>
              <a:rPr lang="en-US" altLang="zh-CN" sz="1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Lifei</a:t>
            </a:r>
            <a:r>
              <a:rPr lang="en-US" altLang="zh-CN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lang="zh-CN" altLang="en-US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48319FDC-4104-4E6D-97C0-C287E84C61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7515060" y="0"/>
            <a:ext cx="5208266" cy="524394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b="27778"/>
          <a:stretch>
            <a:fillRect/>
          </a:stretch>
        </p:blipFill>
        <p:spPr>
          <a:xfrm>
            <a:off x="9601365" y="-1"/>
            <a:ext cx="3149447" cy="62658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Liu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Zhongde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693456"/>
            <a:ext cx="634763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“Faithfulness, Expressiveness and Closeness”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zh-CN" sz="2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ore suitable for being translation criterion for they take all related aspects into consideration.</a:t>
            </a:r>
            <a:endParaRPr lang="zh-CN" altLang="zh-CN" sz="2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9D37A27-6D39-4217-897F-BF83AFA231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38" y="1273769"/>
            <a:ext cx="3381392" cy="4660902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B4FE8BF-8336-4811-B02B-3F16AC4F42EC}"/>
              </a:ext>
            </a:extLst>
          </p:cNvPr>
          <p:cNvSpPr txBox="1"/>
          <p:nvPr/>
        </p:nvSpPr>
        <p:spPr>
          <a:xfrm>
            <a:off x="1346611" y="6060902"/>
            <a:ext cx="2903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刘重德</a:t>
            </a:r>
            <a:r>
              <a:rPr lang="zh-CN" altLang="en-US" sz="1800" dirty="0"/>
              <a:t>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Liu </a:t>
            </a:r>
            <a:r>
              <a:rPr lang="en-US" altLang="zh-C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Zhongde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1914-2008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5416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Alexander Fraser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Tytler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728162"/>
            <a:ext cx="63476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T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here is still someone holding the opinion that these translation thoughts took their ideas from the three principles of famous British translator </a:t>
            </a:r>
            <a:r>
              <a:rPr lang="en-US" altLang="zh-CN" sz="2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Tytler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9D37A27-6D39-4217-897F-BF83AFA231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0375" y="1490487"/>
            <a:ext cx="4812998" cy="430232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638EB6A4-6D8A-4944-B834-66EDEAEE97EB}"/>
              </a:ext>
            </a:extLst>
          </p:cNvPr>
          <p:cNvSpPr txBox="1"/>
          <p:nvPr/>
        </p:nvSpPr>
        <p:spPr>
          <a:xfrm>
            <a:off x="1020135" y="5903893"/>
            <a:ext cx="3042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Alexander Fraser </a:t>
            </a:r>
            <a:r>
              <a:rPr lang="en-US" altLang="zh-CN" sz="2000" dirty="0" err="1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Tytler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1747-1814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8342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4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2" y="3315639"/>
            <a:ext cx="5795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Significance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59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5575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Profound Significance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398C725-D5B1-45FA-AC92-A25E4E9B35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90" y="1632097"/>
            <a:ext cx="3378429" cy="4391958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319600E7-6653-473B-AFD2-C70A0B8D8BF6}"/>
              </a:ext>
            </a:extLst>
          </p:cNvPr>
          <p:cNvSpPr txBox="1"/>
          <p:nvPr/>
        </p:nvSpPr>
        <p:spPr>
          <a:xfrm>
            <a:off x="4827182" y="2119916"/>
            <a:ext cx="66240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His translation thoughts are </a:t>
            </a: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concise, which cater to the taste of Chinese readers.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His translation thoughts that can be put forward at that time under the social conditions are pioneering.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Lay the solid foundation for future translation theories.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46184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2764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References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097EA9E7-CC16-41D9-8ACF-1746290FFE54}"/>
              </a:ext>
            </a:extLst>
          </p:cNvPr>
          <p:cNvSpPr txBox="1"/>
          <p:nvPr/>
        </p:nvSpPr>
        <p:spPr>
          <a:xfrm>
            <a:off x="711791" y="1712815"/>
            <a:ext cx="109945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Xiaoping Tang. Studies on Yan Fu's Translation Thoughts “Faithfulness, Expressiveness, and Elegance”.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 in Social Science, Education and Humanities Research, volume 329,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陈福康：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中国译学理论史稿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，上海：上海外语教育出版社，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2000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冯立新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:《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论严复“信、达、雅”翻译思想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华南农业大学学报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社会科学版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)》,2005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郭芳：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信达雅翻译理论的发展研究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》,《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教育理论实践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2016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刘云虹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许钧：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理论的创新与实践的支点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——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翻译标准“信达雅”的实践再审视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中国翻译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2010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年第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期。</a:t>
            </a:r>
          </a:p>
        </p:txBody>
      </p:sp>
    </p:spTree>
    <p:extLst>
      <p:ext uri="{BB962C8B-B14F-4D97-AF65-F5344CB8AC3E}">
        <p14:creationId xmlns:p14="http://schemas.microsoft.com/office/powerpoint/2010/main" val="4121003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4123267" y="0"/>
            <a:ext cx="8627545" cy="754402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54902" y="2621972"/>
            <a:ext cx="10510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Thank you.</a:t>
            </a:r>
            <a:endParaRPr lang="zh-CN" altLang="en-US" sz="54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48319FDC-4104-4E6D-97C0-C287E84C61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8296"/>
          <a:stretch>
            <a:fillRect/>
          </a:stretch>
        </p:blipFill>
        <p:spPr>
          <a:xfrm>
            <a:off x="7515060" y="0"/>
            <a:ext cx="5208266" cy="524394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b="27778"/>
          <a:stretch>
            <a:fillRect/>
          </a:stretch>
        </p:blipFill>
        <p:spPr>
          <a:xfrm>
            <a:off x="9601365" y="-1"/>
            <a:ext cx="3149447" cy="626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15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0" r="27981"/>
          <a:stretch>
            <a:fillRect/>
          </a:stretch>
        </p:blipFill>
        <p:spPr>
          <a:xfrm rot="10800000" flipH="1">
            <a:off x="5452736" y="-1"/>
            <a:ext cx="6739264" cy="68580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6168" b="35289"/>
          <a:stretch>
            <a:fillRect/>
          </a:stretch>
        </p:blipFill>
        <p:spPr>
          <a:xfrm rot="10800000" flipH="1">
            <a:off x="7734300" y="897354"/>
            <a:ext cx="4492532" cy="596064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863865" y="1849108"/>
            <a:ext cx="381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01  Introduction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63865" y="3018571"/>
            <a:ext cx="8560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02  Explanation of Translation Thought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63865" y="5225989"/>
            <a:ext cx="3938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04  Significance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63865" y="4178756"/>
            <a:ext cx="7983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03 Modern Interpretation and Development </a:t>
            </a:r>
            <a:endParaRPr lang="zh-CN" altLang="en-US" sz="32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337344" y="3480509"/>
            <a:ext cx="1956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微软雅黑" panose="020B0503020204020204" pitchFamily="34" charset="-122"/>
                <a:cs typeface="+mn-cs"/>
              </a:rPr>
              <a:t>CONTENTS</a:t>
            </a:r>
            <a:endParaRPr kumimoji="0" lang="zh-CN" altLang="en-US" sz="2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25" name="直接连接符 24"/>
          <p:cNvCxnSpPr>
            <a:cxnSpLocks/>
          </p:cNvCxnSpPr>
          <p:nvPr/>
        </p:nvCxnSpPr>
        <p:spPr>
          <a:xfrm>
            <a:off x="9453389" y="3944755"/>
            <a:ext cx="30613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1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2" y="3315639"/>
            <a:ext cx="5795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Introduction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3156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Introduction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971BBDF-1AB7-4A78-AC38-EB357EFC8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27" y="1490153"/>
            <a:ext cx="3101433" cy="406908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152B6962-72A2-45C4-917B-73F1C4FAFF23}"/>
              </a:ext>
            </a:extLst>
          </p:cNvPr>
          <p:cNvSpPr txBox="1"/>
          <p:nvPr/>
        </p:nvSpPr>
        <p:spPr>
          <a:xfrm>
            <a:off x="473150" y="5735095"/>
            <a:ext cx="38489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严复</a:t>
            </a:r>
            <a:r>
              <a:rPr lang="zh-CN" altLang="en-US" sz="2000" dirty="0"/>
              <a:t>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 Fu</a:t>
            </a:r>
          </a:p>
          <a:p>
            <a:pPr algn="ctr"/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1854-1921</a:t>
            </a: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A6AE653-967C-470E-917F-A97A2B3E6757}"/>
              </a:ext>
            </a:extLst>
          </p:cNvPr>
          <p:cNvSpPr/>
          <p:nvPr/>
        </p:nvSpPr>
        <p:spPr>
          <a:xfrm>
            <a:off x="4795287" y="2184318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C504E2A-E508-4295-A1C4-A971FFF36C66}"/>
              </a:ext>
            </a:extLst>
          </p:cNvPr>
          <p:cNvSpPr txBox="1"/>
          <p:nvPr/>
        </p:nvSpPr>
        <p:spPr>
          <a:xfrm>
            <a:off x="5259572" y="2693419"/>
            <a:ext cx="65780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thinker,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scholar and translator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 Works: 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Evolution and Ethics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(Thomas Henry Huxley)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Wealth of  Nations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(Adam Smith)</a:t>
            </a:r>
          </a:p>
        </p:txBody>
      </p:sp>
    </p:spTree>
    <p:extLst>
      <p:ext uri="{BB962C8B-B14F-4D97-AF65-F5344CB8AC3E}">
        <p14:creationId xmlns:p14="http://schemas.microsoft.com/office/powerpoint/2010/main" val="377461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2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1" y="3315639"/>
            <a:ext cx="645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Explanation of Translation Thoughts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48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97963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“Faithfulness, Expressiveness, Elegance”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F7111BD8-1A5B-47B3-BF09-9CAC327B20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62" y="2199314"/>
            <a:ext cx="5561207" cy="2883047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F3F2627-4240-48B1-A513-FA3C53BBE70C}"/>
              </a:ext>
            </a:extLst>
          </p:cNvPr>
          <p:cNvSpPr txBox="1"/>
          <p:nvPr/>
        </p:nvSpPr>
        <p:spPr>
          <a:xfrm>
            <a:off x="6569217" y="1748011"/>
            <a:ext cx="51993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Faithfulness: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meaning of the target text should be close to that of original one</a:t>
            </a:r>
          </a:p>
          <a:p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Expressiveness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target text should be coherent and clear</a:t>
            </a:r>
          </a:p>
          <a:p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Elegance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target text should be of refined language, namely, the ancient Chinese.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15F5B36-26BA-4060-8162-787862BB2751}"/>
              </a:ext>
            </a:extLst>
          </p:cNvPr>
          <p:cNvSpPr txBox="1"/>
          <p:nvPr/>
        </p:nvSpPr>
        <p:spPr>
          <a:xfrm>
            <a:off x="711791" y="5251321"/>
            <a:ext cx="511798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天演论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dirty="0"/>
              <a:t> </a:t>
            </a:r>
            <a:r>
              <a:rPr lang="en-US" altLang="zh-C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and Ethics</a:t>
            </a:r>
            <a:endParaRPr lang="en-US" altLang="zh-C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by Thomas Henry Huxley</a:t>
            </a:r>
          </a:p>
          <a:p>
            <a:pPr algn="ctr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Translated by Yan Fu 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59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-7399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4" y="252462"/>
            <a:ext cx="441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Relationship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sp>
        <p:nvSpPr>
          <p:cNvPr id="21" name="Oval 28"/>
          <p:cNvSpPr>
            <a:spLocks noChangeAspect="1"/>
          </p:cNvSpPr>
          <p:nvPr/>
        </p:nvSpPr>
        <p:spPr>
          <a:xfrm>
            <a:off x="2419399" y="3125496"/>
            <a:ext cx="1971847" cy="1547973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34"/>
          <p:cNvSpPr>
            <a:spLocks noChangeAspect="1"/>
          </p:cNvSpPr>
          <p:nvPr/>
        </p:nvSpPr>
        <p:spPr>
          <a:xfrm>
            <a:off x="4976037" y="5365472"/>
            <a:ext cx="2005287" cy="1485129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37"/>
          <p:cNvSpPr>
            <a:spLocks noChangeAspect="1"/>
          </p:cNvSpPr>
          <p:nvPr/>
        </p:nvSpPr>
        <p:spPr>
          <a:xfrm>
            <a:off x="8024209" y="2960667"/>
            <a:ext cx="1856753" cy="1544449"/>
          </a:xfrm>
          <a:prstGeom prst="ellipse">
            <a:avLst/>
          </a:prstGeom>
          <a:solidFill>
            <a:srgbClr val="8191B1">
              <a:alpha val="91000"/>
            </a:srgbClr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文本框 51"/>
          <p:cNvSpPr txBox="1"/>
          <p:nvPr/>
        </p:nvSpPr>
        <p:spPr>
          <a:xfrm>
            <a:off x="8299598" y="3478256"/>
            <a:ext cx="294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Elegance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4943109" y="5878465"/>
            <a:ext cx="294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Expressiveness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2561097" y="3665157"/>
            <a:ext cx="292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schemeClr val="tx1">
                    <a:alpha val="65000"/>
                  </a:schemeClr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Faithfulness</a:t>
            </a:r>
            <a:endParaRPr lang="zh-CN" altLang="en-US" sz="2400" b="1" dirty="0">
              <a:solidFill>
                <a:schemeClr val="tx1">
                  <a:alpha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同侧圆角矩形 15">
            <a:extLst>
              <a:ext uri="{FF2B5EF4-FFF2-40B4-BE49-F238E27FC236}">
                <a16:creationId xmlns:a16="http://schemas.microsoft.com/office/drawing/2014/main" id="{F0165188-37C2-470C-BA4E-6A358FC529CE}"/>
              </a:ext>
            </a:extLst>
          </p:cNvPr>
          <p:cNvSpPr/>
          <p:nvPr/>
        </p:nvSpPr>
        <p:spPr>
          <a:xfrm rot="5400000">
            <a:off x="1871384" y="297489"/>
            <a:ext cx="509170" cy="219139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8191B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9" name="同侧圆角矩形 15">
            <a:extLst>
              <a:ext uri="{FF2B5EF4-FFF2-40B4-BE49-F238E27FC236}">
                <a16:creationId xmlns:a16="http://schemas.microsoft.com/office/drawing/2014/main" id="{816FB619-2C51-445D-9517-2491012BA3BB}"/>
              </a:ext>
            </a:extLst>
          </p:cNvPr>
          <p:cNvSpPr/>
          <p:nvPr/>
        </p:nvSpPr>
        <p:spPr>
          <a:xfrm rot="5400000">
            <a:off x="3567340" y="-740386"/>
            <a:ext cx="509045" cy="558318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8191B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55DFCE1-073D-451D-8516-56AB84D2B780}"/>
              </a:ext>
            </a:extLst>
          </p:cNvPr>
          <p:cNvSpPr txBox="1"/>
          <p:nvPr/>
        </p:nvSpPr>
        <p:spPr>
          <a:xfrm>
            <a:off x="1318437" y="1138600"/>
            <a:ext cx="1679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8E9A5634-A6B1-4468-B704-F5D57C4D763D}"/>
              </a:ext>
            </a:extLst>
          </p:cNvPr>
          <p:cNvSpPr txBox="1"/>
          <p:nvPr/>
        </p:nvSpPr>
        <p:spPr>
          <a:xfrm>
            <a:off x="1318437" y="1789147"/>
            <a:ext cx="5434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Controlled and complement each other.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箭头: 左弧形 9">
            <a:extLst>
              <a:ext uri="{FF2B5EF4-FFF2-40B4-BE49-F238E27FC236}">
                <a16:creationId xmlns:a16="http://schemas.microsoft.com/office/drawing/2014/main" id="{5FB6C31D-A430-4149-9216-52D55C41F204}"/>
              </a:ext>
            </a:extLst>
          </p:cNvPr>
          <p:cNvSpPr/>
          <p:nvPr/>
        </p:nvSpPr>
        <p:spPr>
          <a:xfrm rot="19554283">
            <a:off x="2729196" y="4979383"/>
            <a:ext cx="1332089" cy="2003249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6" name="箭头: 左弧形 55">
            <a:extLst>
              <a:ext uri="{FF2B5EF4-FFF2-40B4-BE49-F238E27FC236}">
                <a16:creationId xmlns:a16="http://schemas.microsoft.com/office/drawing/2014/main" id="{E8CC947A-2AAD-4C50-A58E-17A9070C361C}"/>
              </a:ext>
            </a:extLst>
          </p:cNvPr>
          <p:cNvSpPr/>
          <p:nvPr/>
        </p:nvSpPr>
        <p:spPr>
          <a:xfrm rot="13879505">
            <a:off x="8016733" y="4817744"/>
            <a:ext cx="1332089" cy="2003249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B630994-EA4A-4AC5-87B5-4F9E7DC91D4B}"/>
              </a:ext>
            </a:extLst>
          </p:cNvPr>
          <p:cNvSpPr txBox="1"/>
          <p:nvPr/>
        </p:nvSpPr>
        <p:spPr>
          <a:xfrm>
            <a:off x="554673" y="5604470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contributes to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A0AD0886-568F-4C97-9F85-721727272E62}"/>
              </a:ext>
            </a:extLst>
          </p:cNvPr>
          <p:cNvSpPr txBox="1"/>
          <p:nvPr/>
        </p:nvSpPr>
        <p:spPr>
          <a:xfrm>
            <a:off x="9774508" y="5604470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contributes to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箭头: 上下 11">
            <a:extLst>
              <a:ext uri="{FF2B5EF4-FFF2-40B4-BE49-F238E27FC236}">
                <a16:creationId xmlns:a16="http://schemas.microsoft.com/office/drawing/2014/main" id="{3015D605-D5BA-45EB-830C-71B967DC9118}"/>
              </a:ext>
            </a:extLst>
          </p:cNvPr>
          <p:cNvSpPr/>
          <p:nvPr/>
        </p:nvSpPr>
        <p:spPr>
          <a:xfrm rot="18579587">
            <a:off x="4431822" y="4165041"/>
            <a:ext cx="594660" cy="164666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3501AD5-06B2-4AB7-846C-428D319C5DF0}"/>
              </a:ext>
            </a:extLst>
          </p:cNvPr>
          <p:cNvSpPr txBox="1"/>
          <p:nvPr/>
        </p:nvSpPr>
        <p:spPr>
          <a:xfrm>
            <a:off x="4522455" y="4329306"/>
            <a:ext cx="2523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requirements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箭头: 下 12">
            <a:extLst>
              <a:ext uri="{FF2B5EF4-FFF2-40B4-BE49-F238E27FC236}">
                <a16:creationId xmlns:a16="http://schemas.microsoft.com/office/drawing/2014/main" id="{70D72FE4-76BA-4401-8311-E3FCBCD93DB8}"/>
              </a:ext>
            </a:extLst>
          </p:cNvPr>
          <p:cNvSpPr/>
          <p:nvPr/>
        </p:nvSpPr>
        <p:spPr>
          <a:xfrm rot="2690146">
            <a:off x="7175413" y="4106711"/>
            <a:ext cx="765316" cy="190689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4A4C58DC-4564-4E7F-95FC-6DE512C33D9E}"/>
              </a:ext>
            </a:extLst>
          </p:cNvPr>
          <p:cNvSpPr txBox="1"/>
          <p:nvPr/>
        </p:nvSpPr>
        <p:spPr>
          <a:xfrm>
            <a:off x="7151854" y="4410006"/>
            <a:ext cx="252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0" y="-1"/>
            <a:ext cx="12750813" cy="6858001"/>
            <a:chOff x="0" y="-1"/>
            <a:chExt cx="12750813" cy="6858001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DADF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1" name="图片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10" r="8296"/>
            <a:stretch>
              <a:fillRect/>
            </a:stretch>
          </p:blipFill>
          <p:spPr>
            <a:xfrm>
              <a:off x="4682080" y="-1"/>
              <a:ext cx="8068733" cy="68580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93" b="27778"/>
            <a:stretch>
              <a:fillRect/>
            </a:stretch>
          </p:blipFill>
          <p:spPr>
            <a:xfrm>
              <a:off x="7903661" y="0"/>
              <a:ext cx="4847152" cy="4952992"/>
            </a:xfrm>
            <a:prstGeom prst="rect">
              <a:avLst/>
            </a:prstGeom>
          </p:spPr>
        </p:pic>
      </p:grpSp>
      <p:sp>
        <p:nvSpPr>
          <p:cNvPr id="12" name="文本框 11"/>
          <p:cNvSpPr txBox="1"/>
          <p:nvPr/>
        </p:nvSpPr>
        <p:spPr>
          <a:xfrm>
            <a:off x="528073" y="2356651"/>
            <a:ext cx="2242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PART 3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91801" y="3315639"/>
            <a:ext cx="6455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Modern Interpretation</a:t>
            </a:r>
          </a:p>
          <a:p>
            <a:r>
              <a:rPr lang="en-US" altLang="zh-CN" sz="4800" b="1" dirty="0">
                <a:solidFill>
                  <a:schemeClr val="tx1">
                    <a:lumMod val="65000"/>
                    <a:lumOff val="35000"/>
                    <a:alpha val="9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and Development</a:t>
            </a:r>
            <a:endParaRPr lang="zh-CN" altLang="en-US" sz="4800" b="1" dirty="0">
              <a:solidFill>
                <a:schemeClr val="tx1">
                  <a:lumMod val="65000"/>
                  <a:lumOff val="35000"/>
                  <a:alpha val="9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998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D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1187123" y="252462"/>
            <a:ext cx="694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Lin </a:t>
            </a:r>
            <a:r>
              <a:rPr lang="en-US" altLang="zh-CN" sz="4000" b="1" dirty="0" err="1">
                <a:solidFill>
                  <a:srgbClr val="8191B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Yutang</a:t>
            </a:r>
            <a:endParaRPr lang="zh-CN" altLang="en-US" sz="4000" b="1" dirty="0">
              <a:solidFill>
                <a:srgbClr val="8191B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5130" r="15814"/>
          <a:stretch>
            <a:fillRect/>
          </a:stretch>
        </p:blipFill>
        <p:spPr>
          <a:xfrm flipH="1">
            <a:off x="-1" y="7399"/>
            <a:ext cx="1423585" cy="1013907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93" r="4883" b="27778"/>
          <a:stretch>
            <a:fillRect/>
          </a:stretch>
        </p:blipFill>
        <p:spPr>
          <a:xfrm flipH="1">
            <a:off x="-3" y="-5727"/>
            <a:ext cx="846930" cy="97804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321C128-A298-4C60-887C-A3083D3DBB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123" y="1558369"/>
            <a:ext cx="3377611" cy="43571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9C65D39-EBA9-425B-935C-3F65187FCE80}"/>
              </a:ext>
            </a:extLst>
          </p:cNvPr>
          <p:cNvSpPr/>
          <p:nvPr/>
        </p:nvSpPr>
        <p:spPr>
          <a:xfrm>
            <a:off x="5273749" y="2163053"/>
            <a:ext cx="6687876" cy="2957195"/>
          </a:xfrm>
          <a:prstGeom prst="rect">
            <a:avLst/>
          </a:prstGeom>
          <a:solidFill>
            <a:srgbClr val="819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A1C946E-E357-4E51-88BF-F926615E02D3}"/>
              </a:ext>
            </a:extLst>
          </p:cNvPr>
          <p:cNvSpPr txBox="1"/>
          <p:nvPr/>
        </p:nvSpPr>
        <p:spPr>
          <a:xfrm>
            <a:off x="5443868" y="2706329"/>
            <a:ext cx="63476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Lin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Yutang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believed that these </a:t>
            </a:r>
            <a:r>
              <a:rPr lang="en-US" altLang="zh-CN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translation thoughts indicated that the target text should be responsible for original text, target readers, and art itself.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90F8651-75E8-400C-8EC4-1675843DACBA}"/>
              </a:ext>
            </a:extLst>
          </p:cNvPr>
          <p:cNvSpPr txBox="1"/>
          <p:nvPr/>
        </p:nvSpPr>
        <p:spPr>
          <a:xfrm>
            <a:off x="1187123" y="6051843"/>
            <a:ext cx="326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林语堂</a:t>
            </a:r>
            <a:r>
              <a:rPr lang="zh-CN" altLang="en-US" sz="1800" dirty="0"/>
              <a:t>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 </a:t>
            </a:r>
            <a:r>
              <a:rPr lang="en-US" altLang="zh-C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Yutang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1895-1976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680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456</Words>
  <Application>Microsoft Office PowerPoint</Application>
  <PresentationFormat>宽屏</PresentationFormat>
  <Paragraphs>78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等线</vt:lpstr>
      <vt:lpstr>等线 Light</vt:lpstr>
      <vt:lpstr>华文楷体</vt:lpstr>
      <vt:lpstr>宋体</vt:lpstr>
      <vt:lpstr>微软雅黑</vt:lpstr>
      <vt:lpstr>Arial</vt:lpstr>
      <vt:lpstr>Century Gothic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andy Gu</dc:creator>
  <cp:lastModifiedBy>王 李菲</cp:lastModifiedBy>
  <cp:revision>43</cp:revision>
  <dcterms:created xsi:type="dcterms:W3CDTF">2021-03-24T06:38:00Z</dcterms:created>
  <dcterms:modified xsi:type="dcterms:W3CDTF">2021-11-14T08:38:27Z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