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7" r:id="rId3"/>
    <p:sldId id="256" r:id="rId5"/>
    <p:sldId id="258" r:id="rId6"/>
    <p:sldId id="262" r:id="rId7"/>
    <p:sldId id="259" r:id="rId8"/>
    <p:sldId id="280" r:id="rId9"/>
    <p:sldId id="281" r:id="rId10"/>
    <p:sldId id="287" r:id="rId11"/>
    <p:sldId id="283" r:id="rId12"/>
    <p:sldId id="288" r:id="rId13"/>
    <p:sldId id="284" r:id="rId14"/>
    <p:sldId id="289" r:id="rId15"/>
    <p:sldId id="285" r:id="rId16"/>
    <p:sldId id="276" r:id="rId17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67FBD"/>
    <a:srgbClr val="7A99B8"/>
    <a:srgbClr val="91AAC5"/>
    <a:srgbClr val="35669B"/>
    <a:srgbClr val="528EA9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14" y="318"/>
      </p:cViewPr>
      <p:guideLst>
        <p:guide orient="horz" pos="2160"/>
        <p:guide pos="385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06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B9C5-D2B3-4953-8567-EA53C1F1B04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 userDrawn="1"/>
        </p:nvSpPr>
        <p:spPr>
          <a:xfrm>
            <a:off x="0" y="-44132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dd490d4226540cc8deaaccd1d6d84e3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780" y="579120"/>
            <a:ext cx="12186920" cy="569912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8D37F-46AE-4CE4-B8B7-2ACA69C039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EEBA8-9787-4325-A305-CC6A8C53B1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000">
    <p:pull dir="r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4132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dd490d4226540cc8deaaccd1d6d84e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40" y="1524635"/>
            <a:ext cx="12186920" cy="380873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987200" y="3775322"/>
            <a:ext cx="2456008" cy="5067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 Yu      Ling Zijin</a:t>
            </a:r>
            <a:endPara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2940" y="2093595"/>
            <a:ext cx="118751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4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History of Translation in Ancient China</a:t>
            </a:r>
            <a:endParaRPr lang="en-US" altLang="zh-CN" sz="4800" b="1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2834005" y="3416935"/>
            <a:ext cx="6385560" cy="0"/>
          </a:xfrm>
          <a:prstGeom prst="line">
            <a:avLst/>
          </a:prstGeom>
          <a:ln cap="rnd">
            <a:solidFill>
              <a:schemeClr val="bg1">
                <a:lumMod val="65000"/>
              </a:schemeClr>
            </a:solidFill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04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2726690" y="3359150"/>
            <a:ext cx="7131685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Yuan Dynasty</a:t>
            </a:r>
            <a:endParaRPr lang="en-US" altLang="zh-CN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Yuan Dynasty</a:t>
            </a:r>
            <a:endParaRPr lang="en-US" altLang="zh-CN" sz="32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64465" y="1659890"/>
            <a:ext cx="969645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Background: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Arabs began to settle in China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activity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：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scientific works from Arabic or European languages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Characteristic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  scientific merit was minimal, 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and of no great significance.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pic>
        <p:nvPicPr>
          <p:cNvPr id="3" name="图片 2" descr="timg3AK4BV6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9985" y="3390265"/>
            <a:ext cx="4469765" cy="285305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05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2617470" y="3388995"/>
            <a:ext cx="727075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Ming Dynasty</a:t>
            </a:r>
            <a:endParaRPr lang="en-US" altLang="zh-CN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47879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Ming Dynasty</a:t>
            </a:r>
            <a:endParaRPr lang="en-US" altLang="zh-CN" sz="32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54000" y="1159510"/>
            <a:ext cx="9696450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Background: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China came into contact with Europe in various scientific and technological fields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Major translators: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western Christian missionaries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activity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:western science and technology 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as well as Christian texts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Influence: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 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A. Laid a foundation  for further research 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B. Facilitated the scientific and technological development of ancient China</a:t>
            </a:r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pic>
        <p:nvPicPr>
          <p:cNvPr id="3" name="图片 2" descr="timgPWL3UXBT"/>
          <p:cNvPicPr>
            <a:picLocks noChangeAspect="1"/>
          </p:cNvPicPr>
          <p:nvPr/>
        </p:nvPicPr>
        <p:blipFill>
          <a:blip r:embed="rId1"/>
          <a:srcRect l="354" t="2148" r="64403" b="395"/>
          <a:stretch>
            <a:fillRect/>
          </a:stretch>
        </p:blipFill>
        <p:spPr>
          <a:xfrm>
            <a:off x="9080500" y="935355"/>
            <a:ext cx="2993390" cy="4657090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687445" y="2846705"/>
            <a:ext cx="4847590" cy="9220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Thank you</a:t>
            </a:r>
            <a:endParaRPr lang="en-US" altLang="zh-CN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5549832" y="4064176"/>
            <a:ext cx="1122744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dd490d4226540cc8deaaccd1d6d84e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1499235"/>
            <a:ext cx="12186920" cy="5301615"/>
          </a:xfrm>
          <a:prstGeom prst="rect">
            <a:avLst/>
          </a:prstGeom>
        </p:spPr>
      </p:pic>
      <p:sp>
        <p:nvSpPr>
          <p:cNvPr id="15" name="Rectangle 47"/>
          <p:cNvSpPr/>
          <p:nvPr/>
        </p:nvSpPr>
        <p:spPr>
          <a:xfrm>
            <a:off x="3778885" y="1667510"/>
            <a:ext cx="449834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Introduction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3778885" y="2583815"/>
            <a:ext cx="660273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before Sui Dynasty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17" name="Rectangle 47"/>
          <p:cNvSpPr/>
          <p:nvPr/>
        </p:nvSpPr>
        <p:spPr>
          <a:xfrm>
            <a:off x="3778885" y="3500120"/>
            <a:ext cx="828548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in Sui and Tang dynasty 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18" name="Rectangle 47"/>
          <p:cNvSpPr/>
          <p:nvPr/>
        </p:nvSpPr>
        <p:spPr>
          <a:xfrm>
            <a:off x="3778885" y="4416425"/>
            <a:ext cx="7037705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in Yuan Dynasty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27" name="Rectangle 47"/>
          <p:cNvSpPr/>
          <p:nvPr/>
        </p:nvSpPr>
        <p:spPr>
          <a:xfrm>
            <a:off x="3081655" y="1667465"/>
            <a:ext cx="516608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01.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28" name="Rectangle 47"/>
          <p:cNvSpPr/>
          <p:nvPr/>
        </p:nvSpPr>
        <p:spPr>
          <a:xfrm>
            <a:off x="3081655" y="2573930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02.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3081655" y="3480395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03.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30" name="Rectangle 47"/>
          <p:cNvSpPr/>
          <p:nvPr/>
        </p:nvSpPr>
        <p:spPr>
          <a:xfrm>
            <a:off x="3081655" y="4386860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04.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744085" y="450215"/>
            <a:ext cx="270383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Contents</a:t>
            </a:r>
            <a:endParaRPr lang="zh-CN" altLang="en-US" sz="44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31490" y="5244465"/>
            <a:ext cx="6178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05.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19195" y="5244465"/>
            <a:ext cx="4975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Translation in Ming Dynasty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01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4667250" y="3558540"/>
            <a:ext cx="303149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Introduction</a:t>
            </a:r>
            <a:endParaRPr lang="en-US" altLang="zh-CN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7"/>
          <p:cNvSpPr/>
          <p:nvPr/>
        </p:nvSpPr>
        <p:spPr>
          <a:xfrm>
            <a:off x="1608874" y="893489"/>
            <a:ext cx="2833079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Inrtoduction</a:t>
            </a: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Rectangle 47"/>
          <p:cNvSpPr/>
          <p:nvPr/>
        </p:nvSpPr>
        <p:spPr>
          <a:xfrm>
            <a:off x="1084896" y="863048"/>
            <a:ext cx="413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3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01</a:t>
            </a:r>
            <a:endParaRPr lang="en-US" altLang="zh-CN" sz="3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02435" y="1446530"/>
            <a:ext cx="928560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        Translation has played an essential role in the process of 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western learning and the making of national culture in China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.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China has an over five thousand-year long history of human civilization and a three thousand-year history of translation. This p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resentation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is to provide a chronological review highlighting translation  practice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and theory in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ancient </a:t>
            </a:r>
            <a:r>
              <a:rPr lang="zh-CN" altLang="en-US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China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.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>
              <a:lnSpc>
                <a:spcPct val="150000"/>
              </a:lnSpc>
            </a:pP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333365" y="1586865"/>
            <a:ext cx="1555750" cy="110744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02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47"/>
          <p:cNvSpPr/>
          <p:nvPr/>
        </p:nvSpPr>
        <p:spPr>
          <a:xfrm>
            <a:off x="2546350" y="3209290"/>
            <a:ext cx="737997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Translation Before Sui Dynasty</a:t>
            </a:r>
            <a:endParaRPr lang="en-US" altLang="zh-CN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Before Sui Dynasty</a:t>
            </a:r>
            <a:endParaRPr lang="en-US" altLang="zh-CN" sz="32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54000" y="1703705"/>
            <a:ext cx="969645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Han dynasty (206 BC - 220 BC)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translation became a medium for the dissemination of foreign learning. 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The 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middle of the first century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 </a:t>
            </a:r>
            <a:r>
              <a:rPr lang="zh-CN" altLang="en-US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Buddhism began to penetrate China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.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pPr algn="l"/>
            <a:endParaRPr lang="zh-CN" altLang="en-US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Th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e Buddhist scriptures needed to be translated into Chinese to meet the need of Chinese Buddhists.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pic>
        <p:nvPicPr>
          <p:cNvPr id="2" name="图片 1" descr="timg[3]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39605" y="2036445"/>
            <a:ext cx="2573020" cy="2174240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3685" y="904875"/>
            <a:ext cx="839089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Reprensentatives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: 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r>
              <a:rPr lang="zh-CN" altLang="en-US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An Shigao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: free translation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Zhi Qian: literal translation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zh-CN" altLang="en-US" sz="2800"/>
          </a:p>
        </p:txBody>
      </p:sp>
      <p:pic>
        <p:nvPicPr>
          <p:cNvPr id="5" name="图片 4" descr="timgF9SMDEW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22105" y="672465"/>
            <a:ext cx="1979930" cy="2890520"/>
          </a:xfrm>
          <a:prstGeom prst="rect">
            <a:avLst/>
          </a:prstGeom>
        </p:spPr>
      </p:pic>
      <p:pic>
        <p:nvPicPr>
          <p:cNvPr id="6" name="图片 5" descr="timg3XO4RV2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9010" y="3702050"/>
            <a:ext cx="2804160" cy="2435860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03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1572260" y="3388995"/>
            <a:ext cx="9360535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Sui and Tang Dynasty</a:t>
            </a:r>
            <a:endParaRPr lang="en-US" altLang="zh-CN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15494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Sui and Tang Dynasty</a:t>
            </a:r>
            <a:endParaRPr lang="en-US" altLang="zh-CN" sz="32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4940" y="1434465"/>
            <a:ext cx="1139634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Sui dynasty (581-618) to the Tang dynasty (618-907)</a:t>
            </a:r>
            <a:r>
              <a:rPr lang="zh-CN" altLang="en-US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：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Translators in this period were mainly Buddhist monks. They not only had a very good command of Sanskrit but had also thoroughly studied translation theory.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Reprensentative: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 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Xuan Zang.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Translation criteria: translation"must be both 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truthful and intelligible to the populace." 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He tries to have the best of two worlds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—literal translation and free translation</a:t>
            </a:r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zh-CN" altLang="en-US" sz="2800" b="1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zh-CN" altLang="en-US" sz="2800" b="1">
              <a:latin typeface="方正舒体" panose="02010601030101010101" charset="-122"/>
              <a:ea typeface="方正舒体" panose="02010601030101010101" charset="-122"/>
            </a:endParaRPr>
          </a:p>
        </p:txBody>
      </p:sp>
      <p:pic>
        <p:nvPicPr>
          <p:cNvPr id="5" name="图片 4" descr="u=401927342,4107139751&amp;fm=26&amp;gp=0[1]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439785" y="3030220"/>
            <a:ext cx="2346960" cy="315023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6710,&quot;width&quot;:5000}"/>
</p:tagLst>
</file>

<file path=ppt/tags/tag2.xml><?xml version="1.0" encoding="utf-8"?>
<p:tagLst xmlns:p="http://schemas.openxmlformats.org/presentationml/2006/main">
  <p:tag name="ISPRING_PRESENTATION_TITLE" val="7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2180</Words>
  <Application>WPS 演示</Application>
  <PresentationFormat>宽屏</PresentationFormat>
  <Paragraphs>114</Paragraphs>
  <Slides>14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方正舒体</vt:lpstr>
      <vt:lpstr>Impact</vt:lpstr>
      <vt:lpstr>Calibri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75</dc:title>
  <dc:creator>China</dc:creator>
  <cp:lastModifiedBy>Ling Zijin</cp:lastModifiedBy>
  <cp:revision>38</cp:revision>
  <dcterms:created xsi:type="dcterms:W3CDTF">2017-03-10T15:18:00Z</dcterms:created>
  <dcterms:modified xsi:type="dcterms:W3CDTF">2020-09-30T06:56:23Z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2052-11.1.0.10000</vt:lpwstr>
  </property>
</Properties>
</file>