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87"/>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1" d="100"/>
          <a:sy n="51" d="100"/>
        </p:scale>
        <p:origin x="54"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44A24-BCF7-41D3-B5DD-EA4FA2F1D334}" type="datetimeFigureOut">
              <a:rPr lang="zh-CN" altLang="en-US" smtClean="0"/>
              <a:t>2017/12/19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21719-C62E-4EAE-A6CE-50E5C2523317}" type="slidenum">
              <a:rPr lang="zh-CN" altLang="en-US" smtClean="0"/>
              <a:t>‹#›</a:t>
            </a:fld>
            <a:endParaRPr lang="zh-CN" altLang="en-US"/>
          </a:p>
        </p:txBody>
      </p:sp>
    </p:spTree>
    <p:extLst>
      <p:ext uri="{BB962C8B-B14F-4D97-AF65-F5344CB8AC3E}">
        <p14:creationId xmlns:p14="http://schemas.microsoft.com/office/powerpoint/2010/main" val="219243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50010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r>
              <a:rPr lang="en-US" altLang="zh-CN" dirty="0"/>
              <a:t>1945</a:t>
            </a:r>
            <a:r>
              <a:rPr lang="zh-CN" altLang="en-US" dirty="0"/>
              <a:t>年，日本投降后，</a:t>
            </a:r>
            <a:r>
              <a:rPr lang="zh-CN" altLang="en-US" i="1" dirty="0"/>
              <a:t>朝</a:t>
            </a:r>
            <a:r>
              <a:rPr lang="zh-CN" altLang="en-US" dirty="0"/>
              <a:t>鲜半岛以北纬</a:t>
            </a:r>
            <a:r>
              <a:rPr lang="en-US" altLang="zh-CN" dirty="0"/>
              <a:t>38</a:t>
            </a:r>
            <a:r>
              <a:rPr lang="zh-CN" altLang="en-US" dirty="0"/>
              <a:t>度线为界，分别由苏联和美国军队接收。在美苏的各自支持下于</a:t>
            </a:r>
            <a:r>
              <a:rPr lang="en-US" altLang="zh-CN" dirty="0"/>
              <a:t>1948</a:t>
            </a:r>
            <a:r>
              <a:rPr lang="zh-CN" altLang="en-US" dirty="0"/>
              <a:t>年</a:t>
            </a:r>
            <a:r>
              <a:rPr lang="en-US" altLang="zh-CN" dirty="0"/>
              <a:t>8</a:t>
            </a:r>
            <a:r>
              <a:rPr lang="zh-CN" altLang="en-US" dirty="0"/>
              <a:t>月</a:t>
            </a:r>
            <a:r>
              <a:rPr lang="zh-CN" altLang="en-US" i="1" dirty="0"/>
              <a:t>朝</a:t>
            </a:r>
            <a:r>
              <a:rPr lang="zh-CN" altLang="en-US" dirty="0"/>
              <a:t>鲜半岛南部成立大</a:t>
            </a:r>
            <a:r>
              <a:rPr lang="zh-CN" altLang="en-US" i="1" dirty="0"/>
              <a:t>韩</a:t>
            </a:r>
            <a:r>
              <a:rPr lang="zh-CN" altLang="en-US" dirty="0"/>
              <a:t>民国（亦称南朝鲜或南</a:t>
            </a:r>
            <a:r>
              <a:rPr lang="zh-CN" altLang="en-US" i="1" dirty="0"/>
              <a:t>韩</a:t>
            </a:r>
            <a:r>
              <a:rPr lang="zh-CN" altLang="en-US" dirty="0"/>
              <a:t>），</a:t>
            </a:r>
            <a:r>
              <a:rPr lang="en-US" altLang="zh-CN" dirty="0"/>
              <a:t>1948</a:t>
            </a:r>
            <a:r>
              <a:rPr lang="zh-CN" altLang="en-US" dirty="0"/>
              <a:t>年</a:t>
            </a:r>
            <a:r>
              <a:rPr lang="en-US" altLang="zh-CN" dirty="0"/>
              <a:t>9</a:t>
            </a:r>
            <a:r>
              <a:rPr lang="zh-CN" altLang="en-US" dirty="0"/>
              <a:t>月朝鲜半岛北部成立朝鲜民主主义人民共和国（亦称北朝鲜或北</a:t>
            </a:r>
            <a:r>
              <a:rPr lang="zh-CN" altLang="en-US" i="1" dirty="0"/>
              <a:t>韩</a:t>
            </a:r>
            <a:r>
              <a:rPr lang="zh-CN" altLang="en-US" dirty="0"/>
              <a:t>）。 </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62091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预览及使用此模板前先下载英文</a:t>
            </a:r>
            <a:r>
              <a:rPr lang="en-US" altLang="zh-CN" dirty="0"/>
              <a:t>Segoe Script</a:t>
            </a:r>
            <a:r>
              <a:rPr lang="zh-CN" altLang="en-US"/>
              <a:t>、中文新蒂小丸子小学版字体，预览效果会更加美观！</a:t>
            </a:r>
          </a:p>
        </p:txBody>
      </p:sp>
      <p:sp>
        <p:nvSpPr>
          <p:cNvPr id="4" name="灯片编号占位符 3"/>
          <p:cNvSpPr>
            <a:spLocks noGrp="1"/>
          </p:cNvSpPr>
          <p:nvPr>
            <p:ph type="sldNum" sz="quarter" idx="10"/>
          </p:nvPr>
        </p:nvSpPr>
        <p:spPr/>
        <p:txBody>
          <a:bodyPr/>
          <a:lstStyle/>
          <a:p>
            <a:fld id="{891EE59C-3B2D-4513-AC46-7C0CA58BB25C}"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52439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可以说是</a:t>
            </a:r>
            <a:r>
              <a:rPr lang="en-US" altLang="zh-CN" dirty="0"/>
              <a:t>《</a:t>
            </a:r>
            <a:r>
              <a:rPr lang="zh-CN" altLang="en-US" dirty="0"/>
              <a:t>盘龙</a:t>
            </a:r>
            <a:r>
              <a:rPr lang="en-US" altLang="zh-CN" dirty="0"/>
              <a:t>》</a:t>
            </a:r>
            <a:r>
              <a:rPr lang="zh-CN" altLang="en-US" dirty="0"/>
              <a:t>第一次引起了国外读者对中国网络小说的兴趣，首先因为</a:t>
            </a:r>
            <a:r>
              <a:rPr lang="en-US" altLang="zh-CN" dirty="0"/>
              <a:t>《</a:t>
            </a:r>
            <a:r>
              <a:rPr lang="zh-CN" altLang="en-US" dirty="0"/>
              <a:t>盘龙</a:t>
            </a:r>
            <a:r>
              <a:rPr lang="en-US" altLang="zh-CN" dirty="0"/>
              <a:t>》</a:t>
            </a:r>
            <a:r>
              <a:rPr lang="zh-CN" altLang="en-US" dirty="0"/>
              <a:t>是一个很西化的作品，像里面人名都是西式的，读者看到就比较亲切。很多西方读者都说，读之前的中国小说包括武侠小说都读不进去，光看那个名字怎么发音都不知道，对人物也完全没有代入感。但</a:t>
            </a:r>
            <a:r>
              <a:rPr lang="en-US" altLang="zh-CN" dirty="0"/>
              <a:t>《</a:t>
            </a:r>
            <a:r>
              <a:rPr lang="zh-CN" altLang="en-US" dirty="0"/>
              <a:t>盘龙</a:t>
            </a:r>
            <a:r>
              <a:rPr lang="en-US" altLang="zh-CN" dirty="0"/>
              <a:t>》</a:t>
            </a:r>
            <a:r>
              <a:rPr lang="zh-CN" altLang="en-US" dirty="0"/>
              <a:t>很不一样，我渐渐就发现一天点击量有十几万了，就想能不能自己弄个网站，毕竟也有了那么多读者，这样各方面也都简单一点，比如上传文章我都可以控制得好一点，论坛毕竟是一个比较粗糙的上传文章的方式。</a:t>
            </a:r>
          </a:p>
        </p:txBody>
      </p:sp>
      <p:sp>
        <p:nvSpPr>
          <p:cNvPr id="4" name="Slide Number Placeholder 3"/>
          <p:cNvSpPr>
            <a:spLocks noGrp="1"/>
          </p:cNvSpPr>
          <p:nvPr>
            <p:ph type="sldNum" sz="quarter" idx="10"/>
          </p:nvPr>
        </p:nvSpPr>
        <p:spPr/>
        <p:txBody>
          <a:bodyPr/>
          <a:lstStyle/>
          <a:p>
            <a:fld id="{891EE59C-3B2D-4513-AC46-7C0CA58BB25C}" type="slidenum">
              <a:rPr lang="zh-CN" altLang="en-US" smtClean="0">
                <a:solidFill>
                  <a:prstClr val="black"/>
                </a:solidFill>
              </a:rPr>
              <a:pPr/>
              <a:t>54</a:t>
            </a:fld>
            <a:endParaRPr lang="zh-CN" altLang="en-US">
              <a:solidFill>
                <a:prstClr val="black"/>
              </a:solidFill>
            </a:endParaRPr>
          </a:p>
        </p:txBody>
      </p:sp>
    </p:spTree>
    <p:extLst>
      <p:ext uri="{BB962C8B-B14F-4D97-AF65-F5344CB8AC3E}">
        <p14:creationId xmlns:p14="http://schemas.microsoft.com/office/powerpoint/2010/main" val="404012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预览及使用此模板前先下载英文</a:t>
            </a:r>
            <a:r>
              <a:rPr lang="en-US" altLang="zh-CN" dirty="0" smtClean="0"/>
              <a:t>Segoe Script</a:t>
            </a:r>
            <a:r>
              <a:rPr lang="zh-CN" altLang="en-US" smtClean="0"/>
              <a:t>、中文新蒂小丸子小学版字体，预览效果会更加美观！</a:t>
            </a:r>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solidFill>
                  <a:prstClr val="black"/>
                </a:solidFill>
              </a:rPr>
              <a:pPr/>
              <a:t>64</a:t>
            </a:fld>
            <a:endParaRPr lang="zh-CN" altLang="en-US">
              <a:solidFill>
                <a:prstClr val="black"/>
              </a:solidFill>
            </a:endParaRPr>
          </a:p>
        </p:txBody>
      </p:sp>
    </p:spTree>
    <p:extLst>
      <p:ext uri="{BB962C8B-B14F-4D97-AF65-F5344CB8AC3E}">
        <p14:creationId xmlns:p14="http://schemas.microsoft.com/office/powerpoint/2010/main" val="13623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548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679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492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8198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304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428231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310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2602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8977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5366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047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2192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1298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815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2901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404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0247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1706277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5182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0569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4620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362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3964498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1500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9774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6538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2390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0202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6438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3154060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34838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1201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81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147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4503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5108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5901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3369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695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692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775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480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842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542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6380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8507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07775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solidFill>
                  <a:prstClr val="black">
                    <a:tint val="75000"/>
                  </a:prstClr>
                </a:solidFill>
              </a:rPr>
              <a:pPr/>
              <a:t>2017/12/19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16472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8.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emf"/><Relationship Id="rId5" Type="http://schemas.openxmlformats.org/officeDocument/2006/relationships/image" Target="../media/image28.emf"/><Relationship Id="rId10" Type="http://schemas.openxmlformats.org/officeDocument/2006/relationships/image" Target="../media/image29.png"/><Relationship Id="rId4" Type="http://schemas.openxmlformats.org/officeDocument/2006/relationships/image" Target="../media/image2.emf"/><Relationship Id="rId9" Type="http://schemas.openxmlformats.org/officeDocument/2006/relationships/image" Target="../media/image6.emf"/></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emf"/><Relationship Id="rId7" Type="http://schemas.openxmlformats.org/officeDocument/2006/relationships/image" Target="../media/image33.png"/><Relationship Id="rId2" Type="http://schemas.openxmlformats.org/officeDocument/2006/relationships/image" Target="../media/image7.emf"/><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6" Type="http://schemas.openxmlformats.org/officeDocument/2006/relationships/image" Target="../media/image45.emf"/><Relationship Id="rId5" Type="http://schemas.microsoft.com/office/2007/relationships/hdphoto" Target="../media/hdphoto1.wdp"/><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8.emf"/><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5.xml"/><Relationship Id="rId5" Type="http://schemas.openxmlformats.org/officeDocument/2006/relationships/image" Target="../media/image59.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63.emf"/><Relationship Id="rId4" Type="http://schemas.openxmlformats.org/officeDocument/2006/relationships/image" Target="../media/image8.emf"/></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63.emf"/></Relationships>
</file>

<file path=ppt/slides/_rels/slide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 Id="rId4" Type="http://schemas.openxmlformats.org/officeDocument/2006/relationships/image" Target="../media/image63.emf"/></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2.emf"/><Relationship Id="rId4" Type="http://schemas.openxmlformats.org/officeDocument/2006/relationships/image" Target="../media/image1.emf"/></Relationships>
</file>

<file path=ppt/slides/_rels/slide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36.xml"/><Relationship Id="rId5" Type="http://schemas.openxmlformats.org/officeDocument/2006/relationships/image" Target="../media/image72.jpeg"/><Relationship Id="rId4" Type="http://schemas.openxmlformats.org/officeDocument/2006/relationships/image" Target="../media/image71.jpeg"/></Relationships>
</file>

<file path=ppt/slides/_rels/slide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6.xml"/><Relationship Id="rId4" Type="http://schemas.openxmlformats.org/officeDocument/2006/relationships/image" Target="../media/image76.png"/></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34.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20262" y="257111"/>
            <a:ext cx="9615465" cy="3838846"/>
          </a:xfrm>
          <a:prstGeom prst="rect">
            <a:avLst/>
          </a:prstGeom>
        </p:spPr>
      </p:pic>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4"/>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4"/>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5"/>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5"/>
            <a:stretch>
              <a:fillRect/>
            </a:stretch>
          </p:blipFill>
          <p:spPr>
            <a:xfrm rot="5400000">
              <a:off x="4571120" y="-621742"/>
              <a:ext cx="2913750" cy="11868751"/>
            </a:xfrm>
            <a:prstGeom prst="rect">
              <a:avLst/>
            </a:prstGeom>
          </p:spPr>
        </p:pic>
      </p:grpSp>
      <p:sp>
        <p:nvSpPr>
          <p:cNvPr id="14" name="文本框 13"/>
          <p:cNvSpPr txBox="1"/>
          <p:nvPr/>
        </p:nvSpPr>
        <p:spPr>
          <a:xfrm>
            <a:off x="436946" y="2395055"/>
            <a:ext cx="10904319" cy="1569660"/>
          </a:xfrm>
          <a:prstGeom prst="rect">
            <a:avLst/>
          </a:prstGeom>
          <a:noFill/>
        </p:spPr>
        <p:txBody>
          <a:bodyPr wrap="square" rtlCol="0">
            <a:spAutoFit/>
          </a:bodyPr>
          <a:lstStyle/>
          <a:p>
            <a:pPr algn="ctr"/>
            <a:r>
              <a:rPr kumimoji="1" lang="zh-CN" altLang="en-US" sz="4800" dirty="0">
                <a:solidFill>
                  <a:prstClr val="white"/>
                </a:solidFill>
                <a:latin typeface="Segoe Script" panose="020B0504020000000003" pitchFamily="34" charset="0"/>
              </a:rPr>
              <a:t>韩国文学、日本文学在中国的传播</a:t>
            </a:r>
            <a:endParaRPr kumimoji="1" lang="en-US" altLang="zh-CN" sz="4800" dirty="0">
              <a:solidFill>
                <a:prstClr val="white"/>
              </a:solidFill>
              <a:latin typeface="Segoe Script" panose="020B0504020000000003" pitchFamily="34" charset="0"/>
            </a:endParaRPr>
          </a:p>
          <a:p>
            <a:pPr algn="ctr"/>
            <a:r>
              <a:rPr kumimoji="1" lang="zh-CN" altLang="en-US" sz="4800" dirty="0">
                <a:solidFill>
                  <a:prstClr val="white"/>
                </a:solidFill>
                <a:latin typeface="Segoe Script" panose="020B0504020000000003" pitchFamily="34" charset="0"/>
              </a:rPr>
              <a:t>网络文学、武侠文学在海外的传播</a:t>
            </a:r>
          </a:p>
        </p:txBody>
      </p:sp>
      <p:pic>
        <p:nvPicPr>
          <p:cNvPr id="15" name="图片 14"/>
          <p:cNvPicPr>
            <a:picLocks noChangeAspect="1"/>
          </p:cNvPicPr>
          <p:nvPr/>
        </p:nvPicPr>
        <p:blipFill>
          <a:blip r:embed="rId6"/>
          <a:stretch>
            <a:fillRect/>
          </a:stretch>
        </p:blipFill>
        <p:spPr>
          <a:xfrm>
            <a:off x="815883" y="724728"/>
            <a:ext cx="1462500" cy="1091250"/>
          </a:xfrm>
          <a:prstGeom prst="rect">
            <a:avLst/>
          </a:prstGeom>
        </p:spPr>
      </p:pic>
      <p:pic>
        <p:nvPicPr>
          <p:cNvPr id="17" name="图片 16"/>
          <p:cNvPicPr>
            <a:picLocks noChangeAspect="1"/>
          </p:cNvPicPr>
          <p:nvPr/>
        </p:nvPicPr>
        <p:blipFill>
          <a:blip r:embed="rId6"/>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7"/>
          <a:stretch>
            <a:fillRect/>
          </a:stretch>
        </p:blipFill>
        <p:spPr>
          <a:xfrm>
            <a:off x="3100885" y="904316"/>
            <a:ext cx="1248750" cy="978750"/>
          </a:xfrm>
          <a:prstGeom prst="rect">
            <a:avLst/>
          </a:prstGeom>
        </p:spPr>
      </p:pic>
      <p:pic>
        <p:nvPicPr>
          <p:cNvPr id="21" name="图片 20"/>
          <p:cNvPicPr>
            <a:picLocks noChangeAspect="1"/>
          </p:cNvPicPr>
          <p:nvPr/>
        </p:nvPicPr>
        <p:blipFill>
          <a:blip r:embed="rId8"/>
          <a:stretch>
            <a:fillRect/>
          </a:stretch>
        </p:blipFill>
        <p:spPr>
          <a:xfrm>
            <a:off x="966850" y="4543792"/>
            <a:ext cx="1361250" cy="1316250"/>
          </a:xfrm>
          <a:prstGeom prst="rect">
            <a:avLst/>
          </a:prstGeom>
        </p:spPr>
      </p:pic>
      <p:sp>
        <p:nvSpPr>
          <p:cNvPr id="2" name="文本框 1"/>
          <p:cNvSpPr txBox="1"/>
          <p:nvPr/>
        </p:nvSpPr>
        <p:spPr>
          <a:xfrm>
            <a:off x="4285362" y="5333451"/>
            <a:ext cx="4895960" cy="400110"/>
          </a:xfrm>
          <a:prstGeom prst="rect">
            <a:avLst/>
          </a:prstGeom>
          <a:noFill/>
        </p:spPr>
        <p:txBody>
          <a:bodyPr wrap="square" rtlCol="0">
            <a:spAutoFit/>
          </a:bodyPr>
          <a:lstStyle/>
          <a:p>
            <a:r>
              <a:rPr lang="zh-CN" altLang="en-US" sz="2000" dirty="0">
                <a:solidFill>
                  <a:prstClr val="white"/>
                </a:solidFill>
                <a:latin typeface="华文中宋" panose="02010600040101010101" pitchFamily="2" charset="-122"/>
                <a:ea typeface="华文中宋" panose="02010600040101010101" pitchFamily="2" charset="-122"/>
              </a:rPr>
              <a:t>教育学部：刘蓓蓓  安欣  周开一  刘畅</a:t>
            </a:r>
          </a:p>
        </p:txBody>
      </p:sp>
    </p:spTree>
    <p:extLst>
      <p:ext uri="{BB962C8B-B14F-4D97-AF65-F5344CB8AC3E}">
        <p14:creationId xmlns:p14="http://schemas.microsoft.com/office/powerpoint/2010/main" val="151717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现代韩国文学的传播</a:t>
            </a:r>
            <a:endParaRPr lang="zh-CN" altLang="en-US" sz="1600" b="1" dirty="0">
              <a:solidFill>
                <a:srgbClr val="FFFF99"/>
              </a:solidFill>
              <a:latin typeface="Segoe Script" panose="020B0504020000000003" pitchFamily="34" charset="0"/>
            </a:endParaRPr>
          </a:p>
        </p:txBody>
      </p:sp>
      <p:sp>
        <p:nvSpPr>
          <p:cNvPr id="5" name="矩形 4"/>
          <p:cNvSpPr/>
          <p:nvPr/>
        </p:nvSpPr>
        <p:spPr>
          <a:xfrm>
            <a:off x="8694057" y="1343016"/>
            <a:ext cx="2496456" cy="3416320"/>
          </a:xfrm>
          <a:prstGeom prst="rect">
            <a:avLst/>
          </a:prstGeom>
        </p:spPr>
        <p:txBody>
          <a:bodyPr wrap="square">
            <a:spAutoFit/>
          </a:bodyPr>
          <a:lstStyle/>
          <a:p>
            <a:r>
              <a:rPr lang="zh-CN" altLang="zh-CN" sz="2400" dirty="0">
                <a:solidFill>
                  <a:prstClr val="white"/>
                </a:solidFill>
                <a:latin typeface="Segoe UI Symbol" panose="020B0502040204020203" pitchFamily="34" charset="0"/>
                <a:cs typeface="Segoe UI Symbol" panose="020B0502040204020203" pitchFamily="34" charset="0"/>
              </a:rPr>
              <a:t>１９９２年中韩两国建交以后，两国之间的各种交流日趋密切和频繁，大量的韩国文学作品在中国得以传播，并且产生了很大的影响。</a:t>
            </a:r>
            <a:endParaRPr lang="zh-CN" altLang="en-US" sz="2400" dirty="0">
              <a:solidFill>
                <a:prstClr val="white"/>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241" y="1816187"/>
            <a:ext cx="6698344" cy="4216710"/>
          </a:xfrm>
          <a:prstGeom prst="rect">
            <a:avLst/>
          </a:prstGeom>
        </p:spPr>
      </p:pic>
    </p:spTree>
    <p:extLst>
      <p:ext uri="{BB962C8B-B14F-4D97-AF65-F5344CB8AC3E}">
        <p14:creationId xmlns:p14="http://schemas.microsoft.com/office/powerpoint/2010/main" val="186152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0" y="734170"/>
            <a:ext cx="5682425" cy="1239773"/>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3603879" y="784269"/>
            <a:ext cx="3522635" cy="954107"/>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韩国文学在中国较</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少传播的原因分析</a:t>
            </a:r>
            <a:endParaRPr lang="zh-CN" altLang="en-US" sz="1600" b="1" dirty="0">
              <a:solidFill>
                <a:srgbClr val="FFFF99"/>
              </a:solidFill>
              <a:latin typeface="Segoe Script" panose="020B0504020000000003" pitchFamily="34" charset="0"/>
            </a:endParaRPr>
          </a:p>
        </p:txBody>
      </p:sp>
      <p:sp>
        <p:nvSpPr>
          <p:cNvPr id="7" name="矩形 6"/>
          <p:cNvSpPr/>
          <p:nvPr/>
        </p:nvSpPr>
        <p:spPr>
          <a:xfrm>
            <a:off x="970489" y="2024042"/>
            <a:ext cx="10539340" cy="4524315"/>
          </a:xfrm>
          <a:prstGeom prst="rect">
            <a:avLst/>
          </a:prstGeom>
        </p:spPr>
        <p:txBody>
          <a:bodyPr wrap="square">
            <a:spAutoFit/>
          </a:bodyPr>
          <a:lstStyle/>
          <a:p>
            <a:r>
              <a:rPr lang="zh-CN" altLang="en-US" sz="2400" dirty="0">
                <a:solidFill>
                  <a:prstClr val="white"/>
                </a:solidFill>
              </a:rPr>
              <a:t>                 韩国方面：</a:t>
            </a:r>
          </a:p>
          <a:p>
            <a:r>
              <a:rPr lang="zh-CN" altLang="en-US" sz="2400" dirty="0">
                <a:solidFill>
                  <a:prstClr val="white"/>
                </a:solidFill>
              </a:rPr>
              <a:t>① 与文学禁令和解禁时代有关。</a:t>
            </a:r>
          </a:p>
          <a:p>
            <a:r>
              <a:rPr lang="zh-CN" altLang="en-US" sz="2400" dirty="0">
                <a:solidFill>
                  <a:prstClr val="white"/>
                </a:solidFill>
              </a:rPr>
              <a:t>光州事件：二战结束后，东亚大陆上的朝鲜半岛成为冷战时期美国在东亚对抗苏东阵营的最前线。</a:t>
            </a:r>
            <a:r>
              <a:rPr lang="en-US" altLang="zh-CN" sz="2400" dirty="0">
                <a:solidFill>
                  <a:prstClr val="white"/>
                </a:solidFill>
              </a:rPr>
              <a:t>1945</a:t>
            </a:r>
            <a:r>
              <a:rPr lang="zh-CN" altLang="en-US" sz="2400" dirty="0">
                <a:solidFill>
                  <a:prstClr val="white"/>
                </a:solidFill>
              </a:rPr>
              <a:t>年</a:t>
            </a:r>
            <a:r>
              <a:rPr lang="en-US" altLang="zh-CN" sz="2400" dirty="0">
                <a:solidFill>
                  <a:prstClr val="white"/>
                </a:solidFill>
              </a:rPr>
              <a:t>8</a:t>
            </a:r>
            <a:r>
              <a:rPr lang="zh-CN" altLang="en-US" sz="2400" dirty="0">
                <a:solidFill>
                  <a:prstClr val="white"/>
                </a:solidFill>
              </a:rPr>
              <a:t>月日本结束殖民地统治后，朝鲜半岛被划分为由前苏联（</a:t>
            </a:r>
            <a:r>
              <a:rPr lang="en-US" altLang="zh-CN" sz="2400" dirty="0">
                <a:solidFill>
                  <a:prstClr val="white"/>
                </a:solidFill>
              </a:rPr>
              <a:t>1922</a:t>
            </a:r>
            <a:r>
              <a:rPr lang="zh-CN" altLang="en-US" sz="2400" dirty="0">
                <a:solidFill>
                  <a:prstClr val="white"/>
                </a:solidFill>
              </a:rPr>
              <a:t>～</a:t>
            </a:r>
            <a:r>
              <a:rPr lang="en-US" altLang="zh-CN" sz="2400" dirty="0">
                <a:solidFill>
                  <a:prstClr val="white"/>
                </a:solidFill>
              </a:rPr>
              <a:t>1991</a:t>
            </a:r>
            <a:r>
              <a:rPr lang="zh-CN" altLang="en-US" sz="2400" dirty="0">
                <a:solidFill>
                  <a:prstClr val="white"/>
                </a:solidFill>
              </a:rPr>
              <a:t>）支持的朝鲜，及由美国支持的韩国。</a:t>
            </a:r>
            <a:r>
              <a:rPr lang="en-US" altLang="zh-CN" sz="2400" dirty="0">
                <a:solidFill>
                  <a:prstClr val="white"/>
                </a:solidFill>
              </a:rPr>
              <a:t>1950</a:t>
            </a:r>
            <a:r>
              <a:rPr lang="zh-CN" altLang="en-US" sz="2400" dirty="0">
                <a:solidFill>
                  <a:prstClr val="white"/>
                </a:solidFill>
              </a:rPr>
              <a:t>年</a:t>
            </a:r>
            <a:r>
              <a:rPr lang="en-US" altLang="zh-CN" sz="2400" dirty="0">
                <a:solidFill>
                  <a:prstClr val="white"/>
                </a:solidFill>
              </a:rPr>
              <a:t>6</a:t>
            </a:r>
            <a:r>
              <a:rPr lang="zh-CN" altLang="en-US" sz="2400" dirty="0">
                <a:solidFill>
                  <a:prstClr val="white"/>
                </a:solidFill>
              </a:rPr>
              <a:t>月</a:t>
            </a:r>
            <a:r>
              <a:rPr lang="en-US" altLang="zh-CN" sz="2400" dirty="0">
                <a:solidFill>
                  <a:prstClr val="white"/>
                </a:solidFill>
              </a:rPr>
              <a:t>25</a:t>
            </a:r>
            <a:r>
              <a:rPr lang="zh-CN" altLang="en-US" sz="2400" dirty="0">
                <a:solidFill>
                  <a:prstClr val="white"/>
                </a:solidFill>
              </a:rPr>
              <a:t>日，朝鲜战争爆发。战后初期，韩国经济十分恶劣。其后，韩国在总统朴正熙的“经济发展”政策及美国的资助下，经济高速发展，并首次超越了朝鲜的经济增长，但朴正熙总统却不容许任何有关民主化运动或示威活动，并且经常逮捕和严刑拷打异见者。</a:t>
            </a:r>
          </a:p>
          <a:p>
            <a:r>
              <a:rPr lang="en-US" altLang="zh-CN" sz="2400" dirty="0">
                <a:solidFill>
                  <a:prstClr val="white"/>
                </a:solidFill>
              </a:rPr>
              <a:t>1979</a:t>
            </a:r>
            <a:r>
              <a:rPr lang="zh-CN" altLang="en-US" sz="2400" dirty="0">
                <a:solidFill>
                  <a:prstClr val="white"/>
                </a:solidFill>
              </a:rPr>
              <a:t>年，韩国连连发生军事政变，全斗焕的军事独裁统治拉开序幕，次年</a:t>
            </a:r>
            <a:r>
              <a:rPr lang="en-US" altLang="zh-CN" sz="2400" dirty="0">
                <a:solidFill>
                  <a:prstClr val="white"/>
                </a:solidFill>
              </a:rPr>
              <a:t>5</a:t>
            </a:r>
            <a:r>
              <a:rPr lang="zh-CN" altLang="en-US" sz="2400" dirty="0">
                <a:solidFill>
                  <a:prstClr val="white"/>
                </a:solidFill>
              </a:rPr>
              <a:t>月</a:t>
            </a:r>
            <a:r>
              <a:rPr lang="en-US" altLang="zh-CN" sz="2400" dirty="0">
                <a:solidFill>
                  <a:prstClr val="white"/>
                </a:solidFill>
              </a:rPr>
              <a:t>18</a:t>
            </a:r>
            <a:r>
              <a:rPr lang="zh-CN" altLang="en-US" sz="2400" dirty="0">
                <a:solidFill>
                  <a:prstClr val="white"/>
                </a:solidFill>
              </a:rPr>
              <a:t>日“光州运动”正式爆发。</a:t>
            </a:r>
          </a:p>
          <a:p>
            <a:pPr marL="457200" indent="-457200">
              <a:buFontTx/>
              <a:buAutoNum type="arabicPeriod"/>
            </a:pPr>
            <a:endParaRPr lang="zh-CN" altLang="en-US" sz="2400" dirty="0">
              <a:solidFill>
                <a:prstClr val="white"/>
              </a:solidFill>
            </a:endParaRPr>
          </a:p>
        </p:txBody>
      </p:sp>
    </p:spTree>
    <p:extLst>
      <p:ext uri="{BB962C8B-B14F-4D97-AF65-F5344CB8AC3E}">
        <p14:creationId xmlns:p14="http://schemas.microsoft.com/office/powerpoint/2010/main" val="173314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8040" y="709897"/>
            <a:ext cx="6749143" cy="3600986"/>
          </a:xfrm>
          <a:prstGeom prst="rect">
            <a:avLst/>
          </a:prstGeom>
        </p:spPr>
        <p:txBody>
          <a:bodyPr wrap="square">
            <a:spAutoFit/>
          </a:bodyPr>
          <a:lstStyle/>
          <a:p>
            <a:pPr marL="133350" marR="133350" algn="just">
              <a:lnSpc>
                <a:spcPct val="150000"/>
              </a:lnSpc>
            </a:pPr>
            <a:r>
              <a:rPr lang="zh-CN" altLang="zh-CN" sz="1900" b="1" kern="100" dirty="0">
                <a:solidFill>
                  <a:prstClr val="white"/>
                </a:solidFill>
                <a:latin typeface="宋体" panose="02010600030101010101" pitchFamily="2" charset="-122"/>
                <a:cs typeface="Times New Roman" panose="02020603050405020304" pitchFamily="18" charset="0"/>
              </a:rPr>
              <a:t>《辩护人》：（</a:t>
            </a:r>
            <a:r>
              <a:rPr lang="zh-CN" altLang="zh-CN" sz="1900" kern="100" dirty="0">
                <a:solidFill>
                  <a:prstClr val="white"/>
                </a:solidFill>
                <a:latin typeface="宋体" panose="02010600030101010101" pitchFamily="2" charset="-122"/>
                <a:cs typeface="Times New Roman" panose="02020603050405020304" pitchFamily="18" charset="0"/>
              </a:rPr>
              <a:t>以已故前总统卢武铉曾在担任律师时，负责釜林事件辩护的故事为原型</a:t>
            </a:r>
            <a:r>
              <a:rPr lang="zh-CN" altLang="zh-CN" sz="1900" b="1" kern="100" dirty="0">
                <a:solidFill>
                  <a:prstClr val="white"/>
                </a:solidFill>
                <a:latin typeface="宋体" panose="02010600030101010101" pitchFamily="2" charset="-122"/>
                <a:cs typeface="Times New Roman" panose="02020603050405020304" pitchFamily="18" charset="0"/>
              </a:rPr>
              <a:t>）</a:t>
            </a:r>
            <a:r>
              <a:rPr lang="en-US" altLang="zh-CN" sz="1900" kern="100" dirty="0">
                <a:solidFill>
                  <a:prstClr val="white"/>
                </a:solidFill>
                <a:latin typeface="宋体" panose="02010600030101010101" pitchFamily="2" charset="-122"/>
                <a:cs typeface="Times New Roman" panose="02020603050405020304" pitchFamily="18" charset="0"/>
              </a:rPr>
              <a:t>1978</a:t>
            </a:r>
            <a:r>
              <a:rPr lang="zh-CN" altLang="zh-CN" sz="1900" kern="100" dirty="0">
                <a:solidFill>
                  <a:prstClr val="white"/>
                </a:solidFill>
                <a:latin typeface="宋体" panose="02010600030101010101" pitchFamily="2" charset="-122"/>
                <a:cs typeface="Times New Roman" panose="02020603050405020304" pitchFamily="18" charset="0"/>
              </a:rPr>
              <a:t>年，只有高中学历的宋宇锡（宋康昊饰）通过多年的艰苦努力，终于通过司法考试，并在成为法官后很快转行成为一名律师。他敏锐地从最新政策中嗅到商机，以不动产代书业务起家。进入</a:t>
            </a:r>
            <a:r>
              <a:rPr lang="en-US" altLang="zh-CN" sz="1900" kern="100" dirty="0">
                <a:solidFill>
                  <a:prstClr val="white"/>
                </a:solidFill>
                <a:latin typeface="宋体" panose="02010600030101010101" pitchFamily="2" charset="-122"/>
                <a:cs typeface="Times New Roman" panose="02020603050405020304" pitchFamily="18" charset="0"/>
              </a:rPr>
              <a:t>20</a:t>
            </a:r>
            <a:r>
              <a:rPr lang="zh-CN" altLang="zh-CN" sz="1900" kern="100" dirty="0">
                <a:solidFill>
                  <a:prstClr val="white"/>
                </a:solidFill>
                <a:latin typeface="宋体" panose="02010600030101010101" pitchFamily="2" charset="-122"/>
                <a:cs typeface="Times New Roman" panose="02020603050405020304" pitchFamily="18" charset="0"/>
              </a:rPr>
              <a:t>世纪</a:t>
            </a:r>
            <a:r>
              <a:rPr lang="en-US" altLang="zh-CN" sz="1900" kern="100" dirty="0">
                <a:solidFill>
                  <a:prstClr val="white"/>
                </a:solidFill>
                <a:latin typeface="宋体" panose="02010600030101010101" pitchFamily="2" charset="-122"/>
                <a:cs typeface="Times New Roman" panose="02020603050405020304" pitchFamily="18" charset="0"/>
              </a:rPr>
              <a:t>80</a:t>
            </a:r>
            <a:r>
              <a:rPr lang="zh-CN" altLang="zh-CN" sz="1900" kern="100" dirty="0">
                <a:solidFill>
                  <a:prstClr val="white"/>
                </a:solidFill>
                <a:latin typeface="宋体" panose="02010600030101010101" pitchFamily="2" charset="-122"/>
                <a:cs typeface="Times New Roman" panose="02020603050405020304" pitchFamily="18" charset="0"/>
              </a:rPr>
              <a:t>年代，韩国民主化斗争愈演愈烈。社会的巨变不容</a:t>
            </a:r>
            <a:r>
              <a:rPr lang="zh-CN" altLang="en-US" sz="1900" kern="100" dirty="0">
                <a:solidFill>
                  <a:prstClr val="white"/>
                </a:solidFill>
                <a:latin typeface="宋体" panose="02010600030101010101" pitchFamily="2" charset="-122"/>
                <a:cs typeface="Times New Roman" panose="02020603050405020304" pitchFamily="18" charset="0"/>
              </a:rPr>
              <a:t>他</a:t>
            </a:r>
            <a:r>
              <a:rPr lang="zh-CN" altLang="zh-CN" sz="1900" kern="100" dirty="0">
                <a:solidFill>
                  <a:prstClr val="white"/>
                </a:solidFill>
                <a:latin typeface="宋体" panose="02010600030101010101" pitchFamily="2" charset="-122"/>
                <a:cs typeface="Times New Roman" panose="02020603050405020304" pitchFamily="18" charset="0"/>
              </a:rPr>
              <a:t>置身事外，饭店大婶的儿子朴镇宇（任时完饰）受到残酷的虐待和不公的指控</a:t>
            </a:r>
            <a:r>
              <a:rPr lang="zh-CN" altLang="en-US" sz="1900" kern="100" dirty="0">
                <a:solidFill>
                  <a:prstClr val="white"/>
                </a:solidFill>
                <a:latin typeface="宋体" panose="02010600030101010101" pitchFamily="2" charset="-122"/>
                <a:cs typeface="Times New Roman" panose="02020603050405020304" pitchFamily="18" charset="0"/>
              </a:rPr>
              <a:t>，</a:t>
            </a:r>
            <a:r>
              <a:rPr lang="zh-CN" altLang="zh-CN" sz="1900" dirty="0">
                <a:solidFill>
                  <a:prstClr val="white"/>
                </a:solidFill>
                <a:latin typeface="宋体" panose="02010600030101010101" pitchFamily="2" charset="-122"/>
                <a:cs typeface="Times New Roman" panose="02020603050405020304" pitchFamily="18" charset="0"/>
              </a:rPr>
              <a:t>宇锡就这样走上了</a:t>
            </a:r>
            <a:r>
              <a:rPr lang="zh-CN" altLang="en-US" sz="1900" dirty="0">
                <a:solidFill>
                  <a:prstClr val="white"/>
                </a:solidFill>
                <a:latin typeface="宋体" panose="02010600030101010101" pitchFamily="2" charset="-122"/>
                <a:cs typeface="Times New Roman" panose="02020603050405020304" pitchFamily="18" charset="0"/>
              </a:rPr>
              <a:t>为</a:t>
            </a:r>
            <a:r>
              <a:rPr lang="zh-CN" altLang="zh-CN" sz="1900" dirty="0">
                <a:solidFill>
                  <a:prstClr val="white"/>
                </a:solidFill>
                <a:latin typeface="宋体" panose="02010600030101010101" pitchFamily="2" charset="-122"/>
                <a:cs typeface="Times New Roman" panose="02020603050405020304" pitchFamily="18" charset="0"/>
              </a:rPr>
              <a:t>民主辩护的道路。</a:t>
            </a:r>
            <a:endParaRPr lang="zh-CN" altLang="en-US" sz="1900" dirty="0">
              <a:solidFill>
                <a:prstClr val="white"/>
              </a:solidFill>
              <a:latin typeface="宋体" panose="0201060003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183" y="885372"/>
            <a:ext cx="3437001" cy="4927600"/>
          </a:xfrm>
          <a:prstGeom prst="rect">
            <a:avLst/>
          </a:prstGeom>
        </p:spPr>
      </p:pic>
      <p:sp>
        <p:nvSpPr>
          <p:cNvPr id="4" name="矩形 3"/>
          <p:cNvSpPr/>
          <p:nvPr/>
        </p:nvSpPr>
        <p:spPr>
          <a:xfrm>
            <a:off x="798040" y="4412483"/>
            <a:ext cx="6625772" cy="1569660"/>
          </a:xfrm>
          <a:prstGeom prst="rect">
            <a:avLst/>
          </a:prstGeom>
        </p:spPr>
        <p:txBody>
          <a:bodyPr wrap="square">
            <a:spAutoFit/>
          </a:bodyPr>
          <a:lstStyle/>
          <a:p>
            <a:r>
              <a:rPr lang="en-US" altLang="zh-CN" sz="2400" b="1" kern="0" dirty="0">
                <a:solidFill>
                  <a:prstClr val="white"/>
                </a:solidFill>
                <a:latin typeface="-apple-system"/>
                <a:ea typeface="-apple-system"/>
                <a:cs typeface="-apple-system"/>
              </a:rPr>
              <a:t>1980</a:t>
            </a:r>
            <a:r>
              <a:rPr lang="zh-CN" altLang="zh-CN" sz="2400" b="1" kern="0" dirty="0">
                <a:solidFill>
                  <a:prstClr val="white"/>
                </a:solidFill>
                <a:cs typeface="宋体" panose="02010600030101010101" pitchFamily="2" charset="-122"/>
              </a:rPr>
              <a:t>年民主化运动开始</a:t>
            </a:r>
            <a:r>
              <a:rPr lang="en-US" altLang="zh-CN" sz="2400" b="1" kern="0" dirty="0">
                <a:solidFill>
                  <a:prstClr val="white"/>
                </a:solidFill>
                <a:latin typeface="-apple-system"/>
                <a:ea typeface="-apple-system"/>
                <a:cs typeface="-apple-system"/>
              </a:rPr>
              <a:t>1988</a:t>
            </a:r>
            <a:r>
              <a:rPr lang="zh-CN" altLang="zh-CN" sz="2400" b="1" kern="0" dirty="0">
                <a:solidFill>
                  <a:prstClr val="white"/>
                </a:solidFill>
                <a:cs typeface="宋体" panose="02010600030101010101" pitchFamily="2" charset="-122"/>
              </a:rPr>
              <a:t>年汉城奥运会举办这一时期才开始慢慢解禁，</a:t>
            </a:r>
            <a:r>
              <a:rPr lang="zh-CN" altLang="zh-CN" sz="2400" kern="0" dirty="0">
                <a:solidFill>
                  <a:prstClr val="white"/>
                </a:solidFill>
                <a:cs typeface="宋体" panose="02010600030101010101" pitchFamily="2" charset="-122"/>
              </a:rPr>
              <a:t>所以韩国文学解禁之后不过</a:t>
            </a:r>
            <a:r>
              <a:rPr lang="en-US" altLang="zh-CN" sz="2400" kern="0" dirty="0">
                <a:solidFill>
                  <a:prstClr val="white"/>
                </a:solidFill>
                <a:latin typeface="-apple-system"/>
                <a:ea typeface="-apple-system"/>
                <a:cs typeface="-apple-system"/>
              </a:rPr>
              <a:t>30</a:t>
            </a:r>
            <a:r>
              <a:rPr lang="zh-CN" altLang="zh-CN" sz="2400" kern="0" dirty="0">
                <a:solidFill>
                  <a:prstClr val="white"/>
                </a:solidFill>
                <a:cs typeface="宋体" panose="02010600030101010101" pitchFamily="2" charset="-122"/>
              </a:rPr>
              <a:t>多年，自己国内的相关研究都只能算起步没多久，向外介绍也就没那么活跃了。</a:t>
            </a:r>
            <a:endParaRPr lang="zh-CN" altLang="en-US" sz="2400" dirty="0">
              <a:solidFill>
                <a:prstClr val="white"/>
              </a:solidFill>
            </a:endParaRPr>
          </a:p>
        </p:txBody>
      </p:sp>
    </p:spTree>
    <p:extLst>
      <p:ext uri="{BB962C8B-B14F-4D97-AF65-F5344CB8AC3E}">
        <p14:creationId xmlns:p14="http://schemas.microsoft.com/office/powerpoint/2010/main" val="348207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41376">
            <a:off x="3669139" y="2164140"/>
            <a:ext cx="2670629" cy="3637501"/>
          </a:xfrm>
          <a:prstGeom prst="rect">
            <a:avLst/>
          </a:prstGeom>
        </p:spPr>
      </p:pic>
      <p:sp>
        <p:nvSpPr>
          <p:cNvPr id="3" name="矩形 2"/>
          <p:cNvSpPr/>
          <p:nvPr/>
        </p:nvSpPr>
        <p:spPr>
          <a:xfrm>
            <a:off x="1204685" y="1145179"/>
            <a:ext cx="10014858" cy="954107"/>
          </a:xfrm>
          <a:prstGeom prst="rect">
            <a:avLst/>
          </a:prstGeom>
        </p:spPr>
        <p:txBody>
          <a:bodyPr wrap="square">
            <a:spAutoFit/>
          </a:bodyPr>
          <a:lstStyle/>
          <a:p>
            <a:r>
              <a:rPr lang="zh-CN" altLang="en-US" sz="2800" b="1" kern="0" dirty="0">
                <a:solidFill>
                  <a:prstClr val="white"/>
                </a:solidFill>
                <a:cs typeface="宋体" panose="02010600030101010101" pitchFamily="2" charset="-122"/>
              </a:rPr>
              <a:t>②</a:t>
            </a:r>
            <a:r>
              <a:rPr lang="zh-CN" altLang="zh-CN" sz="2800" b="1" kern="0" dirty="0">
                <a:solidFill>
                  <a:prstClr val="white"/>
                </a:solidFill>
                <a:cs typeface="宋体" panose="02010600030101010101" pitchFamily="2" charset="-122"/>
              </a:rPr>
              <a:t>韩国文化输出形式和内容都比较单一</a:t>
            </a:r>
            <a:r>
              <a:rPr lang="zh-CN" altLang="zh-CN" sz="2800" kern="0" dirty="0">
                <a:solidFill>
                  <a:prstClr val="white"/>
                </a:solidFill>
                <a:cs typeface="宋体" panose="02010600030101010101" pitchFamily="2" charset="-122"/>
              </a:rPr>
              <a:t>，主要集中在影视、歌曲等方面。虽然也有很多严肃的影视作品但是影响</a:t>
            </a:r>
            <a:r>
              <a:rPr lang="zh-CN" altLang="en-US" sz="2800" kern="0" dirty="0">
                <a:solidFill>
                  <a:prstClr val="white"/>
                </a:solidFill>
                <a:cs typeface="宋体" panose="02010600030101010101" pitchFamily="2" charset="-122"/>
              </a:rPr>
              <a:t>相对不大。</a:t>
            </a:r>
            <a:endParaRPr lang="zh-CN" altLang="en-US" sz="2800" dirty="0">
              <a:solidFill>
                <a:prstClr val="white"/>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7650">
            <a:off x="1522702" y="2338141"/>
            <a:ext cx="2606039" cy="372291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114" y="2068922"/>
            <a:ext cx="2592271" cy="3762148"/>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4000">
            <a:off x="8413946" y="2187650"/>
            <a:ext cx="2265553" cy="4023894"/>
          </a:xfrm>
          <a:prstGeom prst="rect">
            <a:avLst/>
          </a:prstGeom>
        </p:spPr>
      </p:pic>
    </p:spTree>
    <p:extLst>
      <p:ext uri="{BB962C8B-B14F-4D97-AF65-F5344CB8AC3E}">
        <p14:creationId xmlns:p14="http://schemas.microsoft.com/office/powerpoint/2010/main" val="356634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85257" y="1157238"/>
            <a:ext cx="8432800" cy="4832092"/>
          </a:xfrm>
          <a:prstGeom prst="rect">
            <a:avLst/>
          </a:prstGeom>
        </p:spPr>
        <p:txBody>
          <a:bodyPr wrap="square">
            <a:spAutoFit/>
          </a:bodyPr>
          <a:lstStyle/>
          <a:p>
            <a:r>
              <a:rPr lang="en-US" altLang="zh-CN" sz="2800" dirty="0">
                <a:solidFill>
                  <a:prstClr val="white"/>
                </a:solidFill>
                <a:latin typeface="宋体" panose="02010600030101010101" pitchFamily="2" charset="-122"/>
              </a:rPr>
              <a:t> </a:t>
            </a:r>
            <a:r>
              <a:rPr lang="zh-CN" altLang="en-US" sz="2800" b="1" dirty="0">
                <a:solidFill>
                  <a:prstClr val="white"/>
                </a:solidFill>
                <a:latin typeface="宋体" panose="02010600030101010101" pitchFamily="2" charset="-122"/>
              </a:rPr>
              <a:t>从中国方面来看：</a:t>
            </a:r>
            <a:endParaRPr lang="en-US" altLang="zh-CN" sz="2800" b="1" dirty="0">
              <a:solidFill>
                <a:prstClr val="white"/>
              </a:solidFill>
              <a:latin typeface="宋体" panose="02010600030101010101" pitchFamily="2" charset="-122"/>
            </a:endParaRPr>
          </a:p>
          <a:p>
            <a:endParaRPr lang="en-US" altLang="zh-CN" sz="2800" dirty="0">
              <a:solidFill>
                <a:prstClr val="white"/>
              </a:solidFill>
              <a:latin typeface="宋体" panose="02010600030101010101" pitchFamily="2" charset="-122"/>
            </a:endParaRPr>
          </a:p>
          <a:p>
            <a:r>
              <a:rPr lang="zh-CN" altLang="en-US" sz="2800" dirty="0">
                <a:solidFill>
                  <a:prstClr val="white"/>
                </a:solidFill>
                <a:latin typeface="宋体" panose="02010600030101010101" pitchFamily="2" charset="-122"/>
              </a:rPr>
              <a:t>对韩国文学的学术研究要优于对韩国文学作品的翻译，（“翻译是二级职业，学术研究是一级职业”）</a:t>
            </a:r>
          </a:p>
          <a:p>
            <a:endParaRPr lang="en-US" altLang="zh-CN" sz="2800" dirty="0">
              <a:solidFill>
                <a:prstClr val="white"/>
              </a:solidFill>
              <a:latin typeface="宋体" panose="02010600030101010101" pitchFamily="2" charset="-122"/>
            </a:endParaRPr>
          </a:p>
          <a:p>
            <a:r>
              <a:rPr lang="zh-CN" altLang="en-US" sz="2800" dirty="0">
                <a:solidFill>
                  <a:prstClr val="white"/>
                </a:solidFill>
                <a:latin typeface="宋体" panose="02010600030101010101" pitchFamily="2" charset="-122"/>
              </a:rPr>
              <a:t>意识形态和历史原因以及这些原因带来的对韩国文化的误解和偏见</a:t>
            </a:r>
            <a:endParaRPr lang="en-US" altLang="zh-CN" sz="2800" dirty="0">
              <a:solidFill>
                <a:prstClr val="white"/>
              </a:solidFill>
              <a:latin typeface="宋体" panose="02010600030101010101" pitchFamily="2" charset="-122"/>
            </a:endParaRPr>
          </a:p>
          <a:p>
            <a:r>
              <a:rPr lang="zh-CN" altLang="en-US" sz="2800" dirty="0">
                <a:solidFill>
                  <a:prstClr val="white"/>
                </a:solidFill>
                <a:latin typeface="宋体" panose="02010600030101010101" pitchFamily="2" charset="-122"/>
              </a:rPr>
              <a:t>李岩教授在</a:t>
            </a:r>
            <a:r>
              <a:rPr lang="en-US" altLang="zh-CN" sz="2800" dirty="0">
                <a:solidFill>
                  <a:prstClr val="white"/>
                </a:solidFill>
                <a:latin typeface="宋体" panose="02010600030101010101" pitchFamily="2" charset="-122"/>
              </a:rPr>
              <a:t>《</a:t>
            </a:r>
            <a:r>
              <a:rPr lang="zh-CN" altLang="en-US" sz="2800" dirty="0">
                <a:solidFill>
                  <a:prstClr val="white"/>
                </a:solidFill>
                <a:latin typeface="宋体" panose="02010600030101010101" pitchFamily="2" charset="-122"/>
              </a:rPr>
              <a:t>中韩关系史论</a:t>
            </a:r>
            <a:r>
              <a:rPr lang="en-US" altLang="zh-CN" sz="2800" dirty="0">
                <a:solidFill>
                  <a:prstClr val="white"/>
                </a:solidFill>
                <a:latin typeface="宋体" panose="02010600030101010101" pitchFamily="2" charset="-122"/>
              </a:rPr>
              <a:t>》</a:t>
            </a:r>
            <a:r>
              <a:rPr lang="zh-CN" altLang="en-US" sz="2800" dirty="0">
                <a:solidFill>
                  <a:prstClr val="white"/>
                </a:solidFill>
                <a:latin typeface="宋体" panose="02010600030101010101" pitchFamily="2" charset="-122"/>
              </a:rPr>
              <a:t>序言中的观点：</a:t>
            </a:r>
            <a:r>
              <a:rPr lang="zh-CN" altLang="en-US" sz="2800" b="1" dirty="0">
                <a:solidFill>
                  <a:prstClr val="white"/>
                </a:solidFill>
                <a:latin typeface="宋体" panose="02010600030101010101" pitchFamily="2" charset="-122"/>
              </a:rPr>
              <a:t>文明优劣论会影响双边文化交流研究的价值</a:t>
            </a:r>
            <a:r>
              <a:rPr lang="zh-CN" altLang="en-US" sz="2800" dirty="0">
                <a:solidFill>
                  <a:prstClr val="white"/>
                </a:solidFill>
                <a:latin typeface="宋体" panose="02010600030101010101" pitchFamily="2" charset="-122"/>
              </a:rPr>
              <a:t>，文化的交流从来不是强势文明向弱势文明的单方面流动，总是双向流动的状态的。</a:t>
            </a:r>
          </a:p>
        </p:txBody>
      </p:sp>
    </p:spTree>
    <p:extLst>
      <p:ext uri="{BB962C8B-B14F-4D97-AF65-F5344CB8AC3E}">
        <p14:creationId xmlns:p14="http://schemas.microsoft.com/office/powerpoint/2010/main" val="196043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998988" cy="1090663"/>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703993" y="1081406"/>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韩国文学在中国的影响</a:t>
            </a:r>
            <a:endParaRPr lang="zh-CN" altLang="en-US" sz="1600" b="1" dirty="0">
              <a:solidFill>
                <a:srgbClr val="FFFF99"/>
              </a:solidFill>
              <a:latin typeface="Segoe Script" panose="020B0504020000000003" pitchFamily="34" charset="0"/>
            </a:endParaRPr>
          </a:p>
        </p:txBody>
      </p:sp>
      <p:sp>
        <p:nvSpPr>
          <p:cNvPr id="7" name="矩形 6"/>
          <p:cNvSpPr/>
          <p:nvPr/>
        </p:nvSpPr>
        <p:spPr>
          <a:xfrm>
            <a:off x="970489" y="2172069"/>
            <a:ext cx="10539340" cy="3785652"/>
          </a:xfrm>
          <a:prstGeom prst="rect">
            <a:avLst/>
          </a:prstGeom>
        </p:spPr>
        <p:txBody>
          <a:bodyPr wrap="square">
            <a:spAutoFit/>
          </a:bodyPr>
          <a:lstStyle/>
          <a:p>
            <a:pPr marL="457200" indent="-457200">
              <a:buFontTx/>
              <a:buAutoNum type="arabicPeriod"/>
            </a:pPr>
            <a:r>
              <a:rPr lang="zh-CN" altLang="zh-CN" sz="2400" dirty="0">
                <a:solidFill>
                  <a:prstClr val="white"/>
                </a:solidFill>
                <a:cs typeface="Times New Roman" panose="02020603050405020304" pitchFamily="18" charset="0"/>
              </a:rPr>
              <a:t>让中国广大读者了解了韩国的古典文学和现当代文学的精华，对于在中国传播真正的韩国文化起到了积极的推动作用。</a:t>
            </a:r>
            <a:endParaRPr lang="en-US" altLang="zh-CN" sz="2400" dirty="0">
              <a:solidFill>
                <a:prstClr val="white"/>
              </a:solidFill>
              <a:cs typeface="Times New Roman" panose="02020603050405020304" pitchFamily="18" charset="0"/>
            </a:endParaRPr>
          </a:p>
          <a:p>
            <a:pPr marL="457200" indent="-457200">
              <a:buFontTx/>
              <a:buAutoNum type="arabicPeriod"/>
            </a:pPr>
            <a:r>
              <a:rPr lang="zh-CN" altLang="en-US" sz="2400" dirty="0">
                <a:solidFill>
                  <a:prstClr val="white"/>
                </a:solidFill>
              </a:rPr>
              <a:t>随着“韩流”在中国的盛行，数量众多的韩国通俗文学作品在中国得以翻译出版，对于扩大韩国流行文化和大众文化在中国的影响起到了极大的推动作用。</a:t>
            </a:r>
            <a:endParaRPr lang="en-US" altLang="zh-CN" sz="2400" dirty="0">
              <a:solidFill>
                <a:prstClr val="white"/>
              </a:solidFill>
            </a:endParaRPr>
          </a:p>
          <a:p>
            <a:pPr marL="457200" indent="-457200">
              <a:buFontTx/>
              <a:buAutoNum type="arabicPeriod"/>
            </a:pPr>
            <a:r>
              <a:rPr lang="zh-CN" altLang="en-US" sz="2400" dirty="0">
                <a:solidFill>
                  <a:prstClr val="white"/>
                </a:solidFill>
              </a:rPr>
              <a:t>随着中韩两国交往的密切和“韩流”在中国的蔓延，越来越多的中国人开始关注韩国文化，开始学习韩语。</a:t>
            </a:r>
            <a:endParaRPr lang="en-US" altLang="zh-CN" sz="2400" dirty="0">
              <a:solidFill>
                <a:prstClr val="white"/>
              </a:solidFill>
            </a:endParaRPr>
          </a:p>
          <a:p>
            <a:pPr marL="457200" indent="-457200">
              <a:buFontTx/>
              <a:buAutoNum type="arabicPeriod"/>
            </a:pPr>
            <a:r>
              <a:rPr lang="zh-CN" altLang="en-US" sz="2400" dirty="0">
                <a:solidFill>
                  <a:prstClr val="white"/>
                </a:solidFill>
              </a:rPr>
              <a:t>越来越多的大学设立韩国语系或专业，这些大学也相应地开设了与韩国文学有关的课程，还有很多大学设立了与研究韩国文学有关的硕士学位点和博士学位点，由此出现了大量的研究和评论韩国文学的专业人士。</a:t>
            </a:r>
          </a:p>
        </p:txBody>
      </p:sp>
    </p:spTree>
    <p:extLst>
      <p:ext uri="{BB962C8B-B14F-4D97-AF65-F5344CB8AC3E}">
        <p14:creationId xmlns:p14="http://schemas.microsoft.com/office/powerpoint/2010/main" val="386400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08248" y="496423"/>
            <a:ext cx="9615465" cy="3838846"/>
          </a:xfrm>
          <a:prstGeom prst="rect">
            <a:avLst/>
          </a:prstGeom>
        </p:spPr>
      </p:pic>
      <p:sp>
        <p:nvSpPr>
          <p:cNvPr id="8" name="文本框 7"/>
          <p:cNvSpPr txBox="1"/>
          <p:nvPr/>
        </p:nvSpPr>
        <p:spPr>
          <a:xfrm>
            <a:off x="2726566" y="2632385"/>
            <a:ext cx="8553450" cy="923330"/>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日本文学在中国的传播</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p:txBody>
      </p:sp>
      <p:sp>
        <p:nvSpPr>
          <p:cNvPr id="2" name="矩形 1"/>
          <p:cNvSpPr/>
          <p:nvPr/>
        </p:nvSpPr>
        <p:spPr>
          <a:xfrm>
            <a:off x="8785747" y="5691677"/>
            <a:ext cx="2438488" cy="523220"/>
          </a:xfrm>
          <a:prstGeom prst="rect">
            <a:avLst/>
          </a:prstGeom>
        </p:spPr>
        <p:txBody>
          <a:bodyPr wrap="none">
            <a:spAutoFit/>
          </a:bodyPr>
          <a:lstStyle/>
          <a:p>
            <a:pPr algn="ctr"/>
            <a:r>
              <a:rPr lang="zh-CN" altLang="en-US" sz="2800" b="1" dirty="0">
                <a:solidFill>
                  <a:prstClr val="white"/>
                </a:solidFill>
                <a:latin typeface="新蒂小丸子小学版" panose="03000600000000000000" pitchFamily="66" charset="-122"/>
                <a:ea typeface="新蒂小丸子小学版" panose="03000600000000000000" pitchFamily="66" charset="-122"/>
              </a:rPr>
              <a:t>教育学部 安欣</a:t>
            </a:r>
            <a:endParaRPr lang="en-US" altLang="zh-CN" sz="2800" b="1"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1926904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1" y="1715452"/>
            <a:ext cx="4679373" cy="4524315"/>
          </a:xfrm>
          <a:prstGeom prst="rect">
            <a:avLst/>
          </a:prstGeom>
        </p:spPr>
        <p:txBody>
          <a:bodyPr wrap="square">
            <a:spAutoFit/>
          </a:bodyPr>
          <a:lstStyle/>
          <a:p>
            <a:pPr indent="304800" algn="just">
              <a:lnSpc>
                <a:spcPct val="150000"/>
              </a:lnSpc>
              <a:spcBef>
                <a:spcPts val="600"/>
              </a:spcBef>
              <a:spcAft>
                <a:spcPts val="600"/>
              </a:spcAft>
            </a:pP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从清末到民国前期</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(1896</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一</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1911),</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中国翻译日本书籍</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数量非常多。梁启超说</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日本每一新书出</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译者动辄数家</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新思想之输入</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如火如茶矣。然皆所谓</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梁启超式</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的输入</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无组织</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无选择</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本末不具</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派别不明</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惟以多为贵。而社会亦欢迎之</a:t>
            </a:r>
            <a:r>
              <a:rPr lang="en-US" altLang="zh-CN" sz="2400" kern="100" dirty="0">
                <a:solidFill>
                  <a:prstClr val="white"/>
                </a:solidFill>
                <a:latin typeface="新蒂小丸子小学版"/>
                <a:ea typeface="微软雅黑" panose="020B0503020204020204" pitchFamily="34" charset="-122"/>
                <a:cs typeface="Arial" panose="020B0604020202020204" pitchFamily="34" charset="0"/>
              </a:rPr>
              <a:t>”</a:t>
            </a:r>
            <a:r>
              <a:rPr lang="zh-CN" altLang="zh-CN" sz="2400" kern="100" dirty="0">
                <a:solidFill>
                  <a:prstClr val="white"/>
                </a:solidFill>
                <a:latin typeface="新蒂小丸子小学版"/>
                <a:ea typeface="微软雅黑" panose="020B0503020204020204" pitchFamily="34" charset="-122"/>
                <a:cs typeface="Arial" panose="020B0604020202020204" pitchFamily="34" charset="0"/>
              </a:rPr>
              <a:t>。</a:t>
            </a:r>
            <a:endParaRPr lang="zh-CN" altLang="zh-CN" sz="2400" kern="100" dirty="0">
              <a:solidFill>
                <a:prstClr val="white"/>
              </a:solidFill>
              <a:latin typeface="新蒂小丸子小学版"/>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966855" cy="646331"/>
          </a:xfrm>
          <a:prstGeom prst="rect">
            <a:avLst/>
          </a:prstGeom>
          <a:noFill/>
        </p:spPr>
        <p:txBody>
          <a:bodyPr wrap="square" rtlCol="0">
            <a:spAutoFit/>
          </a:bodyPr>
          <a:lstStyle/>
          <a:p>
            <a:r>
              <a:rPr lang="zh-CN" altLang="en-US" sz="3600" b="1" dirty="0">
                <a:solidFill>
                  <a:prstClr val="white"/>
                </a:solidFill>
                <a:latin typeface="新蒂小丸子小学版"/>
                <a:ea typeface="微软雅黑" panose="020B0503020204020204" pitchFamily="34" charset="-122"/>
              </a:rPr>
              <a:t>清末至民国前期阶段</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746" y="840658"/>
            <a:ext cx="3571126" cy="5204916"/>
          </a:xfrm>
          <a:prstGeom prst="rect">
            <a:avLst/>
          </a:prstGeom>
        </p:spPr>
      </p:pic>
    </p:spTree>
    <p:extLst>
      <p:ext uri="{BB962C8B-B14F-4D97-AF65-F5344CB8AC3E}">
        <p14:creationId xmlns:p14="http://schemas.microsoft.com/office/powerpoint/2010/main" val="1592112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2781" y="1574293"/>
            <a:ext cx="4738256" cy="4616648"/>
          </a:xfrm>
          <a:prstGeom prst="rect">
            <a:avLst/>
          </a:prstGeom>
        </p:spPr>
        <p:txBody>
          <a:bodyPr wrap="square">
            <a:spAutoFit/>
          </a:bodyPr>
          <a:lstStyle/>
          <a:p>
            <a:pPr indent="304800" algn="just">
              <a:lnSpc>
                <a:spcPct val="150000"/>
              </a:lnSpc>
              <a:spcBef>
                <a:spcPts val="600"/>
              </a:spcBef>
              <a:spcAft>
                <a:spcPts val="600"/>
              </a:spcAft>
            </a:pP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近代史中的日本</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某些方面与中国的情况很相似。它们都曾在封建自闭的状态下</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被西方的坚船利炮轰开了国门</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都曾沦为半封建半殖民地的国家</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都曾在不得已的情况下对传统文学进行了一次在重建语言系统基础上的彻底改革</a:t>
            </a:r>
            <a:r>
              <a:rPr lang="zh-CN" altLang="en-US"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出于以上种种相同之处</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又鉴于日本改革之成功</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于是</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在梁启超向国内译介日本政治小说的同时</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开始了所谓的近代中日关系史上的</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黄金十年</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”(1898</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一</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1908),</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举国上下掀起了一股向日本学习的热潮。究其根本原因</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正像康有为强调的</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日本一小岛夷耳</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能变旧法</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乃能</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侵我大国。前车之辙</a:t>
            </a:r>
            <a:r>
              <a:rPr lang="en-US"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1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可以为鉴”。</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从总体来看</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自近代中日交流的黄金十年开始</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日本文学与中国文学之间的关系</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都是在后者有选择地摄取前者的基本方向上展开的。这一倾向一直持续到了</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世纪</a:t>
            </a:r>
            <a:r>
              <a:rPr lang="en-US"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年代。郭沫若感慨地说：“中国的新文艺是深受了日本的洗礼的”。</a:t>
            </a:r>
            <a:endParaRPr lang="zh-CN"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96685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清末至民国前期阶段</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748" y="743224"/>
            <a:ext cx="4254989" cy="260972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130" y="3510117"/>
            <a:ext cx="4249606" cy="2634053"/>
          </a:xfrm>
          <a:prstGeom prst="rect">
            <a:avLst/>
          </a:prstGeom>
        </p:spPr>
      </p:pic>
    </p:spTree>
    <p:extLst>
      <p:ext uri="{BB962C8B-B14F-4D97-AF65-F5344CB8AC3E}">
        <p14:creationId xmlns:p14="http://schemas.microsoft.com/office/powerpoint/2010/main" val="85542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1" y="1418364"/>
            <a:ext cx="10453255" cy="1754326"/>
          </a:xfrm>
          <a:prstGeom prst="rect">
            <a:avLst/>
          </a:prstGeom>
        </p:spPr>
        <p:txBody>
          <a:bodyPr wrap="square">
            <a:spAutoFit/>
          </a:bodyPr>
          <a:lstStyle/>
          <a:p>
            <a:pPr indent="304800" algn="just">
              <a:lnSpc>
                <a:spcPct val="150000"/>
              </a:lnSpc>
              <a:spcBef>
                <a:spcPts val="600"/>
              </a:spcBef>
              <a:spcAft>
                <a:spcPts val="600"/>
              </a:spcAft>
            </a:pP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1949-1966</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年，共</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44</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位日本作家的</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75</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种文学作品得以翻译，内有小说、小说集、诗歌集、民间故事集、文学普及读物等。无产阶级文学作品受到高度重视，其中最具代表性的有三个作家，小林多喜二、德永直和宫本百合子。</a:t>
            </a:r>
            <a:endParaRPr lang="zh-CN" altLang="zh-CN"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建国十七年</a:t>
            </a:r>
          </a:p>
        </p:txBody>
      </p:sp>
      <p:sp>
        <p:nvSpPr>
          <p:cNvPr id="6" name="矩形 5"/>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2213" t="6626" r="8411" b="7434"/>
          <a:stretch/>
        </p:blipFill>
        <p:spPr>
          <a:xfrm>
            <a:off x="8797635" y="3348978"/>
            <a:ext cx="2061098" cy="3009969"/>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40" y="3348979"/>
            <a:ext cx="2151124" cy="3009968"/>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3636" t="5455" r="4545" b="5090"/>
          <a:stretch/>
        </p:blipFill>
        <p:spPr>
          <a:xfrm>
            <a:off x="4865754" y="3362508"/>
            <a:ext cx="2460491" cy="2996439"/>
          </a:xfrm>
          <a:prstGeom prst="rect">
            <a:avLst/>
          </a:prstGeom>
        </p:spPr>
      </p:pic>
      <p:sp>
        <p:nvSpPr>
          <p:cNvPr id="10" name="文本框 9"/>
          <p:cNvSpPr txBox="1"/>
          <p:nvPr/>
        </p:nvSpPr>
        <p:spPr>
          <a:xfrm>
            <a:off x="1660711" y="6396401"/>
            <a:ext cx="1316182" cy="369332"/>
          </a:xfrm>
          <a:prstGeom prst="rect">
            <a:avLst/>
          </a:prstGeom>
          <a:noFill/>
        </p:spPr>
        <p:txBody>
          <a:bodyPr wrap="square" rtlCol="0">
            <a:spAutoFit/>
          </a:bodyPr>
          <a:lstStyle/>
          <a:p>
            <a:pPr algn="ctr"/>
            <a:r>
              <a:rPr lang="en-US" altLang="zh-CN" dirty="0">
                <a:solidFill>
                  <a:prstClr val="white"/>
                </a:solidFill>
              </a:rPr>
              <a:t>1965</a:t>
            </a:r>
            <a:endParaRPr lang="zh-CN" altLang="en-US" dirty="0">
              <a:solidFill>
                <a:prstClr val="white"/>
              </a:solidFill>
            </a:endParaRPr>
          </a:p>
        </p:txBody>
      </p:sp>
      <p:sp>
        <p:nvSpPr>
          <p:cNvPr id="11" name="文本框 10"/>
          <p:cNvSpPr txBox="1"/>
          <p:nvPr/>
        </p:nvSpPr>
        <p:spPr>
          <a:xfrm>
            <a:off x="5437909" y="6396401"/>
            <a:ext cx="1316182" cy="369332"/>
          </a:xfrm>
          <a:prstGeom prst="rect">
            <a:avLst/>
          </a:prstGeom>
          <a:noFill/>
        </p:spPr>
        <p:txBody>
          <a:bodyPr wrap="square" rtlCol="0">
            <a:spAutoFit/>
          </a:bodyPr>
          <a:lstStyle/>
          <a:p>
            <a:pPr algn="ctr"/>
            <a:r>
              <a:rPr lang="en-US" altLang="zh-CN" dirty="0">
                <a:solidFill>
                  <a:prstClr val="white"/>
                </a:solidFill>
              </a:rPr>
              <a:t>1953</a:t>
            </a:r>
            <a:endParaRPr lang="zh-CN" altLang="en-US" dirty="0">
              <a:solidFill>
                <a:prstClr val="white"/>
              </a:solidFill>
            </a:endParaRPr>
          </a:p>
        </p:txBody>
      </p:sp>
      <p:sp>
        <p:nvSpPr>
          <p:cNvPr id="12" name="文本框 11"/>
          <p:cNvSpPr txBox="1"/>
          <p:nvPr/>
        </p:nvSpPr>
        <p:spPr>
          <a:xfrm>
            <a:off x="9215107" y="6396401"/>
            <a:ext cx="1316182" cy="369332"/>
          </a:xfrm>
          <a:prstGeom prst="rect">
            <a:avLst/>
          </a:prstGeom>
          <a:noFill/>
        </p:spPr>
        <p:txBody>
          <a:bodyPr wrap="square" rtlCol="0">
            <a:spAutoFit/>
          </a:bodyPr>
          <a:lstStyle/>
          <a:p>
            <a:pPr algn="ctr"/>
            <a:r>
              <a:rPr lang="en-US" altLang="zh-CN" dirty="0">
                <a:solidFill>
                  <a:prstClr val="white"/>
                </a:solidFill>
              </a:rPr>
              <a:t>1959</a:t>
            </a:r>
            <a:endParaRPr lang="zh-CN" altLang="en-US" dirty="0">
              <a:solidFill>
                <a:prstClr val="white"/>
              </a:solidFill>
            </a:endParaRPr>
          </a:p>
        </p:txBody>
      </p:sp>
    </p:spTree>
    <p:extLst>
      <p:ext uri="{BB962C8B-B14F-4D97-AF65-F5344CB8AC3E}">
        <p14:creationId xmlns:p14="http://schemas.microsoft.com/office/powerpoint/2010/main" val="2657035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170924" y="477761"/>
            <a:ext cx="9615465" cy="3838846"/>
          </a:xfrm>
          <a:prstGeom prst="rect">
            <a:avLst/>
          </a:prstGeom>
        </p:spPr>
      </p:pic>
      <p:sp>
        <p:nvSpPr>
          <p:cNvPr id="8" name="文本框 7"/>
          <p:cNvSpPr txBox="1"/>
          <p:nvPr/>
        </p:nvSpPr>
        <p:spPr>
          <a:xfrm>
            <a:off x="2588467" y="2744352"/>
            <a:ext cx="8553450" cy="923330"/>
          </a:xfrm>
          <a:prstGeom prst="rect">
            <a:avLst/>
          </a:prstGeom>
          <a:noFill/>
        </p:spPr>
        <p:txBody>
          <a:bodyPr wrap="square" rtlCol="0">
            <a:spAutoFit/>
          </a:bodyPr>
          <a:lstStyle/>
          <a:p>
            <a:r>
              <a:rPr lang="zh-CN" altLang="en-US" sz="5400" b="1" dirty="0">
                <a:solidFill>
                  <a:prstClr val="white"/>
                </a:solidFill>
                <a:latin typeface="Segoe Script" panose="020B0504020000000003" pitchFamily="34" charset="0"/>
              </a:rPr>
              <a:t>韩国文学在中国的传播</a:t>
            </a:r>
          </a:p>
        </p:txBody>
      </p:sp>
      <p:sp>
        <p:nvSpPr>
          <p:cNvPr id="2" name="文本框 1"/>
          <p:cNvSpPr txBox="1"/>
          <p:nvPr/>
        </p:nvSpPr>
        <p:spPr>
          <a:xfrm>
            <a:off x="7906983" y="5537789"/>
            <a:ext cx="4285017" cy="584775"/>
          </a:xfrm>
          <a:prstGeom prst="rect">
            <a:avLst/>
          </a:prstGeom>
          <a:noFill/>
        </p:spPr>
        <p:txBody>
          <a:bodyPr wrap="square" rtlCol="0">
            <a:spAutoFit/>
          </a:bodyPr>
          <a:lstStyle/>
          <a:p>
            <a:r>
              <a:rPr lang="zh-CN" altLang="en-US" sz="3200" dirty="0">
                <a:solidFill>
                  <a:schemeClr val="bg1"/>
                </a:solidFill>
              </a:rPr>
              <a:t>教育</a:t>
            </a:r>
            <a:r>
              <a:rPr lang="zh-CN" altLang="en-US" sz="3200" dirty="0" smtClean="0">
                <a:solidFill>
                  <a:schemeClr val="bg1"/>
                </a:solidFill>
              </a:rPr>
              <a:t>学部 刘蓓蓓 </a:t>
            </a:r>
            <a:endParaRPr lang="zh-CN" altLang="en-US" sz="3200" dirty="0">
              <a:solidFill>
                <a:schemeClr val="bg1"/>
              </a:solidFill>
            </a:endParaRPr>
          </a:p>
        </p:txBody>
      </p:sp>
    </p:spTree>
    <p:extLst>
      <p:ext uri="{BB962C8B-B14F-4D97-AF65-F5344CB8AC3E}">
        <p14:creationId xmlns:p14="http://schemas.microsoft.com/office/powerpoint/2010/main" val="79345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0" y="1468582"/>
            <a:ext cx="6456219" cy="5078313"/>
          </a:xfrm>
          <a:prstGeom prst="rect">
            <a:avLst/>
          </a:prstGeom>
        </p:spPr>
        <p:txBody>
          <a:bodyPr wrap="square">
            <a:spAutoFit/>
          </a:bodyPr>
          <a:lstStyle/>
          <a:p>
            <a:pPr indent="304800" algn="just">
              <a:lnSpc>
                <a:spcPct val="150000"/>
              </a:lnSpc>
              <a:spcBef>
                <a:spcPts val="600"/>
              </a:spcBef>
              <a:spcAft>
                <a:spcPts val="600"/>
              </a:spcAft>
            </a:pP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1967-1970</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年间，中国的日本文学译介活动基本上处于停止状态。直到</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1971</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年，人民文学出版社才出版了三岛由纪夫的</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忧国</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。作为被定性为反动作家的三岛由纪夫，此时他的作品在中国的出现并不作为文学上的研究，而是被定位成军国主义的文学作品，供批判使用。</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1972</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年中日恢复邦交，</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1973</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年人民文学出版社出版了小林多喜二党的</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沼尾村</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在外地主</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和</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蟹工船</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endParaRPr lang="zh-CN" altLang="zh-CN"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文革时期</a:t>
            </a:r>
          </a:p>
        </p:txBody>
      </p:sp>
      <p:sp>
        <p:nvSpPr>
          <p:cNvPr id="6" name="矩形 5"/>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4963" y="1468582"/>
            <a:ext cx="3334526" cy="4376565"/>
          </a:xfrm>
          <a:prstGeom prst="rect">
            <a:avLst/>
          </a:prstGeom>
        </p:spPr>
      </p:pic>
    </p:spTree>
    <p:extLst>
      <p:ext uri="{BB962C8B-B14F-4D97-AF65-F5344CB8AC3E}">
        <p14:creationId xmlns:p14="http://schemas.microsoft.com/office/powerpoint/2010/main" val="3345290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5400" y="1970038"/>
            <a:ext cx="9206346" cy="3570208"/>
          </a:xfrm>
          <a:prstGeom prst="rect">
            <a:avLst/>
          </a:prstGeom>
        </p:spPr>
        <p:txBody>
          <a:bodyPr wrap="square">
            <a:spAutoFit/>
          </a:bodyPr>
          <a:lstStyle/>
          <a:p>
            <a:pPr indent="304800" algn="just">
              <a:lnSpc>
                <a:spcPct val="150000"/>
              </a:lnSpc>
              <a:spcBef>
                <a:spcPts val="600"/>
              </a:spcBef>
              <a:spcAft>
                <a:spcPts val="600"/>
              </a:spcAft>
            </a:pP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从</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1978</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年以后，日本文学在中国恢复了生机。</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70</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年代末至</a:t>
            </a:r>
            <a:r>
              <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80</a:t>
            </a:r>
            <a:r>
              <a:rPr lang="zh-CN" altLang="en-US"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年代末，严肃文学作品、日本文学史、作家传记、儿童文学、侦探小说、诗歌均得到翻译和介绍，作品数量之多令人叹为观止。</a:t>
            </a:r>
            <a:endParaRPr lang="en-US" altLang="zh-CN" sz="2400" kern="1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indent="304800" algn="just">
              <a:lnSpc>
                <a:spcPct val="150000"/>
              </a:lnSpc>
              <a:spcBef>
                <a:spcPts val="600"/>
              </a:spcBef>
              <a:spcAft>
                <a:spcPts val="600"/>
              </a:spcAft>
            </a:pPr>
            <a:r>
              <a:rPr lang="en-US" altLang="zh-CN"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年代以后考虑到经济和社会效益的结合，许多出版社倾向于出版有影响的日本作家个人作品系列集。如川端康成、三岛由纪夫、大江健三郎、村上春树、夏目漱石等作家的作品被翻译的量很大。</a:t>
            </a:r>
            <a:endParaRPr lang="zh-CN" altLang="zh-CN" sz="2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改革开放以后</a:t>
            </a:r>
          </a:p>
        </p:txBody>
      </p:sp>
    </p:spTree>
    <p:extLst>
      <p:ext uri="{BB962C8B-B14F-4D97-AF65-F5344CB8AC3E}">
        <p14:creationId xmlns:p14="http://schemas.microsoft.com/office/powerpoint/2010/main" val="1289886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95453" y="1637919"/>
            <a:ext cx="6400802" cy="4662815"/>
          </a:xfrm>
          <a:prstGeom prst="rect">
            <a:avLst/>
          </a:prstGeom>
        </p:spPr>
        <p:txBody>
          <a:bodyPr wrap="square">
            <a:spAutoFit/>
          </a:bodyPr>
          <a:lstStyle/>
          <a:p>
            <a:pPr indent="304800" algn="just">
              <a:lnSpc>
                <a:spcPct val="150000"/>
              </a:lnSpc>
              <a:spcBef>
                <a:spcPts val="600"/>
              </a:spcBef>
              <a:spcAft>
                <a:spcPts val="600"/>
              </a:spcAft>
            </a:pP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改革开放初期日本对中国影响巨大的主要是电影文学，这一过程持续了</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年左右，像《追捕》、《远山的呼唤》、《望乡》等作品。电影《追捕》、《人证》还直接催生了日本推理小说在中国的出版热。日本推理小说在设置谜团、制造悬念、渲染气氛、解谜破案等方面，不仅善于紧扣办案元素，施展逻辑推理，而且很会经营情节，追求情绪感染，注意把知性解谜与感性煽动结合起来，吸引了成千上万的中国读者。据统计，</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1979</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至</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1989</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这</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年期间，我国出版日本推理小说的出版社至少有</a:t>
            </a:r>
            <a:r>
              <a:rPr lang="en-US"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40</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家，出版的书目超百种，日本侦探推理小说在中国的出版进入了一个鼎盛时期。就在这个时期，我们认识了日本的大推理小说家森村诚一、松本清张等人。</a:t>
            </a:r>
            <a:endParaRPr lang="zh-CN"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改革开放以后</a:t>
            </a:r>
          </a:p>
        </p:txBody>
      </p:sp>
      <p:sp>
        <p:nvSpPr>
          <p:cNvPr id="4" name="矩形 3"/>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10" y="2078181"/>
            <a:ext cx="2914650" cy="4114800"/>
          </a:xfrm>
          <a:prstGeom prst="rect">
            <a:avLst/>
          </a:prstGeom>
        </p:spPr>
      </p:pic>
    </p:spTree>
    <p:extLst>
      <p:ext uri="{BB962C8B-B14F-4D97-AF65-F5344CB8AC3E}">
        <p14:creationId xmlns:p14="http://schemas.microsoft.com/office/powerpoint/2010/main" val="340581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1" y="2078182"/>
            <a:ext cx="5943600" cy="3831818"/>
          </a:xfrm>
          <a:prstGeom prst="rect">
            <a:avLst/>
          </a:prstGeom>
        </p:spPr>
        <p:txBody>
          <a:bodyPr wrap="square">
            <a:spAutoFit/>
          </a:bodyPr>
          <a:lstStyle/>
          <a:p>
            <a:pPr indent="304800" algn="just">
              <a:lnSpc>
                <a:spcPct val="150000"/>
              </a:lnSpc>
              <a:spcBef>
                <a:spcPts val="600"/>
              </a:spcBef>
              <a:spcAft>
                <a:spcPts val="600"/>
              </a:spcAft>
            </a:pPr>
            <a:r>
              <a:rPr lang="zh-CN" altLang="en-US"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在中国最著名的日本作家当属村上春树，恐怕问每一个中国人，十有八九都知道他的名字。只要在中国一定规模的书店，几乎都能买到村上的作品，摆放在“日本文学”或者“外国文学”书架上，已经不是什么新鲜事了。</a:t>
            </a:r>
            <a:r>
              <a:rPr lang="zh-CN" altLang="zh-CN"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村上春树的《挪威的森林》、《象的失踪》、《寻羊冒险记》、《世界尽头与冷酷仙境》等大量作品在中国翻译出版，深受广大年轻读者的欢迎。村上春树的作品在大学、在互联网上成为人们热衷讨论的对象。就当代外国文学来说，在中国能产生如此轰动的作品近年来极为罕见。</a:t>
            </a:r>
            <a:endParaRPr lang="zh-CN" altLang="zh-CN" sz="14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村上春树</a:t>
            </a:r>
          </a:p>
        </p:txBody>
      </p:sp>
      <p:sp>
        <p:nvSpPr>
          <p:cNvPr id="4" name="矩形 3"/>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055" y="838200"/>
            <a:ext cx="4142509" cy="5517823"/>
          </a:xfrm>
          <a:prstGeom prst="rect">
            <a:avLst/>
          </a:prstGeom>
        </p:spPr>
      </p:pic>
    </p:spTree>
    <p:extLst>
      <p:ext uri="{BB962C8B-B14F-4D97-AF65-F5344CB8AC3E}">
        <p14:creationId xmlns:p14="http://schemas.microsoft.com/office/powerpoint/2010/main" val="2713518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2781" y="1914344"/>
            <a:ext cx="4717474" cy="3416320"/>
          </a:xfrm>
          <a:prstGeom prst="rect">
            <a:avLst/>
          </a:prstGeom>
        </p:spPr>
        <p:txBody>
          <a:bodyPr wrap="square">
            <a:spAutoFit/>
          </a:bodyPr>
          <a:lstStyle/>
          <a:p>
            <a:pPr>
              <a:lnSpc>
                <a:spcPct val="150000"/>
              </a:lnSpc>
              <a:spcBef>
                <a:spcPts val="600"/>
              </a:spcBef>
              <a:spcAft>
                <a:spcPts val="600"/>
              </a:spcAft>
            </a:pPr>
            <a:r>
              <a:rPr lang="zh-CN" altLang="en-US" dirty="0">
                <a:solidFill>
                  <a:prstClr val="white"/>
                </a:solidFill>
                <a:latin typeface="微软雅黑" panose="020B0503020204020204" pitchFamily="34" charset="-122"/>
                <a:ea typeface="微软雅黑" panose="020B0503020204020204" pitchFamily="34" charset="-122"/>
              </a:rPr>
              <a:t>如今，继村上春树之后，在中国有着非凡人气的日本作家，基本上毫无疑问就是东野圭吾了。他的</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白夜行</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嫌疑人</a:t>
            </a:r>
            <a:r>
              <a:rPr lang="en-US" altLang="zh-CN" dirty="0">
                <a:solidFill>
                  <a:prstClr val="white"/>
                </a:solidFill>
                <a:latin typeface="微软雅黑" panose="020B0503020204020204" pitchFamily="34" charset="-122"/>
                <a:ea typeface="微软雅黑" panose="020B0503020204020204" pitchFamily="34" charset="-122"/>
              </a:rPr>
              <a:t>X</a:t>
            </a:r>
            <a:r>
              <a:rPr lang="zh-CN" altLang="en-US" dirty="0">
                <a:solidFill>
                  <a:prstClr val="white"/>
                </a:solidFill>
                <a:latin typeface="微软雅黑" panose="020B0503020204020204" pitchFamily="34" charset="-122"/>
                <a:ea typeface="微软雅黑" panose="020B0503020204020204" pitchFamily="34" charset="-122"/>
              </a:rPr>
              <a:t>的献身</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放课后</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恶意</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秘密</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信</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时生</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宿命</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彷徨之刃</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等小说深受中国人喜爱。他的作品翻拍的电影也受到中国人民的欢迎。今年中国翻拍的</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嫌疑人</a:t>
            </a:r>
            <a:r>
              <a:rPr lang="en-US" altLang="zh-CN" dirty="0">
                <a:solidFill>
                  <a:prstClr val="white"/>
                </a:solidFill>
                <a:latin typeface="微软雅黑" panose="020B0503020204020204" pitchFamily="34" charset="-122"/>
                <a:ea typeface="微软雅黑" panose="020B0503020204020204" pitchFamily="34" charset="-122"/>
              </a:rPr>
              <a:t>X</a:t>
            </a:r>
            <a:r>
              <a:rPr lang="zh-CN" altLang="en-US" dirty="0">
                <a:solidFill>
                  <a:prstClr val="white"/>
                </a:solidFill>
                <a:latin typeface="微软雅黑" panose="020B0503020204020204" pitchFamily="34" charset="-122"/>
                <a:ea typeface="微软雅黑" panose="020B0503020204020204" pitchFamily="34" charset="-122"/>
              </a:rPr>
              <a:t>的献身</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上映，受到了很高的关注。</a:t>
            </a:r>
          </a:p>
        </p:txBody>
      </p:sp>
      <p:sp>
        <p:nvSpPr>
          <p:cNvPr id="3" name="文本框 2"/>
          <p:cNvSpPr txBox="1"/>
          <p:nvPr/>
        </p:nvSpPr>
        <p:spPr>
          <a:xfrm>
            <a:off x="782781" y="595745"/>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东野圭吾</a:t>
            </a:r>
          </a:p>
        </p:txBody>
      </p:sp>
      <p:sp>
        <p:nvSpPr>
          <p:cNvPr id="4" name="矩形 3"/>
          <p:cNvSpPr/>
          <p:nvPr/>
        </p:nvSpPr>
        <p:spPr>
          <a:xfrm>
            <a:off x="0" y="595745"/>
            <a:ext cx="595745" cy="54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799" y="1914344"/>
            <a:ext cx="5001491" cy="3125932"/>
          </a:xfrm>
          <a:prstGeom prst="rect">
            <a:avLst/>
          </a:prstGeom>
        </p:spPr>
      </p:pic>
    </p:spTree>
    <p:extLst>
      <p:ext uri="{BB962C8B-B14F-4D97-AF65-F5344CB8AC3E}">
        <p14:creationId xmlns:p14="http://schemas.microsoft.com/office/powerpoint/2010/main" val="178962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9029" y="2193670"/>
            <a:ext cx="9483437" cy="2062103"/>
          </a:xfrm>
          <a:prstGeom prst="rect">
            <a:avLst/>
          </a:prstGeom>
        </p:spPr>
        <p:txBody>
          <a:bodyPr wrap="square">
            <a:spAutoFit/>
          </a:bodyPr>
          <a:lstStyle/>
          <a:p>
            <a:pPr>
              <a:lnSpc>
                <a:spcPct val="150000"/>
              </a:lnSpc>
              <a:spcBef>
                <a:spcPts val="600"/>
              </a:spcBef>
              <a:spcAft>
                <a:spcPts val="600"/>
              </a:spcAft>
            </a:pPr>
            <a:r>
              <a:rPr lang="en-US" altLang="zh-CN" dirty="0">
                <a:solidFill>
                  <a:prstClr val="white"/>
                </a:solidFill>
                <a:latin typeface="微软雅黑" panose="020B0503020204020204" pitchFamily="34" charset="-122"/>
                <a:ea typeface="微软雅黑" panose="020B0503020204020204" pitchFamily="34" charset="-122"/>
              </a:rPr>
              <a:t>[1]</a:t>
            </a:r>
            <a:r>
              <a:rPr lang="zh-CN" altLang="en-US" dirty="0">
                <a:solidFill>
                  <a:prstClr val="white"/>
                </a:solidFill>
                <a:latin typeface="微软雅黑" panose="020B0503020204020204" pitchFamily="34" charset="-122"/>
                <a:ea typeface="微软雅黑" panose="020B0503020204020204" pitchFamily="34" charset="-122"/>
              </a:rPr>
              <a:t>胡澎</a:t>
            </a:r>
            <a:r>
              <a:rPr lang="en-US" altLang="zh-CN" dirty="0">
                <a:solidFill>
                  <a:prstClr val="white"/>
                </a:solidFill>
                <a:latin typeface="微软雅黑" panose="020B0503020204020204" pitchFamily="34" charset="-122"/>
                <a:ea typeface="微软雅黑" panose="020B0503020204020204" pitchFamily="34" charset="-122"/>
              </a:rPr>
              <a:t>. 1978-2002</a:t>
            </a:r>
            <a:r>
              <a:rPr lang="zh-CN" altLang="en-US" dirty="0">
                <a:solidFill>
                  <a:prstClr val="white"/>
                </a:solidFill>
                <a:latin typeface="微软雅黑" panose="020B0503020204020204" pitchFamily="34" charset="-122"/>
                <a:ea typeface="微软雅黑" panose="020B0503020204020204" pitchFamily="34" charset="-122"/>
              </a:rPr>
              <a:t>年日本文学在中国的传播与影响</a:t>
            </a:r>
            <a:r>
              <a:rPr lang="en-US" altLang="zh-CN" dirty="0">
                <a:solidFill>
                  <a:prstClr val="white"/>
                </a:solidFill>
                <a:latin typeface="微软雅黑" panose="020B0503020204020204" pitchFamily="34" charset="-122"/>
                <a:ea typeface="微软雅黑" panose="020B0503020204020204" pitchFamily="34" charset="-122"/>
              </a:rPr>
              <a:t>[A]. </a:t>
            </a:r>
            <a:r>
              <a:rPr lang="zh-CN" altLang="en-US" dirty="0">
                <a:solidFill>
                  <a:prstClr val="white"/>
                </a:solidFill>
                <a:latin typeface="微软雅黑" panose="020B0503020204020204" pitchFamily="34" charset="-122"/>
                <a:ea typeface="微软雅黑" panose="020B0503020204020204" pitchFamily="34" charset="-122"/>
              </a:rPr>
              <a:t>中国社会科学院日本研究所</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世界中的日本文化研究”国际学术研讨会论文集</a:t>
            </a:r>
            <a:r>
              <a:rPr lang="en-US" altLang="zh-CN" dirty="0">
                <a:solidFill>
                  <a:prstClr val="white"/>
                </a:solidFill>
                <a:latin typeface="微软雅黑" panose="020B0503020204020204" pitchFamily="34" charset="-122"/>
                <a:ea typeface="微软雅黑" panose="020B0503020204020204" pitchFamily="34" charset="-122"/>
              </a:rPr>
              <a:t>[C].</a:t>
            </a:r>
            <a:r>
              <a:rPr lang="zh-CN" altLang="en-US" dirty="0">
                <a:solidFill>
                  <a:prstClr val="white"/>
                </a:solidFill>
                <a:latin typeface="微软雅黑" panose="020B0503020204020204" pitchFamily="34" charset="-122"/>
                <a:ea typeface="微软雅黑" panose="020B0503020204020204" pitchFamily="34" charset="-122"/>
              </a:rPr>
              <a:t>中国社会科学院日本研究所</a:t>
            </a:r>
            <a:r>
              <a:rPr lang="en-US" altLang="zh-CN" dirty="0">
                <a:solidFill>
                  <a:prstClr val="white"/>
                </a:solidFill>
                <a:latin typeface="微软雅黑" panose="020B0503020204020204" pitchFamily="34" charset="-122"/>
                <a:ea typeface="微软雅黑" panose="020B0503020204020204" pitchFamily="34" charset="-122"/>
              </a:rPr>
              <a:t>:,2004:18.</a:t>
            </a:r>
          </a:p>
          <a:p>
            <a:pPr>
              <a:lnSpc>
                <a:spcPct val="150000"/>
              </a:lnSpc>
              <a:spcBef>
                <a:spcPts val="600"/>
              </a:spcBef>
              <a:spcAft>
                <a:spcPts val="600"/>
              </a:spcAft>
            </a:pPr>
            <a:r>
              <a:rPr lang="en-US" altLang="zh-CN" dirty="0">
                <a:solidFill>
                  <a:prstClr val="white"/>
                </a:solidFill>
                <a:latin typeface="微软雅黑" panose="020B0503020204020204" pitchFamily="34" charset="-122"/>
                <a:ea typeface="微软雅黑" panose="020B0503020204020204" pitchFamily="34" charset="-122"/>
              </a:rPr>
              <a:t>[2]</a:t>
            </a:r>
            <a:r>
              <a:rPr lang="zh-CN" altLang="en-US" dirty="0">
                <a:solidFill>
                  <a:prstClr val="white"/>
                </a:solidFill>
                <a:latin typeface="微软雅黑" panose="020B0503020204020204" pitchFamily="34" charset="-122"/>
                <a:ea typeface="微软雅黑" panose="020B0503020204020204" pitchFamily="34" charset="-122"/>
              </a:rPr>
              <a:t>王秋琳</a:t>
            </a:r>
            <a:r>
              <a:rPr lang="en-US" altLang="zh-CN" dirty="0">
                <a:solidFill>
                  <a:prstClr val="white"/>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大众媒体笼罩下中国的日本文学生产与传播</a:t>
            </a:r>
            <a:r>
              <a:rPr lang="en-US" altLang="zh-CN" dirty="0">
                <a:solidFill>
                  <a:prstClr val="white"/>
                </a:solidFill>
                <a:latin typeface="微软雅黑" panose="020B0503020204020204" pitchFamily="34" charset="-122"/>
                <a:ea typeface="微软雅黑" panose="020B0503020204020204" pitchFamily="34" charset="-122"/>
              </a:rPr>
              <a:t>[D].</a:t>
            </a:r>
            <a:r>
              <a:rPr lang="zh-CN" altLang="en-US" dirty="0">
                <a:solidFill>
                  <a:prstClr val="white"/>
                </a:solidFill>
                <a:latin typeface="微软雅黑" panose="020B0503020204020204" pitchFamily="34" charset="-122"/>
                <a:ea typeface="微软雅黑" panose="020B0503020204020204" pitchFamily="34" charset="-122"/>
              </a:rPr>
              <a:t>上海外国语大学</a:t>
            </a:r>
            <a:r>
              <a:rPr lang="en-US" altLang="zh-CN" dirty="0">
                <a:solidFill>
                  <a:prstClr val="white"/>
                </a:solidFill>
                <a:latin typeface="微软雅黑" panose="020B0503020204020204" pitchFamily="34" charset="-122"/>
                <a:ea typeface="微软雅黑" panose="020B0503020204020204" pitchFamily="34" charset="-122"/>
              </a:rPr>
              <a:t>,2014.</a:t>
            </a:r>
          </a:p>
          <a:p>
            <a:pPr>
              <a:lnSpc>
                <a:spcPct val="150000"/>
              </a:lnSpc>
              <a:spcBef>
                <a:spcPts val="600"/>
              </a:spcBef>
              <a:spcAft>
                <a:spcPts val="600"/>
              </a:spcAft>
            </a:pPr>
            <a:r>
              <a:rPr lang="en-US" altLang="zh-CN" dirty="0">
                <a:solidFill>
                  <a:prstClr val="white"/>
                </a:solidFill>
                <a:latin typeface="微软雅黑" panose="020B0503020204020204" pitchFamily="34" charset="-122"/>
                <a:ea typeface="微软雅黑" panose="020B0503020204020204" pitchFamily="34" charset="-122"/>
              </a:rPr>
              <a:t>[3]</a:t>
            </a:r>
            <a:r>
              <a:rPr lang="zh-CN" altLang="en-US" dirty="0">
                <a:solidFill>
                  <a:prstClr val="white"/>
                </a:solidFill>
                <a:latin typeface="微软雅黑" panose="020B0503020204020204" pitchFamily="34" charset="-122"/>
                <a:ea typeface="微软雅黑" panose="020B0503020204020204" pitchFamily="34" charset="-122"/>
              </a:rPr>
              <a:t>刘翌</a:t>
            </a:r>
            <a:r>
              <a:rPr lang="en-US" altLang="zh-CN" dirty="0">
                <a:solidFill>
                  <a:prstClr val="white"/>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论日本文学对五四时期中国文学的影响</a:t>
            </a:r>
            <a:r>
              <a:rPr lang="en-US" altLang="zh-CN" dirty="0">
                <a:solidFill>
                  <a:prstClr val="white"/>
                </a:solidFill>
                <a:latin typeface="微软雅黑" panose="020B0503020204020204" pitchFamily="34" charset="-122"/>
                <a:ea typeface="微软雅黑" panose="020B0503020204020204" pitchFamily="34" charset="-122"/>
              </a:rPr>
              <a:t>[D].</a:t>
            </a:r>
            <a:r>
              <a:rPr lang="zh-CN" altLang="en-US" dirty="0">
                <a:solidFill>
                  <a:prstClr val="white"/>
                </a:solidFill>
                <a:latin typeface="微软雅黑" panose="020B0503020204020204" pitchFamily="34" charset="-122"/>
                <a:ea typeface="微软雅黑" panose="020B0503020204020204" pitchFamily="34" charset="-122"/>
              </a:rPr>
              <a:t>西北大学</a:t>
            </a:r>
            <a:r>
              <a:rPr lang="en-US" altLang="zh-CN" dirty="0">
                <a:solidFill>
                  <a:prstClr val="white"/>
                </a:solidFill>
                <a:latin typeface="微软雅黑" panose="020B0503020204020204" pitchFamily="34" charset="-122"/>
                <a:ea typeface="微软雅黑" panose="020B0503020204020204" pitchFamily="34" charset="-122"/>
              </a:rPr>
              <a:t>,2002.</a:t>
            </a:r>
          </a:p>
        </p:txBody>
      </p:sp>
      <p:sp>
        <p:nvSpPr>
          <p:cNvPr id="3" name="文本框 2"/>
          <p:cNvSpPr txBox="1"/>
          <p:nvPr/>
        </p:nvSpPr>
        <p:spPr>
          <a:xfrm>
            <a:off x="1369029" y="949707"/>
            <a:ext cx="4253345"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参考文献</a:t>
            </a:r>
          </a:p>
        </p:txBody>
      </p:sp>
    </p:spTree>
    <p:extLst>
      <p:ext uri="{BB962C8B-B14F-4D97-AF65-F5344CB8AC3E}">
        <p14:creationId xmlns:p14="http://schemas.microsoft.com/office/powerpoint/2010/main" val="2267529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3"/>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3"/>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4"/>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4"/>
            <a:stretch>
              <a:fillRect/>
            </a:stretch>
          </p:blipFill>
          <p:spPr>
            <a:xfrm rot="5400000">
              <a:off x="4571120" y="-621742"/>
              <a:ext cx="2913750" cy="11868751"/>
            </a:xfrm>
            <a:prstGeom prst="rect">
              <a:avLst/>
            </a:prstGeom>
          </p:spPr>
        </p:pic>
      </p:grpSp>
      <p:pic>
        <p:nvPicPr>
          <p:cNvPr id="10" name="图片 9"/>
          <p:cNvPicPr>
            <a:picLocks noChangeAspect="1"/>
          </p:cNvPicPr>
          <p:nvPr/>
        </p:nvPicPr>
        <p:blipFill>
          <a:blip r:embed="rId5"/>
          <a:stretch>
            <a:fillRect/>
          </a:stretch>
        </p:blipFill>
        <p:spPr>
          <a:xfrm>
            <a:off x="4144503" y="3940299"/>
            <a:ext cx="3923069" cy="1330139"/>
          </a:xfrm>
          <a:prstGeom prst="rect">
            <a:avLst/>
          </a:prstGeom>
        </p:spPr>
      </p:pic>
      <p:sp>
        <p:nvSpPr>
          <p:cNvPr id="14" name="文本框 13"/>
          <p:cNvSpPr txBox="1"/>
          <p:nvPr/>
        </p:nvSpPr>
        <p:spPr>
          <a:xfrm>
            <a:off x="2869738" y="2189612"/>
            <a:ext cx="6531428" cy="1569660"/>
          </a:xfrm>
          <a:prstGeom prst="rect">
            <a:avLst/>
          </a:prstGeom>
          <a:noFill/>
        </p:spPr>
        <p:txBody>
          <a:bodyPr wrap="square" rtlCol="0">
            <a:spAutoFit/>
          </a:bodyPr>
          <a:lstStyle/>
          <a:p>
            <a:pPr algn="ctr"/>
            <a:r>
              <a:rPr kumimoji="1" lang="zh-CN" altLang="en-US" sz="4800" dirty="0">
                <a:solidFill>
                  <a:prstClr val="white"/>
                </a:solidFill>
                <a:latin typeface="新蒂小丸子小学版" panose="03000600000000000000" pitchFamily="66" charset="-122"/>
                <a:ea typeface="新蒂小丸子小学版" panose="03000600000000000000" pitchFamily="66" charset="-122"/>
              </a:rPr>
              <a:t>一个神奇的海外之地</a:t>
            </a:r>
            <a:endParaRPr kumimoji="1" lang="en-US" altLang="zh-CN" sz="4800" dirty="0">
              <a:solidFill>
                <a:prstClr val="white"/>
              </a:solidFill>
              <a:latin typeface="新蒂小丸子小学版" panose="03000600000000000000" pitchFamily="66" charset="-122"/>
              <a:ea typeface="新蒂小丸子小学版" panose="03000600000000000000" pitchFamily="66" charset="-122"/>
            </a:endParaRPr>
          </a:p>
          <a:p>
            <a:pPr algn="ctr"/>
            <a:r>
              <a:rPr kumimoji="1" lang="en-US" altLang="zh-CN" sz="4800" dirty="0">
                <a:solidFill>
                  <a:prstClr val="white"/>
                </a:solidFill>
                <a:latin typeface="Segoe Script" panose="020B0504020000000003" pitchFamily="34" charset="0"/>
              </a:rPr>
              <a:t>wuxiaworld</a:t>
            </a:r>
            <a:endParaRPr kumimoji="1" lang="zh-CN" altLang="en-US" sz="4800" dirty="0">
              <a:solidFill>
                <a:prstClr val="white"/>
              </a:solidFill>
              <a:latin typeface="Segoe Script" panose="020B0504020000000003" pitchFamily="34" charset="0"/>
            </a:endParaRPr>
          </a:p>
        </p:txBody>
      </p:sp>
      <p:pic>
        <p:nvPicPr>
          <p:cNvPr id="15" name="图片 14"/>
          <p:cNvPicPr>
            <a:picLocks noChangeAspect="1"/>
          </p:cNvPicPr>
          <p:nvPr/>
        </p:nvPicPr>
        <p:blipFill>
          <a:blip r:embed="rId6"/>
          <a:stretch>
            <a:fillRect/>
          </a:stretch>
        </p:blipFill>
        <p:spPr>
          <a:xfrm>
            <a:off x="815883" y="724728"/>
            <a:ext cx="1462500" cy="1091250"/>
          </a:xfrm>
          <a:prstGeom prst="rect">
            <a:avLst/>
          </a:prstGeom>
        </p:spPr>
      </p:pic>
      <p:pic>
        <p:nvPicPr>
          <p:cNvPr id="17" name="图片 16"/>
          <p:cNvPicPr>
            <a:picLocks noChangeAspect="1"/>
          </p:cNvPicPr>
          <p:nvPr/>
        </p:nvPicPr>
        <p:blipFill>
          <a:blip r:embed="rId6"/>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7"/>
          <a:stretch>
            <a:fillRect/>
          </a:stretch>
        </p:blipFill>
        <p:spPr>
          <a:xfrm>
            <a:off x="3202485" y="1526733"/>
            <a:ext cx="1248750" cy="978750"/>
          </a:xfrm>
          <a:prstGeom prst="rect">
            <a:avLst/>
          </a:prstGeom>
        </p:spPr>
      </p:pic>
      <p:pic>
        <p:nvPicPr>
          <p:cNvPr id="19" name="图片 18"/>
          <p:cNvPicPr>
            <a:picLocks noChangeAspect="1"/>
          </p:cNvPicPr>
          <p:nvPr/>
        </p:nvPicPr>
        <p:blipFill>
          <a:blip r:embed="rId8"/>
          <a:stretch>
            <a:fillRect/>
          </a:stretch>
        </p:blipFill>
        <p:spPr>
          <a:xfrm rot="1450453">
            <a:off x="8371633" y="2827329"/>
            <a:ext cx="2454985" cy="1359465"/>
          </a:xfrm>
          <a:prstGeom prst="rect">
            <a:avLst/>
          </a:prstGeom>
        </p:spPr>
      </p:pic>
      <p:sp>
        <p:nvSpPr>
          <p:cNvPr id="20" name="矩形 19"/>
          <p:cNvSpPr/>
          <p:nvPr/>
        </p:nvSpPr>
        <p:spPr>
          <a:xfrm rot="2424838">
            <a:off x="9157906" y="3254781"/>
            <a:ext cx="1249060" cy="646331"/>
          </a:xfrm>
          <a:prstGeom prst="rect">
            <a:avLst/>
          </a:prstGeom>
        </p:spPr>
        <p:txBody>
          <a:bodyPr wrap="none">
            <a:spAutoFit/>
          </a:bodyPr>
          <a:lstStyle/>
          <a:p>
            <a:pPr algn="ctr"/>
            <a:r>
              <a:rPr kumimoji="1" lang="en-US" altLang="zh-CN" sz="1200" dirty="0">
                <a:solidFill>
                  <a:prstClr val="white"/>
                </a:solidFill>
                <a:latin typeface="Segoe Script" panose="020B0504020000000003" pitchFamily="34" charset="0"/>
              </a:rPr>
              <a:t>PRESENTED</a:t>
            </a:r>
          </a:p>
          <a:p>
            <a:pPr algn="ctr"/>
            <a:r>
              <a:rPr kumimoji="1" lang="zh-CN" altLang="en-US" sz="1200" dirty="0">
                <a:solidFill>
                  <a:prstClr val="white"/>
                </a:solidFill>
                <a:latin typeface="Segoe Script" panose="020B0504020000000003" pitchFamily="34" charset="0"/>
              </a:rPr>
              <a:t> </a:t>
            </a:r>
            <a:r>
              <a:rPr kumimoji="1" lang="en-US" altLang="zh-CN" sz="1200" dirty="0">
                <a:solidFill>
                  <a:prstClr val="white"/>
                </a:solidFill>
                <a:latin typeface="Segoe Script" panose="020B0504020000000003" pitchFamily="34" charset="0"/>
              </a:rPr>
              <a:t>BY</a:t>
            </a:r>
            <a:r>
              <a:rPr kumimoji="1" lang="zh-CN" altLang="en-US" sz="1200" dirty="0">
                <a:solidFill>
                  <a:prstClr val="white"/>
                </a:solidFill>
                <a:latin typeface="Segoe Script" panose="020B0504020000000003" pitchFamily="34" charset="0"/>
              </a:rPr>
              <a:t> </a:t>
            </a:r>
            <a:endParaRPr kumimoji="1" lang="en-US" altLang="zh-CN" sz="1200" dirty="0">
              <a:solidFill>
                <a:prstClr val="white"/>
              </a:solidFill>
              <a:latin typeface="Segoe Script" panose="020B0504020000000003" pitchFamily="34" charset="0"/>
            </a:endParaRPr>
          </a:p>
          <a:p>
            <a:pPr algn="ctr"/>
            <a:r>
              <a:rPr kumimoji="1" lang="zh-CN" altLang="en-US" sz="1200" dirty="0">
                <a:solidFill>
                  <a:prstClr val="white"/>
                </a:solidFill>
                <a:latin typeface="新蒂小丸子小学版" panose="03000600000000000000" pitchFamily="66" charset="-122"/>
                <a:ea typeface="新蒂小丸子小学版" panose="03000600000000000000" pitchFamily="66" charset="-122"/>
              </a:rPr>
              <a:t>周开一</a:t>
            </a:r>
          </a:p>
        </p:txBody>
      </p:sp>
      <p:pic>
        <p:nvPicPr>
          <p:cNvPr id="21" name="图片 20"/>
          <p:cNvPicPr>
            <a:picLocks noChangeAspect="1"/>
          </p:cNvPicPr>
          <p:nvPr/>
        </p:nvPicPr>
        <p:blipFill>
          <a:blip r:embed="rId9"/>
          <a:stretch>
            <a:fillRect/>
          </a:stretch>
        </p:blipFill>
        <p:spPr>
          <a:xfrm>
            <a:off x="2521860" y="3054890"/>
            <a:ext cx="1361250" cy="1316250"/>
          </a:xfrm>
          <a:prstGeom prst="rect">
            <a:avLst/>
          </a:prstGeom>
        </p:spPr>
      </p:pic>
      <p:pic>
        <p:nvPicPr>
          <p:cNvPr id="3" name="Picture 2">
            <a:extLst>
              <a:ext uri="{FF2B5EF4-FFF2-40B4-BE49-F238E27FC236}">
                <a16:creationId xmlns="" xmlns:a16="http://schemas.microsoft.com/office/drawing/2014/main" id="{5DBB4E60-D790-4A8F-B354-35E576DD1A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60003" y="4173445"/>
            <a:ext cx="2092068" cy="395276"/>
          </a:xfrm>
          <a:prstGeom prst="rect">
            <a:avLst/>
          </a:prstGeom>
        </p:spPr>
      </p:pic>
    </p:spTree>
    <p:extLst>
      <p:ext uri="{BB962C8B-B14F-4D97-AF65-F5344CB8AC3E}">
        <p14:creationId xmlns:p14="http://schemas.microsoft.com/office/powerpoint/2010/main" val="72141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1</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一些数据</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SOME DATA</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52591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34025" y="1670050"/>
            <a:ext cx="5972175" cy="4673600"/>
            <a:chOff x="0" y="0"/>
            <a:chExt cx="5455741" cy="4269987"/>
          </a:xfrm>
          <a:pattFill prst="wdUpDiag">
            <a:fgClr>
              <a:srgbClr val="FF5054"/>
            </a:fgClr>
            <a:bgClr>
              <a:srgbClr val="2B2B2B"/>
            </a:bgClr>
          </a:pattFill>
        </p:grpSpPr>
        <p:grpSp>
          <p:nvGrpSpPr>
            <p:cNvPr id="3" name="Group 3"/>
            <p:cNvGrpSpPr>
              <a:grpSpLocks/>
            </p:cNvGrpSpPr>
            <p:nvPr/>
          </p:nvGrpSpPr>
          <p:grpSpPr bwMode="auto">
            <a:xfrm>
              <a:off x="1271220" y="0"/>
              <a:ext cx="2924097" cy="3315920"/>
              <a:chOff x="1" y="0"/>
              <a:chExt cx="2924097" cy="3315920"/>
            </a:xfrm>
            <a:grpFill/>
          </p:grpSpPr>
          <p:sp>
            <p:nvSpPr>
              <p:cNvPr id="10" name="Rectangle 8"/>
              <p:cNvSpPr>
                <a:spLocks noChangeArrowheads="1"/>
              </p:cNvSpPr>
              <p:nvPr/>
            </p:nvSpPr>
            <p:spPr bwMode="auto">
              <a:xfrm rot="16200000">
                <a:off x="-251269" y="2521390"/>
                <a:ext cx="1045798" cy="543258"/>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1" name="Rectangle 9"/>
              <p:cNvSpPr>
                <a:spLocks noChangeArrowheads="1"/>
              </p:cNvSpPr>
              <p:nvPr/>
            </p:nvSpPr>
            <p:spPr bwMode="auto">
              <a:xfrm rot="16200000">
                <a:off x="281307" y="2456958"/>
                <a:ext cx="1167463" cy="550456"/>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2" name="Rectangle 10"/>
              <p:cNvSpPr>
                <a:spLocks noChangeArrowheads="1"/>
              </p:cNvSpPr>
              <p:nvPr/>
            </p:nvSpPr>
            <p:spPr bwMode="auto">
              <a:xfrm rot="16200000">
                <a:off x="-199510" y="1386331"/>
                <a:ext cx="3315920" cy="543258"/>
              </a:xfrm>
              <a:prstGeom prst="rect">
                <a:avLst/>
              </a:prstGeom>
              <a:pattFill prst="wdUpDiag">
                <a:fgClr>
                  <a:srgbClr val="FF66CC"/>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3" name="Rectangle 11"/>
              <p:cNvSpPr>
                <a:spLocks noChangeArrowheads="1"/>
              </p:cNvSpPr>
              <p:nvPr/>
            </p:nvSpPr>
            <p:spPr bwMode="auto">
              <a:xfrm rot="16200000">
                <a:off x="1586474" y="2578901"/>
                <a:ext cx="927176" cy="546860"/>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4" name="Rectangle 12"/>
              <p:cNvSpPr>
                <a:spLocks noChangeArrowheads="1"/>
              </p:cNvSpPr>
              <p:nvPr/>
            </p:nvSpPr>
            <p:spPr bwMode="auto">
              <a:xfrm rot="16200000">
                <a:off x="2245838" y="2637658"/>
                <a:ext cx="802468" cy="554052"/>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grpSp>
        <p:grpSp>
          <p:nvGrpSpPr>
            <p:cNvPr id="4" name="Group 9"/>
            <p:cNvGrpSpPr>
              <a:grpSpLocks/>
            </p:cNvGrpSpPr>
            <p:nvPr/>
          </p:nvGrpSpPr>
          <p:grpSpPr bwMode="auto">
            <a:xfrm>
              <a:off x="0" y="3315917"/>
              <a:ext cx="5455741" cy="954070"/>
              <a:chOff x="0" y="0"/>
              <a:chExt cx="5455741" cy="954070"/>
            </a:xfrm>
            <a:grpFill/>
          </p:grpSpPr>
          <p:sp>
            <p:nvSpPr>
              <p:cNvPr id="5" name="Rectangle 9"/>
              <p:cNvSpPr>
                <a:spLocks noChangeArrowheads="1"/>
              </p:cNvSpPr>
              <p:nvPr/>
            </p:nvSpPr>
            <p:spPr bwMode="auto">
              <a:xfrm rot="16200000">
                <a:off x="430204" y="-430204"/>
                <a:ext cx="954069" cy="1814477"/>
              </a:xfrm>
              <a:custGeom>
                <a:avLst/>
                <a:gdLst>
                  <a:gd name="T0" fmla="*/ 2 w 954069"/>
                  <a:gd name="T1" fmla="*/ 0 h 1814477"/>
                  <a:gd name="T2" fmla="*/ 954069 w 954069"/>
                  <a:gd name="T3" fmla="*/ 1264019 h 1814477"/>
                  <a:gd name="T4" fmla="*/ 954069 w 954069"/>
                  <a:gd name="T5" fmla="*/ 1814477 h 1814477"/>
                  <a:gd name="T6" fmla="*/ 0 w 954069"/>
                  <a:gd name="T7" fmla="*/ 1155577 h 1814477"/>
                  <a:gd name="T8" fmla="*/ 2 w 954069"/>
                  <a:gd name="T9" fmla="*/ 0 h 1814477"/>
                  <a:gd name="T10" fmla="*/ 0 60000 65536"/>
                  <a:gd name="T11" fmla="*/ 0 60000 65536"/>
                  <a:gd name="T12" fmla="*/ 0 60000 65536"/>
                  <a:gd name="T13" fmla="*/ 0 60000 65536"/>
                  <a:gd name="T14" fmla="*/ 0 60000 65536"/>
                  <a:gd name="T15" fmla="*/ 0 w 954069"/>
                  <a:gd name="T16" fmla="*/ 0 h 1814477"/>
                  <a:gd name="T17" fmla="*/ 954069 w 954069"/>
                  <a:gd name="T18" fmla="*/ 1814477 h 1814477"/>
                </a:gdLst>
                <a:ahLst/>
                <a:cxnLst>
                  <a:cxn ang="T10">
                    <a:pos x="T0" y="T1"/>
                  </a:cxn>
                  <a:cxn ang="T11">
                    <a:pos x="T2" y="T3"/>
                  </a:cxn>
                  <a:cxn ang="T12">
                    <a:pos x="T4" y="T5"/>
                  </a:cxn>
                  <a:cxn ang="T13">
                    <a:pos x="T6" y="T7"/>
                  </a:cxn>
                  <a:cxn ang="T14">
                    <a:pos x="T8" y="T9"/>
                  </a:cxn>
                </a:cxnLst>
                <a:rect l="T15" t="T16" r="T17" b="T18"/>
                <a:pathLst>
                  <a:path w="954069" h="1814477">
                    <a:moveTo>
                      <a:pt x="2" y="0"/>
                    </a:moveTo>
                    <a:lnTo>
                      <a:pt x="954069" y="1264019"/>
                    </a:lnTo>
                    <a:lnTo>
                      <a:pt x="954069" y="1814477"/>
                    </a:lnTo>
                    <a:lnTo>
                      <a:pt x="0" y="1155577"/>
                    </a:lnTo>
                    <a:cubicBezTo>
                      <a:pt x="1" y="851066"/>
                      <a:pt x="1" y="304511"/>
                      <a:pt x="2"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6" name="Rectangle 9"/>
              <p:cNvSpPr>
                <a:spLocks noChangeArrowheads="1"/>
              </p:cNvSpPr>
              <p:nvPr/>
            </p:nvSpPr>
            <p:spPr bwMode="auto">
              <a:xfrm rot="16200000">
                <a:off x="2256234" y="-40243"/>
                <a:ext cx="954068" cy="1034556"/>
              </a:xfrm>
              <a:custGeom>
                <a:avLst/>
                <a:gdLst>
                  <a:gd name="T0" fmla="*/ 0 w 954068"/>
                  <a:gd name="T1" fmla="*/ 0 h 1034556"/>
                  <a:gd name="T2" fmla="*/ 954068 w 954068"/>
                  <a:gd name="T3" fmla="*/ 242046 h 1034556"/>
                  <a:gd name="T4" fmla="*/ 954068 w 954068"/>
                  <a:gd name="T5" fmla="*/ 792504 h 1034556"/>
                  <a:gd name="T6" fmla="*/ 13447 w 954068"/>
                  <a:gd name="T7" fmla="*/ 1034556 h 1034556"/>
                  <a:gd name="T8" fmla="*/ 0 w 954068"/>
                  <a:gd name="T9" fmla="*/ 0 h 1034556"/>
                  <a:gd name="T10" fmla="*/ 0 60000 65536"/>
                  <a:gd name="T11" fmla="*/ 0 60000 65536"/>
                  <a:gd name="T12" fmla="*/ 0 60000 65536"/>
                  <a:gd name="T13" fmla="*/ 0 60000 65536"/>
                  <a:gd name="T14" fmla="*/ 0 60000 65536"/>
                  <a:gd name="T15" fmla="*/ 0 w 954068"/>
                  <a:gd name="T16" fmla="*/ 0 h 1034556"/>
                  <a:gd name="T17" fmla="*/ 954068 w 954068"/>
                  <a:gd name="T18" fmla="*/ 1034556 h 1034556"/>
                </a:gdLst>
                <a:ahLst/>
                <a:cxnLst>
                  <a:cxn ang="T10">
                    <a:pos x="T0" y="T1"/>
                  </a:cxn>
                  <a:cxn ang="T11">
                    <a:pos x="T2" y="T3"/>
                  </a:cxn>
                  <a:cxn ang="T12">
                    <a:pos x="T4" y="T5"/>
                  </a:cxn>
                  <a:cxn ang="T13">
                    <a:pos x="T6" y="T7"/>
                  </a:cxn>
                  <a:cxn ang="T14">
                    <a:pos x="T8" y="T9"/>
                  </a:cxn>
                </a:cxnLst>
                <a:rect l="T15" t="T16" r="T17" b="T18"/>
                <a:pathLst>
                  <a:path w="954068" h="1034556">
                    <a:moveTo>
                      <a:pt x="0" y="0"/>
                    </a:moveTo>
                    <a:lnTo>
                      <a:pt x="954068" y="242046"/>
                    </a:lnTo>
                    <a:lnTo>
                      <a:pt x="954068" y="792504"/>
                    </a:lnTo>
                    <a:lnTo>
                      <a:pt x="13447" y="1034556"/>
                    </a:lnTo>
                    <a:cubicBezTo>
                      <a:pt x="13447" y="747977"/>
                      <a:pt x="0" y="286579"/>
                      <a:pt x="0" y="0"/>
                    </a:cubicBezTo>
                    <a:close/>
                  </a:path>
                </a:pathLst>
              </a:custGeom>
              <a:pattFill prst="wdUpDiag">
                <a:fgClr>
                  <a:srgbClr val="FF66CC"/>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7" name="Rectangle 9"/>
              <p:cNvSpPr>
                <a:spLocks noChangeArrowheads="1"/>
              </p:cNvSpPr>
              <p:nvPr/>
            </p:nvSpPr>
            <p:spPr bwMode="auto">
              <a:xfrm rot="5400000" flipH="1">
                <a:off x="4071467" y="-430204"/>
                <a:ext cx="954069" cy="1814477"/>
              </a:xfrm>
              <a:custGeom>
                <a:avLst/>
                <a:gdLst>
                  <a:gd name="T0" fmla="*/ 2 w 954069"/>
                  <a:gd name="T1" fmla="*/ 0 h 1814477"/>
                  <a:gd name="T2" fmla="*/ 954069 w 954069"/>
                  <a:gd name="T3" fmla="*/ 1264019 h 1814477"/>
                  <a:gd name="T4" fmla="*/ 954069 w 954069"/>
                  <a:gd name="T5" fmla="*/ 1814477 h 1814477"/>
                  <a:gd name="T6" fmla="*/ 0 w 954069"/>
                  <a:gd name="T7" fmla="*/ 1155577 h 1814477"/>
                  <a:gd name="T8" fmla="*/ 2 w 954069"/>
                  <a:gd name="T9" fmla="*/ 0 h 1814477"/>
                  <a:gd name="T10" fmla="*/ 0 60000 65536"/>
                  <a:gd name="T11" fmla="*/ 0 60000 65536"/>
                  <a:gd name="T12" fmla="*/ 0 60000 65536"/>
                  <a:gd name="T13" fmla="*/ 0 60000 65536"/>
                  <a:gd name="T14" fmla="*/ 0 60000 65536"/>
                  <a:gd name="T15" fmla="*/ 0 w 954069"/>
                  <a:gd name="T16" fmla="*/ 0 h 1814477"/>
                  <a:gd name="T17" fmla="*/ 954069 w 954069"/>
                  <a:gd name="T18" fmla="*/ 1814477 h 1814477"/>
                </a:gdLst>
                <a:ahLst/>
                <a:cxnLst>
                  <a:cxn ang="T10">
                    <a:pos x="T0" y="T1"/>
                  </a:cxn>
                  <a:cxn ang="T11">
                    <a:pos x="T2" y="T3"/>
                  </a:cxn>
                  <a:cxn ang="T12">
                    <a:pos x="T4" y="T5"/>
                  </a:cxn>
                  <a:cxn ang="T13">
                    <a:pos x="T6" y="T7"/>
                  </a:cxn>
                  <a:cxn ang="T14">
                    <a:pos x="T8" y="T9"/>
                  </a:cxn>
                </a:cxnLst>
                <a:rect l="T15" t="T16" r="T17" b="T18"/>
                <a:pathLst>
                  <a:path w="954069" h="1814477">
                    <a:moveTo>
                      <a:pt x="2" y="0"/>
                    </a:moveTo>
                    <a:lnTo>
                      <a:pt x="954069" y="1264019"/>
                    </a:lnTo>
                    <a:lnTo>
                      <a:pt x="954069" y="1814477"/>
                    </a:lnTo>
                    <a:lnTo>
                      <a:pt x="0" y="1155577"/>
                    </a:lnTo>
                    <a:cubicBezTo>
                      <a:pt x="1" y="851066"/>
                      <a:pt x="1" y="304511"/>
                      <a:pt x="2"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dirty="0">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8" name="Rectangle 9"/>
              <p:cNvSpPr>
                <a:spLocks noChangeArrowheads="1"/>
              </p:cNvSpPr>
              <p:nvPr/>
            </p:nvSpPr>
            <p:spPr bwMode="auto">
              <a:xfrm rot="16200000">
                <a:off x="1370113" y="-114199"/>
                <a:ext cx="927174" cy="1155574"/>
              </a:xfrm>
              <a:custGeom>
                <a:avLst/>
                <a:gdLst>
                  <a:gd name="T0" fmla="*/ 0 w 927174"/>
                  <a:gd name="T1" fmla="*/ 0 h 1155574"/>
                  <a:gd name="T2" fmla="*/ 927174 w 927174"/>
                  <a:gd name="T3" fmla="*/ 605116 h 1155574"/>
                  <a:gd name="T4" fmla="*/ 927174 w 927174"/>
                  <a:gd name="T5" fmla="*/ 1155574 h 1155574"/>
                  <a:gd name="T6" fmla="*/ 1 w 927174"/>
                  <a:gd name="T7" fmla="*/ 900081 h 1155574"/>
                  <a:gd name="T8" fmla="*/ 0 w 927174"/>
                  <a:gd name="T9" fmla="*/ 0 h 1155574"/>
                  <a:gd name="T10" fmla="*/ 0 60000 65536"/>
                  <a:gd name="T11" fmla="*/ 0 60000 65536"/>
                  <a:gd name="T12" fmla="*/ 0 60000 65536"/>
                  <a:gd name="T13" fmla="*/ 0 60000 65536"/>
                  <a:gd name="T14" fmla="*/ 0 60000 65536"/>
                  <a:gd name="T15" fmla="*/ 0 w 927174"/>
                  <a:gd name="T16" fmla="*/ 0 h 1155574"/>
                  <a:gd name="T17" fmla="*/ 927174 w 927174"/>
                  <a:gd name="T18" fmla="*/ 1155574 h 1155574"/>
                </a:gdLst>
                <a:ahLst/>
                <a:cxnLst>
                  <a:cxn ang="T10">
                    <a:pos x="T0" y="T1"/>
                  </a:cxn>
                  <a:cxn ang="T11">
                    <a:pos x="T2" y="T3"/>
                  </a:cxn>
                  <a:cxn ang="T12">
                    <a:pos x="T4" y="T5"/>
                  </a:cxn>
                  <a:cxn ang="T13">
                    <a:pos x="T6" y="T7"/>
                  </a:cxn>
                  <a:cxn ang="T14">
                    <a:pos x="T8" y="T9"/>
                  </a:cxn>
                </a:cxnLst>
                <a:rect l="T15" t="T16" r="T17" b="T18"/>
                <a:pathLst>
                  <a:path w="927174" h="1155574">
                    <a:moveTo>
                      <a:pt x="0" y="0"/>
                    </a:moveTo>
                    <a:lnTo>
                      <a:pt x="927174" y="605116"/>
                    </a:lnTo>
                    <a:lnTo>
                      <a:pt x="927174" y="1155574"/>
                    </a:lnTo>
                    <a:lnTo>
                      <a:pt x="1" y="900081"/>
                    </a:lnTo>
                    <a:cubicBezTo>
                      <a:pt x="1" y="568678"/>
                      <a:pt x="0" y="331403"/>
                      <a:pt x="0"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9" name="Rectangle 9"/>
              <p:cNvSpPr>
                <a:spLocks noChangeArrowheads="1"/>
              </p:cNvSpPr>
              <p:nvPr/>
            </p:nvSpPr>
            <p:spPr bwMode="auto">
              <a:xfrm rot="5400000" flipH="1">
                <a:off x="3162051" y="-114200"/>
                <a:ext cx="927174" cy="1155574"/>
              </a:xfrm>
              <a:custGeom>
                <a:avLst/>
                <a:gdLst>
                  <a:gd name="T0" fmla="*/ 0 w 927174"/>
                  <a:gd name="T1" fmla="*/ 0 h 1155574"/>
                  <a:gd name="T2" fmla="*/ 927174 w 927174"/>
                  <a:gd name="T3" fmla="*/ 605116 h 1155574"/>
                  <a:gd name="T4" fmla="*/ 927174 w 927174"/>
                  <a:gd name="T5" fmla="*/ 1155574 h 1155574"/>
                  <a:gd name="T6" fmla="*/ 1 w 927174"/>
                  <a:gd name="T7" fmla="*/ 900081 h 1155574"/>
                  <a:gd name="T8" fmla="*/ 0 w 927174"/>
                  <a:gd name="T9" fmla="*/ 0 h 1155574"/>
                  <a:gd name="T10" fmla="*/ 0 60000 65536"/>
                  <a:gd name="T11" fmla="*/ 0 60000 65536"/>
                  <a:gd name="T12" fmla="*/ 0 60000 65536"/>
                  <a:gd name="T13" fmla="*/ 0 60000 65536"/>
                  <a:gd name="T14" fmla="*/ 0 60000 65536"/>
                  <a:gd name="T15" fmla="*/ 0 w 927174"/>
                  <a:gd name="T16" fmla="*/ 0 h 1155574"/>
                  <a:gd name="T17" fmla="*/ 927174 w 927174"/>
                  <a:gd name="T18" fmla="*/ 1155574 h 1155574"/>
                </a:gdLst>
                <a:ahLst/>
                <a:cxnLst>
                  <a:cxn ang="T10">
                    <a:pos x="T0" y="T1"/>
                  </a:cxn>
                  <a:cxn ang="T11">
                    <a:pos x="T2" y="T3"/>
                  </a:cxn>
                  <a:cxn ang="T12">
                    <a:pos x="T4" y="T5"/>
                  </a:cxn>
                  <a:cxn ang="T13">
                    <a:pos x="T6" y="T7"/>
                  </a:cxn>
                  <a:cxn ang="T14">
                    <a:pos x="T8" y="T9"/>
                  </a:cxn>
                </a:cxnLst>
                <a:rect l="T15" t="T16" r="T17" b="T18"/>
                <a:pathLst>
                  <a:path w="927174" h="1155574">
                    <a:moveTo>
                      <a:pt x="0" y="0"/>
                    </a:moveTo>
                    <a:lnTo>
                      <a:pt x="927174" y="605116"/>
                    </a:lnTo>
                    <a:lnTo>
                      <a:pt x="927174" y="1155574"/>
                    </a:lnTo>
                    <a:lnTo>
                      <a:pt x="1" y="900081"/>
                    </a:lnTo>
                    <a:cubicBezTo>
                      <a:pt x="1" y="568678"/>
                      <a:pt x="0" y="331403"/>
                      <a:pt x="0"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grpSp>
      </p:grpSp>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rot="316646">
            <a:off x="2971036" y="882265"/>
            <a:ext cx="3343367" cy="677108"/>
          </a:xfrm>
          <a:prstGeom prst="rect">
            <a:avLst/>
          </a:prstGeom>
          <a:noFill/>
        </p:spPr>
        <p:txBody>
          <a:bodyPr wrap="square" rtlCol="0">
            <a:spAutoFit/>
          </a:bodyPr>
          <a:lstStyle/>
          <a:p>
            <a:r>
              <a:rPr lang="zh-CN" altLang="en-US" sz="2400" b="1" dirty="0">
                <a:solidFill>
                  <a:srgbClr val="FFFF99"/>
                </a:solidFill>
                <a:latin typeface="新蒂小丸子小学版" panose="03000600000000000000" pitchFamily="66" charset="-122"/>
                <a:ea typeface="新蒂小丸子小学版" panose="03000600000000000000" pitchFamily="66" charset="-122"/>
              </a:rPr>
              <a:t>点击量最高的国家</a:t>
            </a:r>
            <a:endParaRPr lang="en-US" altLang="zh-CN" sz="1400" b="1" dirty="0">
              <a:solidFill>
                <a:srgbClr val="FFFF99"/>
              </a:solidFill>
              <a:latin typeface="Segoe Script" panose="020B0504020000000003" pitchFamily="34" charset="0"/>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Most popular in this nations</a:t>
            </a:r>
            <a:endParaRPr lang="zh-CN" altLang="en-US" sz="1400" b="1" dirty="0">
              <a:solidFill>
                <a:srgbClr val="FFFF99"/>
              </a:solidFill>
              <a:latin typeface="Segoe Script" panose="020B0504020000000003" pitchFamily="34" charset="0"/>
            </a:endParaRPr>
          </a:p>
        </p:txBody>
      </p:sp>
      <p:sp>
        <p:nvSpPr>
          <p:cNvPr id="18" name="文本框 17"/>
          <p:cNvSpPr txBox="1"/>
          <p:nvPr/>
        </p:nvSpPr>
        <p:spPr>
          <a:xfrm>
            <a:off x="6520728" y="3686530"/>
            <a:ext cx="1102035" cy="584775"/>
          </a:xfrm>
          <a:prstGeom prst="rect">
            <a:avLst/>
          </a:prstGeom>
          <a:noFill/>
        </p:spPr>
        <p:txBody>
          <a:bodyPr wrap="square" rtlCol="0">
            <a:spAutoFit/>
          </a:bodyPr>
          <a:lstStyle/>
          <a:p>
            <a:r>
              <a:rPr lang="en-US" altLang="zh-CN" sz="3200" dirty="0">
                <a:solidFill>
                  <a:prstClr val="white"/>
                </a:solidFill>
                <a:latin typeface="新蒂小丸子小学版" panose="03000600000000000000" pitchFamily="66" charset="-122"/>
                <a:ea typeface="新蒂小丸子小学版" panose="03000600000000000000" pitchFamily="66" charset="-122"/>
              </a:rPr>
              <a:t>4.48%</a:t>
            </a:r>
            <a:endParaRPr lang="zh-CN" altLang="en-US" sz="3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19" name="文本框 18"/>
          <p:cNvSpPr txBox="1"/>
          <p:nvPr/>
        </p:nvSpPr>
        <p:spPr>
          <a:xfrm>
            <a:off x="7305391" y="3351476"/>
            <a:ext cx="1029193" cy="584775"/>
          </a:xfrm>
          <a:prstGeom prst="rect">
            <a:avLst/>
          </a:prstGeom>
          <a:noFill/>
        </p:spPr>
        <p:txBody>
          <a:bodyPr wrap="square" rtlCol="0">
            <a:spAutoFit/>
          </a:bodyPr>
          <a:lstStyle/>
          <a:p>
            <a:r>
              <a:rPr lang="en-US" altLang="zh-CN" sz="3200" dirty="0">
                <a:solidFill>
                  <a:prstClr val="white"/>
                </a:solidFill>
                <a:latin typeface="新蒂小丸子小学版" panose="03000600000000000000" pitchFamily="66" charset="-122"/>
                <a:ea typeface="新蒂小丸子小学版" panose="03000600000000000000" pitchFamily="66" charset="-122"/>
              </a:rPr>
              <a:t>4.93%</a:t>
            </a:r>
            <a:endParaRPr lang="zh-CN" altLang="en-US" sz="3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20" name="文本框 19"/>
          <p:cNvSpPr txBox="1"/>
          <p:nvPr/>
        </p:nvSpPr>
        <p:spPr>
          <a:xfrm>
            <a:off x="8198772" y="1085273"/>
            <a:ext cx="1029193" cy="584775"/>
          </a:xfrm>
          <a:prstGeom prst="rect">
            <a:avLst/>
          </a:prstGeom>
          <a:noFill/>
        </p:spPr>
        <p:txBody>
          <a:bodyPr wrap="square" rtlCol="0">
            <a:spAutoFit/>
          </a:bodyPr>
          <a:lstStyle/>
          <a:p>
            <a:r>
              <a:rPr lang="en-US" altLang="zh-CN" sz="3200" dirty="0">
                <a:solidFill>
                  <a:srgbClr val="FF66CC"/>
                </a:solidFill>
                <a:latin typeface="新蒂小丸子小学版" panose="03000600000000000000" pitchFamily="66" charset="-122"/>
                <a:ea typeface="新蒂小丸子小学版" panose="03000600000000000000" pitchFamily="66" charset="-122"/>
              </a:rPr>
              <a:t>29.9%</a:t>
            </a:r>
            <a:endParaRPr lang="zh-CN" altLang="en-US" sz="3200" dirty="0">
              <a:solidFill>
                <a:srgbClr val="FF66CC"/>
              </a:solidFill>
              <a:latin typeface="新蒂小丸子小学版" panose="03000600000000000000" pitchFamily="66" charset="-122"/>
              <a:ea typeface="新蒂小丸子小学版" panose="03000600000000000000" pitchFamily="66" charset="-122"/>
            </a:endParaRPr>
          </a:p>
        </p:txBody>
      </p:sp>
      <p:sp>
        <p:nvSpPr>
          <p:cNvPr id="21" name="文本框 20"/>
          <p:cNvSpPr txBox="1"/>
          <p:nvPr/>
        </p:nvSpPr>
        <p:spPr>
          <a:xfrm>
            <a:off x="8739336" y="3666615"/>
            <a:ext cx="1029192" cy="584775"/>
          </a:xfrm>
          <a:prstGeom prst="rect">
            <a:avLst/>
          </a:prstGeom>
          <a:noFill/>
        </p:spPr>
        <p:txBody>
          <a:bodyPr wrap="square" rtlCol="0">
            <a:spAutoFit/>
          </a:bodyPr>
          <a:lstStyle/>
          <a:p>
            <a:r>
              <a:rPr lang="en-US" altLang="zh-CN" sz="3200" dirty="0">
                <a:solidFill>
                  <a:prstClr val="white"/>
                </a:solidFill>
                <a:latin typeface="新蒂小丸子小学版" panose="03000600000000000000" pitchFamily="66" charset="-122"/>
                <a:ea typeface="新蒂小丸子小学版" panose="03000600000000000000" pitchFamily="66" charset="-122"/>
              </a:rPr>
              <a:t>3.84%</a:t>
            </a:r>
            <a:endParaRPr lang="zh-CN" altLang="en-US" sz="3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22" name="文本框 21"/>
          <p:cNvSpPr txBox="1"/>
          <p:nvPr/>
        </p:nvSpPr>
        <p:spPr>
          <a:xfrm>
            <a:off x="9526706" y="3978917"/>
            <a:ext cx="1126342" cy="584775"/>
          </a:xfrm>
          <a:prstGeom prst="rect">
            <a:avLst/>
          </a:prstGeom>
          <a:noFill/>
        </p:spPr>
        <p:txBody>
          <a:bodyPr wrap="square" rtlCol="0">
            <a:spAutoFit/>
          </a:bodyPr>
          <a:lstStyle/>
          <a:p>
            <a:r>
              <a:rPr lang="en-US" altLang="zh-CN" sz="3200" dirty="0">
                <a:solidFill>
                  <a:prstClr val="white"/>
                </a:solidFill>
                <a:latin typeface="新蒂小丸子小学版" panose="03000600000000000000" pitchFamily="66" charset="-122"/>
                <a:ea typeface="新蒂小丸子小学版" panose="03000600000000000000" pitchFamily="66" charset="-122"/>
              </a:rPr>
              <a:t>3.74%</a:t>
            </a:r>
            <a:endParaRPr lang="zh-CN" altLang="en-US" sz="3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23" name="矩形 22"/>
          <p:cNvSpPr>
            <a:spLocks noChangeArrowheads="1"/>
          </p:cNvSpPr>
          <p:nvPr/>
        </p:nvSpPr>
        <p:spPr bwMode="auto">
          <a:xfrm>
            <a:off x="805401" y="2779133"/>
            <a:ext cx="5792478" cy="2012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通过在</a:t>
            </a:r>
            <a:r>
              <a:rPr lang="en-US" altLang="zh-CN" sz="2400" dirty="0">
                <a:solidFill>
                  <a:prstClr val="white"/>
                </a:solidFill>
                <a:latin typeface="新蒂小丸子小学版" panose="03000600000000000000" pitchFamily="66" charset="-122"/>
                <a:ea typeface="新蒂小丸子小学版" panose="03000600000000000000" pitchFamily="66" charset="-122"/>
              </a:rPr>
              <a:t>Alexa</a:t>
            </a:r>
            <a:r>
              <a:rPr lang="zh-CN" altLang="en-US" sz="2400" dirty="0">
                <a:solidFill>
                  <a:prstClr val="white"/>
                </a:solidFill>
                <a:latin typeface="新蒂小丸子小学版" panose="03000600000000000000" pitchFamily="66" charset="-122"/>
                <a:ea typeface="新蒂小丸子小学版" panose="03000600000000000000" pitchFamily="66" charset="-122"/>
              </a:rPr>
              <a:t>上对</a:t>
            </a:r>
            <a:r>
              <a:rPr lang="en-US" altLang="zh-CN" sz="2400" dirty="0">
                <a:solidFill>
                  <a:prstClr val="white"/>
                </a:solidFill>
                <a:latin typeface="新蒂小丸子小学版" panose="03000600000000000000" pitchFamily="66" charset="-122"/>
                <a:ea typeface="新蒂小丸子小学版" panose="03000600000000000000" pitchFamily="66" charset="-122"/>
              </a:rPr>
              <a:t>“www.wuxiaworld.com” </a:t>
            </a:r>
            <a:r>
              <a:rPr lang="zh-CN" altLang="en-US" sz="2400" dirty="0">
                <a:solidFill>
                  <a:prstClr val="white"/>
                </a:solidFill>
                <a:latin typeface="新蒂小丸子小学版" panose="03000600000000000000" pitchFamily="66" charset="-122"/>
                <a:ea typeface="新蒂小丸子小学版" panose="03000600000000000000" pitchFamily="66" charset="-122"/>
              </a:rPr>
              <a:t>进行指数分析，我们发现美国、加拿大、巴西、印度和菲律宾是该网站最大的访问量来源</a:t>
            </a:r>
          </a:p>
        </p:txBody>
      </p:sp>
      <p:pic>
        <p:nvPicPr>
          <p:cNvPr id="26" name="Picture 25">
            <a:extLst>
              <a:ext uri="{FF2B5EF4-FFF2-40B4-BE49-F238E27FC236}">
                <a16:creationId xmlns="" xmlns:a16="http://schemas.microsoft.com/office/drawing/2014/main" id="{7C0329D9-41AF-4D59-9586-B8F66E944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378" y="5716602"/>
            <a:ext cx="624627" cy="429431"/>
          </a:xfrm>
          <a:prstGeom prst="rect">
            <a:avLst/>
          </a:prstGeom>
        </p:spPr>
      </p:pic>
      <p:pic>
        <p:nvPicPr>
          <p:cNvPr id="28" name="Picture 27">
            <a:extLst>
              <a:ext uri="{FF2B5EF4-FFF2-40B4-BE49-F238E27FC236}">
                <a16:creationId xmlns="" xmlns:a16="http://schemas.microsoft.com/office/drawing/2014/main" id="{75B1DF80-A934-40CA-9135-C1110DC6FE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4179" y="5716602"/>
            <a:ext cx="594683" cy="408845"/>
          </a:xfrm>
          <a:prstGeom prst="rect">
            <a:avLst/>
          </a:prstGeom>
        </p:spPr>
      </p:pic>
      <p:pic>
        <p:nvPicPr>
          <p:cNvPr id="30" name="Picture 29">
            <a:extLst>
              <a:ext uri="{FF2B5EF4-FFF2-40B4-BE49-F238E27FC236}">
                <a16:creationId xmlns="" xmlns:a16="http://schemas.microsoft.com/office/drawing/2014/main" id="{66B4926D-3124-4CC5-BCB3-E86B0A91E1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8456" y="5716601"/>
            <a:ext cx="594683" cy="408845"/>
          </a:xfrm>
          <a:prstGeom prst="rect">
            <a:avLst/>
          </a:prstGeom>
        </p:spPr>
      </p:pic>
      <p:pic>
        <p:nvPicPr>
          <p:cNvPr id="32" name="Picture 31">
            <a:extLst>
              <a:ext uri="{FF2B5EF4-FFF2-40B4-BE49-F238E27FC236}">
                <a16:creationId xmlns="" xmlns:a16="http://schemas.microsoft.com/office/drawing/2014/main" id="{42CBFD1C-D08D-4088-9D56-57B3F0646B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0692" y="5723777"/>
            <a:ext cx="572544" cy="393624"/>
          </a:xfrm>
          <a:prstGeom prst="rect">
            <a:avLst/>
          </a:prstGeom>
        </p:spPr>
      </p:pic>
      <p:pic>
        <p:nvPicPr>
          <p:cNvPr id="34" name="Picture 33">
            <a:extLst>
              <a:ext uri="{FF2B5EF4-FFF2-40B4-BE49-F238E27FC236}">
                <a16:creationId xmlns="" xmlns:a16="http://schemas.microsoft.com/office/drawing/2014/main" id="{E42BC9A1-3900-48E8-B57A-32C44ECDDE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0719" y="5731821"/>
            <a:ext cx="572545" cy="393625"/>
          </a:xfrm>
          <a:prstGeom prst="rect">
            <a:avLst/>
          </a:prstGeom>
        </p:spPr>
      </p:pic>
    </p:spTree>
    <p:extLst>
      <p:ext uri="{BB962C8B-B14F-4D97-AF65-F5344CB8AC3E}">
        <p14:creationId xmlns:p14="http://schemas.microsoft.com/office/powerpoint/2010/main" val="1022442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rot="512161">
            <a:off x="3367552" y="989806"/>
            <a:ext cx="3554304" cy="707886"/>
          </a:xfrm>
          <a:prstGeom prst="rect">
            <a:avLst/>
          </a:prstGeom>
          <a:noFill/>
        </p:spPr>
        <p:txBody>
          <a:bodyPr wrap="square" rtlCol="0">
            <a:spAutoFit/>
          </a:bodyPr>
          <a:lstStyle/>
          <a:p>
            <a:r>
              <a:rPr lang="zh-CN" altLang="en-US" sz="2400" b="1" dirty="0">
                <a:solidFill>
                  <a:srgbClr val="FFFF99"/>
                </a:solidFill>
                <a:latin typeface="Segoe Script" panose="020B0504020000000003" pitchFamily="34" charset="0"/>
                <a:ea typeface="新蒂小丸子小学版" panose="03000600000000000000" pitchFamily="66" charset="-122"/>
              </a:rPr>
              <a:t>最常用的方式</a:t>
            </a:r>
            <a:endParaRPr lang="en-US" altLang="zh-CN" sz="2400" b="1" dirty="0">
              <a:solidFill>
                <a:srgbClr val="FFFF99"/>
              </a:solidFill>
              <a:latin typeface="Segoe Script" panose="020B0504020000000003" pitchFamily="34" charset="0"/>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Most famous way</a:t>
            </a:r>
            <a:endParaRPr lang="zh-CN" altLang="en-US" sz="1600" b="1" dirty="0">
              <a:solidFill>
                <a:srgbClr val="FFFF99"/>
              </a:solidFill>
              <a:latin typeface="Segoe Script" panose="020B0504020000000003" pitchFamily="34" charset="0"/>
            </a:endParaRPr>
          </a:p>
        </p:txBody>
      </p:sp>
      <p:sp>
        <p:nvSpPr>
          <p:cNvPr id="23" name="矩形 22"/>
          <p:cNvSpPr>
            <a:spLocks noChangeArrowheads="1"/>
          </p:cNvSpPr>
          <p:nvPr/>
        </p:nvSpPr>
        <p:spPr bwMode="auto">
          <a:xfrm>
            <a:off x="893369" y="4190683"/>
            <a:ext cx="10389170"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通过对比发现，</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更通常使用</a:t>
            </a:r>
            <a:r>
              <a:rPr lang="en-US" altLang="zh-CN" sz="2400" dirty="0">
                <a:solidFill>
                  <a:prstClr val="white"/>
                </a:solidFill>
                <a:latin typeface="新蒂小丸子小学版" panose="03000600000000000000" pitchFamily="66" charset="-122"/>
                <a:ea typeface="新蒂小丸子小学版" panose="03000600000000000000" pitchFamily="66" charset="-122"/>
              </a:rPr>
              <a:t>m</a:t>
            </a:r>
            <a:r>
              <a:rPr lang="zh-CN" altLang="en-US" sz="2400" dirty="0">
                <a:solidFill>
                  <a:prstClr val="white"/>
                </a:solidFill>
                <a:latin typeface="新蒂小丸子小学版" panose="03000600000000000000" pitchFamily="66" charset="-122"/>
                <a:ea typeface="新蒂小丸子小学版" panose="03000600000000000000" pitchFamily="66" charset="-122"/>
              </a:rPr>
              <a:t>的地址既移动版访问较多，符合现代移动便携设备流行的趋势</a:t>
            </a:r>
          </a:p>
        </p:txBody>
      </p:sp>
      <p:pic>
        <p:nvPicPr>
          <p:cNvPr id="25" name="Picture 24" descr="A screenshot of a cell phone&#10;&#10;Description generated with high confidence">
            <a:extLst>
              <a:ext uri="{FF2B5EF4-FFF2-40B4-BE49-F238E27FC236}">
                <a16:creationId xmlns="" xmlns:a16="http://schemas.microsoft.com/office/drawing/2014/main" id="{782EA0FF-18A6-40E1-AE0F-8884F2309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69" y="2667317"/>
            <a:ext cx="10389170" cy="1029401"/>
          </a:xfrm>
          <a:prstGeom prst="rect">
            <a:avLst/>
          </a:prstGeom>
        </p:spPr>
      </p:pic>
    </p:spTree>
    <p:extLst>
      <p:ext uri="{BB962C8B-B14F-4D97-AF65-F5344CB8AC3E}">
        <p14:creationId xmlns:p14="http://schemas.microsoft.com/office/powerpoint/2010/main" val="73838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719675" y="715301"/>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2755718" y="852586"/>
            <a:ext cx="3554304"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关于韩国文学</a:t>
            </a:r>
            <a:endParaRPr lang="zh-CN" altLang="en-US" sz="1600" b="1" dirty="0">
              <a:solidFill>
                <a:srgbClr val="FFFF99"/>
              </a:solidFill>
              <a:latin typeface="Segoe Script" panose="020B0504020000000003" pitchFamily="34" charset="0"/>
            </a:endParaRPr>
          </a:p>
        </p:txBody>
      </p:sp>
      <p:sp>
        <p:nvSpPr>
          <p:cNvPr id="25" name="矩形 24"/>
          <p:cNvSpPr/>
          <p:nvPr/>
        </p:nvSpPr>
        <p:spPr>
          <a:xfrm>
            <a:off x="2624450" y="1923685"/>
            <a:ext cx="7371143" cy="3323987"/>
          </a:xfrm>
          <a:prstGeom prst="rect">
            <a:avLst/>
          </a:prstGeom>
        </p:spPr>
        <p:txBody>
          <a:bodyPr wrap="square">
            <a:spAutoFit/>
          </a:bodyPr>
          <a:lstStyle/>
          <a:p>
            <a:pPr marL="133350" marR="63500" indent="304800">
              <a:lnSpc>
                <a:spcPct val="150000"/>
              </a:lnSpc>
            </a:pPr>
            <a:r>
              <a:rPr lang="zh-CN" altLang="zh-CN" sz="2000" b="1" kern="0" dirty="0">
                <a:solidFill>
                  <a:prstClr val="white"/>
                </a:solidFill>
                <a:latin typeface="等线" panose="02010600030101010101" pitchFamily="2" charset="-122"/>
                <a:cs typeface="宋体" panose="02010600030101010101" pitchFamily="2" charset="-122"/>
              </a:rPr>
              <a:t>韩国文学</a:t>
            </a:r>
            <a:r>
              <a:rPr lang="zh-CN" altLang="en-US" sz="2000" b="1" kern="0" dirty="0">
                <a:solidFill>
                  <a:prstClr val="white"/>
                </a:solidFill>
                <a:latin typeface="等线" panose="02010600030101010101" pitchFamily="2" charset="-122"/>
                <a:cs typeface="宋体" panose="02010600030101010101" pitchFamily="2" charset="-122"/>
              </a:rPr>
              <a:t>：</a:t>
            </a:r>
            <a:r>
              <a:rPr lang="zh-CN" altLang="zh-CN" sz="2000" b="1" kern="0" dirty="0">
                <a:solidFill>
                  <a:prstClr val="white"/>
                </a:solidFill>
                <a:latin typeface="等线" panose="02010600030101010101" pitchFamily="2" charset="-122"/>
                <a:cs typeface="宋体" panose="02010600030101010101" pitchFamily="2" charset="-122"/>
              </a:rPr>
              <a:t>自新罗时期</a:t>
            </a:r>
            <a:r>
              <a:rPr lang="en-US" altLang="zh-CN" sz="2000" b="1" kern="0" dirty="0">
                <a:solidFill>
                  <a:prstClr val="white"/>
                </a:solidFill>
                <a:latin typeface="等线" panose="02010600030101010101" pitchFamily="2" charset="-122"/>
                <a:cs typeface="宋体" panose="02010600030101010101" pitchFamily="2" charset="-122"/>
              </a:rPr>
              <a:t>“</a:t>
            </a:r>
            <a:r>
              <a:rPr lang="zh-CN" altLang="zh-CN" sz="2000" b="1" kern="0" dirty="0">
                <a:solidFill>
                  <a:prstClr val="white"/>
                </a:solidFill>
                <a:latin typeface="等线" panose="02010600030101010101" pitchFamily="2" charset="-122"/>
                <a:cs typeface="宋体" panose="02010600030101010101" pitchFamily="2" charset="-122"/>
              </a:rPr>
              <a:t>乡歌</a:t>
            </a:r>
            <a:r>
              <a:rPr lang="en-US" altLang="zh-CN" sz="2000" b="1" kern="0" dirty="0">
                <a:solidFill>
                  <a:prstClr val="white"/>
                </a:solidFill>
                <a:latin typeface="等线" panose="02010600030101010101" pitchFamily="2" charset="-122"/>
                <a:cs typeface="宋体" panose="02010600030101010101" pitchFamily="2" charset="-122"/>
              </a:rPr>
              <a:t>”</a:t>
            </a:r>
            <a:r>
              <a:rPr lang="zh-CN" altLang="zh-CN" sz="2000" b="1" kern="0" dirty="0">
                <a:solidFill>
                  <a:prstClr val="white"/>
                </a:solidFill>
                <a:latin typeface="等线" panose="02010600030101010101" pitchFamily="2" charset="-122"/>
                <a:cs typeface="宋体" panose="02010600030101010101" pitchFamily="2" charset="-122"/>
              </a:rPr>
              <a:t>兴起以来的古典文学以及在朝鲜王朝封建社会的瓦解和西方新思想的传入的背景下形成的现代文学的总称。</a:t>
            </a:r>
            <a:endParaRPr lang="zh-CN" altLang="zh-CN" sz="16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endParaRPr>
          </a:p>
          <a:p>
            <a:pPr marL="133350" marR="133350" indent="304800">
              <a:lnSpc>
                <a:spcPct val="150000"/>
              </a:lnSpc>
            </a:pPr>
            <a:r>
              <a:rPr lang="zh-CN" altLang="zh-CN" sz="2000" b="1" kern="0" dirty="0">
                <a:solidFill>
                  <a:prstClr val="white"/>
                </a:solidFill>
                <a:latin typeface="等线" panose="02010600030101010101" pitchFamily="2" charset="-122"/>
                <a:cs typeface="宋体" panose="02010600030101010101" pitchFamily="2" charset="-122"/>
              </a:rPr>
              <a:t>按照年代划分，韩国文学可分为古典文学和现代文学。韩国的古典文学是在以韩国人民传统的民间信仰为背景的条件下发展起来的，但也受到了道教、儒教和佛教的影响，其中以佛教影响最大，其次则是朝鲜时代儒教的巨大影响。</a:t>
            </a:r>
            <a:endParaRPr lang="zh-CN" altLang="zh-CN" sz="1600" b="1" kern="100" dirty="0">
              <a:solidFill>
                <a:prstClr val="white"/>
              </a:solidFill>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61437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sp>
        <p:nvSpPr>
          <p:cNvPr id="23" name="矩形 22"/>
          <p:cNvSpPr>
            <a:spLocks noChangeArrowheads="1"/>
          </p:cNvSpPr>
          <p:nvPr/>
        </p:nvSpPr>
        <p:spPr bwMode="auto">
          <a:xfrm>
            <a:off x="893311" y="3154936"/>
            <a:ext cx="6755907" cy="2973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以“</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a:t>
            </a:r>
            <a:r>
              <a:rPr lang="zh-CN" altLang="en-US" sz="2400" dirty="0">
                <a:solidFill>
                  <a:prstClr val="white"/>
                </a:solidFill>
                <a:latin typeface="新蒂小丸子小学版" panose="03000600000000000000" pitchFamily="66" charset="-122"/>
                <a:ea typeface="新蒂小丸子小学版" panose="03000600000000000000" pitchFamily="66" charset="-122"/>
              </a:rPr>
              <a:t>”作为关键词输入</a:t>
            </a:r>
            <a:r>
              <a:rPr lang="en-US" altLang="zh-CN" sz="2400" dirty="0">
                <a:solidFill>
                  <a:prstClr val="white"/>
                </a:solidFill>
                <a:latin typeface="新蒂小丸子小学版" panose="03000600000000000000" pitchFamily="66" charset="-122"/>
                <a:ea typeface="新蒂小丸子小学版" panose="03000600000000000000" pitchFamily="66" charset="-122"/>
              </a:rPr>
              <a:t>Google Trend</a:t>
            </a:r>
            <a:r>
              <a:rPr lang="zh-CN" altLang="en-US" sz="2400" dirty="0">
                <a:solidFill>
                  <a:prstClr val="white"/>
                </a:solidFill>
                <a:latin typeface="新蒂小丸子小学版" panose="03000600000000000000" pitchFamily="66" charset="-122"/>
                <a:ea typeface="新蒂小丸子小学版" panose="03000600000000000000" pitchFamily="66" charset="-122"/>
              </a:rPr>
              <a:t>，时间选择为</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年至今，可以发现中国的网络小说为代表的类型小说在国外市场一直有一定热度，以</a:t>
            </a:r>
            <a:r>
              <a:rPr lang="en-US" altLang="zh-CN" sz="2400" dirty="0">
                <a:solidFill>
                  <a:prstClr val="white"/>
                </a:solidFill>
                <a:latin typeface="新蒂小丸子小学版" panose="03000600000000000000" pitchFamily="66" charset="-122"/>
                <a:ea typeface="新蒂小丸子小学版" panose="03000600000000000000" pitchFamily="66" charset="-122"/>
              </a:rPr>
              <a:t>2014</a:t>
            </a:r>
            <a:r>
              <a:rPr lang="zh-CN" altLang="en-US" sz="2400" dirty="0">
                <a:solidFill>
                  <a:prstClr val="white"/>
                </a:solidFill>
                <a:latin typeface="新蒂小丸子小学版" panose="03000600000000000000" pitchFamily="66" charset="-122"/>
                <a:ea typeface="新蒂小丸子小学版" panose="03000600000000000000" pitchFamily="66" charset="-122"/>
              </a:rPr>
              <a:t>年</a:t>
            </a:r>
            <a:r>
              <a:rPr lang="en-US" altLang="zh-CN" sz="2400" dirty="0">
                <a:solidFill>
                  <a:prstClr val="white"/>
                </a:solidFill>
                <a:latin typeface="新蒂小丸子小学版" panose="03000600000000000000" pitchFamily="66" charset="-122"/>
                <a:ea typeface="新蒂小丸子小学版" panose="03000600000000000000" pitchFamily="66" charset="-122"/>
              </a:rPr>
              <a:t>11</a:t>
            </a:r>
            <a:r>
              <a:rPr lang="zh-CN" altLang="en-US" sz="2400" dirty="0">
                <a:solidFill>
                  <a:prstClr val="white"/>
                </a:solidFill>
                <a:latin typeface="新蒂小丸子小学版" panose="03000600000000000000" pitchFamily="66" charset="-122"/>
                <a:ea typeface="新蒂小丸子小学版" panose="03000600000000000000" pitchFamily="66" charset="-122"/>
              </a:rPr>
              <a:t>月为转折点（与盘龙这部网络小说由</a:t>
            </a:r>
            <a:r>
              <a:rPr lang="en-US" altLang="zh-CN" sz="2400" dirty="0">
                <a:solidFill>
                  <a:prstClr val="white"/>
                </a:solidFill>
                <a:latin typeface="新蒂小丸子小学版" panose="03000600000000000000" pitchFamily="66" charset="-122"/>
                <a:ea typeface="新蒂小丸子小学版" panose="03000600000000000000" pitchFamily="66" charset="-122"/>
              </a:rPr>
              <a:t>RWX</a:t>
            </a:r>
            <a:r>
              <a:rPr lang="zh-CN" altLang="en-US" sz="2400" dirty="0">
                <a:solidFill>
                  <a:prstClr val="white"/>
                </a:solidFill>
                <a:latin typeface="新蒂小丸子小学版" panose="03000600000000000000" pitchFamily="66" charset="-122"/>
                <a:ea typeface="新蒂小丸子小学版" panose="03000600000000000000" pitchFamily="66" charset="-122"/>
              </a:rPr>
              <a:t>翻译并推上</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开始大火的时间一致）关注度开始飙升并稳定下来</a:t>
            </a:r>
          </a:p>
        </p:txBody>
      </p:sp>
      <p:pic>
        <p:nvPicPr>
          <p:cNvPr id="25" name="Picture 24" descr="A screenshot of a cell phone&#10;&#10;Description generated with very high confidence">
            <a:extLst>
              <a:ext uri="{FF2B5EF4-FFF2-40B4-BE49-F238E27FC236}">
                <a16:creationId xmlns="" xmlns:a16="http://schemas.microsoft.com/office/drawing/2014/main" id="{23493ADC-496B-44F1-8B0F-5F0338FCC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240" y="1811637"/>
            <a:ext cx="8265547" cy="1185645"/>
          </a:xfrm>
          <a:prstGeom prst="rect">
            <a:avLst/>
          </a:prstGeom>
        </p:spPr>
      </p:pic>
      <p:pic>
        <p:nvPicPr>
          <p:cNvPr id="29" name="Picture 28" descr="A close up of a logo&#10;&#10;Description generated with very high confidence">
            <a:extLst>
              <a:ext uri="{FF2B5EF4-FFF2-40B4-BE49-F238E27FC236}">
                <a16:creationId xmlns="" xmlns:a16="http://schemas.microsoft.com/office/drawing/2014/main" id="{A17818EB-3162-4C8A-B483-30C1B17C1A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3605" y="3277205"/>
            <a:ext cx="3951153" cy="459279"/>
          </a:xfrm>
          <a:prstGeom prst="rect">
            <a:avLst/>
          </a:prstGeom>
        </p:spPr>
      </p:pic>
      <p:sp>
        <p:nvSpPr>
          <p:cNvPr id="33" name="矩形 22">
            <a:extLst>
              <a:ext uri="{FF2B5EF4-FFF2-40B4-BE49-F238E27FC236}">
                <a16:creationId xmlns="" xmlns:a16="http://schemas.microsoft.com/office/drawing/2014/main" id="{750BC07F-FB8B-4F15-A7DA-6A2553984D44}"/>
              </a:ext>
            </a:extLst>
          </p:cNvPr>
          <p:cNvSpPr>
            <a:spLocks noChangeArrowheads="1"/>
          </p:cNvSpPr>
          <p:nvPr/>
        </p:nvSpPr>
        <p:spPr bwMode="auto">
          <a:xfrm>
            <a:off x="8273831" y="4016407"/>
            <a:ext cx="3179685" cy="2012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在对相关搜索进行观察的时候，我们发现了至今仍有极高热度的网络小说</a:t>
            </a:r>
            <a:r>
              <a:rPr lang="en-US" altLang="zh-CN" sz="2400" dirty="0">
                <a:solidFill>
                  <a:prstClr val="white"/>
                </a:solidFill>
                <a:latin typeface="新蒂小丸子小学版" panose="03000600000000000000" pitchFamily="66" charset="-122"/>
                <a:ea typeface="新蒂小丸子小学版" panose="03000600000000000000" pitchFamily="66" charset="-122"/>
              </a:rPr>
              <a:t>——</a:t>
            </a:r>
            <a:r>
              <a:rPr lang="zh-CN" altLang="en-US" sz="2400" dirty="0">
                <a:solidFill>
                  <a:prstClr val="white"/>
                </a:solidFill>
                <a:latin typeface="新蒂小丸子小学版" panose="03000600000000000000" pitchFamily="66" charset="-122"/>
                <a:ea typeface="新蒂小丸子小学版" panose="03000600000000000000" pitchFamily="66" charset="-122"/>
              </a:rPr>
              <a:t>盘龙</a:t>
            </a:r>
          </a:p>
        </p:txBody>
      </p:sp>
    </p:spTree>
    <p:extLst>
      <p:ext uri="{BB962C8B-B14F-4D97-AF65-F5344CB8AC3E}">
        <p14:creationId xmlns:p14="http://schemas.microsoft.com/office/powerpoint/2010/main" val="273652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sp>
        <p:nvSpPr>
          <p:cNvPr id="23" name="矩形 22"/>
          <p:cNvSpPr>
            <a:spLocks noChangeArrowheads="1"/>
          </p:cNvSpPr>
          <p:nvPr/>
        </p:nvSpPr>
        <p:spPr bwMode="auto">
          <a:xfrm>
            <a:off x="893311" y="3154936"/>
            <a:ext cx="6755907"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同样以“</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”作为关键词输入</a:t>
            </a:r>
            <a:r>
              <a:rPr lang="en-US" altLang="zh-CN" sz="2400" dirty="0">
                <a:solidFill>
                  <a:prstClr val="white"/>
                </a:solidFill>
                <a:latin typeface="新蒂小丸子小学版" panose="03000600000000000000" pitchFamily="66" charset="-122"/>
                <a:ea typeface="新蒂小丸子小学版" panose="03000600000000000000" pitchFamily="66" charset="-122"/>
              </a:rPr>
              <a:t>Google Trend</a:t>
            </a:r>
            <a:r>
              <a:rPr lang="zh-CN" altLang="en-US" sz="2400" dirty="0">
                <a:solidFill>
                  <a:prstClr val="white"/>
                </a:solidFill>
                <a:latin typeface="新蒂小丸子小学版" panose="03000600000000000000" pitchFamily="66" charset="-122"/>
                <a:ea typeface="新蒂小丸子小学版" panose="03000600000000000000" pitchFamily="66" charset="-122"/>
              </a:rPr>
              <a:t>，时间选择为</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年至今，</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自</a:t>
            </a:r>
            <a:r>
              <a:rPr lang="en-US" altLang="zh-CN" sz="2400" dirty="0">
                <a:solidFill>
                  <a:prstClr val="white"/>
                </a:solidFill>
                <a:latin typeface="新蒂小丸子小学版" panose="03000600000000000000" pitchFamily="66" charset="-122"/>
                <a:ea typeface="新蒂小丸子小学版" panose="03000600000000000000" pitchFamily="66" charset="-122"/>
              </a:rPr>
              <a:t>2014</a:t>
            </a:r>
            <a:r>
              <a:rPr lang="zh-CN" altLang="en-US" sz="2400" dirty="0">
                <a:solidFill>
                  <a:prstClr val="white"/>
                </a:solidFill>
                <a:latin typeface="新蒂小丸子小学版" panose="03000600000000000000" pitchFamily="66" charset="-122"/>
                <a:ea typeface="新蒂小丸子小学版" panose="03000600000000000000" pitchFamily="66" charset="-122"/>
              </a:rPr>
              <a:t>年</a:t>
            </a:r>
            <a:r>
              <a:rPr lang="en-US" altLang="zh-CN" sz="2400" dirty="0">
                <a:solidFill>
                  <a:prstClr val="white"/>
                </a:solidFill>
                <a:latin typeface="新蒂小丸子小学版" panose="03000600000000000000" pitchFamily="66" charset="-122"/>
                <a:ea typeface="新蒂小丸子小学版" panose="03000600000000000000" pitchFamily="66" charset="-122"/>
              </a:rPr>
              <a:t>12</a:t>
            </a:r>
            <a:r>
              <a:rPr lang="zh-CN" altLang="en-US" sz="2400" dirty="0">
                <a:solidFill>
                  <a:prstClr val="white"/>
                </a:solidFill>
                <a:latin typeface="新蒂小丸子小学版" panose="03000600000000000000" pitchFamily="66" charset="-122"/>
                <a:ea typeface="新蒂小丸子小学版" panose="03000600000000000000" pitchFamily="66" charset="-122"/>
              </a:rPr>
              <a:t>月开始逐渐走热，这也与</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a:t>
            </a:r>
            <a:r>
              <a:rPr lang="zh-CN" altLang="en-US" sz="2400" dirty="0">
                <a:solidFill>
                  <a:prstClr val="white"/>
                </a:solidFill>
                <a:latin typeface="新蒂小丸子小学版" panose="03000600000000000000" pitchFamily="66" charset="-122"/>
                <a:ea typeface="新蒂小丸子小学版" panose="03000600000000000000" pitchFamily="66" charset="-122"/>
              </a:rPr>
              <a:t>走热的时间相吻合，可以证明</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wuxiaworld</a:t>
            </a:r>
            <a:r>
              <a:rPr lang="zh-CN" altLang="en-US" sz="2400" dirty="0">
                <a:solidFill>
                  <a:prstClr val="white"/>
                </a:solidFill>
                <a:latin typeface="新蒂小丸子小学版" panose="03000600000000000000" pitchFamily="66" charset="-122"/>
                <a:ea typeface="新蒂小丸子小学版" panose="03000600000000000000" pitchFamily="66" charset="-122"/>
              </a:rPr>
              <a:t>的走热和</a:t>
            </a:r>
            <a:r>
              <a:rPr lang="en-US" altLang="zh-CN" sz="2400" dirty="0">
                <a:solidFill>
                  <a:prstClr val="white"/>
                </a:solidFill>
                <a:latin typeface="新蒂小丸子小学版" panose="03000600000000000000" pitchFamily="66" charset="-122"/>
                <a:ea typeface="新蒂小丸子小学版" panose="03000600000000000000" pitchFamily="66" charset="-122"/>
              </a:rPr>
              <a:t>wuxia</a:t>
            </a:r>
            <a:r>
              <a:rPr lang="zh-CN" altLang="en-US" sz="2400" dirty="0">
                <a:solidFill>
                  <a:prstClr val="white"/>
                </a:solidFill>
                <a:latin typeface="新蒂小丸子小学版" panose="03000600000000000000" pitchFamily="66" charset="-122"/>
                <a:ea typeface="新蒂小丸子小学版" panose="03000600000000000000" pitchFamily="66" charset="-122"/>
              </a:rPr>
              <a:t>的走热有相关关系</a:t>
            </a:r>
          </a:p>
        </p:txBody>
      </p:sp>
      <p:sp>
        <p:nvSpPr>
          <p:cNvPr id="33" name="矩形 22">
            <a:extLst>
              <a:ext uri="{FF2B5EF4-FFF2-40B4-BE49-F238E27FC236}">
                <a16:creationId xmlns="" xmlns:a16="http://schemas.microsoft.com/office/drawing/2014/main" id="{750BC07F-FB8B-4F15-A7DA-6A2553984D44}"/>
              </a:ext>
            </a:extLst>
          </p:cNvPr>
          <p:cNvSpPr>
            <a:spLocks noChangeArrowheads="1"/>
          </p:cNvSpPr>
          <p:nvPr/>
        </p:nvSpPr>
        <p:spPr bwMode="auto">
          <a:xfrm>
            <a:off x="8273831" y="4016407"/>
            <a:ext cx="3179685" cy="2012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在对相关搜索进行观察的时候，我们发现了该网站翻译网络文学的来源</a:t>
            </a:r>
            <a:r>
              <a:rPr lang="en-US" altLang="zh-CN" sz="2400" dirty="0">
                <a:solidFill>
                  <a:prstClr val="white"/>
                </a:solidFill>
                <a:latin typeface="新蒂小丸子小学版" panose="03000600000000000000" pitchFamily="66" charset="-122"/>
                <a:ea typeface="新蒂小丸子小学版" panose="03000600000000000000" pitchFamily="66" charset="-122"/>
              </a:rPr>
              <a:t>——</a:t>
            </a:r>
            <a:r>
              <a:rPr lang="zh-CN" altLang="en-US" sz="2400" dirty="0">
                <a:solidFill>
                  <a:prstClr val="white"/>
                </a:solidFill>
                <a:latin typeface="新蒂小丸子小学版" panose="03000600000000000000" pitchFamily="66" charset="-122"/>
                <a:ea typeface="新蒂小丸子小学版" panose="03000600000000000000" pitchFamily="66" charset="-122"/>
              </a:rPr>
              <a:t>起点</a:t>
            </a:r>
          </a:p>
        </p:txBody>
      </p:sp>
      <p:pic>
        <p:nvPicPr>
          <p:cNvPr id="3" name="Picture 2" descr="A screenshot of a cell phone&#10;&#10;Description generated with very high confidence">
            <a:extLst>
              <a:ext uri="{FF2B5EF4-FFF2-40B4-BE49-F238E27FC236}">
                <a16:creationId xmlns="" xmlns:a16="http://schemas.microsoft.com/office/drawing/2014/main" id="{F6760541-854A-4C65-9EE5-47DD0F4DC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7242" y="1792696"/>
            <a:ext cx="5992864" cy="1234717"/>
          </a:xfrm>
          <a:prstGeom prst="rect">
            <a:avLst/>
          </a:prstGeom>
        </p:spPr>
      </p:pic>
      <p:pic>
        <p:nvPicPr>
          <p:cNvPr id="2" name="Picture 1">
            <a:extLst>
              <a:ext uri="{FF2B5EF4-FFF2-40B4-BE49-F238E27FC236}">
                <a16:creationId xmlns="" xmlns:a16="http://schemas.microsoft.com/office/drawing/2014/main" id="{77495F65-B46E-4E3F-BBCC-0B76389427A1}"/>
              </a:ext>
            </a:extLst>
          </p:cNvPr>
          <p:cNvPicPr>
            <a:picLocks noChangeAspect="1"/>
          </p:cNvPicPr>
          <p:nvPr/>
        </p:nvPicPr>
        <p:blipFill>
          <a:blip r:embed="rId5"/>
          <a:stretch>
            <a:fillRect/>
          </a:stretch>
        </p:blipFill>
        <p:spPr>
          <a:xfrm>
            <a:off x="7950863" y="1553699"/>
            <a:ext cx="3618345" cy="2530934"/>
          </a:xfrm>
          <a:prstGeom prst="rect">
            <a:avLst/>
          </a:prstGeom>
        </p:spPr>
      </p:pic>
    </p:spTree>
    <p:extLst>
      <p:ext uri="{BB962C8B-B14F-4D97-AF65-F5344CB8AC3E}">
        <p14:creationId xmlns:p14="http://schemas.microsoft.com/office/powerpoint/2010/main" val="285041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pic>
        <p:nvPicPr>
          <p:cNvPr id="4" name="Picture 3" descr="A close up of a map&#10;&#10;Description generated with very high confidence">
            <a:extLst>
              <a:ext uri="{FF2B5EF4-FFF2-40B4-BE49-F238E27FC236}">
                <a16:creationId xmlns="" xmlns:a16="http://schemas.microsoft.com/office/drawing/2014/main" id="{CEE4E31F-779D-474E-B38C-5C34570E7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62" y="2495458"/>
            <a:ext cx="10993384" cy="2648320"/>
          </a:xfrm>
          <a:prstGeom prst="rect">
            <a:avLst/>
          </a:prstGeom>
        </p:spPr>
      </p:pic>
      <p:pic>
        <p:nvPicPr>
          <p:cNvPr id="7" name="Picture 6" descr="A screenshot of a cell phone&#10;&#10;Description generated with high confidence">
            <a:extLst>
              <a:ext uri="{FF2B5EF4-FFF2-40B4-BE49-F238E27FC236}">
                <a16:creationId xmlns="" xmlns:a16="http://schemas.microsoft.com/office/drawing/2014/main" id="{09E48A0E-1324-409F-9053-29AB83A0B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3915" y="5143778"/>
            <a:ext cx="7884170" cy="1075115"/>
          </a:xfrm>
          <a:prstGeom prst="rect">
            <a:avLst/>
          </a:prstGeom>
        </p:spPr>
      </p:pic>
      <p:sp>
        <p:nvSpPr>
          <p:cNvPr id="13" name="矩形 22">
            <a:extLst>
              <a:ext uri="{FF2B5EF4-FFF2-40B4-BE49-F238E27FC236}">
                <a16:creationId xmlns="" xmlns:a16="http://schemas.microsoft.com/office/drawing/2014/main" id="{67D54CEA-A099-4C99-8BBD-50BBD66C59C0}"/>
              </a:ext>
            </a:extLst>
          </p:cNvPr>
          <p:cNvSpPr>
            <a:spLocks noChangeArrowheads="1"/>
          </p:cNvSpPr>
          <p:nvPr/>
        </p:nvSpPr>
        <p:spPr bwMode="auto">
          <a:xfrm>
            <a:off x="6223247" y="1452114"/>
            <a:ext cx="4847207" cy="572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检测范围“全球”，时间“</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至今”</a:t>
            </a:r>
          </a:p>
        </p:txBody>
      </p:sp>
    </p:spTree>
    <p:extLst>
      <p:ext uri="{BB962C8B-B14F-4D97-AF65-F5344CB8AC3E}">
        <p14:creationId xmlns:p14="http://schemas.microsoft.com/office/powerpoint/2010/main" val="2102884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pic>
        <p:nvPicPr>
          <p:cNvPr id="4" name="Picture 3" descr="A close up of a map&#10;&#10;Description generated with high confidence">
            <a:extLst>
              <a:ext uri="{FF2B5EF4-FFF2-40B4-BE49-F238E27FC236}">
                <a16:creationId xmlns="" xmlns:a16="http://schemas.microsoft.com/office/drawing/2014/main" id="{D99BC262-4A8F-4B21-B81E-435F427EC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51" y="2649417"/>
            <a:ext cx="10964805" cy="2819794"/>
          </a:xfrm>
          <a:prstGeom prst="rect">
            <a:avLst/>
          </a:prstGeom>
        </p:spPr>
      </p:pic>
      <p:sp>
        <p:nvSpPr>
          <p:cNvPr id="11" name="矩形 22">
            <a:extLst>
              <a:ext uri="{FF2B5EF4-FFF2-40B4-BE49-F238E27FC236}">
                <a16:creationId xmlns="" xmlns:a16="http://schemas.microsoft.com/office/drawing/2014/main" id="{63347AD2-68DE-4599-BFBD-544CEF1E2707}"/>
              </a:ext>
            </a:extLst>
          </p:cNvPr>
          <p:cNvSpPr>
            <a:spLocks noChangeArrowheads="1"/>
          </p:cNvSpPr>
          <p:nvPr/>
        </p:nvSpPr>
        <p:spPr bwMode="auto">
          <a:xfrm>
            <a:off x="6223247" y="1452114"/>
            <a:ext cx="4847207" cy="572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检测范围“中国”，时间“</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至今”</a:t>
            </a:r>
          </a:p>
        </p:txBody>
      </p:sp>
    </p:spTree>
    <p:extLst>
      <p:ext uri="{BB962C8B-B14F-4D97-AF65-F5344CB8AC3E}">
        <p14:creationId xmlns:p14="http://schemas.microsoft.com/office/powerpoint/2010/main" val="157224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a:off x="3948059" y="784258"/>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趋势</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Tendency</a:t>
            </a:r>
            <a:endParaRPr lang="zh-CN" altLang="en-US" sz="1600" b="1" dirty="0">
              <a:solidFill>
                <a:srgbClr val="FFFF99"/>
              </a:solidFill>
              <a:latin typeface="Segoe Script" panose="020B0504020000000003" pitchFamily="34" charset="0"/>
            </a:endParaRPr>
          </a:p>
        </p:txBody>
      </p:sp>
      <p:pic>
        <p:nvPicPr>
          <p:cNvPr id="4" name="Picture 3" descr="A close up of a logo&#10;&#10;Description generated with very high confidence">
            <a:extLst>
              <a:ext uri="{FF2B5EF4-FFF2-40B4-BE49-F238E27FC236}">
                <a16:creationId xmlns="" xmlns:a16="http://schemas.microsoft.com/office/drawing/2014/main" id="{A2022DDE-6255-4F1F-B96D-A3DDC13F5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424" y="2687721"/>
            <a:ext cx="10530837" cy="3083312"/>
          </a:xfrm>
          <a:prstGeom prst="rect">
            <a:avLst/>
          </a:prstGeom>
        </p:spPr>
      </p:pic>
      <p:sp>
        <p:nvSpPr>
          <p:cNvPr id="11" name="矩形 22">
            <a:extLst>
              <a:ext uri="{FF2B5EF4-FFF2-40B4-BE49-F238E27FC236}">
                <a16:creationId xmlns="" xmlns:a16="http://schemas.microsoft.com/office/drawing/2014/main" id="{2453AA11-21D3-4619-A594-BAA1E3E85E58}"/>
              </a:ext>
            </a:extLst>
          </p:cNvPr>
          <p:cNvSpPr>
            <a:spLocks noChangeArrowheads="1"/>
          </p:cNvSpPr>
          <p:nvPr/>
        </p:nvSpPr>
        <p:spPr bwMode="auto">
          <a:xfrm>
            <a:off x="6223247" y="1452114"/>
            <a:ext cx="4847207" cy="572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400" dirty="0">
                <a:solidFill>
                  <a:prstClr val="white"/>
                </a:solidFill>
                <a:latin typeface="新蒂小丸子小学版" panose="03000600000000000000" pitchFamily="66" charset="-122"/>
                <a:ea typeface="新蒂小丸子小学版" panose="03000600000000000000" pitchFamily="66" charset="-122"/>
              </a:rPr>
              <a:t>检测范围“美国”，时间“</a:t>
            </a:r>
            <a:r>
              <a:rPr lang="en-US" altLang="zh-CN" sz="2400" dirty="0">
                <a:solidFill>
                  <a:prstClr val="white"/>
                </a:solidFill>
                <a:latin typeface="新蒂小丸子小学版" panose="03000600000000000000" pitchFamily="66" charset="-122"/>
                <a:ea typeface="新蒂小丸子小学版" panose="03000600000000000000" pitchFamily="66" charset="-122"/>
              </a:rPr>
              <a:t>2004</a:t>
            </a:r>
            <a:r>
              <a:rPr lang="zh-CN" altLang="en-US" sz="2400" dirty="0">
                <a:solidFill>
                  <a:prstClr val="white"/>
                </a:solidFill>
                <a:latin typeface="新蒂小丸子小学版" panose="03000600000000000000" pitchFamily="66" charset="-122"/>
                <a:ea typeface="新蒂小丸子小学版" panose="03000600000000000000" pitchFamily="66" charset="-122"/>
              </a:rPr>
              <a:t>至今”</a:t>
            </a:r>
          </a:p>
        </p:txBody>
      </p:sp>
    </p:spTree>
    <p:extLst>
      <p:ext uri="{BB962C8B-B14F-4D97-AF65-F5344CB8AC3E}">
        <p14:creationId xmlns:p14="http://schemas.microsoft.com/office/powerpoint/2010/main" val="1945135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988161" y="1591076"/>
            <a:ext cx="7903998" cy="1724469"/>
          </a:xfrm>
          <a:prstGeom prst="rect">
            <a:avLst/>
          </a:prstGeom>
        </p:spPr>
      </p:pic>
      <p:pic>
        <p:nvPicPr>
          <p:cNvPr id="16" name="图片 15"/>
          <p:cNvPicPr>
            <a:picLocks noChangeAspect="1"/>
          </p:cNvPicPr>
          <p:nvPr/>
        </p:nvPicPr>
        <p:blipFill>
          <a:blip r:embed="rId3"/>
          <a:stretch>
            <a:fillRect/>
          </a:stretch>
        </p:blipFill>
        <p:spPr>
          <a:xfrm>
            <a:off x="1121409" y="1765778"/>
            <a:ext cx="1611684" cy="2799240"/>
          </a:xfrm>
          <a:prstGeom prst="rect">
            <a:avLst/>
          </a:prstGeom>
        </p:spPr>
      </p:pic>
      <p:sp>
        <p:nvSpPr>
          <p:cNvPr id="17" name="文本框 16"/>
          <p:cNvSpPr txBox="1"/>
          <p:nvPr/>
        </p:nvSpPr>
        <p:spPr>
          <a:xfrm rot="496223">
            <a:off x="5360261" y="1905132"/>
            <a:ext cx="4459905" cy="1323439"/>
          </a:xfrm>
          <a:prstGeom prst="rect">
            <a:avLst/>
          </a:prstGeom>
          <a:noFill/>
        </p:spPr>
        <p:txBody>
          <a:bodyPr wrap="square" rtlCol="0">
            <a:spAutoFit/>
          </a:bodyPr>
          <a:lstStyle/>
          <a:p>
            <a:r>
              <a:rPr lang="zh-CN" altLang="en-US" sz="4800" b="1" dirty="0">
                <a:solidFill>
                  <a:srgbClr val="FFFF99"/>
                </a:solidFill>
                <a:latin typeface="新蒂小丸子小学版" panose="03000600000000000000" pitchFamily="66" charset="-122"/>
                <a:ea typeface="新蒂小丸子小学版" panose="03000600000000000000" pitchFamily="66" charset="-122"/>
              </a:rPr>
              <a:t>一份榜单</a:t>
            </a:r>
            <a:endParaRPr lang="en-US" altLang="zh-CN" sz="4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3200" b="1" dirty="0">
                <a:solidFill>
                  <a:srgbClr val="FFFF99"/>
                </a:solidFill>
                <a:latin typeface="Segoe Script" panose="020B0504020000000003" pitchFamily="34" charset="0"/>
              </a:rPr>
              <a:t>A ranking</a:t>
            </a:r>
            <a:endParaRPr lang="zh-CN" altLang="en-US" sz="3200" b="1" dirty="0">
              <a:solidFill>
                <a:srgbClr val="FFFF99"/>
              </a:solidFill>
              <a:latin typeface="Segoe Script" panose="020B0504020000000003" pitchFamily="34" charset="0"/>
            </a:endParaRPr>
          </a:p>
        </p:txBody>
      </p:sp>
    </p:spTree>
    <p:extLst>
      <p:ext uri="{BB962C8B-B14F-4D97-AF65-F5344CB8AC3E}">
        <p14:creationId xmlns:p14="http://schemas.microsoft.com/office/powerpoint/2010/main" val="2950052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2</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翻译者简介</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Introduction of Translator</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594196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348744">
            <a:off x="3484051" y="800635"/>
            <a:ext cx="2568849" cy="769441"/>
          </a:xfrm>
          <a:prstGeom prst="rect">
            <a:avLst/>
          </a:prstGeom>
          <a:noFill/>
        </p:spPr>
        <p:txBody>
          <a:bodyPr wrap="square" rtlCol="0">
            <a:spAutoFit/>
          </a:bodyPr>
          <a:lstStyle/>
          <a:p>
            <a:r>
              <a:rPr lang="en-US" altLang="zh-CN" sz="2800" b="1" dirty="0">
                <a:solidFill>
                  <a:srgbClr val="FFFF99"/>
                </a:solidFill>
                <a:latin typeface="新蒂小丸子小学版" panose="03000600000000000000" pitchFamily="66" charset="-122"/>
                <a:ea typeface="新蒂小丸子小学版" panose="03000600000000000000" pitchFamily="66" charset="-122"/>
              </a:rPr>
              <a:t>RWX</a:t>
            </a:r>
            <a:r>
              <a:rPr lang="zh-CN" altLang="en-US" sz="2800" b="1" dirty="0">
                <a:solidFill>
                  <a:srgbClr val="FFFF99"/>
                </a:solidFill>
                <a:latin typeface="新蒂小丸子小学版" panose="03000600000000000000" pitchFamily="66" charset="-122"/>
                <a:ea typeface="新蒂小丸子小学版" panose="03000600000000000000" pitchFamily="66" charset="-122"/>
              </a:rPr>
              <a:t>简介</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Introduction of RWX</a:t>
            </a:r>
            <a:endParaRPr lang="zh-CN" altLang="en-US" sz="1600" b="1" dirty="0">
              <a:solidFill>
                <a:srgbClr val="FFFF99"/>
              </a:solidFill>
              <a:latin typeface="Segoe Script" panose="020B0504020000000003" pitchFamily="34" charset="0"/>
            </a:endParaRPr>
          </a:p>
        </p:txBody>
      </p:sp>
      <p:pic>
        <p:nvPicPr>
          <p:cNvPr id="7" name="组合 29"/>
          <p:cNvPicPr>
            <a:picLocks noChangeArrowheads="1"/>
          </p:cNvPicPr>
          <p:nvPr/>
        </p:nvPicPr>
        <p:blipFill>
          <a:blip r:embed="rId4" cstate="print">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837241" y="2254247"/>
            <a:ext cx="3297552" cy="28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8" name="文本框 7"/>
          <p:cNvSpPr txBox="1"/>
          <p:nvPr/>
        </p:nvSpPr>
        <p:spPr>
          <a:xfrm>
            <a:off x="2975429" y="2554515"/>
            <a:ext cx="1712686" cy="400110"/>
          </a:xfrm>
          <a:prstGeom prst="rect">
            <a:avLst/>
          </a:prstGeom>
          <a:noFill/>
        </p:spPr>
        <p:txBody>
          <a:bodyPr wrap="square" rtlCol="0">
            <a:spAutoFit/>
          </a:bodyPr>
          <a:lstStyle/>
          <a:p>
            <a:r>
              <a:rPr lang="en-US" altLang="zh-CN" sz="2000" b="1" dirty="0">
                <a:solidFill>
                  <a:srgbClr val="FF66CC"/>
                </a:solidFill>
                <a:latin typeface="Segoe Script" panose="020B0504020000000003" pitchFamily="34" charset="0"/>
              </a:rPr>
              <a:t>RWX</a:t>
            </a:r>
            <a:endParaRPr lang="zh-CN" altLang="en-US" sz="2000" b="1" dirty="0">
              <a:solidFill>
                <a:srgbClr val="FF66CC"/>
              </a:solidFill>
              <a:latin typeface="Segoe Script" panose="020B0504020000000003" pitchFamily="34" charset="0"/>
            </a:endParaRPr>
          </a:p>
        </p:txBody>
      </p:sp>
      <p:sp>
        <p:nvSpPr>
          <p:cNvPr id="9" name="文本框 8"/>
          <p:cNvSpPr txBox="1"/>
          <p:nvPr/>
        </p:nvSpPr>
        <p:spPr>
          <a:xfrm>
            <a:off x="4278450" y="2954625"/>
            <a:ext cx="1712686" cy="400110"/>
          </a:xfrm>
          <a:prstGeom prst="rect">
            <a:avLst/>
          </a:prstGeom>
          <a:noFill/>
        </p:spPr>
        <p:txBody>
          <a:bodyPr wrap="square" rtlCol="0">
            <a:spAutoFit/>
          </a:bodyPr>
          <a:lstStyle/>
          <a:p>
            <a:r>
              <a:rPr lang="en-US" altLang="zh-CN" sz="2000" b="1" dirty="0">
                <a:solidFill>
                  <a:srgbClr val="FF66CC"/>
                </a:solidFill>
                <a:latin typeface="Segoe Script" panose="020B0504020000000003" pitchFamily="34" charset="0"/>
              </a:rPr>
              <a:t>RWX</a:t>
            </a:r>
            <a:endParaRPr lang="zh-CN" altLang="en-US" sz="2000" b="1" dirty="0">
              <a:solidFill>
                <a:srgbClr val="FF66CC"/>
              </a:solidFill>
              <a:latin typeface="Segoe Script" panose="020B0504020000000003" pitchFamily="34" charset="0"/>
            </a:endParaRPr>
          </a:p>
        </p:txBody>
      </p:sp>
      <p:sp>
        <p:nvSpPr>
          <p:cNvPr id="10" name="文本框 9"/>
          <p:cNvSpPr txBox="1"/>
          <p:nvPr/>
        </p:nvSpPr>
        <p:spPr>
          <a:xfrm>
            <a:off x="1773331" y="3212969"/>
            <a:ext cx="1712686" cy="338554"/>
          </a:xfrm>
          <a:prstGeom prst="rect">
            <a:avLst/>
          </a:prstGeom>
          <a:noFill/>
        </p:spPr>
        <p:txBody>
          <a:bodyPr wrap="square" rtlCol="0">
            <a:spAutoFit/>
          </a:bodyPr>
          <a:lstStyle/>
          <a:p>
            <a:r>
              <a:rPr lang="en-US" altLang="zh-CN" sz="1600" b="1" dirty="0">
                <a:solidFill>
                  <a:srgbClr val="FF66CC"/>
                </a:solidFill>
                <a:latin typeface="Segoe Script" panose="020B0504020000000003" pitchFamily="34" charset="0"/>
              </a:rPr>
              <a:t>RWX</a:t>
            </a:r>
            <a:endParaRPr lang="zh-CN" altLang="en-US" sz="1600" b="1" dirty="0">
              <a:solidFill>
                <a:srgbClr val="FF66CC"/>
              </a:solidFill>
              <a:latin typeface="Segoe Script" panose="020B0504020000000003" pitchFamily="34" charset="0"/>
            </a:endParaRPr>
          </a:p>
        </p:txBody>
      </p:sp>
      <p:sp>
        <p:nvSpPr>
          <p:cNvPr id="11" name="矩形 10"/>
          <p:cNvSpPr>
            <a:spLocks noChangeArrowheads="1"/>
          </p:cNvSpPr>
          <p:nvPr/>
        </p:nvSpPr>
        <p:spPr bwMode="auto">
          <a:xfrm>
            <a:off x="5927226" y="1195680"/>
            <a:ext cx="5724392" cy="4235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en-US" altLang="zh-CN" sz="1600" dirty="0">
                <a:solidFill>
                  <a:prstClr val="white"/>
                </a:solidFill>
                <a:latin typeface="新蒂小丸子小学版" panose="03000600000000000000" pitchFamily="66" charset="-122"/>
                <a:ea typeface="新蒂小丸子小学版" panose="03000600000000000000" pitchFamily="66" charset="-122"/>
              </a:rPr>
              <a:t>Wuxiaworld </a:t>
            </a:r>
            <a:r>
              <a:rPr lang="zh-CN" altLang="en-US" sz="1600" dirty="0">
                <a:solidFill>
                  <a:prstClr val="white"/>
                </a:solidFill>
                <a:latin typeface="新蒂小丸子小学版" panose="03000600000000000000" pitchFamily="66" charset="-122"/>
                <a:ea typeface="新蒂小丸子小学版" panose="03000600000000000000" pitchFamily="66" charset="-122"/>
              </a:rPr>
              <a:t>的创始人</a:t>
            </a:r>
            <a:r>
              <a:rPr lang="en-US" altLang="zh-CN" sz="1600" dirty="0">
                <a:solidFill>
                  <a:prstClr val="white"/>
                </a:solidFill>
                <a:latin typeface="新蒂小丸子小学版" panose="03000600000000000000" pitchFamily="66" charset="-122"/>
                <a:ea typeface="新蒂小丸子小学版" panose="03000600000000000000" pitchFamily="66" charset="-122"/>
              </a:rPr>
              <a:t>RWX </a:t>
            </a:r>
            <a:r>
              <a:rPr lang="zh-CN" altLang="en-US" sz="1600" dirty="0">
                <a:solidFill>
                  <a:prstClr val="white"/>
                </a:solidFill>
                <a:latin typeface="新蒂小丸子小学版" panose="03000600000000000000" pitchFamily="66" charset="-122"/>
                <a:ea typeface="新蒂小丸子小学版" panose="03000600000000000000" pitchFamily="66" charset="-122"/>
              </a:rPr>
              <a:t>是一位美国华裔，从小是中国武侠文化的狂热爱好者，上大学时就在美国提供亚洲影视、书籍讨论的</a:t>
            </a:r>
            <a:r>
              <a:rPr lang="en-US" altLang="zh-CN" sz="1600" dirty="0" err="1">
                <a:solidFill>
                  <a:prstClr val="white"/>
                </a:solidFill>
                <a:latin typeface="新蒂小丸子小学版" panose="03000600000000000000" pitchFamily="66" charset="-122"/>
                <a:ea typeface="新蒂小丸子小学版" panose="03000600000000000000" pitchFamily="66" charset="-122"/>
              </a:rPr>
              <a:t>Spcnet</a:t>
            </a:r>
            <a:r>
              <a:rPr lang="en-US" altLang="zh-CN" sz="1600" dirty="0">
                <a:solidFill>
                  <a:prstClr val="white"/>
                </a:solidFill>
                <a:latin typeface="新蒂小丸子小学版" panose="03000600000000000000" pitchFamily="66" charset="-122"/>
                <a:ea typeface="新蒂小丸子小学版" panose="03000600000000000000" pitchFamily="66" charset="-122"/>
              </a:rPr>
              <a:t> </a:t>
            </a:r>
            <a:r>
              <a:rPr lang="zh-CN" altLang="en-US" sz="1600" dirty="0">
                <a:solidFill>
                  <a:prstClr val="white"/>
                </a:solidFill>
                <a:latin typeface="新蒂小丸子小学版" panose="03000600000000000000" pitchFamily="66" charset="-122"/>
                <a:ea typeface="新蒂小丸子小学版" panose="03000600000000000000" pitchFamily="66" charset="-122"/>
              </a:rPr>
              <a:t>论坛上翻译金庸、古龙等人的武侠小说，并用金庸</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笑傲江湖</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中的角色任我行的拼音首字母作为自己的网名。他们这一批武侠粉丝曾积数年之功，把金庸古龙等武侠大家的作品全部自发翻译了一遍，不过因为武侠小说的“中国性”太强，在英语世界并没有产生足够的影响。在武侠名家的作品翻译完后，他们当中有一位网名为</a:t>
            </a:r>
            <a:r>
              <a:rPr lang="en-US" altLang="zh-CN" sz="1600" dirty="0">
                <a:solidFill>
                  <a:prstClr val="white"/>
                </a:solidFill>
                <a:latin typeface="新蒂小丸子小学版" panose="03000600000000000000" pitchFamily="66" charset="-122"/>
                <a:ea typeface="新蒂小丸子小学版" panose="03000600000000000000" pitchFamily="66" charset="-122"/>
              </a:rPr>
              <a:t>he-man</a:t>
            </a:r>
            <a:r>
              <a:rPr lang="zh-CN" altLang="en-US" sz="1600" dirty="0">
                <a:solidFill>
                  <a:prstClr val="white"/>
                </a:solidFill>
                <a:latin typeface="新蒂小丸子小学版" panose="03000600000000000000" pitchFamily="66" charset="-122"/>
                <a:ea typeface="新蒂小丸子小学版" panose="03000600000000000000" pitchFamily="66" charset="-122"/>
              </a:rPr>
              <a:t>的越南华裔开始注意到中国网络小说并尝试翻译。而</a:t>
            </a:r>
            <a:r>
              <a:rPr lang="en-US" altLang="zh-CN" sz="1600" dirty="0">
                <a:solidFill>
                  <a:prstClr val="white"/>
                </a:solidFill>
                <a:latin typeface="新蒂小丸子小学版" panose="03000600000000000000" pitchFamily="66" charset="-122"/>
                <a:ea typeface="新蒂小丸子小学版" panose="03000600000000000000" pitchFamily="66" charset="-122"/>
              </a:rPr>
              <a:t>RWX </a:t>
            </a:r>
            <a:r>
              <a:rPr lang="zh-CN" altLang="en-US" sz="1600" dirty="0">
                <a:solidFill>
                  <a:prstClr val="white"/>
                </a:solidFill>
                <a:latin typeface="新蒂小丸子小学版" panose="03000600000000000000" pitchFamily="66" charset="-122"/>
                <a:ea typeface="新蒂小丸子小学版" panose="03000600000000000000" pitchFamily="66" charset="-122"/>
              </a:rPr>
              <a:t>正是在</a:t>
            </a:r>
            <a:r>
              <a:rPr lang="en-US" altLang="zh-CN" sz="1600" dirty="0" err="1">
                <a:solidFill>
                  <a:prstClr val="white"/>
                </a:solidFill>
                <a:latin typeface="新蒂小丸子小学版" panose="03000600000000000000" pitchFamily="66" charset="-122"/>
                <a:ea typeface="新蒂小丸子小学版" panose="03000600000000000000" pitchFamily="66" charset="-122"/>
              </a:rPr>
              <a:t>Spcnet</a:t>
            </a:r>
            <a:r>
              <a:rPr lang="en-US" altLang="zh-CN" sz="1600" dirty="0">
                <a:solidFill>
                  <a:prstClr val="white"/>
                </a:solidFill>
                <a:latin typeface="新蒂小丸子小学版" panose="03000600000000000000" pitchFamily="66" charset="-122"/>
                <a:ea typeface="新蒂小丸子小学版" panose="03000600000000000000" pitchFamily="66" charset="-122"/>
              </a:rPr>
              <a:t> </a:t>
            </a:r>
            <a:r>
              <a:rPr lang="zh-CN" altLang="en-US" sz="1600" dirty="0">
                <a:solidFill>
                  <a:prstClr val="white"/>
                </a:solidFill>
                <a:latin typeface="新蒂小丸子小学版" panose="03000600000000000000" pitchFamily="66" charset="-122"/>
                <a:ea typeface="新蒂小丸子小学版" panose="03000600000000000000" pitchFamily="66" charset="-122"/>
              </a:rPr>
              <a:t>论坛上阅读了他翻译的</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星辰变</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a:t>
            </a:r>
            <a:r>
              <a:rPr lang="en-US" altLang="zh-CN" sz="1600" dirty="0">
                <a:solidFill>
                  <a:prstClr val="white"/>
                </a:solidFill>
                <a:latin typeface="新蒂小丸子小学版" panose="03000600000000000000" pitchFamily="66" charset="-122"/>
                <a:ea typeface="新蒂小丸子小学版" panose="03000600000000000000" pitchFamily="66" charset="-122"/>
              </a:rPr>
              <a:t>Stellar Transformations </a:t>
            </a:r>
            <a:r>
              <a:rPr lang="zh-CN" altLang="en-US" sz="1600" dirty="0">
                <a:solidFill>
                  <a:prstClr val="white"/>
                </a:solidFill>
                <a:latin typeface="新蒂小丸子小学版" panose="03000600000000000000" pitchFamily="66" charset="-122"/>
                <a:ea typeface="新蒂小丸子小学版" panose="03000600000000000000" pitchFamily="66" charset="-122"/>
              </a:rPr>
              <a:t>）之后，对作者“我吃西红柿”的另一部小说</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盘龙</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产生了兴趣，并于</a:t>
            </a:r>
            <a:r>
              <a:rPr lang="en-US" altLang="zh-CN" sz="1600" dirty="0">
                <a:solidFill>
                  <a:prstClr val="white"/>
                </a:solidFill>
                <a:latin typeface="新蒂小丸子小学版" panose="03000600000000000000" pitchFamily="66" charset="-122"/>
                <a:ea typeface="新蒂小丸子小学版" panose="03000600000000000000" pitchFamily="66" charset="-122"/>
              </a:rPr>
              <a:t>2014 </a:t>
            </a:r>
            <a:r>
              <a:rPr lang="zh-CN" altLang="en-US" sz="1600" dirty="0">
                <a:solidFill>
                  <a:prstClr val="white"/>
                </a:solidFill>
                <a:latin typeface="新蒂小丸子小学版" panose="03000600000000000000" pitchFamily="66" charset="-122"/>
                <a:ea typeface="新蒂小丸子小学版" panose="03000600000000000000" pitchFamily="66" charset="-122"/>
              </a:rPr>
              <a:t>年</a:t>
            </a:r>
            <a:r>
              <a:rPr lang="en-US" altLang="zh-CN" sz="1600" dirty="0">
                <a:solidFill>
                  <a:prstClr val="white"/>
                </a:solidFill>
                <a:latin typeface="新蒂小丸子小学版" panose="03000600000000000000" pitchFamily="66" charset="-122"/>
                <a:ea typeface="新蒂小丸子小学版" panose="03000600000000000000" pitchFamily="66" charset="-122"/>
              </a:rPr>
              <a:t>5 </a:t>
            </a:r>
            <a:r>
              <a:rPr lang="zh-CN" altLang="en-US" sz="1600" dirty="0">
                <a:solidFill>
                  <a:prstClr val="white"/>
                </a:solidFill>
                <a:latin typeface="新蒂小丸子小学版" panose="03000600000000000000" pitchFamily="66" charset="-122"/>
                <a:ea typeface="新蒂小丸子小学版" panose="03000600000000000000" pitchFamily="66" charset="-122"/>
              </a:rPr>
              <a:t>月</a:t>
            </a:r>
            <a:r>
              <a:rPr lang="en-US" altLang="zh-CN" sz="1600" dirty="0">
                <a:solidFill>
                  <a:prstClr val="white"/>
                </a:solidFill>
                <a:latin typeface="新蒂小丸子小学版" panose="03000600000000000000" pitchFamily="66" charset="-122"/>
                <a:ea typeface="新蒂小丸子小学版" panose="03000600000000000000" pitchFamily="66" charset="-122"/>
              </a:rPr>
              <a:t>10</a:t>
            </a:r>
            <a:r>
              <a:rPr lang="zh-CN" altLang="en-US" sz="1600" dirty="0">
                <a:solidFill>
                  <a:prstClr val="white"/>
                </a:solidFill>
                <a:latin typeface="新蒂小丸子小学版" panose="03000600000000000000" pitchFamily="66" charset="-122"/>
                <a:ea typeface="新蒂小丸子小学版" panose="03000600000000000000" pitchFamily="66" charset="-122"/>
              </a:rPr>
              <a:t>日开始在</a:t>
            </a:r>
            <a:r>
              <a:rPr lang="en-US" altLang="zh-CN" sz="1600" dirty="0" err="1">
                <a:solidFill>
                  <a:prstClr val="white"/>
                </a:solidFill>
                <a:latin typeface="新蒂小丸子小学版" panose="03000600000000000000" pitchFamily="66" charset="-122"/>
                <a:ea typeface="新蒂小丸子小学版" panose="03000600000000000000" pitchFamily="66" charset="-122"/>
              </a:rPr>
              <a:t>Spcnet</a:t>
            </a:r>
            <a:r>
              <a:rPr lang="en-US" altLang="zh-CN" sz="1600" dirty="0">
                <a:solidFill>
                  <a:prstClr val="white"/>
                </a:solidFill>
                <a:latin typeface="新蒂小丸子小学版" panose="03000600000000000000" pitchFamily="66" charset="-122"/>
                <a:ea typeface="新蒂小丸子小学版" panose="03000600000000000000" pitchFamily="66" charset="-122"/>
              </a:rPr>
              <a:t> </a:t>
            </a:r>
            <a:r>
              <a:rPr lang="zh-CN" altLang="en-US" sz="1600" dirty="0">
                <a:solidFill>
                  <a:prstClr val="white"/>
                </a:solidFill>
                <a:latin typeface="新蒂小丸子小学版" panose="03000600000000000000" pitchFamily="66" charset="-122"/>
                <a:ea typeface="新蒂小丸子小学版" panose="03000600000000000000" pitchFamily="66" charset="-122"/>
              </a:rPr>
              <a:t>论坛上翻译</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盘龙</a:t>
            </a:r>
            <a:r>
              <a:rPr lang="en-US" altLang="zh-CN" sz="1600" dirty="0">
                <a:solidFill>
                  <a:prstClr val="white"/>
                </a:solidFill>
                <a:latin typeface="新蒂小丸子小学版" panose="03000600000000000000" pitchFamily="66" charset="-122"/>
                <a:ea typeface="新蒂小丸子小学版" panose="03000600000000000000" pitchFamily="66" charset="-122"/>
              </a:rPr>
              <a:t>》</a:t>
            </a:r>
            <a:r>
              <a:rPr lang="zh-CN" altLang="en-US" sz="1600" dirty="0">
                <a:solidFill>
                  <a:prstClr val="white"/>
                </a:solidFill>
                <a:latin typeface="新蒂小丸子小学版" panose="03000600000000000000" pitchFamily="66" charset="-122"/>
                <a:ea typeface="新蒂小丸子小学版" panose="03000600000000000000" pitchFamily="66" charset="-122"/>
              </a:rPr>
              <a:t>（</a:t>
            </a:r>
            <a:r>
              <a:rPr lang="en-US" altLang="zh-CN" sz="1600" dirty="0" err="1">
                <a:solidFill>
                  <a:prstClr val="white"/>
                </a:solidFill>
                <a:latin typeface="新蒂小丸子小学版" panose="03000600000000000000" pitchFamily="66" charset="-122"/>
                <a:ea typeface="新蒂小丸子小学版" panose="03000600000000000000" pitchFamily="66" charset="-122"/>
              </a:rPr>
              <a:t>CoilingDragon</a:t>
            </a:r>
            <a:r>
              <a:rPr lang="en-US" altLang="zh-CN" sz="1600" dirty="0">
                <a:solidFill>
                  <a:prstClr val="white"/>
                </a:solidFill>
                <a:latin typeface="新蒂小丸子小学版" panose="03000600000000000000" pitchFamily="66" charset="-122"/>
                <a:ea typeface="新蒂小丸子小学版" panose="03000600000000000000" pitchFamily="66" charset="-122"/>
              </a:rPr>
              <a:t> </a:t>
            </a:r>
            <a:r>
              <a:rPr lang="zh-CN" altLang="en-US" sz="1600" dirty="0">
                <a:solidFill>
                  <a:prstClr val="white"/>
                </a:solidFill>
                <a:latin typeface="新蒂小丸子小学版" panose="03000600000000000000" pitchFamily="66" charset="-122"/>
                <a:ea typeface="新蒂小丸子小学版" panose="03000600000000000000" pitchFamily="66" charset="-122"/>
              </a:rPr>
              <a:t>）。</a:t>
            </a:r>
          </a:p>
        </p:txBody>
      </p:sp>
      <p:pic>
        <p:nvPicPr>
          <p:cNvPr id="15" name="图片 14"/>
          <p:cNvPicPr>
            <a:picLocks noChangeAspect="1"/>
          </p:cNvPicPr>
          <p:nvPr/>
        </p:nvPicPr>
        <p:blipFill>
          <a:blip r:embed="rId6"/>
          <a:stretch>
            <a:fillRect/>
          </a:stretch>
        </p:blipFill>
        <p:spPr>
          <a:xfrm rot="13189915">
            <a:off x="5376507" y="4896311"/>
            <a:ext cx="1417500" cy="1068750"/>
          </a:xfrm>
          <a:prstGeom prst="rect">
            <a:avLst/>
          </a:prstGeom>
        </p:spPr>
      </p:pic>
    </p:spTree>
    <p:extLst>
      <p:ext uri="{BB962C8B-B14F-4D97-AF65-F5344CB8AC3E}">
        <p14:creationId xmlns:p14="http://schemas.microsoft.com/office/powerpoint/2010/main" val="2939438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3</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一些有趣的东西</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Some Interesting Things </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3107542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356046">
            <a:off x="3071858" y="851439"/>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不仅仅是小说</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More Than Translation</a:t>
            </a:r>
            <a:endParaRPr lang="zh-CN" altLang="en-US" sz="1600" b="1" dirty="0">
              <a:solidFill>
                <a:srgbClr val="FFFF99"/>
              </a:solidFill>
              <a:latin typeface="Segoe Script" panose="020B0504020000000003" pitchFamily="34" charset="0"/>
            </a:endParaRPr>
          </a:p>
        </p:txBody>
      </p:sp>
      <p:sp>
        <p:nvSpPr>
          <p:cNvPr id="15" name="矩形 14"/>
          <p:cNvSpPr/>
          <p:nvPr/>
        </p:nvSpPr>
        <p:spPr>
          <a:xfrm>
            <a:off x="2453419" y="2744848"/>
            <a:ext cx="3723378" cy="1399945"/>
          </a:xfrm>
          <a:custGeom>
            <a:avLst/>
            <a:gdLst>
              <a:gd name="connsiteX0" fmla="*/ 0 w 3638550"/>
              <a:gd name="connsiteY0" fmla="*/ 0 h 1076095"/>
              <a:gd name="connsiteX1" fmla="*/ 3638550 w 3638550"/>
              <a:gd name="connsiteY1" fmla="*/ 0 h 1076095"/>
              <a:gd name="connsiteX2" fmla="*/ 3638550 w 3638550"/>
              <a:gd name="connsiteY2" fmla="*/ 1076095 h 1076095"/>
              <a:gd name="connsiteX3" fmla="*/ 0 w 3638550"/>
              <a:gd name="connsiteY3" fmla="*/ 1076095 h 1076095"/>
              <a:gd name="connsiteX4" fmla="*/ 0 w 3638550"/>
              <a:gd name="connsiteY4" fmla="*/ 0 h 1076095"/>
              <a:gd name="connsiteX0" fmla="*/ 0 w 3638550"/>
              <a:gd name="connsiteY0" fmla="*/ 0 h 1076095"/>
              <a:gd name="connsiteX1" fmla="*/ 3524250 w 3638550"/>
              <a:gd name="connsiteY1" fmla="*/ 152400 h 1076095"/>
              <a:gd name="connsiteX2" fmla="*/ 3638550 w 3638550"/>
              <a:gd name="connsiteY2" fmla="*/ 1076095 h 1076095"/>
              <a:gd name="connsiteX3" fmla="*/ 0 w 3638550"/>
              <a:gd name="connsiteY3" fmla="*/ 1076095 h 1076095"/>
              <a:gd name="connsiteX4" fmla="*/ 0 w 3638550"/>
              <a:gd name="connsiteY4" fmla="*/ 0 h 1076095"/>
              <a:gd name="connsiteX0" fmla="*/ 0 w 3543300"/>
              <a:gd name="connsiteY0" fmla="*/ 0 h 1076095"/>
              <a:gd name="connsiteX1" fmla="*/ 3524250 w 3543300"/>
              <a:gd name="connsiteY1" fmla="*/ 152400 h 1076095"/>
              <a:gd name="connsiteX2" fmla="*/ 3543300 w 3543300"/>
              <a:gd name="connsiteY2" fmla="*/ 1018945 h 1076095"/>
              <a:gd name="connsiteX3" fmla="*/ 0 w 3543300"/>
              <a:gd name="connsiteY3" fmla="*/ 1076095 h 1076095"/>
              <a:gd name="connsiteX4" fmla="*/ 0 w 3543300"/>
              <a:gd name="connsiteY4" fmla="*/ 0 h 1076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0" h="1076095">
                <a:moveTo>
                  <a:pt x="0" y="0"/>
                </a:moveTo>
                <a:lnTo>
                  <a:pt x="3524250" y="152400"/>
                </a:lnTo>
                <a:lnTo>
                  <a:pt x="3543300" y="1018945"/>
                </a:lnTo>
                <a:lnTo>
                  <a:pt x="0" y="1076095"/>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a:spLocks noChangeArrowheads="1"/>
          </p:cNvSpPr>
          <p:nvPr/>
        </p:nvSpPr>
        <p:spPr bwMode="auto">
          <a:xfrm>
            <a:off x="2453419" y="3005877"/>
            <a:ext cx="3794555"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它对“道”以及中国传统的宇宙观、文化、伦理关系、远近亲疏等都有着详细的介绍和解释，在传播文学的时候同时传播了文化，正因为得益于对文化的更深层次的了解，网络文学的传播也就更加顺畅</a:t>
            </a:r>
          </a:p>
        </p:txBody>
      </p:sp>
      <p:pic>
        <p:nvPicPr>
          <p:cNvPr id="5" name="Picture 4">
            <a:extLst>
              <a:ext uri="{FF2B5EF4-FFF2-40B4-BE49-F238E27FC236}">
                <a16:creationId xmlns="" xmlns:a16="http://schemas.microsoft.com/office/drawing/2014/main" id="{8386BF3C-F973-4DC0-8B9D-188FD8D8F8C8}"/>
              </a:ext>
            </a:extLst>
          </p:cNvPr>
          <p:cNvPicPr>
            <a:picLocks noChangeAspect="1"/>
          </p:cNvPicPr>
          <p:nvPr/>
        </p:nvPicPr>
        <p:blipFill>
          <a:blip r:embed="rId4"/>
          <a:stretch>
            <a:fillRect/>
          </a:stretch>
        </p:blipFill>
        <p:spPr>
          <a:xfrm>
            <a:off x="7450278" y="1098538"/>
            <a:ext cx="2895600" cy="4867275"/>
          </a:xfrm>
          <a:prstGeom prst="rect">
            <a:avLst/>
          </a:prstGeom>
        </p:spPr>
      </p:pic>
    </p:spTree>
    <p:extLst>
      <p:ext uri="{BB962C8B-B14F-4D97-AF65-F5344CB8AC3E}">
        <p14:creationId xmlns:p14="http://schemas.microsoft.com/office/powerpoint/2010/main" val="372423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37241" y="729942"/>
            <a:ext cx="4250713" cy="927407"/>
          </a:xfrm>
          <a:prstGeom prst="rect">
            <a:avLst/>
          </a:prstGeom>
        </p:spPr>
      </p:pic>
      <p:pic>
        <p:nvPicPr>
          <p:cNvPr id="3" name="图片 2"/>
          <p:cNvPicPr>
            <a:picLocks noChangeAspect="1"/>
          </p:cNvPicPr>
          <p:nvPr/>
        </p:nvPicPr>
        <p:blipFill>
          <a:blip r:embed="rId4"/>
          <a:stretch>
            <a:fillRect/>
          </a:stretch>
        </p:blipFill>
        <p:spPr>
          <a:xfrm>
            <a:off x="970489" y="904644"/>
            <a:ext cx="866752" cy="1505411"/>
          </a:xfrm>
          <a:prstGeom prst="rect">
            <a:avLst/>
          </a:prstGeom>
        </p:spPr>
      </p:pic>
      <p:sp>
        <p:nvSpPr>
          <p:cNvPr id="4" name="文本框 3"/>
          <p:cNvSpPr txBox="1"/>
          <p:nvPr/>
        </p:nvSpPr>
        <p:spPr>
          <a:xfrm>
            <a:off x="2533650" y="910154"/>
            <a:ext cx="3554304"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古代韩国文学的传播</a:t>
            </a:r>
            <a:endParaRPr lang="zh-CN" altLang="en-US" sz="1600" b="1" dirty="0">
              <a:solidFill>
                <a:srgbClr val="FFFF99"/>
              </a:solidFill>
              <a:latin typeface="Segoe Script" panose="020B0504020000000003" pitchFamily="34" charset="0"/>
            </a:endParaRPr>
          </a:p>
        </p:txBody>
      </p:sp>
      <p:sp>
        <p:nvSpPr>
          <p:cNvPr id="5" name="Rectangle 1"/>
          <p:cNvSpPr>
            <a:spLocks noChangeArrowheads="1"/>
          </p:cNvSpPr>
          <p:nvPr/>
        </p:nvSpPr>
        <p:spPr bwMode="auto">
          <a:xfrm>
            <a:off x="5925459" y="736797"/>
            <a:ext cx="5776470"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33308" bIns="0" numCol="1" anchor="ctr" anchorCtr="0" compatLnSpc="1">
            <a:prstTxWarp prst="textNoShape">
              <a:avLst/>
            </a:prstTxWarp>
            <a:spAutoFit/>
          </a:bodyPr>
          <a:lstStyle/>
          <a:p>
            <a:pPr indent="304800" eaLnBrk="0" fontAlgn="base" hangingPunct="0">
              <a:spcBef>
                <a:spcPct val="0"/>
              </a:spcBef>
              <a:spcAft>
                <a:spcPct val="0"/>
              </a:spcAft>
            </a:pPr>
            <a:r>
              <a:rPr lang="zh-CN" altLang="zh-CN" sz="3200" dirty="0">
                <a:solidFill>
                  <a:prstClr val="white"/>
                </a:solidFill>
                <a:latin typeface="Arial Unicode MS" panose="020B0604020202020204" pitchFamily="34" charset="-122"/>
                <a:cs typeface="宋体" panose="02010600030101010101" pitchFamily="2" charset="-122"/>
              </a:rPr>
              <a:t>古代韩国官方语言为朝鲜语</a:t>
            </a:r>
            <a:endParaRPr lang="en-US" altLang="zh-CN" sz="3200" dirty="0">
              <a:solidFill>
                <a:prstClr val="white"/>
              </a:solidFill>
              <a:latin typeface="Arial Unicode MS" panose="020B0604020202020204" pitchFamily="34" charset="-122"/>
              <a:cs typeface="宋体" panose="02010600030101010101" pitchFamily="2" charset="-122"/>
            </a:endParaRPr>
          </a:p>
          <a:p>
            <a:pPr indent="304800" eaLnBrk="0" fontAlgn="base" hangingPunct="0">
              <a:spcBef>
                <a:spcPct val="0"/>
              </a:spcBef>
              <a:spcAft>
                <a:spcPct val="0"/>
              </a:spcAft>
            </a:pPr>
            <a:r>
              <a:rPr lang="en-US" altLang="zh-CN" sz="3200" dirty="0">
                <a:solidFill>
                  <a:prstClr val="white"/>
                </a:solidFill>
                <a:latin typeface="Arial Unicode MS" panose="020B0604020202020204" pitchFamily="34" charset="-122"/>
                <a:cs typeface="宋体" panose="02010600030101010101" pitchFamily="2" charset="-122"/>
              </a:rPr>
              <a:t>     </a:t>
            </a:r>
            <a:r>
              <a:rPr lang="zh-CN" altLang="zh-CN" sz="3200" dirty="0">
                <a:solidFill>
                  <a:prstClr val="white"/>
                </a:solidFill>
                <a:latin typeface="Arial Unicode MS" panose="020B0604020202020204" pitchFamily="34" charset="-122"/>
                <a:cs typeface="宋体" panose="02010600030101010101" pitchFamily="2" charset="-122"/>
              </a:rPr>
              <a:t>但是书写文字是汉字</a:t>
            </a:r>
            <a:endParaRPr lang="en-US" altLang="zh-CN" sz="3200" dirty="0">
              <a:solidFill>
                <a:prstClr val="white"/>
              </a:solidFill>
              <a:latin typeface="Arial Unicode MS" panose="020B0604020202020204" pitchFamily="34" charset="-122"/>
              <a:cs typeface="宋体" panose="02010600030101010101" pitchFamily="2" charset="-122"/>
            </a:endParaRPr>
          </a:p>
        </p:txBody>
      </p:sp>
      <p:sp>
        <p:nvSpPr>
          <p:cNvPr id="17" name="矩形 16"/>
          <p:cNvSpPr/>
          <p:nvPr/>
        </p:nvSpPr>
        <p:spPr>
          <a:xfrm>
            <a:off x="1062446" y="2590267"/>
            <a:ext cx="6096000" cy="3600986"/>
          </a:xfrm>
          <a:prstGeom prst="rect">
            <a:avLst/>
          </a:prstGeom>
        </p:spPr>
        <p:txBody>
          <a:bodyPr>
            <a:spAutoFit/>
          </a:bodyPr>
          <a:lstStyle/>
          <a:p>
            <a:pPr indent="304800" eaLnBrk="0" fontAlgn="base" hangingPunct="0">
              <a:spcBef>
                <a:spcPct val="0"/>
              </a:spcBef>
              <a:spcAft>
                <a:spcPct val="0"/>
              </a:spcAft>
            </a:pP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金鳌新话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（朝鲜语：</a:t>
            </a:r>
            <a:r>
              <a:rPr lang="zh-CN" altLang="en-US" sz="2000" b="1" dirty="0">
                <a:solidFill>
                  <a:prstClr val="white"/>
                </a:solidFill>
                <a:cs typeface="Malgun Gothic" panose="020B0503020000020004" pitchFamily="34" charset="-127"/>
              </a:rPr>
              <a:t>금오신화</a:t>
            </a:r>
            <a:r>
              <a:rPr lang="zh-CN" altLang="en-US" sz="2000" b="1" dirty="0">
                <a:solidFill>
                  <a:prstClr val="white"/>
                </a:solidFill>
                <a:latin typeface="Arial" panose="020B0604020202020204" pitchFamily="34" charset="0"/>
                <a:cs typeface="宋体" panose="02010600030101010101" pitchFamily="2" charset="-122"/>
              </a:rPr>
              <a:t>）是一部朝鲜古典传奇小说集，作者金时习，成书于</a:t>
            </a:r>
            <a:r>
              <a:rPr lang="en-US" altLang="zh-CN" sz="2000" b="1" dirty="0">
                <a:solidFill>
                  <a:prstClr val="white"/>
                </a:solidFill>
                <a:latin typeface="等线" panose="02010600030101010101" pitchFamily="2" charset="-122"/>
                <a:ea typeface="等线" panose="02010600030101010101" pitchFamily="2" charset="-122"/>
                <a:cs typeface="Times New Roman" panose="02020603050405020304" pitchFamily="18" charset="0"/>
              </a:rPr>
              <a:t>15</a:t>
            </a:r>
            <a:r>
              <a:rPr lang="zh-CN" altLang="en-US" sz="2000" b="1" dirty="0">
                <a:solidFill>
                  <a:prstClr val="white"/>
                </a:solidFill>
                <a:latin typeface="宋体" panose="02010600030101010101" pitchFamily="2" charset="-122"/>
                <a:cs typeface="Times New Roman" panose="02020603050405020304" pitchFamily="18" charset="0"/>
              </a:rPr>
              <a:t>世纪后期，用汉文写成。原书已失传，仅存其中的</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万福寺樗蒲记</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李生窥墙传</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醉游浮碧亭记</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南炎浮洲志</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龙宫赴宴录</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五篇。</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金鳌新话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的形式和内容深受中国明朝初年瞿佑</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剪灯新话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的影响，其主人公一律是才子佳人，描写的都是距现实生活甚远的神秘内容。</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金鳌新话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后来流传到日本，先后于</a:t>
            </a:r>
            <a:r>
              <a:rPr lang="en-US" altLang="zh-CN" sz="2000" b="1" dirty="0">
                <a:solidFill>
                  <a:prstClr val="white"/>
                </a:solidFill>
                <a:latin typeface="等线" panose="02010600030101010101" pitchFamily="2" charset="-122"/>
                <a:ea typeface="等线" panose="02010600030101010101" pitchFamily="2" charset="-122"/>
                <a:cs typeface="Times New Roman" panose="02020603050405020304" pitchFamily="18" charset="0"/>
              </a:rPr>
              <a:t>1653</a:t>
            </a:r>
            <a:r>
              <a:rPr lang="zh-CN" altLang="en-US" sz="2000" b="1" dirty="0">
                <a:solidFill>
                  <a:prstClr val="white"/>
                </a:solidFill>
                <a:latin typeface="宋体" panose="02010600030101010101" pitchFamily="2" charset="-122"/>
                <a:cs typeface="Times New Roman" panose="02020603050405020304" pitchFamily="18" charset="0"/>
              </a:rPr>
              <a:t>年和</a:t>
            </a:r>
            <a:r>
              <a:rPr lang="en-US" altLang="zh-CN" sz="2000" b="1" dirty="0">
                <a:solidFill>
                  <a:prstClr val="white"/>
                </a:solidFill>
                <a:latin typeface="等线" panose="02010600030101010101" pitchFamily="2" charset="-122"/>
                <a:ea typeface="等线" panose="02010600030101010101" pitchFamily="2" charset="-122"/>
                <a:cs typeface="Times New Roman" panose="02020603050405020304" pitchFamily="18" charset="0"/>
              </a:rPr>
              <a:t>1884</a:t>
            </a:r>
            <a:r>
              <a:rPr lang="zh-CN" altLang="en-US" sz="2000" b="1" dirty="0">
                <a:solidFill>
                  <a:prstClr val="white"/>
                </a:solidFill>
                <a:latin typeface="宋体" panose="02010600030101010101" pitchFamily="2" charset="-122"/>
                <a:cs typeface="Times New Roman" panose="02020603050405020304" pitchFamily="18" charset="0"/>
              </a:rPr>
              <a:t>年两次在日本翻刻。</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金鳌新话</a:t>
            </a:r>
            <a:r>
              <a:rPr lang="en-US" altLang="zh-CN" sz="2000" b="1" dirty="0">
                <a:solidFill>
                  <a:prstClr val="white"/>
                </a:solidFill>
                <a:latin typeface="宋体" panose="02010600030101010101" pitchFamily="2" charset="-122"/>
                <a:cs typeface="Times New Roman" panose="02020603050405020304" pitchFamily="18" charset="0"/>
              </a:rPr>
              <a:t>》</a:t>
            </a:r>
            <a:r>
              <a:rPr lang="zh-CN" altLang="en-US" sz="2000" b="1" dirty="0">
                <a:solidFill>
                  <a:prstClr val="white"/>
                </a:solidFill>
                <a:latin typeface="宋体" panose="02010600030101010101" pitchFamily="2" charset="-122"/>
                <a:cs typeface="Times New Roman" panose="02020603050405020304" pitchFamily="18" charset="0"/>
              </a:rPr>
              <a:t>中的作品被认为是朝鲜半岛历史上最早的小说，对朝鲜小说文学的发展具有开拓性的意义。</a:t>
            </a:r>
            <a:r>
              <a:rPr lang="zh-CN" altLang="en-US" sz="2800" b="1" dirty="0">
                <a:solidFill>
                  <a:prstClr val="white"/>
                </a:solidFill>
              </a:rPr>
              <a:t> </a:t>
            </a:r>
            <a:endParaRPr lang="zh-CN" altLang="en-US" sz="4400" b="1" dirty="0">
              <a:solidFill>
                <a:prstClr val="white"/>
              </a:solidFill>
              <a:latin typeface="Arial" panose="020B0604020202020204" pitchFamily="34" charset="0"/>
            </a:endParaRPr>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9008" y="1941022"/>
            <a:ext cx="3131563" cy="4013711"/>
          </a:xfrm>
          <a:prstGeom prst="rect">
            <a:avLst/>
          </a:prstGeom>
        </p:spPr>
      </p:pic>
    </p:spTree>
    <p:extLst>
      <p:ext uri="{BB962C8B-B14F-4D97-AF65-F5344CB8AC3E}">
        <p14:creationId xmlns:p14="http://schemas.microsoft.com/office/powerpoint/2010/main" val="338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F3CA295-841A-4657-83F4-E5479A511172}"/>
              </a:ext>
            </a:extLst>
          </p:cNvPr>
          <p:cNvPicPr>
            <a:picLocks noChangeAspect="1"/>
          </p:cNvPicPr>
          <p:nvPr/>
        </p:nvPicPr>
        <p:blipFill>
          <a:blip r:embed="rId2"/>
          <a:stretch>
            <a:fillRect/>
          </a:stretch>
        </p:blipFill>
        <p:spPr>
          <a:xfrm>
            <a:off x="741088" y="736847"/>
            <a:ext cx="5106443" cy="5134347"/>
          </a:xfrm>
          <a:prstGeom prst="rect">
            <a:avLst/>
          </a:prstGeom>
        </p:spPr>
      </p:pic>
      <p:pic>
        <p:nvPicPr>
          <p:cNvPr id="3" name="Picture 2">
            <a:extLst>
              <a:ext uri="{FF2B5EF4-FFF2-40B4-BE49-F238E27FC236}">
                <a16:creationId xmlns="" xmlns:a16="http://schemas.microsoft.com/office/drawing/2014/main" id="{AC75CB1F-89EA-4409-BA3B-0C7FCD5CACD1}"/>
              </a:ext>
            </a:extLst>
          </p:cNvPr>
          <p:cNvPicPr>
            <a:picLocks noChangeAspect="1"/>
          </p:cNvPicPr>
          <p:nvPr/>
        </p:nvPicPr>
        <p:blipFill>
          <a:blip r:embed="rId3"/>
          <a:stretch>
            <a:fillRect/>
          </a:stretch>
        </p:blipFill>
        <p:spPr>
          <a:xfrm>
            <a:off x="6248259" y="736846"/>
            <a:ext cx="5202653" cy="5134347"/>
          </a:xfrm>
          <a:prstGeom prst="rect">
            <a:avLst/>
          </a:prstGeom>
        </p:spPr>
      </p:pic>
    </p:spTree>
    <p:extLst>
      <p:ext uri="{BB962C8B-B14F-4D97-AF65-F5344CB8AC3E}">
        <p14:creationId xmlns:p14="http://schemas.microsoft.com/office/powerpoint/2010/main" val="4109312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2F93F1A-7A6F-483C-8B41-B9BFE051FF7E}"/>
              </a:ext>
            </a:extLst>
          </p:cNvPr>
          <p:cNvPicPr>
            <a:picLocks noChangeAspect="1"/>
          </p:cNvPicPr>
          <p:nvPr/>
        </p:nvPicPr>
        <p:blipFill>
          <a:blip r:embed="rId2"/>
          <a:stretch>
            <a:fillRect/>
          </a:stretch>
        </p:blipFill>
        <p:spPr>
          <a:xfrm>
            <a:off x="767760" y="793996"/>
            <a:ext cx="5322322" cy="5264155"/>
          </a:xfrm>
          <a:prstGeom prst="rect">
            <a:avLst/>
          </a:prstGeom>
        </p:spPr>
      </p:pic>
      <p:pic>
        <p:nvPicPr>
          <p:cNvPr id="3" name="Picture 2">
            <a:extLst>
              <a:ext uri="{FF2B5EF4-FFF2-40B4-BE49-F238E27FC236}">
                <a16:creationId xmlns="" xmlns:a16="http://schemas.microsoft.com/office/drawing/2014/main" id="{A022A781-5D46-4A87-929D-09BAAFAF486A}"/>
              </a:ext>
            </a:extLst>
          </p:cNvPr>
          <p:cNvPicPr>
            <a:picLocks noChangeAspect="1"/>
          </p:cNvPicPr>
          <p:nvPr/>
        </p:nvPicPr>
        <p:blipFill>
          <a:blip r:embed="rId3"/>
          <a:stretch>
            <a:fillRect/>
          </a:stretch>
        </p:blipFill>
        <p:spPr>
          <a:xfrm>
            <a:off x="6258757" y="793996"/>
            <a:ext cx="5234320" cy="5268719"/>
          </a:xfrm>
          <a:prstGeom prst="rect">
            <a:avLst/>
          </a:prstGeom>
        </p:spPr>
      </p:pic>
    </p:spTree>
    <p:extLst>
      <p:ext uri="{BB962C8B-B14F-4D97-AF65-F5344CB8AC3E}">
        <p14:creationId xmlns:p14="http://schemas.microsoft.com/office/powerpoint/2010/main" val="1512850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generated with very high confidence">
            <a:extLst>
              <a:ext uri="{FF2B5EF4-FFF2-40B4-BE49-F238E27FC236}">
                <a16:creationId xmlns="" xmlns:a16="http://schemas.microsoft.com/office/drawing/2014/main" id="{C054072D-FCDA-4EF3-9C07-C179C8CA5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87" y="631534"/>
            <a:ext cx="11029025" cy="5594932"/>
          </a:xfrm>
          <a:prstGeom prst="rect">
            <a:avLst/>
          </a:prstGeom>
        </p:spPr>
      </p:pic>
    </p:spTree>
    <p:extLst>
      <p:ext uri="{BB962C8B-B14F-4D97-AF65-F5344CB8AC3E}">
        <p14:creationId xmlns:p14="http://schemas.microsoft.com/office/powerpoint/2010/main" val="81126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 xmlns:a16="http://schemas.microsoft.com/office/drawing/2014/main" id="{B68AC517-AFF4-4502-B201-8E3863BC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45" y="652108"/>
            <a:ext cx="10947909" cy="5553783"/>
          </a:xfrm>
          <a:prstGeom prst="rect">
            <a:avLst/>
          </a:prstGeom>
        </p:spPr>
      </p:pic>
    </p:spTree>
    <p:extLst>
      <p:ext uri="{BB962C8B-B14F-4D97-AF65-F5344CB8AC3E}">
        <p14:creationId xmlns:p14="http://schemas.microsoft.com/office/powerpoint/2010/main" val="2228922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generated with very high confidence">
            <a:extLst>
              <a:ext uri="{FF2B5EF4-FFF2-40B4-BE49-F238E27FC236}">
                <a16:creationId xmlns="" xmlns:a16="http://schemas.microsoft.com/office/drawing/2014/main" id="{8F16B8DD-D55E-4BF0-8E4A-496F9384A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48" y="629282"/>
            <a:ext cx="11037903" cy="5599436"/>
          </a:xfrm>
          <a:prstGeom prst="rect">
            <a:avLst/>
          </a:prstGeom>
        </p:spPr>
      </p:pic>
    </p:spTree>
    <p:extLst>
      <p:ext uri="{BB962C8B-B14F-4D97-AF65-F5344CB8AC3E}">
        <p14:creationId xmlns:p14="http://schemas.microsoft.com/office/powerpoint/2010/main" val="2853989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 xmlns:a16="http://schemas.microsoft.com/office/drawing/2014/main" id="{DE48C8D9-6D50-431C-875E-A8F4CB95B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82" y="602260"/>
            <a:ext cx="11144435" cy="5653479"/>
          </a:xfrm>
          <a:prstGeom prst="rect">
            <a:avLst/>
          </a:prstGeom>
        </p:spPr>
      </p:pic>
    </p:spTree>
    <p:extLst>
      <p:ext uri="{BB962C8B-B14F-4D97-AF65-F5344CB8AC3E}">
        <p14:creationId xmlns:p14="http://schemas.microsoft.com/office/powerpoint/2010/main" val="1219501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70489" y="904644"/>
            <a:ext cx="866752" cy="1505411"/>
          </a:xfrm>
          <a:prstGeom prst="rect">
            <a:avLst/>
          </a:prstGeom>
        </p:spPr>
      </p:pic>
      <p:sp>
        <p:nvSpPr>
          <p:cNvPr id="11" name="矩形 10"/>
          <p:cNvSpPr>
            <a:spLocks noChangeArrowheads="1"/>
          </p:cNvSpPr>
          <p:nvPr/>
        </p:nvSpPr>
        <p:spPr bwMode="auto">
          <a:xfrm>
            <a:off x="3290558" y="1793937"/>
            <a:ext cx="6181916" cy="3270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000" dirty="0">
                <a:solidFill>
                  <a:prstClr val="white"/>
                </a:solidFill>
                <a:latin typeface="新蒂小丸子小学版" panose="03000600000000000000" pitchFamily="66" charset="-122"/>
                <a:ea typeface="新蒂小丸子小学版" panose="03000600000000000000" pitchFamily="66" charset="-122"/>
              </a:rPr>
              <a:t>在</a:t>
            </a:r>
            <a:r>
              <a:rPr lang="en-US" altLang="zh-CN" sz="2000" dirty="0" err="1">
                <a:solidFill>
                  <a:prstClr val="white"/>
                </a:solidFill>
                <a:latin typeface="新蒂小丸子小学版" panose="03000600000000000000" pitchFamily="66" charset="-122"/>
                <a:ea typeface="新蒂小丸子小学版" panose="03000600000000000000" pitchFamily="66" charset="-122"/>
              </a:rPr>
              <a:t>wuxiaworld</a:t>
            </a:r>
            <a:r>
              <a:rPr lang="zh-CN" altLang="en-US" sz="2000" dirty="0">
                <a:solidFill>
                  <a:prstClr val="white"/>
                </a:solidFill>
                <a:latin typeface="新蒂小丸子小学版" panose="03000600000000000000" pitchFamily="66" charset="-122"/>
                <a:ea typeface="新蒂小丸子小学版" panose="03000600000000000000" pitchFamily="66" charset="-122"/>
              </a:rPr>
              <a:t>的论坛上闲逛的时候，我看见一篇帖子，在说“武侠世界死了么”点开一看，发现里面是一个网址，点开发现是起点中文网自身创立的一个海外平台，根据初步的浏览里面的内容极为丰富，而且更新速度也很快，这是不是意味着起点开始重视海外市场？也想进去分一杯羹而不是靠民间自发的进行了？也就证明了现在中国的网络文学在海外广受追捧，我觉得是可以进一步思考的点</a:t>
            </a:r>
          </a:p>
        </p:txBody>
      </p:sp>
      <p:pic>
        <p:nvPicPr>
          <p:cNvPr id="15" name="图片 14"/>
          <p:cNvPicPr>
            <a:picLocks noChangeAspect="1"/>
          </p:cNvPicPr>
          <p:nvPr/>
        </p:nvPicPr>
        <p:blipFill>
          <a:blip r:embed="rId3"/>
          <a:stretch>
            <a:fillRect/>
          </a:stretch>
        </p:blipFill>
        <p:spPr>
          <a:xfrm rot="8031784">
            <a:off x="8669727" y="4443546"/>
            <a:ext cx="1417500" cy="1068750"/>
          </a:xfrm>
          <a:prstGeom prst="rect">
            <a:avLst/>
          </a:prstGeom>
        </p:spPr>
      </p:pic>
    </p:spTree>
    <p:extLst>
      <p:ext uri="{BB962C8B-B14F-4D97-AF65-F5344CB8AC3E}">
        <p14:creationId xmlns:p14="http://schemas.microsoft.com/office/powerpoint/2010/main" val="1550180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1DF392F-9C4B-4D6A-8FCB-0CAC5B111F3F}"/>
              </a:ext>
            </a:extLst>
          </p:cNvPr>
          <p:cNvPicPr>
            <a:picLocks noChangeAspect="1"/>
          </p:cNvPicPr>
          <p:nvPr/>
        </p:nvPicPr>
        <p:blipFill>
          <a:blip r:embed="rId2"/>
          <a:stretch>
            <a:fillRect/>
          </a:stretch>
        </p:blipFill>
        <p:spPr>
          <a:xfrm>
            <a:off x="1935332" y="550416"/>
            <a:ext cx="8149701" cy="5726096"/>
          </a:xfrm>
          <a:prstGeom prst="rect">
            <a:avLst/>
          </a:prstGeom>
        </p:spPr>
      </p:pic>
    </p:spTree>
    <p:extLst>
      <p:ext uri="{BB962C8B-B14F-4D97-AF65-F5344CB8AC3E}">
        <p14:creationId xmlns:p14="http://schemas.microsoft.com/office/powerpoint/2010/main" val="785551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C4D17FC-C619-41F9-8FCC-ED1B8DD4CAAA}"/>
              </a:ext>
            </a:extLst>
          </p:cNvPr>
          <p:cNvPicPr>
            <a:picLocks noChangeAspect="1"/>
          </p:cNvPicPr>
          <p:nvPr/>
        </p:nvPicPr>
        <p:blipFill>
          <a:blip r:embed="rId2"/>
          <a:stretch>
            <a:fillRect/>
          </a:stretch>
        </p:blipFill>
        <p:spPr>
          <a:xfrm>
            <a:off x="733425" y="553005"/>
            <a:ext cx="5238750" cy="3124200"/>
          </a:xfrm>
          <a:prstGeom prst="rect">
            <a:avLst/>
          </a:prstGeom>
        </p:spPr>
      </p:pic>
      <p:pic>
        <p:nvPicPr>
          <p:cNvPr id="3" name="Picture 2">
            <a:extLst>
              <a:ext uri="{FF2B5EF4-FFF2-40B4-BE49-F238E27FC236}">
                <a16:creationId xmlns="" xmlns:a16="http://schemas.microsoft.com/office/drawing/2014/main" id="{09F6F629-242D-4671-AA06-A9FFE92D1D26}"/>
              </a:ext>
            </a:extLst>
          </p:cNvPr>
          <p:cNvPicPr>
            <a:picLocks noChangeAspect="1"/>
          </p:cNvPicPr>
          <p:nvPr/>
        </p:nvPicPr>
        <p:blipFill>
          <a:blip r:embed="rId3"/>
          <a:stretch>
            <a:fillRect/>
          </a:stretch>
        </p:blipFill>
        <p:spPr>
          <a:xfrm>
            <a:off x="6219827" y="553005"/>
            <a:ext cx="5238750" cy="3095625"/>
          </a:xfrm>
          <a:prstGeom prst="rect">
            <a:avLst/>
          </a:prstGeom>
        </p:spPr>
      </p:pic>
      <p:pic>
        <p:nvPicPr>
          <p:cNvPr id="4" name="Picture 3">
            <a:extLst>
              <a:ext uri="{FF2B5EF4-FFF2-40B4-BE49-F238E27FC236}">
                <a16:creationId xmlns="" xmlns:a16="http://schemas.microsoft.com/office/drawing/2014/main" id="{C7BBC055-80B2-4310-B416-3AEDB822832E}"/>
              </a:ext>
            </a:extLst>
          </p:cNvPr>
          <p:cNvPicPr>
            <a:picLocks noChangeAspect="1"/>
          </p:cNvPicPr>
          <p:nvPr/>
        </p:nvPicPr>
        <p:blipFill>
          <a:blip r:embed="rId4"/>
          <a:stretch>
            <a:fillRect/>
          </a:stretch>
        </p:blipFill>
        <p:spPr>
          <a:xfrm>
            <a:off x="733425" y="4338776"/>
            <a:ext cx="5238750" cy="1181100"/>
          </a:xfrm>
          <a:prstGeom prst="rect">
            <a:avLst/>
          </a:prstGeom>
        </p:spPr>
      </p:pic>
      <p:pic>
        <p:nvPicPr>
          <p:cNvPr id="5" name="Picture 4">
            <a:extLst>
              <a:ext uri="{FF2B5EF4-FFF2-40B4-BE49-F238E27FC236}">
                <a16:creationId xmlns="" xmlns:a16="http://schemas.microsoft.com/office/drawing/2014/main" id="{8FE1B02D-2037-44F8-A688-DC182BDEA8A5}"/>
              </a:ext>
            </a:extLst>
          </p:cNvPr>
          <p:cNvPicPr>
            <a:picLocks noChangeAspect="1"/>
          </p:cNvPicPr>
          <p:nvPr/>
        </p:nvPicPr>
        <p:blipFill>
          <a:blip r:embed="rId5"/>
          <a:stretch>
            <a:fillRect/>
          </a:stretch>
        </p:blipFill>
        <p:spPr>
          <a:xfrm>
            <a:off x="6219827" y="4348301"/>
            <a:ext cx="5238750" cy="1171575"/>
          </a:xfrm>
          <a:prstGeom prst="rect">
            <a:avLst/>
          </a:prstGeom>
        </p:spPr>
      </p:pic>
    </p:spTree>
    <p:extLst>
      <p:ext uri="{BB962C8B-B14F-4D97-AF65-F5344CB8AC3E}">
        <p14:creationId xmlns:p14="http://schemas.microsoft.com/office/powerpoint/2010/main" val="1181589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4</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457700" y="1688930"/>
            <a:ext cx="8553450" cy="3693319"/>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也许你想做一下对比</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Maybe u want to compare </a:t>
            </a:r>
          </a:p>
          <a:p>
            <a:r>
              <a:rPr lang="en-US" altLang="zh-CN" sz="3600" b="1" dirty="0">
                <a:solidFill>
                  <a:prstClr val="white"/>
                </a:solidFill>
                <a:latin typeface="Segoe Script" panose="020B0504020000000003" pitchFamily="34" charset="0"/>
              </a:rPr>
              <a:t>the original one with the translated one </a:t>
            </a:r>
          </a:p>
          <a:p>
            <a:r>
              <a:rPr lang="en-US" altLang="zh-CN" sz="3600" b="1" dirty="0">
                <a:solidFill>
                  <a:prstClr val="white"/>
                </a:solidFill>
                <a:latin typeface="Segoe Script" panose="020B0504020000000003" pitchFamily="34" charset="0"/>
              </a:rPr>
              <a:t>Please do it after class I’ll</a:t>
            </a:r>
            <a:r>
              <a:rPr lang="zh-CN" altLang="en-US" sz="3600" b="1" dirty="0">
                <a:solidFill>
                  <a:prstClr val="white"/>
                </a:solidFill>
                <a:latin typeface="Segoe Script" panose="020B0504020000000003" pitchFamily="34" charset="0"/>
              </a:rPr>
              <a:t> </a:t>
            </a:r>
            <a:endParaRPr lang="en-US" altLang="zh-CN" sz="3600" b="1" dirty="0">
              <a:solidFill>
                <a:prstClr val="white"/>
              </a:solidFill>
              <a:latin typeface="Segoe Script" panose="020B0504020000000003" pitchFamily="34" charset="0"/>
            </a:endParaRPr>
          </a:p>
          <a:p>
            <a:r>
              <a:rPr lang="en-US" altLang="zh-CN" sz="3600" b="1" dirty="0">
                <a:solidFill>
                  <a:prstClr val="white"/>
                </a:solidFill>
                <a:latin typeface="Segoe Script" panose="020B0504020000000003" pitchFamily="34" charset="0"/>
              </a:rPr>
              <a:t>provide a file</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151109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古代韩国文学的传播</a:t>
            </a:r>
            <a:endParaRPr lang="zh-CN" altLang="en-US" sz="1600" b="1" dirty="0">
              <a:solidFill>
                <a:srgbClr val="FFFF99"/>
              </a:solidFill>
              <a:latin typeface="Segoe Script" panose="020B0504020000000003" pitchFamily="34" charset="0"/>
            </a:endParaRPr>
          </a:p>
        </p:txBody>
      </p:sp>
      <p:sp>
        <p:nvSpPr>
          <p:cNvPr id="41" name="矩形 40"/>
          <p:cNvSpPr/>
          <p:nvPr/>
        </p:nvSpPr>
        <p:spPr>
          <a:xfrm>
            <a:off x="970489" y="2124725"/>
            <a:ext cx="6722953" cy="4524315"/>
          </a:xfrm>
          <a:prstGeom prst="rect">
            <a:avLst/>
          </a:prstGeom>
        </p:spPr>
        <p:txBody>
          <a:bodyPr wrap="square">
            <a:spAutoFit/>
          </a:bodyPr>
          <a:lstStyle/>
          <a:p>
            <a:r>
              <a:rPr lang="en-US" altLang="zh-CN" sz="2400" dirty="0">
                <a:solidFill>
                  <a:prstClr val="white"/>
                </a:solidFill>
              </a:rPr>
              <a:t>《</a:t>
            </a:r>
            <a:r>
              <a:rPr lang="zh-CN" altLang="en-US" sz="2400" dirty="0">
                <a:solidFill>
                  <a:prstClr val="white"/>
                </a:solidFill>
              </a:rPr>
              <a:t>洪吉童传</a:t>
            </a:r>
            <a:r>
              <a:rPr lang="en-US" altLang="zh-CN" sz="2400" dirty="0">
                <a:solidFill>
                  <a:prstClr val="white"/>
                </a:solidFill>
              </a:rPr>
              <a:t>》</a:t>
            </a:r>
            <a:r>
              <a:rPr lang="zh-CN" altLang="en-US" sz="2400" dirty="0">
                <a:solidFill>
                  <a:prstClr val="white"/>
                </a:solidFill>
              </a:rPr>
              <a:t>的作者蛟山许筠，是李氏朝鲜王朝中期的著名小说家、思想家。许筠笔下的洪吉童是出身贵族官僚家庭的庶子，不仅在家中地位低下，还备受虐待与迫害，忍无可忍离开家门，参加了群众起义队伍。他武艺高超，且精通道术，变幻莫测，被推举为首领，带领起义群众活跃在朝鲜八道，号称“活贫党”，劫富济贫，打击贪官污吏。朝廷多方设法捉拿，却始终对他无可奈何。后来迫于形势，洪吉童离开朝鲜本国，在海外的碑岛上，以儒家的“尧舜盛世”为蓝图建立了“理想国”。</a:t>
            </a:r>
          </a:p>
          <a:p>
            <a:endParaRPr lang="zh-CN" altLang="en-US" sz="2400" dirty="0">
              <a:solidFill>
                <a:prstClr val="white"/>
              </a:solidFill>
            </a:endParaRPr>
          </a:p>
        </p:txBody>
      </p:sp>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641" y="1661577"/>
            <a:ext cx="3791751" cy="3694476"/>
          </a:xfrm>
          <a:prstGeom prst="rect">
            <a:avLst/>
          </a:prstGeom>
        </p:spPr>
      </p:pic>
    </p:spTree>
    <p:extLst>
      <p:ext uri="{BB962C8B-B14F-4D97-AF65-F5344CB8AC3E}">
        <p14:creationId xmlns:p14="http://schemas.microsoft.com/office/powerpoint/2010/main" val="1750787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5</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2031325"/>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一些可能的原因</a:t>
            </a:r>
            <a:endParaRPr lang="en-US" altLang="zh-CN" sz="5400" b="1" dirty="0">
              <a:solidFill>
                <a:prstClr val="white"/>
              </a:solidFill>
              <a:latin typeface="新蒂小丸子小学版" panose="03000600000000000000" pitchFamily="66" charset="-122"/>
              <a:ea typeface="新蒂小丸子小学版" panose="03000600000000000000" pitchFamily="66" charset="-122"/>
            </a:endParaRPr>
          </a:p>
          <a:p>
            <a:r>
              <a:rPr lang="en-US" altLang="zh-CN" sz="3600" b="1" dirty="0">
                <a:solidFill>
                  <a:prstClr val="white"/>
                </a:solidFill>
                <a:latin typeface="Segoe Script" panose="020B0504020000000003" pitchFamily="34" charset="0"/>
              </a:rPr>
              <a:t>Some Possible Reason</a:t>
            </a:r>
          </a:p>
          <a:p>
            <a:r>
              <a:rPr lang="en-US" altLang="zh-CN" sz="3600" b="1" dirty="0">
                <a:solidFill>
                  <a:prstClr val="white"/>
                </a:solidFill>
                <a:latin typeface="Segoe Script" panose="020B0504020000000003" pitchFamily="34" charset="0"/>
              </a:rPr>
              <a:t>About This Fact</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1834157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rot="340999">
            <a:off x="3118978" y="950360"/>
            <a:ext cx="3554304" cy="615553"/>
          </a:xfrm>
          <a:prstGeom prst="rect">
            <a:avLst/>
          </a:prstGeom>
          <a:noFill/>
        </p:spPr>
        <p:txBody>
          <a:bodyPr wrap="square" rtlCol="0">
            <a:spAutoFit/>
          </a:bodyPr>
          <a:lstStyle/>
          <a:p>
            <a:r>
              <a:rPr lang="zh-CN" altLang="en-US" sz="2000" b="1" dirty="0">
                <a:solidFill>
                  <a:srgbClr val="FFFF99"/>
                </a:solidFill>
                <a:latin typeface="Segoe Script" panose="020B0504020000000003" pitchFamily="34" charset="0"/>
                <a:ea typeface="新蒂小丸子小学版" panose="03000600000000000000" pitchFamily="66" charset="-122"/>
              </a:rPr>
              <a:t>汉学热</a:t>
            </a:r>
            <a:endParaRPr lang="en-US" altLang="zh-CN" sz="2000" b="1" dirty="0">
              <a:solidFill>
                <a:srgbClr val="FFFF99"/>
              </a:solidFill>
              <a:latin typeface="Segoe Script" panose="020B0504020000000003" pitchFamily="34" charset="0"/>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the popularity of sinology</a:t>
            </a:r>
            <a:endParaRPr lang="zh-CN" altLang="en-US" sz="1400" b="1" dirty="0">
              <a:solidFill>
                <a:srgbClr val="FFFF99"/>
              </a:solidFill>
              <a:latin typeface="Segoe Script" panose="020B0504020000000003" pitchFamily="34" charset="0"/>
            </a:endParaRPr>
          </a:p>
        </p:txBody>
      </p:sp>
      <p:pic>
        <p:nvPicPr>
          <p:cNvPr id="2" name="Picture 1">
            <a:extLst>
              <a:ext uri="{FF2B5EF4-FFF2-40B4-BE49-F238E27FC236}">
                <a16:creationId xmlns="" xmlns:a16="http://schemas.microsoft.com/office/drawing/2014/main" id="{7B5D5750-F4FD-4707-BF8D-3DB36F130E97}"/>
              </a:ext>
            </a:extLst>
          </p:cNvPr>
          <p:cNvPicPr>
            <a:picLocks noChangeAspect="1"/>
          </p:cNvPicPr>
          <p:nvPr/>
        </p:nvPicPr>
        <p:blipFill>
          <a:blip r:embed="rId4"/>
          <a:stretch>
            <a:fillRect/>
          </a:stretch>
        </p:blipFill>
        <p:spPr>
          <a:xfrm>
            <a:off x="2059619" y="1703288"/>
            <a:ext cx="8862874" cy="4496062"/>
          </a:xfrm>
          <a:prstGeom prst="rect">
            <a:avLst/>
          </a:prstGeom>
        </p:spPr>
      </p:pic>
    </p:spTree>
    <p:extLst>
      <p:ext uri="{BB962C8B-B14F-4D97-AF65-F5344CB8AC3E}">
        <p14:creationId xmlns:p14="http://schemas.microsoft.com/office/powerpoint/2010/main" val="217438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1837241" y="729942"/>
            <a:ext cx="4250713" cy="927407"/>
          </a:xfrm>
          <a:prstGeom prst="rect">
            <a:avLst/>
          </a:prstGeom>
        </p:spPr>
      </p:pic>
      <p:pic>
        <p:nvPicPr>
          <p:cNvPr id="16" name="图片 15"/>
          <p:cNvPicPr>
            <a:picLocks noChangeAspect="1"/>
          </p:cNvPicPr>
          <p:nvPr/>
        </p:nvPicPr>
        <p:blipFill>
          <a:blip r:embed="rId3"/>
          <a:stretch>
            <a:fillRect/>
          </a:stretch>
        </p:blipFill>
        <p:spPr>
          <a:xfrm>
            <a:off x="970489" y="904644"/>
            <a:ext cx="866752" cy="1505411"/>
          </a:xfrm>
          <a:prstGeom prst="rect">
            <a:avLst/>
          </a:prstGeom>
        </p:spPr>
      </p:pic>
      <p:sp>
        <p:nvSpPr>
          <p:cNvPr id="17" name="文本框 16"/>
          <p:cNvSpPr txBox="1"/>
          <p:nvPr/>
        </p:nvSpPr>
        <p:spPr>
          <a:xfrm rot="340999">
            <a:off x="3118978" y="950360"/>
            <a:ext cx="3554304" cy="615553"/>
          </a:xfrm>
          <a:prstGeom prst="rect">
            <a:avLst/>
          </a:prstGeom>
          <a:noFill/>
        </p:spPr>
        <p:txBody>
          <a:bodyPr wrap="square" rtlCol="0">
            <a:spAutoFit/>
          </a:bodyPr>
          <a:lstStyle/>
          <a:p>
            <a:r>
              <a:rPr lang="zh-CN" altLang="en-US" sz="2000" b="1" dirty="0">
                <a:solidFill>
                  <a:srgbClr val="FFFF99"/>
                </a:solidFill>
                <a:latin typeface="Segoe Script" panose="020B0504020000000003" pitchFamily="34" charset="0"/>
                <a:ea typeface="新蒂小丸子小学版" panose="03000600000000000000" pitchFamily="66" charset="-122"/>
              </a:rPr>
              <a:t>汉学热</a:t>
            </a:r>
            <a:endParaRPr lang="en-US" altLang="zh-CN" sz="2000" b="1" dirty="0">
              <a:solidFill>
                <a:srgbClr val="FFFF99"/>
              </a:solidFill>
              <a:latin typeface="Segoe Script" panose="020B0504020000000003" pitchFamily="34" charset="0"/>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the popularity of sinology</a:t>
            </a:r>
            <a:endParaRPr lang="zh-CN" altLang="en-US" sz="1400" b="1" dirty="0">
              <a:solidFill>
                <a:srgbClr val="FFFF99"/>
              </a:solidFill>
              <a:latin typeface="Segoe Script" panose="020B0504020000000003" pitchFamily="34" charset="0"/>
            </a:endParaRPr>
          </a:p>
        </p:txBody>
      </p:sp>
      <p:pic>
        <p:nvPicPr>
          <p:cNvPr id="4" name="Picture 3">
            <a:extLst>
              <a:ext uri="{FF2B5EF4-FFF2-40B4-BE49-F238E27FC236}">
                <a16:creationId xmlns="" xmlns:a16="http://schemas.microsoft.com/office/drawing/2014/main" id="{1DBB4DD6-5404-4F2E-B8D6-7848CDAB5BCD}"/>
              </a:ext>
            </a:extLst>
          </p:cNvPr>
          <p:cNvPicPr>
            <a:picLocks noChangeAspect="1"/>
          </p:cNvPicPr>
          <p:nvPr/>
        </p:nvPicPr>
        <p:blipFill>
          <a:blip r:embed="rId4"/>
          <a:stretch>
            <a:fillRect/>
          </a:stretch>
        </p:blipFill>
        <p:spPr>
          <a:xfrm>
            <a:off x="1953088" y="1740392"/>
            <a:ext cx="8774095" cy="4451025"/>
          </a:xfrm>
          <a:prstGeom prst="rect">
            <a:avLst/>
          </a:prstGeom>
        </p:spPr>
      </p:pic>
    </p:spTree>
    <p:extLst>
      <p:ext uri="{BB962C8B-B14F-4D97-AF65-F5344CB8AC3E}">
        <p14:creationId xmlns:p14="http://schemas.microsoft.com/office/powerpoint/2010/main" val="104421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86C39C8-4FAD-4F75-8442-F867F5476BE0}"/>
              </a:ext>
            </a:extLst>
          </p:cNvPr>
          <p:cNvPicPr>
            <a:picLocks noChangeAspect="1"/>
          </p:cNvPicPr>
          <p:nvPr/>
        </p:nvPicPr>
        <p:blipFill>
          <a:blip r:embed="rId2"/>
          <a:stretch>
            <a:fillRect/>
          </a:stretch>
        </p:blipFill>
        <p:spPr>
          <a:xfrm>
            <a:off x="2101956" y="664944"/>
            <a:ext cx="7988088" cy="5528112"/>
          </a:xfrm>
          <a:prstGeom prst="rect">
            <a:avLst/>
          </a:prstGeom>
        </p:spPr>
      </p:pic>
    </p:spTree>
    <p:extLst>
      <p:ext uri="{BB962C8B-B14F-4D97-AF65-F5344CB8AC3E}">
        <p14:creationId xmlns:p14="http://schemas.microsoft.com/office/powerpoint/2010/main" val="422658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837241" y="729942"/>
            <a:ext cx="4250713" cy="927407"/>
          </a:xfrm>
          <a:prstGeom prst="rect">
            <a:avLst/>
          </a:prstGeom>
        </p:spPr>
      </p:pic>
      <p:pic>
        <p:nvPicPr>
          <p:cNvPr id="3" name="图片 2"/>
          <p:cNvPicPr>
            <a:picLocks noChangeAspect="1"/>
          </p:cNvPicPr>
          <p:nvPr/>
        </p:nvPicPr>
        <p:blipFill>
          <a:blip r:embed="rId4"/>
          <a:stretch>
            <a:fillRect/>
          </a:stretch>
        </p:blipFill>
        <p:spPr>
          <a:xfrm>
            <a:off x="970489" y="904644"/>
            <a:ext cx="866752" cy="1505411"/>
          </a:xfrm>
          <a:prstGeom prst="rect">
            <a:avLst/>
          </a:prstGeom>
        </p:spPr>
      </p:pic>
      <p:sp>
        <p:nvSpPr>
          <p:cNvPr id="4" name="文本框 3"/>
          <p:cNvSpPr txBox="1"/>
          <p:nvPr/>
        </p:nvSpPr>
        <p:spPr>
          <a:xfrm rot="439318">
            <a:off x="3163965" y="892746"/>
            <a:ext cx="4160113" cy="830997"/>
          </a:xfrm>
          <a:prstGeom prst="rect">
            <a:avLst/>
          </a:prstGeom>
          <a:noFill/>
        </p:spPr>
        <p:txBody>
          <a:bodyPr wrap="square" rtlCol="0">
            <a:spAutoFit/>
          </a:bodyPr>
          <a:lstStyle/>
          <a:p>
            <a:r>
              <a:rPr lang="zh-CN" altLang="en-US" sz="2000" b="1" dirty="0">
                <a:solidFill>
                  <a:srgbClr val="FFFF99"/>
                </a:solidFill>
                <a:latin typeface="新蒂小丸子小学版" panose="03000600000000000000" pitchFamily="66" charset="-122"/>
                <a:ea typeface="新蒂小丸子小学版" panose="03000600000000000000" pitchFamily="66" charset="-122"/>
              </a:rPr>
              <a:t>网络性和中国性的结合</a:t>
            </a:r>
            <a:endParaRPr lang="en-US" altLang="zh-CN" sz="20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Combination of internet </a:t>
            </a:r>
          </a:p>
          <a:p>
            <a:r>
              <a:rPr lang="en-US" altLang="zh-CN" sz="1400" b="1" dirty="0">
                <a:solidFill>
                  <a:srgbClr val="FFFF99"/>
                </a:solidFill>
                <a:latin typeface="Segoe Script" panose="020B0504020000000003" pitchFamily="34" charset="0"/>
              </a:rPr>
              <a:t>and </a:t>
            </a:r>
            <a:r>
              <a:rPr lang="en-US" altLang="zh-CN" sz="1400" b="1" dirty="0" err="1">
                <a:solidFill>
                  <a:srgbClr val="FFFF99"/>
                </a:solidFill>
                <a:latin typeface="Segoe Script" panose="020B0504020000000003" pitchFamily="34" charset="0"/>
              </a:rPr>
              <a:t>chineseness</a:t>
            </a:r>
            <a:endParaRPr lang="zh-CN" altLang="en-US" sz="1400" b="1" dirty="0">
              <a:solidFill>
                <a:srgbClr val="FFFF99"/>
              </a:solidFill>
              <a:latin typeface="Segoe Script" panose="020B0504020000000003" pitchFamily="34" charset="0"/>
            </a:endParaRPr>
          </a:p>
        </p:txBody>
      </p:sp>
      <p:pic>
        <p:nvPicPr>
          <p:cNvPr id="11" name="图片 10"/>
          <p:cNvPicPr>
            <a:picLocks noChangeAspect="1"/>
          </p:cNvPicPr>
          <p:nvPr/>
        </p:nvPicPr>
        <p:blipFill>
          <a:blip r:embed="rId5"/>
          <a:stretch>
            <a:fillRect/>
          </a:stretch>
        </p:blipFill>
        <p:spPr>
          <a:xfrm>
            <a:off x="10790333" y="537373"/>
            <a:ext cx="631455" cy="981315"/>
          </a:xfrm>
          <a:prstGeom prst="rect">
            <a:avLst/>
          </a:prstGeom>
        </p:spPr>
      </p:pic>
      <p:sp>
        <p:nvSpPr>
          <p:cNvPr id="16" name="矩形 15"/>
          <p:cNvSpPr>
            <a:spLocks noChangeArrowheads="1"/>
          </p:cNvSpPr>
          <p:nvPr/>
        </p:nvSpPr>
        <p:spPr bwMode="auto">
          <a:xfrm>
            <a:off x="1706745" y="1969844"/>
            <a:ext cx="9579981" cy="393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在美国最早阅读中国网络小说的通常是两类人，一类是武侠小说和中国文化的爱好者，一类是日本轻小说的爱好者。中国网络小说很快就将这两类读者收编，打造成第一批“死忠粉”</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不止是武侠小说的粉丝“如见父兄”，</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日本轻小说的读者也纷纷转投到中国网络小说的门下</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这种“网络性”指的是在网络时代的文学的新的可能性，体现在</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网络文学与</a:t>
            </a:r>
            <a:r>
              <a:rPr lang="en-US" altLang="zh-CN" sz="1200" b="1" dirty="0">
                <a:solidFill>
                  <a:prstClr val="white"/>
                </a:solidFill>
                <a:latin typeface="新蒂小丸子小学版" panose="03000600000000000000" pitchFamily="66" charset="-122"/>
                <a:ea typeface="新蒂小丸子小学版" panose="03000600000000000000" pitchFamily="66" charset="-122"/>
              </a:rPr>
              <a:t>ACG </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文化自发的连通性</a:t>
            </a:r>
            <a:r>
              <a:rPr lang="zh-CN" altLang="en-US" sz="1200" dirty="0">
                <a:solidFill>
                  <a:prstClr val="white"/>
                </a:solidFill>
                <a:latin typeface="新蒂小丸子小学版" panose="03000600000000000000" pitchFamily="66" charset="-122"/>
                <a:ea typeface="新蒂小丸子小学版" panose="03000600000000000000" pitchFamily="66" charset="-122"/>
              </a:rPr>
              <a:t>，与各种世界流行文艺天然的同盟性，也体现在摆脱了纸质印刷的限制后所勃发的生命力，其核心则在于</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“宏大叙世”（而不只是宏大叙事），即用数百万字的篇幅去描绘一个有血有肉的“幻想世界”</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在网络时代来临之前，这是很难想象的文学事业。</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事实上，只有在中国网络小说诞生之初，“东方背景”的幻想小说尚未成熟之际，源自欧美的“西方奇幻”</a:t>
            </a: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小说才短暂占据过主流。近十年来，中国网络小说中最流行的永远是以</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中国历史和传统文化为骨架</a:t>
            </a:r>
            <a:r>
              <a:rPr lang="zh-CN" altLang="en-US" sz="1200" dirty="0">
                <a:solidFill>
                  <a:prstClr val="white"/>
                </a:solidFill>
                <a:latin typeface="新蒂小丸子小学版" panose="03000600000000000000" pitchFamily="66" charset="-122"/>
                <a:ea typeface="新蒂小丸子小学版" panose="03000600000000000000" pitchFamily="66" charset="-122"/>
              </a:rPr>
              <a:t>为血肉搭建起的“幻想世界”，这是流淌在我们血脉里的东西。（以盘龙为例，这是一个以“剑与魔法”为</a:t>
            </a: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背景的西方世界的故事，从世界设定到人物命名，都基本遵循欧美的习惯，所以英语世界的读者并不陌生，他们很容易进入到小说之中。虽然诞生在中国的互联网上，但</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盘龙</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做的更多是“来料加工”，是</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用在中国已经日渐成熟的网络小说写法去“烹炒”来自欧美的“原材料”</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而与以“守护美好的日常”为永恒主题的日本轻小说乃至美国“主旋律”文艺不同，在尚未进入发达资本主义体系的中国，于“化外之地”成长起来的网络小说追求的永远是想象不同于日常生活的“异托邦”，这种挣脱现实的尝试普遍存在于那些“重生”、“穿越”和“异世界”的故事中。“</a:t>
            </a:r>
            <a:r>
              <a:rPr lang="en-US" altLang="zh-CN" sz="1200" dirty="0">
                <a:solidFill>
                  <a:prstClr val="white"/>
                </a:solidFill>
                <a:latin typeface="新蒂小丸子小学版" panose="03000600000000000000" pitchFamily="66" charset="-122"/>
                <a:ea typeface="新蒂小丸子小学版" panose="03000600000000000000" pitchFamily="66" charset="-122"/>
              </a:rPr>
              <a:t>a breath of fresh air”</a:t>
            </a:r>
            <a:r>
              <a:rPr lang="zh-CN" altLang="en-US" sz="1200" dirty="0">
                <a:solidFill>
                  <a:prstClr val="white"/>
                </a:solidFill>
                <a:latin typeface="新蒂小丸子小学版" panose="03000600000000000000" pitchFamily="66" charset="-122"/>
                <a:ea typeface="新蒂小丸子小学版" panose="03000600000000000000" pitchFamily="66" charset="-122"/>
              </a:rPr>
              <a:t>（一口新鲜空气）是“老外”对中国网络小说的最普遍的认同，尽管</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中国网络小说提供的这种“另类可能”还只是一种虚拟的可能，但至少证明历史并未终结，每个人都应该有想象现实以外的其他生活方式的能力</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3730141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439318">
            <a:off x="3163965" y="1000468"/>
            <a:ext cx="4160113" cy="615553"/>
          </a:xfrm>
          <a:prstGeom prst="rect">
            <a:avLst/>
          </a:prstGeom>
          <a:noFill/>
        </p:spPr>
        <p:txBody>
          <a:bodyPr wrap="square" rtlCol="0">
            <a:spAutoFit/>
          </a:bodyPr>
          <a:lstStyle/>
          <a:p>
            <a:r>
              <a:rPr lang="zh-CN" altLang="en-US" sz="2000" b="1" dirty="0">
                <a:solidFill>
                  <a:srgbClr val="FFFF99"/>
                </a:solidFill>
                <a:latin typeface="新蒂小丸子小学版" panose="03000600000000000000" pitchFamily="66" charset="-122"/>
                <a:ea typeface="新蒂小丸子小学版" panose="03000600000000000000" pitchFamily="66" charset="-122"/>
              </a:rPr>
              <a:t>网络时代的新媒介艺术</a:t>
            </a:r>
            <a:endParaRPr lang="en-US" altLang="zh-CN" sz="20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New media art</a:t>
            </a:r>
            <a:endParaRPr lang="zh-CN" altLang="en-US" sz="1400" b="1" dirty="0">
              <a:solidFill>
                <a:srgbClr val="FFFF99"/>
              </a:solidFill>
              <a:latin typeface="Segoe Script" panose="020B0504020000000003" pitchFamily="34" charset="0"/>
            </a:endParaRPr>
          </a:p>
        </p:txBody>
      </p:sp>
      <p:pic>
        <p:nvPicPr>
          <p:cNvPr id="11" name="图片 10"/>
          <p:cNvPicPr>
            <a:picLocks noChangeAspect="1"/>
          </p:cNvPicPr>
          <p:nvPr/>
        </p:nvPicPr>
        <p:blipFill>
          <a:blip r:embed="rId4"/>
          <a:stretch>
            <a:fillRect/>
          </a:stretch>
        </p:blipFill>
        <p:spPr>
          <a:xfrm>
            <a:off x="10790333" y="537373"/>
            <a:ext cx="631455" cy="981315"/>
          </a:xfrm>
          <a:prstGeom prst="rect">
            <a:avLst/>
          </a:prstGeom>
        </p:spPr>
      </p:pic>
      <p:sp>
        <p:nvSpPr>
          <p:cNvPr id="16" name="矩形 15"/>
          <p:cNvSpPr>
            <a:spLocks noChangeArrowheads="1"/>
          </p:cNvSpPr>
          <p:nvPr/>
        </p:nvSpPr>
        <p:spPr bwMode="auto">
          <a:xfrm>
            <a:off x="1706745" y="1969844"/>
            <a:ext cx="9579981" cy="3453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新媒体艺术是指：那些侧重利用了现代科技和新媒体形式表现作品主题的艺术作品，这个概念包括了许多分支，主要的有：数码艺术（ </a:t>
            </a:r>
            <a:r>
              <a:rPr lang="en-CA" altLang="zh-CN" sz="1200" dirty="0">
                <a:solidFill>
                  <a:prstClr val="white"/>
                </a:solidFill>
                <a:latin typeface="Segoe Script" panose="020B0504020000000003" pitchFamily="34" charset="0"/>
                <a:ea typeface="新蒂小丸子小学版" panose="03000600000000000000" pitchFamily="66" charset="-122"/>
              </a:rPr>
              <a:t>digital 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电脑图绘艺术（</a:t>
            </a:r>
            <a:r>
              <a:rPr lang="en-CA" altLang="zh-CN" sz="1200" dirty="0">
                <a:solidFill>
                  <a:prstClr val="white"/>
                </a:solidFill>
                <a:latin typeface="Segoe Script" panose="020B0504020000000003" pitchFamily="34" charset="0"/>
                <a:ea typeface="新蒂小丸子小学版" panose="03000600000000000000" pitchFamily="66" charset="-122"/>
              </a:rPr>
              <a:t>computer graphics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电脑动画艺术（ </a:t>
            </a:r>
            <a:r>
              <a:rPr lang="en-CA" altLang="zh-CN" sz="1200" dirty="0">
                <a:solidFill>
                  <a:prstClr val="white"/>
                </a:solidFill>
                <a:latin typeface="Segoe Script" panose="020B0504020000000003" pitchFamily="34" charset="0"/>
                <a:ea typeface="新蒂小丸子小学版" panose="03000600000000000000" pitchFamily="66" charset="-122"/>
              </a:rPr>
              <a:t>computer</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animation</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虚拟艺术（</a:t>
            </a:r>
            <a:r>
              <a:rPr lang="en-CA" altLang="zh-CN" sz="1200" dirty="0">
                <a:solidFill>
                  <a:prstClr val="white"/>
                </a:solidFill>
                <a:latin typeface="Segoe Script" panose="020B0504020000000003" pitchFamily="34" charset="0"/>
                <a:ea typeface="新蒂小丸子小学版" panose="03000600000000000000" pitchFamily="66" charset="-122"/>
              </a:rPr>
              <a:t>virtual</a:t>
            </a:r>
            <a:r>
              <a:rPr lang="en-CA" altLang="zh-CN" sz="1200" dirty="0">
                <a:solidFill>
                  <a:prstClr val="white"/>
                </a:solidFill>
                <a:latin typeface="新蒂小丸子小学版" panose="03000600000000000000" pitchFamily="66" charset="-122"/>
                <a:ea typeface="新蒂小丸子小学版" panose="03000600000000000000" pitchFamily="66" charset="-122"/>
              </a:rPr>
              <a:t> 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网络艺术（</a:t>
            </a:r>
            <a:r>
              <a:rPr lang="en-CA" altLang="zh-CN" sz="1200" dirty="0">
                <a:solidFill>
                  <a:prstClr val="white"/>
                </a:solidFill>
                <a:latin typeface="Segoe Script" panose="020B0504020000000003" pitchFamily="34" charset="0"/>
                <a:ea typeface="新蒂小丸子小学版" panose="03000600000000000000" pitchFamily="66" charset="-122"/>
              </a:rPr>
              <a:t>Internet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互动型艺术（</a:t>
            </a:r>
            <a:r>
              <a:rPr lang="en-CA" altLang="zh-CN" sz="1200" dirty="0">
                <a:solidFill>
                  <a:prstClr val="white"/>
                </a:solidFill>
                <a:latin typeface="Segoe Script" panose="020B0504020000000003" pitchFamily="34" charset="0"/>
                <a:ea typeface="新蒂小丸子小学版" panose="03000600000000000000" pitchFamily="66" charset="-122"/>
              </a:rPr>
              <a:t>interactive</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电子游戏艺术（</a:t>
            </a:r>
            <a:r>
              <a:rPr lang="en-CA" altLang="zh-CN" sz="1200" dirty="0">
                <a:solidFill>
                  <a:prstClr val="white"/>
                </a:solidFill>
                <a:latin typeface="Segoe Script" panose="020B0504020000000003" pitchFamily="34" charset="0"/>
                <a:ea typeface="新蒂小丸子小学版" panose="03000600000000000000" pitchFamily="66" charset="-122"/>
              </a:rPr>
              <a:t>video</a:t>
            </a:r>
            <a:r>
              <a:rPr lang="en-CA" altLang="zh-CN" sz="1200" dirty="0">
                <a:solidFill>
                  <a:prstClr val="white"/>
                </a:solidFill>
                <a:latin typeface="新蒂小丸子小学版" panose="03000600000000000000" pitchFamily="66" charset="-122"/>
                <a:ea typeface="新蒂小丸子小学版" panose="03000600000000000000" pitchFamily="66" charset="-122"/>
              </a:rPr>
              <a:t> games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电脑机械艺术（</a:t>
            </a:r>
            <a:r>
              <a:rPr lang="en-CA" altLang="zh-CN" sz="1200" dirty="0">
                <a:solidFill>
                  <a:prstClr val="white"/>
                </a:solidFill>
                <a:latin typeface="Segoe Script" panose="020B0504020000000003" pitchFamily="34" charset="0"/>
                <a:ea typeface="新蒂小丸子小学版" panose="03000600000000000000" pitchFamily="66" charset="-122"/>
              </a:rPr>
              <a:t>computer robotics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3D</a:t>
            </a:r>
            <a:r>
              <a:rPr lang="zh-CN" altLang="en-US" sz="1200" dirty="0">
                <a:solidFill>
                  <a:prstClr val="white"/>
                </a:solidFill>
                <a:latin typeface="新蒂小丸子小学版" panose="03000600000000000000" pitchFamily="66" charset="-122"/>
                <a:ea typeface="新蒂小丸子小学版" panose="03000600000000000000" pitchFamily="66" charset="-122"/>
              </a:rPr>
              <a:t>打印艺术品（</a:t>
            </a:r>
            <a:r>
              <a:rPr lang="en-US" altLang="zh-CN" sz="1200" dirty="0">
                <a:solidFill>
                  <a:prstClr val="white"/>
                </a:solidFill>
                <a:latin typeface="新蒂小丸子小学版" panose="03000600000000000000" pitchFamily="66" charset="-122"/>
                <a:ea typeface="新蒂小丸子小学版" panose="03000600000000000000" pitchFamily="66" charset="-122"/>
              </a:rPr>
              <a:t>3</a:t>
            </a:r>
            <a:r>
              <a:rPr lang="en-CA" altLang="zh-CN" sz="1200" dirty="0">
                <a:solidFill>
                  <a:prstClr val="white"/>
                </a:solidFill>
                <a:latin typeface="新蒂小丸子小学版" panose="03000600000000000000" pitchFamily="66" charset="-122"/>
                <a:ea typeface="新蒂小丸子小学版" panose="03000600000000000000" pitchFamily="66" charset="-122"/>
              </a:rPr>
              <a:t>D printing</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还有利用了应用生物科技的艺术作品（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as</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biotechnology</a:t>
            </a:r>
            <a:r>
              <a:rPr lang="zh-CN" altLang="en-CA" sz="1200" dirty="0">
                <a:solidFill>
                  <a:prstClr val="white"/>
                </a:solidFill>
                <a:latin typeface="新蒂小丸子小学版" panose="03000600000000000000" pitchFamily="66" charset="-122"/>
                <a:ea typeface="新蒂小丸子小学版" panose="03000600000000000000" pitchFamily="66" charset="-122"/>
              </a:rPr>
              <a:t>）。 </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网络文学是文学的，也是网络的，要真正认识网络文学，就必须要把目光从那些伟大的或没那么伟大的文学传统上暂时移开，去注视游戏、动漫等网络时代的新媒介艺术。</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很多“ 老外”读者在谈到某篇网文时，会</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自然谈及某个游戏的世界背景或者某部动漫的人物设定</a:t>
            </a:r>
            <a:r>
              <a:rPr lang="zh-CN" altLang="en-US" sz="1200" dirty="0">
                <a:solidFill>
                  <a:prstClr val="white"/>
                </a:solidFill>
                <a:latin typeface="新蒂小丸子小学版" panose="03000600000000000000" pitchFamily="66" charset="-122"/>
                <a:ea typeface="新蒂小丸子小学版" panose="03000600000000000000" pitchFamily="66" charset="-122"/>
              </a:rPr>
              <a:t>。其实，中国网络文学的诞生并不只是华语文学内部力量酝酿的成果，</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也是受美国和日本游戏、动漫以及奇幻文学辐射与刺激的结果</a:t>
            </a:r>
            <a:r>
              <a:rPr lang="zh-CN" altLang="en-US" sz="1200" dirty="0">
                <a:solidFill>
                  <a:prstClr val="white"/>
                </a:solidFill>
                <a:latin typeface="新蒂小丸子小学版" panose="03000600000000000000" pitchFamily="66" charset="-122"/>
                <a:ea typeface="新蒂小丸子小学版" panose="03000600000000000000" pitchFamily="66" charset="-122"/>
              </a:rPr>
              <a:t>；在长期的发展过程中，也时刻保持着与各种世界流行文艺的连通性。对于海外读者而言，中国网络文学首先不是中国的文学，而是网络的文学，是属于“ 网络人”的文学。在西方，进入网络时代以后，欧美因为在印刷文明时代畅销书机制极度成熟，其强大的惯性到今天仍然能维持运转，即使文学开始出现边缘化趋向，网络游戏、动漫异军突起，</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优秀的类型小说作家也都留在纸版畅销书机制内</a:t>
            </a:r>
            <a:r>
              <a:rPr lang="zh-CN" altLang="en-US" sz="1200" dirty="0">
                <a:solidFill>
                  <a:prstClr val="white"/>
                </a:solidFill>
                <a:latin typeface="新蒂小丸子小学版" panose="03000600000000000000" pitchFamily="66" charset="-122"/>
                <a:ea typeface="新蒂小丸子小学版" panose="03000600000000000000" pitchFamily="66" charset="-122"/>
              </a:rPr>
              <a:t>，没有“上网”。而在中国这样一个“后发国家”，</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我们的类型小说生产机制在纸质时代没有建立起来</a:t>
            </a:r>
            <a:r>
              <a:rPr lang="zh-CN" altLang="en-US" sz="1200" dirty="0">
                <a:solidFill>
                  <a:prstClr val="white"/>
                </a:solidFill>
                <a:latin typeface="新蒂小丸子小学版" panose="03000600000000000000" pitchFamily="66" charset="-122"/>
                <a:ea typeface="新蒂小丸子小学版" panose="03000600000000000000" pitchFamily="66" charset="-122"/>
              </a:rPr>
              <a:t>，影视剧、动漫、游戏等电子时代本该更加“受宠”的文艺形式更是长期落后，随着网络时代的到来，要满足改革开放之后广大中国人民随着经济高速发展而飞速增长的精神文化需求，优先发展最廉价最普惠的网络文学就成为很自然的选择。</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借助新媒介革命的力量，中国网络文学拥有了“ 弯道超车”的潜力</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1812372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439318">
            <a:off x="3163965" y="1000468"/>
            <a:ext cx="4160113" cy="615553"/>
          </a:xfrm>
          <a:prstGeom prst="rect">
            <a:avLst/>
          </a:prstGeom>
          <a:noFill/>
        </p:spPr>
        <p:txBody>
          <a:bodyPr wrap="square" rtlCol="0">
            <a:spAutoFit/>
          </a:bodyPr>
          <a:lstStyle/>
          <a:p>
            <a:r>
              <a:rPr lang="zh-CN" altLang="en-US" sz="2000" b="1" dirty="0">
                <a:solidFill>
                  <a:srgbClr val="FFFF99"/>
                </a:solidFill>
                <a:latin typeface="新蒂小丸子小学版" panose="03000600000000000000" pitchFamily="66" charset="-122"/>
                <a:ea typeface="新蒂小丸子小学版" panose="03000600000000000000" pitchFamily="66" charset="-122"/>
              </a:rPr>
              <a:t>网络时代的新媒介艺术</a:t>
            </a:r>
            <a:endParaRPr lang="en-US" altLang="zh-CN" sz="20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400" b="1" dirty="0">
                <a:solidFill>
                  <a:srgbClr val="FFFF99"/>
                </a:solidFill>
                <a:latin typeface="Segoe Script" panose="020B0504020000000003" pitchFamily="34" charset="0"/>
              </a:rPr>
              <a:t>New media art</a:t>
            </a:r>
            <a:endParaRPr lang="zh-CN" altLang="en-US" sz="1400" b="1" dirty="0">
              <a:solidFill>
                <a:srgbClr val="FFFF99"/>
              </a:solidFill>
              <a:latin typeface="Segoe Script" panose="020B0504020000000003" pitchFamily="34" charset="0"/>
            </a:endParaRPr>
          </a:p>
        </p:txBody>
      </p:sp>
      <p:pic>
        <p:nvPicPr>
          <p:cNvPr id="11" name="图片 10"/>
          <p:cNvPicPr>
            <a:picLocks noChangeAspect="1"/>
          </p:cNvPicPr>
          <p:nvPr/>
        </p:nvPicPr>
        <p:blipFill>
          <a:blip r:embed="rId4"/>
          <a:stretch>
            <a:fillRect/>
          </a:stretch>
        </p:blipFill>
        <p:spPr>
          <a:xfrm>
            <a:off x="10790333" y="537373"/>
            <a:ext cx="631455" cy="981315"/>
          </a:xfrm>
          <a:prstGeom prst="rect">
            <a:avLst/>
          </a:prstGeom>
        </p:spPr>
      </p:pic>
      <p:sp>
        <p:nvSpPr>
          <p:cNvPr id="16" name="矩形 15"/>
          <p:cNvSpPr>
            <a:spLocks noChangeArrowheads="1"/>
          </p:cNvSpPr>
          <p:nvPr/>
        </p:nvSpPr>
        <p:spPr bwMode="auto">
          <a:xfrm>
            <a:off x="1706745" y="1969844"/>
            <a:ext cx="9579981" cy="3453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新媒体艺术是指：那些侧重利用了现代科技和新媒体形式表现作品主题的艺术作品，这个概念包括了许多分支，主要的有：数码艺术（ </a:t>
            </a:r>
            <a:r>
              <a:rPr lang="en-CA" altLang="zh-CN" sz="1200" dirty="0">
                <a:solidFill>
                  <a:prstClr val="white"/>
                </a:solidFill>
                <a:latin typeface="Segoe Script" panose="020B0504020000000003" pitchFamily="34" charset="0"/>
                <a:ea typeface="新蒂小丸子小学版" panose="03000600000000000000" pitchFamily="66" charset="-122"/>
              </a:rPr>
              <a:t>digital 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电脑图绘艺术（</a:t>
            </a:r>
            <a:r>
              <a:rPr lang="en-CA" altLang="zh-CN" sz="1200" dirty="0">
                <a:solidFill>
                  <a:prstClr val="white"/>
                </a:solidFill>
                <a:latin typeface="Segoe Script" panose="020B0504020000000003" pitchFamily="34" charset="0"/>
                <a:ea typeface="新蒂小丸子小学版" panose="03000600000000000000" pitchFamily="66" charset="-122"/>
              </a:rPr>
              <a:t>computer graphics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电脑动画艺术（ </a:t>
            </a:r>
            <a:r>
              <a:rPr lang="en-CA" altLang="zh-CN" sz="1200" dirty="0">
                <a:solidFill>
                  <a:prstClr val="white"/>
                </a:solidFill>
                <a:latin typeface="Segoe Script" panose="020B0504020000000003" pitchFamily="34" charset="0"/>
                <a:ea typeface="新蒂小丸子小学版" panose="03000600000000000000" pitchFamily="66" charset="-122"/>
              </a:rPr>
              <a:t>computer</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animation</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虚拟艺术（</a:t>
            </a:r>
            <a:r>
              <a:rPr lang="en-CA" altLang="zh-CN" sz="1200" dirty="0">
                <a:solidFill>
                  <a:prstClr val="white"/>
                </a:solidFill>
                <a:latin typeface="Segoe Script" panose="020B0504020000000003" pitchFamily="34" charset="0"/>
                <a:ea typeface="新蒂小丸子小学版" panose="03000600000000000000" pitchFamily="66" charset="-122"/>
              </a:rPr>
              <a:t>virtual</a:t>
            </a:r>
            <a:r>
              <a:rPr lang="en-CA" altLang="zh-CN" sz="1200" dirty="0">
                <a:solidFill>
                  <a:prstClr val="white"/>
                </a:solidFill>
                <a:latin typeface="新蒂小丸子小学版" panose="03000600000000000000" pitchFamily="66" charset="-122"/>
                <a:ea typeface="新蒂小丸子小学版" panose="03000600000000000000" pitchFamily="66" charset="-122"/>
              </a:rPr>
              <a:t> 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网络艺术（</a:t>
            </a:r>
            <a:r>
              <a:rPr lang="en-CA" altLang="zh-CN" sz="1200" dirty="0">
                <a:solidFill>
                  <a:prstClr val="white"/>
                </a:solidFill>
                <a:latin typeface="Segoe Script" panose="020B0504020000000003" pitchFamily="34" charset="0"/>
                <a:ea typeface="新蒂小丸子小学版" panose="03000600000000000000" pitchFamily="66" charset="-122"/>
              </a:rPr>
              <a:t>Internet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互动型艺术（</a:t>
            </a:r>
            <a:r>
              <a:rPr lang="en-CA" altLang="zh-CN" sz="1200" dirty="0">
                <a:solidFill>
                  <a:prstClr val="white"/>
                </a:solidFill>
                <a:latin typeface="Segoe Script" panose="020B0504020000000003" pitchFamily="34" charset="0"/>
                <a:ea typeface="新蒂小丸子小学版" panose="03000600000000000000" pitchFamily="66" charset="-122"/>
              </a:rPr>
              <a:t>interactive</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电子游戏艺术（</a:t>
            </a:r>
            <a:r>
              <a:rPr lang="en-CA" altLang="zh-CN" sz="1200" dirty="0">
                <a:solidFill>
                  <a:prstClr val="white"/>
                </a:solidFill>
                <a:latin typeface="Segoe Script" panose="020B0504020000000003" pitchFamily="34" charset="0"/>
                <a:ea typeface="新蒂小丸子小学版" panose="03000600000000000000" pitchFamily="66" charset="-122"/>
              </a:rPr>
              <a:t>video</a:t>
            </a:r>
            <a:r>
              <a:rPr lang="en-CA" altLang="zh-CN" sz="1200" dirty="0">
                <a:solidFill>
                  <a:prstClr val="white"/>
                </a:solidFill>
                <a:latin typeface="新蒂小丸子小学版" panose="03000600000000000000" pitchFamily="66" charset="-122"/>
                <a:ea typeface="新蒂小丸子小学版" panose="03000600000000000000" pitchFamily="66" charset="-122"/>
              </a:rPr>
              <a:t> games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电脑机械艺术（</a:t>
            </a:r>
            <a:r>
              <a:rPr lang="en-CA" altLang="zh-CN" sz="1200" dirty="0">
                <a:solidFill>
                  <a:prstClr val="white"/>
                </a:solidFill>
                <a:latin typeface="Segoe Script" panose="020B0504020000000003" pitchFamily="34" charset="0"/>
                <a:ea typeface="新蒂小丸子小学版" panose="03000600000000000000" pitchFamily="66" charset="-122"/>
              </a:rPr>
              <a:t>computer robotics</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3D</a:t>
            </a:r>
            <a:r>
              <a:rPr lang="zh-CN" altLang="en-US" sz="1200" dirty="0">
                <a:solidFill>
                  <a:prstClr val="white"/>
                </a:solidFill>
                <a:latin typeface="新蒂小丸子小学版" panose="03000600000000000000" pitchFamily="66" charset="-122"/>
                <a:ea typeface="新蒂小丸子小学版" panose="03000600000000000000" pitchFamily="66" charset="-122"/>
              </a:rPr>
              <a:t>打印艺术品（</a:t>
            </a:r>
            <a:r>
              <a:rPr lang="en-US" altLang="zh-CN" sz="1200" dirty="0">
                <a:solidFill>
                  <a:prstClr val="white"/>
                </a:solidFill>
                <a:latin typeface="新蒂小丸子小学版" panose="03000600000000000000" pitchFamily="66" charset="-122"/>
                <a:ea typeface="新蒂小丸子小学版" panose="03000600000000000000" pitchFamily="66" charset="-122"/>
              </a:rPr>
              <a:t>3</a:t>
            </a:r>
            <a:r>
              <a:rPr lang="en-CA" altLang="zh-CN" sz="1200" dirty="0">
                <a:solidFill>
                  <a:prstClr val="white"/>
                </a:solidFill>
                <a:latin typeface="新蒂小丸子小学版" panose="03000600000000000000" pitchFamily="66" charset="-122"/>
                <a:ea typeface="新蒂小丸子小学版" panose="03000600000000000000" pitchFamily="66" charset="-122"/>
              </a:rPr>
              <a:t>D printing</a:t>
            </a:r>
            <a:r>
              <a:rPr lang="zh-CN" altLang="en-CA" sz="1200" dirty="0">
                <a:solidFill>
                  <a:prstClr val="white"/>
                </a:solidFill>
                <a:latin typeface="新蒂小丸子小学版" panose="03000600000000000000" pitchFamily="66" charset="-122"/>
                <a:ea typeface="新蒂小丸子小学版" panose="03000600000000000000" pitchFamily="66" charset="-122"/>
              </a:rPr>
              <a: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zh-CN" altLang="en-US" sz="1200" dirty="0">
                <a:solidFill>
                  <a:prstClr val="white"/>
                </a:solidFill>
                <a:latin typeface="新蒂小丸子小学版" panose="03000600000000000000" pitchFamily="66" charset="-122"/>
                <a:ea typeface="新蒂小丸子小学版" panose="03000600000000000000" pitchFamily="66" charset="-122"/>
              </a:rPr>
              <a:t>还有利用了应用生物科技的艺术作品（ </a:t>
            </a:r>
            <a:r>
              <a:rPr lang="en-CA" altLang="zh-CN" sz="1200" dirty="0">
                <a:solidFill>
                  <a:prstClr val="white"/>
                </a:solidFill>
                <a:latin typeface="Segoe Script" panose="020B0504020000000003" pitchFamily="34" charset="0"/>
                <a:ea typeface="新蒂小丸子小学版" panose="03000600000000000000" pitchFamily="66" charset="-122"/>
              </a:rPr>
              <a:t>art</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as</a:t>
            </a:r>
            <a:r>
              <a:rPr lang="en-CA" altLang="zh-CN" sz="1200" dirty="0">
                <a:solidFill>
                  <a:prstClr val="white"/>
                </a:solidFill>
                <a:latin typeface="新蒂小丸子小学版" panose="03000600000000000000" pitchFamily="66" charset="-122"/>
                <a:ea typeface="新蒂小丸子小学版" panose="03000600000000000000" pitchFamily="66" charset="-122"/>
              </a:rPr>
              <a:t> </a:t>
            </a:r>
            <a:r>
              <a:rPr lang="en-CA" altLang="zh-CN" sz="1200" dirty="0">
                <a:solidFill>
                  <a:prstClr val="white"/>
                </a:solidFill>
                <a:latin typeface="Segoe Script" panose="020B0504020000000003" pitchFamily="34" charset="0"/>
                <a:ea typeface="新蒂小丸子小学版" panose="03000600000000000000" pitchFamily="66" charset="-122"/>
              </a:rPr>
              <a:t>biotechnology</a:t>
            </a:r>
            <a:r>
              <a:rPr lang="zh-CN" altLang="en-CA" sz="1200" dirty="0">
                <a:solidFill>
                  <a:prstClr val="white"/>
                </a:solidFill>
                <a:latin typeface="新蒂小丸子小学版" panose="03000600000000000000" pitchFamily="66" charset="-122"/>
                <a:ea typeface="新蒂小丸子小学版" panose="03000600000000000000" pitchFamily="66" charset="-122"/>
              </a:rPr>
              <a:t>）。 </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网络文学是文学的，也是网络的，要真正认识网络文学，就必须要把目光从那些伟大的或没那么伟大的文学传统上暂时移开，去注视游戏、动漫等网络时代的新媒介艺术。</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很多“ 老外”读者在谈到某篇网文时，会</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自然谈及某个游戏的世界背景或者某部动漫的人物设定</a:t>
            </a:r>
            <a:r>
              <a:rPr lang="zh-CN" altLang="en-US" sz="1200" dirty="0">
                <a:solidFill>
                  <a:prstClr val="white"/>
                </a:solidFill>
                <a:latin typeface="新蒂小丸子小学版" panose="03000600000000000000" pitchFamily="66" charset="-122"/>
                <a:ea typeface="新蒂小丸子小学版" panose="03000600000000000000" pitchFamily="66" charset="-122"/>
              </a:rPr>
              <a:t>。其实，中国网络文学的诞生并不只是华语文学内部力量酝酿的成果，</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也是受美国和日本游戏、动漫以及奇幻文学辐射与刺激的结果</a:t>
            </a:r>
            <a:r>
              <a:rPr lang="zh-CN" altLang="en-US" sz="1200" dirty="0">
                <a:solidFill>
                  <a:prstClr val="white"/>
                </a:solidFill>
                <a:latin typeface="新蒂小丸子小学版" panose="03000600000000000000" pitchFamily="66" charset="-122"/>
                <a:ea typeface="新蒂小丸子小学版" panose="03000600000000000000" pitchFamily="66" charset="-122"/>
              </a:rPr>
              <a:t>；在长期的发展过程中，也时刻保持着与各种世界流行文艺的连通性。对于海外读者而言，中国网络文学首先不是中国的文学，而是网络的文学，是属于“ 网络人”的文学。在西方，进入网络时代以后，欧美因为在印刷文明时代畅销书机制极度成熟，其强大的惯性到今天仍然能维持运转，即使文学开始出现边缘化趋向，网络游戏、动漫异军突起，</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优秀的类型小说作家也都留在纸版畅销书机制内</a:t>
            </a:r>
            <a:r>
              <a:rPr lang="zh-CN" altLang="en-US" sz="1200" dirty="0">
                <a:solidFill>
                  <a:prstClr val="white"/>
                </a:solidFill>
                <a:latin typeface="新蒂小丸子小学版" panose="03000600000000000000" pitchFamily="66" charset="-122"/>
                <a:ea typeface="新蒂小丸子小学版" panose="03000600000000000000" pitchFamily="66" charset="-122"/>
              </a:rPr>
              <a:t>，没有“上网”。而在中国这样一个“后发国家”，</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我们的类型小说生产机制在纸质时代没有建立起来</a:t>
            </a:r>
            <a:r>
              <a:rPr lang="zh-CN" altLang="en-US" sz="1200" dirty="0">
                <a:solidFill>
                  <a:prstClr val="white"/>
                </a:solidFill>
                <a:latin typeface="新蒂小丸子小学版" panose="03000600000000000000" pitchFamily="66" charset="-122"/>
                <a:ea typeface="新蒂小丸子小学版" panose="03000600000000000000" pitchFamily="66" charset="-122"/>
              </a:rPr>
              <a:t>，影视剧、动漫、游戏等电子时代本该更加“受宠”的文艺形式更是长期落后，随着网络时代的到来，要满足改革开放之后广大中国人民随着经济高速发展而飞速增长的精神文化需求，优先发展最廉价最普惠的网络文学就成为很自然的选择。</a:t>
            </a:r>
            <a:r>
              <a:rPr lang="zh-CN" altLang="en-US" sz="1200" b="1" dirty="0">
                <a:solidFill>
                  <a:prstClr val="white"/>
                </a:solidFill>
                <a:latin typeface="新蒂小丸子小学版" panose="03000600000000000000" pitchFamily="66" charset="-122"/>
                <a:ea typeface="新蒂小丸子小学版" panose="03000600000000000000" pitchFamily="66" charset="-122"/>
              </a:rPr>
              <a:t>借助新媒介革命的力量，中国网络文学拥有了“ 弯道超车”的潜力</a:t>
            </a:r>
            <a:r>
              <a:rPr lang="zh-CN" altLang="en-US" sz="1200" dirty="0">
                <a:solidFill>
                  <a:prstClr val="white"/>
                </a:solidFill>
                <a:latin typeface="新蒂小丸子小学版" panose="03000600000000000000" pitchFamily="66" charset="-122"/>
                <a:ea typeface="新蒂小丸子小学版" panose="03000600000000000000" pitchFamily="66" charset="-122"/>
              </a:rPr>
              <a:t>。</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3818058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菱形 4">
            <a:extLst>
              <a:ext uri="{FF2B5EF4-FFF2-40B4-BE49-F238E27FC236}">
                <a16:creationId xmlns="" xmlns:a16="http://schemas.microsoft.com/office/drawing/2014/main" id="{11C46430-B3A2-4F87-AC2C-E203313C3949}"/>
              </a:ext>
            </a:extLst>
          </p:cNvPr>
          <p:cNvSpPr/>
          <p:nvPr/>
        </p:nvSpPr>
        <p:spPr>
          <a:xfrm>
            <a:off x="5444953" y="4370963"/>
            <a:ext cx="2519460" cy="808201"/>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40" name="组合 20">
            <a:extLst>
              <a:ext uri="{FF2B5EF4-FFF2-40B4-BE49-F238E27FC236}">
                <a16:creationId xmlns="" xmlns:a16="http://schemas.microsoft.com/office/drawing/2014/main" id="{B54CCF50-660D-44C0-9AB5-761EDB1F0F89}"/>
              </a:ext>
            </a:extLst>
          </p:cNvPr>
          <p:cNvGrpSpPr>
            <a:grpSpLocks/>
          </p:cNvGrpSpPr>
          <p:nvPr/>
        </p:nvGrpSpPr>
        <p:grpSpPr bwMode="auto">
          <a:xfrm>
            <a:off x="8016790" y="4776771"/>
            <a:ext cx="456621" cy="315988"/>
            <a:chOff x="3271234" y="2343955"/>
            <a:chExt cx="965915" cy="386367"/>
          </a:xfrm>
        </p:grpSpPr>
        <p:cxnSp>
          <p:nvCxnSpPr>
            <p:cNvPr id="41" name="直接连接符 21">
              <a:extLst>
                <a:ext uri="{FF2B5EF4-FFF2-40B4-BE49-F238E27FC236}">
                  <a16:creationId xmlns="" xmlns:a16="http://schemas.microsoft.com/office/drawing/2014/main" id="{29C39D56-F996-43C6-B249-68D65908D0E0}"/>
                </a:ext>
              </a:extLst>
            </p:cNvPr>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22">
              <a:extLst>
                <a:ext uri="{FF2B5EF4-FFF2-40B4-BE49-F238E27FC236}">
                  <a16:creationId xmlns="" xmlns:a16="http://schemas.microsoft.com/office/drawing/2014/main" id="{8AEFAC18-6A23-4CEC-BF08-336A169C4956}"/>
                </a:ext>
              </a:extLst>
            </p:cNvPr>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23">
              <a:extLst>
                <a:ext uri="{FF2B5EF4-FFF2-40B4-BE49-F238E27FC236}">
                  <a16:creationId xmlns="" xmlns:a16="http://schemas.microsoft.com/office/drawing/2014/main" id="{6909CA7A-60C9-4AE8-B2A5-13C1F252C382}"/>
                </a:ext>
              </a:extLst>
            </p:cNvPr>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33650" y="808924"/>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根据一个外国小哥</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According to a foreigner</a:t>
            </a:r>
            <a:endParaRPr lang="zh-CN" altLang="en-US" sz="1600" b="1" dirty="0">
              <a:solidFill>
                <a:srgbClr val="FFFF99"/>
              </a:solidFill>
              <a:latin typeface="Segoe Script" panose="020B0504020000000003" pitchFamily="34" charset="0"/>
            </a:endParaRPr>
          </a:p>
        </p:txBody>
      </p:sp>
      <p:sp>
        <p:nvSpPr>
          <p:cNvPr id="5" name="菱形 4"/>
          <p:cNvSpPr/>
          <p:nvPr/>
        </p:nvSpPr>
        <p:spPr>
          <a:xfrm>
            <a:off x="5461578" y="3854689"/>
            <a:ext cx="2519460" cy="808201"/>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菱形 5"/>
          <p:cNvSpPr/>
          <p:nvPr/>
        </p:nvSpPr>
        <p:spPr>
          <a:xfrm>
            <a:off x="5434853" y="3326053"/>
            <a:ext cx="2520682" cy="808200"/>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菱形 6"/>
          <p:cNvSpPr/>
          <p:nvPr/>
        </p:nvSpPr>
        <p:spPr>
          <a:xfrm>
            <a:off x="5434853" y="2797685"/>
            <a:ext cx="2520683" cy="809416"/>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菱形 7"/>
          <p:cNvSpPr/>
          <p:nvPr/>
        </p:nvSpPr>
        <p:spPr>
          <a:xfrm>
            <a:off x="5371091" y="2270364"/>
            <a:ext cx="2519460" cy="808201"/>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grpSp>
        <p:nvGrpSpPr>
          <p:cNvPr id="9" name="组合 8"/>
          <p:cNvGrpSpPr>
            <a:grpSpLocks/>
          </p:cNvGrpSpPr>
          <p:nvPr/>
        </p:nvGrpSpPr>
        <p:grpSpPr bwMode="auto">
          <a:xfrm flipH="1" flipV="1">
            <a:off x="4861698" y="2380355"/>
            <a:ext cx="455817" cy="295328"/>
            <a:chOff x="3271234" y="2343955"/>
            <a:chExt cx="965915" cy="386367"/>
          </a:xfrm>
        </p:grpSpPr>
        <p:cxnSp>
          <p:nvCxnSpPr>
            <p:cNvPr id="10" name="直接连接符 9"/>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flipH="1">
            <a:off x="4952235" y="4252212"/>
            <a:ext cx="456621" cy="315988"/>
            <a:chOff x="3271234" y="2343955"/>
            <a:chExt cx="965915" cy="386367"/>
          </a:xfrm>
        </p:grpSpPr>
        <p:cxnSp>
          <p:nvCxnSpPr>
            <p:cNvPr id="14" name="直接连接符 13"/>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flipV="1">
            <a:off x="7988797" y="2907065"/>
            <a:ext cx="455817" cy="295328"/>
            <a:chOff x="3271234" y="2343955"/>
            <a:chExt cx="965915" cy="386367"/>
          </a:xfrm>
        </p:grpSpPr>
        <p:cxnSp>
          <p:nvCxnSpPr>
            <p:cNvPr id="18" name="直接连接符 17"/>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7907251" y="3724604"/>
            <a:ext cx="456621" cy="315988"/>
            <a:chOff x="3271234" y="2343955"/>
            <a:chExt cx="965915" cy="386367"/>
          </a:xfrm>
        </p:grpSpPr>
        <p:cxnSp>
          <p:nvCxnSpPr>
            <p:cNvPr id="22" name="直接连接符 21"/>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圆角矩形 25"/>
          <p:cNvSpPr/>
          <p:nvPr/>
        </p:nvSpPr>
        <p:spPr bwMode="auto">
          <a:xfrm>
            <a:off x="8444614" y="2380355"/>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8" name="文本框 28"/>
          <p:cNvSpPr txBox="1">
            <a:spLocks noChangeArrowheads="1"/>
          </p:cNvSpPr>
          <p:nvPr/>
        </p:nvSpPr>
        <p:spPr bwMode="auto">
          <a:xfrm>
            <a:off x="8489318" y="2645288"/>
            <a:ext cx="2148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b="1" dirty="0">
                <a:solidFill>
                  <a:srgbClr val="0092C3"/>
                </a:solidFill>
                <a:latin typeface="新蒂小丸子小学版" panose="03000600000000000000" pitchFamily="66" charset="-122"/>
                <a:ea typeface="新蒂小丸子小学版" panose="03000600000000000000" pitchFamily="66" charset="-122"/>
              </a:rPr>
              <a:t>2.</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嚣张的主角</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
        <p:nvSpPr>
          <p:cNvPr id="29" name="圆角矩形 28"/>
          <p:cNvSpPr/>
          <p:nvPr/>
        </p:nvSpPr>
        <p:spPr bwMode="auto">
          <a:xfrm>
            <a:off x="8369971" y="3550239"/>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 name="文本框 28"/>
          <p:cNvSpPr txBox="1">
            <a:spLocks noChangeArrowheads="1"/>
          </p:cNvSpPr>
          <p:nvPr/>
        </p:nvSpPr>
        <p:spPr bwMode="auto">
          <a:xfrm>
            <a:off x="8459999" y="3823040"/>
            <a:ext cx="2329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92C3"/>
                </a:solidFill>
                <a:latin typeface="新蒂小丸子小学版" panose="03000600000000000000" pitchFamily="66" charset="-122"/>
                <a:ea typeface="新蒂小丸子小学版" panose="03000600000000000000" pitchFamily="66" charset="-122"/>
              </a:rPr>
              <a:t>4.</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修炼段位</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
        <p:nvSpPr>
          <p:cNvPr id="32" name="圆角矩形 31"/>
          <p:cNvSpPr/>
          <p:nvPr/>
        </p:nvSpPr>
        <p:spPr bwMode="auto">
          <a:xfrm>
            <a:off x="2800566" y="4104496"/>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5" name="圆角矩形 34"/>
          <p:cNvSpPr/>
          <p:nvPr/>
        </p:nvSpPr>
        <p:spPr bwMode="auto">
          <a:xfrm>
            <a:off x="2709134" y="1932700"/>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7" name="文本框 28"/>
          <p:cNvSpPr txBox="1">
            <a:spLocks noChangeArrowheads="1"/>
          </p:cNvSpPr>
          <p:nvPr/>
        </p:nvSpPr>
        <p:spPr bwMode="auto">
          <a:xfrm>
            <a:off x="2801840" y="1987835"/>
            <a:ext cx="26138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92C3"/>
                </a:solidFill>
                <a:latin typeface="新蒂小丸子小学版" panose="03000600000000000000" pitchFamily="66" charset="-122"/>
                <a:ea typeface="新蒂小丸子小学版" panose="03000600000000000000" pitchFamily="66" charset="-122"/>
              </a:rPr>
              <a:t>1.</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特殊的故事</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a:p>
            <a:r>
              <a:rPr lang="zh-CN" altLang="en-US" sz="2400" b="1" dirty="0">
                <a:solidFill>
                  <a:srgbClr val="0092C3"/>
                </a:solidFill>
                <a:latin typeface="新蒂小丸子小学版" panose="03000600000000000000" pitchFamily="66" charset="-122"/>
                <a:ea typeface="新蒂小丸子小学版" panose="03000600000000000000" pitchFamily="66" charset="-122"/>
              </a:rPr>
              <a:t>设定</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
        <p:nvSpPr>
          <p:cNvPr id="38" name="文本框 28">
            <a:extLst>
              <a:ext uri="{FF2B5EF4-FFF2-40B4-BE49-F238E27FC236}">
                <a16:creationId xmlns="" xmlns:a16="http://schemas.microsoft.com/office/drawing/2014/main" id="{D60F9383-15DC-4ED0-ACCA-B5DFD2B387E8}"/>
              </a:ext>
            </a:extLst>
          </p:cNvPr>
          <p:cNvSpPr txBox="1">
            <a:spLocks noChangeArrowheads="1"/>
          </p:cNvSpPr>
          <p:nvPr/>
        </p:nvSpPr>
        <p:spPr bwMode="auto">
          <a:xfrm>
            <a:off x="2843479" y="4316569"/>
            <a:ext cx="2613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92C3"/>
                </a:solidFill>
                <a:latin typeface="新蒂小丸子小学版" panose="03000600000000000000" pitchFamily="66" charset="-122"/>
                <a:ea typeface="新蒂小丸子小学版" panose="03000600000000000000" pitchFamily="66" charset="-122"/>
              </a:rPr>
              <a:t>3.</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大量的反派</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
        <p:nvSpPr>
          <p:cNvPr id="44" name="圆角矩形 31">
            <a:extLst>
              <a:ext uri="{FF2B5EF4-FFF2-40B4-BE49-F238E27FC236}">
                <a16:creationId xmlns="" xmlns:a16="http://schemas.microsoft.com/office/drawing/2014/main" id="{FBD2B8DE-F54A-435E-ADC2-1697C0295032}"/>
              </a:ext>
            </a:extLst>
          </p:cNvPr>
          <p:cNvSpPr/>
          <p:nvPr/>
        </p:nvSpPr>
        <p:spPr bwMode="auto">
          <a:xfrm>
            <a:off x="8470726" y="4629055"/>
            <a:ext cx="2148827" cy="927407"/>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5" name="文本框 28">
            <a:extLst>
              <a:ext uri="{FF2B5EF4-FFF2-40B4-BE49-F238E27FC236}">
                <a16:creationId xmlns="" xmlns:a16="http://schemas.microsoft.com/office/drawing/2014/main" id="{E9A30C91-95F2-4455-A329-0B58690714B8}"/>
              </a:ext>
            </a:extLst>
          </p:cNvPr>
          <p:cNvSpPr txBox="1">
            <a:spLocks noChangeArrowheads="1"/>
          </p:cNvSpPr>
          <p:nvPr/>
        </p:nvSpPr>
        <p:spPr bwMode="auto">
          <a:xfrm>
            <a:off x="8513639" y="4841128"/>
            <a:ext cx="2613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rgbClr val="0092C3"/>
                </a:solidFill>
                <a:latin typeface="新蒂小丸子小学版" panose="03000600000000000000" pitchFamily="66" charset="-122"/>
                <a:ea typeface="新蒂小丸子小学版" panose="03000600000000000000" pitchFamily="66" charset="-122"/>
              </a:rPr>
              <a:t>5.</a:t>
            </a:r>
            <a:r>
              <a:rPr lang="zh-CN" altLang="en-US" sz="2400" b="1" dirty="0">
                <a:solidFill>
                  <a:srgbClr val="0092C3"/>
                </a:solidFill>
                <a:latin typeface="新蒂小丸子小学版" panose="03000600000000000000" pitchFamily="66" charset="-122"/>
                <a:ea typeface="新蒂小丸子小学版" panose="03000600000000000000" pitchFamily="66" charset="-122"/>
              </a:rPr>
              <a:t>世界观</a:t>
            </a:r>
            <a:endParaRPr lang="en-US" altLang="zh-CN" sz="2400" b="1" dirty="0">
              <a:solidFill>
                <a:srgbClr val="0092C3"/>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320908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000"/>
                            </p:stCondLst>
                            <p:childTnLst>
                              <p:par>
                                <p:cTn id="41" presetID="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a:extLst>
              <a:ext uri="{FF2B5EF4-FFF2-40B4-BE49-F238E27FC236}">
                <a16:creationId xmlns="" xmlns:a16="http://schemas.microsoft.com/office/drawing/2014/main" id="{20907E55-F09E-42D5-8BE0-7FB2FCC18DAD}"/>
              </a:ext>
            </a:extLst>
          </p:cNvPr>
          <p:cNvSpPr>
            <a:spLocks noChangeArrowheads="1"/>
          </p:cNvSpPr>
          <p:nvPr/>
        </p:nvSpPr>
        <p:spPr bwMode="auto">
          <a:xfrm>
            <a:off x="698278" y="533308"/>
            <a:ext cx="6181916"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2000" dirty="0">
                <a:solidFill>
                  <a:prstClr val="white"/>
                </a:solidFill>
                <a:latin typeface="新蒂小丸子小学版" panose="03000600000000000000" pitchFamily="66" charset="-122"/>
                <a:ea typeface="新蒂小丸子小学版" panose="03000600000000000000" pitchFamily="66" charset="-122"/>
              </a:rPr>
              <a:t>但是也别太开心</a:t>
            </a:r>
          </a:p>
        </p:txBody>
      </p:sp>
      <p:pic>
        <p:nvPicPr>
          <p:cNvPr id="3" name="Picture 2">
            <a:extLst>
              <a:ext uri="{FF2B5EF4-FFF2-40B4-BE49-F238E27FC236}">
                <a16:creationId xmlns="" xmlns:a16="http://schemas.microsoft.com/office/drawing/2014/main" id="{4EF30D1E-8824-40BC-AF92-455984D72B9F}"/>
              </a:ext>
            </a:extLst>
          </p:cNvPr>
          <p:cNvPicPr>
            <a:picLocks noChangeAspect="1"/>
          </p:cNvPicPr>
          <p:nvPr/>
        </p:nvPicPr>
        <p:blipFill>
          <a:blip r:embed="rId2"/>
          <a:stretch>
            <a:fillRect/>
          </a:stretch>
        </p:blipFill>
        <p:spPr>
          <a:xfrm>
            <a:off x="1627132" y="923277"/>
            <a:ext cx="8937736" cy="5298859"/>
          </a:xfrm>
          <a:prstGeom prst="rect">
            <a:avLst/>
          </a:prstGeom>
        </p:spPr>
      </p:pic>
    </p:spTree>
    <p:extLst>
      <p:ext uri="{BB962C8B-B14F-4D97-AF65-F5344CB8AC3E}">
        <p14:creationId xmlns:p14="http://schemas.microsoft.com/office/powerpoint/2010/main" val="1772374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1E1FFD0-01CE-439F-83C8-A9CF3A6C799D}"/>
              </a:ext>
            </a:extLst>
          </p:cNvPr>
          <p:cNvPicPr>
            <a:picLocks noChangeAspect="1"/>
          </p:cNvPicPr>
          <p:nvPr/>
        </p:nvPicPr>
        <p:blipFill>
          <a:blip r:embed="rId2"/>
          <a:stretch>
            <a:fillRect/>
          </a:stretch>
        </p:blipFill>
        <p:spPr>
          <a:xfrm>
            <a:off x="1549791" y="672186"/>
            <a:ext cx="9092417" cy="5513628"/>
          </a:xfrm>
          <a:prstGeom prst="rect">
            <a:avLst/>
          </a:prstGeom>
        </p:spPr>
      </p:pic>
    </p:spTree>
    <p:extLst>
      <p:ext uri="{BB962C8B-B14F-4D97-AF65-F5344CB8AC3E}">
        <p14:creationId xmlns:p14="http://schemas.microsoft.com/office/powerpoint/2010/main" val="154050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古代韩国文学的传播</a:t>
            </a:r>
            <a:endParaRPr lang="zh-CN" altLang="en-US" sz="1600" b="1" dirty="0">
              <a:solidFill>
                <a:srgbClr val="FFFF99"/>
              </a:solidFill>
              <a:latin typeface="Segoe Script" panose="020B0504020000000003" pitchFamily="34" charset="0"/>
            </a:endParaRPr>
          </a:p>
        </p:txBody>
      </p:sp>
      <p:sp>
        <p:nvSpPr>
          <p:cNvPr id="41" name="矩形 40"/>
          <p:cNvSpPr/>
          <p:nvPr/>
        </p:nvSpPr>
        <p:spPr>
          <a:xfrm>
            <a:off x="970489" y="2612148"/>
            <a:ext cx="6373738" cy="2308324"/>
          </a:xfrm>
          <a:prstGeom prst="rect">
            <a:avLst/>
          </a:prstGeom>
        </p:spPr>
        <p:txBody>
          <a:bodyPr wrap="square">
            <a:spAutoFit/>
          </a:bodyPr>
          <a:lstStyle/>
          <a:p>
            <a:r>
              <a:rPr lang="zh-CN" altLang="en-US" sz="2400" dirty="0">
                <a:solidFill>
                  <a:prstClr val="white"/>
                </a:solidFill>
              </a:rPr>
              <a:t>以传说中的古代英雄洪吉童起义为题材的古典文学名著</a:t>
            </a:r>
            <a:r>
              <a:rPr lang="en-US" altLang="zh-CN" sz="2400" dirty="0">
                <a:solidFill>
                  <a:prstClr val="white"/>
                </a:solidFill>
              </a:rPr>
              <a:t>《</a:t>
            </a:r>
            <a:r>
              <a:rPr lang="zh-CN" altLang="en-US" sz="2400" dirty="0">
                <a:solidFill>
                  <a:prstClr val="white"/>
                </a:solidFill>
              </a:rPr>
              <a:t>洪吉童传</a:t>
            </a:r>
            <a:r>
              <a:rPr lang="en-US" altLang="zh-CN" sz="2400" dirty="0">
                <a:solidFill>
                  <a:prstClr val="white"/>
                </a:solidFill>
              </a:rPr>
              <a:t>》</a:t>
            </a:r>
            <a:r>
              <a:rPr lang="zh-CN" altLang="en-US" sz="2400" dirty="0">
                <a:solidFill>
                  <a:prstClr val="white"/>
                </a:solidFill>
              </a:rPr>
              <a:t>是朝鲜最早文人独立创作的母语小说、最早“真正的”母语小说，对朝鲜后世的小说创作以及朝鲜叙事语言的发展都有深远影响，在朝鲜文学史上具有划时代的意义。</a:t>
            </a:r>
          </a:p>
        </p:txBody>
      </p:sp>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641" y="1661577"/>
            <a:ext cx="3791751" cy="3694476"/>
          </a:xfrm>
          <a:prstGeom prst="rect">
            <a:avLst/>
          </a:prstGeom>
        </p:spPr>
      </p:pic>
    </p:spTree>
    <p:extLst>
      <p:ext uri="{BB962C8B-B14F-4D97-AF65-F5344CB8AC3E}">
        <p14:creationId xmlns:p14="http://schemas.microsoft.com/office/powerpoint/2010/main" val="2976268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7086ADD-F6C4-49BC-8AEF-AA1A56F1CB25}"/>
              </a:ext>
            </a:extLst>
          </p:cNvPr>
          <p:cNvPicPr>
            <a:picLocks noChangeAspect="1"/>
          </p:cNvPicPr>
          <p:nvPr/>
        </p:nvPicPr>
        <p:blipFill>
          <a:blip r:embed="rId2"/>
          <a:stretch>
            <a:fillRect/>
          </a:stretch>
        </p:blipFill>
        <p:spPr>
          <a:xfrm>
            <a:off x="1129548" y="909560"/>
            <a:ext cx="9932903" cy="5038879"/>
          </a:xfrm>
          <a:prstGeom prst="rect">
            <a:avLst/>
          </a:prstGeom>
        </p:spPr>
      </p:pic>
    </p:spTree>
    <p:extLst>
      <p:ext uri="{BB962C8B-B14F-4D97-AF65-F5344CB8AC3E}">
        <p14:creationId xmlns:p14="http://schemas.microsoft.com/office/powerpoint/2010/main" val="971450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9D30676-64C6-473F-AC78-4BD31C04C6AB}"/>
              </a:ext>
            </a:extLst>
          </p:cNvPr>
          <p:cNvPicPr>
            <a:picLocks noChangeAspect="1"/>
          </p:cNvPicPr>
          <p:nvPr/>
        </p:nvPicPr>
        <p:blipFill>
          <a:blip r:embed="rId2"/>
          <a:stretch>
            <a:fillRect/>
          </a:stretch>
        </p:blipFill>
        <p:spPr>
          <a:xfrm>
            <a:off x="941033" y="813928"/>
            <a:ext cx="10309934" cy="5230144"/>
          </a:xfrm>
          <a:prstGeom prst="rect">
            <a:avLst/>
          </a:prstGeom>
        </p:spPr>
      </p:pic>
    </p:spTree>
    <p:extLst>
      <p:ext uri="{BB962C8B-B14F-4D97-AF65-F5344CB8AC3E}">
        <p14:creationId xmlns:p14="http://schemas.microsoft.com/office/powerpoint/2010/main" val="1296347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rot="222725">
            <a:off x="2861239" y="958129"/>
            <a:ext cx="3554304" cy="584775"/>
          </a:xfrm>
          <a:prstGeom prst="rect">
            <a:avLst/>
          </a:prstGeom>
          <a:noFill/>
        </p:spPr>
        <p:txBody>
          <a:bodyPr wrap="square" rtlCol="0">
            <a:spAutoFit/>
          </a:bodyPr>
          <a:lstStyle/>
          <a:p>
            <a:r>
              <a:rPr lang="zh-CN" altLang="en-US" sz="2000" b="1" dirty="0">
                <a:solidFill>
                  <a:srgbClr val="FFFF99"/>
                </a:solidFill>
                <a:latin typeface="新蒂小丸子小学版" panose="03000600000000000000" pitchFamily="66" charset="-122"/>
                <a:ea typeface="新蒂小丸子小学版" panose="03000600000000000000" pitchFamily="66" charset="-122"/>
              </a:rPr>
              <a:t>真的是“中国”文学？</a:t>
            </a:r>
            <a:endParaRPr lang="en-US" altLang="zh-CN" sz="20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200" b="1" dirty="0">
                <a:solidFill>
                  <a:srgbClr val="FFFF99"/>
                </a:solidFill>
                <a:latin typeface="Segoe Script" panose="020B0504020000000003" pitchFamily="34" charset="0"/>
              </a:rPr>
              <a:t>Are they really Chinese literature</a:t>
            </a:r>
            <a:r>
              <a:rPr lang="zh-CN" altLang="en-US" sz="1200" b="1" dirty="0">
                <a:solidFill>
                  <a:srgbClr val="FFFF99"/>
                </a:solidFill>
                <a:latin typeface="Segoe Script" panose="020B0504020000000003" pitchFamily="34" charset="0"/>
              </a:rPr>
              <a:t>？</a:t>
            </a:r>
          </a:p>
        </p:txBody>
      </p:sp>
      <p:sp>
        <p:nvSpPr>
          <p:cNvPr id="6" name="Freeform 42"/>
          <p:cNvSpPr>
            <a:spLocks noEditPoints="1"/>
          </p:cNvSpPr>
          <p:nvPr/>
        </p:nvSpPr>
        <p:spPr bwMode="auto">
          <a:xfrm>
            <a:off x="2782779" y="2130425"/>
            <a:ext cx="6610350" cy="3573463"/>
          </a:xfrm>
          <a:custGeom>
            <a:avLst/>
            <a:gdLst>
              <a:gd name="T0" fmla="*/ 956 w 3458"/>
              <a:gd name="T1" fmla="*/ 1719 h 1870"/>
              <a:gd name="T2" fmla="*/ 1032 w 3458"/>
              <a:gd name="T3" fmla="*/ 1643 h 1870"/>
              <a:gd name="T4" fmla="*/ 1865 w 3458"/>
              <a:gd name="T5" fmla="*/ 1567 h 1870"/>
              <a:gd name="T6" fmla="*/ 2928 w 3458"/>
              <a:gd name="T7" fmla="*/ 1491 h 1870"/>
              <a:gd name="T8" fmla="*/ 1789 w 3458"/>
              <a:gd name="T9" fmla="*/ 1491 h 1870"/>
              <a:gd name="T10" fmla="*/ 2852 w 3458"/>
              <a:gd name="T11" fmla="*/ 1413 h 1870"/>
              <a:gd name="T12" fmla="*/ 1184 w 3458"/>
              <a:gd name="T13" fmla="*/ 1413 h 1870"/>
              <a:gd name="T14" fmla="*/ 1941 w 3458"/>
              <a:gd name="T15" fmla="*/ 1338 h 1870"/>
              <a:gd name="T16" fmla="*/ 956 w 3458"/>
              <a:gd name="T17" fmla="*/ 1338 h 1870"/>
              <a:gd name="T18" fmla="*/ 2016 w 3458"/>
              <a:gd name="T19" fmla="*/ 1262 h 1870"/>
              <a:gd name="T20" fmla="*/ 1032 w 3458"/>
              <a:gd name="T21" fmla="*/ 1262 h 1870"/>
              <a:gd name="T22" fmla="*/ 2016 w 3458"/>
              <a:gd name="T23" fmla="*/ 1186 h 1870"/>
              <a:gd name="T24" fmla="*/ 1108 w 3458"/>
              <a:gd name="T25" fmla="*/ 1186 h 1870"/>
              <a:gd name="T26" fmla="*/ 2016 w 3458"/>
              <a:gd name="T27" fmla="*/ 1110 h 1870"/>
              <a:gd name="T28" fmla="*/ 1486 w 3458"/>
              <a:gd name="T29" fmla="*/ 1110 h 1870"/>
              <a:gd name="T30" fmla="*/ 2471 w 3458"/>
              <a:gd name="T31" fmla="*/ 1035 h 1870"/>
              <a:gd name="T32" fmla="*/ 1865 w 3458"/>
              <a:gd name="T33" fmla="*/ 1035 h 1870"/>
              <a:gd name="T34" fmla="*/ 729 w 3458"/>
              <a:gd name="T35" fmla="*/ 1035 h 1870"/>
              <a:gd name="T36" fmla="*/ 2395 w 3458"/>
              <a:gd name="T37" fmla="*/ 959 h 1870"/>
              <a:gd name="T38" fmla="*/ 1789 w 3458"/>
              <a:gd name="T39" fmla="*/ 959 h 1870"/>
              <a:gd name="T40" fmla="*/ 578 w 3458"/>
              <a:gd name="T41" fmla="*/ 959 h 1870"/>
              <a:gd name="T42" fmla="*/ 2395 w 3458"/>
              <a:gd name="T43" fmla="*/ 883 h 1870"/>
              <a:gd name="T44" fmla="*/ 1789 w 3458"/>
              <a:gd name="T45" fmla="*/ 883 h 1870"/>
              <a:gd name="T46" fmla="*/ 578 w 3458"/>
              <a:gd name="T47" fmla="*/ 883 h 1870"/>
              <a:gd name="T48" fmla="*/ 2547 w 3458"/>
              <a:gd name="T49" fmla="*/ 807 h 1870"/>
              <a:gd name="T50" fmla="*/ 2016 w 3458"/>
              <a:gd name="T51" fmla="*/ 807 h 1870"/>
              <a:gd name="T52" fmla="*/ 729 w 3458"/>
              <a:gd name="T53" fmla="*/ 807 h 1870"/>
              <a:gd name="T54" fmla="*/ 2776 w 3458"/>
              <a:gd name="T55" fmla="*/ 732 h 1870"/>
              <a:gd name="T56" fmla="*/ 2244 w 3458"/>
              <a:gd name="T57" fmla="*/ 732 h 1870"/>
              <a:gd name="T58" fmla="*/ 881 w 3458"/>
              <a:gd name="T59" fmla="*/ 732 h 1870"/>
              <a:gd name="T60" fmla="*/ 2928 w 3458"/>
              <a:gd name="T61" fmla="*/ 656 h 1870"/>
              <a:gd name="T62" fmla="*/ 2395 w 3458"/>
              <a:gd name="T63" fmla="*/ 656 h 1870"/>
              <a:gd name="T64" fmla="*/ 1865 w 3458"/>
              <a:gd name="T65" fmla="*/ 656 h 1870"/>
              <a:gd name="T66" fmla="*/ 881 w 3458"/>
              <a:gd name="T67" fmla="*/ 656 h 1870"/>
              <a:gd name="T68" fmla="*/ 3155 w 3458"/>
              <a:gd name="T69" fmla="*/ 578 h 1870"/>
              <a:gd name="T70" fmla="*/ 2547 w 3458"/>
              <a:gd name="T71" fmla="*/ 578 h 1870"/>
              <a:gd name="T72" fmla="*/ 2016 w 3458"/>
              <a:gd name="T73" fmla="*/ 578 h 1870"/>
              <a:gd name="T74" fmla="*/ 956 w 3458"/>
              <a:gd name="T75" fmla="*/ 578 h 1870"/>
              <a:gd name="T76" fmla="*/ 426 w 3458"/>
              <a:gd name="T77" fmla="*/ 578 h 1870"/>
              <a:gd name="T78" fmla="*/ 3003 w 3458"/>
              <a:gd name="T79" fmla="*/ 502 h 1870"/>
              <a:gd name="T80" fmla="*/ 2471 w 3458"/>
              <a:gd name="T81" fmla="*/ 502 h 1870"/>
              <a:gd name="T82" fmla="*/ 1941 w 3458"/>
              <a:gd name="T83" fmla="*/ 502 h 1870"/>
              <a:gd name="T84" fmla="*/ 729 w 3458"/>
              <a:gd name="T85" fmla="*/ 502 h 1870"/>
              <a:gd name="T86" fmla="*/ 123 w 3458"/>
              <a:gd name="T87" fmla="*/ 502 h 1870"/>
              <a:gd name="T88" fmla="*/ 3003 w 3458"/>
              <a:gd name="T89" fmla="*/ 426 h 1870"/>
              <a:gd name="T90" fmla="*/ 2471 w 3458"/>
              <a:gd name="T91" fmla="*/ 426 h 1870"/>
              <a:gd name="T92" fmla="*/ 1941 w 3458"/>
              <a:gd name="T93" fmla="*/ 426 h 1870"/>
              <a:gd name="T94" fmla="*/ 956 w 3458"/>
              <a:gd name="T95" fmla="*/ 426 h 1870"/>
              <a:gd name="T96" fmla="*/ 426 w 3458"/>
              <a:gd name="T97" fmla="*/ 426 h 1870"/>
              <a:gd name="T98" fmla="*/ 3306 w 3458"/>
              <a:gd name="T99" fmla="*/ 351 h 1870"/>
              <a:gd name="T100" fmla="*/ 2776 w 3458"/>
              <a:gd name="T101" fmla="*/ 351 h 1870"/>
              <a:gd name="T102" fmla="*/ 2244 w 3458"/>
              <a:gd name="T103" fmla="*/ 351 h 1870"/>
              <a:gd name="T104" fmla="*/ 1184 w 3458"/>
              <a:gd name="T105" fmla="*/ 351 h 1870"/>
              <a:gd name="T106" fmla="*/ 502 w 3458"/>
              <a:gd name="T107" fmla="*/ 351 h 1870"/>
              <a:gd name="T108" fmla="*/ 3079 w 3458"/>
              <a:gd name="T109" fmla="*/ 275 h 1870"/>
              <a:gd name="T110" fmla="*/ 2471 w 3458"/>
              <a:gd name="T111" fmla="*/ 275 h 1870"/>
              <a:gd name="T112" fmla="*/ 1184 w 3458"/>
              <a:gd name="T113" fmla="*/ 275 h 1870"/>
              <a:gd name="T114" fmla="*/ 426 w 3458"/>
              <a:gd name="T115" fmla="*/ 275 h 1870"/>
              <a:gd name="T116" fmla="*/ 1865 w 3458"/>
              <a:gd name="T117" fmla="*/ 199 h 1870"/>
              <a:gd name="T118" fmla="*/ 805 w 3458"/>
              <a:gd name="T119" fmla="*/ 199 h 1870"/>
              <a:gd name="T120" fmla="*/ 1789 w 3458"/>
              <a:gd name="T121" fmla="*/ 123 h 1870"/>
              <a:gd name="T122" fmla="*/ 881 w 3458"/>
              <a:gd name="T123" fmla="*/ 123 h 1870"/>
              <a:gd name="T124" fmla="*/ 1335 w 3458"/>
              <a:gd name="T125" fmla="*/ 48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chemeClr val="bg1"/>
          </a:solidFill>
          <a:ln>
            <a:noFill/>
          </a:ln>
        </p:spPr>
        <p:txBody>
          <a:bodyPr/>
          <a:lstStyle/>
          <a:p>
            <a:endParaRPr lang="zh-CN" altLang="en-US">
              <a:solidFill>
                <a:prstClr val="black"/>
              </a:solidFill>
            </a:endParaRPr>
          </a:p>
        </p:txBody>
      </p:sp>
      <p:sp>
        <p:nvSpPr>
          <p:cNvPr id="7" name="椭圆 6"/>
          <p:cNvSpPr/>
          <p:nvPr/>
        </p:nvSpPr>
        <p:spPr>
          <a:xfrm>
            <a:off x="7947892" y="1657349"/>
            <a:ext cx="2343150" cy="2343150"/>
          </a:xfrm>
          <a:prstGeom prst="ellipse">
            <a:avLst/>
          </a:prstGeom>
          <a:gradFill flip="none" rotWithShape="1">
            <a:gsLst>
              <a:gs pos="0">
                <a:srgbClr val="363636"/>
              </a:gs>
              <a:gs pos="37000">
                <a:srgbClr val="2B2B2B"/>
              </a:gs>
              <a:gs pos="100000">
                <a:srgbClr val="101010"/>
              </a:gs>
            </a:gsLst>
            <a:path path="circle">
              <a:fillToRect t="100000" r="100000"/>
            </a:path>
            <a:tileRect l="-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rot="11419406">
            <a:off x="2028228" y="3169752"/>
            <a:ext cx="2343150" cy="2343150"/>
          </a:xfrm>
          <a:prstGeom prst="ellipse">
            <a:avLst/>
          </a:prstGeom>
          <a:gradFill flip="none" rotWithShape="1">
            <a:gsLst>
              <a:gs pos="0">
                <a:srgbClr val="363636"/>
              </a:gs>
              <a:gs pos="37000">
                <a:srgbClr val="2B2B2B"/>
              </a:gs>
              <a:gs pos="100000">
                <a:srgbClr val="101010"/>
              </a:gs>
            </a:gsLst>
            <a:path path="circle">
              <a:fillToRect t="100000" r="100000"/>
            </a:path>
            <a:tileRect l="-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a:spLocks noChangeArrowheads="1"/>
          </p:cNvSpPr>
          <p:nvPr/>
        </p:nvSpPr>
        <p:spPr bwMode="auto">
          <a:xfrm>
            <a:off x="8172526" y="2130425"/>
            <a:ext cx="2118516"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在海外广受欢迎的中国网络文学更大程度上只是通过华语语言体系将西方玄幻故事进行加工再创造的结果</a:t>
            </a:r>
          </a:p>
        </p:txBody>
      </p:sp>
      <p:sp>
        <p:nvSpPr>
          <p:cNvPr id="11" name="矩形 10"/>
          <p:cNvSpPr>
            <a:spLocks noChangeArrowheads="1"/>
          </p:cNvSpPr>
          <p:nvPr/>
        </p:nvSpPr>
        <p:spPr bwMode="auto">
          <a:xfrm>
            <a:off x="2187562" y="3574963"/>
            <a:ext cx="2118516" cy="1518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57200">
              <a:lnSpc>
                <a:spcPct val="130000"/>
              </a:lnSpc>
            </a:pPr>
            <a:r>
              <a:rPr lang="zh-CN" altLang="en-US" sz="1200" dirty="0">
                <a:solidFill>
                  <a:prstClr val="white"/>
                </a:solidFill>
                <a:latin typeface="新蒂小丸子小学版" panose="03000600000000000000" pitchFamily="66" charset="-122"/>
                <a:ea typeface="新蒂小丸子小学版" panose="03000600000000000000" pitchFamily="66" charset="-122"/>
              </a:rPr>
              <a:t>真正的“中国”文学，以中国传统哲学、文化、历史为基础创造的小说，在海外传播并不乐观。部分媒体和国人盲目乐观缺少冷静思考，起了不好的诱导</a:t>
            </a:r>
          </a:p>
        </p:txBody>
      </p:sp>
    </p:spTree>
    <p:extLst>
      <p:ext uri="{BB962C8B-B14F-4D97-AF65-F5344CB8AC3E}">
        <p14:creationId xmlns:p14="http://schemas.microsoft.com/office/powerpoint/2010/main" val="4203889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1AF191E-6D87-48C1-A0CF-BC0E5924E573}"/>
              </a:ext>
            </a:extLst>
          </p:cNvPr>
          <p:cNvSpPr txBox="1"/>
          <p:nvPr/>
        </p:nvSpPr>
        <p:spPr>
          <a:xfrm>
            <a:off x="718306" y="704236"/>
            <a:ext cx="10639451" cy="4478149"/>
          </a:xfrm>
          <a:prstGeom prst="rect">
            <a:avLst/>
          </a:prstGeom>
          <a:noFill/>
        </p:spPr>
        <p:txBody>
          <a:bodyPr wrap="none" rtlCol="0">
            <a:spAutoFit/>
          </a:bodyPr>
          <a:lstStyle/>
          <a:p>
            <a:pPr>
              <a:lnSpc>
                <a:spcPct val="150000"/>
              </a:lnSpc>
            </a:pPr>
            <a:r>
              <a:rPr lang="en-US" altLang="zh-CN" sz="2800" dirty="0">
                <a:solidFill>
                  <a:prstClr val="white"/>
                </a:solidFill>
                <a:latin typeface="新蒂小丸子小学版" panose="03000600000000000000" pitchFamily="66" charset="-122"/>
                <a:ea typeface="新蒂小丸子小学版" panose="03000600000000000000" pitchFamily="66" charset="-122"/>
              </a:rPr>
              <a:t>【</a:t>
            </a:r>
            <a:r>
              <a:rPr lang="zh-CN" altLang="en-US" sz="2800" dirty="0">
                <a:solidFill>
                  <a:prstClr val="white"/>
                </a:solidFill>
                <a:latin typeface="新蒂小丸子小学版" panose="03000600000000000000" pitchFamily="66" charset="-122"/>
                <a:ea typeface="新蒂小丸子小学版" panose="03000600000000000000" pitchFamily="66" charset="-122"/>
              </a:rPr>
              <a:t>参考文献</a:t>
            </a:r>
            <a:r>
              <a:rPr lang="en-US" altLang="zh-CN" sz="2800" dirty="0">
                <a:solidFill>
                  <a:prstClr val="white"/>
                </a:solidFill>
                <a:latin typeface="新蒂小丸子小学版" panose="03000600000000000000" pitchFamily="66" charset="-122"/>
                <a:ea typeface="新蒂小丸子小学版" panose="03000600000000000000" pitchFamily="66" charset="-122"/>
              </a:rPr>
              <a:t>】</a:t>
            </a:r>
          </a:p>
          <a:p>
            <a:pPr>
              <a:lnSpc>
                <a:spcPct val="150000"/>
              </a:lnSpc>
            </a:pPr>
            <a:endParaRPr lang="en-US" altLang="zh-CN" dirty="0">
              <a:solidFill>
                <a:prstClr val="white"/>
              </a:solidFill>
              <a:latin typeface="新蒂小丸子小学版" panose="03000600000000000000" pitchFamily="66" charset="-122"/>
              <a:ea typeface="新蒂小丸子小学版" panose="03000600000000000000" pitchFamily="66" charset="-122"/>
            </a:endParaRP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[1]</a:t>
            </a:r>
            <a:r>
              <a:rPr lang="en-US" altLang="zh-CN" dirty="0" err="1">
                <a:solidFill>
                  <a:prstClr val="white"/>
                </a:solidFill>
                <a:latin typeface="新蒂小丸子小学版" panose="03000600000000000000" pitchFamily="66" charset="-122"/>
                <a:ea typeface="新蒂小丸子小学版" panose="03000600000000000000" pitchFamily="66" charset="-122"/>
              </a:rPr>
              <a:t>Goodguyperson</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中国网络小说西行录：</a:t>
            </a:r>
            <a:r>
              <a:rPr lang="en-US" altLang="zh-CN" dirty="0">
                <a:solidFill>
                  <a:prstClr val="white"/>
                </a:solidFill>
                <a:latin typeface="新蒂小丸子小学版" panose="03000600000000000000" pitchFamily="66" charset="-122"/>
                <a:ea typeface="新蒂小丸子小学版" panose="03000600000000000000" pitchFamily="66" charset="-122"/>
              </a:rPr>
              <a:t>18</a:t>
            </a:r>
            <a:r>
              <a:rPr lang="zh-CN" altLang="en-US" dirty="0">
                <a:solidFill>
                  <a:prstClr val="white"/>
                </a:solidFill>
                <a:latin typeface="新蒂小丸子小学版" panose="03000600000000000000" pitchFamily="66" charset="-122"/>
                <a:ea typeface="新蒂小丸子小学版" panose="03000600000000000000" pitchFamily="66" charset="-122"/>
              </a:rPr>
              <a:t>岁开始网络小说翻译</a:t>
            </a:r>
            <a:r>
              <a:rPr lang="en-US" altLang="zh-CN" dirty="0">
                <a:solidFill>
                  <a:prstClr val="white"/>
                </a:solidFill>
                <a:latin typeface="新蒂小丸子小学版" panose="03000600000000000000" pitchFamily="66" charset="-122"/>
                <a:ea typeface="新蒂小丸子小学版" panose="03000600000000000000" pitchFamily="66" charset="-122"/>
              </a:rPr>
              <a:t>[N]. </a:t>
            </a:r>
            <a:r>
              <a:rPr lang="zh-CN" altLang="en-US" dirty="0">
                <a:solidFill>
                  <a:prstClr val="white"/>
                </a:solidFill>
                <a:latin typeface="新蒂小丸子小学版" panose="03000600000000000000" pitchFamily="66" charset="-122"/>
                <a:ea typeface="新蒂小丸子小学版" panose="03000600000000000000" pitchFamily="66" charset="-122"/>
              </a:rPr>
              <a:t>文艺报</a:t>
            </a:r>
            <a:r>
              <a:rPr lang="en-US" altLang="zh-CN" dirty="0">
                <a:solidFill>
                  <a:prstClr val="white"/>
                </a:solidFill>
                <a:latin typeface="新蒂小丸子小学版" panose="03000600000000000000" pitchFamily="66" charset="-122"/>
                <a:ea typeface="新蒂小丸子小学版" panose="03000600000000000000" pitchFamily="66" charset="-122"/>
              </a:rPr>
              <a:t>,2017-08-14(002).</a:t>
            </a: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[2]</a:t>
            </a:r>
            <a:r>
              <a:rPr lang="zh-CN" altLang="en-US" dirty="0">
                <a:solidFill>
                  <a:prstClr val="white"/>
                </a:solidFill>
                <a:latin typeface="新蒂小丸子小学版" panose="03000600000000000000" pitchFamily="66" charset="-122"/>
                <a:ea typeface="新蒂小丸子小学版" panose="03000600000000000000" pitchFamily="66" charset="-122"/>
              </a:rPr>
              <a:t>吉云飞</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李强</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中国网络文学“走出去”的启示</a:t>
            </a:r>
            <a:r>
              <a:rPr lang="en-US" altLang="zh-CN" dirty="0">
                <a:solidFill>
                  <a:prstClr val="white"/>
                </a:solidFill>
                <a:latin typeface="新蒂小丸子小学版" panose="03000600000000000000" pitchFamily="66" charset="-122"/>
                <a:ea typeface="新蒂小丸子小学版" panose="03000600000000000000" pitchFamily="66" charset="-122"/>
              </a:rPr>
              <a:t>[J]. </a:t>
            </a:r>
            <a:r>
              <a:rPr lang="zh-CN" altLang="en-US" dirty="0">
                <a:solidFill>
                  <a:prstClr val="white"/>
                </a:solidFill>
                <a:latin typeface="新蒂小丸子小学版" panose="03000600000000000000" pitchFamily="66" charset="-122"/>
                <a:ea typeface="新蒂小丸子小学版" panose="03000600000000000000" pitchFamily="66" charset="-122"/>
              </a:rPr>
              <a:t>红旗文稿</a:t>
            </a:r>
            <a:r>
              <a:rPr lang="en-US" altLang="zh-CN" dirty="0">
                <a:solidFill>
                  <a:prstClr val="white"/>
                </a:solidFill>
                <a:latin typeface="新蒂小丸子小学版" panose="03000600000000000000" pitchFamily="66" charset="-122"/>
                <a:ea typeface="新蒂小丸子小学版" panose="03000600000000000000" pitchFamily="66" charset="-122"/>
              </a:rPr>
              <a:t>,2017,(10):11-12.</a:t>
            </a: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[3]</a:t>
            </a:r>
            <a:r>
              <a:rPr lang="zh-CN" altLang="en-US" dirty="0">
                <a:solidFill>
                  <a:prstClr val="white"/>
                </a:solidFill>
                <a:latin typeface="新蒂小丸子小学版" panose="03000600000000000000" pitchFamily="66" charset="-122"/>
                <a:ea typeface="新蒂小丸子小学版" panose="03000600000000000000" pitchFamily="66" charset="-122"/>
              </a:rPr>
              <a:t>吉云飞</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中国网络文学走红海外水到渠成</a:t>
            </a:r>
            <a:r>
              <a:rPr lang="en-US" altLang="zh-CN" dirty="0">
                <a:solidFill>
                  <a:prstClr val="white"/>
                </a:solidFill>
                <a:latin typeface="新蒂小丸子小学版" panose="03000600000000000000" pitchFamily="66" charset="-122"/>
                <a:ea typeface="新蒂小丸子小学版" panose="03000600000000000000" pitchFamily="66" charset="-122"/>
              </a:rPr>
              <a:t>[N]. </a:t>
            </a:r>
            <a:r>
              <a:rPr lang="zh-CN" altLang="en-US" dirty="0">
                <a:solidFill>
                  <a:prstClr val="white"/>
                </a:solidFill>
                <a:latin typeface="新蒂小丸子小学版" panose="03000600000000000000" pitchFamily="66" charset="-122"/>
                <a:ea typeface="新蒂小丸子小学版" panose="03000600000000000000" pitchFamily="66" charset="-122"/>
              </a:rPr>
              <a:t>中国文化报</a:t>
            </a:r>
            <a:r>
              <a:rPr lang="en-US" altLang="zh-CN" dirty="0">
                <a:solidFill>
                  <a:prstClr val="white"/>
                </a:solidFill>
                <a:latin typeface="新蒂小丸子小学版" panose="03000600000000000000" pitchFamily="66" charset="-122"/>
                <a:ea typeface="新蒂小丸子小学版" panose="03000600000000000000" pitchFamily="66" charset="-122"/>
              </a:rPr>
              <a:t>,2017-03-01(003).</a:t>
            </a: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[4]</a:t>
            </a:r>
            <a:r>
              <a:rPr lang="zh-CN" altLang="en-US" dirty="0">
                <a:solidFill>
                  <a:prstClr val="white"/>
                </a:solidFill>
                <a:latin typeface="新蒂小丸子小学版" panose="03000600000000000000" pitchFamily="66" charset="-122"/>
                <a:ea typeface="新蒂小丸子小学版" panose="03000600000000000000" pitchFamily="66" charset="-122"/>
              </a:rPr>
              <a:t>邵燕君</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吉云飞</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任我行</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美国网络小说“翻译组”与中国网络文学“走出去”</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专访</a:t>
            </a:r>
            <a:r>
              <a:rPr lang="en-US" altLang="zh-CN" dirty="0" err="1">
                <a:solidFill>
                  <a:prstClr val="white"/>
                </a:solidFill>
                <a:latin typeface="新蒂小丸子小学版" panose="03000600000000000000" pitchFamily="66" charset="-122"/>
                <a:ea typeface="新蒂小丸子小学版" panose="03000600000000000000" pitchFamily="66" charset="-122"/>
              </a:rPr>
              <a:t>Wuxiaworld</a:t>
            </a:r>
            <a:r>
              <a:rPr lang="zh-CN" altLang="en-US" dirty="0">
                <a:solidFill>
                  <a:prstClr val="white"/>
                </a:solidFill>
                <a:latin typeface="新蒂小丸子小学版" panose="03000600000000000000" pitchFamily="66" charset="-122"/>
                <a:ea typeface="新蒂小丸子小学版" panose="03000600000000000000" pitchFamily="66" charset="-122"/>
              </a:rPr>
              <a:t>创始人</a:t>
            </a:r>
            <a:endParaRPr lang="en-US" altLang="zh-CN" dirty="0">
              <a:solidFill>
                <a:prstClr val="white"/>
              </a:solidFill>
              <a:latin typeface="新蒂小丸子小学版" panose="03000600000000000000" pitchFamily="66" charset="-122"/>
              <a:ea typeface="新蒂小丸子小学版" panose="03000600000000000000" pitchFamily="66" charset="-122"/>
            </a:endParaRP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RWX[J]. </a:t>
            </a:r>
            <a:r>
              <a:rPr lang="zh-CN" altLang="en-US" dirty="0">
                <a:solidFill>
                  <a:prstClr val="white"/>
                </a:solidFill>
                <a:latin typeface="新蒂小丸子小学版" panose="03000600000000000000" pitchFamily="66" charset="-122"/>
                <a:ea typeface="新蒂小丸子小学版" panose="03000600000000000000" pitchFamily="66" charset="-122"/>
              </a:rPr>
              <a:t>文艺理论与批评</a:t>
            </a:r>
            <a:r>
              <a:rPr lang="en-US" altLang="zh-CN" dirty="0">
                <a:solidFill>
                  <a:prstClr val="white"/>
                </a:solidFill>
                <a:latin typeface="新蒂小丸子小学版" panose="03000600000000000000" pitchFamily="66" charset="-122"/>
                <a:ea typeface="新蒂小丸子小学版" panose="03000600000000000000" pitchFamily="66" charset="-122"/>
              </a:rPr>
              <a:t>,2016,(06):105-111.</a:t>
            </a:r>
          </a:p>
          <a:p>
            <a:pPr>
              <a:lnSpc>
                <a:spcPct val="200000"/>
              </a:lnSpc>
            </a:pPr>
            <a:r>
              <a:rPr lang="en-US" altLang="zh-CN" dirty="0">
                <a:solidFill>
                  <a:prstClr val="white"/>
                </a:solidFill>
                <a:latin typeface="新蒂小丸子小学版" panose="03000600000000000000" pitchFamily="66" charset="-122"/>
                <a:ea typeface="新蒂小丸子小学版" panose="03000600000000000000" pitchFamily="66" charset="-122"/>
              </a:rPr>
              <a:t>[5]</a:t>
            </a:r>
            <a:r>
              <a:rPr lang="zh-CN" altLang="en-US" dirty="0">
                <a:solidFill>
                  <a:prstClr val="white"/>
                </a:solidFill>
                <a:latin typeface="新蒂小丸子小学版" panose="03000600000000000000" pitchFamily="66" charset="-122"/>
                <a:ea typeface="新蒂小丸子小学版" panose="03000600000000000000" pitchFamily="66" charset="-122"/>
              </a:rPr>
              <a:t>吉云飞</a:t>
            </a:r>
            <a:r>
              <a:rPr lang="en-US" altLang="zh-CN" dirty="0">
                <a:solidFill>
                  <a:prstClr val="white"/>
                </a:solidFill>
                <a:latin typeface="新蒂小丸子小学版" panose="03000600000000000000" pitchFamily="66" charset="-122"/>
                <a:ea typeface="新蒂小丸子小学版" panose="03000600000000000000" pitchFamily="66" charset="-122"/>
              </a:rPr>
              <a:t>. “</a:t>
            </a:r>
            <a:r>
              <a:rPr lang="zh-CN" altLang="en-US" dirty="0">
                <a:solidFill>
                  <a:prstClr val="white"/>
                </a:solidFill>
                <a:latin typeface="新蒂小丸子小学版" panose="03000600000000000000" pitchFamily="66" charset="-122"/>
                <a:ea typeface="新蒂小丸子小学版" panose="03000600000000000000" pitchFamily="66" charset="-122"/>
              </a:rPr>
              <a:t>征服北美</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走向世界”</a:t>
            </a:r>
            <a:r>
              <a:rPr lang="en-US" altLang="zh-CN" dirty="0">
                <a:solidFill>
                  <a:prstClr val="white"/>
                </a:solidFill>
                <a:latin typeface="新蒂小丸子小学版" panose="03000600000000000000" pitchFamily="66" charset="-122"/>
                <a:ea typeface="新蒂小丸子小学版" panose="03000600000000000000" pitchFamily="66" charset="-122"/>
              </a:rPr>
              <a:t>:</a:t>
            </a:r>
            <a:r>
              <a:rPr lang="zh-CN" altLang="en-US" dirty="0">
                <a:solidFill>
                  <a:prstClr val="white"/>
                </a:solidFill>
                <a:latin typeface="新蒂小丸子小学版" panose="03000600000000000000" pitchFamily="66" charset="-122"/>
                <a:ea typeface="新蒂小丸子小学版" panose="03000600000000000000" pitchFamily="66" charset="-122"/>
              </a:rPr>
              <a:t>老外为什么爱看中国网络小说</a:t>
            </a:r>
            <a:r>
              <a:rPr lang="en-US" altLang="zh-CN" dirty="0">
                <a:solidFill>
                  <a:prstClr val="white"/>
                </a:solidFill>
                <a:latin typeface="新蒂小丸子小学版" panose="03000600000000000000" pitchFamily="66" charset="-122"/>
                <a:ea typeface="新蒂小丸子小学版" panose="03000600000000000000" pitchFamily="66" charset="-122"/>
              </a:rPr>
              <a:t>?[J]. </a:t>
            </a:r>
            <a:r>
              <a:rPr lang="zh-CN" altLang="en-US" dirty="0">
                <a:solidFill>
                  <a:prstClr val="white"/>
                </a:solidFill>
                <a:latin typeface="新蒂小丸子小学版" panose="03000600000000000000" pitchFamily="66" charset="-122"/>
                <a:ea typeface="新蒂小丸子小学版" panose="03000600000000000000" pitchFamily="66" charset="-122"/>
              </a:rPr>
              <a:t>文艺理论与批评</a:t>
            </a:r>
            <a:r>
              <a:rPr lang="en-US" altLang="zh-CN" dirty="0">
                <a:solidFill>
                  <a:prstClr val="white"/>
                </a:solidFill>
                <a:latin typeface="新蒂小丸子小学版" panose="03000600000000000000" pitchFamily="66" charset="-122"/>
                <a:ea typeface="新蒂小丸子小学版" panose="03000600000000000000" pitchFamily="66" charset="-122"/>
              </a:rPr>
              <a:t>,2016,(06):112-120.</a:t>
            </a:r>
            <a:endParaRPr lang="zh-CN" altLang="en-US" dirty="0">
              <a:solidFill>
                <a:prstClr val="white"/>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929795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20261" y="530597"/>
            <a:ext cx="9615465" cy="3838846"/>
          </a:xfrm>
          <a:prstGeom prst="rect">
            <a:avLst/>
          </a:prstGeom>
        </p:spPr>
      </p:pic>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4"/>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4"/>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5"/>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5"/>
            <a:stretch>
              <a:fillRect/>
            </a:stretch>
          </p:blipFill>
          <p:spPr>
            <a:xfrm rot="5400000">
              <a:off x="4571120" y="-621742"/>
              <a:ext cx="2913750" cy="11868751"/>
            </a:xfrm>
            <a:prstGeom prst="rect">
              <a:avLst/>
            </a:prstGeom>
          </p:spPr>
        </p:pic>
      </p:grpSp>
      <p:sp>
        <p:nvSpPr>
          <p:cNvPr id="14" name="文本框 13"/>
          <p:cNvSpPr txBox="1"/>
          <p:nvPr/>
        </p:nvSpPr>
        <p:spPr>
          <a:xfrm>
            <a:off x="1700692" y="2101432"/>
            <a:ext cx="9135034" cy="1754326"/>
          </a:xfrm>
          <a:prstGeom prst="rect">
            <a:avLst/>
          </a:prstGeom>
          <a:noFill/>
        </p:spPr>
        <p:txBody>
          <a:bodyPr wrap="square" rtlCol="0">
            <a:spAutoFit/>
          </a:bodyPr>
          <a:lstStyle/>
          <a:p>
            <a:pPr algn="ctr"/>
            <a:r>
              <a:rPr lang="zh-CN" altLang="zh-CN" sz="5400" b="1" dirty="0">
                <a:solidFill>
                  <a:prstClr val="white"/>
                </a:solidFill>
                <a:latin typeface="华文楷体" panose="02010600040101010101" pitchFamily="2" charset="-122"/>
                <a:ea typeface="华文楷体" panose="02010600040101010101" pitchFamily="2" charset="-122"/>
              </a:rPr>
              <a:t>中国武侠文学在海外西方国家传播的现状、原因及其出路</a:t>
            </a:r>
            <a:endParaRPr lang="zh-CN" altLang="zh-CN" sz="5400" dirty="0">
              <a:solidFill>
                <a:prstClr val="white"/>
              </a:solidFill>
              <a:latin typeface="华文楷体" panose="02010600040101010101" pitchFamily="2" charset="-122"/>
              <a:ea typeface="华文楷体" panose="02010600040101010101" pitchFamily="2" charset="-122"/>
            </a:endParaRPr>
          </a:p>
        </p:txBody>
      </p:sp>
      <p:sp>
        <p:nvSpPr>
          <p:cNvPr id="2" name="文本框 1"/>
          <p:cNvSpPr txBox="1"/>
          <p:nvPr/>
        </p:nvSpPr>
        <p:spPr>
          <a:xfrm>
            <a:off x="8745750" y="5729224"/>
            <a:ext cx="7701885" cy="523220"/>
          </a:xfrm>
          <a:prstGeom prst="rect">
            <a:avLst/>
          </a:prstGeom>
          <a:noFill/>
        </p:spPr>
        <p:txBody>
          <a:bodyPr wrap="square" rtlCol="0">
            <a:spAutoFit/>
          </a:bodyPr>
          <a:lstStyle/>
          <a:p>
            <a:r>
              <a:rPr lang="zh-CN" altLang="en-US" sz="2800" b="1" dirty="0">
                <a:solidFill>
                  <a:prstClr val="white"/>
                </a:solidFill>
                <a:latin typeface="华文楷体" panose="02010600040101010101" pitchFamily="2" charset="-122"/>
                <a:ea typeface="华文楷体" panose="02010600040101010101" pitchFamily="2" charset="-122"/>
              </a:rPr>
              <a:t>刘畅 教育学部</a:t>
            </a:r>
          </a:p>
        </p:txBody>
      </p:sp>
    </p:spTree>
    <p:extLst>
      <p:ext uri="{BB962C8B-B14F-4D97-AF65-F5344CB8AC3E}">
        <p14:creationId xmlns:p14="http://schemas.microsoft.com/office/powerpoint/2010/main" val="2973724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1</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305300" y="2669707"/>
            <a:ext cx="8553450" cy="923330"/>
          </a:xfrm>
          <a:prstGeom prst="rect">
            <a:avLst/>
          </a:prstGeom>
          <a:noFill/>
        </p:spPr>
        <p:txBody>
          <a:bodyPr wrap="square" rtlCol="0">
            <a:spAutoFit/>
          </a:bodyPr>
          <a:lstStyle/>
          <a:p>
            <a:r>
              <a:rPr lang="zh-CN" altLang="en-US" sz="5400" b="1" dirty="0">
                <a:solidFill>
                  <a:prstClr val="white"/>
                </a:solidFill>
                <a:latin typeface="新蒂小丸子小学版" panose="03000600000000000000" pitchFamily="66" charset="-122"/>
                <a:ea typeface="新蒂小丸子小学版" panose="03000600000000000000" pitchFamily="66" charset="-122"/>
              </a:rPr>
              <a:t>前言</a:t>
            </a:r>
            <a:endParaRPr lang="zh-CN" altLang="en-US" sz="3600" b="1" dirty="0">
              <a:solidFill>
                <a:prstClr val="white"/>
              </a:solidFill>
              <a:latin typeface="Segoe Script" panose="020B0504020000000003" pitchFamily="34" charset="0"/>
            </a:endParaRPr>
          </a:p>
        </p:txBody>
      </p:sp>
    </p:spTree>
    <p:extLst>
      <p:ext uri="{BB962C8B-B14F-4D97-AF65-F5344CB8AC3E}">
        <p14:creationId xmlns:p14="http://schemas.microsoft.com/office/powerpoint/2010/main" val="2598760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637722" y="1117599"/>
            <a:ext cx="6778172" cy="4524315"/>
          </a:xfrm>
          <a:prstGeom prst="rect">
            <a:avLst/>
          </a:prstGeom>
          <a:noFill/>
        </p:spPr>
        <p:txBody>
          <a:bodyPr wrap="square" rtlCol="0">
            <a:spAutoFit/>
          </a:bodyPr>
          <a:lstStyle/>
          <a:p>
            <a:pPr indent="457200">
              <a:lnSpc>
                <a:spcPts val="2880"/>
              </a:lnSpc>
            </a:pPr>
            <a:r>
              <a:rPr lang="zh-CN" altLang="en-US" sz="2400" dirty="0">
                <a:solidFill>
                  <a:prstClr val="white"/>
                </a:solidFill>
              </a:rPr>
              <a:t>中国武侠文化历史源远流长，不仅对中国人有深刻的影响，而且也逐渐以电影的方式走向海外。从李小龙开始，中国功夫风靡全球，正因如此，</a:t>
            </a:r>
            <a:r>
              <a:rPr lang="en-US" altLang="zh-CN" sz="2400" dirty="0" err="1">
                <a:solidFill>
                  <a:prstClr val="white"/>
                </a:solidFill>
              </a:rPr>
              <a:t>Kungfu</a:t>
            </a:r>
            <a:r>
              <a:rPr lang="zh-CN" altLang="en-US" sz="2400" dirty="0">
                <a:solidFill>
                  <a:prstClr val="white"/>
                </a:solidFill>
              </a:rPr>
              <a:t>一词也被收入英文字典。</a:t>
            </a:r>
            <a:r>
              <a:rPr lang="en-US" altLang="zh-CN" sz="2400" dirty="0">
                <a:solidFill>
                  <a:prstClr val="white"/>
                </a:solidFill>
              </a:rPr>
              <a:t>《</a:t>
            </a:r>
            <a:r>
              <a:rPr lang="zh-CN" altLang="en-US" sz="2400" dirty="0">
                <a:solidFill>
                  <a:prstClr val="white"/>
                </a:solidFill>
              </a:rPr>
              <a:t>卧虎藏龙</a:t>
            </a:r>
            <a:r>
              <a:rPr lang="en-US" altLang="zh-CN" sz="2400" dirty="0">
                <a:solidFill>
                  <a:prstClr val="white"/>
                </a:solidFill>
              </a:rPr>
              <a:t>》</a:t>
            </a:r>
            <a:r>
              <a:rPr lang="zh-CN" altLang="en-US" sz="2400" dirty="0">
                <a:solidFill>
                  <a:prstClr val="white"/>
                </a:solidFill>
              </a:rPr>
              <a:t>、</a:t>
            </a:r>
            <a:r>
              <a:rPr lang="en-US" altLang="zh-CN" sz="2400" dirty="0">
                <a:solidFill>
                  <a:prstClr val="white"/>
                </a:solidFill>
              </a:rPr>
              <a:t>《</a:t>
            </a:r>
            <a:r>
              <a:rPr lang="zh-CN" altLang="en-US" sz="2400" dirty="0">
                <a:solidFill>
                  <a:prstClr val="white"/>
                </a:solidFill>
              </a:rPr>
              <a:t>赤壁</a:t>
            </a:r>
            <a:r>
              <a:rPr lang="en-US" altLang="zh-CN" sz="2400" dirty="0">
                <a:solidFill>
                  <a:prstClr val="white"/>
                </a:solidFill>
              </a:rPr>
              <a:t>》</a:t>
            </a:r>
            <a:r>
              <a:rPr lang="zh-CN" altLang="en-US" sz="2400" dirty="0">
                <a:solidFill>
                  <a:prstClr val="white"/>
                </a:solidFill>
              </a:rPr>
              <a:t>、</a:t>
            </a:r>
            <a:r>
              <a:rPr lang="en-US" altLang="zh-CN" sz="2400" dirty="0">
                <a:solidFill>
                  <a:prstClr val="white"/>
                </a:solidFill>
              </a:rPr>
              <a:t>《</a:t>
            </a:r>
            <a:r>
              <a:rPr lang="zh-CN" altLang="en-US" sz="2400" dirty="0">
                <a:solidFill>
                  <a:prstClr val="white"/>
                </a:solidFill>
              </a:rPr>
              <a:t>英雄</a:t>
            </a:r>
            <a:r>
              <a:rPr lang="en-US" altLang="zh-CN" sz="2400" dirty="0">
                <a:solidFill>
                  <a:prstClr val="white"/>
                </a:solidFill>
              </a:rPr>
              <a:t>》</a:t>
            </a:r>
            <a:r>
              <a:rPr lang="zh-CN" altLang="en-US" sz="2400" dirty="0">
                <a:solidFill>
                  <a:prstClr val="white"/>
                </a:solidFill>
              </a:rPr>
              <a:t>等中国武侠电影创造了全球票房神话。但是武侠电影的追求越来越趋向于好莱坞式的大片：过分追求华丽的武打动作、铺天盖地的特效以营造的视觉快感，这与中国武侠文化的内涵相背离，容易让海外观众对中国武侠文化产生误解。为了更好的弘扬中国武侠文化的真正内涵，让中国武侠文化真的能走出世界，对中国武侠小说的英译就显得格外重要。</a:t>
            </a:r>
          </a:p>
        </p:txBody>
      </p:sp>
      <p:pic>
        <p:nvPicPr>
          <p:cNvPr id="26" name="图片 25"/>
          <p:cNvPicPr>
            <a:picLocks noChangeAspect="1"/>
          </p:cNvPicPr>
          <p:nvPr/>
        </p:nvPicPr>
        <p:blipFill>
          <a:blip r:embed="rId2"/>
          <a:stretch>
            <a:fillRect/>
          </a:stretch>
        </p:blipFill>
        <p:spPr>
          <a:xfrm>
            <a:off x="7415894" y="233105"/>
            <a:ext cx="4482410" cy="6293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9816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12800" y="798286"/>
            <a:ext cx="10363199" cy="3046988"/>
          </a:xfrm>
          <a:prstGeom prst="rect">
            <a:avLst/>
          </a:prstGeom>
          <a:noFill/>
        </p:spPr>
        <p:txBody>
          <a:bodyPr wrap="square" rtlCol="0">
            <a:spAutoFit/>
          </a:bodyPr>
          <a:lstStyle/>
          <a:p>
            <a:pPr indent="457200"/>
            <a:r>
              <a:rPr lang="zh-CN" altLang="en-US" sz="2400" dirty="0">
                <a:solidFill>
                  <a:prstClr val="white"/>
                </a:solidFill>
              </a:rPr>
              <a:t>但事实上，由于东西方语言及文化的巨大差异，截至目前只有六本武侠小说被译成英文并正式出版，根据时间顺序分别是</a:t>
            </a:r>
            <a:r>
              <a:rPr lang="en-US" altLang="zh-CN" sz="2400" dirty="0">
                <a:solidFill>
                  <a:prstClr val="white"/>
                </a:solidFill>
              </a:rPr>
              <a:t>《</a:t>
            </a:r>
            <a:r>
              <a:rPr lang="zh-CN" altLang="en-US" sz="2400" dirty="0">
                <a:solidFill>
                  <a:prstClr val="white"/>
                </a:solidFill>
              </a:rPr>
              <a:t>雪山飞狐</a:t>
            </a:r>
            <a:r>
              <a:rPr lang="en-US" altLang="zh-CN" sz="2400" dirty="0">
                <a:solidFill>
                  <a:prstClr val="white"/>
                </a:solidFill>
              </a:rPr>
              <a:t>》( Flying Fox of Snow Mountain</a:t>
            </a:r>
            <a:r>
              <a:rPr lang="zh-CN" altLang="en-US" sz="2400" dirty="0">
                <a:solidFill>
                  <a:prstClr val="white"/>
                </a:solidFill>
              </a:rPr>
              <a:t>，</a:t>
            </a:r>
            <a:r>
              <a:rPr lang="en-US" altLang="zh-CN" sz="2400" dirty="0">
                <a:solidFill>
                  <a:prstClr val="white"/>
                </a:solidFill>
              </a:rPr>
              <a:t>1972; Fox Volant of the Snowy Mountain</a:t>
            </a:r>
            <a:r>
              <a:rPr lang="zh-CN" altLang="en-US" sz="2400" dirty="0">
                <a:solidFill>
                  <a:prstClr val="white"/>
                </a:solidFill>
              </a:rPr>
              <a:t>，</a:t>
            </a:r>
            <a:r>
              <a:rPr lang="en-US" altLang="zh-CN" sz="2400" dirty="0">
                <a:solidFill>
                  <a:prstClr val="white"/>
                </a:solidFill>
              </a:rPr>
              <a:t>1994) ; 《</a:t>
            </a:r>
            <a:r>
              <a:rPr lang="zh-CN" altLang="en-US" sz="2400" dirty="0">
                <a:solidFill>
                  <a:prstClr val="white"/>
                </a:solidFill>
              </a:rPr>
              <a:t>柳湖侠隐</a:t>
            </a:r>
            <a:r>
              <a:rPr lang="en-US" altLang="zh-CN" sz="2400" dirty="0">
                <a:solidFill>
                  <a:prstClr val="white"/>
                </a:solidFill>
              </a:rPr>
              <a:t>》( Blades from the Willows</a:t>
            </a:r>
            <a:r>
              <a:rPr lang="zh-CN" altLang="en-US" sz="2400" dirty="0">
                <a:solidFill>
                  <a:prstClr val="white"/>
                </a:solidFill>
              </a:rPr>
              <a:t>，</a:t>
            </a:r>
            <a:r>
              <a:rPr lang="en-US" altLang="zh-CN" sz="2400" dirty="0">
                <a:solidFill>
                  <a:prstClr val="white"/>
                </a:solidFill>
              </a:rPr>
              <a:t>1991) ; 《</a:t>
            </a:r>
            <a:r>
              <a:rPr lang="zh-CN" altLang="en-US" sz="2400" dirty="0">
                <a:solidFill>
                  <a:prstClr val="white"/>
                </a:solidFill>
              </a:rPr>
              <a:t>三侠五义</a:t>
            </a:r>
            <a:r>
              <a:rPr lang="en-US" altLang="zh-CN" sz="2400" dirty="0">
                <a:solidFill>
                  <a:prstClr val="white"/>
                </a:solidFill>
              </a:rPr>
              <a:t>》( The Seven Heroes and Five Gallants</a:t>
            </a:r>
            <a:r>
              <a:rPr lang="zh-CN" altLang="en-US" sz="2400" dirty="0">
                <a:solidFill>
                  <a:prstClr val="white"/>
                </a:solidFill>
              </a:rPr>
              <a:t>，</a:t>
            </a:r>
            <a:r>
              <a:rPr lang="en-US" altLang="zh-CN" sz="2400" dirty="0">
                <a:solidFill>
                  <a:prstClr val="white"/>
                </a:solidFill>
              </a:rPr>
              <a:t>1997; Tales of Magistrate </a:t>
            </a:r>
            <a:r>
              <a:rPr lang="en-US" altLang="zh-CN" sz="2400" dirty="0" err="1">
                <a:solidFill>
                  <a:prstClr val="white"/>
                </a:solidFill>
              </a:rPr>
              <a:t>Bao</a:t>
            </a:r>
            <a:r>
              <a:rPr lang="en-US" altLang="zh-CN" sz="2400" dirty="0">
                <a:solidFill>
                  <a:prstClr val="white"/>
                </a:solidFill>
              </a:rPr>
              <a:t> and His Valiant Lieutenants</a:t>
            </a:r>
            <a:r>
              <a:rPr lang="zh-CN" altLang="en-US" sz="2400" dirty="0">
                <a:solidFill>
                  <a:prstClr val="white"/>
                </a:solidFill>
              </a:rPr>
              <a:t>，</a:t>
            </a:r>
            <a:r>
              <a:rPr lang="en-US" altLang="zh-CN" sz="2400" dirty="0">
                <a:solidFill>
                  <a:prstClr val="white"/>
                </a:solidFill>
              </a:rPr>
              <a:t>1998) ; 《</a:t>
            </a:r>
            <a:r>
              <a:rPr lang="zh-CN" altLang="en-US" sz="2400" dirty="0">
                <a:solidFill>
                  <a:prstClr val="white"/>
                </a:solidFill>
              </a:rPr>
              <a:t>鹿鼎记</a:t>
            </a:r>
            <a:r>
              <a:rPr lang="en-US" altLang="zh-CN" sz="2400" dirty="0">
                <a:solidFill>
                  <a:prstClr val="white"/>
                </a:solidFill>
              </a:rPr>
              <a:t>》( The Deer and The Cauldron</a:t>
            </a:r>
            <a:r>
              <a:rPr lang="zh-CN" altLang="en-US" sz="2400" dirty="0">
                <a:solidFill>
                  <a:prstClr val="white"/>
                </a:solidFill>
              </a:rPr>
              <a:t>， </a:t>
            </a:r>
            <a:r>
              <a:rPr lang="en-US" altLang="zh-CN" sz="2400" dirty="0">
                <a:solidFill>
                  <a:prstClr val="white"/>
                </a:solidFill>
              </a:rPr>
              <a:t>1997 </a:t>
            </a:r>
            <a:r>
              <a:rPr lang="zh-CN" altLang="en-US" sz="2400" dirty="0">
                <a:solidFill>
                  <a:prstClr val="white"/>
                </a:solidFill>
              </a:rPr>
              <a:t>－ </a:t>
            </a:r>
            <a:r>
              <a:rPr lang="en-US" altLang="zh-CN" sz="2400" dirty="0">
                <a:solidFill>
                  <a:prstClr val="white"/>
                </a:solidFill>
              </a:rPr>
              <a:t>2002) ; 《</a:t>
            </a:r>
            <a:r>
              <a:rPr lang="zh-CN" altLang="en-US" sz="2400" dirty="0">
                <a:solidFill>
                  <a:prstClr val="white"/>
                </a:solidFill>
              </a:rPr>
              <a:t>书剑恩仇录</a:t>
            </a:r>
            <a:r>
              <a:rPr lang="en-US" altLang="zh-CN" sz="2400" dirty="0">
                <a:solidFill>
                  <a:prstClr val="white"/>
                </a:solidFill>
              </a:rPr>
              <a:t>》( The Book and The Sword</a:t>
            </a:r>
            <a:r>
              <a:rPr lang="zh-CN" altLang="en-US" sz="2400" dirty="0">
                <a:solidFill>
                  <a:prstClr val="white"/>
                </a:solidFill>
              </a:rPr>
              <a:t>，</a:t>
            </a:r>
            <a:r>
              <a:rPr lang="en-US" altLang="zh-CN" sz="2400" dirty="0">
                <a:solidFill>
                  <a:prstClr val="white"/>
                </a:solidFill>
              </a:rPr>
              <a:t>2004) ; 《</a:t>
            </a:r>
            <a:r>
              <a:rPr lang="zh-CN" altLang="en-US" sz="2400" dirty="0">
                <a:solidFill>
                  <a:prstClr val="white"/>
                </a:solidFill>
              </a:rPr>
              <a:t>萧十一郎</a:t>
            </a:r>
            <a:r>
              <a:rPr lang="en-US" altLang="zh-CN" sz="2400" dirty="0">
                <a:solidFill>
                  <a:prstClr val="white"/>
                </a:solidFill>
              </a:rPr>
              <a:t>》( The Eleventh Son: A Novel Of Martial Arts And Tangled Love</a:t>
            </a:r>
            <a:r>
              <a:rPr lang="zh-CN" altLang="en-US" sz="2400" dirty="0">
                <a:solidFill>
                  <a:prstClr val="white"/>
                </a:solidFill>
              </a:rPr>
              <a:t>，</a:t>
            </a:r>
            <a:r>
              <a:rPr lang="en-US" altLang="zh-CN" sz="2400" dirty="0">
                <a:solidFill>
                  <a:prstClr val="white"/>
                </a:solidFill>
              </a:rPr>
              <a:t>2004)</a:t>
            </a:r>
            <a:endParaRPr lang="zh-CN" altLang="en-US" sz="2400" dirty="0">
              <a:solidFill>
                <a:prstClr val="white"/>
              </a:solidFill>
            </a:endParaRPr>
          </a:p>
        </p:txBody>
      </p:sp>
      <p:pic>
        <p:nvPicPr>
          <p:cNvPr id="1026" name="Picture 2" descr="https://images-na.ssl-images-amazon.com/images/I/61bdHXvE6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203" y="3845274"/>
            <a:ext cx="1673225" cy="2523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Q9PN0VV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7" y="3845274"/>
            <a:ext cx="1658709" cy="26350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dIdKoU4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491" y="3845274"/>
            <a:ext cx="1702252" cy="2668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na.ssl-images-amazon.com/images/I/51B0MX9E9Z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2548" y="3845274"/>
            <a:ext cx="1758270" cy="268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905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29942"/>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33650" y="808924"/>
            <a:ext cx="3554304" cy="769441"/>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2800" b="1" dirty="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sp>
        <p:nvSpPr>
          <p:cNvPr id="5" name="菱形 4"/>
          <p:cNvSpPr/>
          <p:nvPr/>
        </p:nvSpPr>
        <p:spPr>
          <a:xfrm>
            <a:off x="4752975" y="4203700"/>
            <a:ext cx="3059387" cy="987618"/>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菱形 5"/>
          <p:cNvSpPr/>
          <p:nvPr/>
        </p:nvSpPr>
        <p:spPr>
          <a:xfrm>
            <a:off x="4725988" y="3675063"/>
            <a:ext cx="3060871" cy="987617"/>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菱形 6"/>
          <p:cNvSpPr/>
          <p:nvPr/>
        </p:nvSpPr>
        <p:spPr>
          <a:xfrm>
            <a:off x="4725989" y="3146425"/>
            <a:ext cx="3060872" cy="989103"/>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菱形 7"/>
          <p:cNvSpPr/>
          <p:nvPr/>
        </p:nvSpPr>
        <p:spPr>
          <a:xfrm>
            <a:off x="4662488" y="2619375"/>
            <a:ext cx="3059387" cy="987618"/>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9" name="组合 8"/>
          <p:cNvGrpSpPr>
            <a:grpSpLocks/>
          </p:cNvGrpSpPr>
          <p:nvPr/>
        </p:nvGrpSpPr>
        <p:grpSpPr bwMode="auto">
          <a:xfrm flipH="1" flipV="1">
            <a:off x="4225439" y="3255819"/>
            <a:ext cx="553500" cy="360889"/>
            <a:chOff x="3271234" y="2343955"/>
            <a:chExt cx="965915" cy="386367"/>
          </a:xfrm>
        </p:grpSpPr>
        <p:cxnSp>
          <p:nvCxnSpPr>
            <p:cNvPr id="10" name="直接连接符 9"/>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flipH="1">
            <a:off x="4276239" y="4697271"/>
            <a:ext cx="554476" cy="386136"/>
            <a:chOff x="3271234" y="2343955"/>
            <a:chExt cx="965915" cy="386367"/>
          </a:xfrm>
        </p:grpSpPr>
        <p:cxnSp>
          <p:nvCxnSpPr>
            <p:cNvPr id="14" name="直接连接符 13"/>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flipV="1">
            <a:off x="7589921" y="2741431"/>
            <a:ext cx="553500" cy="360889"/>
            <a:chOff x="3271234" y="2343955"/>
            <a:chExt cx="965915" cy="386367"/>
          </a:xfrm>
        </p:grpSpPr>
        <p:cxnSp>
          <p:nvCxnSpPr>
            <p:cNvPr id="18" name="直接连接符 17"/>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7640721" y="4182883"/>
            <a:ext cx="554476" cy="386136"/>
            <a:chOff x="3271234" y="2343955"/>
            <a:chExt cx="965915" cy="386367"/>
          </a:xfrm>
        </p:grpSpPr>
        <p:cxnSp>
          <p:nvCxnSpPr>
            <p:cNvPr id="22" name="直接连接符 21"/>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圆角矩形 25"/>
          <p:cNvSpPr/>
          <p:nvPr/>
        </p:nvSpPr>
        <p:spPr bwMode="auto">
          <a:xfrm>
            <a:off x="8176505" y="2123401"/>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7" name="TextBox 35"/>
          <p:cNvSpPr txBox="1"/>
          <p:nvPr/>
        </p:nvSpPr>
        <p:spPr bwMode="auto">
          <a:xfrm>
            <a:off x="8241491" y="2420601"/>
            <a:ext cx="2903567" cy="1015664"/>
          </a:xfrm>
          <a:prstGeom prst="rect">
            <a:avLst/>
          </a:prstGeom>
          <a:noFill/>
        </p:spPr>
        <p:txBody>
          <a:bodyPr wrap="square">
            <a:spAutoFit/>
          </a:bodyPr>
          <a:lstStyle/>
          <a:p>
            <a:pPr algn="just">
              <a:defRPr/>
            </a:pPr>
            <a:r>
              <a:rPr lang="zh-CN" altLang="en-US" sz="1200" dirty="0">
                <a:solidFill>
                  <a:prstClr val="white"/>
                </a:solidFill>
                <a:latin typeface="新蒂小丸子小学版" panose="03000600000000000000" pitchFamily="66" charset="-122"/>
                <a:ea typeface="新蒂小丸子小学版" panose="03000600000000000000" pitchFamily="66" charset="-122"/>
              </a:rPr>
              <a:t>我们工作室致力于专业</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模板的发布，课件及汇报</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的美化，并为您提供专业的</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个性定制服务。我们秉承“给您演示的光和热”的理念，为您分担职场压力</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让您的每一次亮相都信心澎湃。</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28" name="文本框 28"/>
          <p:cNvSpPr txBox="1">
            <a:spLocks noChangeArrowheads="1"/>
          </p:cNvSpPr>
          <p:nvPr/>
        </p:nvSpPr>
        <p:spPr bwMode="auto">
          <a:xfrm>
            <a:off x="8241491" y="2140868"/>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sp>
        <p:nvSpPr>
          <p:cNvPr id="29" name="圆角矩形 28"/>
          <p:cNvSpPr/>
          <p:nvPr/>
        </p:nvSpPr>
        <p:spPr bwMode="auto">
          <a:xfrm>
            <a:off x="8176505" y="3799994"/>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TextBox 35"/>
          <p:cNvSpPr txBox="1"/>
          <p:nvPr/>
        </p:nvSpPr>
        <p:spPr bwMode="auto">
          <a:xfrm>
            <a:off x="8241491" y="4097194"/>
            <a:ext cx="2903567" cy="1015664"/>
          </a:xfrm>
          <a:prstGeom prst="rect">
            <a:avLst/>
          </a:prstGeom>
          <a:noFill/>
        </p:spPr>
        <p:txBody>
          <a:bodyPr wrap="square">
            <a:spAutoFit/>
          </a:bodyPr>
          <a:lstStyle/>
          <a:p>
            <a:pPr algn="just">
              <a:defRPr/>
            </a:pPr>
            <a:r>
              <a:rPr lang="zh-CN" altLang="en-US" sz="1200" dirty="0">
                <a:solidFill>
                  <a:prstClr val="white"/>
                </a:solidFill>
                <a:latin typeface="新蒂小丸子小学版" panose="03000600000000000000" pitchFamily="66" charset="-122"/>
                <a:ea typeface="新蒂小丸子小学版" panose="03000600000000000000" pitchFamily="66" charset="-122"/>
              </a:rPr>
              <a:t>我们工作室致力于专业</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模板的发布，课件及汇报</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的美化，并为您提供专业的</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个性定制服务。我们秉承“给您演示的光和热”的理念，为您分担职场压力</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让您的每一次亮相都信心澎湃。</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31" name="文本框 28"/>
          <p:cNvSpPr txBox="1">
            <a:spLocks noChangeArrowheads="1"/>
          </p:cNvSpPr>
          <p:nvPr/>
        </p:nvSpPr>
        <p:spPr bwMode="auto">
          <a:xfrm>
            <a:off x="8241491" y="3817461"/>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sp>
        <p:nvSpPr>
          <p:cNvPr id="32" name="圆角矩形 31"/>
          <p:cNvSpPr/>
          <p:nvPr/>
        </p:nvSpPr>
        <p:spPr bwMode="auto">
          <a:xfrm>
            <a:off x="1163598" y="4387745"/>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3" name="TextBox 35"/>
          <p:cNvSpPr txBox="1"/>
          <p:nvPr/>
        </p:nvSpPr>
        <p:spPr bwMode="auto">
          <a:xfrm>
            <a:off x="1228584" y="4684945"/>
            <a:ext cx="2903567" cy="1015664"/>
          </a:xfrm>
          <a:prstGeom prst="rect">
            <a:avLst/>
          </a:prstGeom>
          <a:noFill/>
        </p:spPr>
        <p:txBody>
          <a:bodyPr wrap="square">
            <a:spAutoFit/>
          </a:bodyPr>
          <a:lstStyle/>
          <a:p>
            <a:pPr algn="just">
              <a:defRPr/>
            </a:pPr>
            <a:r>
              <a:rPr lang="zh-CN" altLang="en-US" sz="1200" dirty="0">
                <a:solidFill>
                  <a:prstClr val="white"/>
                </a:solidFill>
                <a:latin typeface="新蒂小丸子小学版" panose="03000600000000000000" pitchFamily="66" charset="-122"/>
                <a:ea typeface="新蒂小丸子小学版" panose="03000600000000000000" pitchFamily="66" charset="-122"/>
              </a:rPr>
              <a:t>我们工作室致力于专业</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模板的发布，课件及汇报</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的美化，并为您提供专业的</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个性定制服务。我们秉承“给您演示的光和热”的理念，为您分担职场压力</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让您的每一次亮相都信心澎湃。</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34" name="文本框 28"/>
          <p:cNvSpPr txBox="1">
            <a:spLocks noChangeArrowheads="1"/>
          </p:cNvSpPr>
          <p:nvPr/>
        </p:nvSpPr>
        <p:spPr bwMode="auto">
          <a:xfrm>
            <a:off x="1228584" y="4405212"/>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sp>
        <p:nvSpPr>
          <p:cNvPr id="35" name="圆角矩形 34"/>
          <p:cNvSpPr/>
          <p:nvPr/>
        </p:nvSpPr>
        <p:spPr bwMode="auto">
          <a:xfrm>
            <a:off x="1124758" y="2619375"/>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TextBox 35"/>
          <p:cNvSpPr txBox="1"/>
          <p:nvPr/>
        </p:nvSpPr>
        <p:spPr bwMode="auto">
          <a:xfrm>
            <a:off x="1189744" y="2916575"/>
            <a:ext cx="2903567" cy="1015664"/>
          </a:xfrm>
          <a:prstGeom prst="rect">
            <a:avLst/>
          </a:prstGeom>
          <a:noFill/>
        </p:spPr>
        <p:txBody>
          <a:bodyPr wrap="square">
            <a:spAutoFit/>
          </a:bodyPr>
          <a:lstStyle/>
          <a:p>
            <a:pPr algn="just">
              <a:defRPr/>
            </a:pPr>
            <a:r>
              <a:rPr lang="zh-CN" altLang="en-US" sz="1200" dirty="0">
                <a:solidFill>
                  <a:prstClr val="white"/>
                </a:solidFill>
                <a:latin typeface="新蒂小丸子小学版" panose="03000600000000000000" pitchFamily="66" charset="-122"/>
                <a:ea typeface="新蒂小丸子小学版" panose="03000600000000000000" pitchFamily="66" charset="-122"/>
              </a:rPr>
              <a:t>我们工作室致力于专业</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模板的发布，课件及汇报</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的美化，并为您提供专业的</a:t>
            </a:r>
            <a:r>
              <a:rPr lang="en-US" altLang="zh-CN" sz="1200" dirty="0">
                <a:solidFill>
                  <a:prstClr val="white"/>
                </a:solidFill>
                <a:latin typeface="新蒂小丸子小学版" panose="03000600000000000000" pitchFamily="66" charset="-122"/>
                <a:ea typeface="新蒂小丸子小学版" panose="03000600000000000000" pitchFamily="66" charset="-122"/>
              </a:rPr>
              <a:t>PPT</a:t>
            </a:r>
            <a:r>
              <a:rPr lang="zh-CN" altLang="en-US" sz="1200" dirty="0">
                <a:solidFill>
                  <a:prstClr val="white"/>
                </a:solidFill>
                <a:latin typeface="新蒂小丸子小学版" panose="03000600000000000000" pitchFamily="66" charset="-122"/>
                <a:ea typeface="新蒂小丸子小学版" panose="03000600000000000000" pitchFamily="66" charset="-122"/>
              </a:rPr>
              <a:t>个性定制服务。我们秉承“给您演示的光和热”的理念，为您分担职场压力</a:t>
            </a:r>
            <a:r>
              <a:rPr lang="en-US" altLang="zh-CN" sz="1200" dirty="0">
                <a:solidFill>
                  <a:prstClr val="white"/>
                </a:solidFill>
                <a:latin typeface="新蒂小丸子小学版" panose="03000600000000000000" pitchFamily="66" charset="-122"/>
                <a:ea typeface="新蒂小丸子小学版" panose="03000600000000000000" pitchFamily="66" charset="-122"/>
              </a:rPr>
              <a:t>,</a:t>
            </a:r>
            <a:r>
              <a:rPr lang="zh-CN" altLang="en-US" sz="1200" dirty="0">
                <a:solidFill>
                  <a:prstClr val="white"/>
                </a:solidFill>
                <a:latin typeface="新蒂小丸子小学版" panose="03000600000000000000" pitchFamily="66" charset="-122"/>
                <a:ea typeface="新蒂小丸子小学版" panose="03000600000000000000" pitchFamily="66" charset="-122"/>
              </a:rPr>
              <a:t>让您的每一次亮相都信心澎湃。</a:t>
            </a:r>
            <a:endParaRPr lang="en-US" altLang="zh-CN" sz="1200" dirty="0">
              <a:solidFill>
                <a:prstClr val="white"/>
              </a:solidFill>
              <a:latin typeface="新蒂小丸子小学版" panose="03000600000000000000" pitchFamily="66" charset="-122"/>
              <a:ea typeface="新蒂小丸子小学版" panose="03000600000000000000" pitchFamily="66" charset="-122"/>
            </a:endParaRPr>
          </a:p>
        </p:txBody>
      </p:sp>
      <p:sp>
        <p:nvSpPr>
          <p:cNvPr id="37" name="文本框 28"/>
          <p:cNvSpPr txBox="1">
            <a:spLocks noChangeArrowheads="1"/>
          </p:cNvSpPr>
          <p:nvPr/>
        </p:nvSpPr>
        <p:spPr bwMode="auto">
          <a:xfrm>
            <a:off x="1189744" y="2636842"/>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spTree>
    <p:extLst>
      <p:ext uri="{BB962C8B-B14F-4D97-AF65-F5344CB8AC3E}">
        <p14:creationId xmlns:p14="http://schemas.microsoft.com/office/powerpoint/2010/main" val="29486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2</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587561" y="2658427"/>
            <a:ext cx="6532854" cy="1754326"/>
          </a:xfrm>
          <a:prstGeom prst="rect">
            <a:avLst/>
          </a:prstGeom>
          <a:noFill/>
        </p:spPr>
        <p:txBody>
          <a:bodyPr wrap="square" rtlCol="0">
            <a:spAutoFit/>
          </a:bodyPr>
          <a:lstStyle/>
          <a:p>
            <a:pPr algn="ctr"/>
            <a:r>
              <a:rPr lang="zh-CN" altLang="zh-CN" sz="5400" b="1" dirty="0">
                <a:solidFill>
                  <a:prstClr val="white"/>
                </a:solidFill>
              </a:rPr>
              <a:t>中国武侠文学在海外传播现状</a:t>
            </a:r>
            <a:endParaRPr lang="zh-CN" altLang="zh-CN" sz="5400" dirty="0">
              <a:solidFill>
                <a:prstClr val="white"/>
              </a:solidFill>
            </a:endParaRPr>
          </a:p>
        </p:txBody>
      </p:sp>
    </p:spTree>
    <p:extLst>
      <p:ext uri="{BB962C8B-B14F-4D97-AF65-F5344CB8AC3E}">
        <p14:creationId xmlns:p14="http://schemas.microsoft.com/office/powerpoint/2010/main" val="1903481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现代韩国文学的传播</a:t>
            </a:r>
            <a:endParaRPr lang="zh-CN" altLang="en-US" sz="1600" b="1" dirty="0">
              <a:solidFill>
                <a:srgbClr val="FFFF99"/>
              </a:solidFill>
              <a:latin typeface="Segoe Script" panose="020B0504020000000003" pitchFamily="34" charset="0"/>
            </a:endParaRPr>
          </a:p>
        </p:txBody>
      </p:sp>
      <p:sp>
        <p:nvSpPr>
          <p:cNvPr id="7" name="矩形 6"/>
          <p:cNvSpPr/>
          <p:nvPr/>
        </p:nvSpPr>
        <p:spPr>
          <a:xfrm>
            <a:off x="1779182" y="1657349"/>
            <a:ext cx="9340732" cy="4401205"/>
          </a:xfrm>
          <a:prstGeom prst="rect">
            <a:avLst/>
          </a:prstGeom>
        </p:spPr>
        <p:txBody>
          <a:bodyPr wrap="square">
            <a:spAutoFit/>
          </a:bodyPr>
          <a:lstStyle/>
          <a:p>
            <a:r>
              <a:rPr lang="zh-CN" altLang="zh-CN" sz="2000" dirty="0">
                <a:solidFill>
                  <a:prstClr val="white"/>
                </a:solidFill>
                <a:latin typeface="宋体" panose="02010600030101010101" pitchFamily="2" charset="-122"/>
                <a:cs typeface="Times New Roman" panose="02020603050405020304" pitchFamily="18" charset="0"/>
              </a:rPr>
              <a:t>韩国文学作品从２０世纪３０年代开始被译介到中国，在２０世纪３０—４０年代曾达到过一个小高峰。</a:t>
            </a:r>
            <a:r>
              <a:rPr lang="en-US" altLang="zh-CN" sz="2000" dirty="0">
                <a:solidFill>
                  <a:prstClr val="white"/>
                </a:solidFill>
                <a:latin typeface="宋体" panose="02010600030101010101" pitchFamily="2" charset="-122"/>
                <a:cs typeface="Times New Roman" panose="02020603050405020304" pitchFamily="18" charset="0"/>
              </a:rPr>
              <a:t>1945</a:t>
            </a:r>
            <a:r>
              <a:rPr lang="zh-CN" altLang="en-US" sz="2000" dirty="0">
                <a:solidFill>
                  <a:prstClr val="white"/>
                </a:solidFill>
                <a:latin typeface="宋体" panose="02010600030101010101" pitchFamily="2" charset="-122"/>
                <a:cs typeface="Times New Roman" panose="02020603050405020304" pitchFamily="18" charset="0"/>
              </a:rPr>
              <a:t>年朝韩分裂，出于意识形态的原因，韩国文学在中国的传播总体上呈现出一种比较低迷的态势。</a:t>
            </a:r>
            <a:endParaRPr lang="en-US" altLang="zh-CN" sz="2000" dirty="0">
              <a:solidFill>
                <a:prstClr val="white"/>
              </a:solidFill>
              <a:latin typeface="宋体" panose="02010600030101010101" pitchFamily="2" charset="-122"/>
              <a:cs typeface="Times New Roman" panose="02020603050405020304" pitchFamily="18" charset="0"/>
            </a:endParaRPr>
          </a:p>
          <a:p>
            <a:r>
              <a:rPr lang="zh-CN" altLang="zh-CN" sz="2000" dirty="0">
                <a:solidFill>
                  <a:prstClr val="white"/>
                </a:solidFill>
                <a:latin typeface="宋体" panose="02010600030101010101" pitchFamily="2" charset="-122"/>
              </a:rPr>
              <a:t>整个７０年代，台湾翻译出版了９卷韩国文学作品</a:t>
            </a:r>
            <a:r>
              <a:rPr lang="zh-CN" altLang="en-US" sz="2000" dirty="0">
                <a:solidFill>
                  <a:prstClr val="white"/>
                </a:solidFill>
                <a:latin typeface="宋体" panose="02010600030101010101" pitchFamily="2" charset="-122"/>
              </a:rPr>
              <a:t>。</a:t>
            </a:r>
            <a:r>
              <a:rPr lang="zh-CN" altLang="zh-CN" sz="2000" dirty="0">
                <a:solidFill>
                  <a:prstClr val="white"/>
                </a:solidFill>
                <a:latin typeface="宋体" panose="02010600030101010101" pitchFamily="2" charset="-122"/>
              </a:rPr>
              <a:t> </a:t>
            </a:r>
            <a:endParaRPr lang="en-US" altLang="zh-CN" sz="2000" dirty="0">
              <a:solidFill>
                <a:prstClr val="white"/>
              </a:solidFill>
              <a:latin typeface="宋体" panose="02010600030101010101" pitchFamily="2" charset="-122"/>
            </a:endParaRPr>
          </a:p>
          <a:p>
            <a:r>
              <a:rPr lang="en-US" altLang="zh-CN" sz="2000" dirty="0">
                <a:solidFill>
                  <a:prstClr val="white"/>
                </a:solidFill>
                <a:latin typeface="宋体" panose="02010600030101010101" pitchFamily="2" charset="-122"/>
              </a:rPr>
              <a:t>1979</a:t>
            </a:r>
            <a:r>
              <a:rPr lang="zh-CN" altLang="zh-CN" sz="2000" dirty="0">
                <a:solidFill>
                  <a:prstClr val="white"/>
                </a:solidFill>
                <a:latin typeface="宋体" panose="02010600030101010101" pitchFamily="2" charset="-122"/>
              </a:rPr>
              <a:t>年</a:t>
            </a:r>
            <a:r>
              <a:rPr lang="en-US" altLang="zh-CN" sz="2000" dirty="0">
                <a:solidFill>
                  <a:prstClr val="white"/>
                </a:solidFill>
                <a:latin typeface="宋体" panose="02010600030101010101" pitchFamily="2" charset="-122"/>
              </a:rPr>
              <a:t>12</a:t>
            </a:r>
            <a:r>
              <a:rPr lang="zh-CN" altLang="zh-CN" sz="2000" dirty="0">
                <a:solidFill>
                  <a:prstClr val="white"/>
                </a:solidFill>
                <a:latin typeface="宋体" panose="02010600030101010101" pitchFamily="2" charset="-122"/>
              </a:rPr>
              <a:t>月，中国的《新世界》杂志翻译刊登了韩国著名诗人金芝河的１５首诗歌。</a:t>
            </a:r>
            <a:endParaRPr lang="en-US" altLang="zh-CN" sz="2000" dirty="0">
              <a:solidFill>
                <a:prstClr val="white"/>
              </a:solidFill>
              <a:latin typeface="宋体" panose="02010600030101010101" pitchFamily="2" charset="-122"/>
            </a:endParaRPr>
          </a:p>
          <a:p>
            <a:r>
              <a:rPr lang="zh-CN" altLang="zh-CN" sz="2000" dirty="0">
                <a:solidFill>
                  <a:prstClr val="white"/>
                </a:solidFill>
                <a:latin typeface="宋体" panose="02010600030101010101" pitchFamily="2" charset="-122"/>
              </a:rPr>
              <a:t>２０世纪８０年代，随着中国大陆开始改革开放，中韩两国的文学交流迎来了一 个崭新的局面。从此，大陆也开始译介韩国的现代文学作品。进入８０年代，大陆开始出版发行韩国现代文学的单行本作品。１９８３年，上海译文出版社将部分作家的短篇小说合在一起，出版了《南朝鲜小说集》。北京的社会科学文献出版社出版了包括尹兴吉等人作品在内的《韩国短篇小说选集》。８０年代，大陆共翻译出版了１３卷韩国现代文学作品。自此，新中国成立以后，大陆翻译出版的韩国文学作品数量首次超过了朝鲜。此外，还有韩国和朝鲜两国共有的一些古典文学作品和姜敬爱等人的作品。同一时期，台湾共翻译出版了８卷韩国文学作品，其中有４卷是短篇小说集，此外还有崔仁浩、黄皙暎、郑飞石等人的小说。</a:t>
            </a:r>
            <a:endParaRPr lang="zh-CN" altLang="en-US" sz="2400" dirty="0">
              <a:solidFill>
                <a:prstClr val="white"/>
              </a:solidFill>
              <a:latin typeface="宋体" panose="02010600030101010101" pitchFamily="2" charset="-122"/>
            </a:endParaRPr>
          </a:p>
        </p:txBody>
      </p:sp>
    </p:spTree>
    <p:extLst>
      <p:ext uri="{BB962C8B-B14F-4D97-AF65-F5344CB8AC3E}">
        <p14:creationId xmlns:p14="http://schemas.microsoft.com/office/powerpoint/2010/main" val="4262500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43429" y="783772"/>
            <a:ext cx="4166005" cy="461665"/>
          </a:xfrm>
          <a:prstGeom prst="rect">
            <a:avLst/>
          </a:prstGeom>
          <a:noFill/>
        </p:spPr>
        <p:txBody>
          <a:bodyPr wrap="square" rtlCol="0">
            <a:spAutoFit/>
          </a:bodyPr>
          <a:lstStyle/>
          <a:p>
            <a:r>
              <a:rPr lang="zh-CN" altLang="en-US" sz="2400" dirty="0">
                <a:solidFill>
                  <a:prstClr val="white"/>
                </a:solidFill>
              </a:rPr>
              <a:t>（一）全球图书馆馆藏调查</a:t>
            </a:r>
          </a:p>
        </p:txBody>
      </p:sp>
      <p:sp>
        <p:nvSpPr>
          <p:cNvPr id="6" name="文本框 5"/>
          <p:cNvSpPr txBox="1"/>
          <p:nvPr/>
        </p:nvSpPr>
        <p:spPr>
          <a:xfrm>
            <a:off x="943429" y="1436914"/>
            <a:ext cx="3106057" cy="4401205"/>
          </a:xfrm>
          <a:prstGeom prst="rect">
            <a:avLst/>
          </a:prstGeom>
          <a:noFill/>
        </p:spPr>
        <p:txBody>
          <a:bodyPr wrap="square" rtlCol="0">
            <a:spAutoFit/>
          </a:bodyPr>
          <a:lstStyle/>
          <a:p>
            <a:pPr indent="457200"/>
            <a:r>
              <a:rPr lang="en-US" altLang="zh-CN" sz="2000" dirty="0" err="1">
                <a:solidFill>
                  <a:prstClr val="white"/>
                </a:solidFill>
              </a:rPr>
              <a:t>WorldCat</a:t>
            </a:r>
            <a:r>
              <a:rPr lang="zh-CN" altLang="en-US" sz="2000" dirty="0">
                <a:solidFill>
                  <a:prstClr val="white"/>
                </a:solidFill>
              </a:rPr>
              <a:t>数据库是世界上最大的在线联合目录，由在线电脑图书馆中心（</a:t>
            </a:r>
            <a:r>
              <a:rPr lang="en-US" altLang="zh-CN" sz="2000" dirty="0" err="1">
                <a:solidFill>
                  <a:prstClr val="white"/>
                </a:solidFill>
              </a:rPr>
              <a:t>OCLC</a:t>
            </a:r>
            <a:r>
              <a:rPr lang="zh-CN" altLang="en-US" sz="2000" dirty="0">
                <a:solidFill>
                  <a:prstClr val="white"/>
                </a:solidFill>
              </a:rPr>
              <a:t>）所提供，内容涵盖</a:t>
            </a:r>
            <a:r>
              <a:rPr lang="en-US" altLang="zh-CN" sz="2000" dirty="0">
                <a:solidFill>
                  <a:prstClr val="white"/>
                </a:solidFill>
              </a:rPr>
              <a:t>170</a:t>
            </a:r>
            <a:r>
              <a:rPr lang="zh-CN" altLang="en-US" sz="2000" dirty="0">
                <a:solidFill>
                  <a:prstClr val="white"/>
                </a:solidFill>
              </a:rPr>
              <a:t>个国家、</a:t>
            </a:r>
            <a:r>
              <a:rPr lang="en-US" altLang="zh-CN" sz="2000" dirty="0">
                <a:solidFill>
                  <a:prstClr val="white"/>
                </a:solidFill>
              </a:rPr>
              <a:t>72</a:t>
            </a:r>
            <a:r>
              <a:rPr lang="zh-CN" altLang="en-US" sz="2000" dirty="0">
                <a:solidFill>
                  <a:prstClr val="white"/>
                </a:solidFill>
              </a:rPr>
              <a:t>，</a:t>
            </a:r>
            <a:r>
              <a:rPr lang="en-US" altLang="zh-CN" sz="2000" dirty="0">
                <a:solidFill>
                  <a:prstClr val="white"/>
                </a:solidFill>
              </a:rPr>
              <a:t>000</a:t>
            </a:r>
            <a:r>
              <a:rPr lang="zh-CN" altLang="en-US" sz="2000" dirty="0">
                <a:solidFill>
                  <a:prstClr val="white"/>
                </a:solidFill>
              </a:rPr>
              <a:t>所图书馆。</a:t>
            </a:r>
            <a:r>
              <a:rPr lang="en-US" altLang="zh-CN" sz="2000" dirty="0" err="1">
                <a:solidFill>
                  <a:prstClr val="white"/>
                </a:solidFill>
              </a:rPr>
              <a:t>WorldCat</a:t>
            </a:r>
            <a:r>
              <a:rPr lang="zh-CN" altLang="en-US" sz="2000" dirty="0">
                <a:solidFill>
                  <a:prstClr val="white"/>
                </a:solidFill>
              </a:rPr>
              <a:t>目前可以搜索到</a:t>
            </a:r>
            <a:r>
              <a:rPr lang="en-US" altLang="zh-CN" sz="2000" dirty="0">
                <a:solidFill>
                  <a:prstClr val="white"/>
                </a:solidFill>
              </a:rPr>
              <a:t>112</a:t>
            </a:r>
            <a:r>
              <a:rPr lang="zh-CN" altLang="en-US" sz="2000" dirty="0">
                <a:solidFill>
                  <a:prstClr val="white"/>
                </a:solidFill>
              </a:rPr>
              <a:t>个国家近</a:t>
            </a:r>
            <a:r>
              <a:rPr lang="en-US" altLang="zh-CN" sz="2000" dirty="0">
                <a:solidFill>
                  <a:prstClr val="white"/>
                </a:solidFill>
              </a:rPr>
              <a:t>9000</a:t>
            </a:r>
            <a:r>
              <a:rPr lang="zh-CN" altLang="en-US" sz="2000" dirty="0">
                <a:solidFill>
                  <a:prstClr val="white"/>
                </a:solidFill>
              </a:rPr>
              <a:t>家图书馆的数千万书目数据。有研究者做了这样一个调查：在</a:t>
            </a:r>
            <a:r>
              <a:rPr lang="en-US" altLang="zh-CN" sz="2000" dirty="0">
                <a:solidFill>
                  <a:prstClr val="white"/>
                </a:solidFill>
              </a:rPr>
              <a:t>2013</a:t>
            </a:r>
            <a:r>
              <a:rPr lang="zh-CN" altLang="en-US" sz="2000" dirty="0">
                <a:solidFill>
                  <a:prstClr val="white"/>
                </a:solidFill>
              </a:rPr>
              <a:t>年</a:t>
            </a:r>
            <a:r>
              <a:rPr lang="en-US" altLang="zh-CN" sz="2000" dirty="0">
                <a:solidFill>
                  <a:prstClr val="white"/>
                </a:solidFill>
              </a:rPr>
              <a:t>12</a:t>
            </a:r>
            <a:r>
              <a:rPr lang="zh-CN" altLang="en-US" sz="2000" dirty="0">
                <a:solidFill>
                  <a:prstClr val="white"/>
                </a:solidFill>
              </a:rPr>
              <a:t>月对</a:t>
            </a:r>
            <a:r>
              <a:rPr lang="en-US" altLang="zh-CN" sz="2000" dirty="0" err="1">
                <a:solidFill>
                  <a:prstClr val="white"/>
                </a:solidFill>
              </a:rPr>
              <a:t>WorldCat</a:t>
            </a:r>
            <a:r>
              <a:rPr lang="zh-CN" altLang="en-US" sz="2000" dirty="0">
                <a:solidFill>
                  <a:prstClr val="white"/>
                </a:solidFill>
              </a:rPr>
              <a:t>数据库（</a:t>
            </a:r>
            <a:r>
              <a:rPr lang="en-US" altLang="zh-CN" sz="2000" dirty="0" err="1">
                <a:solidFill>
                  <a:prstClr val="white"/>
                </a:solidFill>
              </a:rPr>
              <a:t>www.worldcat.com</a:t>
            </a:r>
            <a:r>
              <a:rPr lang="zh-CN" altLang="en-US" sz="2000" dirty="0">
                <a:solidFill>
                  <a:prstClr val="white"/>
                </a:solidFill>
              </a:rPr>
              <a:t>）进行开县搜索统计，结果如右表：</a:t>
            </a:r>
          </a:p>
        </p:txBody>
      </p:sp>
      <p:graphicFrame>
        <p:nvGraphicFramePr>
          <p:cNvPr id="7" name="表格 6"/>
          <p:cNvGraphicFramePr>
            <a:graphicFrameLocks noGrp="1"/>
          </p:cNvGraphicFramePr>
          <p:nvPr>
            <p:extLst/>
          </p:nvPr>
        </p:nvGraphicFramePr>
        <p:xfrm>
          <a:off x="4049486" y="1538514"/>
          <a:ext cx="7438209" cy="3905331"/>
        </p:xfrm>
        <a:graphic>
          <a:graphicData uri="http://schemas.openxmlformats.org/drawingml/2006/table">
            <a:tbl>
              <a:tblPr firstRow="1" firstCol="1" bandRow="1">
                <a:tableStyleId>{5C22544A-7EE6-4342-B048-85BDC9FD1C3A}</a:tableStyleId>
              </a:tblPr>
              <a:tblGrid>
                <a:gridCol w="6248038">
                  <a:extLst>
                    <a:ext uri="{9D8B030D-6E8A-4147-A177-3AD203B41FA5}">
                      <a16:colId xmlns="" xmlns:a16="http://schemas.microsoft.com/office/drawing/2014/main" val="20000"/>
                    </a:ext>
                  </a:extLst>
                </a:gridCol>
                <a:gridCol w="1190171">
                  <a:extLst>
                    <a:ext uri="{9D8B030D-6E8A-4147-A177-3AD203B41FA5}">
                      <a16:colId xmlns="" xmlns:a16="http://schemas.microsoft.com/office/drawing/2014/main" val="20001"/>
                    </a:ext>
                  </a:extLst>
                </a:gridCol>
              </a:tblGrid>
              <a:tr h="435429">
                <a:tc>
                  <a:txBody>
                    <a:bodyPr/>
                    <a:lstStyle/>
                    <a:p>
                      <a:pPr indent="304800" algn="ctr">
                        <a:lnSpc>
                          <a:spcPct val="150000"/>
                        </a:lnSpc>
                        <a:spcAft>
                          <a:spcPts val="0"/>
                        </a:spcAft>
                      </a:pPr>
                      <a:r>
                        <a:rPr lang="zh-CN" sz="1600" kern="100" dirty="0">
                          <a:effectLst/>
                        </a:rPr>
                        <a:t>金庸小说英译本</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zh-CN" sz="1600" kern="100" dirty="0">
                          <a:effectLst/>
                        </a:rPr>
                        <a:t>馆藏量</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676191">
                <a:tc>
                  <a:txBody>
                    <a:bodyPr/>
                    <a:lstStyle/>
                    <a:p>
                      <a:pPr indent="304800" algn="ctr">
                        <a:lnSpc>
                          <a:spcPct val="150000"/>
                        </a:lnSpc>
                        <a:spcAft>
                          <a:spcPts val="0"/>
                        </a:spcAft>
                      </a:pPr>
                      <a:r>
                        <a:rPr lang="en-US" sz="2000" kern="100" dirty="0">
                          <a:effectLst/>
                        </a:rPr>
                        <a:t>Flying Fox of Snow Mountain</a:t>
                      </a:r>
                      <a:r>
                        <a:rPr lang="zh-CN" sz="2000" kern="100" dirty="0">
                          <a:effectLst/>
                        </a:rPr>
                        <a:t>（《雪山飞狐》）</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75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735921">
                <a:tc>
                  <a:txBody>
                    <a:bodyPr/>
                    <a:lstStyle/>
                    <a:p>
                      <a:pPr indent="304800" algn="ctr">
                        <a:lnSpc>
                          <a:spcPct val="150000"/>
                        </a:lnSpc>
                        <a:spcAft>
                          <a:spcPts val="0"/>
                        </a:spcAft>
                      </a:pPr>
                      <a:r>
                        <a:rPr lang="en-US" sz="2000" kern="100" dirty="0">
                          <a:effectLst/>
                        </a:rPr>
                        <a:t>The Deer and The Cauldron</a:t>
                      </a:r>
                      <a:r>
                        <a:rPr lang="zh-CN" sz="2000" kern="100" dirty="0">
                          <a:effectLst/>
                        </a:rPr>
                        <a:t>（</a:t>
                      </a:r>
                      <a:r>
                        <a:rPr lang="en-US" sz="2000" kern="100" dirty="0" err="1">
                          <a:effectLst/>
                        </a:rPr>
                        <a:t>Bk.1</a:t>
                      </a:r>
                      <a:r>
                        <a:rPr lang="zh-CN" sz="2000" kern="100" dirty="0">
                          <a:effectLst/>
                        </a:rPr>
                        <a:t>）（《鹿鼎记</a:t>
                      </a:r>
                      <a:r>
                        <a:rPr lang="en-US" sz="2000" kern="100" dirty="0">
                          <a:effectLst/>
                        </a:rPr>
                        <a:t>1</a:t>
                      </a:r>
                      <a:r>
                        <a:rPr lang="zh-CN" sz="2000" kern="100" dirty="0">
                          <a:effectLst/>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119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777093">
                <a:tc>
                  <a:txBody>
                    <a:bodyPr/>
                    <a:lstStyle/>
                    <a:p>
                      <a:pPr indent="304800" algn="ctr">
                        <a:lnSpc>
                          <a:spcPct val="150000"/>
                        </a:lnSpc>
                        <a:spcAft>
                          <a:spcPts val="0"/>
                        </a:spcAft>
                      </a:pPr>
                      <a:r>
                        <a:rPr lang="en-US" sz="1600" kern="100">
                          <a:effectLst/>
                        </a:rPr>
                        <a:t>The Deer and The Cauldron</a:t>
                      </a:r>
                      <a:r>
                        <a:rPr lang="zh-CN" sz="1600" kern="100">
                          <a:effectLst/>
                        </a:rPr>
                        <a:t>（</a:t>
                      </a:r>
                      <a:r>
                        <a:rPr lang="en-US" sz="1600" kern="100">
                          <a:effectLst/>
                        </a:rPr>
                        <a:t>Bk.2</a:t>
                      </a:r>
                      <a:r>
                        <a:rPr lang="zh-CN" sz="1600" kern="100">
                          <a:effectLst/>
                        </a:rPr>
                        <a:t>）（《鹿鼎记</a:t>
                      </a:r>
                      <a:r>
                        <a:rPr lang="en-US" sz="1600" kern="100">
                          <a:effectLst/>
                        </a:rPr>
                        <a:t>2</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95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697275">
                <a:tc>
                  <a:txBody>
                    <a:bodyPr/>
                    <a:lstStyle/>
                    <a:p>
                      <a:pPr indent="304800" algn="ctr">
                        <a:lnSpc>
                          <a:spcPct val="150000"/>
                        </a:lnSpc>
                        <a:spcAft>
                          <a:spcPts val="0"/>
                        </a:spcAft>
                      </a:pPr>
                      <a:r>
                        <a:rPr lang="en-US" sz="1600" kern="100">
                          <a:effectLst/>
                        </a:rPr>
                        <a:t>The Deer and The Cauldron</a:t>
                      </a:r>
                      <a:r>
                        <a:rPr lang="zh-CN" sz="1600" kern="100">
                          <a:effectLst/>
                        </a:rPr>
                        <a:t>（</a:t>
                      </a:r>
                      <a:r>
                        <a:rPr lang="en-US" sz="1600" kern="100">
                          <a:effectLst/>
                        </a:rPr>
                        <a:t>Bk.3</a:t>
                      </a:r>
                      <a:r>
                        <a:rPr lang="zh-CN" sz="1600" kern="100">
                          <a:effectLst/>
                        </a:rPr>
                        <a:t>）（《鹿鼎记</a:t>
                      </a:r>
                      <a:r>
                        <a:rPr lang="en-US" sz="1600" kern="100">
                          <a:effectLst/>
                        </a:rPr>
                        <a:t>3</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90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583422">
                <a:tc>
                  <a:txBody>
                    <a:bodyPr/>
                    <a:lstStyle/>
                    <a:p>
                      <a:pPr indent="304800" algn="ctr">
                        <a:lnSpc>
                          <a:spcPct val="150000"/>
                        </a:lnSpc>
                        <a:spcAft>
                          <a:spcPts val="0"/>
                        </a:spcAft>
                      </a:pPr>
                      <a:r>
                        <a:rPr lang="en-US" sz="1600" kern="100">
                          <a:effectLst/>
                        </a:rPr>
                        <a:t>The Book and The Sword</a:t>
                      </a:r>
                      <a:r>
                        <a:rPr lang="zh-CN" sz="1600" kern="100">
                          <a:effectLst/>
                        </a:rPr>
                        <a:t>（《书剑恩仇录》）</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50000"/>
                        </a:lnSpc>
                        <a:spcAft>
                          <a:spcPts val="0"/>
                        </a:spcAft>
                      </a:pPr>
                      <a:r>
                        <a:rPr lang="en-US" sz="1600" kern="100" dirty="0">
                          <a:effectLst/>
                        </a:rPr>
                        <a:t>115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2326054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9885" y="783771"/>
            <a:ext cx="4513943" cy="461665"/>
          </a:xfrm>
          <a:prstGeom prst="rect">
            <a:avLst/>
          </a:prstGeom>
          <a:noFill/>
        </p:spPr>
        <p:txBody>
          <a:bodyPr wrap="square" rtlCol="0">
            <a:spAutoFit/>
          </a:bodyPr>
          <a:lstStyle/>
          <a:p>
            <a:r>
              <a:rPr lang="zh-CN" altLang="en-US" sz="2400" dirty="0">
                <a:solidFill>
                  <a:prstClr val="white"/>
                </a:solidFill>
              </a:rPr>
              <a:t>（二）亚马逊图书销售调查</a:t>
            </a:r>
          </a:p>
        </p:txBody>
      </p:sp>
      <p:sp>
        <p:nvSpPr>
          <p:cNvPr id="6" name="文本框 5"/>
          <p:cNvSpPr txBox="1"/>
          <p:nvPr/>
        </p:nvSpPr>
        <p:spPr>
          <a:xfrm>
            <a:off x="1074056" y="1611087"/>
            <a:ext cx="4165600" cy="4093428"/>
          </a:xfrm>
          <a:prstGeom prst="rect">
            <a:avLst/>
          </a:prstGeom>
          <a:noFill/>
        </p:spPr>
        <p:txBody>
          <a:bodyPr wrap="square" rtlCol="0">
            <a:spAutoFit/>
          </a:bodyPr>
          <a:lstStyle/>
          <a:p>
            <a:r>
              <a:rPr lang="zh-CN" altLang="en-US" sz="2000" dirty="0">
                <a:solidFill>
                  <a:prstClr val="white"/>
                </a:solidFill>
              </a:rPr>
              <a:t>亚马逊公司（</a:t>
            </a:r>
            <a:r>
              <a:rPr lang="en-US" altLang="zh-CN" sz="2000" dirty="0" err="1">
                <a:solidFill>
                  <a:prstClr val="white"/>
                </a:solidFill>
              </a:rPr>
              <a:t>www.amazon.com</a:t>
            </a:r>
            <a:r>
              <a:rPr lang="zh-CN" altLang="en-US" sz="2000" dirty="0">
                <a:solidFill>
                  <a:prstClr val="white"/>
                </a:solidFill>
              </a:rPr>
              <a:t>）是美国最大的一家网络电子商务公司，总部位于华盛顿州的西雅图，是网络上最早开始经营电子商务的公司之一。其中亚马逊的网上图书商店是世界上线上最大的网络书店之一，该网的书评是监测读者接受图书情况的手段之一，也是了解西方读者对我国武侠文学态度的绝佳平台。因此，在</a:t>
            </a:r>
            <a:r>
              <a:rPr lang="en-US" altLang="zh-CN" sz="2000" dirty="0">
                <a:solidFill>
                  <a:prstClr val="white"/>
                </a:solidFill>
              </a:rPr>
              <a:t>2017</a:t>
            </a:r>
            <a:r>
              <a:rPr lang="zh-CN" altLang="en-US" sz="2000" dirty="0">
                <a:solidFill>
                  <a:prstClr val="white"/>
                </a:solidFill>
              </a:rPr>
              <a:t>年</a:t>
            </a:r>
            <a:r>
              <a:rPr lang="en-US" altLang="zh-CN" sz="2000" dirty="0">
                <a:solidFill>
                  <a:prstClr val="white"/>
                </a:solidFill>
              </a:rPr>
              <a:t>11</a:t>
            </a:r>
            <a:r>
              <a:rPr lang="zh-CN" altLang="en-US" sz="2000" dirty="0">
                <a:solidFill>
                  <a:prstClr val="white"/>
                </a:solidFill>
              </a:rPr>
              <a:t>月对美国亚马逊网的金庸武侠小说英译本的读者评论进行了在线调查，具体结果见右表：</a:t>
            </a:r>
          </a:p>
        </p:txBody>
      </p:sp>
      <p:graphicFrame>
        <p:nvGraphicFramePr>
          <p:cNvPr id="14" name="表格 13"/>
          <p:cNvGraphicFramePr>
            <a:graphicFrameLocks noGrp="1"/>
          </p:cNvGraphicFramePr>
          <p:nvPr>
            <p:extLst/>
          </p:nvPr>
        </p:nvGraphicFramePr>
        <p:xfrm>
          <a:off x="5413828" y="1245436"/>
          <a:ext cx="5646058" cy="4667180"/>
        </p:xfrm>
        <a:graphic>
          <a:graphicData uri="http://schemas.openxmlformats.org/drawingml/2006/table">
            <a:tbl>
              <a:tblPr firstRow="1" firstCol="1" bandRow="1">
                <a:tableStyleId>{5C22544A-7EE6-4342-B048-85BDC9FD1C3A}</a:tableStyleId>
              </a:tblPr>
              <a:tblGrid>
                <a:gridCol w="955092">
                  <a:extLst>
                    <a:ext uri="{9D8B030D-6E8A-4147-A177-3AD203B41FA5}">
                      <a16:colId xmlns="" xmlns:a16="http://schemas.microsoft.com/office/drawing/2014/main" val="20000"/>
                    </a:ext>
                  </a:extLst>
                </a:gridCol>
                <a:gridCol w="1724302">
                  <a:extLst>
                    <a:ext uri="{9D8B030D-6E8A-4147-A177-3AD203B41FA5}">
                      <a16:colId xmlns="" xmlns:a16="http://schemas.microsoft.com/office/drawing/2014/main" val="20001"/>
                    </a:ext>
                  </a:extLst>
                </a:gridCol>
                <a:gridCol w="862489">
                  <a:extLst>
                    <a:ext uri="{9D8B030D-6E8A-4147-A177-3AD203B41FA5}">
                      <a16:colId xmlns="" xmlns:a16="http://schemas.microsoft.com/office/drawing/2014/main" val="20002"/>
                    </a:ext>
                  </a:extLst>
                </a:gridCol>
                <a:gridCol w="1145704">
                  <a:extLst>
                    <a:ext uri="{9D8B030D-6E8A-4147-A177-3AD203B41FA5}">
                      <a16:colId xmlns="" xmlns:a16="http://schemas.microsoft.com/office/drawing/2014/main" val="20003"/>
                    </a:ext>
                  </a:extLst>
                </a:gridCol>
                <a:gridCol w="958471">
                  <a:extLst>
                    <a:ext uri="{9D8B030D-6E8A-4147-A177-3AD203B41FA5}">
                      <a16:colId xmlns="" xmlns:a16="http://schemas.microsoft.com/office/drawing/2014/main" val="20004"/>
                    </a:ext>
                  </a:extLst>
                </a:gridCol>
              </a:tblGrid>
              <a:tr h="523418">
                <a:tc>
                  <a:txBody>
                    <a:bodyPr/>
                    <a:lstStyle/>
                    <a:p>
                      <a:pPr algn="ctr">
                        <a:lnSpc>
                          <a:spcPct val="150000"/>
                        </a:lnSpc>
                        <a:spcAft>
                          <a:spcPts val="0"/>
                        </a:spcAft>
                      </a:pPr>
                      <a:r>
                        <a:rPr lang="zh-CN" sz="1600" kern="100">
                          <a:effectLst/>
                        </a:rPr>
                        <a:t>序号</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a:effectLst/>
                        </a:rPr>
                        <a:t>金庸小说英译本</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a:effectLst/>
                        </a:rPr>
                        <a:t>参评人数</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a:effectLst/>
                        </a:rPr>
                        <a:t>读者评分</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600" kern="100">
                          <a:effectLst/>
                        </a:rPr>
                        <a:t>畅销书排行</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789850">
                <a:tc>
                  <a:txBody>
                    <a:bodyPr/>
                    <a:lstStyle/>
                    <a:p>
                      <a:pPr algn="ctr">
                        <a:lnSpc>
                          <a:spcPct val="150000"/>
                        </a:lnSpc>
                        <a:spcAft>
                          <a:spcPts val="0"/>
                        </a:spcAft>
                      </a:pPr>
                      <a:r>
                        <a:rPr lang="en-US" sz="1600" kern="100">
                          <a:effectLst/>
                        </a:rPr>
                        <a:t>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Flying Fox of Snow Mountain</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14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697,209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789850">
                <a:tc>
                  <a:txBody>
                    <a:bodyPr/>
                    <a:lstStyle/>
                    <a:p>
                      <a:pPr algn="ctr">
                        <a:lnSpc>
                          <a:spcPct val="150000"/>
                        </a:lnSpc>
                        <a:spcAft>
                          <a:spcPts val="0"/>
                        </a:spcAft>
                      </a:pPr>
                      <a:r>
                        <a:rPr lang="en-US" sz="1600" kern="100">
                          <a:effectLst/>
                        </a:rPr>
                        <a:t>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The Book and the Sword</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934,612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785320">
                <a:tc>
                  <a:txBody>
                    <a:bodyPr/>
                    <a:lstStyle/>
                    <a:p>
                      <a:pPr algn="ctr">
                        <a:lnSpc>
                          <a:spcPct val="150000"/>
                        </a:lnSpc>
                        <a:spcAft>
                          <a:spcPts val="0"/>
                        </a:spcAft>
                      </a:pPr>
                      <a:r>
                        <a:rPr lang="en-US" sz="1600" kern="100">
                          <a:effectLst/>
                        </a:rPr>
                        <a:t>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The Deer and The Cauldron</a:t>
                      </a:r>
                      <a:r>
                        <a:rPr lang="zh-CN" sz="1600" kern="100">
                          <a:effectLst/>
                        </a:rPr>
                        <a:t>（</a:t>
                      </a:r>
                      <a:r>
                        <a:rPr lang="en-US" sz="1600" kern="100">
                          <a:effectLst/>
                        </a:rPr>
                        <a:t>Bk.1</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20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4.3</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1,709,261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785320">
                <a:tc>
                  <a:txBody>
                    <a:bodyPr/>
                    <a:lstStyle/>
                    <a:p>
                      <a:pPr algn="ctr">
                        <a:lnSpc>
                          <a:spcPct val="150000"/>
                        </a:lnSpc>
                        <a:spcAft>
                          <a:spcPts val="0"/>
                        </a:spcAft>
                      </a:pPr>
                      <a:r>
                        <a:rPr lang="en-US" sz="1600" kern="100">
                          <a:effectLst/>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The Deer and The Cauldron</a:t>
                      </a:r>
                      <a:r>
                        <a:rPr lang="zh-CN" sz="1600" kern="100">
                          <a:effectLst/>
                        </a:rPr>
                        <a:t>（</a:t>
                      </a:r>
                      <a:r>
                        <a:rPr lang="en-US" sz="1600" kern="100">
                          <a:effectLst/>
                        </a:rPr>
                        <a:t>Bk.2</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558,084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785320">
                <a:tc>
                  <a:txBody>
                    <a:bodyPr/>
                    <a:lstStyle/>
                    <a:p>
                      <a:pPr algn="ctr">
                        <a:lnSpc>
                          <a:spcPct val="150000"/>
                        </a:lnSpc>
                        <a:spcAft>
                          <a:spcPts val="0"/>
                        </a:spcAft>
                      </a:pPr>
                      <a:r>
                        <a:rPr lang="en-US" sz="1600" kern="100">
                          <a:effectLst/>
                        </a:rPr>
                        <a:t>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The Deer and The Cauldron</a:t>
                      </a:r>
                      <a:r>
                        <a:rPr lang="zh-CN" sz="1600" kern="100">
                          <a:effectLst/>
                        </a:rPr>
                        <a:t>（</a:t>
                      </a:r>
                      <a:r>
                        <a:rPr lang="en-US" sz="1600" kern="100">
                          <a:effectLst/>
                        </a:rPr>
                        <a:t>Bk.3</a:t>
                      </a:r>
                      <a:r>
                        <a:rPr lang="zh-CN" sz="1600" kern="100">
                          <a:effectLst/>
                        </a:rPr>
                        <a:t>）</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4</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a:effectLst/>
                        </a:rPr>
                        <a:t>3.6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kern="100" dirty="0">
                          <a:effectLst/>
                        </a:rPr>
                        <a:t>2,679,787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1764908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899885" y="783771"/>
            <a:ext cx="4513943" cy="461665"/>
          </a:xfrm>
          <a:prstGeom prst="rect">
            <a:avLst/>
          </a:prstGeom>
          <a:noFill/>
        </p:spPr>
        <p:txBody>
          <a:bodyPr wrap="square" rtlCol="0">
            <a:spAutoFit/>
          </a:bodyPr>
          <a:lstStyle/>
          <a:p>
            <a:r>
              <a:rPr lang="zh-CN" altLang="en-US" sz="2400" dirty="0">
                <a:solidFill>
                  <a:prstClr val="white"/>
                </a:solidFill>
              </a:rPr>
              <a:t>几点发现</a:t>
            </a:r>
          </a:p>
        </p:txBody>
      </p:sp>
      <p:sp>
        <p:nvSpPr>
          <p:cNvPr id="8" name="文本框 7"/>
          <p:cNvSpPr txBox="1"/>
          <p:nvPr/>
        </p:nvSpPr>
        <p:spPr>
          <a:xfrm>
            <a:off x="899885" y="1625600"/>
            <a:ext cx="7068458" cy="2585323"/>
          </a:xfrm>
          <a:prstGeom prst="rect">
            <a:avLst/>
          </a:prstGeom>
          <a:noFill/>
        </p:spPr>
        <p:txBody>
          <a:bodyPr wrap="square" rtlCol="0">
            <a:spAutoFit/>
          </a:bodyPr>
          <a:lstStyle/>
          <a:p>
            <a:r>
              <a:rPr lang="en-US" altLang="zh-CN" sz="2400" dirty="0">
                <a:solidFill>
                  <a:prstClr val="white"/>
                </a:solidFill>
              </a:rPr>
              <a:t>1.</a:t>
            </a:r>
            <a:r>
              <a:rPr lang="zh-CN" altLang="zh-CN" sz="2400" dirty="0">
                <a:solidFill>
                  <a:prstClr val="white"/>
                </a:solidFill>
              </a:rPr>
              <a:t>金庸小说英译本在美国亚马逊网上读者评价非常少，最多参评人数的《鹿鼎记》第一部也才不过</a:t>
            </a:r>
            <a:r>
              <a:rPr lang="en-US" altLang="zh-CN" sz="2400" dirty="0">
                <a:solidFill>
                  <a:prstClr val="white"/>
                </a:solidFill>
              </a:rPr>
              <a:t>20</a:t>
            </a:r>
            <a:r>
              <a:rPr lang="zh-CN" altLang="zh-CN" sz="2400" dirty="0">
                <a:solidFill>
                  <a:prstClr val="white"/>
                </a:solidFill>
              </a:rPr>
              <a:t>人评论，所有评论人数加起来也不过才</a:t>
            </a:r>
            <a:r>
              <a:rPr lang="en-US" altLang="zh-CN" sz="2400" dirty="0">
                <a:solidFill>
                  <a:prstClr val="white"/>
                </a:solidFill>
              </a:rPr>
              <a:t>53</a:t>
            </a:r>
            <a:r>
              <a:rPr lang="zh-CN" altLang="zh-CN" sz="2400" dirty="0">
                <a:solidFill>
                  <a:prstClr val="white"/>
                </a:solidFill>
              </a:rPr>
              <a:t>人。这显示出金庸的武侠小说在西方国家遇冷的情况。在畅销书排行中我们也可以看到，排名最前的作品</a:t>
            </a:r>
            <a:r>
              <a:rPr lang="en-US" altLang="zh-CN" sz="2400" dirty="0">
                <a:solidFill>
                  <a:prstClr val="white"/>
                </a:solidFill>
              </a:rPr>
              <a:t>The Deer and The Cauldron</a:t>
            </a:r>
            <a:r>
              <a:rPr lang="zh-CN" altLang="zh-CN" sz="2400" dirty="0">
                <a:solidFill>
                  <a:prstClr val="white"/>
                </a:solidFill>
              </a:rPr>
              <a:t>（</a:t>
            </a:r>
            <a:r>
              <a:rPr lang="en-US" altLang="zh-CN" sz="2400" dirty="0" err="1">
                <a:solidFill>
                  <a:prstClr val="white"/>
                </a:solidFill>
              </a:rPr>
              <a:t>Bk.2</a:t>
            </a:r>
            <a:r>
              <a:rPr lang="zh-CN" altLang="zh-CN" sz="2400" dirty="0">
                <a:solidFill>
                  <a:prstClr val="white"/>
                </a:solidFill>
              </a:rPr>
              <a:t>）都在</a:t>
            </a:r>
            <a:r>
              <a:rPr lang="en-US" altLang="zh-CN" sz="2400" dirty="0">
                <a:solidFill>
                  <a:prstClr val="white"/>
                </a:solidFill>
              </a:rPr>
              <a:t>50</a:t>
            </a:r>
            <a:r>
              <a:rPr lang="zh-CN" altLang="zh-CN" sz="2400" dirty="0">
                <a:solidFill>
                  <a:prstClr val="white"/>
                </a:solidFill>
              </a:rPr>
              <a:t>万名之后。</a:t>
            </a:r>
          </a:p>
          <a:p>
            <a:endParaRPr lang="zh-CN" altLang="en-US" dirty="0">
              <a:solidFill>
                <a:prstClr val="black"/>
              </a:solidFill>
            </a:endParaRPr>
          </a:p>
        </p:txBody>
      </p:sp>
      <p:pic>
        <p:nvPicPr>
          <p:cNvPr id="13" name="图片 12"/>
          <p:cNvPicPr>
            <a:picLocks noChangeAspect="1"/>
          </p:cNvPicPr>
          <p:nvPr/>
        </p:nvPicPr>
        <p:blipFill>
          <a:blip r:embed="rId2"/>
          <a:stretch>
            <a:fillRect/>
          </a:stretch>
        </p:blipFill>
        <p:spPr>
          <a:xfrm>
            <a:off x="1005568" y="4256246"/>
            <a:ext cx="8294005" cy="1565763"/>
          </a:xfrm>
          <a:prstGeom prst="rect">
            <a:avLst/>
          </a:prstGeom>
        </p:spPr>
      </p:pic>
    </p:spTree>
    <p:extLst>
      <p:ext uri="{BB962C8B-B14F-4D97-AF65-F5344CB8AC3E}">
        <p14:creationId xmlns:p14="http://schemas.microsoft.com/office/powerpoint/2010/main" val="8773986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94970" y="1654628"/>
            <a:ext cx="9144001" cy="3323987"/>
          </a:xfrm>
          <a:prstGeom prst="rect">
            <a:avLst/>
          </a:prstGeom>
          <a:noFill/>
        </p:spPr>
        <p:txBody>
          <a:bodyPr wrap="square" rtlCol="0">
            <a:spAutoFit/>
          </a:bodyPr>
          <a:lstStyle/>
          <a:p>
            <a:r>
              <a:rPr lang="en-US" altLang="zh-CN" sz="2400" dirty="0">
                <a:solidFill>
                  <a:prstClr val="white"/>
                </a:solidFill>
              </a:rPr>
              <a:t>2.</a:t>
            </a:r>
            <a:r>
              <a:rPr lang="zh-CN" altLang="en-US" sz="2400" dirty="0">
                <a:solidFill>
                  <a:prstClr val="white"/>
                </a:solidFill>
              </a:rPr>
              <a:t>金庸武侠小说出版周期过长。</a:t>
            </a:r>
            <a:r>
              <a:rPr lang="en-US" altLang="zh-CN" sz="2400" dirty="0">
                <a:solidFill>
                  <a:prstClr val="white"/>
                </a:solidFill>
              </a:rPr>
              <a:t>《</a:t>
            </a:r>
            <a:r>
              <a:rPr lang="zh-CN" altLang="en-US" sz="2400" dirty="0">
                <a:solidFill>
                  <a:prstClr val="white"/>
                </a:solidFill>
              </a:rPr>
              <a:t>雪山飞狐</a:t>
            </a:r>
            <a:r>
              <a:rPr lang="en-US" altLang="zh-CN" sz="2400" dirty="0">
                <a:solidFill>
                  <a:prstClr val="white"/>
                </a:solidFill>
              </a:rPr>
              <a:t>》</a:t>
            </a:r>
            <a:r>
              <a:rPr lang="zh-CN" altLang="en-US" sz="2400" dirty="0">
                <a:solidFill>
                  <a:prstClr val="white"/>
                </a:solidFill>
              </a:rPr>
              <a:t>是由香港华人莫锦屏（</a:t>
            </a:r>
            <a:r>
              <a:rPr lang="en-US" altLang="zh-CN" sz="2400" dirty="0">
                <a:solidFill>
                  <a:prstClr val="white"/>
                </a:solidFill>
              </a:rPr>
              <a:t>Olivia </a:t>
            </a:r>
            <a:r>
              <a:rPr lang="en-US" altLang="zh-CN" sz="2400" dirty="0" err="1">
                <a:solidFill>
                  <a:prstClr val="white"/>
                </a:solidFill>
              </a:rPr>
              <a:t>Mok</a:t>
            </a:r>
            <a:r>
              <a:rPr lang="zh-CN" altLang="en-US" sz="2400" dirty="0">
                <a:solidFill>
                  <a:prstClr val="white"/>
                </a:solidFill>
              </a:rPr>
              <a:t>）翻译，由香港中文大学出版社分别于</a:t>
            </a:r>
            <a:r>
              <a:rPr lang="en-US" altLang="zh-CN" sz="2400" dirty="0">
                <a:solidFill>
                  <a:prstClr val="white"/>
                </a:solidFill>
              </a:rPr>
              <a:t>1993</a:t>
            </a:r>
            <a:r>
              <a:rPr lang="zh-CN" altLang="en-US" sz="2400" dirty="0">
                <a:solidFill>
                  <a:prstClr val="white"/>
                </a:solidFill>
              </a:rPr>
              <a:t>年与</a:t>
            </a:r>
            <a:r>
              <a:rPr lang="en-US" altLang="zh-CN" sz="2400" dirty="0">
                <a:solidFill>
                  <a:prstClr val="white"/>
                </a:solidFill>
              </a:rPr>
              <a:t>1996</a:t>
            </a:r>
            <a:r>
              <a:rPr lang="zh-CN" altLang="en-US" sz="2400" dirty="0">
                <a:solidFill>
                  <a:prstClr val="white"/>
                </a:solidFill>
              </a:rPr>
              <a:t>年出版。</a:t>
            </a:r>
            <a:r>
              <a:rPr lang="en-US" altLang="zh-CN" sz="2400" dirty="0">
                <a:solidFill>
                  <a:prstClr val="white"/>
                </a:solidFill>
              </a:rPr>
              <a:t>《</a:t>
            </a:r>
            <a:r>
              <a:rPr lang="zh-CN" altLang="en-US" sz="2400" dirty="0">
                <a:solidFill>
                  <a:prstClr val="white"/>
                </a:solidFill>
              </a:rPr>
              <a:t>鹿鼎记</a:t>
            </a:r>
            <a:r>
              <a:rPr lang="en-US" altLang="zh-CN" sz="2400" dirty="0">
                <a:solidFill>
                  <a:prstClr val="white"/>
                </a:solidFill>
              </a:rPr>
              <a:t>》</a:t>
            </a:r>
            <a:r>
              <a:rPr lang="zh-CN" altLang="en-US" sz="2400" dirty="0">
                <a:solidFill>
                  <a:prstClr val="white"/>
                </a:solidFill>
              </a:rPr>
              <a:t>由英国汉学家闵福德（</a:t>
            </a:r>
            <a:r>
              <a:rPr lang="en-US" altLang="zh-CN" sz="2400" dirty="0">
                <a:solidFill>
                  <a:prstClr val="white"/>
                </a:solidFill>
              </a:rPr>
              <a:t>John Minford</a:t>
            </a:r>
            <a:r>
              <a:rPr lang="zh-CN" altLang="en-US" sz="2400" dirty="0">
                <a:solidFill>
                  <a:prstClr val="white"/>
                </a:solidFill>
              </a:rPr>
              <a:t>）翻译，共三册，由牛津大学出版社分别于</a:t>
            </a:r>
            <a:r>
              <a:rPr lang="en-US" altLang="zh-CN" sz="2400" dirty="0">
                <a:solidFill>
                  <a:prstClr val="white"/>
                </a:solidFill>
              </a:rPr>
              <a:t>1997</a:t>
            </a:r>
            <a:r>
              <a:rPr lang="zh-CN" altLang="en-US" sz="2400" dirty="0">
                <a:solidFill>
                  <a:prstClr val="white"/>
                </a:solidFill>
              </a:rPr>
              <a:t>年、</a:t>
            </a:r>
            <a:r>
              <a:rPr lang="en-US" altLang="zh-CN" sz="2400" dirty="0">
                <a:solidFill>
                  <a:prstClr val="white"/>
                </a:solidFill>
              </a:rPr>
              <a:t>1999</a:t>
            </a:r>
            <a:r>
              <a:rPr lang="zh-CN" altLang="en-US" sz="2400" dirty="0">
                <a:solidFill>
                  <a:prstClr val="white"/>
                </a:solidFill>
              </a:rPr>
              <a:t>年与</a:t>
            </a:r>
            <a:r>
              <a:rPr lang="en-US" altLang="zh-CN" sz="2400" dirty="0">
                <a:solidFill>
                  <a:prstClr val="white"/>
                </a:solidFill>
              </a:rPr>
              <a:t>2002</a:t>
            </a:r>
            <a:r>
              <a:rPr lang="zh-CN" altLang="en-US" sz="2400" dirty="0">
                <a:solidFill>
                  <a:prstClr val="white"/>
                </a:solidFill>
              </a:rPr>
              <a:t>年出版。</a:t>
            </a:r>
            <a:r>
              <a:rPr lang="en-US" altLang="zh-CN" sz="2400" dirty="0">
                <a:solidFill>
                  <a:prstClr val="white"/>
                </a:solidFill>
              </a:rPr>
              <a:t>《</a:t>
            </a:r>
            <a:r>
              <a:rPr lang="zh-CN" altLang="en-US" sz="2400" dirty="0">
                <a:solidFill>
                  <a:prstClr val="white"/>
                </a:solidFill>
              </a:rPr>
              <a:t>书剑恩仇录</a:t>
            </a:r>
            <a:r>
              <a:rPr lang="en-US" altLang="zh-CN" sz="2400" dirty="0">
                <a:solidFill>
                  <a:prstClr val="white"/>
                </a:solidFill>
              </a:rPr>
              <a:t>》</a:t>
            </a:r>
            <a:r>
              <a:rPr lang="zh-CN" altLang="en-US" sz="2400" dirty="0">
                <a:solidFill>
                  <a:prstClr val="white"/>
                </a:solidFill>
              </a:rPr>
              <a:t>由英国汉学家恩沙（</a:t>
            </a:r>
            <a:r>
              <a:rPr lang="en-US" altLang="zh-CN" sz="2400" dirty="0">
                <a:solidFill>
                  <a:prstClr val="white"/>
                </a:solidFill>
              </a:rPr>
              <a:t>Graham </a:t>
            </a:r>
            <a:r>
              <a:rPr lang="en-US" altLang="zh-CN" sz="2400" dirty="0" err="1">
                <a:solidFill>
                  <a:prstClr val="white"/>
                </a:solidFill>
              </a:rPr>
              <a:t>Earnshaw</a:t>
            </a:r>
            <a:r>
              <a:rPr lang="zh-CN" altLang="en-US" sz="2400" dirty="0">
                <a:solidFill>
                  <a:prstClr val="white"/>
                </a:solidFill>
              </a:rPr>
              <a:t>）翻译，由牛津大学出版社于</a:t>
            </a:r>
            <a:r>
              <a:rPr lang="en-US" altLang="zh-CN" sz="2400" dirty="0">
                <a:solidFill>
                  <a:prstClr val="white"/>
                </a:solidFill>
              </a:rPr>
              <a:t>2004</a:t>
            </a:r>
            <a:r>
              <a:rPr lang="zh-CN" altLang="en-US" sz="2400" dirty="0">
                <a:solidFill>
                  <a:prstClr val="white"/>
                </a:solidFill>
              </a:rPr>
              <a:t>年出版。以鹿鼎记的翻译出版为例，第一部的出版与第三部的出版之间隔了</a:t>
            </a:r>
            <a:r>
              <a:rPr lang="en-US" altLang="zh-CN" sz="2400" dirty="0">
                <a:solidFill>
                  <a:prstClr val="white"/>
                </a:solidFill>
              </a:rPr>
              <a:t>5</a:t>
            </a:r>
            <a:r>
              <a:rPr lang="zh-CN" altLang="en-US" sz="2400" dirty="0">
                <a:solidFill>
                  <a:prstClr val="white"/>
                </a:solidFill>
              </a:rPr>
              <a:t>年之久，长时间的等待消磨了读者的耐心与热情，使读者大量流失。</a:t>
            </a:r>
            <a:endParaRPr lang="zh-CN" altLang="zh-CN" sz="2400" dirty="0">
              <a:solidFill>
                <a:prstClr val="white"/>
              </a:solidFill>
            </a:endParaRPr>
          </a:p>
          <a:p>
            <a:endParaRPr lang="zh-CN" altLang="en-US" dirty="0">
              <a:solidFill>
                <a:prstClr val="black"/>
              </a:solidFill>
            </a:endParaRPr>
          </a:p>
        </p:txBody>
      </p:sp>
    </p:spTree>
    <p:extLst>
      <p:ext uri="{BB962C8B-B14F-4D97-AF65-F5344CB8AC3E}">
        <p14:creationId xmlns:p14="http://schemas.microsoft.com/office/powerpoint/2010/main" val="3402879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523999" y="1117600"/>
            <a:ext cx="9144001" cy="1846659"/>
          </a:xfrm>
          <a:prstGeom prst="rect">
            <a:avLst/>
          </a:prstGeom>
          <a:noFill/>
        </p:spPr>
        <p:txBody>
          <a:bodyPr wrap="square" rtlCol="0">
            <a:spAutoFit/>
          </a:bodyPr>
          <a:lstStyle/>
          <a:p>
            <a:r>
              <a:rPr lang="en-US" altLang="zh-CN" sz="2400" dirty="0">
                <a:solidFill>
                  <a:prstClr val="white"/>
                </a:solidFill>
              </a:rPr>
              <a:t>3.</a:t>
            </a:r>
            <a:r>
              <a:rPr lang="zh-CN" altLang="en-US" sz="2400" dirty="0">
                <a:solidFill>
                  <a:prstClr val="white"/>
                </a:solidFill>
              </a:rPr>
              <a:t>金庸小说英译本的潜在市场巨大。通过亚马逊的读者评分我们可以了解到，网友对金庸小说的评价不错，平均得分为</a:t>
            </a:r>
            <a:r>
              <a:rPr lang="en-US" altLang="zh-CN" sz="2400" dirty="0">
                <a:solidFill>
                  <a:prstClr val="white"/>
                </a:solidFill>
              </a:rPr>
              <a:t>4.04</a:t>
            </a:r>
            <a:r>
              <a:rPr lang="zh-CN" altLang="en-US" sz="2400" dirty="0">
                <a:solidFill>
                  <a:prstClr val="white"/>
                </a:solidFill>
              </a:rPr>
              <a:t>分，甚至也出现了</a:t>
            </a:r>
            <a:r>
              <a:rPr lang="en-US" altLang="zh-CN" sz="2400" dirty="0">
                <a:solidFill>
                  <a:prstClr val="white"/>
                </a:solidFill>
              </a:rPr>
              <a:t>4.6</a:t>
            </a:r>
            <a:r>
              <a:rPr lang="zh-CN" altLang="en-US" sz="2400" dirty="0">
                <a:solidFill>
                  <a:prstClr val="white"/>
                </a:solidFill>
              </a:rPr>
              <a:t>、</a:t>
            </a:r>
            <a:r>
              <a:rPr lang="en-US" altLang="zh-CN" sz="2400" dirty="0">
                <a:solidFill>
                  <a:prstClr val="white"/>
                </a:solidFill>
              </a:rPr>
              <a:t>4.7</a:t>
            </a:r>
            <a:r>
              <a:rPr lang="zh-CN" altLang="en-US" sz="2400" dirty="0">
                <a:solidFill>
                  <a:prstClr val="white"/>
                </a:solidFill>
              </a:rPr>
              <a:t>等较高的分数。可见金庸小说还是比较受美国读者欢迎，潜在市场广阔。</a:t>
            </a:r>
            <a:endParaRPr lang="zh-CN" altLang="zh-CN" sz="2400" dirty="0">
              <a:solidFill>
                <a:prstClr val="white"/>
              </a:solidFill>
            </a:endParaRPr>
          </a:p>
          <a:p>
            <a:endParaRPr lang="zh-CN" altLang="en-US" dirty="0">
              <a:solidFill>
                <a:prstClr val="black"/>
              </a:solidFill>
            </a:endParaRPr>
          </a:p>
        </p:txBody>
      </p:sp>
      <p:pic>
        <p:nvPicPr>
          <p:cNvPr id="2" name="图片 1"/>
          <p:cNvPicPr>
            <a:picLocks noChangeAspect="1"/>
          </p:cNvPicPr>
          <p:nvPr/>
        </p:nvPicPr>
        <p:blipFill>
          <a:blip r:embed="rId2"/>
          <a:stretch>
            <a:fillRect/>
          </a:stretch>
        </p:blipFill>
        <p:spPr>
          <a:xfrm>
            <a:off x="1145720" y="3990864"/>
            <a:ext cx="6963747" cy="10668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721" y="2657243"/>
            <a:ext cx="6963747" cy="1314633"/>
          </a:xfrm>
          <a:prstGeom prst="rect">
            <a:avLst/>
          </a:prstGeom>
        </p:spPr>
      </p:pic>
      <p:pic>
        <p:nvPicPr>
          <p:cNvPr id="4" name="图片 3"/>
          <p:cNvPicPr>
            <a:picLocks noChangeAspect="1"/>
          </p:cNvPicPr>
          <p:nvPr/>
        </p:nvPicPr>
        <p:blipFill>
          <a:blip r:embed="rId4"/>
          <a:stretch>
            <a:fillRect/>
          </a:stretch>
        </p:blipFill>
        <p:spPr>
          <a:xfrm>
            <a:off x="1145720" y="5057664"/>
            <a:ext cx="6562725" cy="1152525"/>
          </a:xfrm>
          <a:prstGeom prst="rect">
            <a:avLst/>
          </a:prstGeom>
        </p:spPr>
      </p:pic>
    </p:spTree>
    <p:extLst>
      <p:ext uri="{BB962C8B-B14F-4D97-AF65-F5344CB8AC3E}">
        <p14:creationId xmlns:p14="http://schemas.microsoft.com/office/powerpoint/2010/main" val="11691171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306285" y="1001486"/>
            <a:ext cx="9144001" cy="5109091"/>
          </a:xfrm>
          <a:prstGeom prst="rect">
            <a:avLst/>
          </a:prstGeom>
          <a:noFill/>
        </p:spPr>
        <p:txBody>
          <a:bodyPr wrap="square" rtlCol="0">
            <a:spAutoFit/>
          </a:bodyPr>
          <a:lstStyle/>
          <a:p>
            <a:r>
              <a:rPr lang="en-US" altLang="zh-CN" sz="2800" dirty="0">
                <a:solidFill>
                  <a:prstClr val="white"/>
                </a:solidFill>
              </a:rPr>
              <a:t>3.</a:t>
            </a:r>
            <a:r>
              <a:rPr lang="zh-CN" altLang="zh-CN" sz="2000" dirty="0">
                <a:solidFill>
                  <a:prstClr val="white"/>
                </a:solidFill>
              </a:rPr>
              <a:t>通过仔细浏览读者的评论，发现评论大概可以分成几大类。</a:t>
            </a:r>
            <a:endParaRPr lang="en-US" altLang="zh-CN" sz="2000" dirty="0">
              <a:solidFill>
                <a:prstClr val="white"/>
              </a:solidFill>
            </a:endParaRPr>
          </a:p>
          <a:p>
            <a:r>
              <a:rPr lang="zh-CN" altLang="zh-CN" sz="2000" dirty="0">
                <a:solidFill>
                  <a:prstClr val="white"/>
                </a:solidFill>
              </a:rPr>
              <a:t>第一，赞赏金庸武侠小说本身极富创造力与想象力，甚至有读者把金庸视为中国的马克吐温与《魔戒》的作者托尔金。</a:t>
            </a:r>
            <a:r>
              <a:rPr lang="zh-CN" altLang="en-US" sz="2000" dirty="0">
                <a:solidFill>
                  <a:prstClr val="white"/>
                </a:solidFill>
              </a:rPr>
              <a:t>第</a:t>
            </a:r>
            <a:r>
              <a:rPr lang="zh-CN" altLang="zh-CN" sz="2000" dirty="0">
                <a:solidFill>
                  <a:prstClr val="white"/>
                </a:solidFill>
              </a:rPr>
              <a:t>二，大多数读者都认可翻译的质量，但也有读者认为《鹿鼎记》的翻译过多使用俚语，“给人置身中世纪英国的错觉”（</a:t>
            </a:r>
            <a:r>
              <a:rPr lang="en-US" altLang="zh-CN" sz="2000" dirty="0">
                <a:solidFill>
                  <a:prstClr val="white"/>
                </a:solidFill>
              </a:rPr>
              <a:t>The one and only con I had about this book was the use of English (as in from England) style slang. Such as "Sod you!" "Mum" and just a few others I cant remember. Granted this </a:t>
            </a:r>
            <a:r>
              <a:rPr lang="en-US" altLang="zh-CN" sz="2000" dirty="0" err="1">
                <a:solidFill>
                  <a:prstClr val="white"/>
                </a:solidFill>
              </a:rPr>
              <a:t>isnt</a:t>
            </a:r>
            <a:r>
              <a:rPr lang="en-US" altLang="zh-CN" sz="2000" dirty="0">
                <a:solidFill>
                  <a:prstClr val="white"/>
                </a:solidFill>
              </a:rPr>
              <a:t> very often, its mostly near the beginning of the book. But sometimes in the beginning I found myself imagining the setting as Medieval England not China.</a:t>
            </a:r>
            <a:r>
              <a:rPr lang="zh-CN" altLang="zh-CN" sz="2000" dirty="0">
                <a:solidFill>
                  <a:prstClr val="white"/>
                </a:solidFill>
              </a:rPr>
              <a:t>）。很多读者表达了对《雪山飞狐》翻译质量的不满，认为译者的翻译是不专业的：（</a:t>
            </a:r>
            <a:r>
              <a:rPr lang="en-US" altLang="zh-CN" sz="2000" dirty="0">
                <a:solidFill>
                  <a:prstClr val="white"/>
                </a:solidFill>
              </a:rPr>
              <a:t>As a translator myself, I'm well aware of the pitfalls of trying to translate something as culturally rooted as a wuxia novel. Olivia </a:t>
            </a:r>
            <a:r>
              <a:rPr lang="en-US" altLang="zh-CN" sz="2000" dirty="0" err="1">
                <a:solidFill>
                  <a:prstClr val="white"/>
                </a:solidFill>
              </a:rPr>
              <a:t>Mok</a:t>
            </a:r>
            <a:r>
              <a:rPr lang="en-US" altLang="zh-CN" sz="2000" dirty="0">
                <a:solidFill>
                  <a:prstClr val="white"/>
                </a:solidFill>
              </a:rPr>
              <a:t>, apparently, isn't, as this is amongst the worst "professional" translations I've ever seen published. Ideas are completely misrepresented; names of weapons and techniques are rendered anywhere between acceptably to completely incorrectly; and the whole thing is astonishingly lacking in readability, or even fluidity of language.</a:t>
            </a:r>
            <a:r>
              <a:rPr lang="zh-CN" altLang="zh-CN" sz="2000" dirty="0">
                <a:solidFill>
                  <a:prstClr val="white"/>
                </a:solidFill>
              </a:rPr>
              <a:t>）</a:t>
            </a:r>
          </a:p>
          <a:p>
            <a:endParaRPr lang="zh-CN" altLang="en-US" dirty="0">
              <a:solidFill>
                <a:prstClr val="black"/>
              </a:solidFill>
            </a:endParaRPr>
          </a:p>
        </p:txBody>
      </p:sp>
      <p:pic>
        <p:nvPicPr>
          <p:cNvPr id="5" name="图片 4"/>
          <p:cNvPicPr>
            <a:picLocks noChangeAspect="1"/>
          </p:cNvPicPr>
          <p:nvPr/>
        </p:nvPicPr>
        <p:blipFill>
          <a:blip r:embed="rId2"/>
          <a:stretch>
            <a:fillRect/>
          </a:stretch>
        </p:blipFill>
        <p:spPr>
          <a:xfrm>
            <a:off x="435066" y="704849"/>
            <a:ext cx="10886437" cy="2299607"/>
          </a:xfrm>
          <a:prstGeom prst="rect">
            <a:avLst/>
          </a:prstGeom>
        </p:spPr>
      </p:pic>
      <p:pic>
        <p:nvPicPr>
          <p:cNvPr id="6" name="图片 5"/>
          <p:cNvPicPr>
            <a:picLocks noChangeAspect="1"/>
          </p:cNvPicPr>
          <p:nvPr/>
        </p:nvPicPr>
        <p:blipFill>
          <a:blip r:embed="rId3"/>
          <a:stretch>
            <a:fillRect/>
          </a:stretch>
        </p:blipFill>
        <p:spPr>
          <a:xfrm>
            <a:off x="1053810" y="3556031"/>
            <a:ext cx="9396476" cy="1700642"/>
          </a:xfrm>
          <a:prstGeom prst="rect">
            <a:avLst/>
          </a:prstGeom>
        </p:spPr>
      </p:pic>
    </p:spTree>
    <p:extLst>
      <p:ext uri="{BB962C8B-B14F-4D97-AF65-F5344CB8AC3E}">
        <p14:creationId xmlns:p14="http://schemas.microsoft.com/office/powerpoint/2010/main" val="13604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65942" y="2336800"/>
            <a:ext cx="9144001" cy="2113399"/>
          </a:xfrm>
          <a:prstGeom prst="rect">
            <a:avLst/>
          </a:prstGeom>
          <a:noFill/>
        </p:spPr>
        <p:txBody>
          <a:bodyPr wrap="square" rtlCol="0">
            <a:spAutoFit/>
          </a:bodyPr>
          <a:lstStyle/>
          <a:p>
            <a:pPr indent="457200">
              <a:lnSpc>
                <a:spcPts val="3360"/>
              </a:lnSpc>
            </a:pPr>
            <a:r>
              <a:rPr lang="en-US" altLang="zh-CN" sz="2800" dirty="0">
                <a:solidFill>
                  <a:prstClr val="white"/>
                </a:solidFill>
              </a:rPr>
              <a:t> </a:t>
            </a:r>
            <a:r>
              <a:rPr lang="zh-CN" altLang="zh-CN" sz="2800" dirty="0">
                <a:solidFill>
                  <a:prstClr val="white"/>
                </a:solidFill>
              </a:rPr>
              <a:t>综上所述我们可以看出，中国武侠小说虽然已经开始向海外传播，但是其面临着诸如英译数量少、发行周期长、翻译质量稂莠不齐等种种问题。中国武侠小说在海外的传播其范围与接受程度都十分有限。</a:t>
            </a:r>
          </a:p>
          <a:p>
            <a:endParaRPr lang="zh-CN" altLang="en-US" dirty="0">
              <a:solidFill>
                <a:prstClr val="black"/>
              </a:solidFill>
            </a:endParaRPr>
          </a:p>
        </p:txBody>
      </p:sp>
    </p:spTree>
    <p:extLst>
      <p:ext uri="{BB962C8B-B14F-4D97-AF65-F5344CB8AC3E}">
        <p14:creationId xmlns:p14="http://schemas.microsoft.com/office/powerpoint/2010/main" val="31560083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prstClr val="white"/>
                </a:solidFill>
                <a:latin typeface="Segoe Script" panose="020B0504020000000003" pitchFamily="34" charset="0"/>
              </a:rPr>
              <a:t>3</a:t>
            </a:r>
            <a:endParaRPr lang="zh-CN" altLang="en-US" sz="30000" dirty="0">
              <a:solidFill>
                <a:prstClr val="white"/>
              </a:solidFill>
              <a:latin typeface="Segoe Script" panose="020B0504020000000003" pitchFamily="34" charset="0"/>
            </a:endParaRPr>
          </a:p>
        </p:txBody>
      </p:sp>
      <p:sp>
        <p:nvSpPr>
          <p:cNvPr id="8" name="文本框 7"/>
          <p:cNvSpPr txBox="1"/>
          <p:nvPr/>
        </p:nvSpPr>
        <p:spPr>
          <a:xfrm>
            <a:off x="4587561" y="2543620"/>
            <a:ext cx="6532854" cy="1754326"/>
          </a:xfrm>
          <a:prstGeom prst="rect">
            <a:avLst/>
          </a:prstGeom>
          <a:noFill/>
        </p:spPr>
        <p:txBody>
          <a:bodyPr wrap="square" rtlCol="0">
            <a:spAutoFit/>
          </a:bodyPr>
          <a:lstStyle/>
          <a:p>
            <a:pPr algn="ctr"/>
            <a:r>
              <a:rPr lang="zh-CN" altLang="en-US" sz="5400" b="1" dirty="0">
                <a:solidFill>
                  <a:prstClr val="white"/>
                </a:solidFill>
              </a:rPr>
              <a:t>中国武侠文学在海外传播的出路</a:t>
            </a:r>
            <a:endParaRPr lang="zh-CN" altLang="zh-CN" sz="5400" b="1" dirty="0">
              <a:solidFill>
                <a:prstClr val="white"/>
              </a:solidFill>
            </a:endParaRPr>
          </a:p>
        </p:txBody>
      </p:sp>
    </p:spTree>
    <p:extLst>
      <p:ext uri="{BB962C8B-B14F-4D97-AF65-F5344CB8AC3E}">
        <p14:creationId xmlns:p14="http://schemas.microsoft.com/office/powerpoint/2010/main" val="10550838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9600" y="1146629"/>
            <a:ext cx="7146508" cy="738664"/>
          </a:xfrm>
          <a:prstGeom prst="rect">
            <a:avLst/>
          </a:prstGeom>
          <a:noFill/>
        </p:spPr>
        <p:txBody>
          <a:bodyPr wrap="none" rtlCol="0">
            <a:spAutoFit/>
          </a:bodyPr>
          <a:lstStyle/>
          <a:p>
            <a:r>
              <a:rPr lang="zh-CN" altLang="zh-CN" sz="2400" b="1" dirty="0">
                <a:solidFill>
                  <a:prstClr val="white"/>
                </a:solidFill>
              </a:rPr>
              <a:t>（</a:t>
            </a:r>
            <a:r>
              <a:rPr lang="en-US" altLang="zh-CN" sz="2400" b="1" dirty="0">
                <a:solidFill>
                  <a:prstClr val="white"/>
                </a:solidFill>
              </a:rPr>
              <a:t>1</a:t>
            </a:r>
            <a:r>
              <a:rPr lang="zh-CN" altLang="zh-CN" sz="2400" b="1" dirty="0">
                <a:solidFill>
                  <a:prstClr val="white"/>
                </a:solidFill>
              </a:rPr>
              <a:t>）建立中西合璧团队并建立武侠小说英译术语库</a:t>
            </a:r>
            <a:endParaRPr lang="zh-CN" altLang="zh-CN" sz="2400" dirty="0">
              <a:solidFill>
                <a:prstClr val="white"/>
              </a:solidFill>
            </a:endParaRPr>
          </a:p>
          <a:p>
            <a:endParaRPr lang="zh-CN" altLang="en-US" dirty="0">
              <a:solidFill>
                <a:prstClr val="black"/>
              </a:solidFill>
            </a:endParaRPr>
          </a:p>
        </p:txBody>
      </p:sp>
      <p:sp>
        <p:nvSpPr>
          <p:cNvPr id="4" name="文本框 3"/>
          <p:cNvSpPr txBox="1"/>
          <p:nvPr/>
        </p:nvSpPr>
        <p:spPr>
          <a:xfrm>
            <a:off x="1465943" y="2365829"/>
            <a:ext cx="8853714" cy="2677656"/>
          </a:xfrm>
          <a:prstGeom prst="rect">
            <a:avLst/>
          </a:prstGeom>
          <a:noFill/>
        </p:spPr>
        <p:txBody>
          <a:bodyPr wrap="square" rtlCol="0">
            <a:spAutoFit/>
          </a:bodyPr>
          <a:lstStyle/>
          <a:p>
            <a:r>
              <a:rPr lang="zh-CN" altLang="en-US" sz="2400" dirty="0">
                <a:solidFill>
                  <a:prstClr val="white"/>
                </a:solidFill>
              </a:rPr>
              <a:t>想要让中国武侠小说在海外得到更好的传播，就离不开优秀的英译版。现在有很多优秀的译者都是外国人，如才华横溢的英国汉学家闵福德（</a:t>
            </a:r>
            <a:r>
              <a:rPr lang="en-US" altLang="zh-CN" sz="2400" dirty="0">
                <a:solidFill>
                  <a:prstClr val="white"/>
                </a:solidFill>
              </a:rPr>
              <a:t>John Minford</a:t>
            </a:r>
            <a:r>
              <a:rPr lang="zh-CN" altLang="en-US" sz="2400" dirty="0">
                <a:solidFill>
                  <a:prstClr val="white"/>
                </a:solidFill>
              </a:rPr>
              <a:t>），但毕竟外国人难以熟知中国文化的历史与内涵，所以他们都着重对故事情节进行翻译，而简化了武打招式，省略了部分武打场景。鉴于武侠小说融合了大量中国民族文化，翻译难度较高，因此应该引入计算机作为智力参与者，并配合专业的译者团队。</a:t>
            </a:r>
          </a:p>
        </p:txBody>
      </p:sp>
    </p:spTree>
    <p:extLst>
      <p:ext uri="{BB962C8B-B14F-4D97-AF65-F5344CB8AC3E}">
        <p14:creationId xmlns:p14="http://schemas.microsoft.com/office/powerpoint/2010/main" val="37798442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6629" y="1015999"/>
            <a:ext cx="9666514" cy="5293757"/>
          </a:xfrm>
          <a:prstGeom prst="rect">
            <a:avLst/>
          </a:prstGeom>
          <a:noFill/>
        </p:spPr>
        <p:txBody>
          <a:bodyPr wrap="square" rtlCol="0">
            <a:spAutoFit/>
          </a:bodyPr>
          <a:lstStyle/>
          <a:p>
            <a:r>
              <a:rPr lang="zh-CN" altLang="en-US" sz="2000" dirty="0">
                <a:solidFill>
                  <a:prstClr val="white"/>
                </a:solidFill>
              </a:rPr>
              <a:t>一方面，由中西合璧的译者团队主导武侠小说的英译。国家外文局副局长黄友义曾指出</a:t>
            </a:r>
            <a:r>
              <a:rPr lang="en-US" altLang="zh-CN" sz="2000" dirty="0">
                <a:solidFill>
                  <a:prstClr val="white"/>
                </a:solidFill>
              </a:rPr>
              <a:t>: “</a:t>
            </a:r>
            <a:r>
              <a:rPr lang="zh-CN" altLang="en-US" sz="2000" dirty="0">
                <a:solidFill>
                  <a:prstClr val="white"/>
                </a:solidFill>
              </a:rPr>
              <a:t>最好组成一个包括本国人和外国人的翻译搭档。事实上，中国自己出版的四大名著无一不是中国人和外国人共同完成的。”通过这种方式，能最大程度的优化译文的质量，既有助于再现原著的中国味，又有利于作品顺应西方的话语范式与阅读习惯。此外，团队合作也将更加有精力与能力对武侠小说的英译进行遴选、翻译与审校，缩短翻译产出周期。</a:t>
            </a:r>
          </a:p>
          <a:p>
            <a:endParaRPr lang="en-US" altLang="zh-CN" sz="2000" dirty="0">
              <a:solidFill>
                <a:prstClr val="white"/>
              </a:solidFill>
            </a:endParaRPr>
          </a:p>
          <a:p>
            <a:r>
              <a:rPr lang="zh-CN" altLang="en-US" sz="2000" dirty="0">
                <a:solidFill>
                  <a:prstClr val="white"/>
                </a:solidFill>
              </a:rPr>
              <a:t>另一方面，应利用计算机辅助构建武侠小说英译术语库。在武侠小说中，武器、招式、穴位、帮派各种名目众多，专业性强，在英语中并没有现成的对应术语。例如“轻功”一词，莫锦屏在</a:t>
            </a:r>
            <a:r>
              <a:rPr lang="en-US" altLang="zh-CN" sz="2000" dirty="0">
                <a:solidFill>
                  <a:prstClr val="white"/>
                </a:solidFill>
              </a:rPr>
              <a:t>《</a:t>
            </a:r>
            <a:r>
              <a:rPr lang="zh-CN" altLang="en-US" sz="2000" dirty="0">
                <a:solidFill>
                  <a:prstClr val="white"/>
                </a:solidFill>
              </a:rPr>
              <a:t>雪山飞狐</a:t>
            </a:r>
            <a:r>
              <a:rPr lang="en-US" altLang="zh-CN" sz="2000" dirty="0">
                <a:solidFill>
                  <a:prstClr val="white"/>
                </a:solidFill>
              </a:rPr>
              <a:t>》</a:t>
            </a:r>
            <a:r>
              <a:rPr lang="zh-CN" altLang="en-US" sz="2000" dirty="0">
                <a:solidFill>
                  <a:prstClr val="white"/>
                </a:solidFill>
              </a:rPr>
              <a:t>译本中译为</a:t>
            </a:r>
            <a:r>
              <a:rPr lang="en-US" altLang="zh-CN" sz="2000" dirty="0" err="1">
                <a:solidFill>
                  <a:prstClr val="white"/>
                </a:solidFill>
              </a:rPr>
              <a:t>levitational</a:t>
            </a:r>
            <a:r>
              <a:rPr lang="en-US" altLang="zh-CN" sz="2000" dirty="0">
                <a:solidFill>
                  <a:prstClr val="white"/>
                </a:solidFill>
              </a:rPr>
              <a:t> arts</a:t>
            </a:r>
            <a:r>
              <a:rPr lang="zh-CN" altLang="en-US" sz="2000" dirty="0">
                <a:solidFill>
                  <a:prstClr val="white"/>
                </a:solidFill>
              </a:rPr>
              <a:t>，闵福德在</a:t>
            </a:r>
            <a:r>
              <a:rPr lang="en-US" altLang="zh-CN" sz="2000" dirty="0">
                <a:solidFill>
                  <a:prstClr val="white"/>
                </a:solidFill>
              </a:rPr>
              <a:t>《</a:t>
            </a:r>
            <a:r>
              <a:rPr lang="zh-CN" altLang="en-US" sz="2000" dirty="0">
                <a:solidFill>
                  <a:prstClr val="white"/>
                </a:solidFill>
              </a:rPr>
              <a:t>鹿鼎记</a:t>
            </a:r>
            <a:r>
              <a:rPr lang="en-US" altLang="zh-CN" sz="2000" dirty="0">
                <a:solidFill>
                  <a:prstClr val="white"/>
                </a:solidFill>
              </a:rPr>
              <a:t>》</a:t>
            </a:r>
            <a:r>
              <a:rPr lang="zh-CN" altLang="en-US" sz="2000" dirty="0">
                <a:solidFill>
                  <a:prstClr val="white"/>
                </a:solidFill>
              </a:rPr>
              <a:t>译本中译为</a:t>
            </a:r>
            <a:r>
              <a:rPr lang="en-US" altLang="zh-CN" sz="2000" dirty="0">
                <a:solidFill>
                  <a:prstClr val="white"/>
                </a:solidFill>
              </a:rPr>
              <a:t>Art of Flying</a:t>
            </a:r>
            <a:r>
              <a:rPr lang="zh-CN" altLang="en-US" sz="2000" dirty="0">
                <a:solidFill>
                  <a:prstClr val="white"/>
                </a:solidFill>
              </a:rPr>
              <a:t>。无庸赘述，武侠小说的英译实现标准化和规范化，面向翻译的术语库势在必行。可以利用</a:t>
            </a:r>
            <a:r>
              <a:rPr lang="en-US" altLang="zh-CN" sz="2000" dirty="0" err="1">
                <a:solidFill>
                  <a:prstClr val="white"/>
                </a:solidFill>
              </a:rPr>
              <a:t>Trados</a:t>
            </a:r>
            <a:r>
              <a:rPr lang="zh-CN" altLang="en-US" sz="2000" dirty="0">
                <a:solidFill>
                  <a:prstClr val="white"/>
                </a:solidFill>
              </a:rPr>
              <a:t>、</a:t>
            </a:r>
            <a:r>
              <a:rPr lang="en-US" altLang="zh-CN" sz="2000" dirty="0">
                <a:solidFill>
                  <a:prstClr val="white"/>
                </a:solidFill>
              </a:rPr>
              <a:t>Déjà Vu</a:t>
            </a:r>
            <a:r>
              <a:rPr lang="zh-CN" altLang="en-US" sz="2000" dirty="0">
                <a:solidFill>
                  <a:prstClr val="white"/>
                </a:solidFill>
              </a:rPr>
              <a:t>、</a:t>
            </a:r>
            <a:r>
              <a:rPr lang="en-US" altLang="zh-CN" sz="2000" dirty="0" err="1">
                <a:solidFill>
                  <a:prstClr val="white"/>
                </a:solidFill>
              </a:rPr>
              <a:t>Wordfast</a:t>
            </a:r>
            <a:r>
              <a:rPr lang="zh-CN" altLang="en-US" sz="2000" dirty="0">
                <a:solidFill>
                  <a:prstClr val="white"/>
                </a:solidFill>
              </a:rPr>
              <a:t>、</a:t>
            </a:r>
            <a:r>
              <a:rPr lang="en-US" altLang="zh-CN" sz="2000" dirty="0">
                <a:solidFill>
                  <a:prstClr val="white"/>
                </a:solidFill>
              </a:rPr>
              <a:t>Transmit </a:t>
            </a:r>
            <a:r>
              <a:rPr lang="zh-CN" altLang="en-US" sz="2000" dirty="0">
                <a:solidFill>
                  <a:prstClr val="white"/>
                </a:solidFill>
              </a:rPr>
              <a:t>等国际知名计算机辅助翻译软件自带的术语库功能，对武侠小说各种术语的翻译定期检索、分类、存储、更新，甚至预翻译、校对和质量检查，最后，对术语的定义、语境、使用状态、语法信息及其翻译进行匹配、发布和共享。术语库能避免武侠小说特定名词重复翻译的局面，能提升翻译的一致性与准确性，提高翻译效率。</a:t>
            </a:r>
          </a:p>
          <a:p>
            <a:endParaRPr lang="zh-CN" altLang="en-US" dirty="0">
              <a:solidFill>
                <a:prstClr val="black"/>
              </a:solidFill>
            </a:endParaRPr>
          </a:p>
        </p:txBody>
      </p:sp>
    </p:spTree>
    <p:extLst>
      <p:ext uri="{BB962C8B-B14F-4D97-AF65-F5344CB8AC3E}">
        <p14:creationId xmlns:p14="http://schemas.microsoft.com/office/powerpoint/2010/main" val="47839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现代韩国文学的传播</a:t>
            </a:r>
            <a:endParaRPr lang="zh-CN" altLang="en-US" sz="1600" b="1" dirty="0">
              <a:solidFill>
                <a:srgbClr val="FFFF99"/>
              </a:solidFill>
              <a:latin typeface="Segoe Script" panose="020B0504020000000003" pitchFamily="34" charset="0"/>
            </a:endParaRPr>
          </a:p>
        </p:txBody>
      </p:sp>
      <p:sp>
        <p:nvSpPr>
          <p:cNvPr id="7" name="矩形 6"/>
          <p:cNvSpPr/>
          <p:nvPr/>
        </p:nvSpPr>
        <p:spPr>
          <a:xfrm>
            <a:off x="1779182" y="1657349"/>
            <a:ext cx="9340732" cy="4401205"/>
          </a:xfrm>
          <a:prstGeom prst="rect">
            <a:avLst/>
          </a:prstGeom>
        </p:spPr>
        <p:txBody>
          <a:bodyPr wrap="square">
            <a:spAutoFit/>
          </a:bodyPr>
          <a:lstStyle/>
          <a:p>
            <a:r>
              <a:rPr lang="zh-CN" altLang="zh-CN" sz="2000" dirty="0">
                <a:solidFill>
                  <a:prstClr val="white"/>
                </a:solidFill>
              </a:rPr>
              <a:t>进入２０世纪９０年代以后，中国大陆开始全面译介韩国现代文学作品。９０年代前期，翻译出版了金素月的诗集、李银相的时调选集，以及由韩国文艺振兴院资助出版的《韩国诗选》；小说方面，出版了两卷短篇小说选集，还有柳周眩的《玫瑰夫人》、郑飞石的《小说孙子兵法》、宋影的《金土日以及月火水》和李文烈的《被我们扭曲的英雄》。</a:t>
            </a:r>
            <a:endParaRPr lang="en-US" altLang="zh-CN" sz="2000" dirty="0">
              <a:solidFill>
                <a:prstClr val="white"/>
              </a:solidFill>
            </a:endParaRPr>
          </a:p>
          <a:p>
            <a:r>
              <a:rPr lang="zh-CN" altLang="zh-CN" sz="2000" b="1" dirty="0">
                <a:solidFill>
                  <a:prstClr val="white"/>
                </a:solidFill>
              </a:rPr>
              <a:t>９０年代后期</a:t>
            </a:r>
            <a:r>
              <a:rPr lang="zh-CN" altLang="zh-CN" sz="2000" dirty="0">
                <a:solidFill>
                  <a:prstClr val="white"/>
                </a:solidFill>
              </a:rPr>
              <a:t>，翻译出版了郑贤雄的《马卢达》、韩末淑的《美的灵 歌》。此外，韩国文艺振兴院资助翻译出版了廉想涉的《三代》，韩国大山文化财团资助翻译出版了李文烈的长篇小说《人的儿子》。</a:t>
            </a:r>
            <a:endParaRPr lang="en-US" altLang="zh-CN" sz="2000" dirty="0">
              <a:solidFill>
                <a:prstClr val="white"/>
              </a:solidFill>
            </a:endParaRPr>
          </a:p>
          <a:p>
            <a:r>
              <a:rPr lang="zh-CN" altLang="zh-CN" sz="2000" b="1" dirty="0">
                <a:solidFill>
                  <a:prstClr val="white"/>
                </a:solidFill>
              </a:rPr>
              <a:t>９０年代末期</a:t>
            </a:r>
            <a:r>
              <a:rPr lang="zh-CN" altLang="zh-CN" sz="2000" dirty="0">
                <a:solidFill>
                  <a:prstClr val="white"/>
                </a:solidFill>
              </a:rPr>
              <a:t>，除了译介金圣钟的《美丽的密会》和《刑警金炳浩》以外，还通过翻译金正贤的长篇小说《爸爸》和根据电影《信》改编的同名小说，开启了出版界的“韩流”先河。</a:t>
            </a:r>
            <a:endParaRPr lang="en-US" altLang="zh-CN" sz="2000" dirty="0">
              <a:solidFill>
                <a:prstClr val="white"/>
              </a:solidFill>
            </a:endParaRPr>
          </a:p>
          <a:p>
            <a:r>
              <a:rPr lang="zh-CN" altLang="zh-CN" sz="2000" dirty="0">
                <a:solidFill>
                  <a:prstClr val="white"/>
                </a:solidFill>
              </a:rPr>
              <a:t>与８０年代相比，大陆出版的韩国文学作品数量已大大超过了朝鲜。整个９０年代，中国大陆共翻译出版了３１卷韩国文学作品，只翻译出版了２卷朝鲜现代文学作品；台湾由于与韩国中断了外交关系，９０年代只发行了３卷韩国文学作品。</a:t>
            </a:r>
            <a:endParaRPr lang="zh-CN" altLang="en-US" sz="2800" dirty="0">
              <a:solidFill>
                <a:prstClr val="white"/>
              </a:solidFill>
              <a:latin typeface="宋体" panose="02010600030101010101" pitchFamily="2" charset="-122"/>
            </a:endParaRPr>
          </a:p>
        </p:txBody>
      </p:sp>
    </p:spTree>
    <p:extLst>
      <p:ext uri="{BB962C8B-B14F-4D97-AF65-F5344CB8AC3E}">
        <p14:creationId xmlns:p14="http://schemas.microsoft.com/office/powerpoint/2010/main" val="2797510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1486" y="885372"/>
            <a:ext cx="3743332" cy="461665"/>
          </a:xfrm>
          <a:prstGeom prst="rect">
            <a:avLst/>
          </a:prstGeom>
          <a:noFill/>
        </p:spPr>
        <p:txBody>
          <a:bodyPr wrap="none" rtlCol="0">
            <a:spAutoFit/>
          </a:bodyPr>
          <a:lstStyle/>
          <a:p>
            <a:r>
              <a:rPr lang="zh-CN" altLang="zh-CN" sz="2400" b="1" dirty="0">
                <a:solidFill>
                  <a:prstClr val="white"/>
                </a:solidFill>
              </a:rPr>
              <a:t>（</a:t>
            </a:r>
            <a:r>
              <a:rPr lang="en-US" altLang="zh-CN" sz="2400" b="1" dirty="0">
                <a:solidFill>
                  <a:prstClr val="white"/>
                </a:solidFill>
              </a:rPr>
              <a:t>2</a:t>
            </a:r>
            <a:r>
              <a:rPr lang="zh-CN" altLang="zh-CN" sz="2400" b="1" dirty="0">
                <a:solidFill>
                  <a:prstClr val="white"/>
                </a:solidFill>
              </a:rPr>
              <a:t>）实施全媒体营销策略</a:t>
            </a:r>
            <a:endParaRPr lang="zh-CN" altLang="en-US" dirty="0">
              <a:solidFill>
                <a:prstClr val="white"/>
              </a:solidFill>
            </a:endParaRPr>
          </a:p>
        </p:txBody>
      </p:sp>
      <p:sp>
        <p:nvSpPr>
          <p:cNvPr id="3" name="文本框 2"/>
          <p:cNvSpPr txBox="1"/>
          <p:nvPr/>
        </p:nvSpPr>
        <p:spPr>
          <a:xfrm>
            <a:off x="1001486" y="1814286"/>
            <a:ext cx="5921829" cy="3785652"/>
          </a:xfrm>
          <a:prstGeom prst="rect">
            <a:avLst/>
          </a:prstGeom>
          <a:noFill/>
        </p:spPr>
        <p:txBody>
          <a:bodyPr wrap="square" rtlCol="0">
            <a:spAutoFit/>
          </a:bodyPr>
          <a:lstStyle/>
          <a:p>
            <a:r>
              <a:rPr lang="zh-CN" altLang="en-US" sz="2400" dirty="0">
                <a:solidFill>
                  <a:prstClr val="white"/>
                </a:solidFill>
              </a:rPr>
              <a:t>巩固纸媒体营销，拓展出版形式。</a:t>
            </a:r>
            <a:r>
              <a:rPr lang="en-US" altLang="zh-CN" sz="2400" dirty="0">
                <a:solidFill>
                  <a:prstClr val="white"/>
                </a:solidFill>
              </a:rPr>
              <a:t>《</a:t>
            </a:r>
            <a:r>
              <a:rPr lang="zh-CN" altLang="en-US" sz="2400" dirty="0">
                <a:solidFill>
                  <a:prstClr val="white"/>
                </a:solidFill>
              </a:rPr>
              <a:t>鹿鼎记</a:t>
            </a:r>
            <a:r>
              <a:rPr lang="en-US" altLang="zh-CN" sz="2400" dirty="0">
                <a:solidFill>
                  <a:prstClr val="white"/>
                </a:solidFill>
              </a:rPr>
              <a:t>》</a:t>
            </a:r>
            <a:r>
              <a:rPr lang="zh-CN" altLang="en-US" sz="2400" dirty="0">
                <a:solidFill>
                  <a:prstClr val="white"/>
                </a:solidFill>
              </a:rPr>
              <a:t>与</a:t>
            </a:r>
            <a:r>
              <a:rPr lang="en-US" altLang="zh-CN" sz="2400" dirty="0">
                <a:solidFill>
                  <a:prstClr val="white"/>
                </a:solidFill>
              </a:rPr>
              <a:t>《</a:t>
            </a:r>
            <a:r>
              <a:rPr lang="zh-CN" altLang="en-US" sz="2400" dirty="0">
                <a:solidFill>
                  <a:prstClr val="white"/>
                </a:solidFill>
              </a:rPr>
              <a:t>书剑恩仇录</a:t>
            </a:r>
            <a:r>
              <a:rPr lang="en-US" altLang="zh-CN" sz="2400" dirty="0">
                <a:solidFill>
                  <a:prstClr val="white"/>
                </a:solidFill>
              </a:rPr>
              <a:t>》</a:t>
            </a:r>
            <a:r>
              <a:rPr lang="zh-CN" altLang="en-US" sz="2400" dirty="0">
                <a:solidFill>
                  <a:prstClr val="white"/>
                </a:solidFill>
              </a:rPr>
              <a:t>英译本都为精装本，只有</a:t>
            </a:r>
            <a:r>
              <a:rPr lang="en-US" altLang="zh-CN" sz="2400" dirty="0">
                <a:solidFill>
                  <a:prstClr val="white"/>
                </a:solidFill>
              </a:rPr>
              <a:t>《</a:t>
            </a:r>
            <a:r>
              <a:rPr lang="zh-CN" altLang="en-US" sz="2400" dirty="0">
                <a:solidFill>
                  <a:prstClr val="white"/>
                </a:solidFill>
              </a:rPr>
              <a:t>雪山飞狐</a:t>
            </a:r>
            <a:r>
              <a:rPr lang="en-US" altLang="zh-CN" sz="2400" dirty="0">
                <a:solidFill>
                  <a:prstClr val="white"/>
                </a:solidFill>
              </a:rPr>
              <a:t>》</a:t>
            </a:r>
            <a:r>
              <a:rPr lang="zh-CN" altLang="en-US" sz="2400" dirty="0">
                <a:solidFill>
                  <a:prstClr val="white"/>
                </a:solidFill>
              </a:rPr>
              <a:t>为平装本。美国亚马逊图书网显示，</a:t>
            </a:r>
            <a:r>
              <a:rPr lang="en-US" altLang="zh-CN" sz="2400" dirty="0">
                <a:solidFill>
                  <a:prstClr val="white"/>
                </a:solidFill>
              </a:rPr>
              <a:t>《</a:t>
            </a:r>
            <a:r>
              <a:rPr lang="zh-CN" altLang="en-US" sz="2400" dirty="0">
                <a:solidFill>
                  <a:prstClr val="white"/>
                </a:solidFill>
              </a:rPr>
              <a:t>书剑恩仇录</a:t>
            </a:r>
            <a:r>
              <a:rPr lang="en-US" altLang="zh-CN" sz="2400" dirty="0">
                <a:solidFill>
                  <a:prstClr val="white"/>
                </a:solidFill>
              </a:rPr>
              <a:t>》</a:t>
            </a:r>
            <a:r>
              <a:rPr lang="zh-CN" altLang="en-US" sz="2400" dirty="0">
                <a:solidFill>
                  <a:prstClr val="white"/>
                </a:solidFill>
              </a:rPr>
              <a:t>精装本的价格为</a:t>
            </a:r>
            <a:r>
              <a:rPr lang="en-US" altLang="zh-CN" sz="2400" dirty="0">
                <a:solidFill>
                  <a:prstClr val="white"/>
                </a:solidFill>
              </a:rPr>
              <a:t>134.46</a:t>
            </a:r>
            <a:r>
              <a:rPr lang="zh-CN" altLang="en-US" sz="2400" dirty="0">
                <a:solidFill>
                  <a:prstClr val="white"/>
                </a:solidFill>
              </a:rPr>
              <a:t>美元，折合人民币大约</a:t>
            </a:r>
            <a:r>
              <a:rPr lang="en-US" altLang="zh-CN" sz="2400" dirty="0">
                <a:solidFill>
                  <a:prstClr val="white"/>
                </a:solidFill>
              </a:rPr>
              <a:t>889</a:t>
            </a:r>
            <a:r>
              <a:rPr lang="zh-CN" altLang="en-US" sz="2400" dirty="0">
                <a:solidFill>
                  <a:prstClr val="white"/>
                </a:solidFill>
              </a:rPr>
              <a:t>元。因此建议不仅可以出版精装本，更要更多地推出平装本，拓展出版形式。另外，可以在亚马逊等网站上开设在线阅读或电子书等多种阅读方式，使得武侠小说英译本降低成本与价格，以吸引更多读者。</a:t>
            </a:r>
          </a:p>
        </p:txBody>
      </p:sp>
      <p:pic>
        <p:nvPicPr>
          <p:cNvPr id="4" name="图片 3"/>
          <p:cNvPicPr>
            <a:picLocks noChangeAspect="1"/>
          </p:cNvPicPr>
          <p:nvPr/>
        </p:nvPicPr>
        <p:blipFill>
          <a:blip r:embed="rId2"/>
          <a:stretch>
            <a:fillRect/>
          </a:stretch>
        </p:blipFill>
        <p:spPr>
          <a:xfrm>
            <a:off x="6816952" y="1972808"/>
            <a:ext cx="4518454" cy="3020106"/>
          </a:xfrm>
          <a:prstGeom prst="rect">
            <a:avLst/>
          </a:prstGeom>
        </p:spPr>
      </p:pic>
    </p:spTree>
    <p:extLst>
      <p:ext uri="{BB962C8B-B14F-4D97-AF65-F5344CB8AC3E}">
        <p14:creationId xmlns:p14="http://schemas.microsoft.com/office/powerpoint/2010/main" val="14512326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2800" y="711200"/>
            <a:ext cx="5399314" cy="5539978"/>
          </a:xfrm>
          <a:prstGeom prst="rect">
            <a:avLst/>
          </a:prstGeom>
          <a:noFill/>
        </p:spPr>
        <p:txBody>
          <a:bodyPr wrap="square" rtlCol="0">
            <a:spAutoFit/>
          </a:bodyPr>
          <a:lstStyle/>
          <a:p>
            <a:r>
              <a:rPr lang="zh-CN" altLang="zh-CN" sz="2400" dirty="0">
                <a:solidFill>
                  <a:prstClr val="white"/>
                </a:solidFill>
              </a:rPr>
              <a:t>开展多种方式进行产业交互。例如可以踊跃参与各种国际书展，在书展现场举办各种武术表演、普及有关武器、学位等知识，此外还可以召开武侠新书发布会或参与研讨会，积极将中国武侠文学推向世界，提高其吸引力。第三可以综合运用各种媒体手段，例如借助走向世界的武侠电影等话题带动观众阅读原著的兴趣、举办中国武术表演团的世界巡演、拍摄少林、武当、峨眉等中国功夫的纪录片等，提高中国武侠文化在世界的知名度，以此调动西方读者阅读中国武侠文学的兴趣与积极性，借此促进武侠小说英译本的销售。</a:t>
            </a:r>
          </a:p>
          <a:p>
            <a:endParaRPr lang="zh-CN" altLang="en-US" dirty="0">
              <a:solidFill>
                <a:prstClr val="black"/>
              </a:solidFill>
            </a:endParaRPr>
          </a:p>
        </p:txBody>
      </p:sp>
      <p:pic>
        <p:nvPicPr>
          <p:cNvPr id="7170" name="Picture 2" descr="https://timgsa.baidu.com/timg?image&amp;quality=80&amp;size=b9999_10000&amp;sec=1512324808602&amp;di=71a841c721317af3df42dfd9e8d04671&amp;imgtype=0&amp;src=http%3A%2F%2Fimage.chinawriter.com.cn%2Fcr%2F2015%2F1130%2F3767025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114" y="1349827"/>
            <a:ext cx="5109028" cy="383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535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185636" y="724728"/>
            <a:ext cx="9615465" cy="3838846"/>
          </a:xfrm>
          <a:prstGeom prst="rect">
            <a:avLst/>
          </a:prstGeom>
        </p:spPr>
      </p:pic>
      <p:grpSp>
        <p:nvGrpSpPr>
          <p:cNvPr id="13" name="组合 12"/>
          <p:cNvGrpSpPr/>
          <p:nvPr/>
        </p:nvGrpSpPr>
        <p:grpSpPr>
          <a:xfrm>
            <a:off x="0" y="65469"/>
            <a:ext cx="11927745" cy="6673598"/>
            <a:chOff x="93619" y="95911"/>
            <a:chExt cx="11927745" cy="6673598"/>
          </a:xfrm>
        </p:grpSpPr>
        <p:pic>
          <p:nvPicPr>
            <p:cNvPr id="7" name="图片 6"/>
            <p:cNvPicPr>
              <a:picLocks noChangeAspect="1"/>
            </p:cNvPicPr>
            <p:nvPr/>
          </p:nvPicPr>
          <p:blipFill>
            <a:blip r:embed="rId3"/>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3"/>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4"/>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4"/>
            <a:stretch>
              <a:fillRect/>
            </a:stretch>
          </p:blipFill>
          <p:spPr>
            <a:xfrm rot="5400000">
              <a:off x="4571120" y="-621742"/>
              <a:ext cx="2913750" cy="11868751"/>
            </a:xfrm>
            <a:prstGeom prst="rect">
              <a:avLst/>
            </a:prstGeom>
          </p:spPr>
        </p:pic>
      </p:grpSp>
      <p:sp>
        <p:nvSpPr>
          <p:cNvPr id="14" name="文本框 13"/>
          <p:cNvSpPr txBox="1"/>
          <p:nvPr/>
        </p:nvSpPr>
        <p:spPr>
          <a:xfrm>
            <a:off x="2749531" y="2170227"/>
            <a:ext cx="6531428" cy="1569660"/>
          </a:xfrm>
          <a:prstGeom prst="rect">
            <a:avLst/>
          </a:prstGeom>
          <a:noFill/>
        </p:spPr>
        <p:txBody>
          <a:bodyPr wrap="square" rtlCol="0">
            <a:spAutoFit/>
          </a:bodyPr>
          <a:lstStyle/>
          <a:p>
            <a:pPr algn="ctr"/>
            <a:r>
              <a:rPr kumimoji="1" lang="en-US" altLang="zh-CN" sz="4800" dirty="0">
                <a:solidFill>
                  <a:prstClr val="white"/>
                </a:solidFill>
                <a:latin typeface="Segoe Script" panose="020B0504020000000003" pitchFamily="34" charset="0"/>
              </a:rPr>
              <a:t>THANK</a:t>
            </a:r>
          </a:p>
          <a:p>
            <a:pPr algn="ctr"/>
            <a:r>
              <a:rPr kumimoji="1" lang="en-US" altLang="zh-CN" sz="4800" dirty="0" smtClean="0">
                <a:solidFill>
                  <a:prstClr val="white"/>
                </a:solidFill>
                <a:latin typeface="Segoe Script" panose="020B0504020000000003" pitchFamily="34" charset="0"/>
              </a:rPr>
              <a:t>YOU </a:t>
            </a:r>
            <a:r>
              <a:rPr kumimoji="1" lang="zh-CN" altLang="en-US" sz="4800" dirty="0" smtClean="0">
                <a:solidFill>
                  <a:prstClr val="white"/>
                </a:solidFill>
                <a:latin typeface="Segoe Script" panose="020B0504020000000003" pitchFamily="34" charset="0"/>
                <a:sym typeface="Wingdings" panose="05000000000000000000" pitchFamily="2" charset="2"/>
              </a:rPr>
              <a:t></a:t>
            </a:r>
            <a:endParaRPr kumimoji="1" lang="zh-CN" altLang="en-US" sz="4800" dirty="0">
              <a:solidFill>
                <a:prstClr val="white"/>
              </a:solidFill>
              <a:latin typeface="Segoe Script" panose="020B0504020000000003" pitchFamily="34" charset="0"/>
            </a:endParaRPr>
          </a:p>
        </p:txBody>
      </p:sp>
      <p:pic>
        <p:nvPicPr>
          <p:cNvPr id="15" name="图片 14"/>
          <p:cNvPicPr>
            <a:picLocks noChangeAspect="1"/>
          </p:cNvPicPr>
          <p:nvPr/>
        </p:nvPicPr>
        <p:blipFill>
          <a:blip r:embed="rId5"/>
          <a:stretch>
            <a:fillRect/>
          </a:stretch>
        </p:blipFill>
        <p:spPr>
          <a:xfrm>
            <a:off x="815883" y="724728"/>
            <a:ext cx="1462500" cy="1091250"/>
          </a:xfrm>
          <a:prstGeom prst="rect">
            <a:avLst/>
          </a:prstGeom>
        </p:spPr>
      </p:pic>
      <p:pic>
        <p:nvPicPr>
          <p:cNvPr id="17" name="图片 16"/>
          <p:cNvPicPr>
            <a:picLocks noChangeAspect="1"/>
          </p:cNvPicPr>
          <p:nvPr/>
        </p:nvPicPr>
        <p:blipFill>
          <a:blip r:embed="rId5"/>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6"/>
          <a:stretch>
            <a:fillRect/>
          </a:stretch>
        </p:blipFill>
        <p:spPr>
          <a:xfrm rot="20711107">
            <a:off x="4168635" y="1581333"/>
            <a:ext cx="1248750" cy="978750"/>
          </a:xfrm>
          <a:prstGeom prst="rect">
            <a:avLst/>
          </a:prstGeom>
        </p:spPr>
      </p:pic>
      <p:pic>
        <p:nvPicPr>
          <p:cNvPr id="21" name="图片 20"/>
          <p:cNvPicPr>
            <a:picLocks noChangeAspect="1"/>
          </p:cNvPicPr>
          <p:nvPr/>
        </p:nvPicPr>
        <p:blipFill>
          <a:blip r:embed="rId7"/>
          <a:stretch>
            <a:fillRect/>
          </a:stretch>
        </p:blipFill>
        <p:spPr>
          <a:xfrm>
            <a:off x="1577338" y="3511127"/>
            <a:ext cx="1361250" cy="1316250"/>
          </a:xfrm>
          <a:prstGeom prst="rect">
            <a:avLst/>
          </a:prstGeom>
        </p:spPr>
      </p:pic>
    </p:spTree>
    <p:extLst>
      <p:ext uri="{BB962C8B-B14F-4D97-AF65-F5344CB8AC3E}">
        <p14:creationId xmlns:p14="http://schemas.microsoft.com/office/powerpoint/2010/main" val="3358870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37241" y="734170"/>
            <a:ext cx="4250713" cy="927407"/>
          </a:xfrm>
          <a:prstGeom prst="rect">
            <a:avLst/>
          </a:prstGeom>
        </p:spPr>
      </p:pic>
      <p:pic>
        <p:nvPicPr>
          <p:cNvPr id="3" name="图片 2"/>
          <p:cNvPicPr>
            <a:picLocks noChangeAspect="1"/>
          </p:cNvPicPr>
          <p:nvPr/>
        </p:nvPicPr>
        <p:blipFill>
          <a:blip r:embed="rId3"/>
          <a:stretch>
            <a:fillRect/>
          </a:stretch>
        </p:blipFill>
        <p:spPr>
          <a:xfrm>
            <a:off x="970489" y="904644"/>
            <a:ext cx="866752" cy="1505411"/>
          </a:xfrm>
          <a:prstGeom prst="rect">
            <a:avLst/>
          </a:prstGeom>
        </p:spPr>
      </p:pic>
      <p:sp>
        <p:nvSpPr>
          <p:cNvPr id="4" name="文本框 3"/>
          <p:cNvSpPr txBox="1"/>
          <p:nvPr/>
        </p:nvSpPr>
        <p:spPr>
          <a:xfrm>
            <a:off x="2519134" y="936263"/>
            <a:ext cx="4825093" cy="523220"/>
          </a:xfrm>
          <a:prstGeom prst="rect">
            <a:avLst/>
          </a:prstGeom>
          <a:noFill/>
        </p:spPr>
        <p:txBody>
          <a:bodyPr wrap="square" rtlCol="0">
            <a:spAutoFit/>
          </a:bodyPr>
          <a:lstStyle/>
          <a:p>
            <a:r>
              <a:rPr lang="zh-CN" altLang="en-US" sz="2800" b="1" dirty="0">
                <a:solidFill>
                  <a:srgbClr val="FFFF99"/>
                </a:solidFill>
                <a:latin typeface="新蒂小丸子小学版" panose="03000600000000000000" pitchFamily="66" charset="-122"/>
                <a:ea typeface="新蒂小丸子小学版" panose="03000600000000000000" pitchFamily="66" charset="-122"/>
              </a:rPr>
              <a:t>现代韩国文学的传播</a:t>
            </a:r>
            <a:endParaRPr lang="zh-CN" altLang="en-US" sz="1600" b="1" dirty="0">
              <a:solidFill>
                <a:srgbClr val="FFFF99"/>
              </a:solidFill>
              <a:latin typeface="Segoe Script" panose="020B0504020000000003" pitchFamily="34" charset="0"/>
            </a:endParaRPr>
          </a:p>
        </p:txBody>
      </p:sp>
      <p:sp>
        <p:nvSpPr>
          <p:cNvPr id="5" name="矩形 4"/>
          <p:cNvSpPr/>
          <p:nvPr/>
        </p:nvSpPr>
        <p:spPr>
          <a:xfrm>
            <a:off x="551544" y="2800534"/>
            <a:ext cx="2496456" cy="3416320"/>
          </a:xfrm>
          <a:prstGeom prst="rect">
            <a:avLst/>
          </a:prstGeom>
        </p:spPr>
        <p:txBody>
          <a:bodyPr wrap="square">
            <a:spAutoFit/>
          </a:bodyPr>
          <a:lstStyle/>
          <a:p>
            <a:r>
              <a:rPr lang="zh-CN" altLang="zh-CN" sz="2400" dirty="0">
                <a:solidFill>
                  <a:prstClr val="white"/>
                </a:solidFill>
                <a:latin typeface="Segoe UI Symbol" panose="020B0502040204020203" pitchFamily="34" charset="0"/>
                <a:cs typeface="Segoe UI Symbol" panose="020B0502040204020203" pitchFamily="34" charset="0"/>
              </a:rPr>
              <a:t>１９９２年中韩两国建交以后，两国之间的各种交流日趋密切和频繁，大量的韩国文学作品在中国得以传播，并且产生了很大的影响。</a:t>
            </a:r>
            <a:endParaRPr lang="zh-CN" altLang="en-US" sz="2400" dirty="0">
              <a:solidFill>
                <a:prstClr val="white"/>
              </a:solidFill>
            </a:endParaRPr>
          </a:p>
        </p:txBody>
      </p:sp>
      <p:pic>
        <p:nvPicPr>
          <p:cNvPr id="8" name="图片 7" descr="C:\Users\h\AppData\Local\Temp\1512368036(1).png"/>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899047"/>
            <a:ext cx="5143500" cy="3819525"/>
          </a:xfrm>
          <a:prstGeom prst="rect">
            <a:avLst/>
          </a:prstGeom>
          <a:noFill/>
          <a:ln>
            <a:noFill/>
          </a:ln>
        </p:spPr>
      </p:pic>
      <p:sp>
        <p:nvSpPr>
          <p:cNvPr id="6" name="矩形 5"/>
          <p:cNvSpPr/>
          <p:nvPr/>
        </p:nvSpPr>
        <p:spPr>
          <a:xfrm>
            <a:off x="8554986" y="936263"/>
            <a:ext cx="2655834" cy="5262979"/>
          </a:xfrm>
          <a:prstGeom prst="rect">
            <a:avLst/>
          </a:prstGeom>
        </p:spPr>
        <p:txBody>
          <a:bodyPr wrap="square">
            <a:spAutoFit/>
          </a:bodyPr>
          <a:lstStyle/>
          <a:p>
            <a:r>
              <a:rPr lang="zh-CN" altLang="en-US" sz="2400" dirty="0">
                <a:solidFill>
                  <a:prstClr val="white"/>
                </a:solidFill>
              </a:rPr>
              <a:t>这其中有相当一部分韩国文学作品是以生活在中国大陆的朝鲜族为对象，直接以韩国 语原文形 式出版发行的作品；</a:t>
            </a:r>
            <a:endParaRPr lang="en-US" altLang="zh-CN" sz="2400" dirty="0">
              <a:solidFill>
                <a:prstClr val="white"/>
              </a:solidFill>
            </a:endParaRPr>
          </a:p>
          <a:p>
            <a:r>
              <a:rPr lang="zh-CN" altLang="en-US" sz="2400" dirty="0">
                <a:solidFill>
                  <a:prstClr val="white"/>
                </a:solidFill>
              </a:rPr>
              <a:t>绝大多数韩国古典文学作品原本就是用汉文直接创作的，在中国大陆和台湾出版发行时，读者无需翻译就可以直接阅读原著。</a:t>
            </a:r>
          </a:p>
        </p:txBody>
      </p:sp>
    </p:spTree>
    <p:extLst>
      <p:ext uri="{BB962C8B-B14F-4D97-AF65-F5344CB8AC3E}">
        <p14:creationId xmlns:p14="http://schemas.microsoft.com/office/powerpoint/2010/main" val="3886773404"/>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7708</Words>
  <Application>Microsoft Office PowerPoint</Application>
  <PresentationFormat>宽屏</PresentationFormat>
  <Paragraphs>279</Paragraphs>
  <Slides>82</Slides>
  <Notes>5</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82</vt:i4>
      </vt:variant>
    </vt:vector>
  </HeadingPairs>
  <TitlesOfParts>
    <vt:vector size="103" baseType="lpstr">
      <vt:lpstr>-apple-system</vt:lpstr>
      <vt:lpstr>Arial Unicode MS</vt:lpstr>
      <vt:lpstr>Malgun Gothic</vt:lpstr>
      <vt:lpstr>等线</vt:lpstr>
      <vt:lpstr>黑体</vt:lpstr>
      <vt:lpstr>华文楷体</vt:lpstr>
      <vt:lpstr>华文中宋</vt:lpstr>
      <vt:lpstr>宋体</vt:lpstr>
      <vt:lpstr>微软雅黑</vt:lpstr>
      <vt:lpstr>新蒂小丸子小学版</vt:lpstr>
      <vt:lpstr>Arial</vt:lpstr>
      <vt:lpstr>Calibri</vt:lpstr>
      <vt:lpstr>Calibri Light</vt:lpstr>
      <vt:lpstr>Segoe Script</vt:lpstr>
      <vt:lpstr>Segoe UI Symbol</vt:lpstr>
      <vt:lpstr>Times New Roman</vt:lpstr>
      <vt:lpstr>Wingdings</vt:lpstr>
      <vt:lpstr>1_Office 主题</vt:lpstr>
      <vt:lpstr>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chang liu</dc:creator>
  <cp:lastModifiedBy>chang liu</cp:lastModifiedBy>
  <cp:revision>4</cp:revision>
  <dcterms:created xsi:type="dcterms:W3CDTF">2017-12-19T01:03:21Z</dcterms:created>
  <dcterms:modified xsi:type="dcterms:W3CDTF">2017-12-19T12:43:11Z</dcterms:modified>
</cp:coreProperties>
</file>