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3"/>
    <p:sldId id="258" r:id="rId4"/>
    <p:sldId id="259" r:id="rId5"/>
    <p:sldId id="260" r:id="rId6"/>
    <p:sldId id="261" r:id="rId7"/>
    <p:sldId id="262" r:id="rId8"/>
    <p:sldId id="263" r:id="rId9"/>
    <p:sldId id="264" r:id="rId10"/>
    <p:sldId id="265" r:id="rId11"/>
    <p:sldId id="266" r:id="rId12"/>
    <p:sldId id="270" r:id="rId13"/>
  </p:sldIdLst>
  <p:sldSz cx="18288000" cy="10287000"/>
  <p:notesSz cx="6858000" cy="9144000"/>
  <p:embeddedFontLst>
    <p:embeddedFont>
      <p:font typeface="Source Serif Pro Bold" panose="02040803050405020204"/>
      <p:bold r:id="rId17"/>
    </p:embeddedFont>
    <p:embeddedFont>
      <p:font typeface="字由点字倔强黑" panose="00020600040101010101" charset="-122"/>
      <p:regular r:id="rId18"/>
    </p:embeddedFont>
    <p:embeddedFont>
      <p:font typeface="可画手书" panose="00020600040101010101" charset="-122"/>
      <p:regular r:id="rId19"/>
    </p:embeddedFont>
    <p:embeddedFont>
      <p:font typeface="Calibri" panose="020F0502020204030204"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3" Type="http://schemas.openxmlformats.org/officeDocument/2006/relationships/font" Target="fonts/font7.fntdata"/><Relationship Id="rId22" Type="http://schemas.openxmlformats.org/officeDocument/2006/relationships/font" Target="fonts/font6.fntdata"/><Relationship Id="rId21" Type="http://schemas.openxmlformats.org/officeDocument/2006/relationships/font" Target="fonts/font5.fntdata"/><Relationship Id="rId20" Type="http://schemas.openxmlformats.org/officeDocument/2006/relationships/font" Target="fonts/font4.fntdata"/><Relationship Id="rId2" Type="http://schemas.openxmlformats.org/officeDocument/2006/relationships/theme" Target="theme/theme1.xml"/><Relationship Id="rId19" Type="http://schemas.openxmlformats.org/officeDocument/2006/relationships/font" Target="fonts/font3.fntdata"/><Relationship Id="rId18" Type="http://schemas.openxmlformats.org/officeDocument/2006/relationships/font" Target="fonts/font2.fntdata"/><Relationship Id="rId17" Type="http://schemas.openxmlformats.org/officeDocument/2006/relationships/font" Target="fonts/font1.fntdata"/><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endParaRPr lang="en-US" smtClean="0"/>
          </a:p>
        </p:txBody>
      </p:sp>
      <p:sp>
        <p:nvSpPr>
          <p:cNvPr id="4" name="Date Placeholder 3"/>
          <p:cNvSpPr>
            <a:spLocks noGrp="1"/>
          </p:cNvSpPr>
          <p:nvPr>
            <p:ph type="dt" sz="half" idx="10"/>
          </p:nvPr>
        </p:nvSpPr>
        <p:spPr/>
        <p:txBody>
          <a:bodyPr/>
          <a:lstStyle/>
          <a:p>
            <a:fld id="{1D8BD707-D9CF-40AE-B4C6-C98DA3205C09}" type="datetimeFigureOut">
              <a:rPr lang="en-US" smtClean="0"/>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endParaRPr lang="en-US" smtClean="0"/>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endParaRPr lang="en-US" smtClean="0"/>
          </a:p>
        </p:txBody>
      </p:sp>
      <p:sp>
        <p:nvSpPr>
          <p:cNvPr id="5" name="Date Placeholder 4"/>
          <p:cNvSpPr>
            <a:spLocks noGrp="1"/>
          </p:cNvSpPr>
          <p:nvPr>
            <p:ph type="dt" sz="half" idx="10"/>
          </p:nvPr>
        </p:nvSpPr>
        <p:spPr/>
        <p:txBody>
          <a:bodyPr/>
          <a:lstStyle/>
          <a:p>
            <a:fld id="{1D8BD707-D9CF-40AE-B4C6-C98DA3205C09}" type="datetimeFigureOut">
              <a:rPr lang="en-US" smtClean="0"/>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endParaRPr lang="en-US" smtClean="0"/>
          </a:p>
          <a:p>
            <a:pPr lvl="1"/>
            <a:r>
              <a:rPr lang="en-US" smtClean="0"/>
              <a:t>Second level</a:t>
            </a:r>
            <a:endParaRPr lang="en-US" smtClean="0"/>
          </a:p>
          <a:p>
            <a:pPr lvl="2"/>
            <a:r>
              <a:rPr lang="en-US" smtClean="0"/>
              <a:t>Third level</a:t>
            </a:r>
            <a:endParaRPr lang="en-US" smtClean="0"/>
          </a:p>
          <a:p>
            <a:pPr lvl="3"/>
            <a:r>
              <a:rPr lang="en-US" smtClean="0"/>
              <a:t>Fourth level</a:t>
            </a:r>
            <a:endParaRPr lang="en-US" smtClean="0"/>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0.png"/><Relationship Id="rId1"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1.png"/><Relationship Id="rId1"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2.png"/><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3.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sp>
      <p:sp>
        <p:nvSpPr>
          <p:cNvPr id="3" name="Freeform 3"/>
          <p:cNvSpPr/>
          <p:nvPr/>
        </p:nvSpPr>
        <p:spPr>
          <a:xfrm flipH="1" flipV="1">
            <a:off x="0" y="7354355"/>
            <a:ext cx="18279824" cy="7050401"/>
          </a:xfrm>
          <a:custGeom>
            <a:avLst/>
            <a:gdLst/>
            <a:ahLst/>
            <a:cxnLst/>
            <a:rect l="l" t="t" r="r" b="b"/>
            <a:pathLst>
              <a:path w="18279824" h="7050401">
                <a:moveTo>
                  <a:pt x="18279824" y="7050401"/>
                </a:moveTo>
                <a:lnTo>
                  <a:pt x="0" y="7050401"/>
                </a:lnTo>
                <a:lnTo>
                  <a:pt x="0" y="0"/>
                </a:lnTo>
                <a:lnTo>
                  <a:pt x="18279824" y="0"/>
                </a:lnTo>
                <a:lnTo>
                  <a:pt x="18279824" y="7050401"/>
                </a:lnTo>
                <a:close/>
              </a:path>
            </a:pathLst>
          </a:custGeom>
          <a:blipFill>
            <a:blip r:embed="rId1"/>
            <a:stretch>
              <a:fillRect b="-45841"/>
            </a:stretch>
          </a:blipFill>
        </p:spPr>
      </p:sp>
      <p:sp>
        <p:nvSpPr>
          <p:cNvPr id="4" name="TextBox 4"/>
          <p:cNvSpPr txBox="1"/>
          <p:nvPr/>
        </p:nvSpPr>
        <p:spPr>
          <a:xfrm>
            <a:off x="2815127" y="6291048"/>
            <a:ext cx="14799116" cy="1990725"/>
          </a:xfrm>
          <a:prstGeom prst="rect">
            <a:avLst/>
          </a:prstGeom>
        </p:spPr>
        <p:txBody>
          <a:bodyPr lIns="0" tIns="0" rIns="0" bIns="0" rtlCol="0" anchor="t">
            <a:spAutoFit/>
          </a:bodyPr>
          <a:lstStyle/>
          <a:p>
            <a:pPr algn="r">
              <a:lnSpc>
                <a:spcPts val="15740"/>
              </a:lnSpc>
            </a:pPr>
            <a:r>
              <a:rPr lang="en-US" sz="13115" b="1" spc="262">
                <a:solidFill>
                  <a:srgbClr val="1E1E1E"/>
                </a:solidFill>
                <a:latin typeface="Anantason SemiExpanded Bold"/>
                <a:ea typeface="Anantason SemiExpanded Bold"/>
                <a:cs typeface="Anantason SemiExpanded Bold"/>
                <a:sym typeface="Anantason SemiExpanded Bold"/>
              </a:rPr>
              <a:t>归化与异化理论</a:t>
            </a:r>
            <a:endParaRPr lang="en-US" sz="13115" b="1" spc="262">
              <a:solidFill>
                <a:srgbClr val="1E1E1E"/>
              </a:solidFill>
              <a:latin typeface="Anantason SemiExpanded Bold"/>
              <a:ea typeface="Anantason SemiExpanded Bold"/>
              <a:cs typeface="Anantason SemiExpanded Bold"/>
              <a:sym typeface="Anantason SemiExpanded Bold"/>
            </a:endParaRPr>
          </a:p>
        </p:txBody>
      </p:sp>
      <p:sp>
        <p:nvSpPr>
          <p:cNvPr id="5" name="TextBox 5"/>
          <p:cNvSpPr txBox="1"/>
          <p:nvPr/>
        </p:nvSpPr>
        <p:spPr>
          <a:xfrm>
            <a:off x="1060938" y="607777"/>
            <a:ext cx="3262591" cy="304800"/>
          </a:xfrm>
          <a:prstGeom prst="rect">
            <a:avLst/>
          </a:prstGeom>
        </p:spPr>
        <p:txBody>
          <a:bodyPr lIns="0" tIns="0" rIns="0" bIns="0" rtlCol="0" anchor="t">
            <a:spAutoFit/>
          </a:bodyPr>
          <a:lstStyle/>
          <a:p>
            <a:pPr algn="just">
              <a:lnSpc>
                <a:spcPts val="2400"/>
              </a:lnSpc>
            </a:pPr>
            <a:r>
              <a:rPr lang="en-US" sz="20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项目展示/作品展示</a:t>
            </a:r>
            <a:endParaRPr lang="en-US" sz="20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6" name="TextBox 6"/>
          <p:cNvSpPr txBox="1"/>
          <p:nvPr/>
        </p:nvSpPr>
        <p:spPr>
          <a:xfrm>
            <a:off x="3739353" y="531577"/>
            <a:ext cx="6023441" cy="492360"/>
          </a:xfrm>
          <a:prstGeom prst="rect">
            <a:avLst/>
          </a:prstGeom>
        </p:spPr>
        <p:txBody>
          <a:bodyPr lIns="0" tIns="0" rIns="0" bIns="0" rtlCol="0" anchor="t">
            <a:spAutoFit/>
          </a:bodyPr>
          <a:lstStyle/>
          <a:p>
            <a:pPr algn="l">
              <a:lnSpc>
                <a:spcPts val="4195"/>
              </a:lnSpc>
            </a:pPr>
            <a:r>
              <a:rPr lang="en-US" sz="2780">
                <a:solidFill>
                  <a:srgbClr val="1E1E1E"/>
                </a:solidFill>
                <a:latin typeface="Anantason SemiExpanded"/>
                <a:ea typeface="Anantason SemiExpanded"/>
                <a:cs typeface="Anantason SemiExpanded"/>
                <a:sym typeface="Anantason SemiExpanded"/>
              </a:rPr>
              <a:t>PERSONAL DESIGN PORTFOLIO</a:t>
            </a:r>
            <a:endParaRPr lang="en-US" sz="2780">
              <a:solidFill>
                <a:srgbClr val="1E1E1E"/>
              </a:solidFill>
              <a:latin typeface="Anantason SemiExpanded"/>
              <a:ea typeface="Anantason SemiExpanded"/>
              <a:cs typeface="Anantason SemiExpanded"/>
              <a:sym typeface="Anantason SemiExpanded"/>
            </a:endParaRPr>
          </a:p>
        </p:txBody>
      </p:sp>
      <p:sp>
        <p:nvSpPr>
          <p:cNvPr id="7" name="TextBox 7"/>
          <p:cNvSpPr txBox="1"/>
          <p:nvPr/>
        </p:nvSpPr>
        <p:spPr>
          <a:xfrm>
            <a:off x="1306725" y="8281773"/>
            <a:ext cx="3016804" cy="514350"/>
          </a:xfrm>
          <a:prstGeom prst="rect">
            <a:avLst/>
          </a:prstGeom>
        </p:spPr>
        <p:txBody>
          <a:bodyPr lIns="0" tIns="0" rIns="0" bIns="0" rtlCol="0" anchor="t">
            <a:spAutoFit/>
          </a:bodyPr>
          <a:lstStyle/>
          <a:p>
            <a:pPr algn="l">
              <a:lnSpc>
                <a:spcPts val="4080"/>
              </a:lnSpc>
            </a:pPr>
            <a:r>
              <a:rPr lang="en-US" sz="3400" b="1">
                <a:solidFill>
                  <a:srgbClr val="1E1E1E"/>
                </a:solidFill>
                <a:latin typeface="思源黑体 1 Medium" panose="020B0600000000000000" charset="-122"/>
                <a:ea typeface="思源黑体 1 Medium" panose="020B0600000000000000" charset="-122"/>
                <a:cs typeface="思源黑体 1 Medium" panose="020B0600000000000000" charset="-122"/>
                <a:sym typeface="思源黑体 1 Medium" panose="020B0600000000000000" charset="-122"/>
              </a:rPr>
              <a:t>Sofia</a:t>
            </a:r>
            <a:endParaRPr lang="en-US" sz="3400" b="1">
              <a:solidFill>
                <a:srgbClr val="1E1E1E"/>
              </a:solidFill>
              <a:latin typeface="思源黑体 1 Medium" panose="020B0600000000000000" charset="-122"/>
              <a:ea typeface="思源黑体 1 Medium" panose="020B0600000000000000" charset="-122"/>
              <a:cs typeface="思源黑体 1 Medium" panose="020B0600000000000000" charset="-122"/>
              <a:sym typeface="思源黑体 1 Medium" panose="020B0600000000000000" charset="-122"/>
            </a:endParaRPr>
          </a:p>
        </p:txBody>
      </p:sp>
      <p:sp>
        <p:nvSpPr>
          <p:cNvPr id="8" name="TextBox 8"/>
          <p:cNvSpPr txBox="1"/>
          <p:nvPr/>
        </p:nvSpPr>
        <p:spPr>
          <a:xfrm>
            <a:off x="490684" y="3151738"/>
            <a:ext cx="17298457" cy="1628775"/>
          </a:xfrm>
          <a:prstGeom prst="rect">
            <a:avLst/>
          </a:prstGeom>
        </p:spPr>
        <p:txBody>
          <a:bodyPr lIns="0" tIns="0" rIns="0" bIns="0" rtlCol="0" anchor="t">
            <a:spAutoFit/>
          </a:bodyPr>
          <a:lstStyle/>
          <a:p>
            <a:pPr algn="ctr">
              <a:lnSpc>
                <a:spcPts val="6480"/>
              </a:lnSpc>
              <a:spcBef>
                <a:spcPct val="0"/>
              </a:spcBef>
            </a:pPr>
            <a:r>
              <a:rPr lang="en-US" sz="5400" b="1" spc="107">
                <a:solidFill>
                  <a:srgbClr val="1E1E1E"/>
                </a:solidFill>
                <a:latin typeface="Source Serif Pro Bold" panose="02040803050405020204"/>
                <a:ea typeface="Source Serif Pro Bold" panose="02040803050405020204"/>
                <a:cs typeface="Source Serif Pro Bold" panose="02040803050405020204"/>
                <a:sym typeface="Source Serif Pro Bold" panose="02040803050405020204"/>
              </a:rPr>
              <a:t>THEORIE DER NATURALISIERUNG UND ENTFREMDUNG</a:t>
            </a:r>
            <a:endParaRPr lang="en-US" sz="5400" b="1" spc="107">
              <a:solidFill>
                <a:srgbClr val="1E1E1E"/>
              </a:solidFill>
              <a:latin typeface="Source Serif Pro Bold" panose="02040803050405020204"/>
              <a:ea typeface="Source Serif Pro Bold" panose="02040803050405020204"/>
              <a:cs typeface="Source Serif Pro Bold" panose="02040803050405020204"/>
              <a:sym typeface="Source Serif Pro Bold" panose="02040803050405020204"/>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sp>
      <p:sp>
        <p:nvSpPr>
          <p:cNvPr id="3" name="Freeform 3"/>
          <p:cNvSpPr/>
          <p:nvPr/>
        </p:nvSpPr>
        <p:spPr>
          <a:xfrm>
            <a:off x="1560799" y="1894550"/>
            <a:ext cx="14630400" cy="8229600"/>
          </a:xfrm>
          <a:custGeom>
            <a:avLst/>
            <a:gdLst/>
            <a:ahLst/>
            <a:cxnLst/>
            <a:rect l="l" t="t" r="r" b="b"/>
            <a:pathLst>
              <a:path w="14630400" h="8229600">
                <a:moveTo>
                  <a:pt x="0" y="0"/>
                </a:moveTo>
                <a:lnTo>
                  <a:pt x="14630400" y="0"/>
                </a:lnTo>
                <a:lnTo>
                  <a:pt x="14630400" y="8229600"/>
                </a:lnTo>
                <a:lnTo>
                  <a:pt x="0" y="8229600"/>
                </a:lnTo>
                <a:lnTo>
                  <a:pt x="0" y="0"/>
                </a:lnTo>
                <a:close/>
              </a:path>
            </a:pathLst>
          </a:custGeom>
          <a:blipFill>
            <a:blip r:embed="rId2"/>
            <a:stretch>
              <a:fillRect/>
            </a:stretch>
          </a:blipFill>
        </p:spPr>
      </p:sp>
      <p:sp>
        <p:nvSpPr>
          <p:cNvPr id="4" name="TextBox 4"/>
          <p:cNvSpPr txBox="1"/>
          <p:nvPr/>
        </p:nvSpPr>
        <p:spPr>
          <a:xfrm>
            <a:off x="1212295" y="838828"/>
            <a:ext cx="6335158" cy="790575"/>
          </a:xfrm>
          <a:prstGeom prst="rect">
            <a:avLst/>
          </a:prstGeom>
        </p:spPr>
        <p:txBody>
          <a:bodyPr lIns="0" tIns="0" rIns="0" bIns="0" rtlCol="0" anchor="t">
            <a:spAutoFit/>
          </a:bodyPr>
          <a:lstStyle/>
          <a:p>
            <a:pPr algn="l">
              <a:lnSpc>
                <a:spcPts val="6240"/>
              </a:lnSpc>
            </a:pPr>
            <a:r>
              <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归化与异化的互补性</a:t>
            </a:r>
            <a:endPar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5" name="TextBox 5"/>
          <p:cNvSpPr txBox="1"/>
          <p:nvPr/>
        </p:nvSpPr>
        <p:spPr>
          <a:xfrm>
            <a:off x="7303079" y="862640"/>
            <a:ext cx="9772626" cy="742950"/>
          </a:xfrm>
          <a:prstGeom prst="rect">
            <a:avLst/>
          </a:prstGeom>
        </p:spPr>
        <p:txBody>
          <a:bodyPr lIns="0" tIns="0" rIns="0" bIns="0" rtlCol="0" anchor="t">
            <a:spAutoFit/>
          </a:bodyPr>
          <a:lstStyle/>
          <a:p>
            <a:pPr marL="0" lvl="0" indent="0" algn="r">
              <a:lnSpc>
                <a:spcPts val="5880"/>
              </a:lnSpc>
              <a:spcBef>
                <a:spcPct val="0"/>
              </a:spcBef>
            </a:pPr>
            <a:r>
              <a:rPr lang="en-US" sz="4900" b="1" spc="97">
                <a:solidFill>
                  <a:srgbClr val="1E1E1E"/>
                </a:solidFill>
                <a:latin typeface="Anantason SemiExpanded Bold"/>
                <a:ea typeface="Anantason SemiExpanded Bold"/>
                <a:cs typeface="Anantason SemiExpanded Bold"/>
                <a:sym typeface="Anantason SemiExpanded Bold"/>
              </a:rPr>
              <a:t>AWARDS</a:t>
            </a:r>
            <a:endParaRPr lang="en-US" sz="4900" b="1" spc="97">
              <a:solidFill>
                <a:srgbClr val="1E1E1E"/>
              </a:solidFill>
              <a:latin typeface="Anantason SemiExpanded Bold"/>
              <a:ea typeface="Anantason SemiExpanded Bold"/>
              <a:cs typeface="Anantason SemiExpanded Bold"/>
              <a:sym typeface="Anantason SemiExpanded Bold"/>
            </a:endParaRPr>
          </a:p>
        </p:txBody>
      </p:sp>
      <p:sp>
        <p:nvSpPr>
          <p:cNvPr id="6" name="TextBox 6"/>
          <p:cNvSpPr txBox="1"/>
          <p:nvPr/>
        </p:nvSpPr>
        <p:spPr>
          <a:xfrm>
            <a:off x="1399779" y="3427728"/>
            <a:ext cx="9798568" cy="4612139"/>
          </a:xfrm>
          <a:prstGeom prst="rect">
            <a:avLst/>
          </a:prstGeom>
        </p:spPr>
        <p:txBody>
          <a:bodyPr lIns="0" tIns="0" rIns="0" bIns="0" rtlCol="0" anchor="t">
            <a:spAutoFit/>
          </a:bodyPr>
          <a:lstStyle/>
          <a:p>
            <a:pPr marL="630555" lvl="1" indent="-314960" algn="ctr">
              <a:lnSpc>
                <a:spcPts val="4085"/>
              </a:lnSpc>
              <a:buFont typeface="Arial" panose="020B0604020202020204"/>
              <a:buChar char="•"/>
            </a:pPr>
            <a:r>
              <a:rPr lang="en-US" sz="29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rPr>
              <a:t>归化有助于提高读者接受度，</a:t>
            </a:r>
            <a:r>
              <a:rPr lang="en-US" sz="29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rPr>
              <a:t>通过模仿目标语言的表达方式，归化翻译能够使译文更符合目标读者的阅读习惯，提高读者的接受度。                                                                     </a:t>
            </a:r>
            <a:endParaRPr lang="en-US" sz="29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endParaRPr>
          </a:p>
          <a:p>
            <a:pPr marL="630555" lvl="1" indent="-314960" algn="ctr">
              <a:lnSpc>
                <a:spcPts val="4085"/>
              </a:lnSpc>
              <a:buFont typeface="Arial" panose="020B0604020202020204"/>
              <a:buChar char="•"/>
            </a:pPr>
            <a:r>
              <a:rPr lang="en-US" sz="29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rPr>
              <a:t>异化有助于保留原文特色</a:t>
            </a:r>
            <a:r>
              <a:rPr lang="en-US" sz="29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rPr>
              <a:t>通过保留源语言的特色和表达方式，异化翻译能够使译文保留原文的独特性和差异性，丰富目标语言的表达方式。</a:t>
            </a:r>
            <a:endParaRPr lang="en-US" sz="29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endParaRPr>
          </a:p>
          <a:p>
            <a:pPr marL="630555" lvl="1" indent="-314960" algn="ctr">
              <a:lnSpc>
                <a:spcPts val="4085"/>
              </a:lnSpc>
              <a:spcBef>
                <a:spcPct val="0"/>
              </a:spcBef>
              <a:buFont typeface="Arial" panose="020B0604020202020204"/>
              <a:buChar char="•"/>
            </a:pPr>
            <a:r>
              <a:rPr lang="en-US" sz="29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rPr>
              <a:t>二者相辅相成在实际翻译过程中，归化和异化并不是互相排斥的，使译文既能够被读者接受，又能够保留原文的特色和魅力。</a:t>
            </a:r>
            <a:endParaRPr lang="en-US" sz="29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sp>
      <p:sp>
        <p:nvSpPr>
          <p:cNvPr id="3" name="Freeform 3"/>
          <p:cNvSpPr/>
          <p:nvPr/>
        </p:nvSpPr>
        <p:spPr>
          <a:xfrm flipH="1" flipV="1">
            <a:off x="0" y="7354355"/>
            <a:ext cx="18279824" cy="7050401"/>
          </a:xfrm>
          <a:custGeom>
            <a:avLst/>
            <a:gdLst/>
            <a:ahLst/>
            <a:cxnLst/>
            <a:rect l="l" t="t" r="r" b="b"/>
            <a:pathLst>
              <a:path w="18279824" h="7050401">
                <a:moveTo>
                  <a:pt x="18279824" y="7050401"/>
                </a:moveTo>
                <a:lnTo>
                  <a:pt x="0" y="7050401"/>
                </a:lnTo>
                <a:lnTo>
                  <a:pt x="0" y="0"/>
                </a:lnTo>
                <a:lnTo>
                  <a:pt x="18279824" y="0"/>
                </a:lnTo>
                <a:lnTo>
                  <a:pt x="18279824" y="7050401"/>
                </a:lnTo>
                <a:close/>
              </a:path>
            </a:pathLst>
          </a:custGeom>
          <a:blipFill>
            <a:blip r:embed="rId1"/>
            <a:stretch>
              <a:fillRect b="-45841"/>
            </a:stretch>
          </a:blipFill>
        </p:spPr>
      </p:sp>
      <p:sp>
        <p:nvSpPr>
          <p:cNvPr id="4" name="TextBox 4"/>
          <p:cNvSpPr txBox="1"/>
          <p:nvPr/>
        </p:nvSpPr>
        <p:spPr>
          <a:xfrm>
            <a:off x="3852014" y="6510123"/>
            <a:ext cx="13685879" cy="2298716"/>
          </a:xfrm>
          <a:prstGeom prst="rect">
            <a:avLst/>
          </a:prstGeom>
        </p:spPr>
        <p:txBody>
          <a:bodyPr lIns="0" tIns="0" rIns="0" bIns="0" rtlCol="0" anchor="t">
            <a:spAutoFit/>
          </a:bodyPr>
          <a:lstStyle/>
          <a:p>
            <a:pPr algn="r">
              <a:lnSpc>
                <a:spcPts val="18140"/>
              </a:lnSpc>
            </a:pPr>
            <a:r>
              <a:rPr lang="en-US" sz="15115" b="1" spc="302">
                <a:solidFill>
                  <a:srgbClr val="1E1E1E"/>
                </a:solidFill>
                <a:latin typeface="Anantason SemiExpanded Bold"/>
                <a:ea typeface="Anantason SemiExpanded Bold"/>
                <a:cs typeface="Anantason SemiExpanded Bold"/>
                <a:sym typeface="Anantason SemiExpanded Bold"/>
              </a:rPr>
              <a:t>THANK YOU</a:t>
            </a:r>
            <a:endParaRPr lang="en-US" sz="15115" b="1" spc="302">
              <a:solidFill>
                <a:srgbClr val="1E1E1E"/>
              </a:solidFill>
              <a:latin typeface="Anantason SemiExpanded Bold"/>
              <a:ea typeface="Anantason SemiExpanded Bold"/>
              <a:cs typeface="Anantason SemiExpanded Bold"/>
              <a:sym typeface="Anantason SemiExpanded Bold"/>
            </a:endParaRPr>
          </a:p>
        </p:txBody>
      </p:sp>
      <p:sp>
        <p:nvSpPr>
          <p:cNvPr id="5" name="TextBox 5"/>
          <p:cNvSpPr txBox="1"/>
          <p:nvPr/>
        </p:nvSpPr>
        <p:spPr>
          <a:xfrm>
            <a:off x="1306725" y="2498529"/>
            <a:ext cx="13838205" cy="2048602"/>
          </a:xfrm>
          <a:prstGeom prst="rect">
            <a:avLst/>
          </a:prstGeom>
        </p:spPr>
        <p:txBody>
          <a:bodyPr lIns="0" tIns="0" rIns="0" bIns="0" rtlCol="0" anchor="t">
            <a:spAutoFit/>
          </a:bodyPr>
          <a:lstStyle/>
          <a:p>
            <a:pPr algn="l">
              <a:lnSpc>
                <a:spcPts val="16210"/>
              </a:lnSpc>
            </a:pPr>
            <a:r>
              <a:rPr lang="en-US" sz="13510">
                <a:solidFill>
                  <a:srgbClr val="1E1E1E"/>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Vielen Dank！</a:t>
            </a:r>
            <a:endParaRPr lang="en-US" sz="13510">
              <a:solidFill>
                <a:srgbClr val="1E1E1E"/>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6" name="TextBox 6"/>
          <p:cNvSpPr txBox="1"/>
          <p:nvPr/>
        </p:nvSpPr>
        <p:spPr>
          <a:xfrm>
            <a:off x="1306725" y="723900"/>
            <a:ext cx="3262591" cy="304800"/>
          </a:xfrm>
          <a:prstGeom prst="rect">
            <a:avLst/>
          </a:prstGeom>
        </p:spPr>
        <p:txBody>
          <a:bodyPr lIns="0" tIns="0" rIns="0" bIns="0" rtlCol="0" anchor="t">
            <a:spAutoFit/>
          </a:bodyPr>
          <a:lstStyle/>
          <a:p>
            <a:pPr algn="just">
              <a:lnSpc>
                <a:spcPts val="2400"/>
              </a:lnSpc>
            </a:pPr>
            <a:r>
              <a:rPr lang="en-US" sz="20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rPr>
              <a:t>项目展示/作品展示</a:t>
            </a:r>
            <a:endParaRPr lang="en-US" sz="2000">
              <a:solidFill>
                <a:srgbClr val="1E1E1E"/>
              </a:solidFill>
              <a:latin typeface="思源黑体 1" panose="020B0500000000000000" charset="-122"/>
              <a:ea typeface="思源黑体 1" panose="020B0500000000000000" charset="-122"/>
              <a:cs typeface="思源黑体 1" panose="020B0500000000000000" charset="-122"/>
              <a:sym typeface="思源黑体 1" panose="020B0500000000000000" charset="-122"/>
            </a:endParaRPr>
          </a:p>
        </p:txBody>
      </p:sp>
      <p:sp>
        <p:nvSpPr>
          <p:cNvPr id="7" name="TextBox 7"/>
          <p:cNvSpPr txBox="1"/>
          <p:nvPr/>
        </p:nvSpPr>
        <p:spPr>
          <a:xfrm>
            <a:off x="1306725" y="4651140"/>
            <a:ext cx="6023441" cy="492360"/>
          </a:xfrm>
          <a:prstGeom prst="rect">
            <a:avLst/>
          </a:prstGeom>
        </p:spPr>
        <p:txBody>
          <a:bodyPr lIns="0" tIns="0" rIns="0" bIns="0" rtlCol="0" anchor="t">
            <a:spAutoFit/>
          </a:bodyPr>
          <a:lstStyle/>
          <a:p>
            <a:pPr algn="l">
              <a:lnSpc>
                <a:spcPts val="4195"/>
              </a:lnSpc>
            </a:pPr>
            <a:r>
              <a:rPr lang="en-US" sz="2780">
                <a:solidFill>
                  <a:srgbClr val="1E1E1E"/>
                </a:solidFill>
                <a:latin typeface="Anantason SemiExpanded"/>
                <a:ea typeface="Anantason SemiExpanded"/>
                <a:cs typeface="Anantason SemiExpanded"/>
                <a:sym typeface="Anantason SemiExpanded"/>
              </a:rPr>
              <a:t>THANKS FOR WATCHING</a:t>
            </a:r>
            <a:endParaRPr lang="en-US" sz="2780">
              <a:solidFill>
                <a:srgbClr val="1E1E1E"/>
              </a:solidFill>
              <a:latin typeface="Anantason SemiExpanded"/>
              <a:ea typeface="Anantason SemiExpanded"/>
              <a:cs typeface="Anantason SemiExpanded"/>
              <a:sym typeface="Anantason SemiExpanded"/>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1"/>
            <a:stretch>
              <a:fillRect/>
            </a:stretch>
          </a:blipFill>
        </p:spPr>
      </p:sp>
      <p:sp>
        <p:nvSpPr>
          <p:cNvPr id="3" name="Freeform 3"/>
          <p:cNvSpPr/>
          <p:nvPr/>
        </p:nvSpPr>
        <p:spPr>
          <a:xfrm flipH="1">
            <a:off x="0" y="-3525200"/>
            <a:ext cx="18279824" cy="7050401"/>
          </a:xfrm>
          <a:custGeom>
            <a:avLst/>
            <a:gdLst/>
            <a:ahLst/>
            <a:cxnLst/>
            <a:rect l="l" t="t" r="r" b="b"/>
            <a:pathLst>
              <a:path w="18279824" h="7050401">
                <a:moveTo>
                  <a:pt x="18279824" y="0"/>
                </a:moveTo>
                <a:lnTo>
                  <a:pt x="0" y="0"/>
                </a:lnTo>
                <a:lnTo>
                  <a:pt x="0" y="7050400"/>
                </a:lnTo>
                <a:lnTo>
                  <a:pt x="18279824" y="7050400"/>
                </a:lnTo>
                <a:lnTo>
                  <a:pt x="18279824" y="0"/>
                </a:lnTo>
                <a:close/>
              </a:path>
            </a:pathLst>
          </a:custGeom>
          <a:blipFill>
            <a:blip r:embed="rId1"/>
            <a:stretch>
              <a:fillRect b="-45841"/>
            </a:stretch>
          </a:blipFill>
        </p:spPr>
      </p:sp>
      <p:sp>
        <p:nvSpPr>
          <p:cNvPr id="4" name="Freeform 4"/>
          <p:cNvSpPr/>
          <p:nvPr/>
        </p:nvSpPr>
        <p:spPr>
          <a:xfrm>
            <a:off x="12589497" y="4856856"/>
            <a:ext cx="5491929" cy="5430144"/>
          </a:xfrm>
          <a:custGeom>
            <a:avLst/>
            <a:gdLst/>
            <a:ahLst/>
            <a:cxnLst/>
            <a:rect l="l" t="t" r="r" b="b"/>
            <a:pathLst>
              <a:path w="5491929" h="5430144">
                <a:moveTo>
                  <a:pt x="0" y="0"/>
                </a:moveTo>
                <a:lnTo>
                  <a:pt x="5491928" y="0"/>
                </a:lnTo>
                <a:lnTo>
                  <a:pt x="5491928" y="5430144"/>
                </a:lnTo>
                <a:lnTo>
                  <a:pt x="0" y="5430144"/>
                </a:lnTo>
                <a:lnTo>
                  <a:pt x="0" y="0"/>
                </a:lnTo>
                <a:close/>
              </a:path>
            </a:pathLst>
          </a:custGeom>
          <a:blipFill>
            <a:blip r:embed="rId2"/>
            <a:stretch>
              <a:fillRect/>
            </a:stretch>
          </a:blipFill>
        </p:spPr>
      </p:sp>
      <p:sp>
        <p:nvSpPr>
          <p:cNvPr id="5" name="TextBox 5"/>
          <p:cNvSpPr txBox="1"/>
          <p:nvPr/>
        </p:nvSpPr>
        <p:spPr>
          <a:xfrm>
            <a:off x="5239480" y="3200961"/>
            <a:ext cx="10297566" cy="1728798"/>
          </a:xfrm>
          <a:prstGeom prst="rect">
            <a:avLst/>
          </a:prstGeom>
        </p:spPr>
        <p:txBody>
          <a:bodyPr lIns="0" tIns="0" rIns="0" bIns="0" rtlCol="0" anchor="t">
            <a:spAutoFit/>
          </a:bodyPr>
          <a:lstStyle/>
          <a:p>
            <a:pPr algn="l">
              <a:lnSpc>
                <a:spcPts val="13680"/>
              </a:lnSpc>
            </a:pPr>
            <a:r>
              <a:rPr lang="en-US" sz="11400">
                <a:solidFill>
                  <a:srgbClr val="1E1E1E"/>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归化理论概述</a:t>
            </a:r>
            <a:endParaRPr lang="en-US" sz="11400">
              <a:solidFill>
                <a:srgbClr val="1E1E1E"/>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6" name="TextBox 6"/>
          <p:cNvSpPr txBox="1"/>
          <p:nvPr/>
        </p:nvSpPr>
        <p:spPr>
          <a:xfrm>
            <a:off x="1310204" y="2496270"/>
            <a:ext cx="4079387" cy="3421503"/>
          </a:xfrm>
          <a:prstGeom prst="rect">
            <a:avLst/>
          </a:prstGeom>
        </p:spPr>
        <p:txBody>
          <a:bodyPr lIns="0" tIns="0" rIns="0" bIns="0" rtlCol="0" anchor="t">
            <a:spAutoFit/>
          </a:bodyPr>
          <a:lstStyle/>
          <a:p>
            <a:pPr algn="l">
              <a:lnSpc>
                <a:spcPts val="27085"/>
              </a:lnSpc>
            </a:pPr>
            <a:r>
              <a:rPr lang="en-US" sz="22570" b="1" spc="451">
                <a:solidFill>
                  <a:srgbClr val="1E1E1E"/>
                </a:solidFill>
                <a:latin typeface="Anantason SemiExpanded Bold"/>
                <a:ea typeface="Anantason SemiExpanded Bold"/>
                <a:cs typeface="Anantason SemiExpanded Bold"/>
                <a:sym typeface="Anantason SemiExpanded Bold"/>
              </a:rPr>
              <a:t>01</a:t>
            </a:r>
            <a:endParaRPr lang="en-US" sz="22570" b="1" spc="451">
              <a:solidFill>
                <a:srgbClr val="1E1E1E"/>
              </a:solidFill>
              <a:latin typeface="Anantason SemiExpanded Bold"/>
              <a:ea typeface="Anantason SemiExpanded Bold"/>
              <a:cs typeface="Anantason SemiExpanded Bold"/>
              <a:sym typeface="Anantason SemiExpanded 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10458000">
            <a:off x="-465639" y="-882748"/>
            <a:ext cx="19219279" cy="12052496"/>
          </a:xfrm>
          <a:custGeom>
            <a:avLst/>
            <a:gdLst/>
            <a:ahLst/>
            <a:cxnLst/>
            <a:rect l="l" t="t" r="r" b="b"/>
            <a:pathLst>
              <a:path w="19219279" h="12052496">
                <a:moveTo>
                  <a:pt x="18197576" y="12052496"/>
                </a:moveTo>
                <a:lnTo>
                  <a:pt x="0" y="10236137"/>
                </a:lnTo>
                <a:lnTo>
                  <a:pt x="1021702" y="0"/>
                </a:lnTo>
                <a:lnTo>
                  <a:pt x="19219278" y="1816359"/>
                </a:lnTo>
                <a:lnTo>
                  <a:pt x="18197576" y="12052496"/>
                </a:lnTo>
                <a:close/>
              </a:path>
            </a:pathLst>
          </a:custGeom>
          <a:blipFill>
            <a:blip r:embed="rId1"/>
            <a:stretch>
              <a:fillRect l="-47036" t="-37039" r="-47036" b="-37039"/>
            </a:stretch>
          </a:blipFill>
        </p:spPr>
      </p:sp>
      <p:grpSp>
        <p:nvGrpSpPr>
          <p:cNvPr id="3" name="Group 3"/>
          <p:cNvGrpSpPr/>
          <p:nvPr/>
        </p:nvGrpSpPr>
        <p:grpSpPr>
          <a:xfrm rot="-10800000">
            <a:off x="1760550" y="2894301"/>
            <a:ext cx="7589605" cy="5493586"/>
            <a:chOff x="0" y="0"/>
            <a:chExt cx="1591472" cy="1151956"/>
          </a:xfrm>
        </p:grpSpPr>
        <p:sp>
          <p:nvSpPr>
            <p:cNvPr id="4" name="Freeform 4"/>
            <p:cNvSpPr/>
            <p:nvPr/>
          </p:nvSpPr>
          <p:spPr>
            <a:xfrm>
              <a:off x="0" y="0"/>
              <a:ext cx="1591472" cy="1151956"/>
            </a:xfrm>
            <a:custGeom>
              <a:avLst/>
              <a:gdLst/>
              <a:ahLst/>
              <a:cxnLst/>
              <a:rect l="l" t="t" r="r" b="b"/>
              <a:pathLst>
                <a:path w="1591472" h="1151956">
                  <a:moveTo>
                    <a:pt x="0" y="0"/>
                  </a:moveTo>
                  <a:lnTo>
                    <a:pt x="1591472" y="0"/>
                  </a:lnTo>
                  <a:lnTo>
                    <a:pt x="1591472" y="1151956"/>
                  </a:lnTo>
                  <a:lnTo>
                    <a:pt x="0" y="1151956"/>
                  </a:lnTo>
                  <a:close/>
                </a:path>
              </a:pathLst>
            </a:custGeom>
            <a:solidFill>
              <a:srgbClr val="FFE6D9">
                <a:alpha val="46667"/>
              </a:srgbClr>
            </a:solidFill>
            <a:ln cap="sq">
              <a:noFill/>
              <a:prstDash val="solid"/>
              <a:miter/>
            </a:ln>
          </p:spPr>
        </p:sp>
        <p:sp>
          <p:nvSpPr>
            <p:cNvPr id="5" name="TextBox 5"/>
            <p:cNvSpPr txBox="1"/>
            <p:nvPr/>
          </p:nvSpPr>
          <p:spPr>
            <a:xfrm>
              <a:off x="0" y="-47625"/>
              <a:ext cx="1591472" cy="1199581"/>
            </a:xfrm>
            <a:prstGeom prst="rect">
              <a:avLst/>
            </a:prstGeom>
          </p:spPr>
          <p:txBody>
            <a:bodyPr lIns="50800" tIns="50800" rIns="50800" bIns="50800" rtlCol="0" anchor="ctr"/>
            <a:lstStyle/>
            <a:p>
              <a:pPr algn="ctr">
                <a:lnSpc>
                  <a:spcPts val="3105"/>
                </a:lnSpc>
              </a:pPr>
            </a:p>
          </p:txBody>
        </p:sp>
      </p:grpSp>
      <p:sp>
        <p:nvSpPr>
          <p:cNvPr id="6" name="Freeform 6"/>
          <p:cNvSpPr/>
          <p:nvPr/>
        </p:nvSpPr>
        <p:spPr>
          <a:xfrm rot="4763656">
            <a:off x="9946640" y="1178560"/>
            <a:ext cx="10183495" cy="8070850"/>
          </a:xfrm>
          <a:custGeom>
            <a:avLst/>
            <a:gdLst/>
            <a:ahLst/>
            <a:cxnLst/>
            <a:rect l="l" t="t" r="r" b="b"/>
            <a:pathLst>
              <a:path w="11616313" h="7432730">
                <a:moveTo>
                  <a:pt x="0" y="0"/>
                </a:moveTo>
                <a:lnTo>
                  <a:pt x="11616313" y="0"/>
                </a:lnTo>
                <a:lnTo>
                  <a:pt x="11616313" y="7432730"/>
                </a:lnTo>
                <a:lnTo>
                  <a:pt x="0" y="7432730"/>
                </a:lnTo>
                <a:lnTo>
                  <a:pt x="0" y="0"/>
                </a:lnTo>
                <a:close/>
              </a:path>
            </a:pathLst>
          </a:custGeom>
          <a:blipFill>
            <a:blip r:embed="rId2"/>
            <a:stretch>
              <a:fillRect l="-6875" r="-6875"/>
            </a:stretch>
          </a:blipFill>
        </p:spPr>
      </p:sp>
      <p:sp>
        <p:nvSpPr>
          <p:cNvPr id="7" name="TextBox 7"/>
          <p:cNvSpPr txBox="1"/>
          <p:nvPr/>
        </p:nvSpPr>
        <p:spPr>
          <a:xfrm>
            <a:off x="1212295" y="838828"/>
            <a:ext cx="6335158" cy="790575"/>
          </a:xfrm>
          <a:prstGeom prst="rect">
            <a:avLst/>
          </a:prstGeom>
        </p:spPr>
        <p:txBody>
          <a:bodyPr lIns="0" tIns="0" rIns="0" bIns="0" rtlCol="0" anchor="t">
            <a:spAutoFit/>
          </a:bodyPr>
          <a:lstStyle/>
          <a:p>
            <a:pPr algn="l">
              <a:lnSpc>
                <a:spcPts val="6240"/>
              </a:lnSpc>
            </a:pPr>
            <a:r>
              <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理论定义</a:t>
            </a:r>
            <a:endPar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9" name="TextBox 9"/>
          <p:cNvSpPr txBox="1"/>
          <p:nvPr/>
        </p:nvSpPr>
        <p:spPr>
          <a:xfrm>
            <a:off x="1760550" y="3537586"/>
            <a:ext cx="7732870" cy="4667250"/>
          </a:xfrm>
          <a:prstGeom prst="rect">
            <a:avLst/>
          </a:prstGeom>
        </p:spPr>
        <p:txBody>
          <a:bodyPr lIns="0" tIns="0" rIns="0" bIns="0" rtlCol="0" anchor="t">
            <a:spAutoFit/>
          </a:bodyPr>
          <a:lstStyle/>
          <a:p>
            <a:pPr algn="ctr">
              <a:lnSpc>
                <a:spcPts val="3720"/>
              </a:lnSpc>
              <a:spcBef>
                <a:spcPct val="0"/>
              </a:spcBef>
            </a:pPr>
            <a:r>
              <a:rPr lang="en-US" sz="3100" b="1" spc="62">
                <a:solidFill>
                  <a:srgbClr val="000000"/>
                </a:solidFill>
                <a:latin typeface="Anantason SemiExpanded Bold"/>
                <a:ea typeface="Anantason SemiExpanded Bold"/>
                <a:cs typeface="Anantason SemiExpanded Bold"/>
                <a:sym typeface="Anantason SemiExpanded Bold"/>
              </a:rPr>
              <a:t>  </a:t>
            </a:r>
            <a:r>
              <a:rPr lang="en-US" sz="3100" b="1" spc="62">
                <a:solidFill>
                  <a:srgbClr val="000000"/>
                </a:solidFill>
                <a:latin typeface="Anantason SemiExpanded Bold"/>
                <a:ea typeface="Anantason SemiExpanded Bold"/>
                <a:cs typeface="Anantason SemiExpanded Bold"/>
                <a:sym typeface="Anantason SemiExpanded Bold"/>
              </a:rPr>
              <a:t>归化理论是一种语言学理论，主张将源语言文本转化为目标语言文本时，应尽可能地保留原文的语法、语义和文化特征，以使读者能够更好地理解和感受原文的意境和含义。</a:t>
            </a:r>
            <a:endParaRPr lang="en-US" sz="3100" b="1" spc="62">
              <a:solidFill>
                <a:srgbClr val="000000"/>
              </a:solidFill>
              <a:latin typeface="Anantason SemiExpanded Bold"/>
              <a:ea typeface="Anantason SemiExpanded Bold"/>
              <a:cs typeface="Anantason SemiExpanded Bold"/>
              <a:sym typeface="Anantason SemiExpanded Bold"/>
            </a:endParaRPr>
          </a:p>
          <a:p>
            <a:pPr algn="ctr">
              <a:lnSpc>
                <a:spcPts val="3720"/>
              </a:lnSpc>
              <a:spcBef>
                <a:spcPct val="0"/>
              </a:spcBef>
            </a:pPr>
          </a:p>
          <a:p>
            <a:pPr algn="ctr">
              <a:lnSpc>
                <a:spcPts val="3720"/>
              </a:lnSpc>
              <a:spcBef>
                <a:spcPct val="0"/>
              </a:spcBef>
            </a:pPr>
            <a:r>
              <a:rPr lang="en-US" sz="3100" b="1" spc="62">
                <a:solidFill>
                  <a:srgbClr val="000000"/>
                </a:solidFill>
                <a:latin typeface="Anantason SemiExpanded Bold"/>
                <a:ea typeface="Anantason SemiExpanded Bold"/>
                <a:cs typeface="Anantason SemiExpanded Bold"/>
                <a:sym typeface="Anantason SemiExpanded Bold"/>
              </a:rPr>
              <a:t>  归化理论强调翻译的准确性和流畅性，要求译者在翻译过程中尽可能地贴近原文，同时也要考虑到目标语言读者的语言习惯和文化背景。</a:t>
            </a:r>
            <a:endParaRPr lang="en-US" sz="3100" b="1" spc="62">
              <a:solidFill>
                <a:srgbClr val="000000"/>
              </a:solidFill>
              <a:latin typeface="Anantason SemiExpanded Bold"/>
              <a:ea typeface="Anantason SemiExpanded Bold"/>
              <a:cs typeface="Anantason SemiExpanded Bold"/>
              <a:sym typeface="Anantason SemiExpanded Bold"/>
            </a:endParaRPr>
          </a:p>
        </p:txBody>
      </p:sp>
      <p:sp>
        <p:nvSpPr>
          <p:cNvPr id="10" name="文本框 9"/>
          <p:cNvSpPr txBox="1"/>
          <p:nvPr/>
        </p:nvSpPr>
        <p:spPr>
          <a:xfrm>
            <a:off x="10210800" y="3537585"/>
            <a:ext cx="7235190" cy="3353435"/>
          </a:xfrm>
          <a:prstGeom prst="rect">
            <a:avLst/>
          </a:prstGeom>
          <a:noFill/>
        </p:spPr>
        <p:txBody>
          <a:bodyPr wrap="square" rtlCol="0">
            <a:spAutoFit/>
          </a:bodyPr>
          <a:p>
            <a:r>
              <a:rPr lang="en-US" altLang="zh-CN" sz="3200"/>
              <a:t>1.Das</a:t>
            </a:r>
            <a:r>
              <a:rPr lang="de-DE" altLang="zh-CN" sz="3200">
                <a:latin typeface="Calibri" panose="020F0502020204030204" charset="0"/>
              </a:rPr>
              <a:t> ist nicht mein Bier     </a:t>
            </a:r>
            <a:r>
              <a:rPr lang="en-US" altLang="de-DE" sz="3200">
                <a:latin typeface="Calibri" panose="020F0502020204030204" charset="0"/>
              </a:rPr>
              <a:t>                       </a:t>
            </a:r>
            <a:r>
              <a:rPr lang="de-DE" altLang="zh-CN" sz="3200">
                <a:latin typeface="Calibri" panose="020F0502020204030204" charset="0"/>
              </a:rPr>
              <a:t> </a:t>
            </a:r>
            <a:r>
              <a:rPr lang="zh-CN" altLang="zh-CN" sz="3600">
                <a:latin typeface="Calibri" panose="020F0502020204030204" charset="0"/>
              </a:rPr>
              <a:t>这不关我的事</a:t>
            </a:r>
            <a:r>
              <a:rPr lang="de-DE" altLang="zh-CN">
                <a:latin typeface="Calibri" panose="020F0502020204030204" charset="0"/>
              </a:rPr>
              <a:t> </a:t>
            </a:r>
            <a:endParaRPr lang="de-DE" altLang="zh-CN">
              <a:latin typeface="Calibri" panose="020F0502020204030204" charset="0"/>
            </a:endParaRPr>
          </a:p>
          <a:p>
            <a:r>
              <a:rPr lang="de-DE" altLang="zh-CN" sz="3600">
                <a:latin typeface="Calibri" panose="020F0502020204030204" charset="0"/>
              </a:rPr>
              <a:t>2.Da liegt der Hund begraben.</a:t>
            </a:r>
            <a:r>
              <a:rPr lang="en-US" altLang="de-DE" sz="3600">
                <a:latin typeface="Calibri" panose="020F0502020204030204" charset="0"/>
              </a:rPr>
              <a:t>          </a:t>
            </a:r>
            <a:r>
              <a:rPr lang="zh-CN" altLang="en-US" sz="3600">
                <a:latin typeface="Calibri" panose="020F0502020204030204" charset="0"/>
              </a:rPr>
              <a:t>这才是问题的关键</a:t>
            </a:r>
            <a:endParaRPr lang="de-DE" altLang="zh-CN" sz="3600">
              <a:latin typeface="Calibri" panose="020F0502020204030204" charset="0"/>
            </a:endParaRPr>
          </a:p>
          <a:p>
            <a:r>
              <a:rPr lang="de-DE" altLang="zh-CN" sz="3600">
                <a:latin typeface="Calibri" panose="020F0502020204030204" charset="0"/>
              </a:rPr>
              <a:t>3. Frosch im Hals haben</a:t>
            </a:r>
            <a:r>
              <a:rPr lang="en-US" altLang="de-DE" sz="3600">
                <a:latin typeface="Calibri" panose="020F0502020204030204" charset="0"/>
              </a:rPr>
              <a:t>                      </a:t>
            </a:r>
            <a:r>
              <a:rPr lang="zh-CN" altLang="en-US" sz="3600">
                <a:latin typeface="Calibri" panose="020F0502020204030204" charset="0"/>
              </a:rPr>
              <a:t>嗓子哑了</a:t>
            </a:r>
            <a:endParaRPr lang="zh-CN" altLang="en-US" sz="3600">
              <a:latin typeface="Calibri" panose="020F05020202040302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sp>
      <p:sp>
        <p:nvSpPr>
          <p:cNvPr id="3" name="TextBox 3"/>
          <p:cNvSpPr txBox="1"/>
          <p:nvPr/>
        </p:nvSpPr>
        <p:spPr>
          <a:xfrm>
            <a:off x="1212295" y="838828"/>
            <a:ext cx="6335158" cy="790575"/>
          </a:xfrm>
          <a:prstGeom prst="rect">
            <a:avLst/>
          </a:prstGeom>
        </p:spPr>
        <p:txBody>
          <a:bodyPr lIns="0" tIns="0" rIns="0" bIns="0" rtlCol="0" anchor="t">
            <a:spAutoFit/>
          </a:bodyPr>
          <a:lstStyle/>
          <a:p>
            <a:pPr algn="l">
              <a:lnSpc>
                <a:spcPts val="6240"/>
              </a:lnSpc>
            </a:pPr>
            <a:r>
              <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归化理论的主要观点</a:t>
            </a:r>
            <a:endPar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4" name="TextBox 4"/>
          <p:cNvSpPr txBox="1"/>
          <p:nvPr/>
        </p:nvSpPr>
        <p:spPr>
          <a:xfrm>
            <a:off x="7303079" y="862640"/>
            <a:ext cx="9772626" cy="742950"/>
          </a:xfrm>
          <a:prstGeom prst="rect">
            <a:avLst/>
          </a:prstGeom>
        </p:spPr>
        <p:txBody>
          <a:bodyPr lIns="0" tIns="0" rIns="0" bIns="0" rtlCol="0" anchor="t">
            <a:spAutoFit/>
          </a:bodyPr>
          <a:lstStyle/>
          <a:p>
            <a:pPr marL="0" lvl="0" indent="0" algn="r">
              <a:lnSpc>
                <a:spcPts val="5880"/>
              </a:lnSpc>
              <a:spcBef>
                <a:spcPct val="0"/>
              </a:spcBef>
            </a:pPr>
            <a:r>
              <a:rPr lang="en-US" sz="4900" b="1" spc="97">
                <a:solidFill>
                  <a:srgbClr val="1E1E1E"/>
                </a:solidFill>
                <a:latin typeface="Anantason SemiExpanded Bold"/>
                <a:ea typeface="Anantason SemiExpanded Bold"/>
                <a:cs typeface="Anantason SemiExpanded Bold"/>
                <a:sym typeface="Anantason SemiExpanded Bold"/>
              </a:rPr>
              <a:t>SKILL INTRODUCTION</a:t>
            </a:r>
            <a:endParaRPr lang="en-US" sz="4900" b="1" spc="97">
              <a:solidFill>
                <a:srgbClr val="1E1E1E"/>
              </a:solidFill>
              <a:latin typeface="Anantason SemiExpanded Bold"/>
              <a:ea typeface="Anantason SemiExpanded Bold"/>
              <a:cs typeface="Anantason SemiExpanded Bold"/>
              <a:sym typeface="Anantason SemiExpanded Bold"/>
            </a:endParaRPr>
          </a:p>
        </p:txBody>
      </p:sp>
      <p:sp>
        <p:nvSpPr>
          <p:cNvPr id="5" name="AutoShape 5"/>
          <p:cNvSpPr/>
          <p:nvPr/>
        </p:nvSpPr>
        <p:spPr>
          <a:xfrm>
            <a:off x="0" y="3692912"/>
            <a:ext cx="18288000" cy="0"/>
          </a:xfrm>
          <a:prstGeom prst="line">
            <a:avLst/>
          </a:prstGeom>
          <a:ln w="28575" cap="flat">
            <a:solidFill>
              <a:srgbClr val="1E1E1E"/>
            </a:solidFill>
            <a:prstDash val="solid"/>
            <a:headEnd type="none" w="sm" len="sm"/>
            <a:tailEnd type="none" w="sm" len="sm"/>
          </a:ln>
        </p:spPr>
      </p:sp>
      <p:grpSp>
        <p:nvGrpSpPr>
          <p:cNvPr id="6" name="Group 6"/>
          <p:cNvGrpSpPr/>
          <p:nvPr/>
        </p:nvGrpSpPr>
        <p:grpSpPr>
          <a:xfrm rot="-10800000">
            <a:off x="772703" y="4216523"/>
            <a:ext cx="3876179" cy="4762546"/>
            <a:chOff x="0" y="0"/>
            <a:chExt cx="1991247" cy="2446586"/>
          </a:xfrm>
        </p:grpSpPr>
        <p:sp>
          <p:nvSpPr>
            <p:cNvPr id="7" name="Freeform 7"/>
            <p:cNvSpPr/>
            <p:nvPr/>
          </p:nvSpPr>
          <p:spPr>
            <a:xfrm>
              <a:off x="0" y="0"/>
              <a:ext cx="1991247" cy="2446586"/>
            </a:xfrm>
            <a:custGeom>
              <a:avLst/>
              <a:gdLst/>
              <a:ahLst/>
              <a:cxnLst/>
              <a:rect l="l" t="t" r="r" b="b"/>
              <a:pathLst>
                <a:path w="1991247" h="2446586">
                  <a:moveTo>
                    <a:pt x="1991247" y="0"/>
                  </a:moveTo>
                  <a:lnTo>
                    <a:pt x="0" y="0"/>
                  </a:lnTo>
                  <a:lnTo>
                    <a:pt x="0" y="2258626"/>
                  </a:lnTo>
                  <a:lnTo>
                    <a:pt x="157480" y="2258626"/>
                  </a:lnTo>
                  <a:lnTo>
                    <a:pt x="157480" y="2446586"/>
                  </a:lnTo>
                  <a:lnTo>
                    <a:pt x="463550" y="2258626"/>
                  </a:lnTo>
                  <a:lnTo>
                    <a:pt x="1991247" y="2258626"/>
                  </a:lnTo>
                  <a:lnTo>
                    <a:pt x="1991247" y="0"/>
                  </a:lnTo>
                  <a:close/>
                </a:path>
              </a:pathLst>
            </a:custGeom>
            <a:solidFill>
              <a:srgbClr val="F5D4C7"/>
            </a:solidFill>
            <a:ln cap="sq">
              <a:noFill/>
              <a:prstDash val="solid"/>
              <a:miter/>
            </a:ln>
          </p:spPr>
        </p:sp>
        <p:sp>
          <p:nvSpPr>
            <p:cNvPr id="8" name="TextBox 8"/>
            <p:cNvSpPr txBox="1"/>
            <p:nvPr/>
          </p:nvSpPr>
          <p:spPr>
            <a:xfrm>
              <a:off x="0" y="-47625"/>
              <a:ext cx="1991247" cy="2303711"/>
            </a:xfrm>
            <a:prstGeom prst="rect">
              <a:avLst/>
            </a:prstGeom>
          </p:spPr>
          <p:txBody>
            <a:bodyPr lIns="50800" tIns="50800" rIns="50800" bIns="50800" rtlCol="0" anchor="ctr"/>
            <a:lstStyle/>
            <a:p>
              <a:pPr algn="ctr">
                <a:lnSpc>
                  <a:spcPts val="3105"/>
                </a:lnSpc>
              </a:pPr>
            </a:p>
          </p:txBody>
        </p:sp>
      </p:grpSp>
      <p:grpSp>
        <p:nvGrpSpPr>
          <p:cNvPr id="9" name="Group 9"/>
          <p:cNvGrpSpPr/>
          <p:nvPr/>
        </p:nvGrpSpPr>
        <p:grpSpPr>
          <a:xfrm rot="0">
            <a:off x="4087854" y="3591272"/>
            <a:ext cx="292020" cy="292020"/>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F8B"/>
            </a:solidFill>
          </p:spPr>
        </p:sp>
        <p:sp>
          <p:nvSpPr>
            <p:cNvPr id="11" name="TextBox 11"/>
            <p:cNvSpPr txBox="1"/>
            <p:nvPr/>
          </p:nvSpPr>
          <p:spPr>
            <a:xfrm>
              <a:off x="76200" y="28575"/>
              <a:ext cx="660400" cy="708025"/>
            </a:xfrm>
            <a:prstGeom prst="rect">
              <a:avLst/>
            </a:prstGeom>
          </p:spPr>
          <p:txBody>
            <a:bodyPr lIns="53210" tIns="53210" rIns="53210" bIns="53210" rtlCol="0" anchor="ctr"/>
            <a:lstStyle/>
            <a:p>
              <a:pPr algn="ctr">
                <a:lnSpc>
                  <a:spcPts val="3105"/>
                </a:lnSpc>
              </a:pPr>
            </a:p>
          </p:txBody>
        </p:sp>
      </p:grpSp>
      <p:grpSp>
        <p:nvGrpSpPr>
          <p:cNvPr id="12" name="Group 12"/>
          <p:cNvGrpSpPr/>
          <p:nvPr/>
        </p:nvGrpSpPr>
        <p:grpSpPr>
          <a:xfrm rot="-10800000">
            <a:off x="5098931" y="4216523"/>
            <a:ext cx="3876179" cy="4762546"/>
            <a:chOff x="0" y="0"/>
            <a:chExt cx="1991247" cy="2446586"/>
          </a:xfrm>
        </p:grpSpPr>
        <p:sp>
          <p:nvSpPr>
            <p:cNvPr id="13" name="Freeform 13"/>
            <p:cNvSpPr/>
            <p:nvPr/>
          </p:nvSpPr>
          <p:spPr>
            <a:xfrm>
              <a:off x="0" y="0"/>
              <a:ext cx="1991247" cy="2446586"/>
            </a:xfrm>
            <a:custGeom>
              <a:avLst/>
              <a:gdLst/>
              <a:ahLst/>
              <a:cxnLst/>
              <a:rect l="l" t="t" r="r" b="b"/>
              <a:pathLst>
                <a:path w="1991247" h="2446586">
                  <a:moveTo>
                    <a:pt x="1991247" y="0"/>
                  </a:moveTo>
                  <a:lnTo>
                    <a:pt x="0" y="0"/>
                  </a:lnTo>
                  <a:lnTo>
                    <a:pt x="0" y="2258626"/>
                  </a:lnTo>
                  <a:lnTo>
                    <a:pt x="157480" y="2258626"/>
                  </a:lnTo>
                  <a:lnTo>
                    <a:pt x="157480" y="2446586"/>
                  </a:lnTo>
                  <a:lnTo>
                    <a:pt x="463550" y="2258626"/>
                  </a:lnTo>
                  <a:lnTo>
                    <a:pt x="1991247" y="2258626"/>
                  </a:lnTo>
                  <a:lnTo>
                    <a:pt x="1991247" y="0"/>
                  </a:lnTo>
                  <a:close/>
                </a:path>
              </a:pathLst>
            </a:custGeom>
            <a:solidFill>
              <a:srgbClr val="FDE7D7"/>
            </a:solidFill>
            <a:ln cap="sq">
              <a:noFill/>
              <a:prstDash val="solid"/>
              <a:miter/>
            </a:ln>
          </p:spPr>
        </p:sp>
        <p:sp>
          <p:nvSpPr>
            <p:cNvPr id="14" name="TextBox 14"/>
            <p:cNvSpPr txBox="1"/>
            <p:nvPr/>
          </p:nvSpPr>
          <p:spPr>
            <a:xfrm>
              <a:off x="0" y="-47625"/>
              <a:ext cx="1991247" cy="2303711"/>
            </a:xfrm>
            <a:prstGeom prst="rect">
              <a:avLst/>
            </a:prstGeom>
          </p:spPr>
          <p:txBody>
            <a:bodyPr lIns="50800" tIns="50800" rIns="50800" bIns="50800" rtlCol="0" anchor="ctr"/>
            <a:lstStyle/>
            <a:p>
              <a:pPr algn="ctr">
                <a:lnSpc>
                  <a:spcPts val="3105"/>
                </a:lnSpc>
              </a:pPr>
            </a:p>
          </p:txBody>
        </p:sp>
      </p:grpSp>
      <p:grpSp>
        <p:nvGrpSpPr>
          <p:cNvPr id="15" name="Group 15"/>
          <p:cNvGrpSpPr/>
          <p:nvPr/>
        </p:nvGrpSpPr>
        <p:grpSpPr>
          <a:xfrm rot="0">
            <a:off x="8106896" y="3546902"/>
            <a:ext cx="292020" cy="292020"/>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B4BD"/>
            </a:solidFill>
          </p:spPr>
        </p:sp>
        <p:sp>
          <p:nvSpPr>
            <p:cNvPr id="17" name="TextBox 17"/>
            <p:cNvSpPr txBox="1"/>
            <p:nvPr/>
          </p:nvSpPr>
          <p:spPr>
            <a:xfrm>
              <a:off x="76200" y="28575"/>
              <a:ext cx="660400" cy="708025"/>
            </a:xfrm>
            <a:prstGeom prst="rect">
              <a:avLst/>
            </a:prstGeom>
          </p:spPr>
          <p:txBody>
            <a:bodyPr lIns="53210" tIns="53210" rIns="53210" bIns="53210" rtlCol="0" anchor="ctr"/>
            <a:lstStyle/>
            <a:p>
              <a:pPr algn="ctr">
                <a:lnSpc>
                  <a:spcPts val="3105"/>
                </a:lnSpc>
              </a:pPr>
            </a:p>
          </p:txBody>
        </p:sp>
      </p:grpSp>
      <p:grpSp>
        <p:nvGrpSpPr>
          <p:cNvPr id="18" name="Group 18"/>
          <p:cNvGrpSpPr/>
          <p:nvPr/>
        </p:nvGrpSpPr>
        <p:grpSpPr>
          <a:xfrm rot="-10800000">
            <a:off x="14032594" y="4216523"/>
            <a:ext cx="3876179" cy="4762546"/>
            <a:chOff x="0" y="0"/>
            <a:chExt cx="1991247" cy="2446586"/>
          </a:xfrm>
        </p:grpSpPr>
        <p:sp>
          <p:nvSpPr>
            <p:cNvPr id="19" name="Freeform 19"/>
            <p:cNvSpPr/>
            <p:nvPr/>
          </p:nvSpPr>
          <p:spPr>
            <a:xfrm>
              <a:off x="0" y="0"/>
              <a:ext cx="1991247" cy="2446586"/>
            </a:xfrm>
            <a:custGeom>
              <a:avLst/>
              <a:gdLst/>
              <a:ahLst/>
              <a:cxnLst/>
              <a:rect l="l" t="t" r="r" b="b"/>
              <a:pathLst>
                <a:path w="1991247" h="2446586">
                  <a:moveTo>
                    <a:pt x="1991247" y="0"/>
                  </a:moveTo>
                  <a:lnTo>
                    <a:pt x="0" y="0"/>
                  </a:lnTo>
                  <a:lnTo>
                    <a:pt x="0" y="2258626"/>
                  </a:lnTo>
                  <a:lnTo>
                    <a:pt x="157480" y="2258626"/>
                  </a:lnTo>
                  <a:lnTo>
                    <a:pt x="157480" y="2446586"/>
                  </a:lnTo>
                  <a:lnTo>
                    <a:pt x="463550" y="2258626"/>
                  </a:lnTo>
                  <a:lnTo>
                    <a:pt x="1991247" y="2258626"/>
                  </a:lnTo>
                  <a:lnTo>
                    <a:pt x="1991247" y="0"/>
                  </a:lnTo>
                  <a:close/>
                </a:path>
              </a:pathLst>
            </a:custGeom>
            <a:solidFill>
              <a:srgbClr val="E5DFD2"/>
            </a:solidFill>
            <a:ln cap="sq">
              <a:noFill/>
              <a:prstDash val="solid"/>
              <a:miter/>
            </a:ln>
          </p:spPr>
        </p:sp>
        <p:sp>
          <p:nvSpPr>
            <p:cNvPr id="20" name="TextBox 20"/>
            <p:cNvSpPr txBox="1"/>
            <p:nvPr/>
          </p:nvSpPr>
          <p:spPr>
            <a:xfrm>
              <a:off x="0" y="-47625"/>
              <a:ext cx="1991247" cy="2303711"/>
            </a:xfrm>
            <a:prstGeom prst="rect">
              <a:avLst/>
            </a:prstGeom>
          </p:spPr>
          <p:txBody>
            <a:bodyPr lIns="50800" tIns="50800" rIns="50800" bIns="50800" rtlCol="0" anchor="ctr"/>
            <a:lstStyle/>
            <a:p>
              <a:pPr algn="ctr">
                <a:lnSpc>
                  <a:spcPts val="3105"/>
                </a:lnSpc>
              </a:pPr>
            </a:p>
          </p:txBody>
        </p:sp>
      </p:grpSp>
      <p:grpSp>
        <p:nvGrpSpPr>
          <p:cNvPr id="21" name="Group 21"/>
          <p:cNvGrpSpPr/>
          <p:nvPr/>
        </p:nvGrpSpPr>
        <p:grpSpPr>
          <a:xfrm rot="0">
            <a:off x="16547722" y="3569087"/>
            <a:ext cx="292020" cy="292020"/>
            <a:chOff x="0" y="0"/>
            <a:chExt cx="812800" cy="812800"/>
          </a:xfrm>
        </p:grpSpPr>
        <p:sp>
          <p:nvSpPr>
            <p:cNvPr id="22" name="Freeform 2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1AF8B"/>
            </a:solidFill>
          </p:spPr>
        </p:sp>
        <p:sp>
          <p:nvSpPr>
            <p:cNvPr id="23" name="TextBox 23"/>
            <p:cNvSpPr txBox="1"/>
            <p:nvPr/>
          </p:nvSpPr>
          <p:spPr>
            <a:xfrm>
              <a:off x="76200" y="28575"/>
              <a:ext cx="660400" cy="708025"/>
            </a:xfrm>
            <a:prstGeom prst="rect">
              <a:avLst/>
            </a:prstGeom>
          </p:spPr>
          <p:txBody>
            <a:bodyPr lIns="53210" tIns="53210" rIns="53210" bIns="53210" rtlCol="0" anchor="ctr"/>
            <a:lstStyle/>
            <a:p>
              <a:pPr algn="ctr">
                <a:lnSpc>
                  <a:spcPts val="3105"/>
                </a:lnSpc>
              </a:pPr>
            </a:p>
          </p:txBody>
        </p:sp>
      </p:grpSp>
      <p:grpSp>
        <p:nvGrpSpPr>
          <p:cNvPr id="24" name="Group 24"/>
          <p:cNvGrpSpPr/>
          <p:nvPr/>
        </p:nvGrpSpPr>
        <p:grpSpPr>
          <a:xfrm rot="0">
            <a:off x="12461065" y="3591272"/>
            <a:ext cx="269835" cy="269835"/>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4B4BD"/>
            </a:solidFill>
          </p:spPr>
        </p:sp>
        <p:sp>
          <p:nvSpPr>
            <p:cNvPr id="26" name="TextBox 26"/>
            <p:cNvSpPr txBox="1"/>
            <p:nvPr/>
          </p:nvSpPr>
          <p:spPr>
            <a:xfrm>
              <a:off x="76200" y="28575"/>
              <a:ext cx="660400" cy="708025"/>
            </a:xfrm>
            <a:prstGeom prst="rect">
              <a:avLst/>
            </a:prstGeom>
          </p:spPr>
          <p:txBody>
            <a:bodyPr lIns="53210" tIns="53210" rIns="53210" bIns="53210" rtlCol="0" anchor="ctr"/>
            <a:lstStyle/>
            <a:p>
              <a:pPr algn="ctr">
                <a:lnSpc>
                  <a:spcPts val="3105"/>
                </a:lnSpc>
              </a:pPr>
            </a:p>
          </p:txBody>
        </p:sp>
      </p:grpSp>
      <p:grpSp>
        <p:nvGrpSpPr>
          <p:cNvPr id="27" name="Group 27"/>
          <p:cNvGrpSpPr/>
          <p:nvPr/>
        </p:nvGrpSpPr>
        <p:grpSpPr>
          <a:xfrm rot="-10800000">
            <a:off x="9425158" y="4216523"/>
            <a:ext cx="3876179" cy="4762546"/>
            <a:chOff x="0" y="0"/>
            <a:chExt cx="1991247" cy="2446586"/>
          </a:xfrm>
        </p:grpSpPr>
        <p:sp>
          <p:nvSpPr>
            <p:cNvPr id="28" name="Freeform 28"/>
            <p:cNvSpPr/>
            <p:nvPr/>
          </p:nvSpPr>
          <p:spPr>
            <a:xfrm>
              <a:off x="0" y="0"/>
              <a:ext cx="1991247" cy="2446586"/>
            </a:xfrm>
            <a:custGeom>
              <a:avLst/>
              <a:gdLst/>
              <a:ahLst/>
              <a:cxnLst/>
              <a:rect l="l" t="t" r="r" b="b"/>
              <a:pathLst>
                <a:path w="1991247" h="2446586">
                  <a:moveTo>
                    <a:pt x="1991247" y="0"/>
                  </a:moveTo>
                  <a:lnTo>
                    <a:pt x="0" y="0"/>
                  </a:lnTo>
                  <a:lnTo>
                    <a:pt x="0" y="2258626"/>
                  </a:lnTo>
                  <a:lnTo>
                    <a:pt x="157480" y="2258626"/>
                  </a:lnTo>
                  <a:lnTo>
                    <a:pt x="157480" y="2446586"/>
                  </a:lnTo>
                  <a:lnTo>
                    <a:pt x="463550" y="2258626"/>
                  </a:lnTo>
                  <a:lnTo>
                    <a:pt x="1991247" y="2258626"/>
                  </a:lnTo>
                  <a:lnTo>
                    <a:pt x="1991247" y="0"/>
                  </a:lnTo>
                  <a:close/>
                </a:path>
              </a:pathLst>
            </a:custGeom>
            <a:solidFill>
              <a:srgbClr val="EDE2D1"/>
            </a:solidFill>
            <a:ln cap="sq">
              <a:noFill/>
              <a:prstDash val="solid"/>
              <a:miter/>
            </a:ln>
          </p:spPr>
        </p:sp>
        <p:sp>
          <p:nvSpPr>
            <p:cNvPr id="29" name="TextBox 29"/>
            <p:cNvSpPr txBox="1"/>
            <p:nvPr/>
          </p:nvSpPr>
          <p:spPr>
            <a:xfrm>
              <a:off x="0" y="-47625"/>
              <a:ext cx="1991247" cy="2303711"/>
            </a:xfrm>
            <a:prstGeom prst="rect">
              <a:avLst/>
            </a:prstGeom>
          </p:spPr>
          <p:txBody>
            <a:bodyPr lIns="50800" tIns="50800" rIns="50800" bIns="50800" rtlCol="0" anchor="ctr"/>
            <a:lstStyle/>
            <a:p>
              <a:pPr algn="ctr">
                <a:lnSpc>
                  <a:spcPts val="3105"/>
                </a:lnSpc>
              </a:pPr>
            </a:p>
          </p:txBody>
        </p:sp>
      </p:grpSp>
      <p:sp>
        <p:nvSpPr>
          <p:cNvPr id="30" name="TextBox 30"/>
          <p:cNvSpPr txBox="1"/>
          <p:nvPr/>
        </p:nvSpPr>
        <p:spPr>
          <a:xfrm>
            <a:off x="772703" y="5451544"/>
            <a:ext cx="3315151" cy="2733675"/>
          </a:xfrm>
          <a:prstGeom prst="rect">
            <a:avLst/>
          </a:prstGeom>
        </p:spPr>
        <p:txBody>
          <a:bodyPr lIns="0" tIns="0" rIns="0" bIns="0" rtlCol="0" anchor="t">
            <a:spAutoFit/>
          </a:bodyPr>
          <a:lstStyle/>
          <a:p>
            <a:pPr algn="ctr">
              <a:lnSpc>
                <a:spcPts val="3120"/>
              </a:lnSpc>
              <a:spcBef>
                <a:spcPct val="0"/>
              </a:spcBef>
            </a:pPr>
            <a:r>
              <a:rPr lang="en-US" sz="2600" b="1" spc="52">
                <a:solidFill>
                  <a:srgbClr val="000000"/>
                </a:solidFill>
                <a:latin typeface="Anantason SemiExpanded Bold"/>
                <a:ea typeface="Anantason SemiExpanded Bold"/>
                <a:cs typeface="Anantason SemiExpanded Bold"/>
                <a:sym typeface="Anantason SemiExpanded Bold"/>
              </a:rPr>
              <a:t>归化理论主张在翻译过程中尽可能地保留原文的语法、语义和文化特征，以使读者能够更好地理解和感受原文的意境和含义。</a:t>
            </a:r>
            <a:endParaRPr lang="en-US" sz="2600" b="1" spc="52">
              <a:solidFill>
                <a:srgbClr val="000000"/>
              </a:solidFill>
              <a:latin typeface="Anantason SemiExpanded Bold"/>
              <a:ea typeface="Anantason SemiExpanded Bold"/>
              <a:cs typeface="Anantason SemiExpanded Bold"/>
              <a:sym typeface="Anantason SemiExpanded Bold"/>
            </a:endParaRPr>
          </a:p>
        </p:txBody>
      </p:sp>
      <p:sp>
        <p:nvSpPr>
          <p:cNvPr id="31" name="TextBox 31"/>
          <p:cNvSpPr txBox="1"/>
          <p:nvPr/>
        </p:nvSpPr>
        <p:spPr>
          <a:xfrm>
            <a:off x="5562863" y="4989581"/>
            <a:ext cx="2948313" cy="3276600"/>
          </a:xfrm>
          <a:prstGeom prst="rect">
            <a:avLst/>
          </a:prstGeom>
        </p:spPr>
        <p:txBody>
          <a:bodyPr lIns="0" tIns="0" rIns="0" bIns="0" rtlCol="0" anchor="t">
            <a:spAutoFit/>
          </a:bodyPr>
          <a:lstStyle/>
          <a:p>
            <a:pPr algn="ctr">
              <a:lnSpc>
                <a:spcPts val="3240"/>
              </a:lnSpc>
              <a:spcBef>
                <a:spcPct val="0"/>
              </a:spcBef>
            </a:pPr>
            <a:r>
              <a:rPr lang="en-US" sz="2700" b="1" spc="54">
                <a:solidFill>
                  <a:srgbClr val="000000"/>
                </a:solidFill>
                <a:latin typeface="Anantason SemiExpanded Bold"/>
                <a:ea typeface="Anantason SemiExpanded Bold"/>
                <a:cs typeface="Anantason SemiExpanded Bold"/>
                <a:sym typeface="Anantason SemiExpanded Bold"/>
              </a:rPr>
              <a:t>归化理论强调翻译的准确性和流畅性，要求译者在翻译过程中尽可能地贴近原文，同时也要考虑到目标语言读者的语言习惯和文化背景。</a:t>
            </a:r>
            <a:endParaRPr lang="en-US" sz="2700" b="1" spc="54">
              <a:solidFill>
                <a:srgbClr val="000000"/>
              </a:solidFill>
              <a:latin typeface="Anantason SemiExpanded Bold"/>
              <a:ea typeface="Anantason SemiExpanded Bold"/>
              <a:cs typeface="Anantason SemiExpanded Bold"/>
              <a:sym typeface="Anantason SemiExpanded Bold"/>
            </a:endParaRPr>
          </a:p>
        </p:txBody>
      </p:sp>
      <p:sp>
        <p:nvSpPr>
          <p:cNvPr id="32" name="TextBox 32"/>
          <p:cNvSpPr txBox="1"/>
          <p:nvPr/>
        </p:nvSpPr>
        <p:spPr>
          <a:xfrm>
            <a:off x="9444178" y="5451544"/>
            <a:ext cx="3857159" cy="2514600"/>
          </a:xfrm>
          <a:prstGeom prst="rect">
            <a:avLst/>
          </a:prstGeom>
        </p:spPr>
        <p:txBody>
          <a:bodyPr lIns="0" tIns="0" rIns="0" bIns="0" rtlCol="0" anchor="t">
            <a:spAutoFit/>
          </a:bodyPr>
          <a:lstStyle/>
          <a:p>
            <a:pPr algn="ctr">
              <a:lnSpc>
                <a:spcPts val="3360"/>
              </a:lnSpc>
              <a:spcBef>
                <a:spcPct val="0"/>
              </a:spcBef>
            </a:pPr>
            <a:r>
              <a:rPr lang="en-US" sz="2800" b="1" spc="56">
                <a:solidFill>
                  <a:srgbClr val="000000"/>
                </a:solidFill>
                <a:latin typeface="Anantason SemiExpanded Bold"/>
                <a:ea typeface="Anantason SemiExpanded Bold"/>
                <a:cs typeface="Anantason SemiExpanded Bold"/>
                <a:sym typeface="Anantason SemiExpanded Bold"/>
              </a:rPr>
              <a:t>归化理论认为翻译不仅仅是两种语言的转换，更是文化的传播和交流，因此译者在翻译过程中应该注重文化的传递和表达。</a:t>
            </a:r>
            <a:endParaRPr lang="en-US" sz="2800" b="1" spc="56">
              <a:solidFill>
                <a:srgbClr val="000000"/>
              </a:solidFill>
              <a:latin typeface="Anantason SemiExpanded Bold"/>
              <a:ea typeface="Anantason SemiExpanded Bold"/>
              <a:cs typeface="Anantason SemiExpanded Bold"/>
              <a:sym typeface="Anantason SemiExpanded Bold"/>
            </a:endParaRPr>
          </a:p>
        </p:txBody>
      </p:sp>
      <p:sp>
        <p:nvSpPr>
          <p:cNvPr id="33" name="TextBox 33"/>
          <p:cNvSpPr txBox="1"/>
          <p:nvPr/>
        </p:nvSpPr>
        <p:spPr>
          <a:xfrm>
            <a:off x="14215737" y="4989581"/>
            <a:ext cx="3671619" cy="2933700"/>
          </a:xfrm>
          <a:prstGeom prst="rect">
            <a:avLst/>
          </a:prstGeom>
        </p:spPr>
        <p:txBody>
          <a:bodyPr lIns="0" tIns="0" rIns="0" bIns="0" rtlCol="0" anchor="t">
            <a:spAutoFit/>
          </a:bodyPr>
          <a:lstStyle/>
          <a:p>
            <a:pPr algn="ctr">
              <a:lnSpc>
                <a:spcPts val="3360"/>
              </a:lnSpc>
              <a:spcBef>
                <a:spcPct val="0"/>
              </a:spcBef>
            </a:pPr>
            <a:r>
              <a:rPr lang="en-US" sz="2800" b="1" spc="56">
                <a:solidFill>
                  <a:srgbClr val="000000"/>
                </a:solidFill>
                <a:latin typeface="Anantason SemiExpanded Bold"/>
                <a:ea typeface="Anantason SemiExpanded Bold"/>
                <a:cs typeface="Anantason SemiExpanded Bold"/>
                <a:sym typeface="Anantason SemiExpanded Bold"/>
              </a:rPr>
              <a:t>归化理论还主张在翻译过程中采用灵活多变的翻译策略和方法，以适应不同的文本类型和翻译目的，使得译文更加贴近原文，也更容易被读者理解和接受。</a:t>
            </a:r>
            <a:endParaRPr lang="en-US" sz="2800" b="1" spc="56">
              <a:solidFill>
                <a:srgbClr val="000000"/>
              </a:solidFill>
              <a:latin typeface="Anantason SemiExpanded Bold"/>
              <a:ea typeface="Anantason SemiExpanded Bold"/>
              <a:cs typeface="Anantason SemiExpanded Bold"/>
              <a:sym typeface="Anantason SemiExpanded Bold"/>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1"/>
            <a:stretch>
              <a:fillRect/>
            </a:stretch>
          </a:blipFill>
        </p:spPr>
      </p:sp>
      <p:sp>
        <p:nvSpPr>
          <p:cNvPr id="3" name="Freeform 3"/>
          <p:cNvSpPr/>
          <p:nvPr/>
        </p:nvSpPr>
        <p:spPr>
          <a:xfrm flipH="1">
            <a:off x="0" y="-3525200"/>
            <a:ext cx="18279824" cy="7050401"/>
          </a:xfrm>
          <a:custGeom>
            <a:avLst/>
            <a:gdLst/>
            <a:ahLst/>
            <a:cxnLst/>
            <a:rect l="l" t="t" r="r" b="b"/>
            <a:pathLst>
              <a:path w="18279824" h="7050401">
                <a:moveTo>
                  <a:pt x="18279824" y="0"/>
                </a:moveTo>
                <a:lnTo>
                  <a:pt x="0" y="0"/>
                </a:lnTo>
                <a:lnTo>
                  <a:pt x="0" y="7050400"/>
                </a:lnTo>
                <a:lnTo>
                  <a:pt x="18279824" y="7050400"/>
                </a:lnTo>
                <a:lnTo>
                  <a:pt x="18279824" y="0"/>
                </a:lnTo>
                <a:close/>
              </a:path>
            </a:pathLst>
          </a:custGeom>
          <a:blipFill>
            <a:blip r:embed="rId1"/>
            <a:stretch>
              <a:fillRect b="-45841"/>
            </a:stretch>
          </a:blipFill>
        </p:spPr>
      </p:sp>
      <p:sp>
        <p:nvSpPr>
          <p:cNvPr id="4" name="TextBox 4"/>
          <p:cNvSpPr txBox="1"/>
          <p:nvPr/>
        </p:nvSpPr>
        <p:spPr>
          <a:xfrm>
            <a:off x="5730274" y="3200961"/>
            <a:ext cx="9605187" cy="1728798"/>
          </a:xfrm>
          <a:prstGeom prst="rect">
            <a:avLst/>
          </a:prstGeom>
        </p:spPr>
        <p:txBody>
          <a:bodyPr lIns="0" tIns="0" rIns="0" bIns="0" rtlCol="0" anchor="t">
            <a:spAutoFit/>
          </a:bodyPr>
          <a:lstStyle/>
          <a:p>
            <a:pPr algn="l">
              <a:lnSpc>
                <a:spcPts val="13680"/>
              </a:lnSpc>
            </a:pPr>
            <a:r>
              <a:rPr lang="en-US" sz="11400">
                <a:solidFill>
                  <a:srgbClr val="1E1E1E"/>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异化理论概述</a:t>
            </a:r>
            <a:endParaRPr lang="en-US" sz="11400">
              <a:solidFill>
                <a:srgbClr val="1E1E1E"/>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5" name="TextBox 5"/>
          <p:cNvSpPr txBox="1"/>
          <p:nvPr/>
        </p:nvSpPr>
        <p:spPr>
          <a:xfrm>
            <a:off x="1310204" y="2496270"/>
            <a:ext cx="4079387" cy="3421503"/>
          </a:xfrm>
          <a:prstGeom prst="rect">
            <a:avLst/>
          </a:prstGeom>
        </p:spPr>
        <p:txBody>
          <a:bodyPr lIns="0" tIns="0" rIns="0" bIns="0" rtlCol="0" anchor="t">
            <a:spAutoFit/>
          </a:bodyPr>
          <a:lstStyle/>
          <a:p>
            <a:pPr algn="l">
              <a:lnSpc>
                <a:spcPts val="27085"/>
              </a:lnSpc>
            </a:pPr>
            <a:r>
              <a:rPr lang="en-US" sz="22570" b="1" spc="451">
                <a:solidFill>
                  <a:srgbClr val="1E1E1E"/>
                </a:solidFill>
                <a:latin typeface="Anantason SemiExpanded Bold"/>
                <a:ea typeface="Anantason SemiExpanded Bold"/>
                <a:cs typeface="Anantason SemiExpanded Bold"/>
                <a:sym typeface="Anantason SemiExpanded Bold"/>
              </a:rPr>
              <a:t>02</a:t>
            </a:r>
            <a:endParaRPr lang="en-US" sz="22570" b="1" spc="451">
              <a:solidFill>
                <a:srgbClr val="1E1E1E"/>
              </a:solidFill>
              <a:latin typeface="Anantason SemiExpanded Bold"/>
              <a:ea typeface="Anantason SemiExpanded Bold"/>
              <a:cs typeface="Anantason SemiExpanded Bold"/>
              <a:sym typeface="Anantason SemiExpanded Bold"/>
            </a:endParaRPr>
          </a:p>
        </p:txBody>
      </p:sp>
      <p:sp>
        <p:nvSpPr>
          <p:cNvPr id="6" name="Freeform 6"/>
          <p:cNvSpPr/>
          <p:nvPr/>
        </p:nvSpPr>
        <p:spPr>
          <a:xfrm>
            <a:off x="12589497" y="4856856"/>
            <a:ext cx="5491929" cy="5430144"/>
          </a:xfrm>
          <a:custGeom>
            <a:avLst/>
            <a:gdLst/>
            <a:ahLst/>
            <a:cxnLst/>
            <a:rect l="l" t="t" r="r" b="b"/>
            <a:pathLst>
              <a:path w="5491929" h="5430144">
                <a:moveTo>
                  <a:pt x="0" y="0"/>
                </a:moveTo>
                <a:lnTo>
                  <a:pt x="5491928" y="0"/>
                </a:lnTo>
                <a:lnTo>
                  <a:pt x="5491928" y="5430144"/>
                </a:lnTo>
                <a:lnTo>
                  <a:pt x="0" y="5430144"/>
                </a:lnTo>
                <a:lnTo>
                  <a:pt x="0" y="0"/>
                </a:lnTo>
                <a:close/>
              </a:path>
            </a:pathLst>
          </a:custGeom>
          <a:blipFill>
            <a:blip r:embed="rId2"/>
            <a:stretch>
              <a:fillRect/>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sp>
      <p:grpSp>
        <p:nvGrpSpPr>
          <p:cNvPr id="3" name="Group 3"/>
          <p:cNvGrpSpPr/>
          <p:nvPr/>
        </p:nvGrpSpPr>
        <p:grpSpPr>
          <a:xfrm rot="0">
            <a:off x="1212295" y="2805190"/>
            <a:ext cx="5964542" cy="5958685"/>
            <a:chOff x="0" y="0"/>
            <a:chExt cx="5839098" cy="5833364"/>
          </a:xfrm>
        </p:grpSpPr>
        <p:sp>
          <p:nvSpPr>
            <p:cNvPr id="4" name="Freeform 4"/>
            <p:cNvSpPr/>
            <p:nvPr/>
          </p:nvSpPr>
          <p:spPr>
            <a:xfrm>
              <a:off x="0" y="0"/>
              <a:ext cx="5839079" cy="5833364"/>
            </a:xfrm>
            <a:custGeom>
              <a:avLst/>
              <a:gdLst/>
              <a:ahLst/>
              <a:cxnLst/>
              <a:rect l="l" t="t" r="r" b="b"/>
              <a:pathLst>
                <a:path w="5839079" h="5833364">
                  <a:moveTo>
                    <a:pt x="0" y="2916682"/>
                  </a:moveTo>
                  <a:cubicBezTo>
                    <a:pt x="0" y="1305814"/>
                    <a:pt x="1307084" y="0"/>
                    <a:pt x="2919603" y="0"/>
                  </a:cubicBezTo>
                  <a:cubicBezTo>
                    <a:pt x="4532122" y="0"/>
                    <a:pt x="5839079" y="1305814"/>
                    <a:pt x="5839079" y="2916682"/>
                  </a:cubicBezTo>
                  <a:cubicBezTo>
                    <a:pt x="5839079" y="4527550"/>
                    <a:pt x="4531995" y="5833364"/>
                    <a:pt x="2919603" y="5833364"/>
                  </a:cubicBezTo>
                  <a:cubicBezTo>
                    <a:pt x="1307211" y="5833364"/>
                    <a:pt x="0" y="4527550"/>
                    <a:pt x="0" y="2916682"/>
                  </a:cubicBezTo>
                  <a:close/>
                </a:path>
              </a:pathLst>
            </a:custGeom>
            <a:blipFill>
              <a:blip r:embed="rId2"/>
              <a:stretch>
                <a:fillRect t="-16399" b="-16399"/>
              </a:stretch>
            </a:blipFill>
          </p:spPr>
        </p:sp>
      </p:grpSp>
      <p:grpSp>
        <p:nvGrpSpPr>
          <p:cNvPr id="5" name="Group 5"/>
          <p:cNvGrpSpPr/>
          <p:nvPr/>
        </p:nvGrpSpPr>
        <p:grpSpPr>
          <a:xfrm rot="0">
            <a:off x="14277029" y="6921701"/>
            <a:ext cx="5964542" cy="5958685"/>
            <a:chOff x="0" y="0"/>
            <a:chExt cx="5839098" cy="5833364"/>
          </a:xfrm>
        </p:grpSpPr>
        <p:sp>
          <p:nvSpPr>
            <p:cNvPr id="6" name="Freeform 6"/>
            <p:cNvSpPr/>
            <p:nvPr/>
          </p:nvSpPr>
          <p:spPr>
            <a:xfrm>
              <a:off x="0" y="0"/>
              <a:ext cx="5839079" cy="5833364"/>
            </a:xfrm>
            <a:custGeom>
              <a:avLst/>
              <a:gdLst/>
              <a:ahLst/>
              <a:cxnLst/>
              <a:rect l="l" t="t" r="r" b="b"/>
              <a:pathLst>
                <a:path w="5839079" h="5833364">
                  <a:moveTo>
                    <a:pt x="0" y="2916682"/>
                  </a:moveTo>
                  <a:cubicBezTo>
                    <a:pt x="0" y="1305814"/>
                    <a:pt x="1307084" y="0"/>
                    <a:pt x="2919603" y="0"/>
                  </a:cubicBezTo>
                  <a:cubicBezTo>
                    <a:pt x="4532122" y="0"/>
                    <a:pt x="5839079" y="1305814"/>
                    <a:pt x="5839079" y="2916682"/>
                  </a:cubicBezTo>
                  <a:cubicBezTo>
                    <a:pt x="5839079" y="4527550"/>
                    <a:pt x="4531995" y="5833364"/>
                    <a:pt x="2919603" y="5833364"/>
                  </a:cubicBezTo>
                  <a:cubicBezTo>
                    <a:pt x="1307211" y="5833364"/>
                    <a:pt x="0" y="4527550"/>
                    <a:pt x="0" y="2916682"/>
                  </a:cubicBezTo>
                  <a:close/>
                </a:path>
              </a:pathLst>
            </a:custGeom>
            <a:blipFill>
              <a:blip r:embed="rId3"/>
              <a:stretch>
                <a:fillRect t="-16444" b="-16444"/>
              </a:stretch>
            </a:blipFill>
          </p:spPr>
        </p:sp>
      </p:grpSp>
      <p:sp>
        <p:nvSpPr>
          <p:cNvPr id="7" name="TextBox 7"/>
          <p:cNvSpPr txBox="1"/>
          <p:nvPr/>
        </p:nvSpPr>
        <p:spPr>
          <a:xfrm>
            <a:off x="1212295" y="838828"/>
            <a:ext cx="6335158" cy="790575"/>
          </a:xfrm>
          <a:prstGeom prst="rect">
            <a:avLst/>
          </a:prstGeom>
        </p:spPr>
        <p:txBody>
          <a:bodyPr lIns="0" tIns="0" rIns="0" bIns="0" rtlCol="0" anchor="t">
            <a:spAutoFit/>
          </a:bodyPr>
          <a:lstStyle/>
          <a:p>
            <a:pPr algn="l">
              <a:lnSpc>
                <a:spcPts val="6240"/>
              </a:lnSpc>
            </a:pPr>
            <a:r>
              <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异化理论定义</a:t>
            </a:r>
            <a:endPar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8" name="TextBox 8"/>
          <p:cNvSpPr txBox="1"/>
          <p:nvPr/>
        </p:nvSpPr>
        <p:spPr>
          <a:xfrm>
            <a:off x="7303079" y="862640"/>
            <a:ext cx="9772626" cy="742950"/>
          </a:xfrm>
          <a:prstGeom prst="rect">
            <a:avLst/>
          </a:prstGeom>
        </p:spPr>
        <p:txBody>
          <a:bodyPr lIns="0" tIns="0" rIns="0" bIns="0" rtlCol="0" anchor="t">
            <a:spAutoFit/>
          </a:bodyPr>
          <a:lstStyle/>
          <a:p>
            <a:pPr marL="0" lvl="0" indent="0" algn="r">
              <a:lnSpc>
                <a:spcPts val="5880"/>
              </a:lnSpc>
              <a:spcBef>
                <a:spcPct val="0"/>
              </a:spcBef>
            </a:pPr>
            <a:r>
              <a:rPr lang="en-US" sz="4900" b="1" spc="97">
                <a:solidFill>
                  <a:srgbClr val="1E1E1E"/>
                </a:solidFill>
                <a:latin typeface="Anantason SemiExpanded Bold"/>
                <a:ea typeface="Anantason SemiExpanded Bold"/>
                <a:cs typeface="Anantason SemiExpanded Bold"/>
                <a:sym typeface="Anantason SemiExpanded Bold"/>
              </a:rPr>
              <a:t>AWARDS</a:t>
            </a:r>
            <a:endParaRPr lang="en-US" sz="4900" b="1" spc="97">
              <a:solidFill>
                <a:srgbClr val="1E1E1E"/>
              </a:solidFill>
              <a:latin typeface="Anantason SemiExpanded Bold"/>
              <a:ea typeface="Anantason SemiExpanded Bold"/>
              <a:cs typeface="Anantason SemiExpanded Bold"/>
              <a:sym typeface="Anantason SemiExpanded Bold"/>
            </a:endParaRPr>
          </a:p>
        </p:txBody>
      </p:sp>
      <p:sp>
        <p:nvSpPr>
          <p:cNvPr id="9" name="TextBox 9"/>
          <p:cNvSpPr txBox="1"/>
          <p:nvPr/>
        </p:nvSpPr>
        <p:spPr>
          <a:xfrm>
            <a:off x="7303079" y="2976563"/>
            <a:ext cx="8578105" cy="4267200"/>
          </a:xfrm>
          <a:prstGeom prst="rect">
            <a:avLst/>
          </a:prstGeom>
        </p:spPr>
        <p:txBody>
          <a:bodyPr lIns="0" tIns="0" rIns="0" bIns="0" rtlCol="0" anchor="t">
            <a:spAutoFit/>
          </a:bodyPr>
          <a:lstStyle/>
          <a:p>
            <a:pPr algn="ctr">
              <a:lnSpc>
                <a:spcPts val="3720"/>
              </a:lnSpc>
              <a:spcBef>
                <a:spcPct val="0"/>
              </a:spcBef>
            </a:pPr>
            <a:r>
              <a:rPr lang="en-US" sz="3100" spc="62">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rPr>
              <a:t>异化理论是一种哲学和社会学理论，主要探讨个体与社会的关系，以及个体如何在社会中实现自我实现和自我认同。</a:t>
            </a:r>
            <a:endParaRPr lang="en-US" sz="3100" spc="62">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endParaRPr>
          </a:p>
          <a:p>
            <a:pPr algn="ctr">
              <a:lnSpc>
                <a:spcPts val="3720"/>
              </a:lnSpc>
              <a:spcBef>
                <a:spcPct val="0"/>
              </a:spcBef>
            </a:pPr>
            <a:r>
              <a:rPr lang="en-US" sz="3100" spc="62">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rPr>
              <a:t>异化理论的核心概念是“异化”，指个体与自己的本质、价值观和目标相分离，无法实现真正的自我实现和自由。</a:t>
            </a:r>
            <a:endParaRPr lang="en-US" sz="3100" spc="62">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endParaRPr>
          </a:p>
          <a:p>
            <a:pPr algn="ctr">
              <a:lnSpc>
                <a:spcPts val="3720"/>
              </a:lnSpc>
              <a:spcBef>
                <a:spcPct val="0"/>
              </a:spcBef>
            </a:pPr>
            <a:r>
              <a:rPr lang="en-US" sz="3100" spc="62">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rPr>
              <a:t>它强调个体在社会中的独立性和自主性，以及个体如何通过自我创造和自我表达来超越社会限制和束缚。</a:t>
            </a:r>
            <a:endParaRPr lang="en-US" sz="3100" spc="62">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sp>
      <p:sp>
        <p:nvSpPr>
          <p:cNvPr id="3" name="TextBox 3"/>
          <p:cNvSpPr txBox="1"/>
          <p:nvPr/>
        </p:nvSpPr>
        <p:spPr>
          <a:xfrm>
            <a:off x="1212295" y="838828"/>
            <a:ext cx="6335158" cy="790575"/>
          </a:xfrm>
          <a:prstGeom prst="rect">
            <a:avLst/>
          </a:prstGeom>
        </p:spPr>
        <p:txBody>
          <a:bodyPr lIns="0" tIns="0" rIns="0" bIns="0" rtlCol="0" anchor="t">
            <a:spAutoFit/>
          </a:bodyPr>
          <a:lstStyle/>
          <a:p>
            <a:pPr algn="l">
              <a:lnSpc>
                <a:spcPts val="6240"/>
              </a:lnSpc>
            </a:pPr>
            <a:r>
              <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异化理论主要观点</a:t>
            </a:r>
            <a:endPar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4" name="TextBox 4"/>
          <p:cNvSpPr txBox="1"/>
          <p:nvPr/>
        </p:nvSpPr>
        <p:spPr>
          <a:xfrm>
            <a:off x="7303079" y="862640"/>
            <a:ext cx="9772626" cy="742950"/>
          </a:xfrm>
          <a:prstGeom prst="rect">
            <a:avLst/>
          </a:prstGeom>
        </p:spPr>
        <p:txBody>
          <a:bodyPr lIns="0" tIns="0" rIns="0" bIns="0" rtlCol="0" anchor="t">
            <a:spAutoFit/>
          </a:bodyPr>
          <a:lstStyle/>
          <a:p>
            <a:pPr marL="0" lvl="0" indent="0" algn="r">
              <a:lnSpc>
                <a:spcPts val="5880"/>
              </a:lnSpc>
              <a:spcBef>
                <a:spcPct val="0"/>
              </a:spcBef>
            </a:pPr>
            <a:r>
              <a:rPr lang="en-US" sz="4900" b="1" spc="97">
                <a:solidFill>
                  <a:srgbClr val="1E1E1E"/>
                </a:solidFill>
                <a:latin typeface="Anantason SemiExpanded Bold"/>
                <a:ea typeface="Anantason SemiExpanded Bold"/>
                <a:cs typeface="Anantason SemiExpanded Bold"/>
                <a:sym typeface="Anantason SemiExpanded Bold"/>
              </a:rPr>
              <a:t>EXHIBITION SITUATION</a:t>
            </a:r>
            <a:endParaRPr lang="en-US" sz="4900" b="1" spc="97">
              <a:solidFill>
                <a:srgbClr val="1E1E1E"/>
              </a:solidFill>
              <a:latin typeface="Anantason SemiExpanded Bold"/>
              <a:ea typeface="Anantason SemiExpanded Bold"/>
              <a:cs typeface="Anantason SemiExpanded Bold"/>
              <a:sym typeface="Anantason SemiExpanded Bold"/>
            </a:endParaRPr>
          </a:p>
        </p:txBody>
      </p:sp>
      <p:sp>
        <p:nvSpPr>
          <p:cNvPr id="5" name="TextBox 5"/>
          <p:cNvSpPr txBox="1"/>
          <p:nvPr/>
        </p:nvSpPr>
        <p:spPr>
          <a:xfrm>
            <a:off x="6684917" y="2073737"/>
            <a:ext cx="3086471" cy="558164"/>
          </a:xfrm>
          <a:prstGeom prst="rect">
            <a:avLst/>
          </a:prstGeom>
        </p:spPr>
        <p:txBody>
          <a:bodyPr lIns="0" tIns="0" rIns="0" bIns="0" rtlCol="0" anchor="t">
            <a:spAutoFit/>
          </a:bodyPr>
          <a:lstStyle/>
          <a:p>
            <a:pPr algn="l">
              <a:lnSpc>
                <a:spcPts val="4680"/>
              </a:lnSpc>
            </a:pPr>
            <a:r>
              <a:rPr lang="en-US" sz="3000" b="1">
                <a:solidFill>
                  <a:srgbClr val="1E1E1E"/>
                </a:solidFill>
                <a:latin typeface="思源黑体 1 Bold" panose="020B0800000000000000" charset="-122"/>
                <a:ea typeface="思源黑体 1 Bold" panose="020B0800000000000000" charset="-122"/>
                <a:cs typeface="思源黑体 1 Bold" panose="020B0800000000000000" charset="-122"/>
                <a:sym typeface="思源黑体 1 Bold" panose="020B0800000000000000" charset="-122"/>
              </a:rPr>
              <a:t>一</a:t>
            </a:r>
            <a:endParaRPr lang="en-US" sz="3000" b="1">
              <a:solidFill>
                <a:srgbClr val="1E1E1E"/>
              </a:solidFill>
              <a:latin typeface="思源黑体 1 Bold" panose="020B0800000000000000" charset="-122"/>
              <a:ea typeface="思源黑体 1 Bold" panose="020B0800000000000000" charset="-122"/>
              <a:cs typeface="思源黑体 1 Bold" panose="020B0800000000000000" charset="-122"/>
              <a:sym typeface="思源黑体 1 Bold" panose="020B0800000000000000" charset="-122"/>
            </a:endParaRPr>
          </a:p>
        </p:txBody>
      </p:sp>
      <p:grpSp>
        <p:nvGrpSpPr>
          <p:cNvPr id="6" name="Group 6"/>
          <p:cNvGrpSpPr/>
          <p:nvPr/>
        </p:nvGrpSpPr>
        <p:grpSpPr>
          <a:xfrm rot="0">
            <a:off x="6176060" y="2316563"/>
            <a:ext cx="315337" cy="315337"/>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F1AF8B"/>
            </a:solidFill>
          </p:spPr>
        </p:sp>
        <p:sp>
          <p:nvSpPr>
            <p:cNvPr id="8" name="TextBox 8"/>
            <p:cNvSpPr txBox="1"/>
            <p:nvPr/>
          </p:nvSpPr>
          <p:spPr>
            <a:xfrm>
              <a:off x="139700" y="139700"/>
              <a:ext cx="533400" cy="533400"/>
            </a:xfrm>
            <a:prstGeom prst="rect">
              <a:avLst/>
            </a:prstGeom>
          </p:spPr>
          <p:txBody>
            <a:bodyPr lIns="50800" tIns="50800" rIns="50800" bIns="50800" rtlCol="0" anchor="ctr"/>
            <a:lstStyle/>
            <a:p>
              <a:pPr algn="ctr">
                <a:lnSpc>
                  <a:spcPts val="2845"/>
                </a:lnSpc>
              </a:pPr>
            </a:p>
          </p:txBody>
        </p:sp>
      </p:grpSp>
      <p:sp>
        <p:nvSpPr>
          <p:cNvPr id="9" name="TextBox 9"/>
          <p:cNvSpPr txBox="1"/>
          <p:nvPr/>
        </p:nvSpPr>
        <p:spPr>
          <a:xfrm>
            <a:off x="2002774" y="6459914"/>
            <a:ext cx="3086471" cy="558164"/>
          </a:xfrm>
          <a:prstGeom prst="rect">
            <a:avLst/>
          </a:prstGeom>
        </p:spPr>
        <p:txBody>
          <a:bodyPr lIns="0" tIns="0" rIns="0" bIns="0" rtlCol="0" anchor="t">
            <a:spAutoFit/>
          </a:bodyPr>
          <a:lstStyle/>
          <a:p>
            <a:pPr algn="l">
              <a:lnSpc>
                <a:spcPts val="4680"/>
              </a:lnSpc>
            </a:pPr>
            <a:r>
              <a:rPr lang="en-US" sz="3000" b="1">
                <a:solidFill>
                  <a:srgbClr val="1E1E1E"/>
                </a:solidFill>
                <a:latin typeface="思源黑体 1 Bold" panose="020B0800000000000000" charset="-122"/>
                <a:ea typeface="思源黑体 1 Bold" panose="020B0800000000000000" charset="-122"/>
                <a:cs typeface="思源黑体 1 Bold" panose="020B0800000000000000" charset="-122"/>
                <a:sym typeface="思源黑体 1 Bold" panose="020B0800000000000000" charset="-122"/>
              </a:rPr>
              <a:t>二</a:t>
            </a:r>
            <a:endParaRPr lang="en-US" sz="3000" b="1">
              <a:solidFill>
                <a:srgbClr val="1E1E1E"/>
              </a:solidFill>
              <a:latin typeface="思源黑体 1 Bold" panose="020B0800000000000000" charset="-122"/>
              <a:ea typeface="思源黑体 1 Bold" panose="020B0800000000000000" charset="-122"/>
              <a:cs typeface="思源黑体 1 Bold" panose="020B0800000000000000" charset="-122"/>
              <a:sym typeface="思源黑体 1 Bold" panose="020B0800000000000000" charset="-122"/>
            </a:endParaRPr>
          </a:p>
        </p:txBody>
      </p:sp>
      <p:grpSp>
        <p:nvGrpSpPr>
          <p:cNvPr id="10" name="Group 10"/>
          <p:cNvGrpSpPr/>
          <p:nvPr/>
        </p:nvGrpSpPr>
        <p:grpSpPr>
          <a:xfrm rot="0">
            <a:off x="1329539" y="6643240"/>
            <a:ext cx="315337" cy="31533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84B4BD"/>
            </a:solidFill>
          </p:spPr>
        </p:sp>
        <p:sp>
          <p:nvSpPr>
            <p:cNvPr id="12" name="TextBox 12"/>
            <p:cNvSpPr txBox="1"/>
            <p:nvPr/>
          </p:nvSpPr>
          <p:spPr>
            <a:xfrm>
              <a:off x="139700" y="139700"/>
              <a:ext cx="533400" cy="533400"/>
            </a:xfrm>
            <a:prstGeom prst="rect">
              <a:avLst/>
            </a:prstGeom>
          </p:spPr>
          <p:txBody>
            <a:bodyPr lIns="50800" tIns="50800" rIns="50800" bIns="50800" rtlCol="0" anchor="ctr"/>
            <a:lstStyle/>
            <a:p>
              <a:pPr algn="ctr">
                <a:lnSpc>
                  <a:spcPts val="2845"/>
                </a:lnSpc>
              </a:pPr>
            </a:p>
          </p:txBody>
        </p:sp>
      </p:grpSp>
      <p:grpSp>
        <p:nvGrpSpPr>
          <p:cNvPr id="13" name="Group 13"/>
          <p:cNvGrpSpPr/>
          <p:nvPr/>
        </p:nvGrpSpPr>
        <p:grpSpPr>
          <a:xfrm rot="0">
            <a:off x="914249" y="2934921"/>
            <a:ext cx="4381022" cy="2990791"/>
            <a:chOff x="0" y="0"/>
            <a:chExt cx="5841362" cy="3987722"/>
          </a:xfrm>
        </p:grpSpPr>
        <p:pic>
          <p:nvPicPr>
            <p:cNvPr id="14" name="Picture 14"/>
            <p:cNvPicPr>
              <a:picLocks noChangeAspect="1"/>
            </p:cNvPicPr>
            <p:nvPr/>
          </p:nvPicPr>
          <p:blipFill>
            <a:blip r:embed="rId2"/>
            <a:srcRect t="24289" b="24289"/>
            <a:stretch>
              <a:fillRect/>
            </a:stretch>
          </p:blipFill>
          <p:spPr>
            <a:xfrm>
              <a:off x="0" y="0"/>
              <a:ext cx="5841362" cy="3987722"/>
            </a:xfrm>
            <a:prstGeom prst="rect">
              <a:avLst/>
            </a:prstGeom>
          </p:spPr>
        </p:pic>
      </p:grpSp>
      <p:sp>
        <p:nvSpPr>
          <p:cNvPr id="17" name="TextBox 17"/>
          <p:cNvSpPr txBox="1"/>
          <p:nvPr/>
        </p:nvSpPr>
        <p:spPr>
          <a:xfrm>
            <a:off x="5710571" y="2916614"/>
            <a:ext cx="7341176" cy="3543300"/>
          </a:xfrm>
          <a:prstGeom prst="rect">
            <a:avLst/>
          </a:prstGeom>
        </p:spPr>
        <p:txBody>
          <a:bodyPr lIns="0" tIns="0" rIns="0" bIns="0" rtlCol="0" anchor="t">
            <a:spAutoFit/>
          </a:bodyPr>
          <a:lstStyle/>
          <a:p>
            <a:pPr algn="ctr">
              <a:lnSpc>
                <a:spcPts val="3360"/>
              </a:lnSpc>
              <a:spcBef>
                <a:spcPct val="0"/>
              </a:spcBef>
            </a:pPr>
            <a:r>
              <a:rPr lang="en-US" sz="2800" spc="56">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rPr>
              <a:t>异化理论认为个体与社会的关系是一种动态的过程，个体在追求自我实现和自由的过程中会不断地与社会的限制和束缚进行斗争。</a:t>
            </a:r>
            <a:endParaRPr lang="en-US" sz="2800" spc="56">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endParaRPr>
          </a:p>
          <a:p>
            <a:pPr algn="ctr">
              <a:lnSpc>
                <a:spcPts val="3720"/>
              </a:lnSpc>
              <a:spcBef>
                <a:spcPct val="0"/>
              </a:spcBef>
            </a:pPr>
            <a:r>
              <a:rPr lang="en-US" sz="3100" spc="62">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rPr>
              <a:t>它强调个体的独立性和自主性，认为个体应该摆脱社会的束缚和限制，追求真正的自我实现和自由。</a:t>
            </a:r>
            <a:endParaRPr lang="en-US" sz="3100" spc="62">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endParaRPr>
          </a:p>
          <a:p>
            <a:pPr algn="ctr">
              <a:lnSpc>
                <a:spcPts val="3240"/>
              </a:lnSpc>
              <a:spcBef>
                <a:spcPct val="0"/>
              </a:spcBef>
            </a:pPr>
          </a:p>
          <a:p>
            <a:pPr algn="ctr">
              <a:lnSpc>
                <a:spcPts val="3240"/>
              </a:lnSpc>
              <a:spcBef>
                <a:spcPct val="0"/>
              </a:spcBef>
            </a:pPr>
          </a:p>
        </p:txBody>
      </p:sp>
      <p:sp>
        <p:nvSpPr>
          <p:cNvPr id="18" name="TextBox 18"/>
          <p:cNvSpPr txBox="1"/>
          <p:nvPr/>
        </p:nvSpPr>
        <p:spPr>
          <a:xfrm>
            <a:off x="2359442" y="7180003"/>
            <a:ext cx="7835948" cy="1552575"/>
          </a:xfrm>
          <a:prstGeom prst="rect">
            <a:avLst/>
          </a:prstGeom>
        </p:spPr>
        <p:txBody>
          <a:bodyPr lIns="0" tIns="0" rIns="0" bIns="0" rtlCol="0" anchor="t">
            <a:spAutoFit/>
          </a:bodyPr>
          <a:lstStyle/>
          <a:p>
            <a:pPr algn="ctr">
              <a:lnSpc>
                <a:spcPts val="3960"/>
              </a:lnSpc>
              <a:spcBef>
                <a:spcPct val="0"/>
              </a:spcBef>
            </a:pPr>
            <a:r>
              <a:rPr lang="en-US" sz="3300" spc="66">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rPr>
              <a:t>异化理论也认为社会应该为个体的自我实现和自由创造条件，提供更多的机会和支持，而不是限制和压迫个体的发展。</a:t>
            </a:r>
            <a:endParaRPr lang="en-US" sz="3300" spc="66">
              <a:solidFill>
                <a:srgbClr val="000000"/>
              </a:solidFill>
              <a:latin typeface="可画手书" panose="00020600040101010101" charset="-122"/>
              <a:ea typeface="可画手书" panose="00020600040101010101" charset="-122"/>
              <a:cs typeface="可画手书" panose="00020600040101010101" charset="-122"/>
              <a:sym typeface="可画手书" panose="00020600040101010101" charset="-122"/>
            </a:endParaRPr>
          </a:p>
        </p:txBody>
      </p:sp>
      <p:pic>
        <p:nvPicPr>
          <p:cNvPr id="19" name="图片 18"/>
          <p:cNvPicPr>
            <a:picLocks noChangeAspect="1"/>
          </p:cNvPicPr>
          <p:nvPr/>
        </p:nvPicPr>
        <p:blipFill>
          <a:blip r:embed="rId3"/>
          <a:stretch>
            <a:fillRect/>
          </a:stretch>
        </p:blipFill>
        <p:spPr>
          <a:xfrm>
            <a:off x="12954000" y="1790700"/>
            <a:ext cx="4591050" cy="8123555"/>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V="1">
            <a:off x="0" y="0"/>
            <a:ext cx="18288000" cy="10287000"/>
          </a:xfrm>
          <a:custGeom>
            <a:avLst/>
            <a:gdLst/>
            <a:ahLst/>
            <a:cxnLst/>
            <a:rect l="l" t="t" r="r" b="b"/>
            <a:pathLst>
              <a:path w="18288000" h="10287000">
                <a:moveTo>
                  <a:pt x="0" y="10287000"/>
                </a:moveTo>
                <a:lnTo>
                  <a:pt x="18288000" y="10287000"/>
                </a:lnTo>
                <a:lnTo>
                  <a:pt x="18288000" y="0"/>
                </a:lnTo>
                <a:lnTo>
                  <a:pt x="0" y="0"/>
                </a:lnTo>
                <a:lnTo>
                  <a:pt x="0" y="10287000"/>
                </a:lnTo>
                <a:close/>
              </a:path>
            </a:pathLst>
          </a:custGeom>
          <a:blipFill>
            <a:blip r:embed="rId1"/>
            <a:stretch>
              <a:fillRect/>
            </a:stretch>
          </a:blipFill>
        </p:spPr>
      </p:sp>
      <p:sp>
        <p:nvSpPr>
          <p:cNvPr id="3" name="Freeform 3"/>
          <p:cNvSpPr/>
          <p:nvPr/>
        </p:nvSpPr>
        <p:spPr>
          <a:xfrm flipH="1">
            <a:off x="0" y="-3525200"/>
            <a:ext cx="18279824" cy="7050401"/>
          </a:xfrm>
          <a:custGeom>
            <a:avLst/>
            <a:gdLst/>
            <a:ahLst/>
            <a:cxnLst/>
            <a:rect l="l" t="t" r="r" b="b"/>
            <a:pathLst>
              <a:path w="18279824" h="7050401">
                <a:moveTo>
                  <a:pt x="18279824" y="0"/>
                </a:moveTo>
                <a:lnTo>
                  <a:pt x="0" y="0"/>
                </a:lnTo>
                <a:lnTo>
                  <a:pt x="0" y="7050400"/>
                </a:lnTo>
                <a:lnTo>
                  <a:pt x="18279824" y="7050400"/>
                </a:lnTo>
                <a:lnTo>
                  <a:pt x="18279824" y="0"/>
                </a:lnTo>
                <a:close/>
              </a:path>
            </a:pathLst>
          </a:custGeom>
          <a:blipFill>
            <a:blip r:embed="rId1"/>
            <a:stretch>
              <a:fillRect b="-45841"/>
            </a:stretch>
          </a:blipFill>
        </p:spPr>
      </p:sp>
      <p:sp>
        <p:nvSpPr>
          <p:cNvPr id="4" name="TextBox 4"/>
          <p:cNvSpPr txBox="1"/>
          <p:nvPr/>
        </p:nvSpPr>
        <p:spPr>
          <a:xfrm>
            <a:off x="1028700" y="3337808"/>
            <a:ext cx="4079387" cy="3421503"/>
          </a:xfrm>
          <a:prstGeom prst="rect">
            <a:avLst/>
          </a:prstGeom>
        </p:spPr>
        <p:txBody>
          <a:bodyPr lIns="0" tIns="0" rIns="0" bIns="0" rtlCol="0" anchor="t">
            <a:spAutoFit/>
          </a:bodyPr>
          <a:lstStyle/>
          <a:p>
            <a:pPr algn="l">
              <a:lnSpc>
                <a:spcPts val="27085"/>
              </a:lnSpc>
            </a:pPr>
            <a:r>
              <a:rPr lang="en-US" sz="22570" b="1" spc="451">
                <a:solidFill>
                  <a:srgbClr val="1E1E1E"/>
                </a:solidFill>
                <a:latin typeface="Anantason SemiExpanded Bold"/>
                <a:ea typeface="Anantason SemiExpanded Bold"/>
                <a:cs typeface="Anantason SemiExpanded Bold"/>
                <a:sym typeface="Anantason SemiExpanded Bold"/>
              </a:rPr>
              <a:t>03</a:t>
            </a:r>
            <a:endParaRPr lang="en-US" sz="22570" b="1" spc="451">
              <a:solidFill>
                <a:srgbClr val="1E1E1E"/>
              </a:solidFill>
              <a:latin typeface="Anantason SemiExpanded Bold"/>
              <a:ea typeface="Anantason SemiExpanded Bold"/>
              <a:cs typeface="Anantason SemiExpanded Bold"/>
              <a:sym typeface="Anantason SemiExpanded Bold"/>
            </a:endParaRPr>
          </a:p>
        </p:txBody>
      </p:sp>
      <p:sp>
        <p:nvSpPr>
          <p:cNvPr id="5" name="TextBox 5"/>
          <p:cNvSpPr txBox="1"/>
          <p:nvPr/>
        </p:nvSpPr>
        <p:spPr>
          <a:xfrm>
            <a:off x="5573196" y="4162428"/>
            <a:ext cx="11686104" cy="1400175"/>
          </a:xfrm>
          <a:prstGeom prst="rect">
            <a:avLst/>
          </a:prstGeom>
        </p:spPr>
        <p:txBody>
          <a:bodyPr lIns="0" tIns="0" rIns="0" bIns="0" rtlCol="0" anchor="t">
            <a:spAutoFit/>
          </a:bodyPr>
          <a:lstStyle/>
          <a:p>
            <a:pPr marL="0" lvl="0" indent="0" algn="l">
              <a:lnSpc>
                <a:spcPts val="11040"/>
              </a:lnSpc>
              <a:spcBef>
                <a:spcPct val="0"/>
              </a:spcBef>
            </a:pPr>
            <a:r>
              <a:rPr lang="en-US" sz="9200" u="none" strike="noStrike">
                <a:solidFill>
                  <a:srgbClr val="1E1E1E"/>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归化于异化的比较分析</a:t>
            </a:r>
            <a:endParaRPr lang="en-US" sz="9200" u="none" strike="noStrike">
              <a:solidFill>
                <a:srgbClr val="1E1E1E"/>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
            <a:stretch>
              <a:fillRect/>
            </a:stretch>
          </a:blipFill>
        </p:spPr>
      </p:sp>
      <p:sp>
        <p:nvSpPr>
          <p:cNvPr id="3" name="Freeform 3"/>
          <p:cNvSpPr/>
          <p:nvPr/>
        </p:nvSpPr>
        <p:spPr>
          <a:xfrm>
            <a:off x="-212133" y="-230986"/>
            <a:ext cx="19109283" cy="10748972"/>
          </a:xfrm>
          <a:custGeom>
            <a:avLst/>
            <a:gdLst/>
            <a:ahLst/>
            <a:cxnLst/>
            <a:rect l="l" t="t" r="r" b="b"/>
            <a:pathLst>
              <a:path w="19109283" h="10748972">
                <a:moveTo>
                  <a:pt x="0" y="0"/>
                </a:moveTo>
                <a:lnTo>
                  <a:pt x="19109283" y="0"/>
                </a:lnTo>
                <a:lnTo>
                  <a:pt x="19109283" y="10748972"/>
                </a:lnTo>
                <a:lnTo>
                  <a:pt x="0" y="10748972"/>
                </a:lnTo>
                <a:lnTo>
                  <a:pt x="0" y="0"/>
                </a:lnTo>
                <a:close/>
              </a:path>
            </a:pathLst>
          </a:custGeom>
          <a:blipFill>
            <a:blip r:embed="rId2"/>
            <a:stretch>
              <a:fillRect/>
            </a:stretch>
          </a:blipFill>
        </p:spPr>
      </p:sp>
      <p:sp>
        <p:nvSpPr>
          <p:cNvPr id="4" name="Freeform 4"/>
          <p:cNvSpPr/>
          <p:nvPr/>
        </p:nvSpPr>
        <p:spPr>
          <a:xfrm>
            <a:off x="14541153" y="6427114"/>
            <a:ext cx="3903804" cy="3859886"/>
          </a:xfrm>
          <a:custGeom>
            <a:avLst/>
            <a:gdLst/>
            <a:ahLst/>
            <a:cxnLst/>
            <a:rect l="l" t="t" r="r" b="b"/>
            <a:pathLst>
              <a:path w="3903804" h="3859886">
                <a:moveTo>
                  <a:pt x="0" y="0"/>
                </a:moveTo>
                <a:lnTo>
                  <a:pt x="3903804" y="0"/>
                </a:lnTo>
                <a:lnTo>
                  <a:pt x="3903804" y="3859886"/>
                </a:lnTo>
                <a:lnTo>
                  <a:pt x="0" y="3859886"/>
                </a:lnTo>
                <a:lnTo>
                  <a:pt x="0" y="0"/>
                </a:lnTo>
                <a:close/>
              </a:path>
            </a:pathLst>
          </a:custGeom>
          <a:blipFill>
            <a:blip r:embed="rId3"/>
            <a:stretch>
              <a:fillRect/>
            </a:stretch>
          </a:blipFill>
        </p:spPr>
      </p:sp>
      <p:sp>
        <p:nvSpPr>
          <p:cNvPr id="5" name="TextBox 5"/>
          <p:cNvSpPr txBox="1"/>
          <p:nvPr/>
        </p:nvSpPr>
        <p:spPr>
          <a:xfrm>
            <a:off x="1212295" y="838828"/>
            <a:ext cx="13756734" cy="790575"/>
          </a:xfrm>
          <a:prstGeom prst="rect">
            <a:avLst/>
          </a:prstGeom>
        </p:spPr>
        <p:txBody>
          <a:bodyPr lIns="0" tIns="0" rIns="0" bIns="0" rtlCol="0" anchor="t">
            <a:spAutoFit/>
          </a:bodyPr>
          <a:lstStyle/>
          <a:p>
            <a:pPr algn="l">
              <a:lnSpc>
                <a:spcPts val="6240"/>
              </a:lnSpc>
            </a:pPr>
            <a:r>
              <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rPr>
              <a:t>相同点                      不同点</a:t>
            </a:r>
            <a:endParaRPr lang="en-US" sz="5200">
              <a:solidFill>
                <a:srgbClr val="100F0D"/>
              </a:solidFill>
              <a:latin typeface="字由点字倔强黑" panose="00020600040101010101" charset="-122"/>
              <a:ea typeface="字由点字倔强黑" panose="00020600040101010101" charset="-122"/>
              <a:cs typeface="字由点字倔强黑" panose="00020600040101010101" charset="-122"/>
              <a:sym typeface="字由点字倔强黑" panose="00020600040101010101" charset="-122"/>
            </a:endParaRPr>
          </a:p>
        </p:txBody>
      </p:sp>
      <p:sp>
        <p:nvSpPr>
          <p:cNvPr id="6" name="TextBox 6"/>
          <p:cNvSpPr txBox="1"/>
          <p:nvPr/>
        </p:nvSpPr>
        <p:spPr>
          <a:xfrm>
            <a:off x="8672331" y="95878"/>
            <a:ext cx="9772626" cy="742950"/>
          </a:xfrm>
          <a:prstGeom prst="rect">
            <a:avLst/>
          </a:prstGeom>
        </p:spPr>
        <p:txBody>
          <a:bodyPr lIns="0" tIns="0" rIns="0" bIns="0" rtlCol="0" anchor="t">
            <a:spAutoFit/>
          </a:bodyPr>
          <a:lstStyle/>
          <a:p>
            <a:pPr marL="0" lvl="0" indent="0" algn="r">
              <a:lnSpc>
                <a:spcPts val="5880"/>
              </a:lnSpc>
              <a:spcBef>
                <a:spcPct val="0"/>
              </a:spcBef>
            </a:pPr>
            <a:r>
              <a:rPr lang="en-US" sz="4900" b="1" spc="97">
                <a:solidFill>
                  <a:srgbClr val="1E1E1E"/>
                </a:solidFill>
                <a:latin typeface="Anantason SemiExpanded Bold"/>
                <a:ea typeface="Anantason SemiExpanded Bold"/>
                <a:cs typeface="Anantason SemiExpanded Bold"/>
                <a:sym typeface="Anantason SemiExpanded Bold"/>
              </a:rPr>
              <a:t>AWARDS</a:t>
            </a:r>
            <a:endParaRPr lang="en-US" sz="4900" b="1" spc="97">
              <a:solidFill>
                <a:srgbClr val="1E1E1E"/>
              </a:solidFill>
              <a:latin typeface="Anantason SemiExpanded Bold"/>
              <a:ea typeface="Anantason SemiExpanded Bold"/>
              <a:cs typeface="Anantason SemiExpanded Bold"/>
              <a:sym typeface="Anantason SemiExpanded Bold"/>
            </a:endParaRPr>
          </a:p>
        </p:txBody>
      </p:sp>
      <p:sp>
        <p:nvSpPr>
          <p:cNvPr id="7" name="TextBox 7"/>
          <p:cNvSpPr txBox="1"/>
          <p:nvPr/>
        </p:nvSpPr>
        <p:spPr>
          <a:xfrm>
            <a:off x="325829" y="3447025"/>
            <a:ext cx="6518520" cy="4247649"/>
          </a:xfrm>
          <a:prstGeom prst="rect">
            <a:avLst/>
          </a:prstGeom>
        </p:spPr>
        <p:txBody>
          <a:bodyPr lIns="0" tIns="0" rIns="0" bIns="0" rtlCol="0" anchor="t">
            <a:spAutoFit/>
          </a:bodyPr>
          <a:lstStyle/>
          <a:p>
            <a:pPr algn="ctr">
              <a:lnSpc>
                <a:spcPts val="4225"/>
              </a:lnSpc>
              <a:spcBef>
                <a:spcPct val="0"/>
              </a:spcBef>
            </a:pPr>
            <a:r>
              <a:rPr lang="en-US" sz="3020" b="1">
                <a:solidFill>
                  <a:srgbClr val="000000"/>
                </a:solidFill>
                <a:latin typeface="思源黑体 2 Bold" panose="020B0800000000000000" charset="-122"/>
                <a:ea typeface="思源黑体 2 Bold" panose="020B0800000000000000" charset="-122"/>
                <a:cs typeface="思源黑体 2 Bold" panose="020B0800000000000000" charset="-122"/>
                <a:sym typeface="思源黑体 2 Bold" panose="020B0800000000000000" charset="-122"/>
              </a:rPr>
              <a:t>强调文化交流</a:t>
            </a:r>
            <a:endParaRPr lang="en-US" sz="3020" b="1">
              <a:solidFill>
                <a:srgbClr val="000000"/>
              </a:solidFill>
              <a:latin typeface="思源黑体 2 Bold" panose="020B0800000000000000" charset="-122"/>
              <a:ea typeface="思源黑体 2 Bold" panose="020B0800000000000000" charset="-122"/>
              <a:cs typeface="思源黑体 2 Bold" panose="020B0800000000000000" charset="-122"/>
              <a:sym typeface="思源黑体 2 Bold" panose="020B0800000000000000" charset="-122"/>
            </a:endParaRPr>
          </a:p>
          <a:p>
            <a:pPr algn="ctr">
              <a:lnSpc>
                <a:spcPts val="4225"/>
              </a:lnSpc>
              <a:spcBef>
                <a:spcPct val="0"/>
              </a:spcBef>
            </a:pPr>
            <a:r>
              <a:rPr lang="en-US" sz="30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rPr>
              <a:t>归化和异化都强调文化交流的重要性，认为翻译是不同文化之间的交流和互动。</a:t>
            </a:r>
            <a:endParaRPr lang="en-US" sz="30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endParaRPr>
          </a:p>
          <a:p>
            <a:pPr algn="ctr">
              <a:lnSpc>
                <a:spcPts val="4225"/>
              </a:lnSpc>
              <a:spcBef>
                <a:spcPct val="0"/>
              </a:spcBef>
            </a:pPr>
            <a:r>
              <a:rPr lang="en-US" sz="3020" b="1">
                <a:solidFill>
                  <a:srgbClr val="000000"/>
                </a:solidFill>
                <a:latin typeface="思源黑体 2 Bold" panose="020B0800000000000000" charset="-122"/>
                <a:ea typeface="思源黑体 2 Bold" panose="020B0800000000000000" charset="-122"/>
                <a:cs typeface="思源黑体 2 Bold" panose="020B0800000000000000" charset="-122"/>
                <a:sym typeface="思源黑体 2 Bold" panose="020B0800000000000000" charset="-122"/>
              </a:rPr>
              <a:t>关注读者接受</a:t>
            </a:r>
            <a:endParaRPr lang="en-US" sz="3020" b="1">
              <a:solidFill>
                <a:srgbClr val="000000"/>
              </a:solidFill>
              <a:latin typeface="思源黑体 2 Bold" panose="020B0800000000000000" charset="-122"/>
              <a:ea typeface="思源黑体 2 Bold" panose="020B0800000000000000" charset="-122"/>
              <a:cs typeface="思源黑体 2 Bold" panose="020B0800000000000000" charset="-122"/>
              <a:sym typeface="思源黑体 2 Bold" panose="020B0800000000000000" charset="-122"/>
            </a:endParaRPr>
          </a:p>
          <a:p>
            <a:pPr algn="ctr">
              <a:lnSpc>
                <a:spcPts val="4225"/>
              </a:lnSpc>
              <a:spcBef>
                <a:spcPct val="0"/>
              </a:spcBef>
            </a:pPr>
            <a:r>
              <a:rPr lang="en-US" sz="30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rPr>
              <a:t>无论是归化还是异化，都需要关注目标读者的接受程度，确保译文能够被读者理解和接受。</a:t>
            </a:r>
            <a:endParaRPr lang="en-US" sz="30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endParaRPr>
          </a:p>
        </p:txBody>
      </p:sp>
      <p:sp>
        <p:nvSpPr>
          <p:cNvPr id="8" name="TextBox 8"/>
          <p:cNvSpPr txBox="1"/>
          <p:nvPr/>
        </p:nvSpPr>
        <p:spPr>
          <a:xfrm>
            <a:off x="9342508" y="3456550"/>
            <a:ext cx="6912400" cy="4172084"/>
          </a:xfrm>
          <a:prstGeom prst="rect">
            <a:avLst/>
          </a:prstGeom>
        </p:spPr>
        <p:txBody>
          <a:bodyPr lIns="0" tIns="0" rIns="0" bIns="0" rtlCol="0" anchor="t">
            <a:spAutoFit/>
          </a:bodyPr>
          <a:lstStyle/>
          <a:p>
            <a:pPr algn="ctr">
              <a:lnSpc>
                <a:spcPts val="3665"/>
              </a:lnSpc>
              <a:spcBef>
                <a:spcPct val="0"/>
              </a:spcBef>
            </a:pPr>
            <a:r>
              <a:rPr lang="en-US" sz="2620" b="1">
                <a:solidFill>
                  <a:srgbClr val="000000"/>
                </a:solidFill>
                <a:latin typeface="思源黑体 2 Bold" panose="020B0800000000000000" charset="-122"/>
                <a:ea typeface="思源黑体 2 Bold" panose="020B0800000000000000" charset="-122"/>
                <a:cs typeface="思源黑体 2 Bold" panose="020B0800000000000000" charset="-122"/>
                <a:sym typeface="思源黑体 2 Bold" panose="020B0800000000000000" charset="-122"/>
              </a:rPr>
              <a:t>语言风格</a:t>
            </a:r>
            <a:endParaRPr lang="en-US" sz="2620" b="1">
              <a:solidFill>
                <a:srgbClr val="000000"/>
              </a:solidFill>
              <a:latin typeface="思源黑体 2 Bold" panose="020B0800000000000000" charset="-122"/>
              <a:ea typeface="思源黑体 2 Bold" panose="020B0800000000000000" charset="-122"/>
              <a:cs typeface="思源黑体 2 Bold" panose="020B0800000000000000" charset="-122"/>
              <a:sym typeface="思源黑体 2 Bold" panose="020B0800000000000000" charset="-122"/>
            </a:endParaRPr>
          </a:p>
          <a:p>
            <a:pPr algn="ctr">
              <a:lnSpc>
                <a:spcPts val="3665"/>
              </a:lnSpc>
              <a:spcBef>
                <a:spcPct val="0"/>
              </a:spcBef>
            </a:pPr>
            <a:r>
              <a:rPr lang="en-US" sz="26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rPr>
              <a:t>日化更倾向于使用流畅、自然的语言风格，模仿目标语言的表达方式；而异化则更注重保留源语言的特色和表达方式。</a:t>
            </a:r>
            <a:endParaRPr lang="en-US" sz="26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endParaRPr>
          </a:p>
          <a:p>
            <a:pPr algn="ctr">
              <a:lnSpc>
                <a:spcPts val="4225"/>
              </a:lnSpc>
              <a:spcBef>
                <a:spcPct val="0"/>
              </a:spcBef>
            </a:pPr>
          </a:p>
          <a:p>
            <a:pPr algn="ctr">
              <a:lnSpc>
                <a:spcPts val="3665"/>
              </a:lnSpc>
              <a:spcBef>
                <a:spcPct val="0"/>
              </a:spcBef>
            </a:pPr>
            <a:r>
              <a:rPr lang="en-US" sz="2620" b="1">
                <a:solidFill>
                  <a:srgbClr val="000000"/>
                </a:solidFill>
                <a:latin typeface="思源黑体 2 Bold" panose="020B0800000000000000" charset="-122"/>
                <a:ea typeface="思源黑体 2 Bold" panose="020B0800000000000000" charset="-122"/>
                <a:cs typeface="思源黑体 2 Bold" panose="020B0800000000000000" charset="-122"/>
                <a:sym typeface="思源黑体 2 Bold" panose="020B0800000000000000" charset="-122"/>
              </a:rPr>
              <a:t>文化传达</a:t>
            </a:r>
            <a:endParaRPr lang="en-US" sz="2620" b="1">
              <a:solidFill>
                <a:srgbClr val="000000"/>
              </a:solidFill>
              <a:latin typeface="思源黑体 2 Bold" panose="020B0800000000000000" charset="-122"/>
              <a:ea typeface="思源黑体 2 Bold" panose="020B0800000000000000" charset="-122"/>
              <a:cs typeface="思源黑体 2 Bold" panose="020B0800000000000000" charset="-122"/>
              <a:sym typeface="思源黑体 2 Bold" panose="020B0800000000000000" charset="-122"/>
            </a:endParaRPr>
          </a:p>
          <a:p>
            <a:pPr algn="ctr">
              <a:lnSpc>
                <a:spcPts val="3665"/>
              </a:lnSpc>
              <a:spcBef>
                <a:spcPct val="0"/>
              </a:spcBef>
            </a:pPr>
            <a:r>
              <a:rPr lang="en-US" sz="26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rPr>
              <a:t>归化在处理文化因素时，更倾向于将源文化融入目标文化，使译文更易于目标读者理解；而异化则更强调保留源文化的独特性和差异性。</a:t>
            </a:r>
            <a:endParaRPr lang="en-US" sz="2620">
              <a:solidFill>
                <a:srgbClr val="000000"/>
              </a:solidFill>
              <a:latin typeface="思源黑体 2" panose="020B0500000000000000" charset="-122"/>
              <a:ea typeface="思源黑体 2" panose="020B0500000000000000" charset="-122"/>
              <a:cs typeface="思源黑体 2" panose="020B0500000000000000" charset="-122"/>
              <a:sym typeface="思源黑体 2" panose="020B0500000000000000" charset="-122"/>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1572</Words>
  <Application>WPS 演示</Application>
  <PresentationFormat>On-screen Show (4:3)</PresentationFormat>
  <Paragraphs>98</Paragraphs>
  <Slides>11</Slides>
  <Notes>0</Notes>
  <HiddenSlides>0</HiddenSlides>
  <MMClips>0</MMClips>
  <ScaleCrop>false</ScaleCrop>
  <HeadingPairs>
    <vt:vector size="6" baseType="variant">
      <vt:variant>
        <vt:lpstr>已用的字体</vt:lpstr>
      </vt:variant>
      <vt:variant>
        <vt:i4>17</vt:i4>
      </vt:variant>
      <vt:variant>
        <vt:lpstr>主题</vt:lpstr>
      </vt:variant>
      <vt:variant>
        <vt:i4>1</vt:i4>
      </vt:variant>
      <vt:variant>
        <vt:lpstr>幻灯片标题</vt:lpstr>
      </vt:variant>
      <vt:variant>
        <vt:i4>11</vt:i4>
      </vt:variant>
    </vt:vector>
  </HeadingPairs>
  <TitlesOfParts>
    <vt:vector size="29" baseType="lpstr">
      <vt:lpstr>Arial</vt:lpstr>
      <vt:lpstr>宋体</vt:lpstr>
      <vt:lpstr>Wingdings</vt:lpstr>
      <vt:lpstr>Anantason SemiExpanded Bold</vt:lpstr>
      <vt:lpstr>思源黑体 1</vt:lpstr>
      <vt:lpstr>Anantason SemiExpanded</vt:lpstr>
      <vt:lpstr>思源黑体 1 Medium</vt:lpstr>
      <vt:lpstr>Source Serif Pro Bold</vt:lpstr>
      <vt:lpstr>思源黑体 1 Bold</vt:lpstr>
      <vt:lpstr>字由点字倔强黑</vt:lpstr>
      <vt:lpstr>可画手书</vt:lpstr>
      <vt:lpstr>思源黑体 2 Bold</vt:lpstr>
      <vt:lpstr>思源黑体 2</vt:lpstr>
      <vt:lpstr>Arial</vt:lpstr>
      <vt:lpstr>微软雅黑</vt:lpstr>
      <vt:lpstr>Arial Unicode MS</vt:lpstr>
      <vt:lpstr>Calibri</vt:lpstr>
      <vt:lpstr>Office Theme</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蓝粉黄色水彩风自我介绍个人作品集通用演示文稿</dc:title>
  <dc:creator/>
  <cp:lastModifiedBy>提拉米苏</cp:lastModifiedBy>
  <cp:revision>2</cp:revision>
  <dcterms:created xsi:type="dcterms:W3CDTF">2006-08-16T00:00:00Z</dcterms:created>
  <dcterms:modified xsi:type="dcterms:W3CDTF">2025-04-09T14:06:17Z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4EC410B3CE224B78B876FD4458617656_12</vt:lpwstr>
  </property>
  <property fmtid="{D5CDD505-2E9C-101B-9397-08002B2CF9AE}" pid="3" name="KSOProductBuildVer">
    <vt:lpwstr>2052-12.1.0.20784</vt:lpwstr>
  </property>
</Properties>
</file>