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09" r:id="rId3"/>
    <p:sldId id="420" r:id="rId4"/>
    <p:sldId id="424" r:id="rId6"/>
    <p:sldId id="427" r:id="rId7"/>
    <p:sldId id="425" r:id="rId8"/>
    <p:sldId id="443" r:id="rId9"/>
    <p:sldId id="433" r:id="rId10"/>
    <p:sldId id="432" r:id="rId11"/>
    <p:sldId id="444" r:id="rId12"/>
    <p:sldId id="434" r:id="rId13"/>
    <p:sldId id="429" r:id="rId14"/>
    <p:sldId id="445" r:id="rId15"/>
    <p:sldId id="441" r:id="rId16"/>
    <p:sldId id="442" r:id="rId17"/>
    <p:sldId id="43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62"/>
      </p:cViewPr>
      <p:guideLst>
        <p:guide orient="horz" pos="21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30F3D-884E-4714-83EB-9956F60D61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spc="3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8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1_pic_quater_left_down.png" TargetMode="External"/><Relationship Id="rId4" Type="http://schemas.openxmlformats.org/officeDocument/2006/relationships/image" Target="../media/image9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4" Type="http://schemas.openxmlformats.org/officeDocument/2006/relationships/tags" Target="../tags/tag136.xml"/><Relationship Id="rId13" Type="http://schemas.openxmlformats.org/officeDocument/2006/relationships/image" Target="file:///C:\Users\1V994W2\PycharmProjects\PPT_Background_Generation/pic_temp/0_pic_quater_right_down.png" TargetMode="External"/><Relationship Id="rId12" Type="http://schemas.openxmlformats.org/officeDocument/2006/relationships/image" Target="../media/image10.png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6.png"/><Relationship Id="rId5" Type="http://schemas.openxmlformats.org/officeDocument/2006/relationships/tags" Target="../tags/tag16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5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2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23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3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8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924196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03" y="1397000"/>
            <a:ext cx="1924196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2921000" y="1878330"/>
            <a:ext cx="6350000" cy="1342390"/>
          </a:xfrm>
        </p:spPr>
        <p:txBody>
          <a:bodyPr vert="horz" lIns="0" tIns="0" rIns="0" bIns="0" rtlCol="0" anchor="b" anchorCtr="0">
            <a:normAutofit/>
          </a:bodyPr>
          <a:lstStyle>
            <a:lvl1pPr algn="ctr">
              <a:defRPr lang="zh-CN" altLang="en-US" sz="5400" b="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2"/>
            </p:custDataLst>
          </p:nvPr>
        </p:nvSpPr>
        <p:spPr>
          <a:xfrm>
            <a:off x="2921000" y="3423920"/>
            <a:ext cx="6350000" cy="1103630"/>
          </a:xfrm>
        </p:spPr>
        <p:txBody>
          <a:bodyPr vert="horz" lIns="0" tIns="0" rIns="0" bIns="0" rtlCol="0" anchor="t">
            <a:normAutofit/>
          </a:bodyPr>
          <a:lstStyle>
            <a:lvl1pPr marL="0" indent="0" algn="ctr">
              <a:buNone/>
              <a:defRPr kumimoji="0" lang="zh-CN" altLang="en-US" sz="1800" b="0" i="0" spc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pitchFamily="34" charset="-122"/>
              </a:defRPr>
            </a:lvl1pPr>
          </a:lstStyle>
          <a:p>
            <a:pPr marL="228600" marR="0" lvl="0" indent="-228600" algn="ctr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12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924196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03" y="1397000"/>
            <a:ext cx="1924196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1"/>
            </p:custDataLst>
          </p:nvPr>
        </p:nvSpPr>
        <p:spPr>
          <a:xfrm>
            <a:off x="2921000" y="1821815"/>
            <a:ext cx="6350635" cy="1398905"/>
          </a:xfrm>
        </p:spPr>
        <p:txBody>
          <a:bodyPr vert="horz" lIns="0" tIns="0" rIns="0" bIns="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2"/>
            </p:custDataLst>
          </p:nvPr>
        </p:nvSpPr>
        <p:spPr>
          <a:xfrm>
            <a:off x="2921000" y="3423920"/>
            <a:ext cx="6350000" cy="1103630"/>
          </a:xfrm>
        </p:spPr>
        <p:txBody>
          <a:bodyPr vert="horz" lIns="0" tIns="0" rIns="0" bIns="0" rtlCol="0" anchor="t">
            <a:normAutofit/>
          </a:bodyPr>
          <a:lstStyle>
            <a:lvl1pPr marL="0" indent="0" algn="ctr">
              <a:buNone/>
              <a:defRPr kumimoji="0" lang="zh-CN" altLang="en-US" sz="1800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pitchFamily="34" charset="-122"/>
              </a:defRPr>
            </a:lvl1pPr>
          </a:lstStyle>
          <a:p>
            <a:pPr marL="228600" marR="0" lvl="0" indent="-228600" algn="ctr">
              <a:lnSpc>
                <a:spcPct val="12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2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3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2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3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080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2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3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2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3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49975"/>
            <a:ext cx="720090" cy="708025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6670"/>
            <a:ext cx="720090" cy="4813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475"/>
            <a:ext cx="1620202" cy="1082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汉仪尚巍手书W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9" name="图片 8"/>
          <p:cNvPicPr/>
          <p:nvPr>
            <p:custDataLst>
              <p:tags r:id="rId1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480" y="5264785"/>
            <a:ext cx="1619885" cy="159321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14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5960"/>
            <a:ext cx="1619885" cy="1082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89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4710009"/>
            <a:ext cx="4064000" cy="2147992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214799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990641" y="2865820"/>
            <a:ext cx="4265754" cy="1126359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cxnSp>
        <p:nvCxnSpPr>
          <p:cNvPr id="9" name="直接连接符 8"/>
          <p:cNvCxnSpPr/>
          <p:nvPr>
            <p:custDataLst>
              <p:tags r:id="rId12"/>
            </p:custDataLst>
          </p:nvPr>
        </p:nvCxnSpPr>
        <p:spPr>
          <a:xfrm>
            <a:off x="2935605" y="2352358"/>
            <a:ext cx="63207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3"/>
            </p:custDataLst>
          </p:nvPr>
        </p:nvCxnSpPr>
        <p:spPr>
          <a:xfrm>
            <a:off x="2935605" y="4505643"/>
            <a:ext cx="632079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89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89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03" y="1397000"/>
            <a:ext cx="1924196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89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1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08089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112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尚巍手书W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4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尚巍手书W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5.xml"/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66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68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5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59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60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2921000" y="2694940"/>
            <a:ext cx="6350000" cy="1342390"/>
          </a:xfrm>
        </p:spPr>
        <p:txBody>
          <a:bodyPr>
            <a:noAutofit/>
          </a:bodyPr>
          <a:lstStyle/>
          <a:p>
            <a:r>
              <a:rPr lang="en-US" altLang="zh-CN" sz="9000" dirty="0">
                <a:latin typeface="Times New Roman" panose="02020603050405020304" charset="0"/>
                <a:cs typeface="Times New Roman" panose="02020603050405020304" charset="0"/>
              </a:rPr>
              <a:t>Seal-cutting</a:t>
            </a:r>
            <a:endParaRPr lang="en-US" altLang="zh-CN" sz="9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5118417" y="1320482"/>
            <a:ext cx="2232660" cy="1063625"/>
            <a:chOff x="4015740" y="1090295"/>
            <a:chExt cx="2232660" cy="1063625"/>
          </a:xfrm>
        </p:grpSpPr>
        <p:cxnSp>
          <p:nvCxnSpPr>
            <p:cNvPr id="41" name="直接连接符 40"/>
            <p:cNvCxnSpPr/>
            <p:nvPr>
              <p:custDataLst>
                <p:tags r:id="rId3"/>
              </p:custDataLst>
            </p:nvPr>
          </p:nvCxnSpPr>
          <p:spPr>
            <a:xfrm>
              <a:off x="4015740" y="1095375"/>
              <a:ext cx="1047750" cy="1058545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4"/>
              </p:custDataLst>
            </p:nvPr>
          </p:nvCxnSpPr>
          <p:spPr>
            <a:xfrm flipV="1">
              <a:off x="4015740" y="1101090"/>
              <a:ext cx="1047750" cy="10477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18" idx="0"/>
              <a:endCxn id="18" idx="2"/>
            </p:cNvCxnSpPr>
            <p:nvPr>
              <p:custDataLst>
                <p:tags r:id="rId5"/>
              </p:custDataLst>
            </p:nvPr>
          </p:nvCxnSpPr>
          <p:spPr>
            <a:xfrm>
              <a:off x="4539615" y="1095375"/>
              <a:ext cx="0" cy="10477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6"/>
              </p:custDataLst>
            </p:nvPr>
          </p:nvCxnSpPr>
          <p:spPr>
            <a:xfrm rot="5400000">
              <a:off x="4539615" y="1095375"/>
              <a:ext cx="0" cy="10477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>
              <p:custDataLst>
                <p:tags r:id="rId7"/>
              </p:custDataLst>
            </p:nvPr>
          </p:nvSpPr>
          <p:spPr>
            <a:xfrm>
              <a:off x="4015740" y="1095375"/>
              <a:ext cx="1047750" cy="10477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8"/>
              </p:custDataLst>
            </p:nvPr>
          </p:nvCxnSpPr>
          <p:spPr>
            <a:xfrm>
              <a:off x="5200650" y="1090295"/>
              <a:ext cx="1047750" cy="1058545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 flipV="1">
              <a:off x="5200650" y="1090295"/>
              <a:ext cx="1047750" cy="10477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51" idx="0"/>
              <a:endCxn id="51" idx="2"/>
            </p:cNvCxnSpPr>
            <p:nvPr>
              <p:custDataLst>
                <p:tags r:id="rId10"/>
              </p:custDataLst>
            </p:nvPr>
          </p:nvCxnSpPr>
          <p:spPr>
            <a:xfrm>
              <a:off x="5724525" y="1095375"/>
              <a:ext cx="0" cy="10477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>
              <p:custDataLst>
                <p:tags r:id="rId11"/>
              </p:custDataLst>
            </p:nvPr>
          </p:nvCxnSpPr>
          <p:spPr>
            <a:xfrm rot="5400000">
              <a:off x="5724525" y="1095375"/>
              <a:ext cx="0" cy="104775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矩形 50"/>
            <p:cNvSpPr/>
            <p:nvPr>
              <p:custDataLst>
                <p:tags r:id="rId12"/>
              </p:custDataLst>
            </p:nvPr>
          </p:nvSpPr>
          <p:spPr>
            <a:xfrm>
              <a:off x="5200650" y="1095375"/>
              <a:ext cx="1047750" cy="10477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3"/>
              </p:custDataLst>
            </p:nvPr>
          </p:nvSpPr>
          <p:spPr>
            <a:xfrm>
              <a:off x="4107180" y="1110615"/>
              <a:ext cx="2112010" cy="1017270"/>
            </a:xfrm>
            <a:prstGeom prst="rect">
              <a:avLst/>
            </a:prstGeom>
            <a:noFill/>
          </p:spPr>
          <p:txBody>
            <a:bodyPr wrap="square" lIns="90170" tIns="46990" rIns="90170" bIns="46990" rtlCol="0" anchor="ctr"/>
            <a:lstStyle/>
            <a:p>
              <a:pPr algn="dist"/>
              <a:r>
                <a:rPr lang="zh-CN" altLang="en-US" sz="4800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汉仪尚巍手书W" charset="-122"/>
                  <a:sym typeface="Arial" panose="020B0604020202020204" pitchFamily="34" charset="0"/>
                </a:rPr>
                <a:t>篆刻</a:t>
              </a:r>
              <a:endParaRPr lang="zh-CN" altLang="en-US" sz="4800" spc="15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016750" y="4705350"/>
            <a:ext cx="29051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Zhao Xi    </a:t>
            </a:r>
            <a:r>
              <a:rPr lang="en-US" altLang="zh-CN" sz="32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赵茜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Zhang Yu  </a:t>
            </a:r>
            <a:r>
              <a:rPr lang="en-US" altLang="zh-CN" sz="32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张瑜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050" y="430530"/>
            <a:ext cx="6480810" cy="692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Wen Peng </a:t>
            </a:r>
            <a:r>
              <a:rPr lang="zh-CN" altLang="en-US" sz="40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4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文彭</a:t>
            </a:r>
            <a:endParaRPr lang="en-US" altLang="zh-CN" sz="4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The son of painter Wen </a:t>
            </a:r>
            <a:r>
              <a:rPr lang="en-US" altLang="zh-CN" sz="3200" dirty="0" err="1">
                <a:latin typeface="Times New Roman" panose="02020603050405020304" charset="0"/>
                <a:cs typeface="Times New Roman" panose="02020603050405020304" charset="0"/>
              </a:rPr>
              <a:t>Zhengming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The founder of modern seal-cutting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Founded the </a:t>
            </a:r>
            <a:r>
              <a:rPr lang="en-US" altLang="zh-CN" sz="3200" dirty="0" err="1">
                <a:latin typeface="Times New Roman" panose="02020603050405020304" charset="0"/>
                <a:cs typeface="Times New Roman" panose="02020603050405020304" charset="0"/>
              </a:rPr>
              <a:t>Wumen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School of seal engraving 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    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琴罢倚松玩鹤           江风山月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zh-CN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581025"/>
            <a:ext cx="3149600" cy="45986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" y="4560570"/>
            <a:ext cx="1431925" cy="13843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" y="4612005"/>
            <a:ext cx="1282700" cy="13328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5325" y="504190"/>
            <a:ext cx="9324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Wu </a:t>
            </a:r>
            <a:r>
              <a:rPr lang="en-US" altLang="zh-CN" sz="4000" dirty="0" err="1">
                <a:latin typeface="Times New Roman" panose="02020603050405020304" charset="0"/>
                <a:cs typeface="Times New Roman" panose="02020603050405020304" charset="0"/>
              </a:rPr>
              <a:t>Changshuo</a:t>
            </a:r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吴昌硕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" name="图片 3" descr="b7fd5266d0160924db26f727da0735fae6cd348e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12990" y="728345"/>
            <a:ext cx="2607310" cy="3589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5325" y="1717040"/>
            <a:ext cx="6000750" cy="430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 fontAlgn="auto"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Chinese seal carver, painter, and calligrapher 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 fontAlgn="auto"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earned seal carving from the Zhe and Anhui schools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 fontAlgn="auto"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nfluenced by the stone carving of the Qin and Han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dynasties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zh-CN" altLang="en-US" sz="2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205" y="4599940"/>
            <a:ext cx="1492250" cy="1424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36205" y="611251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鲜鲜霜中菊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22233" y="2667848"/>
            <a:ext cx="6347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Times New Roman" panose="02020603050405020304" charset="0"/>
                <a:cs typeface="Times New Roman" panose="02020603050405020304" charset="0"/>
              </a:rPr>
              <a:t>Translation</a:t>
            </a:r>
            <a:r>
              <a:rPr lang="en-US" altLang="zh-CN" sz="6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5400" dirty="0">
                <a:latin typeface="Times New Roman" panose="02020603050405020304" charset="0"/>
                <a:cs typeface="Times New Roman" panose="02020603050405020304" charset="0"/>
              </a:rPr>
              <a:t>Methods</a:t>
            </a:r>
            <a:endParaRPr lang="zh-CN" altLang="en-US" sz="60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9539" y="1889216"/>
            <a:ext cx="6839197" cy="35086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仁和魏锡曾稼孙之印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spcAft>
                <a:spcPts val="1800"/>
              </a:spcAft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     Ren He Wei Xi Zeng Jia Sun Zhi Yin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皇后之玺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Aft>
                <a:spcPts val="1800"/>
              </a:spcAft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     Huang Hou Zhi Xi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</a:rPr>
              <a:t>司马玺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</a:rPr>
              <a:t>     Si Ma Xi</a:t>
            </a:r>
            <a:endParaRPr lang="zh-CN" altLang="en-US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78202" y="3061970"/>
            <a:ext cx="1212850" cy="1162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652" y="4445369"/>
            <a:ext cx="1123950" cy="1092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9539" y="612560"/>
            <a:ext cx="635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Transliteration</a:t>
            </a:r>
            <a:endParaRPr lang="zh-CN" alt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5470" y="1838393"/>
            <a:ext cx="9393031" cy="373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将军印  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iang 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un 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Y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n, 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General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’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 seal</a:t>
            </a:r>
            <a:endParaRPr lang="zh-CN" altLang="en-US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急就章  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J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iu 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Z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hang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 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haste seal </a:t>
            </a:r>
            <a:endParaRPr lang="zh-CN" altLang="en-US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《苏氏印略》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Su Shi Yin Lüe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spcAft>
                <a:spcPts val="1800"/>
              </a:spcAft>
            </a:pP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Impressions of Sushi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'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 Seal Engraving</a:t>
            </a:r>
            <a:endParaRPr lang="zh-CN" altLang="en-US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marL="457200" indent="-457200" algn="just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《小瑯 环 室 藏 印》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Xiaolanghuanshi Cangyin</a:t>
            </a:r>
            <a:r>
              <a:rPr lang="en-US" altLang="zh-CN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,</a:t>
            </a:r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/>
            <a:r>
              <a:rPr lang="zh-CN" altLang="en-US" sz="32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Impressions of Seals Collected in Xiaolanghuanshi</a:t>
            </a:r>
            <a:endParaRPr lang="zh-CN" altLang="en-US" sz="32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5470" y="487680"/>
            <a:ext cx="8327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Transliteration + Literal Translation</a:t>
            </a:r>
            <a:endParaRPr lang="en-US" altLang="zh-CN" sz="4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0755" y="2463800"/>
            <a:ext cx="88163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dirty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Thanks for listening!</a:t>
            </a:r>
            <a:endParaRPr lang="en-US" altLang="zh-CN" sz="7000" dirty="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402537" y="1843950"/>
            <a:ext cx="81143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Part 1     Development of Seal-cutting</a:t>
            </a:r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Part 2     Masters of Seal-cutting</a:t>
            </a:r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 dirty="0">
                <a:latin typeface="Times New Roman" panose="02020603050405020304" charset="0"/>
                <a:cs typeface="Times New Roman" panose="02020603050405020304" charset="0"/>
              </a:rPr>
              <a:t>Part 3     Translation Methods</a:t>
            </a:r>
            <a:endParaRPr lang="en-US" altLang="zh-CN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0898" y="523781"/>
            <a:ext cx="5637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zh-CN" alt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5170" y="815975"/>
            <a:ext cx="7654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65" y="445770"/>
            <a:ext cx="4160520" cy="4295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99991" y="5159862"/>
            <a:ext cx="3821282" cy="52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Wooden Chinese Seal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15" y="445135"/>
            <a:ext cx="4161155" cy="4296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747_d20110419140437[1]"/>
          <p:cNvPicPr/>
          <p:nvPr/>
        </p:nvPicPr>
        <p:blipFill>
          <a:blip r:embed="rId1"/>
          <a:stretch>
            <a:fillRect/>
          </a:stretch>
        </p:blipFill>
        <p:spPr>
          <a:xfrm>
            <a:off x="5765800" y="829945"/>
            <a:ext cx="4161600" cy="4294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89878" y="5487435"/>
            <a:ext cx="5239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Bloodstone-made Chinese Seal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u=3347074781,3831760642&amp;fm=26&amp;gp=0[1]"/>
          <p:cNvPicPr/>
          <p:nvPr/>
        </p:nvPicPr>
        <p:blipFill>
          <a:blip r:embed="rId2"/>
          <a:stretch>
            <a:fillRect/>
          </a:stretch>
        </p:blipFill>
        <p:spPr>
          <a:xfrm>
            <a:off x="840740" y="829945"/>
            <a:ext cx="4161600" cy="4294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40740" y="5505579"/>
            <a:ext cx="3126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Stone Chinese Seal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738_d20110419140438[1]"/>
          <p:cNvPicPr/>
          <p:nvPr/>
        </p:nvPicPr>
        <p:blipFill>
          <a:blip r:embed="rId1"/>
          <a:stretch>
            <a:fillRect/>
          </a:stretch>
        </p:blipFill>
        <p:spPr>
          <a:xfrm>
            <a:off x="749935" y="756920"/>
            <a:ext cx="4161600" cy="4294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94340" y="5459730"/>
            <a:ext cx="3272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Jade Chinese Seal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1" name="图片 10" descr="p586_d20110419140435[1]"/>
          <p:cNvPicPr/>
          <p:nvPr/>
        </p:nvPicPr>
        <p:blipFill>
          <a:blip r:embed="rId2"/>
          <a:stretch>
            <a:fillRect/>
          </a:stretch>
        </p:blipFill>
        <p:spPr>
          <a:xfrm>
            <a:off x="5739765" y="756920"/>
            <a:ext cx="4161600" cy="42948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096000" y="5449003"/>
            <a:ext cx="3730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Red Jade Chinese Seal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50742" y="2721114"/>
            <a:ext cx="8158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Times New Roman" panose="02020603050405020304" charset="0"/>
                <a:cs typeface="Times New Roman" panose="02020603050405020304" charset="0"/>
              </a:rPr>
              <a:t>Development of Seal-cutting</a:t>
            </a:r>
            <a:endParaRPr lang="zh-CN" altLang="en-US" sz="5400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5170" y="815975"/>
            <a:ext cx="7654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26346" y="2379734"/>
            <a:ext cx="402913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Shang Dynasty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Qin and Han Dynasties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Wei and </a:t>
            </a:r>
            <a:r>
              <a:rPr lang="en-US" altLang="zh-CN" sz="3200" dirty="0" err="1">
                <a:latin typeface="Times New Roman" panose="02020603050405020304" charset="0"/>
                <a:cs typeface="Times New Roman" panose="02020603050405020304" charset="0"/>
              </a:rPr>
              <a:t>Jin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 Dynasties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直接连接符 4"/>
          <p:cNvCxnSpPr>
            <a:endCxn id="10" idx="0"/>
          </p:cNvCxnSpPr>
          <p:nvPr/>
        </p:nvCxnSpPr>
        <p:spPr>
          <a:xfrm>
            <a:off x="5027930" y="2779395"/>
            <a:ext cx="0" cy="27806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图: 接点 5"/>
          <p:cNvSpPr/>
          <p:nvPr/>
        </p:nvSpPr>
        <p:spPr>
          <a:xfrm>
            <a:off x="4930985" y="2583747"/>
            <a:ext cx="193963" cy="19540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/>
          <p:cNvSpPr/>
          <p:nvPr/>
        </p:nvSpPr>
        <p:spPr>
          <a:xfrm>
            <a:off x="4930985" y="4094735"/>
            <a:ext cx="193963" cy="19540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接点 9"/>
          <p:cNvSpPr/>
          <p:nvPr/>
        </p:nvSpPr>
        <p:spPr>
          <a:xfrm>
            <a:off x="4930986" y="5560161"/>
            <a:ext cx="193963" cy="19540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916800" y="2379734"/>
            <a:ext cx="4433423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Emergence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Flourishing period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Decline period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3570" y="585470"/>
            <a:ext cx="986345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Times New Roman" panose="02020603050405020304" charset="0"/>
                <a:cs typeface="Times New Roman" panose="02020603050405020304" charset="0"/>
              </a:rPr>
              <a:t>Development of Seal-cutting</a:t>
            </a:r>
            <a:endParaRPr lang="zh-CN" altLang="en-US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2470" y="587375"/>
            <a:ext cx="7654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58039" y="663655"/>
            <a:ext cx="4029135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Sui, Tang and Song Dynasties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Yuan and mid-Ming Dynasties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Late Ming and Qing Dynasties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zh-CN" sz="32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zh-CN" alt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直接连接符 4"/>
          <p:cNvCxnSpPr>
            <a:stCxn id="10" idx="4"/>
          </p:cNvCxnSpPr>
          <p:nvPr/>
        </p:nvCxnSpPr>
        <p:spPr>
          <a:xfrm flipH="1">
            <a:off x="4933950" y="1623060"/>
            <a:ext cx="20955" cy="37903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流程图: 接点 9"/>
          <p:cNvSpPr/>
          <p:nvPr/>
        </p:nvSpPr>
        <p:spPr>
          <a:xfrm>
            <a:off x="4858274" y="1427630"/>
            <a:ext cx="193963" cy="19540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接点 11"/>
          <p:cNvSpPr/>
          <p:nvPr/>
        </p:nvSpPr>
        <p:spPr>
          <a:xfrm>
            <a:off x="4852955" y="3332074"/>
            <a:ext cx="193963" cy="19540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749357" y="1167620"/>
            <a:ext cx="4433423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Incubation period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Turning point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Prosperous period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流程图: 接点 10"/>
          <p:cNvSpPr/>
          <p:nvPr/>
        </p:nvSpPr>
        <p:spPr>
          <a:xfrm>
            <a:off x="4852443" y="5317726"/>
            <a:ext cx="193963" cy="19540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40241" y="2587949"/>
            <a:ext cx="6711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Times New Roman" panose="02020603050405020304" charset="0"/>
                <a:cs typeface="Times New Roman" panose="02020603050405020304" charset="0"/>
              </a:rPr>
              <a:t>Masters of Seal-cutting</a:t>
            </a:r>
            <a:endParaRPr lang="zh-CN" altLang="en-US" sz="5400" dirty="0"/>
          </a:p>
        </p:txBody>
      </p:sp>
      <p:sp>
        <p:nvSpPr>
          <p:cNvPr id="3" name="文本框 2"/>
          <p:cNvSpPr txBox="1"/>
          <p:nvPr/>
        </p:nvSpPr>
        <p:spPr>
          <a:xfrm>
            <a:off x="3892550" y="4170045"/>
            <a:ext cx="5558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Wen Peng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6356411" y="4172609"/>
            <a:ext cx="264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charset="0"/>
                <a:cs typeface="Times New Roman" panose="02020603050405020304" charset="0"/>
              </a:rPr>
              <a:t>Wu </a:t>
            </a:r>
            <a:r>
              <a:rPr lang="en-US" altLang="zh-CN" sz="2400" dirty="0" err="1">
                <a:latin typeface="Times New Roman" panose="02020603050405020304" charset="0"/>
                <a:cs typeface="Times New Roman" panose="02020603050405020304" charset="0"/>
              </a:rPr>
              <a:t>Changshuo</a:t>
            </a: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ags/tag10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ags/tag1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ags/tag12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5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35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135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6、17、21、25、26、27、30、35、38、39"/>
</p:tagLst>
</file>

<file path=ppt/tags/tag143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中国风通用模板"/>
  <p:tag name="KSO_WM_TEMPLATE_CATEGORY" val="custom"/>
  <p:tag name="KSO_WM_TEMPLATE_INDEX" val="20204135"/>
  <p:tag name="KSO_WM_UNIT_ID" val="custom20204135_1*a*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4135_4*i*1"/>
  <p:tag name="KSO_WM_TEMPLATE_CATEGORY" val="custom"/>
  <p:tag name="KSO_WM_TEMPLATE_INDEX" val="20204135"/>
  <p:tag name="KSO_WM_UNIT_LAYERLEVEL" val="1"/>
  <p:tag name="KSO_WM_TAG_VERSION" val="1.0"/>
  <p:tag name="KSO_WM_BEAUTIFY_FLAG" val="#wm#"/>
  <p:tag name="KSO_WM_UNIT_USESOURCEFORMAT_APPLY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1"/>
  <p:tag name="KSO_WM_TEMPLATE_CATEGORY" val="custom"/>
  <p:tag name="KSO_WM_TEMPLATE_INDEX" val="20204135"/>
  <p:tag name="KSO_WM_UNIT_ID" val="custom20204135_4*i*1"/>
  <p:tag name="KSO_WM_UNIT_LINE_FORE_SCHEMECOLOR_INDEX" val="5"/>
  <p:tag name="KSO_WM_UNIT_LINE_FILL_TYPE" val="2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2"/>
  <p:tag name="KSO_WM_TEMPLATE_CATEGORY" val="custom"/>
  <p:tag name="KSO_WM_TEMPLATE_INDEX" val="20204135"/>
  <p:tag name="KSO_WM_UNIT_ID" val="custom20204135_4*i*2"/>
  <p:tag name="KSO_WM_UNIT_LINE_FORE_SCHEMECOLOR_INDEX" val="5"/>
  <p:tag name="KSO_WM_UNIT_LINE_FILL_TYPE" val="2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3"/>
  <p:tag name="KSO_WM_TEMPLATE_CATEGORY" val="custom"/>
  <p:tag name="KSO_WM_TEMPLATE_INDEX" val="20204135"/>
  <p:tag name="KSO_WM_UNIT_ID" val="custom20204135_4*i*3"/>
  <p:tag name="KSO_WM_UNIT_LINE_FORE_SCHEMECOLOR_INDEX" val="5"/>
  <p:tag name="KSO_WM_UNIT_LINE_FILL_TYPE" val="2"/>
  <p:tag name="KSO_WM_UNIT_USESOURCEFORMAT_APPLY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4"/>
  <p:tag name="KSO_WM_TEMPLATE_CATEGORY" val="custom"/>
  <p:tag name="KSO_WM_TEMPLATE_INDEX" val="20204135"/>
  <p:tag name="KSO_WM_UNIT_ID" val="custom20204135_4*i*4"/>
  <p:tag name="KSO_WM_UNIT_LINE_FORE_SCHEMECOLOR_INDEX" val="5"/>
  <p:tag name="KSO_WM_UNIT_LINE_FILL_TYPE" val="2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5"/>
  <p:tag name="KSO_WM_TEMPLATE_CATEGORY" val="custom"/>
  <p:tag name="KSO_WM_TEMPLATE_INDEX" val="20204135"/>
  <p:tag name="KSO_WM_UNIT_ID" val="custom20204135_4*i*5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6"/>
  <p:tag name="KSO_WM_TEMPLATE_CATEGORY" val="custom"/>
  <p:tag name="KSO_WM_TEMPLATE_INDEX" val="20204135"/>
  <p:tag name="KSO_WM_UNIT_ID" val="custom20204135_4*i*6"/>
  <p:tag name="KSO_WM_UNIT_LINE_FORE_SCHEMECOLOR_INDEX" val="5"/>
  <p:tag name="KSO_WM_UNIT_LINE_FILL_TYPE" val="2"/>
  <p:tag name="KSO_WM_UNIT_USESOURCEFORMAT_APPLY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7"/>
  <p:tag name="KSO_WM_TEMPLATE_CATEGORY" val="custom"/>
  <p:tag name="KSO_WM_TEMPLATE_INDEX" val="20204135"/>
  <p:tag name="KSO_WM_UNIT_ID" val="custom20204135_4*i*7"/>
  <p:tag name="KSO_WM_UNIT_LINE_FORE_SCHEMECOLOR_INDEX" val="5"/>
  <p:tag name="KSO_WM_UNIT_LINE_FILL_TYPE" val="2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8"/>
  <p:tag name="KSO_WM_TEMPLATE_CATEGORY" val="custom"/>
  <p:tag name="KSO_WM_TEMPLATE_INDEX" val="20204135"/>
  <p:tag name="KSO_WM_UNIT_ID" val="custom20204135_4*i*8"/>
  <p:tag name="KSO_WM_UNIT_LINE_FORE_SCHEMECOLOR_INDEX" val="5"/>
  <p:tag name="KSO_WM_UNIT_LINE_FILL_TYPE" val="2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9"/>
  <p:tag name="KSO_WM_TEMPLATE_CATEGORY" val="custom"/>
  <p:tag name="KSO_WM_TEMPLATE_INDEX" val="20204135"/>
  <p:tag name="KSO_WM_UNIT_ID" val="custom20204135_4*i*9"/>
  <p:tag name="KSO_WM_UNIT_LINE_FORE_SCHEMECOLOR_INDEX" val="5"/>
  <p:tag name="KSO_WM_UNIT_LINE_FILL_TYPE" val="2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LAYERLEVEL" val="1"/>
  <p:tag name="KSO_WM_TAG_VERSION" val="1.0"/>
  <p:tag name="KSO_WM_BEAUTIFY_FLAG" val="#wm#"/>
  <p:tag name="KSO_WM_UNIT_TYPE" val="i"/>
  <p:tag name="KSO_WM_UNIT_INDEX" val="10"/>
  <p:tag name="KSO_WM_TEMPLATE_CATEGORY" val="custom"/>
  <p:tag name="KSO_WM_TEMPLATE_INDEX" val="20204135"/>
  <p:tag name="KSO_WM_UNIT_ID" val="custom20204135_4*i*10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ISCONTENTSTITLE" val="1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目录"/>
  <p:tag name="KSO_WM_TEMPLATE_CATEGORY" val="custom"/>
  <p:tag name="KSO_WM_TEMPLATE_INDEX" val="20204135"/>
  <p:tag name="KSO_WM_UNIT_ID" val="custom20204135_4*a*1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SLIDE_ID" val="custom2020413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4135"/>
  <p:tag name="KSO_WM_SLIDE_LAYOUT" val="a_b"/>
  <p:tag name="KSO_WM_SLIDE_LAYOUT_CNT" val="1_1"/>
  <p:tag name="KSO_WM_UNIT_SHOW_EDIT_AREA_INDICATION" val="1"/>
  <p:tag name="KSO_WM_TEMPLATE_THUMBS_INDEX" val="1、4、7、8、9、10、16、17、21、25、26、27、30、35、38、39"/>
  <p:tag name="KSO_WM_SPECIAL_SOURCE" val="bdnull"/>
  <p:tag name="KSO_WM_TEMPLATE_MASTER_THUMB_INDEX" val="12"/>
</p:tagLst>
</file>

<file path=ppt/tags/tag15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135"/>
  <p:tag name="KSO_WM_SLIDE_ID" val="custom20204135_4"/>
  <p:tag name="KSO_WM_SPECIAL_SOURCE" val="bdnull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61.xml><?xml version="1.0" encoding="utf-8"?>
<p:tagLst xmlns:p="http://schemas.openxmlformats.org/presentationml/2006/main">
  <p:tag name="KSO_WM_SPECIAL_SOURCE" val="bdnull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64.xml><?xml version="1.0" encoding="utf-8"?>
<p:tagLst xmlns:p="http://schemas.openxmlformats.org/presentationml/2006/main">
  <p:tag name="KSO_WM_SPECIAL_SOURCE" val="bdnull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67.xml><?xml version="1.0" encoding="utf-8"?>
<p:tagLst xmlns:p="http://schemas.openxmlformats.org/presentationml/2006/main">
  <p:tag name="KSO_WM_SPECIAL_SOURCE" val="bdnull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4135"/>
  <p:tag name="KSO_WM_SPECIAL_SOURCE" val="bdnull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SUBCATEGORY" val="0"/>
  <p:tag name="KSO_WM_SLIDE_TYPE" val="endPage"/>
  <p:tag name="KSO_WM_SLIDE_SUBTYPE" val="pureTxt"/>
  <p:tag name="KSO_WM_SLIDE_ITEM_CNT" val="0"/>
  <p:tag name="KSO_WM_SLIDE_INDEX" val="39"/>
  <p:tag name="KSO_WM_TAG_VERSION" val="1.0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135"/>
  <p:tag name="KSO_WM_SLIDE_ID" val="custom20204135_39"/>
  <p:tag name="KSO_WM_SPECIAL_SOURCE" val="bdnul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1"/>
  <p:tag name="KSO_WM_UNIT_ID" val="_3*i*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i"/>
  <p:tag name="KSO_WM_UNIT_INDEX" val="2"/>
  <p:tag name="KSO_WM_UNIT_ID" val="_3*i*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ags/tag8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  <p:tag name="KSO_WM_UNIT_SUBTYPE" val="h"/>
  <p:tag name="KSO_WM_UNIT_TYPE" val="i"/>
  <p:tag name="KSO_WM_UNIT_INDEX" val="1"/>
</p:tagLst>
</file>

<file path=ppt/theme/theme1.xml><?xml version="1.0" encoding="utf-8"?>
<a:theme xmlns:a="http://schemas.openxmlformats.org/drawingml/2006/main" name="3_Office 主题​​">
  <a:themeElements>
    <a:clrScheme name="1422">
      <a:dk1>
        <a:sysClr val="windowText" lastClr="000000"/>
      </a:dk1>
      <a:lt1>
        <a:sysClr val="window" lastClr="FFFFFF"/>
      </a:lt1>
      <a:dk2>
        <a:srgbClr val="EFEAEB"/>
      </a:dk2>
      <a:lt2>
        <a:srgbClr val="FFFFFF"/>
      </a:lt2>
      <a:accent1>
        <a:srgbClr val="BA2631"/>
      </a:accent1>
      <a:accent2>
        <a:srgbClr val="D36E83"/>
      </a:accent2>
      <a:accent3>
        <a:srgbClr val="ECB5D6"/>
      </a:accent3>
      <a:accent4>
        <a:srgbClr val="DBB5F1"/>
      </a:accent4>
      <a:accent5>
        <a:srgbClr val="A06ED6"/>
      </a:accent5>
      <a:accent6>
        <a:srgbClr val="6526BA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WPS 演示</Application>
  <PresentationFormat>宽屏</PresentationFormat>
  <Paragraphs>126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隶书</vt:lpstr>
      <vt:lpstr>汉仪尚巍手书W</vt:lpstr>
      <vt:lpstr>微软雅黑</vt:lpstr>
      <vt:lpstr>Times New Roman</vt:lpstr>
      <vt:lpstr>Arial Unicode MS</vt:lpstr>
      <vt:lpstr>Calibri</vt:lpstr>
      <vt:lpstr>3_Office 主题​​</vt:lpstr>
      <vt:lpstr>Seal-cutting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Seal-cutting</dc:title>
  <dc:creator>zhangyu</dc:creator>
  <cp:lastModifiedBy>Celine</cp:lastModifiedBy>
  <cp:revision>193</cp:revision>
  <dcterms:created xsi:type="dcterms:W3CDTF">1900-01-01T00:00:00Z</dcterms:created>
  <dcterms:modified xsi:type="dcterms:W3CDTF">2020-10-29T12:57:53Z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