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0"/>
  </p:handoutMasterIdLst>
  <p:sldIdLst>
    <p:sldId id="256" r:id="rId3"/>
    <p:sldId id="258" r:id="rId5"/>
    <p:sldId id="329" r:id="rId6"/>
    <p:sldId id="314" r:id="rId7"/>
    <p:sldId id="349" r:id="rId8"/>
    <p:sldId id="328" r:id="rId9"/>
    <p:sldId id="326" r:id="rId10"/>
    <p:sldId id="350" r:id="rId11"/>
    <p:sldId id="351" r:id="rId12"/>
    <p:sldId id="353" r:id="rId13"/>
    <p:sldId id="354" r:id="rId14"/>
    <p:sldId id="347" r:id="rId15"/>
    <p:sldId id="355" r:id="rId16"/>
    <p:sldId id="356" r:id="rId17"/>
    <p:sldId id="357" r:id="rId18"/>
    <p:sldId id="313" r:id="rId19"/>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A0"/>
    <a:srgbClr val="F5A5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668" autoAdjust="0"/>
    <p:restoredTop sz="94660"/>
  </p:normalViewPr>
  <p:slideViewPr>
    <p:cSldViewPr snapToGrid="0" showGuides="1">
      <p:cViewPr varScale="1">
        <p:scale>
          <a:sx n="70" d="100"/>
          <a:sy n="70" d="100"/>
        </p:scale>
        <p:origin x="204" y="32"/>
      </p:cViewPr>
      <p:guideLst>
        <p:guide orient="horz" pos="2208"/>
        <p:guide pos="3840"/>
      </p:guideLst>
    </p:cSldViewPr>
  </p:slideViewPr>
  <p:notesTextViewPr>
    <p:cViewPr>
      <p:scale>
        <a:sx n="1" d="1"/>
        <a:sy n="1" d="1"/>
      </p:scale>
      <p:origin x="0" y="0"/>
    </p:cViewPr>
  </p:notesTextViewPr>
  <p:sorterViewPr>
    <p:cViewPr>
      <p:scale>
        <a:sx n="100" d="100"/>
        <a:sy n="100" d="100"/>
      </p:scale>
      <p:origin x="0" y="-234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gs" Target="tags/tag15.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ED830D-2377-4E9F-9501-6B3FE38E186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DDFBC3-70AF-4B50-8462-449FC43EC7B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0DDFBC3-70AF-4B50-8462-449FC43EC7B5}"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2F92254-5B69-478C-A0F0-BB8A37A2DA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8DB995-4CD6-41D7-9B58-56596C42363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2F92254-5B69-478C-A0F0-BB8A37A2DA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8DB995-4CD6-41D7-9B58-56596C42363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F92254-5B69-478C-A0F0-BB8A37A2DA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8DB995-4CD6-41D7-9B58-56596C42363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2.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6.jpeg"/><Relationship Id="rId7" Type="http://schemas.openxmlformats.org/officeDocument/2006/relationships/tags" Target="../tags/tag9.xml"/><Relationship Id="rId6" Type="http://schemas.openxmlformats.org/officeDocument/2006/relationships/image" Target="../media/image5.jpeg"/><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0" Type="http://schemas.openxmlformats.org/officeDocument/2006/relationships/notesSlide" Target="../notesSlides/notesSlide12.xml"/><Relationship Id="rId1" Type="http://schemas.openxmlformats.org/officeDocument/2006/relationships/tags" Target="../tags/tag5.xml"/></Relationships>
</file>

<file path=ppt/slides/_rels/slide13.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8.jpeg"/><Relationship Id="rId7" Type="http://schemas.openxmlformats.org/officeDocument/2006/relationships/tags" Target="../tags/tag14.xml"/><Relationship Id="rId6" Type="http://schemas.openxmlformats.org/officeDocument/2006/relationships/image" Target="../media/image7.jpeg"/><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image" Target="../media/image3.jpeg"/><Relationship Id="rId10" Type="http://schemas.openxmlformats.org/officeDocument/2006/relationships/notesSlide" Target="../notesSlides/notesSlide13.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image" Target="../media/image4.png"/><Relationship Id="rId2" Type="http://schemas.openxmlformats.org/officeDocument/2006/relationships/tags" Target="../tags/tag1.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986126" y="2775047"/>
            <a:ext cx="2219744" cy="2205357"/>
          </a:xfrm>
          <a:prstGeom prst="rect">
            <a:avLst/>
          </a:prstGeom>
        </p:spPr>
      </p:pic>
      <p:sp>
        <p:nvSpPr>
          <p:cNvPr id="40" name="任意多边形: 形状 39"/>
          <p:cNvSpPr/>
          <p:nvPr/>
        </p:nvSpPr>
        <p:spPr>
          <a:xfrm>
            <a:off x="-2626444" y="3792263"/>
            <a:ext cx="17444885" cy="4191063"/>
          </a:xfrm>
          <a:custGeom>
            <a:avLst/>
            <a:gdLst>
              <a:gd name="connsiteX0" fmla="*/ 7427255 w 17444885"/>
              <a:gd name="connsiteY0" fmla="*/ 0 h 4191063"/>
              <a:gd name="connsiteX1" fmla="*/ 7440697 w 17444885"/>
              <a:gd name="connsiteY1" fmla="*/ 133342 h 4191063"/>
              <a:gd name="connsiteX2" fmla="*/ 8722442 w 17444885"/>
              <a:gd name="connsiteY2" fmla="*/ 1177995 h 4191063"/>
              <a:gd name="connsiteX3" fmla="*/ 10004188 w 17444885"/>
              <a:gd name="connsiteY3" fmla="*/ 133342 h 4191063"/>
              <a:gd name="connsiteX4" fmla="*/ 10017630 w 17444885"/>
              <a:gd name="connsiteY4" fmla="*/ 0 h 4191063"/>
              <a:gd name="connsiteX5" fmla="*/ 10480319 w 17444885"/>
              <a:gd name="connsiteY5" fmla="*/ 17069 h 4191063"/>
              <a:gd name="connsiteX6" fmla="*/ 17444885 w 17444885"/>
              <a:gd name="connsiteY6" fmla="*/ 2082648 h 4191063"/>
              <a:gd name="connsiteX7" fmla="*/ 8722442 w 17444885"/>
              <a:gd name="connsiteY7" fmla="*/ 4191063 h 4191063"/>
              <a:gd name="connsiteX8" fmla="*/ 0 w 17444885"/>
              <a:gd name="connsiteY8" fmla="*/ 2082648 h 4191063"/>
              <a:gd name="connsiteX9" fmla="*/ 6964566 w 17444885"/>
              <a:gd name="connsiteY9" fmla="*/ 17069 h 4191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444885" h="4191063">
                <a:moveTo>
                  <a:pt x="7427255" y="0"/>
                </a:moveTo>
                <a:lnTo>
                  <a:pt x="7440697" y="133342"/>
                </a:lnTo>
                <a:cubicBezTo>
                  <a:pt x="7562694" y="729524"/>
                  <a:pt x="8090195" y="1177995"/>
                  <a:pt x="8722442" y="1177995"/>
                </a:cubicBezTo>
                <a:cubicBezTo>
                  <a:pt x="9354689" y="1177995"/>
                  <a:pt x="9882191" y="729524"/>
                  <a:pt x="10004188" y="133342"/>
                </a:cubicBezTo>
                <a:lnTo>
                  <a:pt x="10017630" y="0"/>
                </a:lnTo>
                <a:lnTo>
                  <a:pt x="10480319" y="17069"/>
                </a:lnTo>
                <a:cubicBezTo>
                  <a:pt x="14454989" y="213671"/>
                  <a:pt x="17444885" y="1063759"/>
                  <a:pt x="17444885" y="2082648"/>
                </a:cubicBezTo>
                <a:cubicBezTo>
                  <a:pt x="17444885" y="3247093"/>
                  <a:pt x="13539714" y="4191063"/>
                  <a:pt x="8722442" y="4191063"/>
                </a:cubicBezTo>
                <a:cubicBezTo>
                  <a:pt x="3905170" y="4191063"/>
                  <a:pt x="0" y="3247093"/>
                  <a:pt x="0" y="2082648"/>
                </a:cubicBezTo>
                <a:cubicBezTo>
                  <a:pt x="0" y="1063759"/>
                  <a:pt x="2989896" y="213671"/>
                  <a:pt x="6964566" y="17069"/>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21" name="组合 20"/>
          <p:cNvGrpSpPr/>
          <p:nvPr/>
        </p:nvGrpSpPr>
        <p:grpSpPr>
          <a:xfrm>
            <a:off x="453390" y="887095"/>
            <a:ext cx="11274425" cy="5692909"/>
            <a:chOff x="980221" y="-1156619"/>
            <a:chExt cx="11274425" cy="61959999"/>
          </a:xfrm>
        </p:grpSpPr>
        <p:sp>
          <p:nvSpPr>
            <p:cNvPr id="9" name="文本框 8"/>
            <p:cNvSpPr txBox="1"/>
            <p:nvPr/>
          </p:nvSpPr>
          <p:spPr>
            <a:xfrm>
              <a:off x="980221" y="-1156619"/>
              <a:ext cx="11274425" cy="19081710"/>
            </a:xfrm>
            <a:prstGeom prst="rect">
              <a:avLst/>
            </a:prstGeom>
            <a:noFill/>
            <a:ln>
              <a:noFill/>
            </a:ln>
          </p:spPr>
          <p:txBody>
            <a:bodyPr wrap="square" rtlCol="0">
              <a:spAutoFit/>
              <a:scene3d>
                <a:camera prst="orthographicFront"/>
                <a:lightRig rig="threePt" dir="t"/>
              </a:scene3d>
            </a:bodyPr>
            <a:lstStyle/>
            <a:p>
              <a:pPr algn="ctr"/>
              <a:r>
                <a:rPr lang="en-US" altLang="zh-CN" sz="5400" b="1" spc="600"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Times New Roman" panose="02020603050405020304" pitchFamily="18" charset="0"/>
                </a:rPr>
                <a:t>Chinese </a:t>
              </a:r>
              <a:r>
                <a:rPr lang="zh-CN" altLang="en-US" sz="5400" b="1" spc="600"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Times New Roman" panose="02020603050405020304" pitchFamily="18" charset="0"/>
                </a:rPr>
                <a:t>Contemporary Literature</a:t>
              </a:r>
              <a:endParaRPr lang="zh-CN" altLang="en-US" sz="5400" b="1" spc="600"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 name="文本框 10"/>
            <p:cNvSpPr txBox="1"/>
            <p:nvPr/>
          </p:nvSpPr>
          <p:spPr>
            <a:xfrm>
              <a:off x="3237646" y="45743965"/>
              <a:ext cx="6759389" cy="15059415"/>
            </a:xfrm>
            <a:prstGeom prst="rect">
              <a:avLst/>
            </a:prstGeom>
            <a:noFill/>
          </p:spPr>
          <p:txBody>
            <a:bodyPr wrap="square" rtlCol="0">
              <a:spAutoFit/>
            </a:bodyPr>
            <a:lstStyle/>
            <a:p>
              <a:pPr algn="ctr"/>
              <a:r>
                <a:rPr lang="en-US" altLang="zh-CN"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2023</a:t>
              </a:r>
              <a:r>
                <a:rPr lang="zh-CN" altLang="en-US"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英语口译</a:t>
              </a:r>
              <a:r>
                <a:rPr lang="en-US" altLang="zh-CN"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 </a:t>
              </a:r>
              <a:r>
                <a:rPr lang="zh-CN" altLang="en-US"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陈广子</a:t>
              </a:r>
              <a:endParaRPr lang="zh-CN" altLang="en-US"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a:p>
              <a:pPr algn="ctr"/>
              <a:r>
                <a:rPr lang="en-US" altLang="zh-CN"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2023English Interpreting Class</a:t>
              </a:r>
              <a:endParaRPr lang="en-US" altLang="zh-CN"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a:p>
              <a:pPr algn="ctr"/>
              <a:r>
                <a:rPr lang="en-US" altLang="zh-CN"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Alan Chen</a:t>
              </a:r>
              <a:endParaRPr lang="en-US" altLang="zh-CN" sz="2800"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3" name="组合 42"/>
          <p:cNvGrpSpPr/>
          <p:nvPr/>
        </p:nvGrpSpPr>
        <p:grpSpPr>
          <a:xfrm>
            <a:off x="194052" y="190083"/>
            <a:ext cx="7537617" cy="714253"/>
            <a:chOff x="194052" y="190083"/>
            <a:chExt cx="7537617" cy="714253"/>
          </a:xfrm>
        </p:grpSpPr>
        <p:sp>
          <p:nvSpPr>
            <p:cNvPr id="44" name="任意多边形: 形状 43"/>
            <p:cNvSpPr/>
            <p:nvPr/>
          </p:nvSpPr>
          <p:spPr>
            <a:xfrm>
              <a:off x="915050" y="294563"/>
              <a:ext cx="6816619" cy="514894"/>
            </a:xfrm>
            <a:custGeom>
              <a:avLst/>
              <a:gdLst>
                <a:gd name="connsiteX0" fmla="*/ 1900 w 6816619"/>
                <a:gd name="connsiteY0" fmla="*/ 0 h 514894"/>
                <a:gd name="connsiteX1" fmla="*/ 1504220 w 6816619"/>
                <a:gd name="connsiteY1" fmla="*/ 0 h 514894"/>
                <a:gd name="connsiteX2" fmla="*/ 1522664 w 6816619"/>
                <a:gd name="connsiteY2" fmla="*/ 0 h 514894"/>
                <a:gd name="connsiteX3" fmla="*/ 3024983 w 6816619"/>
                <a:gd name="connsiteY3" fmla="*/ 0 h 514894"/>
                <a:gd name="connsiteX4" fmla="*/ 3536089 w 6816619"/>
                <a:gd name="connsiteY4" fmla="*/ 0 h 514894"/>
                <a:gd name="connsiteX5" fmla="*/ 5038408 w 6816619"/>
                <a:gd name="connsiteY5" fmla="*/ 0 h 514894"/>
                <a:gd name="connsiteX6" fmla="*/ 5056853 w 6816619"/>
                <a:gd name="connsiteY6" fmla="*/ 0 h 514894"/>
                <a:gd name="connsiteX7" fmla="*/ 6559172 w 6816619"/>
                <a:gd name="connsiteY7" fmla="*/ 0 h 514894"/>
                <a:gd name="connsiteX8" fmla="*/ 6816619 w 6816619"/>
                <a:gd name="connsiteY8" fmla="*/ 257447 h 514894"/>
                <a:gd name="connsiteX9" fmla="*/ 6559172 w 6816619"/>
                <a:gd name="connsiteY9" fmla="*/ 514894 h 514894"/>
                <a:gd name="connsiteX10" fmla="*/ 5056853 w 6816619"/>
                <a:gd name="connsiteY10" fmla="*/ 514894 h 514894"/>
                <a:gd name="connsiteX11" fmla="*/ 5038408 w 6816619"/>
                <a:gd name="connsiteY11" fmla="*/ 514894 h 514894"/>
                <a:gd name="connsiteX12" fmla="*/ 3536089 w 6816619"/>
                <a:gd name="connsiteY12" fmla="*/ 514894 h 514894"/>
                <a:gd name="connsiteX13" fmla="*/ 3023083 w 6816619"/>
                <a:gd name="connsiteY13" fmla="*/ 514894 h 514894"/>
                <a:gd name="connsiteX14" fmla="*/ 1520764 w 6816619"/>
                <a:gd name="connsiteY14" fmla="*/ 514894 h 514894"/>
                <a:gd name="connsiteX15" fmla="*/ 1502319 w 6816619"/>
                <a:gd name="connsiteY15" fmla="*/ 514894 h 514894"/>
                <a:gd name="connsiteX16" fmla="*/ 0 w 6816619"/>
                <a:gd name="connsiteY16" fmla="*/ 514894 h 514894"/>
                <a:gd name="connsiteX17" fmla="*/ 42764 w 6816619"/>
                <a:gd name="connsiteY17" fmla="*/ 463065 h 514894"/>
                <a:gd name="connsiteX18" fmla="*/ 105923 w 6816619"/>
                <a:gd name="connsiteY18" fmla="*/ 256296 h 514894"/>
                <a:gd name="connsiteX19" fmla="*/ 42764 w 6816619"/>
                <a:gd name="connsiteY19" fmla="*/ 49525 h 51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16619" h="514894">
                  <a:moveTo>
                    <a:pt x="1900" y="0"/>
                  </a:moveTo>
                  <a:lnTo>
                    <a:pt x="1504220" y="0"/>
                  </a:lnTo>
                  <a:lnTo>
                    <a:pt x="1522664" y="0"/>
                  </a:lnTo>
                  <a:lnTo>
                    <a:pt x="3024983" y="0"/>
                  </a:lnTo>
                  <a:lnTo>
                    <a:pt x="3536089" y="0"/>
                  </a:lnTo>
                  <a:lnTo>
                    <a:pt x="5038408" y="0"/>
                  </a:lnTo>
                  <a:lnTo>
                    <a:pt x="5056853" y="0"/>
                  </a:lnTo>
                  <a:lnTo>
                    <a:pt x="6559172" y="0"/>
                  </a:lnTo>
                  <a:cubicBezTo>
                    <a:pt x="6701356" y="0"/>
                    <a:pt x="6816619" y="115263"/>
                    <a:pt x="6816619" y="257447"/>
                  </a:cubicBezTo>
                  <a:cubicBezTo>
                    <a:pt x="6816619" y="399631"/>
                    <a:pt x="6701356" y="514894"/>
                    <a:pt x="6559172" y="514894"/>
                  </a:cubicBezTo>
                  <a:lnTo>
                    <a:pt x="5056853" y="514894"/>
                  </a:lnTo>
                  <a:lnTo>
                    <a:pt x="5038408" y="514894"/>
                  </a:lnTo>
                  <a:lnTo>
                    <a:pt x="3536089" y="514894"/>
                  </a:lnTo>
                  <a:lnTo>
                    <a:pt x="3023083" y="514894"/>
                  </a:lnTo>
                  <a:lnTo>
                    <a:pt x="1520764" y="514894"/>
                  </a:lnTo>
                  <a:lnTo>
                    <a:pt x="1502319" y="514894"/>
                  </a:lnTo>
                  <a:lnTo>
                    <a:pt x="0" y="514894"/>
                  </a:lnTo>
                  <a:lnTo>
                    <a:pt x="42764" y="463065"/>
                  </a:lnTo>
                  <a:cubicBezTo>
                    <a:pt x="82640" y="404042"/>
                    <a:pt x="105923" y="332887"/>
                    <a:pt x="105923" y="256296"/>
                  </a:cubicBezTo>
                  <a:cubicBezTo>
                    <a:pt x="105923" y="179704"/>
                    <a:pt x="82640" y="108550"/>
                    <a:pt x="42764" y="49525"/>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600" dirty="0"/>
            </a:p>
          </p:txBody>
        </p:sp>
        <p:grpSp>
          <p:nvGrpSpPr>
            <p:cNvPr id="45" name="PA_淘宝店chenying0907出品 46"/>
            <p:cNvGrpSpPr/>
            <p:nvPr>
              <p:custDataLst>
                <p:tags r:id="rId1"/>
              </p:custDataLst>
            </p:nvPr>
          </p:nvGrpSpPr>
          <p:grpSpPr>
            <a:xfrm>
              <a:off x="194052" y="190083"/>
              <a:ext cx="714253" cy="714253"/>
              <a:chOff x="304799" y="673100"/>
              <a:chExt cx="4000500" cy="4000499"/>
            </a:xfrm>
            <a:effectLst>
              <a:outerShdw blurRad="444500" dist="254000" dir="8100000" algn="tr" rotWithShape="0">
                <a:prstClr val="black">
                  <a:alpha val="50000"/>
                </a:prstClr>
              </a:outerShdw>
            </a:effectLst>
          </p:grpSpPr>
          <p:sp>
            <p:nvSpPr>
              <p:cNvPr id="50" name="同心圆 47"/>
              <p:cNvSpPr/>
              <p:nvPr/>
            </p:nvSpPr>
            <p:spPr>
              <a:xfrm>
                <a:off x="304799" y="673100"/>
                <a:ext cx="4000500" cy="4000499"/>
              </a:xfrm>
              <a:prstGeom prst="donut">
                <a:avLst>
                  <a:gd name="adj" fmla="val 4879"/>
                </a:avLst>
              </a:prstGeom>
              <a:gradFill>
                <a:gsLst>
                  <a:gs pos="0">
                    <a:srgbClr val="F1F3F2"/>
                  </a:gs>
                  <a:gs pos="55000">
                    <a:srgbClr val="F1F3F2"/>
                  </a:gs>
                  <a:gs pos="100000">
                    <a:srgbClr val="B2B2B2"/>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tx1"/>
                  </a:solidFill>
                  <a:ea typeface="微软雅黑" panose="020B0503020204020204" pitchFamily="34" charset="-122"/>
                </a:endParaRPr>
              </a:p>
            </p:txBody>
          </p:sp>
          <p:sp>
            <p:nvSpPr>
              <p:cNvPr id="51" name="淘宝店chenying0907出品 48"/>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ea typeface="微软雅黑" panose="020B0503020204020204" pitchFamily="34" charset="-122"/>
                </a:endParaRPr>
              </a:p>
            </p:txBody>
          </p:sp>
        </p:grpSp>
      </p:grpSp>
      <p:pic>
        <p:nvPicPr>
          <p:cNvPr id="52" name="图片 5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4" name="文本框 3"/>
          <p:cNvSpPr txBox="1"/>
          <p:nvPr/>
        </p:nvSpPr>
        <p:spPr>
          <a:xfrm>
            <a:off x="1235075" y="294640"/>
            <a:ext cx="4938395" cy="1076325"/>
          </a:xfrm>
          <a:prstGeom prst="rect">
            <a:avLst/>
          </a:prstGeom>
          <a:noFill/>
        </p:spPr>
        <p:txBody>
          <a:bodyPr wrap="square" rtlCol="0">
            <a:spAutoFit/>
          </a:bodyPr>
          <a:p>
            <a:r>
              <a:rPr lang="en-US" altLang="zh-CN" sz="32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mn-ea"/>
              </a:rPr>
              <a:t>Key Phases </a:t>
            </a:r>
            <a:endParaRPr lang="en-US" altLang="zh-CN" sz="32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a:p>
            <a:endParaRPr lang="en-US" altLang="zh-CN" sz="3200">
              <a:solidFill>
                <a:srgbClr val="FFFF00"/>
              </a:solidFill>
            </a:endParaRPr>
          </a:p>
        </p:txBody>
      </p:sp>
      <p:sp>
        <p:nvSpPr>
          <p:cNvPr id="8" name="文本框 7"/>
          <p:cNvSpPr txBox="1"/>
          <p:nvPr/>
        </p:nvSpPr>
        <p:spPr>
          <a:xfrm>
            <a:off x="810895" y="1442720"/>
            <a:ext cx="10793095" cy="2347595"/>
          </a:xfrm>
          <a:prstGeom prst="rect">
            <a:avLst/>
          </a:prstGeom>
          <a:noFill/>
        </p:spPr>
        <p:txBody>
          <a:bodyPr wrap="square" rtlCol="0">
            <a:noAutofit/>
          </a:bodyPr>
          <a:p>
            <a:pPr indent="0">
              <a:buFont typeface="Arial" panose="020B0604020202020204" pitchFamily="34" charset="0"/>
              <a:buNone/>
            </a:pPr>
            <a:r>
              <a:rPr lang="en-US" sz="2800">
                <a:solidFill>
                  <a:srgbClr val="FF0000"/>
                </a:solidFill>
              </a:rPr>
              <a:t>4. 2000s: Globalization and Literary Diversity: </a:t>
            </a:r>
            <a:endParaRPr lang="en-US" sz="2800">
              <a:solidFill>
                <a:srgbClr val="FF0000"/>
              </a:solidFill>
            </a:endParaRPr>
          </a:p>
          <a:p>
            <a:pPr marL="457200" indent="-457200">
              <a:buFont typeface="Arial" panose="020B0604020202020204" pitchFamily="34" charset="0"/>
              <a:buChar char="•"/>
            </a:pPr>
            <a:r>
              <a:rPr lang="en-US" sz="2800">
                <a:solidFill>
                  <a:schemeClr val="tx1"/>
                </a:solidFill>
              </a:rPr>
              <a:t>Engage with international themes and styles, reflecting the complexities of life in a rapidly changing society. </a:t>
            </a:r>
            <a:endParaRPr lang="en-US" sz="2800">
              <a:solidFill>
                <a:schemeClr val="tx1"/>
              </a:solidFill>
            </a:endParaRPr>
          </a:p>
          <a:p>
            <a:pPr marL="457200" indent="-457200">
              <a:buFont typeface="Arial" panose="020B0604020202020204" pitchFamily="34" charset="0"/>
              <a:buChar char="•"/>
            </a:pPr>
            <a:r>
              <a:rPr lang="en-US" sz="2800">
                <a:solidFill>
                  <a:schemeClr val="tx1"/>
                </a:solidFill>
              </a:rPr>
              <a:t>The emergence of various literary genres, including urban fiction, science fiction, and experimental literature. </a:t>
            </a:r>
            <a:endParaRPr lang="en-US" sz="2800">
              <a:solidFill>
                <a:schemeClr val="tx1"/>
              </a:solidFill>
            </a:endParaRPr>
          </a:p>
          <a:p>
            <a:pPr indent="0">
              <a:buFont typeface="Arial" panose="020B0604020202020204" pitchFamily="34" charset="0"/>
              <a:buNone/>
            </a:pPr>
            <a:r>
              <a:rPr lang="en-US" sz="2800">
                <a:solidFill>
                  <a:srgbClr val="FF0000"/>
                </a:solidFill>
              </a:rPr>
              <a:t>5. </a:t>
            </a:r>
            <a:r>
              <a:rPr sz="2800">
                <a:solidFill>
                  <a:srgbClr val="FF0000"/>
                </a:solidFill>
              </a:rPr>
              <a:t>2010s and Beyond: Digital Literature and New Voices: </a:t>
            </a:r>
            <a:endParaRPr sz="2800">
              <a:solidFill>
                <a:srgbClr val="FF0000"/>
              </a:solidFill>
            </a:endParaRPr>
          </a:p>
          <a:p>
            <a:pPr marL="457200" indent="-457200">
              <a:buFont typeface="Arial" panose="020B0604020202020204" pitchFamily="34" charset="0"/>
              <a:buChar char="•"/>
            </a:pPr>
            <a:r>
              <a:rPr lang="en-US" sz="2800">
                <a:solidFill>
                  <a:schemeClr val="tx1"/>
                </a:solidFill>
              </a:rPr>
              <a:t>W</a:t>
            </a:r>
            <a:r>
              <a:rPr sz="2800">
                <a:solidFill>
                  <a:schemeClr val="tx1"/>
                </a:solidFill>
              </a:rPr>
              <a:t>eb novels and fan fiction. </a:t>
            </a:r>
            <a:endParaRPr sz="2800">
              <a:solidFill>
                <a:schemeClr val="tx1"/>
              </a:solidFill>
            </a:endParaRPr>
          </a:p>
          <a:p>
            <a:pPr marL="457200" indent="-457200">
              <a:buFont typeface="Arial" panose="020B0604020202020204" pitchFamily="34" charset="0"/>
              <a:buChar char="•"/>
            </a:pPr>
            <a:r>
              <a:rPr lang="en-US" sz="2800">
                <a:solidFill>
                  <a:schemeClr val="tx1"/>
                </a:solidFill>
              </a:rPr>
              <a:t>E</a:t>
            </a:r>
            <a:r>
              <a:rPr sz="2800">
                <a:solidFill>
                  <a:schemeClr val="tx1"/>
                </a:solidFill>
              </a:rPr>
              <a:t>xploring themes of technology, environmental issues, and globalization.</a:t>
            </a:r>
            <a:endParaRPr sz="2800">
              <a:solidFill>
                <a:schemeClr val="tx1"/>
              </a:solidFill>
            </a:endParaRPr>
          </a:p>
          <a:p>
            <a:pPr indent="0">
              <a:buFont typeface="Arial" panose="020B0604020202020204" pitchFamily="34" charset="0"/>
              <a:buNone/>
            </a:pPr>
            <a:endParaRPr sz="280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任意多边形: 形状 85"/>
          <p:cNvSpPr/>
          <p:nvPr/>
        </p:nvSpPr>
        <p:spPr>
          <a:xfrm>
            <a:off x="3899511" y="2732313"/>
            <a:ext cx="6913034" cy="1393373"/>
          </a:xfrm>
          <a:custGeom>
            <a:avLst/>
            <a:gdLst>
              <a:gd name="connsiteX0" fmla="*/ 5144 w 6196393"/>
              <a:gd name="connsiteY0" fmla="*/ 0 h 1393373"/>
              <a:gd name="connsiteX1" fmla="*/ 5499707 w 6196393"/>
              <a:gd name="connsiteY1" fmla="*/ 0 h 1393373"/>
              <a:gd name="connsiteX2" fmla="*/ 6196393 w 6196393"/>
              <a:gd name="connsiteY2" fmla="*/ 696687 h 1393373"/>
              <a:gd name="connsiteX3" fmla="*/ 5499707 w 6196393"/>
              <a:gd name="connsiteY3" fmla="*/ 1393373 h 1393373"/>
              <a:gd name="connsiteX4" fmla="*/ 0 w 6196393"/>
              <a:gd name="connsiteY4" fmla="*/ 1393373 h 1393373"/>
              <a:gd name="connsiteX5" fmla="*/ 115725 w 6196393"/>
              <a:gd name="connsiteY5" fmla="*/ 1253115 h 1393373"/>
              <a:gd name="connsiteX6" fmla="*/ 286641 w 6196393"/>
              <a:gd name="connsiteY6" fmla="*/ 693569 h 1393373"/>
              <a:gd name="connsiteX7" fmla="*/ 115725 w 6196393"/>
              <a:gd name="connsiteY7" fmla="*/ 134024 h 1393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6393" h="1393373">
                <a:moveTo>
                  <a:pt x="5144" y="0"/>
                </a:moveTo>
                <a:lnTo>
                  <a:pt x="5499707" y="0"/>
                </a:lnTo>
                <a:cubicBezTo>
                  <a:pt x="5884475" y="0"/>
                  <a:pt x="6196393" y="311918"/>
                  <a:pt x="6196393" y="696687"/>
                </a:cubicBezTo>
                <a:cubicBezTo>
                  <a:pt x="6196393" y="1081455"/>
                  <a:pt x="5884475" y="1393373"/>
                  <a:pt x="5499707" y="1393373"/>
                </a:cubicBezTo>
                <a:lnTo>
                  <a:pt x="0" y="1393373"/>
                </a:lnTo>
                <a:lnTo>
                  <a:pt x="115725" y="1253115"/>
                </a:lnTo>
                <a:cubicBezTo>
                  <a:pt x="223633" y="1093390"/>
                  <a:pt x="286641" y="900837"/>
                  <a:pt x="286641" y="693569"/>
                </a:cubicBezTo>
                <a:cubicBezTo>
                  <a:pt x="286641" y="486302"/>
                  <a:pt x="223633" y="293751"/>
                  <a:pt x="115725" y="134024"/>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bg1"/>
              </a:solidFill>
            </a:endParaRPr>
          </a:p>
        </p:txBody>
      </p:sp>
      <p:sp>
        <p:nvSpPr>
          <p:cNvPr id="37" name="淘宝店chenying0907出品 135"/>
          <p:cNvSpPr txBox="1"/>
          <p:nvPr/>
        </p:nvSpPr>
        <p:spPr>
          <a:xfrm>
            <a:off x="3548092" y="2828835"/>
            <a:ext cx="2223579" cy="1198880"/>
          </a:xfrm>
          <a:prstGeom prst="rect">
            <a:avLst/>
          </a:prstGeom>
          <a:noFill/>
        </p:spPr>
        <p:txBody>
          <a:bodyPr wrap="square" rtlCol="0">
            <a:spAutoFit/>
          </a:bodyPr>
          <a:lstStyle/>
          <a:p>
            <a:pPr algn="ctr" fontAlgn="base">
              <a:spcBef>
                <a:spcPct val="0"/>
              </a:spcBef>
              <a:spcAft>
                <a:spcPct val="0"/>
              </a:spcAft>
            </a:pPr>
            <a:r>
              <a:rPr lang="en-US" altLang="zh-CN" sz="7200" b="1" spc="600" dirty="0">
                <a:solidFill>
                  <a:schemeClr val="bg1"/>
                </a:solidFill>
                <a:latin typeface="Adobe 黑体 Std R" panose="020B0400000000000000" pitchFamily="34" charset="-122"/>
                <a:ea typeface="Adobe 黑体 Std R" panose="020B0400000000000000" pitchFamily="34" charset="-122"/>
              </a:rPr>
              <a:t>4</a:t>
            </a:r>
            <a:endParaRPr lang="zh-CN" altLang="en-US" sz="7200" b="1" spc="600" dirty="0">
              <a:solidFill>
                <a:schemeClr val="bg1"/>
              </a:solidFill>
              <a:latin typeface="Adobe 黑体 Std R" panose="020B0400000000000000" pitchFamily="34" charset="-122"/>
              <a:ea typeface="Adobe 黑体 Std R" panose="020B0400000000000000" pitchFamily="34" charset="-122"/>
            </a:endParaRPr>
          </a:p>
        </p:txBody>
      </p:sp>
      <p:sp>
        <p:nvSpPr>
          <p:cNvPr id="44" name="淘宝店chenying0907出品 137"/>
          <p:cNvSpPr txBox="1"/>
          <p:nvPr/>
        </p:nvSpPr>
        <p:spPr>
          <a:xfrm>
            <a:off x="4649470" y="3074670"/>
            <a:ext cx="6050280" cy="706755"/>
          </a:xfrm>
          <a:prstGeom prst="rect">
            <a:avLst/>
          </a:prstGeom>
          <a:noFill/>
        </p:spPr>
        <p:txBody>
          <a:bodyPr wrap="square" rtlCol="0">
            <a:spAutoFit/>
          </a:bodyPr>
          <a:lstStyle/>
          <a:p>
            <a:pPr algn="ctr"/>
            <a:r>
              <a:rPr lang="en-US" altLang="zh-CN" sz="40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Representative Writers </a:t>
            </a:r>
            <a:endParaRPr lang="en-US" altLang="zh-CN" sz="40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963677" y="2544696"/>
            <a:ext cx="1935834" cy="192328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3" name="组合 42"/>
          <p:cNvGrpSpPr/>
          <p:nvPr/>
        </p:nvGrpSpPr>
        <p:grpSpPr>
          <a:xfrm>
            <a:off x="194052" y="190083"/>
            <a:ext cx="7537617" cy="714253"/>
            <a:chOff x="194052" y="190083"/>
            <a:chExt cx="7537617" cy="714253"/>
          </a:xfrm>
        </p:grpSpPr>
        <p:sp>
          <p:nvSpPr>
            <p:cNvPr id="44" name="任意多边形: 形状 43"/>
            <p:cNvSpPr/>
            <p:nvPr/>
          </p:nvSpPr>
          <p:spPr>
            <a:xfrm>
              <a:off x="915050" y="294563"/>
              <a:ext cx="6816619" cy="514894"/>
            </a:xfrm>
            <a:custGeom>
              <a:avLst/>
              <a:gdLst>
                <a:gd name="connsiteX0" fmla="*/ 1900 w 6816619"/>
                <a:gd name="connsiteY0" fmla="*/ 0 h 514894"/>
                <a:gd name="connsiteX1" fmla="*/ 1504220 w 6816619"/>
                <a:gd name="connsiteY1" fmla="*/ 0 h 514894"/>
                <a:gd name="connsiteX2" fmla="*/ 1522664 w 6816619"/>
                <a:gd name="connsiteY2" fmla="*/ 0 h 514894"/>
                <a:gd name="connsiteX3" fmla="*/ 3024983 w 6816619"/>
                <a:gd name="connsiteY3" fmla="*/ 0 h 514894"/>
                <a:gd name="connsiteX4" fmla="*/ 3536089 w 6816619"/>
                <a:gd name="connsiteY4" fmla="*/ 0 h 514894"/>
                <a:gd name="connsiteX5" fmla="*/ 5038408 w 6816619"/>
                <a:gd name="connsiteY5" fmla="*/ 0 h 514894"/>
                <a:gd name="connsiteX6" fmla="*/ 5056853 w 6816619"/>
                <a:gd name="connsiteY6" fmla="*/ 0 h 514894"/>
                <a:gd name="connsiteX7" fmla="*/ 6559172 w 6816619"/>
                <a:gd name="connsiteY7" fmla="*/ 0 h 514894"/>
                <a:gd name="connsiteX8" fmla="*/ 6816619 w 6816619"/>
                <a:gd name="connsiteY8" fmla="*/ 257447 h 514894"/>
                <a:gd name="connsiteX9" fmla="*/ 6559172 w 6816619"/>
                <a:gd name="connsiteY9" fmla="*/ 514894 h 514894"/>
                <a:gd name="connsiteX10" fmla="*/ 5056853 w 6816619"/>
                <a:gd name="connsiteY10" fmla="*/ 514894 h 514894"/>
                <a:gd name="connsiteX11" fmla="*/ 5038408 w 6816619"/>
                <a:gd name="connsiteY11" fmla="*/ 514894 h 514894"/>
                <a:gd name="connsiteX12" fmla="*/ 3536089 w 6816619"/>
                <a:gd name="connsiteY12" fmla="*/ 514894 h 514894"/>
                <a:gd name="connsiteX13" fmla="*/ 3023083 w 6816619"/>
                <a:gd name="connsiteY13" fmla="*/ 514894 h 514894"/>
                <a:gd name="connsiteX14" fmla="*/ 1520764 w 6816619"/>
                <a:gd name="connsiteY14" fmla="*/ 514894 h 514894"/>
                <a:gd name="connsiteX15" fmla="*/ 1502319 w 6816619"/>
                <a:gd name="connsiteY15" fmla="*/ 514894 h 514894"/>
                <a:gd name="connsiteX16" fmla="*/ 0 w 6816619"/>
                <a:gd name="connsiteY16" fmla="*/ 514894 h 514894"/>
                <a:gd name="connsiteX17" fmla="*/ 42764 w 6816619"/>
                <a:gd name="connsiteY17" fmla="*/ 463065 h 514894"/>
                <a:gd name="connsiteX18" fmla="*/ 105923 w 6816619"/>
                <a:gd name="connsiteY18" fmla="*/ 256296 h 514894"/>
                <a:gd name="connsiteX19" fmla="*/ 42764 w 6816619"/>
                <a:gd name="connsiteY19" fmla="*/ 49525 h 51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16619" h="514894">
                  <a:moveTo>
                    <a:pt x="1900" y="0"/>
                  </a:moveTo>
                  <a:lnTo>
                    <a:pt x="1504220" y="0"/>
                  </a:lnTo>
                  <a:lnTo>
                    <a:pt x="1522664" y="0"/>
                  </a:lnTo>
                  <a:lnTo>
                    <a:pt x="3024983" y="0"/>
                  </a:lnTo>
                  <a:lnTo>
                    <a:pt x="3536089" y="0"/>
                  </a:lnTo>
                  <a:lnTo>
                    <a:pt x="5038408" y="0"/>
                  </a:lnTo>
                  <a:lnTo>
                    <a:pt x="5056853" y="0"/>
                  </a:lnTo>
                  <a:lnTo>
                    <a:pt x="6559172" y="0"/>
                  </a:lnTo>
                  <a:cubicBezTo>
                    <a:pt x="6701356" y="0"/>
                    <a:pt x="6816619" y="115263"/>
                    <a:pt x="6816619" y="257447"/>
                  </a:cubicBezTo>
                  <a:cubicBezTo>
                    <a:pt x="6816619" y="399631"/>
                    <a:pt x="6701356" y="514894"/>
                    <a:pt x="6559172" y="514894"/>
                  </a:cubicBezTo>
                  <a:lnTo>
                    <a:pt x="5056853" y="514894"/>
                  </a:lnTo>
                  <a:lnTo>
                    <a:pt x="5038408" y="514894"/>
                  </a:lnTo>
                  <a:lnTo>
                    <a:pt x="3536089" y="514894"/>
                  </a:lnTo>
                  <a:lnTo>
                    <a:pt x="3023083" y="514894"/>
                  </a:lnTo>
                  <a:lnTo>
                    <a:pt x="1520764" y="514894"/>
                  </a:lnTo>
                  <a:lnTo>
                    <a:pt x="1502319" y="514894"/>
                  </a:lnTo>
                  <a:lnTo>
                    <a:pt x="0" y="514894"/>
                  </a:lnTo>
                  <a:lnTo>
                    <a:pt x="42764" y="463065"/>
                  </a:lnTo>
                  <a:cubicBezTo>
                    <a:pt x="82640" y="404042"/>
                    <a:pt x="105923" y="332887"/>
                    <a:pt x="105923" y="256296"/>
                  </a:cubicBezTo>
                  <a:cubicBezTo>
                    <a:pt x="105923" y="179704"/>
                    <a:pt x="82640" y="108550"/>
                    <a:pt x="42764" y="49525"/>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600" dirty="0"/>
            </a:p>
          </p:txBody>
        </p:sp>
        <p:grpSp>
          <p:nvGrpSpPr>
            <p:cNvPr id="45" name="PA_淘宝店chenying0907出品 46"/>
            <p:cNvGrpSpPr/>
            <p:nvPr>
              <p:custDataLst>
                <p:tags r:id="rId1"/>
              </p:custDataLst>
            </p:nvPr>
          </p:nvGrpSpPr>
          <p:grpSpPr>
            <a:xfrm>
              <a:off x="194052" y="190083"/>
              <a:ext cx="714253" cy="714253"/>
              <a:chOff x="304799" y="673100"/>
              <a:chExt cx="4000500" cy="4000499"/>
            </a:xfrm>
            <a:effectLst>
              <a:outerShdw blurRad="444500" dist="254000" dir="8100000" algn="tr" rotWithShape="0">
                <a:prstClr val="black">
                  <a:alpha val="50000"/>
                </a:prstClr>
              </a:outerShdw>
            </a:effectLst>
          </p:grpSpPr>
          <p:sp>
            <p:nvSpPr>
              <p:cNvPr id="50" name="同心圆 47"/>
              <p:cNvSpPr/>
              <p:nvPr/>
            </p:nvSpPr>
            <p:spPr>
              <a:xfrm>
                <a:off x="304799" y="673100"/>
                <a:ext cx="4000500" cy="4000499"/>
              </a:xfrm>
              <a:prstGeom prst="donut">
                <a:avLst>
                  <a:gd name="adj" fmla="val 4879"/>
                </a:avLst>
              </a:prstGeom>
              <a:gradFill>
                <a:gsLst>
                  <a:gs pos="0">
                    <a:srgbClr val="F1F3F2"/>
                  </a:gs>
                  <a:gs pos="55000">
                    <a:srgbClr val="F1F3F2"/>
                  </a:gs>
                  <a:gs pos="100000">
                    <a:srgbClr val="B2B2B2"/>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tx1"/>
                  </a:solidFill>
                  <a:ea typeface="微软雅黑" panose="020B0503020204020204" pitchFamily="34" charset="-122"/>
                </a:endParaRPr>
              </a:p>
            </p:txBody>
          </p:sp>
          <p:sp>
            <p:nvSpPr>
              <p:cNvPr id="51" name="淘宝店chenying0907出品 48"/>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ea typeface="微软雅黑" panose="020B0503020204020204" pitchFamily="34" charset="-122"/>
                </a:endParaRPr>
              </a:p>
            </p:txBody>
          </p:sp>
        </p:grpSp>
      </p:grpSp>
      <p:pic>
        <p:nvPicPr>
          <p:cNvPr id="52" name="图片 5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4" name="文本框 3"/>
          <p:cNvSpPr txBox="1"/>
          <p:nvPr/>
        </p:nvSpPr>
        <p:spPr>
          <a:xfrm>
            <a:off x="1183640" y="349250"/>
            <a:ext cx="6625590" cy="460375"/>
          </a:xfrm>
          <a:prstGeom prst="rect">
            <a:avLst/>
          </a:prstGeom>
          <a:noFill/>
        </p:spPr>
        <p:txBody>
          <a:bodyPr wrap="square" rtlCol="0">
            <a:spAutoFit/>
          </a:bodyPr>
          <a:p>
            <a:r>
              <a:rPr lang="en-US" altLang="zh-CN" sz="24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mn-ea"/>
              </a:rPr>
              <a:t>Representative </a:t>
            </a:r>
            <a:r>
              <a:rPr lang="en-US" altLang="zh-CN" sz="24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mn-ea"/>
              </a:rPr>
              <a:t>Writers </a:t>
            </a:r>
            <a:endParaRPr lang="zh-CN" altLang="en-US" sz="2400">
              <a:solidFill>
                <a:srgbClr val="FFFF00"/>
              </a:solidFill>
            </a:endParaRPr>
          </a:p>
        </p:txBody>
      </p:sp>
      <p:sp>
        <p:nvSpPr>
          <p:cNvPr id="6" name="文本框 5"/>
          <p:cNvSpPr txBox="1"/>
          <p:nvPr>
            <p:custDataLst>
              <p:tags r:id="rId3"/>
            </p:custDataLst>
          </p:nvPr>
        </p:nvSpPr>
        <p:spPr>
          <a:xfrm>
            <a:off x="6956425" y="5558790"/>
            <a:ext cx="3745230" cy="460375"/>
          </a:xfrm>
          <a:prstGeom prst="rect">
            <a:avLst/>
          </a:prstGeom>
          <a:noFill/>
        </p:spPr>
        <p:txBody>
          <a:bodyPr wrap="square" rtlCol="0">
            <a:spAutoFit/>
          </a:bodyPr>
          <a:p>
            <a:pPr algn="ctr"/>
            <a:r>
              <a:rPr lang="zh-CN" altLang="en-US" sz="2400"/>
              <a:t>余华</a:t>
            </a:r>
            <a:r>
              <a:rPr lang="en-US" altLang="zh-CN" sz="2400"/>
              <a:t>Yu H</a:t>
            </a:r>
            <a:r>
              <a:rPr lang="en-US" altLang="zh-CN" sz="2400"/>
              <a:t>ua</a:t>
            </a:r>
            <a:endParaRPr lang="en-US" altLang="zh-CN" sz="2400"/>
          </a:p>
        </p:txBody>
      </p:sp>
      <p:sp>
        <p:nvSpPr>
          <p:cNvPr id="8" name="文本框 7"/>
          <p:cNvSpPr txBox="1"/>
          <p:nvPr>
            <p:custDataLst>
              <p:tags r:id="rId4"/>
            </p:custDataLst>
          </p:nvPr>
        </p:nvSpPr>
        <p:spPr>
          <a:xfrm>
            <a:off x="1120775" y="5558790"/>
            <a:ext cx="3561080" cy="460375"/>
          </a:xfrm>
          <a:prstGeom prst="rect">
            <a:avLst/>
          </a:prstGeom>
          <a:noFill/>
        </p:spPr>
        <p:txBody>
          <a:bodyPr wrap="square" rtlCol="0">
            <a:spAutoFit/>
          </a:bodyPr>
          <a:p>
            <a:pPr algn="ctr"/>
            <a:r>
              <a:rPr lang="zh-CN" altLang="en-US" sz="2400"/>
              <a:t>莫言</a:t>
            </a:r>
            <a:r>
              <a:rPr lang="en-US" altLang="zh-CN" sz="2400"/>
              <a:t>M</a:t>
            </a:r>
            <a:r>
              <a:rPr lang="en-US" altLang="zh-CN" sz="2400"/>
              <a:t>o Yan</a:t>
            </a:r>
            <a:endParaRPr lang="en-US" altLang="zh-CN" sz="2400"/>
          </a:p>
        </p:txBody>
      </p:sp>
      <p:pic>
        <p:nvPicPr>
          <p:cNvPr id="3" name="图片 2" descr="C:/Users/Alan Chen/Desktop/莫言1.jpg莫言1"/>
          <p:cNvPicPr>
            <a:picLocks noChangeAspect="1"/>
          </p:cNvPicPr>
          <p:nvPr>
            <p:custDataLst>
              <p:tags r:id="rId5"/>
            </p:custDataLst>
          </p:nvPr>
        </p:nvPicPr>
        <p:blipFill>
          <a:blip r:embed="rId6"/>
          <a:srcRect t="4224" b="4224"/>
          <a:stretch>
            <a:fillRect/>
          </a:stretch>
        </p:blipFill>
        <p:spPr>
          <a:xfrm>
            <a:off x="1245870" y="1369695"/>
            <a:ext cx="3435350" cy="4098290"/>
          </a:xfrm>
          <a:prstGeom prst="rect">
            <a:avLst/>
          </a:prstGeom>
        </p:spPr>
      </p:pic>
      <p:pic>
        <p:nvPicPr>
          <p:cNvPr id="9" name="图片 8" descr="C:/Users/Alan Chen/Desktop/余华.jpeg余华"/>
          <p:cNvPicPr>
            <a:picLocks noChangeAspect="1"/>
          </p:cNvPicPr>
          <p:nvPr>
            <p:custDataLst>
              <p:tags r:id="rId7"/>
            </p:custDataLst>
          </p:nvPr>
        </p:nvPicPr>
        <p:blipFill>
          <a:blip r:embed="rId8"/>
          <a:srcRect t="4900" b="4900"/>
          <a:stretch>
            <a:fillRect/>
          </a:stretch>
        </p:blipFill>
        <p:spPr>
          <a:xfrm>
            <a:off x="7280275" y="1276985"/>
            <a:ext cx="3097530" cy="4191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3" name="组合 42"/>
          <p:cNvGrpSpPr/>
          <p:nvPr/>
        </p:nvGrpSpPr>
        <p:grpSpPr>
          <a:xfrm>
            <a:off x="194052" y="190083"/>
            <a:ext cx="7537617" cy="714253"/>
            <a:chOff x="194052" y="190083"/>
            <a:chExt cx="7537617" cy="714253"/>
          </a:xfrm>
        </p:grpSpPr>
        <p:sp>
          <p:nvSpPr>
            <p:cNvPr id="44" name="任意多边形: 形状 43"/>
            <p:cNvSpPr/>
            <p:nvPr/>
          </p:nvSpPr>
          <p:spPr>
            <a:xfrm>
              <a:off x="915050" y="294563"/>
              <a:ext cx="6816619" cy="514894"/>
            </a:xfrm>
            <a:custGeom>
              <a:avLst/>
              <a:gdLst>
                <a:gd name="connsiteX0" fmla="*/ 1900 w 6816619"/>
                <a:gd name="connsiteY0" fmla="*/ 0 h 514894"/>
                <a:gd name="connsiteX1" fmla="*/ 1504220 w 6816619"/>
                <a:gd name="connsiteY1" fmla="*/ 0 h 514894"/>
                <a:gd name="connsiteX2" fmla="*/ 1522664 w 6816619"/>
                <a:gd name="connsiteY2" fmla="*/ 0 h 514894"/>
                <a:gd name="connsiteX3" fmla="*/ 3024983 w 6816619"/>
                <a:gd name="connsiteY3" fmla="*/ 0 h 514894"/>
                <a:gd name="connsiteX4" fmla="*/ 3536089 w 6816619"/>
                <a:gd name="connsiteY4" fmla="*/ 0 h 514894"/>
                <a:gd name="connsiteX5" fmla="*/ 5038408 w 6816619"/>
                <a:gd name="connsiteY5" fmla="*/ 0 h 514894"/>
                <a:gd name="connsiteX6" fmla="*/ 5056853 w 6816619"/>
                <a:gd name="connsiteY6" fmla="*/ 0 h 514894"/>
                <a:gd name="connsiteX7" fmla="*/ 6559172 w 6816619"/>
                <a:gd name="connsiteY7" fmla="*/ 0 h 514894"/>
                <a:gd name="connsiteX8" fmla="*/ 6816619 w 6816619"/>
                <a:gd name="connsiteY8" fmla="*/ 257447 h 514894"/>
                <a:gd name="connsiteX9" fmla="*/ 6559172 w 6816619"/>
                <a:gd name="connsiteY9" fmla="*/ 514894 h 514894"/>
                <a:gd name="connsiteX10" fmla="*/ 5056853 w 6816619"/>
                <a:gd name="connsiteY10" fmla="*/ 514894 h 514894"/>
                <a:gd name="connsiteX11" fmla="*/ 5038408 w 6816619"/>
                <a:gd name="connsiteY11" fmla="*/ 514894 h 514894"/>
                <a:gd name="connsiteX12" fmla="*/ 3536089 w 6816619"/>
                <a:gd name="connsiteY12" fmla="*/ 514894 h 514894"/>
                <a:gd name="connsiteX13" fmla="*/ 3023083 w 6816619"/>
                <a:gd name="connsiteY13" fmla="*/ 514894 h 514894"/>
                <a:gd name="connsiteX14" fmla="*/ 1520764 w 6816619"/>
                <a:gd name="connsiteY14" fmla="*/ 514894 h 514894"/>
                <a:gd name="connsiteX15" fmla="*/ 1502319 w 6816619"/>
                <a:gd name="connsiteY15" fmla="*/ 514894 h 514894"/>
                <a:gd name="connsiteX16" fmla="*/ 0 w 6816619"/>
                <a:gd name="connsiteY16" fmla="*/ 514894 h 514894"/>
                <a:gd name="connsiteX17" fmla="*/ 42764 w 6816619"/>
                <a:gd name="connsiteY17" fmla="*/ 463065 h 514894"/>
                <a:gd name="connsiteX18" fmla="*/ 105923 w 6816619"/>
                <a:gd name="connsiteY18" fmla="*/ 256296 h 514894"/>
                <a:gd name="connsiteX19" fmla="*/ 42764 w 6816619"/>
                <a:gd name="connsiteY19" fmla="*/ 49525 h 51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16619" h="514894">
                  <a:moveTo>
                    <a:pt x="1900" y="0"/>
                  </a:moveTo>
                  <a:lnTo>
                    <a:pt x="1504220" y="0"/>
                  </a:lnTo>
                  <a:lnTo>
                    <a:pt x="1522664" y="0"/>
                  </a:lnTo>
                  <a:lnTo>
                    <a:pt x="3024983" y="0"/>
                  </a:lnTo>
                  <a:lnTo>
                    <a:pt x="3536089" y="0"/>
                  </a:lnTo>
                  <a:lnTo>
                    <a:pt x="5038408" y="0"/>
                  </a:lnTo>
                  <a:lnTo>
                    <a:pt x="5056853" y="0"/>
                  </a:lnTo>
                  <a:lnTo>
                    <a:pt x="6559172" y="0"/>
                  </a:lnTo>
                  <a:cubicBezTo>
                    <a:pt x="6701356" y="0"/>
                    <a:pt x="6816619" y="115263"/>
                    <a:pt x="6816619" y="257447"/>
                  </a:cubicBezTo>
                  <a:cubicBezTo>
                    <a:pt x="6816619" y="399631"/>
                    <a:pt x="6701356" y="514894"/>
                    <a:pt x="6559172" y="514894"/>
                  </a:cubicBezTo>
                  <a:lnTo>
                    <a:pt x="5056853" y="514894"/>
                  </a:lnTo>
                  <a:lnTo>
                    <a:pt x="5038408" y="514894"/>
                  </a:lnTo>
                  <a:lnTo>
                    <a:pt x="3536089" y="514894"/>
                  </a:lnTo>
                  <a:lnTo>
                    <a:pt x="3023083" y="514894"/>
                  </a:lnTo>
                  <a:lnTo>
                    <a:pt x="1520764" y="514894"/>
                  </a:lnTo>
                  <a:lnTo>
                    <a:pt x="1502319" y="514894"/>
                  </a:lnTo>
                  <a:lnTo>
                    <a:pt x="0" y="514894"/>
                  </a:lnTo>
                  <a:lnTo>
                    <a:pt x="42764" y="463065"/>
                  </a:lnTo>
                  <a:cubicBezTo>
                    <a:pt x="82640" y="404042"/>
                    <a:pt x="105923" y="332887"/>
                    <a:pt x="105923" y="256296"/>
                  </a:cubicBezTo>
                  <a:cubicBezTo>
                    <a:pt x="105923" y="179704"/>
                    <a:pt x="82640" y="108550"/>
                    <a:pt x="42764" y="49525"/>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600" dirty="0"/>
            </a:p>
          </p:txBody>
        </p:sp>
        <p:grpSp>
          <p:nvGrpSpPr>
            <p:cNvPr id="45" name="PA_淘宝店chenying0907出品 46"/>
            <p:cNvGrpSpPr/>
            <p:nvPr>
              <p:custDataLst>
                <p:tags r:id="rId1"/>
              </p:custDataLst>
            </p:nvPr>
          </p:nvGrpSpPr>
          <p:grpSpPr>
            <a:xfrm>
              <a:off x="194052" y="190083"/>
              <a:ext cx="714253" cy="714253"/>
              <a:chOff x="304799" y="673100"/>
              <a:chExt cx="4000500" cy="4000499"/>
            </a:xfrm>
            <a:effectLst>
              <a:outerShdw blurRad="444500" dist="254000" dir="8100000" algn="tr" rotWithShape="0">
                <a:prstClr val="black">
                  <a:alpha val="50000"/>
                </a:prstClr>
              </a:outerShdw>
            </a:effectLst>
          </p:grpSpPr>
          <p:sp>
            <p:nvSpPr>
              <p:cNvPr id="50" name="同心圆 47"/>
              <p:cNvSpPr/>
              <p:nvPr/>
            </p:nvSpPr>
            <p:spPr>
              <a:xfrm>
                <a:off x="304799" y="673100"/>
                <a:ext cx="4000500" cy="4000499"/>
              </a:xfrm>
              <a:prstGeom prst="donut">
                <a:avLst>
                  <a:gd name="adj" fmla="val 4879"/>
                </a:avLst>
              </a:prstGeom>
              <a:gradFill>
                <a:gsLst>
                  <a:gs pos="0">
                    <a:srgbClr val="F1F3F2"/>
                  </a:gs>
                  <a:gs pos="55000">
                    <a:srgbClr val="F1F3F2"/>
                  </a:gs>
                  <a:gs pos="100000">
                    <a:srgbClr val="B2B2B2"/>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tx1"/>
                  </a:solidFill>
                  <a:ea typeface="微软雅黑" panose="020B0503020204020204" pitchFamily="34" charset="-122"/>
                </a:endParaRPr>
              </a:p>
            </p:txBody>
          </p:sp>
          <p:sp>
            <p:nvSpPr>
              <p:cNvPr id="51" name="淘宝店chenying0907出品 48"/>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ea typeface="微软雅黑" panose="020B0503020204020204" pitchFamily="34" charset="-122"/>
                </a:endParaRPr>
              </a:p>
            </p:txBody>
          </p:sp>
        </p:grpSp>
      </p:grpSp>
      <p:pic>
        <p:nvPicPr>
          <p:cNvPr id="52" name="图片 5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4" name="文本框 3"/>
          <p:cNvSpPr txBox="1"/>
          <p:nvPr/>
        </p:nvSpPr>
        <p:spPr>
          <a:xfrm>
            <a:off x="1337945" y="349250"/>
            <a:ext cx="4938395" cy="460375"/>
          </a:xfrm>
          <a:prstGeom prst="rect">
            <a:avLst/>
          </a:prstGeom>
          <a:noFill/>
        </p:spPr>
        <p:txBody>
          <a:bodyPr wrap="square" rtlCol="0">
            <a:spAutoFit/>
          </a:bodyPr>
          <a:p>
            <a:r>
              <a:rPr lang="en-US" altLang="zh-CN" sz="24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mn-ea"/>
              </a:rPr>
              <a:t>Representative Writers</a:t>
            </a:r>
            <a:endParaRPr lang="zh-CN" altLang="en-US" sz="2400">
              <a:solidFill>
                <a:srgbClr val="FFFF00"/>
              </a:solidFill>
            </a:endParaRPr>
          </a:p>
        </p:txBody>
      </p:sp>
      <p:sp>
        <p:nvSpPr>
          <p:cNvPr id="6" name="文本框 5"/>
          <p:cNvSpPr txBox="1"/>
          <p:nvPr>
            <p:custDataLst>
              <p:tags r:id="rId3"/>
            </p:custDataLst>
          </p:nvPr>
        </p:nvSpPr>
        <p:spPr>
          <a:xfrm>
            <a:off x="7017385" y="5558790"/>
            <a:ext cx="3745230" cy="460375"/>
          </a:xfrm>
          <a:prstGeom prst="rect">
            <a:avLst/>
          </a:prstGeom>
          <a:noFill/>
        </p:spPr>
        <p:txBody>
          <a:bodyPr wrap="square" rtlCol="0">
            <a:spAutoFit/>
          </a:bodyPr>
          <a:p>
            <a:pPr algn="ctr"/>
            <a:r>
              <a:rPr lang="zh-CN" altLang="en-US" sz="2400"/>
              <a:t>陈楸帆</a:t>
            </a:r>
            <a:r>
              <a:rPr lang="en-US" altLang="zh-CN" sz="2400"/>
              <a:t>Chen Qiufan</a:t>
            </a:r>
            <a:endParaRPr lang="en-US" altLang="zh-CN" sz="2400"/>
          </a:p>
        </p:txBody>
      </p:sp>
      <p:sp>
        <p:nvSpPr>
          <p:cNvPr id="8" name="文本框 7"/>
          <p:cNvSpPr txBox="1"/>
          <p:nvPr>
            <p:custDataLst>
              <p:tags r:id="rId4"/>
            </p:custDataLst>
          </p:nvPr>
        </p:nvSpPr>
        <p:spPr>
          <a:xfrm>
            <a:off x="1120775" y="5558790"/>
            <a:ext cx="3561080" cy="460375"/>
          </a:xfrm>
          <a:prstGeom prst="rect">
            <a:avLst/>
          </a:prstGeom>
          <a:noFill/>
        </p:spPr>
        <p:txBody>
          <a:bodyPr wrap="square" rtlCol="0">
            <a:spAutoFit/>
          </a:bodyPr>
          <a:p>
            <a:pPr algn="ctr"/>
            <a:r>
              <a:rPr lang="zh-CN" altLang="en-US" sz="2400"/>
              <a:t>韩寒</a:t>
            </a:r>
            <a:r>
              <a:rPr lang="en-US" altLang="zh-CN" sz="2400"/>
              <a:t>H</a:t>
            </a:r>
            <a:r>
              <a:rPr lang="en-US" altLang="zh-CN" sz="2400"/>
              <a:t>an Han</a:t>
            </a:r>
            <a:endParaRPr lang="en-US" altLang="zh-CN" sz="2400"/>
          </a:p>
        </p:txBody>
      </p:sp>
      <p:pic>
        <p:nvPicPr>
          <p:cNvPr id="3" name="图片 2" descr="C:/Users/Alan Chen/Desktop/韩寒.jpg韩寒"/>
          <p:cNvPicPr>
            <a:picLocks noChangeAspect="1"/>
          </p:cNvPicPr>
          <p:nvPr>
            <p:custDataLst>
              <p:tags r:id="rId5"/>
            </p:custDataLst>
          </p:nvPr>
        </p:nvPicPr>
        <p:blipFill>
          <a:blip r:embed="rId6"/>
          <a:srcRect t="9335" b="9335"/>
          <a:stretch>
            <a:fillRect/>
          </a:stretch>
        </p:blipFill>
        <p:spPr>
          <a:xfrm>
            <a:off x="1245870" y="1369695"/>
            <a:ext cx="3435350" cy="4098290"/>
          </a:xfrm>
          <a:prstGeom prst="rect">
            <a:avLst/>
          </a:prstGeom>
        </p:spPr>
      </p:pic>
      <p:pic>
        <p:nvPicPr>
          <p:cNvPr id="9" name="图片 8" descr="C:/Users/Alan Chen/Desktop/陈楸帆.jpg陈楸帆"/>
          <p:cNvPicPr>
            <a:picLocks noChangeAspect="1"/>
          </p:cNvPicPr>
          <p:nvPr>
            <p:custDataLst>
              <p:tags r:id="rId7"/>
            </p:custDataLst>
          </p:nvPr>
        </p:nvPicPr>
        <p:blipFill>
          <a:blip r:embed="rId8"/>
          <a:srcRect l="4523" r="4523"/>
          <a:stretch>
            <a:fillRect/>
          </a:stretch>
        </p:blipFill>
        <p:spPr>
          <a:xfrm>
            <a:off x="7401560" y="1369695"/>
            <a:ext cx="2976245" cy="402717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任意多边形: 形状 85"/>
          <p:cNvSpPr/>
          <p:nvPr/>
        </p:nvSpPr>
        <p:spPr>
          <a:xfrm>
            <a:off x="3899511" y="2732313"/>
            <a:ext cx="6913034" cy="1393373"/>
          </a:xfrm>
          <a:custGeom>
            <a:avLst/>
            <a:gdLst>
              <a:gd name="connsiteX0" fmla="*/ 5144 w 6196393"/>
              <a:gd name="connsiteY0" fmla="*/ 0 h 1393373"/>
              <a:gd name="connsiteX1" fmla="*/ 5499707 w 6196393"/>
              <a:gd name="connsiteY1" fmla="*/ 0 h 1393373"/>
              <a:gd name="connsiteX2" fmla="*/ 6196393 w 6196393"/>
              <a:gd name="connsiteY2" fmla="*/ 696687 h 1393373"/>
              <a:gd name="connsiteX3" fmla="*/ 5499707 w 6196393"/>
              <a:gd name="connsiteY3" fmla="*/ 1393373 h 1393373"/>
              <a:gd name="connsiteX4" fmla="*/ 0 w 6196393"/>
              <a:gd name="connsiteY4" fmla="*/ 1393373 h 1393373"/>
              <a:gd name="connsiteX5" fmla="*/ 115725 w 6196393"/>
              <a:gd name="connsiteY5" fmla="*/ 1253115 h 1393373"/>
              <a:gd name="connsiteX6" fmla="*/ 286641 w 6196393"/>
              <a:gd name="connsiteY6" fmla="*/ 693569 h 1393373"/>
              <a:gd name="connsiteX7" fmla="*/ 115725 w 6196393"/>
              <a:gd name="connsiteY7" fmla="*/ 134024 h 1393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6393" h="1393373">
                <a:moveTo>
                  <a:pt x="5144" y="0"/>
                </a:moveTo>
                <a:lnTo>
                  <a:pt x="5499707" y="0"/>
                </a:lnTo>
                <a:cubicBezTo>
                  <a:pt x="5884475" y="0"/>
                  <a:pt x="6196393" y="311918"/>
                  <a:pt x="6196393" y="696687"/>
                </a:cubicBezTo>
                <a:cubicBezTo>
                  <a:pt x="6196393" y="1081455"/>
                  <a:pt x="5884475" y="1393373"/>
                  <a:pt x="5499707" y="1393373"/>
                </a:cubicBezTo>
                <a:lnTo>
                  <a:pt x="0" y="1393373"/>
                </a:lnTo>
                <a:lnTo>
                  <a:pt x="115725" y="1253115"/>
                </a:lnTo>
                <a:cubicBezTo>
                  <a:pt x="223633" y="1093390"/>
                  <a:pt x="286641" y="900837"/>
                  <a:pt x="286641" y="693569"/>
                </a:cubicBezTo>
                <a:cubicBezTo>
                  <a:pt x="286641" y="486302"/>
                  <a:pt x="223633" y="293751"/>
                  <a:pt x="115725" y="134024"/>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bg1"/>
              </a:solidFill>
            </a:endParaRPr>
          </a:p>
        </p:txBody>
      </p:sp>
      <p:sp>
        <p:nvSpPr>
          <p:cNvPr id="37" name="淘宝店chenying0907出品 135"/>
          <p:cNvSpPr txBox="1"/>
          <p:nvPr/>
        </p:nvSpPr>
        <p:spPr>
          <a:xfrm>
            <a:off x="3548092" y="2828835"/>
            <a:ext cx="2223579" cy="1198880"/>
          </a:xfrm>
          <a:prstGeom prst="rect">
            <a:avLst/>
          </a:prstGeom>
          <a:noFill/>
        </p:spPr>
        <p:txBody>
          <a:bodyPr wrap="square" rtlCol="0">
            <a:spAutoFit/>
          </a:bodyPr>
          <a:lstStyle/>
          <a:p>
            <a:pPr algn="ctr" fontAlgn="base">
              <a:spcBef>
                <a:spcPct val="0"/>
              </a:spcBef>
              <a:spcAft>
                <a:spcPct val="0"/>
              </a:spcAft>
            </a:pPr>
            <a:r>
              <a:rPr lang="en-US" altLang="zh-CN" sz="7200" b="1" spc="600" dirty="0">
                <a:solidFill>
                  <a:schemeClr val="bg1"/>
                </a:solidFill>
                <a:latin typeface="Adobe 黑体 Std R" panose="020B0400000000000000" pitchFamily="34" charset="-122"/>
                <a:ea typeface="Adobe 黑体 Std R" panose="020B0400000000000000" pitchFamily="34" charset="-122"/>
              </a:rPr>
              <a:t>5</a:t>
            </a:r>
            <a:endParaRPr lang="zh-CN" altLang="en-US" sz="7200" b="1" spc="600" dirty="0">
              <a:solidFill>
                <a:schemeClr val="bg1"/>
              </a:solidFill>
              <a:latin typeface="Adobe 黑体 Std R" panose="020B0400000000000000" pitchFamily="34" charset="-122"/>
              <a:ea typeface="Adobe 黑体 Std R" panose="020B0400000000000000" pitchFamily="34" charset="-122"/>
            </a:endParaRPr>
          </a:p>
        </p:txBody>
      </p:sp>
      <p:sp>
        <p:nvSpPr>
          <p:cNvPr id="44" name="淘宝店chenying0907出品 137"/>
          <p:cNvSpPr txBox="1"/>
          <p:nvPr/>
        </p:nvSpPr>
        <p:spPr>
          <a:xfrm>
            <a:off x="4433570" y="3074670"/>
            <a:ext cx="6050280" cy="706755"/>
          </a:xfrm>
          <a:prstGeom prst="rect">
            <a:avLst/>
          </a:prstGeom>
          <a:noFill/>
        </p:spPr>
        <p:txBody>
          <a:bodyPr wrap="square" rtlCol="0">
            <a:spAutoFit/>
          </a:bodyPr>
          <a:lstStyle/>
          <a:p>
            <a:pPr algn="ctr"/>
            <a:r>
              <a:rPr lang="en-US" altLang="zh-CN" sz="40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Characteristics </a:t>
            </a:r>
            <a:endParaRPr lang="en-US" altLang="zh-CN" sz="40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963677" y="2544696"/>
            <a:ext cx="1935834" cy="192328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2" name="图片 5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3" name="文本框 2"/>
          <p:cNvSpPr txBox="1"/>
          <p:nvPr/>
        </p:nvSpPr>
        <p:spPr>
          <a:xfrm>
            <a:off x="675005" y="923925"/>
            <a:ext cx="10154920" cy="4523105"/>
          </a:xfrm>
          <a:prstGeom prst="rect">
            <a:avLst/>
          </a:prstGeom>
          <a:noFill/>
        </p:spPr>
        <p:txBody>
          <a:bodyPr wrap="square" rtlCol="0">
            <a:spAutoFit/>
          </a:bodyPr>
          <a:p>
            <a:pPr marL="342900" indent="-342900" algn="just">
              <a:lnSpc>
                <a:spcPct val="150000"/>
              </a:lnSpc>
              <a:buFont typeface="Arial" panose="020B0604020202020204" pitchFamily="34" charset="0"/>
              <a:buChar char="•"/>
            </a:pPr>
            <a:r>
              <a:rPr lang="zh-CN" altLang="en-US" sz="4800">
                <a:latin typeface="Times New Roman" panose="02020603050405020304" pitchFamily="18" charset="0"/>
                <a:cs typeface="Times New Roman" panose="02020603050405020304" pitchFamily="18" charset="0"/>
              </a:rPr>
              <a:t>Diverse Themes</a:t>
            </a:r>
            <a:endParaRPr lang="zh-CN" altLang="en-US" sz="480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zh-CN" altLang="en-US" sz="4800">
                <a:latin typeface="Times New Roman" panose="02020603050405020304" pitchFamily="18" charset="0"/>
                <a:cs typeface="Times New Roman" panose="02020603050405020304" pitchFamily="18" charset="0"/>
              </a:rPr>
              <a:t>Blending of Genres</a:t>
            </a:r>
            <a:endParaRPr lang="zh-CN" altLang="en-US" sz="480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zh-CN" altLang="en-US" sz="4800">
                <a:latin typeface="Times New Roman" panose="02020603050405020304" pitchFamily="18" charset="0"/>
                <a:cs typeface="Times New Roman" panose="02020603050405020304" pitchFamily="18" charset="0"/>
              </a:rPr>
              <a:t>Engagement with Social Issues</a:t>
            </a:r>
            <a:endParaRPr lang="zh-CN" altLang="en-US" sz="480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zh-CN" altLang="en-US" sz="4800">
                <a:latin typeface="Times New Roman" panose="02020603050405020304" pitchFamily="18" charset="0"/>
                <a:cs typeface="Times New Roman" panose="02020603050405020304" pitchFamily="18" charset="0"/>
              </a:rPr>
              <a:t>Emphasis on Individual Voices</a:t>
            </a:r>
            <a:endParaRPr lang="zh-CN" altLang="en-US" sz="480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986126" y="2775047"/>
            <a:ext cx="2219744" cy="2205357"/>
          </a:xfrm>
          <a:prstGeom prst="rect">
            <a:avLst/>
          </a:prstGeom>
        </p:spPr>
      </p:pic>
      <p:sp>
        <p:nvSpPr>
          <p:cNvPr id="40" name="任意多边形: 形状 39"/>
          <p:cNvSpPr/>
          <p:nvPr/>
        </p:nvSpPr>
        <p:spPr>
          <a:xfrm>
            <a:off x="-2626444" y="3792263"/>
            <a:ext cx="17444885" cy="4191063"/>
          </a:xfrm>
          <a:custGeom>
            <a:avLst/>
            <a:gdLst>
              <a:gd name="connsiteX0" fmla="*/ 7427255 w 17444885"/>
              <a:gd name="connsiteY0" fmla="*/ 0 h 4191063"/>
              <a:gd name="connsiteX1" fmla="*/ 7440697 w 17444885"/>
              <a:gd name="connsiteY1" fmla="*/ 133342 h 4191063"/>
              <a:gd name="connsiteX2" fmla="*/ 8722442 w 17444885"/>
              <a:gd name="connsiteY2" fmla="*/ 1177995 h 4191063"/>
              <a:gd name="connsiteX3" fmla="*/ 10004188 w 17444885"/>
              <a:gd name="connsiteY3" fmla="*/ 133342 h 4191063"/>
              <a:gd name="connsiteX4" fmla="*/ 10017630 w 17444885"/>
              <a:gd name="connsiteY4" fmla="*/ 0 h 4191063"/>
              <a:gd name="connsiteX5" fmla="*/ 10480319 w 17444885"/>
              <a:gd name="connsiteY5" fmla="*/ 17069 h 4191063"/>
              <a:gd name="connsiteX6" fmla="*/ 17444885 w 17444885"/>
              <a:gd name="connsiteY6" fmla="*/ 2082648 h 4191063"/>
              <a:gd name="connsiteX7" fmla="*/ 8722442 w 17444885"/>
              <a:gd name="connsiteY7" fmla="*/ 4191063 h 4191063"/>
              <a:gd name="connsiteX8" fmla="*/ 0 w 17444885"/>
              <a:gd name="connsiteY8" fmla="*/ 2082648 h 4191063"/>
              <a:gd name="connsiteX9" fmla="*/ 6964566 w 17444885"/>
              <a:gd name="connsiteY9" fmla="*/ 17069 h 4191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444885" h="4191063">
                <a:moveTo>
                  <a:pt x="7427255" y="0"/>
                </a:moveTo>
                <a:lnTo>
                  <a:pt x="7440697" y="133342"/>
                </a:lnTo>
                <a:cubicBezTo>
                  <a:pt x="7562694" y="729524"/>
                  <a:pt x="8090195" y="1177995"/>
                  <a:pt x="8722442" y="1177995"/>
                </a:cubicBezTo>
                <a:cubicBezTo>
                  <a:pt x="9354689" y="1177995"/>
                  <a:pt x="9882191" y="729524"/>
                  <a:pt x="10004188" y="133342"/>
                </a:cubicBezTo>
                <a:lnTo>
                  <a:pt x="10017630" y="0"/>
                </a:lnTo>
                <a:lnTo>
                  <a:pt x="10480319" y="17069"/>
                </a:lnTo>
                <a:cubicBezTo>
                  <a:pt x="14454989" y="213671"/>
                  <a:pt x="17444885" y="1063759"/>
                  <a:pt x="17444885" y="2082648"/>
                </a:cubicBezTo>
                <a:cubicBezTo>
                  <a:pt x="17444885" y="3247093"/>
                  <a:pt x="13539714" y="4191063"/>
                  <a:pt x="8722442" y="4191063"/>
                </a:cubicBezTo>
                <a:cubicBezTo>
                  <a:pt x="3905170" y="4191063"/>
                  <a:pt x="0" y="3247093"/>
                  <a:pt x="0" y="2082648"/>
                </a:cubicBezTo>
                <a:cubicBezTo>
                  <a:pt x="0" y="1063759"/>
                  <a:pt x="2989896" y="213671"/>
                  <a:pt x="6964566" y="17069"/>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 name="文本框 8"/>
          <p:cNvSpPr txBox="1"/>
          <p:nvPr/>
        </p:nvSpPr>
        <p:spPr>
          <a:xfrm>
            <a:off x="2588260" y="4980305"/>
            <a:ext cx="7221855" cy="706755"/>
          </a:xfrm>
          <a:prstGeom prst="rect">
            <a:avLst/>
          </a:prstGeom>
          <a:noFill/>
          <a:ln>
            <a:noFill/>
          </a:ln>
        </p:spPr>
        <p:txBody>
          <a:bodyPr wrap="square" rtlCol="0">
            <a:spAutoFit/>
          </a:bodyPr>
          <a:lstStyle/>
          <a:p>
            <a:r>
              <a:rPr lang="en-US" altLang="zh-CN" sz="4000" b="1" spc="600" dirty="0">
                <a:solidFill>
                  <a:schemeClr val="bg1"/>
                </a:solidFill>
                <a:latin typeface="微软雅黑" panose="020B0503020204020204" pitchFamily="34" charset="-122"/>
                <a:ea typeface="微软雅黑" panose="020B0503020204020204" pitchFamily="34" charset="-122"/>
              </a:rPr>
              <a:t>T</a:t>
            </a:r>
            <a:r>
              <a:rPr lang="en-US" altLang="zh-CN" sz="4000" b="1" spc="600" dirty="0">
                <a:solidFill>
                  <a:schemeClr val="bg1"/>
                </a:solidFill>
                <a:latin typeface="微软雅黑" panose="020B0503020204020204" pitchFamily="34" charset="-122"/>
                <a:ea typeface="微软雅黑" panose="020B0503020204020204" pitchFamily="34" charset="-122"/>
              </a:rPr>
              <a:t>hanks for Watching</a:t>
            </a:r>
            <a:endParaRPr lang="en-US" altLang="zh-CN" sz="4000" b="1" spc="600"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任意多边形: 形状 85"/>
          <p:cNvSpPr/>
          <p:nvPr/>
        </p:nvSpPr>
        <p:spPr>
          <a:xfrm>
            <a:off x="3899511" y="2732313"/>
            <a:ext cx="6913034" cy="1393373"/>
          </a:xfrm>
          <a:custGeom>
            <a:avLst/>
            <a:gdLst>
              <a:gd name="connsiteX0" fmla="*/ 5144 w 6196393"/>
              <a:gd name="connsiteY0" fmla="*/ 0 h 1393373"/>
              <a:gd name="connsiteX1" fmla="*/ 5499707 w 6196393"/>
              <a:gd name="connsiteY1" fmla="*/ 0 h 1393373"/>
              <a:gd name="connsiteX2" fmla="*/ 6196393 w 6196393"/>
              <a:gd name="connsiteY2" fmla="*/ 696687 h 1393373"/>
              <a:gd name="connsiteX3" fmla="*/ 5499707 w 6196393"/>
              <a:gd name="connsiteY3" fmla="*/ 1393373 h 1393373"/>
              <a:gd name="connsiteX4" fmla="*/ 0 w 6196393"/>
              <a:gd name="connsiteY4" fmla="*/ 1393373 h 1393373"/>
              <a:gd name="connsiteX5" fmla="*/ 115725 w 6196393"/>
              <a:gd name="connsiteY5" fmla="*/ 1253115 h 1393373"/>
              <a:gd name="connsiteX6" fmla="*/ 286641 w 6196393"/>
              <a:gd name="connsiteY6" fmla="*/ 693569 h 1393373"/>
              <a:gd name="connsiteX7" fmla="*/ 115725 w 6196393"/>
              <a:gd name="connsiteY7" fmla="*/ 134024 h 1393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6393" h="1393373">
                <a:moveTo>
                  <a:pt x="5144" y="0"/>
                </a:moveTo>
                <a:lnTo>
                  <a:pt x="5499707" y="0"/>
                </a:lnTo>
                <a:cubicBezTo>
                  <a:pt x="5884475" y="0"/>
                  <a:pt x="6196393" y="311918"/>
                  <a:pt x="6196393" y="696687"/>
                </a:cubicBezTo>
                <a:cubicBezTo>
                  <a:pt x="6196393" y="1081455"/>
                  <a:pt x="5884475" y="1393373"/>
                  <a:pt x="5499707" y="1393373"/>
                </a:cubicBezTo>
                <a:lnTo>
                  <a:pt x="0" y="1393373"/>
                </a:lnTo>
                <a:lnTo>
                  <a:pt x="115725" y="1253115"/>
                </a:lnTo>
                <a:cubicBezTo>
                  <a:pt x="223633" y="1093390"/>
                  <a:pt x="286641" y="900837"/>
                  <a:pt x="286641" y="693569"/>
                </a:cubicBezTo>
                <a:cubicBezTo>
                  <a:pt x="286641" y="486302"/>
                  <a:pt x="223633" y="293751"/>
                  <a:pt x="115725" y="134024"/>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bg1"/>
              </a:solidFill>
            </a:endParaRPr>
          </a:p>
        </p:txBody>
      </p:sp>
      <p:sp>
        <p:nvSpPr>
          <p:cNvPr id="37" name="淘宝店chenying0907出品 135"/>
          <p:cNvSpPr txBox="1"/>
          <p:nvPr/>
        </p:nvSpPr>
        <p:spPr>
          <a:xfrm>
            <a:off x="3899535" y="2828925"/>
            <a:ext cx="1524635" cy="1198880"/>
          </a:xfrm>
          <a:prstGeom prst="rect">
            <a:avLst/>
          </a:prstGeom>
          <a:noFill/>
        </p:spPr>
        <p:txBody>
          <a:bodyPr wrap="square" rtlCol="0">
            <a:spAutoFit/>
          </a:bodyPr>
          <a:lstStyle/>
          <a:p>
            <a:pPr algn="ctr" fontAlgn="base">
              <a:spcBef>
                <a:spcPct val="0"/>
              </a:spcBef>
              <a:spcAft>
                <a:spcPct val="0"/>
              </a:spcAft>
            </a:pPr>
            <a:r>
              <a:rPr lang="en-US" altLang="zh-CN" sz="7200" b="1" spc="600" dirty="0">
                <a:solidFill>
                  <a:schemeClr val="bg1"/>
                </a:solidFill>
                <a:latin typeface="Adobe 黑体 Std R" panose="020B0400000000000000" pitchFamily="34" charset="-122"/>
                <a:ea typeface="Adobe 黑体 Std R" panose="020B0400000000000000" pitchFamily="34" charset="-122"/>
              </a:rPr>
              <a:t>1</a:t>
            </a:r>
            <a:endParaRPr lang="zh-CN" altLang="en-US" sz="7200" b="1" spc="600" dirty="0">
              <a:solidFill>
                <a:schemeClr val="bg1"/>
              </a:solidFill>
              <a:latin typeface="Adobe 黑体 Std R" panose="020B0400000000000000" pitchFamily="34" charset="-122"/>
              <a:ea typeface="Adobe 黑体 Std R" panose="020B0400000000000000" pitchFamily="34" charset="-122"/>
            </a:endParaRPr>
          </a:p>
        </p:txBody>
      </p:sp>
      <p:sp>
        <p:nvSpPr>
          <p:cNvPr id="44" name="淘宝店chenying0907出品 137"/>
          <p:cNvSpPr txBox="1"/>
          <p:nvPr/>
        </p:nvSpPr>
        <p:spPr>
          <a:xfrm>
            <a:off x="4634865" y="2828925"/>
            <a:ext cx="6246495" cy="1770380"/>
          </a:xfrm>
          <a:prstGeom prst="rect">
            <a:avLst/>
          </a:prstGeom>
          <a:noFill/>
        </p:spPr>
        <p:txBody>
          <a:bodyPr wrap="square" rtlCol="0">
            <a:noAutofit/>
          </a:bodyPr>
          <a:lstStyle/>
          <a:p>
            <a:pPr algn="ctr"/>
            <a:r>
              <a:rPr lang="zh-CN" altLang="en-US" sz="36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Me and Chinese Contemporary Literature</a:t>
            </a:r>
            <a:r>
              <a:rPr lang="en-US" altLang="zh-CN" sz="36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 </a:t>
            </a:r>
            <a:endParaRPr lang="zh-CN" altLang="en-US" sz="36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963677" y="2544696"/>
            <a:ext cx="1935834" cy="192328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2" name="图片 5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pic>
        <p:nvPicPr>
          <p:cNvPr id="4" name="图片 3" descr="C:/Users/Alan Chen/Desktop/林清玄.png林清玄"/>
          <p:cNvPicPr>
            <a:picLocks noChangeAspect="1"/>
          </p:cNvPicPr>
          <p:nvPr>
            <p:custDataLst>
              <p:tags r:id="rId2"/>
            </p:custDataLst>
          </p:nvPr>
        </p:nvPicPr>
        <p:blipFill>
          <a:blip r:embed="rId3"/>
          <a:srcRect t="3050" b="3050"/>
          <a:stretch>
            <a:fillRect/>
          </a:stretch>
        </p:blipFill>
        <p:spPr>
          <a:xfrm>
            <a:off x="335915" y="1672590"/>
            <a:ext cx="3810000" cy="2689860"/>
          </a:xfrm>
          <a:prstGeom prst="rect">
            <a:avLst/>
          </a:prstGeom>
        </p:spPr>
      </p:pic>
      <p:sp>
        <p:nvSpPr>
          <p:cNvPr id="5" name="文本框 4"/>
          <p:cNvSpPr txBox="1"/>
          <p:nvPr/>
        </p:nvSpPr>
        <p:spPr>
          <a:xfrm>
            <a:off x="525145" y="4766310"/>
            <a:ext cx="3620770" cy="521970"/>
          </a:xfrm>
          <a:prstGeom prst="rect">
            <a:avLst/>
          </a:prstGeom>
          <a:noFill/>
        </p:spPr>
        <p:txBody>
          <a:bodyPr wrap="square" rtlCol="0">
            <a:spAutoFit/>
          </a:bodyPr>
          <a:p>
            <a:pPr algn="ctr"/>
            <a:r>
              <a:rPr lang="zh-CN" altLang="en-US" sz="2800" b="1">
                <a:latin typeface="Times New Roman" panose="02020603050405020304" pitchFamily="18" charset="0"/>
                <a:cs typeface="Times New Roman" panose="02020603050405020304" pitchFamily="18" charset="0"/>
              </a:rPr>
              <a:t>林清玄</a:t>
            </a:r>
            <a:r>
              <a:rPr lang="en-US" altLang="zh-CN" sz="2800" b="1">
                <a:latin typeface="Times New Roman" panose="02020603050405020304" pitchFamily="18" charset="0"/>
                <a:cs typeface="Times New Roman" panose="02020603050405020304" pitchFamily="18" charset="0"/>
              </a:rPr>
              <a:t>Lin Qingxuan</a:t>
            </a:r>
            <a:endParaRPr lang="en-US" altLang="zh-CN" sz="2800" b="1">
              <a:latin typeface="Times New Roman" panose="02020603050405020304" pitchFamily="18" charset="0"/>
              <a:cs typeface="Times New Roman" panose="02020603050405020304" pitchFamily="18" charset="0"/>
            </a:endParaRPr>
          </a:p>
        </p:txBody>
      </p:sp>
      <p:sp>
        <p:nvSpPr>
          <p:cNvPr id="3" name="文本框 2"/>
          <p:cNvSpPr txBox="1"/>
          <p:nvPr/>
        </p:nvSpPr>
        <p:spPr>
          <a:xfrm>
            <a:off x="4394200" y="1266190"/>
            <a:ext cx="7123430" cy="4523105"/>
          </a:xfrm>
          <a:prstGeom prst="rect">
            <a:avLst/>
          </a:prstGeom>
          <a:noFill/>
        </p:spPr>
        <p:txBody>
          <a:bodyPr wrap="square" rtlCol="0">
            <a:spAutoFit/>
          </a:bodyPr>
          <a:p>
            <a:pPr algn="just"/>
            <a:r>
              <a:rPr lang="zh-CN" altLang="en-US" sz="2400">
                <a:latin typeface="Times New Roman" panose="02020603050405020304" pitchFamily="18" charset="0"/>
                <a:cs typeface="Times New Roman" panose="02020603050405020304" pitchFamily="18" charset="0"/>
              </a:rPr>
              <a:t>a renowned Taiwanese essayist, novelist, and poet, celebrated for his profound philosophical reflections and poetic prose</a:t>
            </a:r>
            <a:endParaRPr lang="zh-CN" altLang="en-US" sz="2400">
              <a:latin typeface="Times New Roman" panose="02020603050405020304" pitchFamily="18" charset="0"/>
              <a:cs typeface="Times New Roman" panose="02020603050405020304" pitchFamily="18" charset="0"/>
            </a:endParaRPr>
          </a:p>
          <a:p>
            <a:pPr algn="just"/>
            <a:r>
              <a:rPr lang="zh-CN" altLang="en-US" sz="2400" b="1">
                <a:latin typeface="Times New Roman" panose="02020603050405020304" pitchFamily="18" charset="0"/>
                <a:cs typeface="Times New Roman" panose="02020603050405020304" pitchFamily="18" charset="0"/>
              </a:rPr>
              <a:t>Themes: </a:t>
            </a:r>
            <a:r>
              <a:rPr lang="zh-CN" altLang="en-US" sz="2400">
                <a:latin typeface="Times New Roman" panose="02020603050405020304" pitchFamily="18" charset="0"/>
                <a:cs typeface="Times New Roman" panose="02020603050405020304" pitchFamily="18" charset="0"/>
              </a:rPr>
              <a:t>Zen Buddhism, Taoism, and traditional Chinese philosophies, which he skillfully intertwined with everyday life, offering readers deep insights into existence, self-awareness, and inner peace. </a:t>
            </a:r>
            <a:endParaRPr lang="zh-CN" altLang="en-US" sz="2400">
              <a:latin typeface="Times New Roman" panose="02020603050405020304" pitchFamily="18" charset="0"/>
              <a:cs typeface="Times New Roman" panose="02020603050405020304" pitchFamily="18" charset="0"/>
            </a:endParaRPr>
          </a:p>
          <a:p>
            <a:pPr algn="just"/>
            <a:r>
              <a:rPr lang="zh-CN" altLang="en-US" sz="2400" b="1">
                <a:latin typeface="Times New Roman" panose="02020603050405020304" pitchFamily="18" charset="0"/>
                <a:cs typeface="Times New Roman" panose="02020603050405020304" pitchFamily="18" charset="0"/>
              </a:rPr>
              <a:t>Notable works:</a:t>
            </a:r>
            <a:r>
              <a:rPr lang="zh-CN" altLang="en-US" sz="2400" i="1">
                <a:latin typeface="Times New Roman" panose="02020603050405020304" pitchFamily="18" charset="0"/>
                <a:cs typeface="Times New Roman" panose="02020603050405020304" pitchFamily="18" charset="0"/>
              </a:rPr>
              <a:t>The Wisdom of Zen, The Lotus in the Fire, A Tree in the Distance</a:t>
            </a:r>
            <a:endParaRPr lang="zh-CN" altLang="en-US" sz="2400" i="1">
              <a:latin typeface="Times New Roman" panose="02020603050405020304" pitchFamily="18" charset="0"/>
              <a:cs typeface="Times New Roman" panose="02020603050405020304" pitchFamily="18" charset="0"/>
            </a:endParaRPr>
          </a:p>
          <a:p>
            <a:pPr algn="just"/>
            <a:r>
              <a:rPr lang="zh-CN" altLang="en-US" sz="2400" b="1">
                <a:latin typeface="Times New Roman" panose="02020603050405020304" pitchFamily="18" charset="0"/>
                <a:cs typeface="Times New Roman" panose="02020603050405020304" pitchFamily="18" charset="0"/>
              </a:rPr>
              <a:t>Writing style:</a:t>
            </a:r>
            <a:r>
              <a:rPr lang="zh-CN" altLang="en-US" sz="2400">
                <a:latin typeface="Times New Roman" panose="02020603050405020304" pitchFamily="18" charset="0"/>
                <a:cs typeface="Times New Roman" panose="02020603050405020304" pitchFamily="18" charset="0"/>
              </a:rPr>
              <a:t>gentle, introspective tone, vivid imagery, encourage mindfulness, simplicity, and spiritual awakening.</a:t>
            </a:r>
            <a:endParaRPr lang="zh-CN"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2" name="图片 5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3" name="文本框 2"/>
          <p:cNvSpPr txBox="1"/>
          <p:nvPr/>
        </p:nvSpPr>
        <p:spPr>
          <a:xfrm>
            <a:off x="634365" y="781685"/>
            <a:ext cx="9907905" cy="4954270"/>
          </a:xfrm>
          <a:prstGeom prst="rect">
            <a:avLst/>
          </a:prstGeom>
          <a:noFill/>
        </p:spPr>
        <p:txBody>
          <a:bodyPr wrap="square" rtlCol="0">
            <a:spAutoFit/>
          </a:bodyPr>
          <a:p>
            <a:endParaRPr lang="zh-CN" altLang="en-US" sz="2800"/>
          </a:p>
          <a:p>
            <a:pPr algn="just"/>
            <a:r>
              <a:rPr lang="zh-CN" altLang="en-US" sz="2400">
                <a:latin typeface="Times New Roman" panose="02020603050405020304" pitchFamily="18" charset="0"/>
                <a:cs typeface="Times New Roman" panose="02020603050405020304" pitchFamily="18" charset="0"/>
              </a:rPr>
              <a:t>“俗话说‘人生不如意事十常八九’，但扣除八九成的不如意，至少还有一二成是如意的、快乐的、欣慰的事情，我们如果要过快乐人生，就要常想那一二成好事，这样就会感到庆幸、懂得珍惜，不致被八九成的不如意所打倒了。”</a:t>
            </a:r>
            <a:endParaRPr lang="zh-CN" altLang="en-US" sz="2400">
              <a:latin typeface="Times New Roman" panose="02020603050405020304" pitchFamily="18" charset="0"/>
              <a:cs typeface="Times New Roman" panose="02020603050405020304" pitchFamily="18" charset="0"/>
            </a:endParaRPr>
          </a:p>
          <a:p>
            <a:pPr algn="just"/>
            <a:r>
              <a:rPr lang="zh-CN" altLang="en-US" sz="2400">
                <a:latin typeface="Times New Roman" panose="02020603050405020304" pitchFamily="18" charset="0"/>
                <a:cs typeface="Times New Roman" panose="02020603050405020304" pitchFamily="18" charset="0"/>
              </a:rPr>
              <a:t>“Life means frustration eight or nine times out of ten". Deducting the eighty or ninety per cent of frustration, you still have ten or twenty percent of success, happiness or gratification. If you want to enjoy life, you should focus on the one or two times you are happy, be thankful and cherish them. Then you’ll never be overwhelmed by the eight or nine times when you are unhappy.”</a:t>
            </a:r>
            <a:endParaRPr lang="zh-CN" altLang="en-US" sz="2400">
              <a:latin typeface="Times New Roman" panose="02020603050405020304" pitchFamily="18" charset="0"/>
              <a:cs typeface="Times New Roman" panose="02020603050405020304" pitchFamily="18" charset="0"/>
            </a:endParaRPr>
          </a:p>
          <a:p>
            <a:pPr algn="just"/>
            <a:r>
              <a:rPr lang="en-US" altLang="zh-CN" sz="2400">
                <a:latin typeface="Times New Roman" panose="02020603050405020304" pitchFamily="18" charset="0"/>
                <a:cs typeface="Times New Roman" panose="02020603050405020304" pitchFamily="18" charset="0"/>
              </a:rPr>
              <a:t> </a:t>
            </a:r>
            <a:endParaRPr lang="en-US" altLang="zh-CN" sz="2400">
              <a:latin typeface="Times New Roman" panose="02020603050405020304" pitchFamily="18" charset="0"/>
              <a:cs typeface="Times New Roman" panose="02020603050405020304" pitchFamily="18" charset="0"/>
            </a:endParaRPr>
          </a:p>
          <a:p>
            <a:pPr algn="just"/>
            <a:r>
              <a:rPr lang="en-US" altLang="zh-CN" sz="2400">
                <a:latin typeface="Times New Roman" panose="02020603050405020304" pitchFamily="18" charset="0"/>
                <a:cs typeface="Times New Roman" panose="02020603050405020304" pitchFamily="18" charset="0"/>
              </a:rPr>
              <a:t>                                                             ------</a:t>
            </a:r>
            <a:r>
              <a:rPr lang="zh-CN" altLang="en-US" sz="2400">
                <a:latin typeface="Times New Roman" panose="02020603050405020304" pitchFamily="18" charset="0"/>
                <a:cs typeface="Times New Roman" panose="02020603050405020304" pitchFamily="18" charset="0"/>
              </a:rPr>
              <a:t>《</a:t>
            </a:r>
            <a:r>
              <a:rPr lang="en-US" altLang="zh-CN" sz="2400">
                <a:latin typeface="Times New Roman" panose="02020603050405020304" pitchFamily="18" charset="0"/>
                <a:cs typeface="Times New Roman" panose="02020603050405020304" pitchFamily="18" charset="0"/>
              </a:rPr>
              <a:t>常想一二</a:t>
            </a:r>
            <a:r>
              <a:rPr lang="zh-CN" altLang="en-US" sz="2400">
                <a:latin typeface="Times New Roman" panose="02020603050405020304" pitchFamily="18" charset="0"/>
                <a:cs typeface="Times New Roman" panose="02020603050405020304" pitchFamily="18" charset="0"/>
              </a:rPr>
              <a:t>》</a:t>
            </a:r>
            <a:r>
              <a:rPr lang="en-US" altLang="zh-CN" sz="2400" i="1">
                <a:latin typeface="Times New Roman" panose="02020603050405020304" pitchFamily="18" charset="0"/>
                <a:cs typeface="Times New Roman" panose="02020603050405020304" pitchFamily="18" charset="0"/>
              </a:rPr>
              <a:t>Dwell on One or Two</a:t>
            </a:r>
            <a:endParaRPr lang="en-US" altLang="zh-CN" sz="2400">
              <a:latin typeface="Times New Roman" panose="02020603050405020304" pitchFamily="18" charset="0"/>
              <a:cs typeface="Times New Roman" panose="02020603050405020304" pitchFamily="18" charset="0"/>
            </a:endParaRPr>
          </a:p>
          <a:p>
            <a:pPr algn="just"/>
            <a:endParaRPr lang="zh-CN"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2" name="图片 5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3" name="文本框 2"/>
          <p:cNvSpPr txBox="1"/>
          <p:nvPr/>
        </p:nvSpPr>
        <p:spPr>
          <a:xfrm>
            <a:off x="500380" y="643890"/>
            <a:ext cx="10154920" cy="5569585"/>
          </a:xfrm>
          <a:prstGeom prst="rect">
            <a:avLst/>
          </a:prstGeom>
          <a:noFill/>
        </p:spPr>
        <p:txBody>
          <a:bodyPr wrap="square" rtlCol="0">
            <a:spAutoFit/>
          </a:bodyPr>
          <a:p>
            <a:r>
              <a:rPr lang="zh-CN" altLang="en-US" sz="2000">
                <a:latin typeface="Times New Roman" panose="02020603050405020304" pitchFamily="18" charset="0"/>
                <a:cs typeface="Times New Roman" panose="02020603050405020304" pitchFamily="18" charset="0"/>
              </a:rPr>
              <a:t>种树人语重心长地说：“如果我每天都来浇水，每天定时浇一定量的水，树苗就会养成依赖的心，根就会浮在地表上，无法深入地下，一旦我停止浇水，树苗会枯萎得更多。幸而存活的树苗，遇到狂风暴雨，也会一吹就倒了。”</a:t>
            </a:r>
            <a:endParaRPr lang="zh-CN" altLang="en-US" sz="2000">
              <a:latin typeface="Times New Roman" panose="02020603050405020304" pitchFamily="18" charset="0"/>
              <a:cs typeface="Times New Roman" panose="02020603050405020304" pitchFamily="18" charset="0"/>
            </a:endParaRPr>
          </a:p>
          <a:p>
            <a:pPr algn="just"/>
            <a:r>
              <a:rPr lang="zh-CN" altLang="en-US" sz="2000">
                <a:latin typeface="Times New Roman" panose="02020603050405020304" pitchFamily="18" charset="0"/>
                <a:cs typeface="Times New Roman" panose="02020603050405020304" pitchFamily="18" charset="0"/>
              </a:rPr>
              <a:t>What he said was thought-provoking. He went on to explain, “If I came every day to give them a definite amount of water, the saplings would get used to it and rely on it. Their roots would remain skin-deep in the surface; there is no need for them to strike deep into the earth. If I happen to stop watering, the saplings would wither badly. Even those that survived accidentally would be easily broken in the storms.”</a:t>
            </a:r>
            <a:endParaRPr lang="zh-CN" altLang="en-US" sz="2000">
              <a:latin typeface="Times New Roman" panose="02020603050405020304" pitchFamily="18" charset="0"/>
              <a:cs typeface="Times New Roman" panose="02020603050405020304" pitchFamily="18" charset="0"/>
            </a:endParaRPr>
          </a:p>
          <a:p>
            <a:pPr algn="just"/>
            <a:r>
              <a:rPr lang="zh-CN" altLang="en-US" sz="2000">
                <a:latin typeface="Times New Roman" panose="02020603050405020304" pitchFamily="18" charset="0"/>
                <a:cs typeface="Times New Roman" panose="02020603050405020304" pitchFamily="18" charset="0"/>
              </a:rPr>
              <a:t>植树者言，使我非常感动，想到不只是树，人也是一样。在不确定中，我们会养成独立自主的心，不会依赖，我们会把很少的养分转化为巨大的能量，努力生长。</a:t>
            </a:r>
            <a:endParaRPr lang="zh-CN" altLang="en-US" sz="2000">
              <a:latin typeface="Times New Roman" panose="02020603050405020304" pitchFamily="18" charset="0"/>
              <a:cs typeface="Times New Roman" panose="02020603050405020304" pitchFamily="18" charset="0"/>
            </a:endParaRPr>
          </a:p>
          <a:p>
            <a:pPr algn="just"/>
            <a:r>
              <a:rPr lang="zh-CN" altLang="en-US" sz="2000">
                <a:latin typeface="Times New Roman" panose="02020603050405020304" pitchFamily="18" charset="0"/>
                <a:cs typeface="Times New Roman" panose="02020603050405020304" pitchFamily="18" charset="0"/>
              </a:rPr>
              <a:t>I was moved by his remarks. I think the same is true for us human beings. When we encounter uncertainties, we would have to rely on ourselves and act on our own. In that way, we would be like the mahogany trees, turning the little amount of nutrient we have absorbed into powerful energy to help us grow.</a:t>
            </a:r>
            <a:r>
              <a:rPr lang="en-US" altLang="zh-CN" sz="2400">
                <a:latin typeface="Times New Roman" panose="02020603050405020304" pitchFamily="18" charset="0"/>
                <a:cs typeface="Times New Roman" panose="02020603050405020304" pitchFamily="18" charset="0"/>
              </a:rPr>
              <a:t>                                                    </a:t>
            </a:r>
            <a:endParaRPr lang="en-US" altLang="zh-CN" sz="2400">
              <a:latin typeface="Times New Roman" panose="02020603050405020304" pitchFamily="18" charset="0"/>
              <a:cs typeface="Times New Roman" panose="02020603050405020304" pitchFamily="18" charset="0"/>
            </a:endParaRPr>
          </a:p>
          <a:p>
            <a:pPr algn="just"/>
            <a:endParaRPr lang="en-US" altLang="zh-CN" sz="2400">
              <a:latin typeface="Times New Roman" panose="02020603050405020304" pitchFamily="18" charset="0"/>
              <a:cs typeface="Times New Roman" panose="02020603050405020304" pitchFamily="18" charset="0"/>
            </a:endParaRPr>
          </a:p>
          <a:p>
            <a:pPr algn="just"/>
            <a:r>
              <a:rPr lang="en-US" altLang="zh-CN" sz="2400">
                <a:latin typeface="Times New Roman" panose="02020603050405020304" pitchFamily="18" charset="0"/>
                <a:cs typeface="Times New Roman" panose="02020603050405020304" pitchFamily="18" charset="0"/>
              </a:rPr>
              <a:t>                                                                                ------</a:t>
            </a:r>
            <a:r>
              <a:rPr lang="zh-CN" altLang="en-US" sz="2400">
                <a:latin typeface="Times New Roman" panose="02020603050405020304" pitchFamily="18" charset="0"/>
                <a:cs typeface="Times New Roman" panose="02020603050405020304" pitchFamily="18" charset="0"/>
              </a:rPr>
              <a:t>《</a:t>
            </a:r>
            <a:r>
              <a:rPr lang="en-US" altLang="zh-CN" sz="2400">
                <a:latin typeface="Times New Roman" panose="02020603050405020304" pitchFamily="18" charset="0"/>
                <a:cs typeface="Times New Roman" panose="02020603050405020304" pitchFamily="18" charset="0"/>
              </a:rPr>
              <a:t>桃花心木</a:t>
            </a:r>
            <a:r>
              <a:rPr lang="zh-CN" altLang="en-US" sz="2400">
                <a:latin typeface="Times New Roman" panose="02020603050405020304" pitchFamily="18" charset="0"/>
                <a:cs typeface="Times New Roman" panose="02020603050405020304" pitchFamily="18" charset="0"/>
              </a:rPr>
              <a:t>》</a:t>
            </a:r>
            <a:r>
              <a:rPr lang="en-US" altLang="zh-CN" sz="2400" i="1">
                <a:latin typeface="Times New Roman" panose="02020603050405020304" pitchFamily="18" charset="0"/>
                <a:cs typeface="Times New Roman" panose="02020603050405020304" pitchFamily="18" charset="0"/>
              </a:rPr>
              <a:t>Mahogany</a:t>
            </a:r>
            <a:endParaRPr lang="en-US" altLang="zh-CN" sz="2400" i="1">
              <a:latin typeface="Times New Roman" panose="02020603050405020304" pitchFamily="18" charset="0"/>
              <a:cs typeface="Times New Roman" panose="02020603050405020304" pitchFamily="18" charset="0"/>
            </a:endParaRPr>
          </a:p>
          <a:p>
            <a:pPr algn="just"/>
            <a:endParaRPr lang="zh-CN"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任意多边形: 形状 85"/>
          <p:cNvSpPr/>
          <p:nvPr/>
        </p:nvSpPr>
        <p:spPr>
          <a:xfrm>
            <a:off x="3899511" y="2732313"/>
            <a:ext cx="6913034" cy="1393373"/>
          </a:xfrm>
          <a:custGeom>
            <a:avLst/>
            <a:gdLst>
              <a:gd name="connsiteX0" fmla="*/ 5144 w 6196393"/>
              <a:gd name="connsiteY0" fmla="*/ 0 h 1393373"/>
              <a:gd name="connsiteX1" fmla="*/ 5499707 w 6196393"/>
              <a:gd name="connsiteY1" fmla="*/ 0 h 1393373"/>
              <a:gd name="connsiteX2" fmla="*/ 6196393 w 6196393"/>
              <a:gd name="connsiteY2" fmla="*/ 696687 h 1393373"/>
              <a:gd name="connsiteX3" fmla="*/ 5499707 w 6196393"/>
              <a:gd name="connsiteY3" fmla="*/ 1393373 h 1393373"/>
              <a:gd name="connsiteX4" fmla="*/ 0 w 6196393"/>
              <a:gd name="connsiteY4" fmla="*/ 1393373 h 1393373"/>
              <a:gd name="connsiteX5" fmla="*/ 115725 w 6196393"/>
              <a:gd name="connsiteY5" fmla="*/ 1253115 h 1393373"/>
              <a:gd name="connsiteX6" fmla="*/ 286641 w 6196393"/>
              <a:gd name="connsiteY6" fmla="*/ 693569 h 1393373"/>
              <a:gd name="connsiteX7" fmla="*/ 115725 w 6196393"/>
              <a:gd name="connsiteY7" fmla="*/ 134024 h 1393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6393" h="1393373">
                <a:moveTo>
                  <a:pt x="5144" y="0"/>
                </a:moveTo>
                <a:lnTo>
                  <a:pt x="5499707" y="0"/>
                </a:lnTo>
                <a:cubicBezTo>
                  <a:pt x="5884475" y="0"/>
                  <a:pt x="6196393" y="311918"/>
                  <a:pt x="6196393" y="696687"/>
                </a:cubicBezTo>
                <a:cubicBezTo>
                  <a:pt x="6196393" y="1081455"/>
                  <a:pt x="5884475" y="1393373"/>
                  <a:pt x="5499707" y="1393373"/>
                </a:cubicBezTo>
                <a:lnTo>
                  <a:pt x="0" y="1393373"/>
                </a:lnTo>
                <a:lnTo>
                  <a:pt x="115725" y="1253115"/>
                </a:lnTo>
                <a:cubicBezTo>
                  <a:pt x="223633" y="1093390"/>
                  <a:pt x="286641" y="900837"/>
                  <a:pt x="286641" y="693569"/>
                </a:cubicBezTo>
                <a:cubicBezTo>
                  <a:pt x="286641" y="486302"/>
                  <a:pt x="223633" y="293751"/>
                  <a:pt x="115725" y="134024"/>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bg1"/>
              </a:solidFill>
            </a:endParaRPr>
          </a:p>
        </p:txBody>
      </p:sp>
      <p:sp>
        <p:nvSpPr>
          <p:cNvPr id="37" name="淘宝店chenying0907出品 135"/>
          <p:cNvSpPr txBox="1"/>
          <p:nvPr/>
        </p:nvSpPr>
        <p:spPr>
          <a:xfrm>
            <a:off x="4120227" y="2828835"/>
            <a:ext cx="2223579" cy="1198880"/>
          </a:xfrm>
          <a:prstGeom prst="rect">
            <a:avLst/>
          </a:prstGeom>
          <a:noFill/>
        </p:spPr>
        <p:txBody>
          <a:bodyPr wrap="square" rtlCol="0">
            <a:spAutoFit/>
          </a:bodyPr>
          <a:lstStyle/>
          <a:p>
            <a:pPr algn="ctr" fontAlgn="base">
              <a:spcBef>
                <a:spcPct val="0"/>
              </a:spcBef>
              <a:spcAft>
                <a:spcPct val="0"/>
              </a:spcAft>
            </a:pPr>
            <a:r>
              <a:rPr lang="en-US" altLang="zh-CN" sz="7200" b="1" spc="600" dirty="0">
                <a:solidFill>
                  <a:schemeClr val="bg1"/>
                </a:solidFill>
                <a:latin typeface="Adobe 黑体 Std R" panose="020B0400000000000000" pitchFamily="34" charset="-122"/>
                <a:ea typeface="Adobe 黑体 Std R" panose="020B0400000000000000" pitchFamily="34" charset="-122"/>
              </a:rPr>
              <a:t>2</a:t>
            </a:r>
            <a:endParaRPr lang="zh-CN" altLang="en-US" sz="7200" b="1" spc="600" dirty="0">
              <a:solidFill>
                <a:schemeClr val="bg1"/>
              </a:solidFill>
              <a:latin typeface="Adobe 黑体 Std R" panose="020B0400000000000000" pitchFamily="34" charset="-122"/>
              <a:ea typeface="Adobe 黑体 Std R" panose="020B0400000000000000" pitchFamily="34" charset="-122"/>
            </a:endParaRPr>
          </a:p>
        </p:txBody>
      </p:sp>
      <p:sp>
        <p:nvSpPr>
          <p:cNvPr id="44" name="淘宝店chenying0907出品 137"/>
          <p:cNvSpPr txBox="1"/>
          <p:nvPr/>
        </p:nvSpPr>
        <p:spPr>
          <a:xfrm>
            <a:off x="5128096" y="3044234"/>
            <a:ext cx="4692560" cy="768350"/>
          </a:xfrm>
          <a:prstGeom prst="rect">
            <a:avLst/>
          </a:prstGeom>
          <a:noFill/>
        </p:spPr>
        <p:txBody>
          <a:bodyPr wrap="square" rtlCol="0">
            <a:spAutoFit/>
          </a:bodyPr>
          <a:lstStyle/>
          <a:p>
            <a:pPr algn="ctr"/>
            <a:r>
              <a:rPr lang="en-US" altLang="zh-CN" sz="44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Definition</a:t>
            </a:r>
            <a:endParaRPr lang="en-US" altLang="zh-CN" sz="44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963677" y="2544696"/>
            <a:ext cx="1935834" cy="192328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3" name="组合 42"/>
          <p:cNvGrpSpPr/>
          <p:nvPr/>
        </p:nvGrpSpPr>
        <p:grpSpPr>
          <a:xfrm>
            <a:off x="194052" y="190083"/>
            <a:ext cx="7537617" cy="714253"/>
            <a:chOff x="194052" y="190083"/>
            <a:chExt cx="7537617" cy="714253"/>
          </a:xfrm>
        </p:grpSpPr>
        <p:sp>
          <p:nvSpPr>
            <p:cNvPr id="44" name="任意多边形: 形状 43"/>
            <p:cNvSpPr/>
            <p:nvPr/>
          </p:nvSpPr>
          <p:spPr>
            <a:xfrm>
              <a:off x="915050" y="294563"/>
              <a:ext cx="6816619" cy="514894"/>
            </a:xfrm>
            <a:custGeom>
              <a:avLst/>
              <a:gdLst>
                <a:gd name="connsiteX0" fmla="*/ 1900 w 6816619"/>
                <a:gd name="connsiteY0" fmla="*/ 0 h 514894"/>
                <a:gd name="connsiteX1" fmla="*/ 1504220 w 6816619"/>
                <a:gd name="connsiteY1" fmla="*/ 0 h 514894"/>
                <a:gd name="connsiteX2" fmla="*/ 1522664 w 6816619"/>
                <a:gd name="connsiteY2" fmla="*/ 0 h 514894"/>
                <a:gd name="connsiteX3" fmla="*/ 3024983 w 6816619"/>
                <a:gd name="connsiteY3" fmla="*/ 0 h 514894"/>
                <a:gd name="connsiteX4" fmla="*/ 3536089 w 6816619"/>
                <a:gd name="connsiteY4" fmla="*/ 0 h 514894"/>
                <a:gd name="connsiteX5" fmla="*/ 5038408 w 6816619"/>
                <a:gd name="connsiteY5" fmla="*/ 0 h 514894"/>
                <a:gd name="connsiteX6" fmla="*/ 5056853 w 6816619"/>
                <a:gd name="connsiteY6" fmla="*/ 0 h 514894"/>
                <a:gd name="connsiteX7" fmla="*/ 6559172 w 6816619"/>
                <a:gd name="connsiteY7" fmla="*/ 0 h 514894"/>
                <a:gd name="connsiteX8" fmla="*/ 6816619 w 6816619"/>
                <a:gd name="connsiteY8" fmla="*/ 257447 h 514894"/>
                <a:gd name="connsiteX9" fmla="*/ 6559172 w 6816619"/>
                <a:gd name="connsiteY9" fmla="*/ 514894 h 514894"/>
                <a:gd name="connsiteX10" fmla="*/ 5056853 w 6816619"/>
                <a:gd name="connsiteY10" fmla="*/ 514894 h 514894"/>
                <a:gd name="connsiteX11" fmla="*/ 5038408 w 6816619"/>
                <a:gd name="connsiteY11" fmla="*/ 514894 h 514894"/>
                <a:gd name="connsiteX12" fmla="*/ 3536089 w 6816619"/>
                <a:gd name="connsiteY12" fmla="*/ 514894 h 514894"/>
                <a:gd name="connsiteX13" fmla="*/ 3023083 w 6816619"/>
                <a:gd name="connsiteY13" fmla="*/ 514894 h 514894"/>
                <a:gd name="connsiteX14" fmla="*/ 1520764 w 6816619"/>
                <a:gd name="connsiteY14" fmla="*/ 514894 h 514894"/>
                <a:gd name="connsiteX15" fmla="*/ 1502319 w 6816619"/>
                <a:gd name="connsiteY15" fmla="*/ 514894 h 514894"/>
                <a:gd name="connsiteX16" fmla="*/ 0 w 6816619"/>
                <a:gd name="connsiteY16" fmla="*/ 514894 h 514894"/>
                <a:gd name="connsiteX17" fmla="*/ 42764 w 6816619"/>
                <a:gd name="connsiteY17" fmla="*/ 463065 h 514894"/>
                <a:gd name="connsiteX18" fmla="*/ 105923 w 6816619"/>
                <a:gd name="connsiteY18" fmla="*/ 256296 h 514894"/>
                <a:gd name="connsiteX19" fmla="*/ 42764 w 6816619"/>
                <a:gd name="connsiteY19" fmla="*/ 49525 h 51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16619" h="514894">
                  <a:moveTo>
                    <a:pt x="1900" y="0"/>
                  </a:moveTo>
                  <a:lnTo>
                    <a:pt x="1504220" y="0"/>
                  </a:lnTo>
                  <a:lnTo>
                    <a:pt x="1522664" y="0"/>
                  </a:lnTo>
                  <a:lnTo>
                    <a:pt x="3024983" y="0"/>
                  </a:lnTo>
                  <a:lnTo>
                    <a:pt x="3536089" y="0"/>
                  </a:lnTo>
                  <a:lnTo>
                    <a:pt x="5038408" y="0"/>
                  </a:lnTo>
                  <a:lnTo>
                    <a:pt x="5056853" y="0"/>
                  </a:lnTo>
                  <a:lnTo>
                    <a:pt x="6559172" y="0"/>
                  </a:lnTo>
                  <a:cubicBezTo>
                    <a:pt x="6701356" y="0"/>
                    <a:pt x="6816619" y="115263"/>
                    <a:pt x="6816619" y="257447"/>
                  </a:cubicBezTo>
                  <a:cubicBezTo>
                    <a:pt x="6816619" y="399631"/>
                    <a:pt x="6701356" y="514894"/>
                    <a:pt x="6559172" y="514894"/>
                  </a:cubicBezTo>
                  <a:lnTo>
                    <a:pt x="5056853" y="514894"/>
                  </a:lnTo>
                  <a:lnTo>
                    <a:pt x="5038408" y="514894"/>
                  </a:lnTo>
                  <a:lnTo>
                    <a:pt x="3536089" y="514894"/>
                  </a:lnTo>
                  <a:lnTo>
                    <a:pt x="3023083" y="514894"/>
                  </a:lnTo>
                  <a:lnTo>
                    <a:pt x="1520764" y="514894"/>
                  </a:lnTo>
                  <a:lnTo>
                    <a:pt x="1502319" y="514894"/>
                  </a:lnTo>
                  <a:lnTo>
                    <a:pt x="0" y="514894"/>
                  </a:lnTo>
                  <a:lnTo>
                    <a:pt x="42764" y="463065"/>
                  </a:lnTo>
                  <a:cubicBezTo>
                    <a:pt x="82640" y="404042"/>
                    <a:pt x="105923" y="332887"/>
                    <a:pt x="105923" y="256296"/>
                  </a:cubicBezTo>
                  <a:cubicBezTo>
                    <a:pt x="105923" y="179704"/>
                    <a:pt x="82640" y="108550"/>
                    <a:pt x="42764" y="49525"/>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600" dirty="0"/>
            </a:p>
          </p:txBody>
        </p:sp>
        <p:grpSp>
          <p:nvGrpSpPr>
            <p:cNvPr id="45" name="PA_淘宝店chenying0907出品 46"/>
            <p:cNvGrpSpPr/>
            <p:nvPr>
              <p:custDataLst>
                <p:tags r:id="rId1"/>
              </p:custDataLst>
            </p:nvPr>
          </p:nvGrpSpPr>
          <p:grpSpPr>
            <a:xfrm>
              <a:off x="194052" y="190083"/>
              <a:ext cx="714253" cy="714253"/>
              <a:chOff x="304799" y="673100"/>
              <a:chExt cx="4000500" cy="4000499"/>
            </a:xfrm>
            <a:effectLst>
              <a:outerShdw blurRad="444500" dist="254000" dir="8100000" algn="tr" rotWithShape="0">
                <a:prstClr val="black">
                  <a:alpha val="50000"/>
                </a:prstClr>
              </a:outerShdw>
            </a:effectLst>
          </p:grpSpPr>
          <p:sp>
            <p:nvSpPr>
              <p:cNvPr id="50" name="同心圆 47"/>
              <p:cNvSpPr/>
              <p:nvPr/>
            </p:nvSpPr>
            <p:spPr>
              <a:xfrm>
                <a:off x="304799" y="673100"/>
                <a:ext cx="4000500" cy="4000499"/>
              </a:xfrm>
              <a:prstGeom prst="donut">
                <a:avLst>
                  <a:gd name="adj" fmla="val 4879"/>
                </a:avLst>
              </a:prstGeom>
              <a:gradFill>
                <a:gsLst>
                  <a:gs pos="0">
                    <a:srgbClr val="F1F3F2"/>
                  </a:gs>
                  <a:gs pos="55000">
                    <a:srgbClr val="F1F3F2"/>
                  </a:gs>
                  <a:gs pos="100000">
                    <a:srgbClr val="B2B2B2"/>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tx1"/>
                  </a:solidFill>
                  <a:ea typeface="微软雅黑" panose="020B0503020204020204" pitchFamily="34" charset="-122"/>
                </a:endParaRPr>
              </a:p>
            </p:txBody>
          </p:sp>
          <p:sp>
            <p:nvSpPr>
              <p:cNvPr id="51" name="淘宝店chenying0907出品 48"/>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ea typeface="微软雅黑" panose="020B0503020204020204" pitchFamily="34" charset="-122"/>
                </a:endParaRPr>
              </a:p>
            </p:txBody>
          </p:sp>
        </p:grpSp>
      </p:grpSp>
      <p:pic>
        <p:nvPicPr>
          <p:cNvPr id="52" name="图片 5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4" name="文本框 3"/>
          <p:cNvSpPr txBox="1"/>
          <p:nvPr/>
        </p:nvSpPr>
        <p:spPr>
          <a:xfrm>
            <a:off x="1296670" y="292735"/>
            <a:ext cx="4938395" cy="1076325"/>
          </a:xfrm>
          <a:prstGeom prst="rect">
            <a:avLst/>
          </a:prstGeom>
          <a:noFill/>
        </p:spPr>
        <p:txBody>
          <a:bodyPr wrap="square" rtlCol="0">
            <a:spAutoFit/>
          </a:bodyPr>
          <a:p>
            <a:r>
              <a:rPr lang="en-US" altLang="zh-CN" sz="32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mn-ea"/>
              </a:rPr>
              <a:t>Definition</a:t>
            </a:r>
            <a:endParaRPr lang="en-US" altLang="zh-CN" sz="32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a:p>
            <a:endParaRPr lang="en-US" altLang="zh-CN" sz="3200">
              <a:solidFill>
                <a:srgbClr val="FFFF00"/>
              </a:solidFill>
            </a:endParaRPr>
          </a:p>
        </p:txBody>
      </p:sp>
      <p:sp>
        <p:nvSpPr>
          <p:cNvPr id="8" name="文本框 7"/>
          <p:cNvSpPr txBox="1"/>
          <p:nvPr/>
        </p:nvSpPr>
        <p:spPr>
          <a:xfrm>
            <a:off x="810895" y="1442720"/>
            <a:ext cx="10793095" cy="2347595"/>
          </a:xfrm>
          <a:prstGeom prst="rect">
            <a:avLst/>
          </a:prstGeom>
          <a:noFill/>
        </p:spPr>
        <p:txBody>
          <a:bodyPr wrap="square" rtlCol="0">
            <a:noAutofit/>
          </a:bodyPr>
          <a:p>
            <a:pPr indent="0">
              <a:buFont typeface="Arial" panose="020B0604020202020204" pitchFamily="34" charset="0"/>
              <a:buNone/>
            </a:pPr>
            <a:r>
              <a:rPr sz="2800">
                <a:solidFill>
                  <a:srgbClr val="FF0000"/>
                </a:solidFill>
              </a:rPr>
              <a:t>Literature from the founding of New China in 1949 to the present day is referred to as contemporary literature. </a:t>
            </a:r>
            <a:endParaRPr sz="2800">
              <a:solidFill>
                <a:srgbClr val="FF0000"/>
              </a:solidFill>
            </a:endParaRPr>
          </a:p>
          <a:p>
            <a:pPr indent="0">
              <a:buFont typeface="Arial" panose="020B0604020202020204" pitchFamily="34" charset="0"/>
              <a:buNone/>
            </a:pPr>
            <a:r>
              <a:rPr sz="2800">
                <a:solidFill>
                  <a:srgbClr val="FF0000"/>
                </a:solidFill>
              </a:rPr>
              <a:t>从 1949 年新中国成立到现在的文学被称为当代文学。</a:t>
            </a:r>
            <a:endParaRPr sz="2800">
              <a:solidFill>
                <a:srgbClr val="FF0000"/>
              </a:solidFill>
            </a:endParaRPr>
          </a:p>
          <a:p>
            <a:pPr indent="0">
              <a:buFont typeface="Arial" panose="020B0604020202020204" pitchFamily="34" charset="0"/>
              <a:buNone/>
            </a:pPr>
            <a:endParaRPr sz="2800">
              <a:solidFill>
                <a:srgbClr val="FF0000"/>
              </a:solidFill>
            </a:endParaRPr>
          </a:p>
          <a:p>
            <a:pPr indent="0">
              <a:buFont typeface="Arial" panose="020B0604020202020204" pitchFamily="34" charset="0"/>
              <a:buNone/>
            </a:pPr>
            <a:r>
              <a:rPr sz="2800">
                <a:solidFill>
                  <a:schemeClr val="tx1"/>
                </a:solidFill>
              </a:rPr>
              <a:t>Chinese literature from the Opium War of 1840 to the founding of the People’s Republic of China in 1949 is known as modern Chinese literature. </a:t>
            </a:r>
            <a:endParaRPr sz="2800">
              <a:solidFill>
                <a:schemeClr val="tx1"/>
              </a:solidFill>
            </a:endParaRPr>
          </a:p>
          <a:p>
            <a:pPr indent="0">
              <a:buFont typeface="Arial" panose="020B0604020202020204" pitchFamily="34" charset="0"/>
              <a:buNone/>
            </a:pPr>
            <a:r>
              <a:rPr sz="2800">
                <a:solidFill>
                  <a:schemeClr val="tx1"/>
                </a:solidFill>
              </a:rPr>
              <a:t>从1840年鸦片战争到1949年中华人民共和国成立的中国文学被称为中国现代文学。</a:t>
            </a:r>
            <a:endParaRPr sz="280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任意多边形: 形状 85"/>
          <p:cNvSpPr/>
          <p:nvPr/>
        </p:nvSpPr>
        <p:spPr>
          <a:xfrm>
            <a:off x="3899511" y="2732313"/>
            <a:ext cx="6913034" cy="1393373"/>
          </a:xfrm>
          <a:custGeom>
            <a:avLst/>
            <a:gdLst>
              <a:gd name="connsiteX0" fmla="*/ 5144 w 6196393"/>
              <a:gd name="connsiteY0" fmla="*/ 0 h 1393373"/>
              <a:gd name="connsiteX1" fmla="*/ 5499707 w 6196393"/>
              <a:gd name="connsiteY1" fmla="*/ 0 h 1393373"/>
              <a:gd name="connsiteX2" fmla="*/ 6196393 w 6196393"/>
              <a:gd name="connsiteY2" fmla="*/ 696687 h 1393373"/>
              <a:gd name="connsiteX3" fmla="*/ 5499707 w 6196393"/>
              <a:gd name="connsiteY3" fmla="*/ 1393373 h 1393373"/>
              <a:gd name="connsiteX4" fmla="*/ 0 w 6196393"/>
              <a:gd name="connsiteY4" fmla="*/ 1393373 h 1393373"/>
              <a:gd name="connsiteX5" fmla="*/ 115725 w 6196393"/>
              <a:gd name="connsiteY5" fmla="*/ 1253115 h 1393373"/>
              <a:gd name="connsiteX6" fmla="*/ 286641 w 6196393"/>
              <a:gd name="connsiteY6" fmla="*/ 693569 h 1393373"/>
              <a:gd name="connsiteX7" fmla="*/ 115725 w 6196393"/>
              <a:gd name="connsiteY7" fmla="*/ 134024 h 1393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6393" h="1393373">
                <a:moveTo>
                  <a:pt x="5144" y="0"/>
                </a:moveTo>
                <a:lnTo>
                  <a:pt x="5499707" y="0"/>
                </a:lnTo>
                <a:cubicBezTo>
                  <a:pt x="5884475" y="0"/>
                  <a:pt x="6196393" y="311918"/>
                  <a:pt x="6196393" y="696687"/>
                </a:cubicBezTo>
                <a:cubicBezTo>
                  <a:pt x="6196393" y="1081455"/>
                  <a:pt x="5884475" y="1393373"/>
                  <a:pt x="5499707" y="1393373"/>
                </a:cubicBezTo>
                <a:lnTo>
                  <a:pt x="0" y="1393373"/>
                </a:lnTo>
                <a:lnTo>
                  <a:pt x="115725" y="1253115"/>
                </a:lnTo>
                <a:cubicBezTo>
                  <a:pt x="223633" y="1093390"/>
                  <a:pt x="286641" y="900837"/>
                  <a:pt x="286641" y="693569"/>
                </a:cubicBezTo>
                <a:cubicBezTo>
                  <a:pt x="286641" y="486302"/>
                  <a:pt x="223633" y="293751"/>
                  <a:pt x="115725" y="134024"/>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bg1"/>
              </a:solidFill>
            </a:endParaRPr>
          </a:p>
        </p:txBody>
      </p:sp>
      <p:sp>
        <p:nvSpPr>
          <p:cNvPr id="37" name="淘宝店chenying0907出品 135"/>
          <p:cNvSpPr txBox="1"/>
          <p:nvPr/>
        </p:nvSpPr>
        <p:spPr>
          <a:xfrm>
            <a:off x="4120227" y="2828835"/>
            <a:ext cx="2223579" cy="1198880"/>
          </a:xfrm>
          <a:prstGeom prst="rect">
            <a:avLst/>
          </a:prstGeom>
          <a:noFill/>
        </p:spPr>
        <p:txBody>
          <a:bodyPr wrap="square" rtlCol="0">
            <a:spAutoFit/>
          </a:bodyPr>
          <a:lstStyle/>
          <a:p>
            <a:pPr algn="ctr" fontAlgn="base">
              <a:spcBef>
                <a:spcPct val="0"/>
              </a:spcBef>
              <a:spcAft>
                <a:spcPct val="0"/>
              </a:spcAft>
            </a:pPr>
            <a:r>
              <a:rPr lang="en-US" altLang="zh-CN" sz="7200" b="1" spc="600" dirty="0">
                <a:solidFill>
                  <a:schemeClr val="bg1"/>
                </a:solidFill>
                <a:latin typeface="Adobe 黑体 Std R" panose="020B0400000000000000" pitchFamily="34" charset="-122"/>
                <a:ea typeface="Adobe 黑体 Std R" panose="020B0400000000000000" pitchFamily="34" charset="-122"/>
              </a:rPr>
              <a:t>3</a:t>
            </a:r>
            <a:endParaRPr lang="zh-CN" altLang="en-US" sz="7200" b="1" spc="600" dirty="0">
              <a:solidFill>
                <a:schemeClr val="bg1"/>
              </a:solidFill>
              <a:latin typeface="Adobe 黑体 Std R" panose="020B0400000000000000" pitchFamily="34" charset="-122"/>
              <a:ea typeface="Adobe 黑体 Std R" panose="020B0400000000000000" pitchFamily="34" charset="-122"/>
            </a:endParaRPr>
          </a:p>
        </p:txBody>
      </p:sp>
      <p:sp>
        <p:nvSpPr>
          <p:cNvPr id="44" name="淘宝店chenying0907出品 137"/>
          <p:cNvSpPr txBox="1"/>
          <p:nvPr/>
        </p:nvSpPr>
        <p:spPr>
          <a:xfrm>
            <a:off x="4408170" y="3075940"/>
            <a:ext cx="6050280" cy="706755"/>
          </a:xfrm>
          <a:prstGeom prst="rect">
            <a:avLst/>
          </a:prstGeom>
          <a:noFill/>
        </p:spPr>
        <p:txBody>
          <a:bodyPr wrap="square" rtlCol="0">
            <a:spAutoFit/>
          </a:bodyPr>
          <a:lstStyle/>
          <a:p>
            <a:pPr algn="ctr"/>
            <a:r>
              <a:rPr lang="en-US" altLang="zh-CN" sz="40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Key Phases </a:t>
            </a:r>
            <a:endParaRPr lang="en-US" altLang="zh-CN" sz="40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963677" y="2544696"/>
            <a:ext cx="1935834" cy="192328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336000" y="6625651"/>
            <a:ext cx="11520000" cy="72000"/>
          </a:xfrm>
          <a:prstGeom prst="roundRect">
            <a:avLst>
              <a:gd name="adj" fmla="val 50000"/>
            </a:avLst>
          </a:pr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3" name="组合 42"/>
          <p:cNvGrpSpPr/>
          <p:nvPr/>
        </p:nvGrpSpPr>
        <p:grpSpPr>
          <a:xfrm>
            <a:off x="194052" y="190083"/>
            <a:ext cx="7537617" cy="714253"/>
            <a:chOff x="194052" y="190083"/>
            <a:chExt cx="7537617" cy="714253"/>
          </a:xfrm>
        </p:grpSpPr>
        <p:sp>
          <p:nvSpPr>
            <p:cNvPr id="44" name="任意多边形: 形状 43"/>
            <p:cNvSpPr/>
            <p:nvPr/>
          </p:nvSpPr>
          <p:spPr>
            <a:xfrm>
              <a:off x="915050" y="294563"/>
              <a:ext cx="6816619" cy="514894"/>
            </a:xfrm>
            <a:custGeom>
              <a:avLst/>
              <a:gdLst>
                <a:gd name="connsiteX0" fmla="*/ 1900 w 6816619"/>
                <a:gd name="connsiteY0" fmla="*/ 0 h 514894"/>
                <a:gd name="connsiteX1" fmla="*/ 1504220 w 6816619"/>
                <a:gd name="connsiteY1" fmla="*/ 0 h 514894"/>
                <a:gd name="connsiteX2" fmla="*/ 1522664 w 6816619"/>
                <a:gd name="connsiteY2" fmla="*/ 0 h 514894"/>
                <a:gd name="connsiteX3" fmla="*/ 3024983 w 6816619"/>
                <a:gd name="connsiteY3" fmla="*/ 0 h 514894"/>
                <a:gd name="connsiteX4" fmla="*/ 3536089 w 6816619"/>
                <a:gd name="connsiteY4" fmla="*/ 0 h 514894"/>
                <a:gd name="connsiteX5" fmla="*/ 5038408 w 6816619"/>
                <a:gd name="connsiteY5" fmla="*/ 0 h 514894"/>
                <a:gd name="connsiteX6" fmla="*/ 5056853 w 6816619"/>
                <a:gd name="connsiteY6" fmla="*/ 0 h 514894"/>
                <a:gd name="connsiteX7" fmla="*/ 6559172 w 6816619"/>
                <a:gd name="connsiteY7" fmla="*/ 0 h 514894"/>
                <a:gd name="connsiteX8" fmla="*/ 6816619 w 6816619"/>
                <a:gd name="connsiteY8" fmla="*/ 257447 h 514894"/>
                <a:gd name="connsiteX9" fmla="*/ 6559172 w 6816619"/>
                <a:gd name="connsiteY9" fmla="*/ 514894 h 514894"/>
                <a:gd name="connsiteX10" fmla="*/ 5056853 w 6816619"/>
                <a:gd name="connsiteY10" fmla="*/ 514894 h 514894"/>
                <a:gd name="connsiteX11" fmla="*/ 5038408 w 6816619"/>
                <a:gd name="connsiteY11" fmla="*/ 514894 h 514894"/>
                <a:gd name="connsiteX12" fmla="*/ 3536089 w 6816619"/>
                <a:gd name="connsiteY12" fmla="*/ 514894 h 514894"/>
                <a:gd name="connsiteX13" fmla="*/ 3023083 w 6816619"/>
                <a:gd name="connsiteY13" fmla="*/ 514894 h 514894"/>
                <a:gd name="connsiteX14" fmla="*/ 1520764 w 6816619"/>
                <a:gd name="connsiteY14" fmla="*/ 514894 h 514894"/>
                <a:gd name="connsiteX15" fmla="*/ 1502319 w 6816619"/>
                <a:gd name="connsiteY15" fmla="*/ 514894 h 514894"/>
                <a:gd name="connsiteX16" fmla="*/ 0 w 6816619"/>
                <a:gd name="connsiteY16" fmla="*/ 514894 h 514894"/>
                <a:gd name="connsiteX17" fmla="*/ 42764 w 6816619"/>
                <a:gd name="connsiteY17" fmla="*/ 463065 h 514894"/>
                <a:gd name="connsiteX18" fmla="*/ 105923 w 6816619"/>
                <a:gd name="connsiteY18" fmla="*/ 256296 h 514894"/>
                <a:gd name="connsiteX19" fmla="*/ 42764 w 6816619"/>
                <a:gd name="connsiteY19" fmla="*/ 49525 h 514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16619" h="514894">
                  <a:moveTo>
                    <a:pt x="1900" y="0"/>
                  </a:moveTo>
                  <a:lnTo>
                    <a:pt x="1504220" y="0"/>
                  </a:lnTo>
                  <a:lnTo>
                    <a:pt x="1522664" y="0"/>
                  </a:lnTo>
                  <a:lnTo>
                    <a:pt x="3024983" y="0"/>
                  </a:lnTo>
                  <a:lnTo>
                    <a:pt x="3536089" y="0"/>
                  </a:lnTo>
                  <a:lnTo>
                    <a:pt x="5038408" y="0"/>
                  </a:lnTo>
                  <a:lnTo>
                    <a:pt x="5056853" y="0"/>
                  </a:lnTo>
                  <a:lnTo>
                    <a:pt x="6559172" y="0"/>
                  </a:lnTo>
                  <a:cubicBezTo>
                    <a:pt x="6701356" y="0"/>
                    <a:pt x="6816619" y="115263"/>
                    <a:pt x="6816619" y="257447"/>
                  </a:cubicBezTo>
                  <a:cubicBezTo>
                    <a:pt x="6816619" y="399631"/>
                    <a:pt x="6701356" y="514894"/>
                    <a:pt x="6559172" y="514894"/>
                  </a:cubicBezTo>
                  <a:lnTo>
                    <a:pt x="5056853" y="514894"/>
                  </a:lnTo>
                  <a:lnTo>
                    <a:pt x="5038408" y="514894"/>
                  </a:lnTo>
                  <a:lnTo>
                    <a:pt x="3536089" y="514894"/>
                  </a:lnTo>
                  <a:lnTo>
                    <a:pt x="3023083" y="514894"/>
                  </a:lnTo>
                  <a:lnTo>
                    <a:pt x="1520764" y="514894"/>
                  </a:lnTo>
                  <a:lnTo>
                    <a:pt x="1502319" y="514894"/>
                  </a:lnTo>
                  <a:lnTo>
                    <a:pt x="0" y="514894"/>
                  </a:lnTo>
                  <a:lnTo>
                    <a:pt x="42764" y="463065"/>
                  </a:lnTo>
                  <a:cubicBezTo>
                    <a:pt x="82640" y="404042"/>
                    <a:pt x="105923" y="332887"/>
                    <a:pt x="105923" y="256296"/>
                  </a:cubicBezTo>
                  <a:cubicBezTo>
                    <a:pt x="105923" y="179704"/>
                    <a:pt x="82640" y="108550"/>
                    <a:pt x="42764" y="49525"/>
                  </a:cubicBezTo>
                  <a:close/>
                </a:path>
              </a:pathLst>
            </a:custGeom>
            <a:solidFill>
              <a:srgbClr val="004AA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600" dirty="0"/>
            </a:p>
          </p:txBody>
        </p:sp>
        <p:grpSp>
          <p:nvGrpSpPr>
            <p:cNvPr id="45" name="PA_淘宝店chenying0907出品 46"/>
            <p:cNvGrpSpPr/>
            <p:nvPr>
              <p:custDataLst>
                <p:tags r:id="rId1"/>
              </p:custDataLst>
            </p:nvPr>
          </p:nvGrpSpPr>
          <p:grpSpPr>
            <a:xfrm>
              <a:off x="194052" y="190083"/>
              <a:ext cx="714253" cy="714253"/>
              <a:chOff x="304799" y="673100"/>
              <a:chExt cx="4000500" cy="4000499"/>
            </a:xfrm>
            <a:effectLst>
              <a:outerShdw blurRad="444500" dist="254000" dir="8100000" algn="tr" rotWithShape="0">
                <a:prstClr val="black">
                  <a:alpha val="50000"/>
                </a:prstClr>
              </a:outerShdw>
            </a:effectLst>
          </p:grpSpPr>
          <p:sp>
            <p:nvSpPr>
              <p:cNvPr id="50" name="同心圆 47"/>
              <p:cNvSpPr/>
              <p:nvPr/>
            </p:nvSpPr>
            <p:spPr>
              <a:xfrm>
                <a:off x="304799" y="673100"/>
                <a:ext cx="4000500" cy="4000499"/>
              </a:xfrm>
              <a:prstGeom prst="donut">
                <a:avLst>
                  <a:gd name="adj" fmla="val 4879"/>
                </a:avLst>
              </a:prstGeom>
              <a:gradFill>
                <a:gsLst>
                  <a:gs pos="0">
                    <a:srgbClr val="F1F3F2"/>
                  </a:gs>
                  <a:gs pos="55000">
                    <a:srgbClr val="F1F3F2"/>
                  </a:gs>
                  <a:gs pos="100000">
                    <a:srgbClr val="B2B2B2"/>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tx1"/>
                  </a:solidFill>
                  <a:ea typeface="微软雅黑" panose="020B0503020204020204" pitchFamily="34" charset="-122"/>
                </a:endParaRPr>
              </a:p>
            </p:txBody>
          </p:sp>
          <p:sp>
            <p:nvSpPr>
              <p:cNvPr id="51" name="淘宝店chenying0907出品 48"/>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ea typeface="微软雅黑" panose="020B0503020204020204" pitchFamily="34" charset="-122"/>
                </a:endParaRPr>
              </a:p>
            </p:txBody>
          </p:sp>
        </p:grpSp>
      </p:grpSp>
      <p:pic>
        <p:nvPicPr>
          <p:cNvPr id="52" name="图片 5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37130" y="124230"/>
            <a:ext cx="1253024" cy="1244902"/>
          </a:xfrm>
          <a:prstGeom prst="rect">
            <a:avLst/>
          </a:prstGeom>
        </p:spPr>
      </p:pic>
      <p:sp>
        <p:nvSpPr>
          <p:cNvPr id="4" name="文本框 3"/>
          <p:cNvSpPr txBox="1"/>
          <p:nvPr/>
        </p:nvSpPr>
        <p:spPr>
          <a:xfrm>
            <a:off x="1235075" y="294640"/>
            <a:ext cx="4938395" cy="1076325"/>
          </a:xfrm>
          <a:prstGeom prst="rect">
            <a:avLst/>
          </a:prstGeom>
          <a:noFill/>
        </p:spPr>
        <p:txBody>
          <a:bodyPr wrap="square" rtlCol="0">
            <a:spAutoFit/>
          </a:bodyPr>
          <a:p>
            <a:r>
              <a:rPr lang="en-US" altLang="zh-CN" sz="32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mn-ea"/>
              </a:rPr>
              <a:t>Key Phases </a:t>
            </a:r>
            <a:endParaRPr lang="en-US" altLang="zh-CN" sz="3200" b="1" dirty="0" err="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a:p>
            <a:endParaRPr lang="en-US" altLang="zh-CN" sz="3200">
              <a:solidFill>
                <a:srgbClr val="FFFF00"/>
              </a:solidFill>
            </a:endParaRPr>
          </a:p>
        </p:txBody>
      </p:sp>
      <p:sp>
        <p:nvSpPr>
          <p:cNvPr id="8" name="文本框 7"/>
          <p:cNvSpPr txBox="1"/>
          <p:nvPr/>
        </p:nvSpPr>
        <p:spPr>
          <a:xfrm>
            <a:off x="810895" y="1442720"/>
            <a:ext cx="10793095" cy="2347595"/>
          </a:xfrm>
          <a:prstGeom prst="rect">
            <a:avLst/>
          </a:prstGeom>
          <a:noFill/>
        </p:spPr>
        <p:txBody>
          <a:bodyPr wrap="square" rtlCol="0">
            <a:noAutofit/>
          </a:bodyPr>
          <a:p>
            <a:pPr indent="0">
              <a:buFont typeface="Arial" panose="020B0604020202020204" pitchFamily="34" charset="0"/>
              <a:buNone/>
            </a:pPr>
            <a:r>
              <a:rPr lang="en-US" sz="2800">
                <a:solidFill>
                  <a:srgbClr val="FF0000"/>
                </a:solidFill>
              </a:rPr>
              <a:t>1. Early Years (1949-1976):</a:t>
            </a:r>
            <a:endParaRPr lang="en-US" sz="2800">
              <a:solidFill>
                <a:srgbClr val="FF0000"/>
              </a:solidFill>
            </a:endParaRPr>
          </a:p>
          <a:p>
            <a:pPr marL="457200" indent="-457200">
              <a:buFont typeface="Arial" panose="020B0604020202020204" pitchFamily="34" charset="0"/>
              <a:buChar char="•"/>
            </a:pPr>
            <a:r>
              <a:rPr lang="en-US" sz="2800">
                <a:solidFill>
                  <a:schemeClr val="tx1"/>
                </a:solidFill>
              </a:rPr>
              <a:t>Socialist realism, collective narratives, model heroes</a:t>
            </a:r>
            <a:endParaRPr lang="en-US" sz="2800">
              <a:solidFill>
                <a:schemeClr val="tx1"/>
              </a:solidFill>
            </a:endParaRPr>
          </a:p>
          <a:p>
            <a:pPr indent="0">
              <a:buFont typeface="Arial" panose="020B0604020202020204" pitchFamily="34" charset="0"/>
              <a:buNone/>
            </a:pPr>
            <a:r>
              <a:rPr lang="en-US" sz="2800">
                <a:solidFill>
                  <a:srgbClr val="FF0000"/>
                </a:solidFill>
              </a:rPr>
              <a:t>2. </a:t>
            </a:r>
            <a:r>
              <a:rPr sz="2800">
                <a:solidFill>
                  <a:srgbClr val="FF0000"/>
                </a:solidFill>
              </a:rPr>
              <a:t>Post-Cultural Revolution Era (1976-1989): </a:t>
            </a:r>
            <a:endParaRPr sz="2800">
              <a:solidFill>
                <a:srgbClr val="FF0000"/>
              </a:solidFill>
            </a:endParaRPr>
          </a:p>
          <a:p>
            <a:pPr marL="457200" indent="-457200">
              <a:buFont typeface="Arial" panose="020B0604020202020204" pitchFamily="34" charset="0"/>
              <a:buChar char="•"/>
            </a:pPr>
            <a:r>
              <a:rPr sz="2800">
                <a:solidFill>
                  <a:schemeClr val="tx1"/>
                </a:solidFill>
              </a:rPr>
              <a:t>This period marked a literary renaissance, as writers began to express their experiences and observations of society. </a:t>
            </a:r>
            <a:endParaRPr sz="2800">
              <a:solidFill>
                <a:schemeClr val="tx1"/>
              </a:solidFill>
            </a:endParaRPr>
          </a:p>
          <a:p>
            <a:pPr marL="457200" indent="-457200">
              <a:buFont typeface="Arial" panose="020B0604020202020204" pitchFamily="34" charset="0"/>
              <a:buChar char="•"/>
            </a:pPr>
            <a:r>
              <a:rPr lang="en-US" sz="2800">
                <a:solidFill>
                  <a:schemeClr val="tx1"/>
                </a:solidFill>
              </a:rPr>
              <a:t>S</a:t>
            </a:r>
            <a:r>
              <a:rPr sz="2800">
                <a:solidFill>
                  <a:schemeClr val="tx1"/>
                </a:solidFill>
              </a:rPr>
              <a:t>car </a:t>
            </a:r>
            <a:r>
              <a:rPr lang="en-US" sz="2800">
                <a:solidFill>
                  <a:schemeClr val="tx1"/>
                </a:solidFill>
              </a:rPr>
              <a:t>L</a:t>
            </a:r>
            <a:r>
              <a:rPr sz="2800">
                <a:solidFill>
                  <a:schemeClr val="tx1"/>
                </a:solidFill>
              </a:rPr>
              <a:t>iterature</a:t>
            </a:r>
            <a:r>
              <a:rPr lang="zh-CN" sz="2800">
                <a:solidFill>
                  <a:schemeClr val="tx1"/>
                </a:solidFill>
              </a:rPr>
              <a:t>伤痕文学</a:t>
            </a:r>
            <a:r>
              <a:rPr lang="en-US" sz="2800">
                <a:solidFill>
                  <a:schemeClr val="tx1"/>
                </a:solidFill>
              </a:rPr>
              <a:t> :</a:t>
            </a:r>
            <a:r>
              <a:rPr sz="2800">
                <a:solidFill>
                  <a:schemeClr val="tx1"/>
                </a:solidFill>
              </a:rPr>
              <a:t>focus on trauma and the scars left by the Cultural Revolution.</a:t>
            </a:r>
            <a:endParaRPr sz="2800">
              <a:solidFill>
                <a:schemeClr val="tx1"/>
              </a:solidFill>
            </a:endParaRPr>
          </a:p>
          <a:p>
            <a:pPr indent="0">
              <a:buFont typeface="Arial" panose="020B0604020202020204" pitchFamily="34" charset="0"/>
              <a:buNone/>
            </a:pPr>
            <a:r>
              <a:rPr lang="en-US" sz="2800">
                <a:solidFill>
                  <a:srgbClr val="FF0000"/>
                </a:solidFill>
              </a:rPr>
              <a:t>3. </a:t>
            </a:r>
            <a:r>
              <a:rPr sz="2800">
                <a:solidFill>
                  <a:srgbClr val="FF0000"/>
                </a:solidFill>
              </a:rPr>
              <a:t>1990s: Literature of the 1980s and 1990s: </a:t>
            </a:r>
            <a:endParaRPr sz="2800">
              <a:solidFill>
                <a:srgbClr val="FF0000"/>
              </a:solidFill>
            </a:endParaRPr>
          </a:p>
          <a:p>
            <a:pPr indent="0">
              <a:buFont typeface="Arial" panose="020B0604020202020204" pitchFamily="34" charset="0"/>
              <a:buNone/>
            </a:pPr>
            <a:r>
              <a:rPr lang="en-US" sz="2800">
                <a:solidFill>
                  <a:schemeClr val="tx1"/>
                </a:solidFill>
              </a:rPr>
              <a:t>R</a:t>
            </a:r>
            <a:r>
              <a:rPr sz="2800">
                <a:solidFill>
                  <a:schemeClr val="tx1"/>
                </a:solidFill>
              </a:rPr>
              <a:t>oot-seeking </a:t>
            </a:r>
            <a:r>
              <a:rPr lang="en-US" sz="2800">
                <a:solidFill>
                  <a:schemeClr val="tx1"/>
                </a:solidFill>
              </a:rPr>
              <a:t>L</a:t>
            </a:r>
            <a:r>
              <a:rPr sz="2800">
                <a:solidFill>
                  <a:schemeClr val="tx1"/>
                </a:solidFill>
              </a:rPr>
              <a:t>iterature</a:t>
            </a:r>
            <a:r>
              <a:rPr lang="zh-CN" sz="2800">
                <a:solidFill>
                  <a:schemeClr val="tx1"/>
                </a:solidFill>
              </a:rPr>
              <a:t>寻根文学</a:t>
            </a:r>
            <a:r>
              <a:rPr lang="en-US" altLang="zh-CN" sz="2800">
                <a:solidFill>
                  <a:schemeClr val="tx1"/>
                </a:solidFill>
              </a:rPr>
              <a:t>:</a:t>
            </a:r>
            <a:r>
              <a:rPr sz="2800">
                <a:solidFill>
                  <a:schemeClr val="tx1"/>
                </a:solidFill>
              </a:rPr>
              <a:t>reconnect with Chinese cultural traditions and explore the complexities of identity. </a:t>
            </a:r>
            <a:endParaRPr sz="2800">
              <a:solidFill>
                <a:schemeClr val="tx1"/>
              </a:solidFill>
            </a:endParaRPr>
          </a:p>
          <a:p>
            <a:pPr indent="0">
              <a:buFont typeface="Arial" panose="020B0604020202020204" pitchFamily="34" charset="0"/>
              <a:buNone/>
            </a:pPr>
            <a:endParaRPr sz="2800">
              <a:solidFill>
                <a:schemeClr val="tx1"/>
              </a:solidFill>
            </a:endParaRPr>
          </a:p>
          <a:p>
            <a:pPr indent="0">
              <a:buFont typeface="Arial" panose="020B0604020202020204" pitchFamily="34" charset="0"/>
              <a:buNone/>
            </a:pPr>
            <a:endParaRPr sz="2800">
              <a:solidFill>
                <a:schemeClr val="tx1"/>
              </a:solidFill>
            </a:endParaRPr>
          </a:p>
        </p:txBody>
      </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PA" val="v3.0.1"/>
</p:tagLst>
</file>

<file path=ppt/tags/tag11.xml><?xml version="1.0" encoding="utf-8"?>
<p:tagLst xmlns:p="http://schemas.openxmlformats.org/presentationml/2006/main">
  <p:tag name="KSO_WM_DIAGRAM_VIRTUALLY_FRAME" val="{&quot;height&quot;:376.7,&quot;left&quot;:88.25,&quot;top&quot;:102.85,&quot;width&quot;:759.2}"/>
</p:tagLst>
</file>

<file path=ppt/tags/tag12.xml><?xml version="1.0" encoding="utf-8"?>
<p:tagLst xmlns:p="http://schemas.openxmlformats.org/presentationml/2006/main">
  <p:tag name="KSO_WM_DIAGRAM_VIRTUALLY_FRAME" val="{&quot;height&quot;:376.7,&quot;left&quot;:88.25,&quot;top&quot;:102.85,&quot;width&quot;:759.2}"/>
</p:tagLst>
</file>

<file path=ppt/tags/tag13.xml><?xml version="1.0" encoding="utf-8"?>
<p:tagLst xmlns:p="http://schemas.openxmlformats.org/presentationml/2006/main">
  <p:tag name="KSO_WM_BEAUTIFY_FLAG" val=""/>
  <p:tag name="KSO_WM_DIAGRAM_VIRTUALLY_FRAME" val="{&quot;height&quot;:376.7,&quot;left&quot;:88.25,&quot;top&quot;:102.85,&quot;width&quot;:759.2}"/>
</p:tagLst>
</file>

<file path=ppt/tags/tag14.xml><?xml version="1.0" encoding="utf-8"?>
<p:tagLst xmlns:p="http://schemas.openxmlformats.org/presentationml/2006/main">
  <p:tag name="KSO_WM_BEAUTIFY_FLAG" val=""/>
  <p:tag name="KSO_WM_DIAGRAM_VIRTUALLY_FRAME" val="{&quot;height&quot;:376.7,&quot;left&quot;:88.25,&quot;top&quot;:102.85,&quot;width&quot;:759.2}"/>
</p:tagLst>
</file>

<file path=ppt/tags/tag15.xml><?xml version="1.0" encoding="utf-8"?>
<p:tagLst xmlns:p="http://schemas.openxmlformats.org/presentationml/2006/main">
  <p:tag name="COMMONDATA" val="eyJoZGlkIjoiNzEwZGIwMzQ5NzgxOTJmOGU2MGJjNDc2YmJhMDY4MWMifQ=="/>
</p:tagLst>
</file>

<file path=ppt/tags/tag2.xml><?xml version="1.0" encoding="utf-8"?>
<p:tagLst xmlns:p="http://schemas.openxmlformats.org/presentationml/2006/main">
  <p:tag name="PA" val="v3.0.1"/>
</p:tagLst>
</file>

<file path=ppt/tags/tag3.xml><?xml version="1.0" encoding="utf-8"?>
<p:tagLst xmlns:p="http://schemas.openxmlformats.org/presentationml/2006/main">
  <p:tag name="PA" val="v3.0.1"/>
</p:tagLst>
</file>

<file path=ppt/tags/tag4.xml><?xml version="1.0" encoding="utf-8"?>
<p:tagLst xmlns:p="http://schemas.openxmlformats.org/presentationml/2006/main">
  <p:tag name="PA" val="v3.0.1"/>
</p:tagLst>
</file>

<file path=ppt/tags/tag5.xml><?xml version="1.0" encoding="utf-8"?>
<p:tagLst xmlns:p="http://schemas.openxmlformats.org/presentationml/2006/main">
  <p:tag name="PA" val="v3.0.1"/>
</p:tagLst>
</file>

<file path=ppt/tags/tag6.xml><?xml version="1.0" encoding="utf-8"?>
<p:tagLst xmlns:p="http://schemas.openxmlformats.org/presentationml/2006/main">
  <p:tag name="KSO_WM_DIAGRAM_VIRTUALLY_FRAME" val="{&quot;height&quot;:379,&quot;left&quot;:88.25,&quot;top&quot;:100.55,&quot;width&quot;:754.4}"/>
</p:tagLst>
</file>

<file path=ppt/tags/tag7.xml><?xml version="1.0" encoding="utf-8"?>
<p:tagLst xmlns:p="http://schemas.openxmlformats.org/presentationml/2006/main">
  <p:tag name="KSO_WM_DIAGRAM_VIRTUALLY_FRAME" val="{&quot;height&quot;:379,&quot;left&quot;:88.25,&quot;top&quot;:100.55,&quot;width&quot;:754.4}"/>
</p:tagLst>
</file>

<file path=ppt/tags/tag8.xml><?xml version="1.0" encoding="utf-8"?>
<p:tagLst xmlns:p="http://schemas.openxmlformats.org/presentationml/2006/main">
  <p:tag name="KSO_WM_BEAUTIFY_FLAG" val=""/>
  <p:tag name="KSO_WM_DIAGRAM_VIRTUALLY_FRAME" val="{&quot;height&quot;:379,&quot;left&quot;:88.25,&quot;top&quot;:100.55,&quot;width&quot;:754.4}"/>
</p:tagLst>
</file>

<file path=ppt/tags/tag9.xml><?xml version="1.0" encoding="utf-8"?>
<p:tagLst xmlns:p="http://schemas.openxmlformats.org/presentationml/2006/main">
  <p:tag name="KSO_WM_BEAUTIFY_FLAG" val=""/>
  <p:tag name="KSO_WM_DIAGRAM_VIRTUALLY_FRAME" val="{&quot;height&quot;:379,&quot;left&quot;:88.25,&quot;top&quot;:100.55,&quot;width&quot;:754.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3803</Words>
  <Application>WPS 演示</Application>
  <PresentationFormat>宽屏</PresentationFormat>
  <Paragraphs>99</Paragraphs>
  <Slides>16</Slides>
  <Notes>12</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16</vt:i4>
      </vt:variant>
    </vt:vector>
  </HeadingPairs>
  <TitlesOfParts>
    <vt:vector size="29" baseType="lpstr">
      <vt:lpstr>Arial</vt:lpstr>
      <vt:lpstr>宋体</vt:lpstr>
      <vt:lpstr>Wingdings</vt:lpstr>
      <vt:lpstr>微软雅黑</vt:lpstr>
      <vt:lpstr>Adobe 黑体 Std R</vt:lpstr>
      <vt:lpstr>黑体</vt:lpstr>
      <vt:lpstr>Times New Roman</vt:lpstr>
      <vt:lpstr>等线</vt:lpstr>
      <vt:lpstr>Arial Unicode MS</vt:lpstr>
      <vt:lpstr>等线 Light</vt:lpstr>
      <vt:lpstr>Calibri</vt:lpstr>
      <vt:lpstr>楷体</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刘 宇</dc:creator>
  <cp:lastModifiedBy>歌颂者</cp:lastModifiedBy>
  <cp:revision>88</cp:revision>
  <dcterms:created xsi:type="dcterms:W3CDTF">2018-04-17T07:37:00Z</dcterms:created>
  <dcterms:modified xsi:type="dcterms:W3CDTF">2024-09-25T09:31:18Z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2052-12.1.0.18276</vt:lpwstr>
  </property>
  <property fmtid="{D5CDD505-2E9C-101B-9397-08002B2CF9AE}" pid="3" name="ICV">
    <vt:lpwstr>F377D8EAEC8148A79C14609C211948CD_13</vt:lpwstr>
  </property>
</Properties>
</file>