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49A483-48DF-1724-F9B2-EB3F7E14F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1889318-F215-74C7-6CA8-0AF89DDC9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056EF6-F376-3E4B-7FB9-6996520A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887-64B8-421A-86F9-E12A33EB94C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C44176-C9D8-BE5D-E39A-E0ED5814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375E07-BF80-A204-1B68-5E84EAA1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F046-43C0-4806-966B-3EF43C4C1E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40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95CBCC-9468-60F5-ECE8-2138AA70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1D5A01-0371-B0F7-9A12-5D6E9756D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F82D99-FA10-A99A-1AD9-F7C64F2F0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887-64B8-421A-86F9-E12A33EB94C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4BD8F0-8F4A-411A-9DE7-B979DF85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3581E2-A9EB-982E-4F29-DA2171EC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F046-43C0-4806-966B-3EF43C4C1E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76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E638D0F-2D08-2BB0-4686-92F517713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45057E-BEB4-9557-FED1-010B5100A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660EF-F0D2-A1C2-3B50-E31F367C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887-64B8-421A-86F9-E12A33EB94C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6CBD01-F90D-8E8A-DE0A-88086CD5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2FB780-3661-0049-3434-FB33E8F3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F046-43C0-4806-966B-3EF43C4C1E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5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5DB57-746C-1D7B-8825-3AF57CD9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F8A2AC-52D6-8E13-89EC-C72680DD0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9C7A5B-1ABA-839C-6277-3841EBE6C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887-64B8-421A-86F9-E12A33EB94C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9BC95F-BF54-E107-FFE4-0925DF40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FC7F-633C-45B9-3E6D-3318847F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F046-43C0-4806-966B-3EF43C4C1E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03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570883-9989-F32A-E710-96C493FF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58F8A0-148A-B257-EC0F-59DFD15B3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8E4008-4622-478F-DEDA-C218EA58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887-64B8-421A-86F9-E12A33EB94C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7DE4D9-C7DA-F917-4C1C-0D7D88B7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6FFB77-1DEF-D635-64D1-590982DB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F046-43C0-4806-966B-3EF43C4C1E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55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7B7500-ED76-BFB3-510E-00FF57274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BEC6FA-0665-5B6D-CD8D-67E1DDB77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42F655-F2B4-2C50-2681-07FE44B44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493605-6E34-669C-70AE-6C7406F5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887-64B8-421A-86F9-E12A33EB94C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14B8D3-B555-DFDB-D9BF-7D6B4AB5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48B509-613F-CD0B-56E1-F647861E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F046-43C0-4806-966B-3EF43C4C1E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08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ECE7E9-8F75-58B9-9932-33CC2238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20975E-9442-0C8F-DBB1-A4EC8B737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C058E5-CE2E-CCFA-08FF-30F8935BD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3900AAD-3489-04CD-D70E-E3E10280CF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7B4A8E0-47A1-6E5F-7B13-6C44D73BA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2B7B058-10C5-A469-6703-7E8C5DA78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887-64B8-421A-86F9-E12A33EB94C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03FCB44-8F51-19C9-9D8E-F101116E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010FE41-6E03-1605-9BEA-3DD991E4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F046-43C0-4806-966B-3EF43C4C1E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84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53614E-A691-68AC-D17D-009DC8F4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C344222-B224-8E56-648C-8ED75237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887-64B8-421A-86F9-E12A33EB94C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E06BF3-B700-C45C-C3B2-FCF3D88F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47C31E-6852-B978-B0F7-DE50844A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F046-43C0-4806-966B-3EF43C4C1E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80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364F504-D701-41DB-FC9F-97141889A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887-64B8-421A-86F9-E12A33EB94C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8E2E5EE-4F9D-6183-40E1-2533C04D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98D983-E74E-7225-ED37-7A3150D8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F046-43C0-4806-966B-3EF43C4C1E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42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8BD9A-CD90-FCF1-C01E-6270E2A0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EA468D-E844-4D6A-85FB-8DA1C9BF3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8B358A-848B-6E0E-C63D-1A6220EF9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17AE16-62E9-CEE4-20BA-C0E81B75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887-64B8-421A-86F9-E12A33EB94C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DB00ED-D093-E604-4823-FE16D4E1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D51457-5899-26BE-8769-56748271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F046-43C0-4806-966B-3EF43C4C1E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28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94B8DD-4998-7D87-D205-44B30A9C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1A467D-5461-940E-F27D-CF7009C220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D383C9D-EDB4-22C5-A832-41A8C12AA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F9E3B5-301B-8965-32B8-4E779DA7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887-64B8-421A-86F9-E12A33EB94C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C0EBB3-E521-0E40-578F-3265CA42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75E510-1975-23F9-04C1-0C7BE6BF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F046-43C0-4806-966B-3EF43C4C1E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59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0E7EF7C-9733-D35B-3D01-1908EF0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B4993D-EC5E-6CA1-4FC7-DF24C5965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1F3FE6-554A-3471-2FCB-25924A047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D7887-64B8-421A-86F9-E12A33EB94C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01C22E-0E25-10ED-0CCB-094973DFD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2BB2A8-8AB0-099A-B331-8D6048848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0F046-43C0-4806-966B-3EF43C4C1E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55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3BEE72-37FF-3890-A6B2-A85F20A99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998" y="121336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Wang </a:t>
            </a:r>
            <a:r>
              <a:rPr lang="en-US" altLang="zh-CN" sz="4000" b="1" dirty="0" err="1"/>
              <a:t>Shouren</a:t>
            </a:r>
            <a:r>
              <a:rPr lang="en-US" altLang="zh-CN" sz="4000" b="1" dirty="0"/>
              <a:t>: The Sage of Mind and Chinese Neo-Confucianism</a:t>
            </a:r>
            <a:endParaRPr lang="zh-CN" altLang="en-US" sz="40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6A7D36-2366-A313-D79D-6FCD4FC11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8547" y="5700345"/>
            <a:ext cx="5011554" cy="517575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lang="en-US" altLang="zh-CN" dirty="0" err="1"/>
              <a:t>Presenter:</a:t>
            </a:r>
            <a:r>
              <a:rPr lang="en-US" altLang="zh-CN" sz="2000" dirty="0" err="1"/>
              <a:t>Lv</a:t>
            </a:r>
            <a:r>
              <a:rPr lang="en-US" altLang="zh-CN" sz="2000" dirty="0"/>
              <a:t> </a:t>
            </a:r>
            <a:r>
              <a:rPr lang="en-US" altLang="zh-CN" sz="2000" dirty="0" err="1"/>
              <a:t>Jiahao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50D531-FB66-7E63-E004-4B80BAA7A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54" y="2520131"/>
            <a:ext cx="2923422" cy="34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8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C7AAF6-3C75-6080-6E8F-BAB01549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/>
              <a:t>Intoduction</a:t>
            </a:r>
            <a:r>
              <a:rPr lang="en-US" altLang="zh-CN" dirty="0"/>
              <a:t> to Wang </a:t>
            </a:r>
            <a:r>
              <a:rPr lang="en-US" altLang="zh-CN" dirty="0" err="1"/>
              <a:t>Shouren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C2B95-0A37-DA4E-52B3-C586AD211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600" dirty="0"/>
              <a:t>Wang </a:t>
            </a:r>
            <a:r>
              <a:rPr lang="en-US" altLang="zh-CN" sz="1600" dirty="0" err="1"/>
              <a:t>Shouren</a:t>
            </a:r>
            <a:r>
              <a:rPr lang="en-US" altLang="zh-CN" sz="1600" dirty="0"/>
              <a:t> (Chinese: </a:t>
            </a:r>
            <a:r>
              <a:rPr lang="zh-CN" altLang="en-US" sz="1600" dirty="0"/>
              <a:t>王守仁</a:t>
            </a:r>
            <a:r>
              <a:rPr lang="en-US" altLang="zh-CN" sz="1600" dirty="0"/>
              <a:t>, 26 October 1472 – 9 January 1529)</a:t>
            </a:r>
          </a:p>
          <a:p>
            <a:r>
              <a:rPr lang="en-US" altLang="zh-CN" sz="1600" dirty="0"/>
              <a:t>Courtesy name </a:t>
            </a:r>
            <a:r>
              <a:rPr lang="en-US" altLang="zh-CN" sz="1600" dirty="0" err="1"/>
              <a:t>Bo‘an</a:t>
            </a:r>
            <a:r>
              <a:rPr lang="en-US" altLang="zh-CN" sz="1600" dirty="0"/>
              <a:t> (Chinese: </a:t>
            </a:r>
            <a:r>
              <a:rPr lang="zh-CN" altLang="en-US" sz="1600" dirty="0"/>
              <a:t>伯安</a:t>
            </a:r>
            <a:r>
              <a:rPr lang="en-US" altLang="zh-CN" sz="1600" dirty="0"/>
              <a:t>)</a:t>
            </a:r>
          </a:p>
          <a:p>
            <a:r>
              <a:rPr lang="en-US" altLang="zh-CN" sz="1600" dirty="0"/>
              <a:t>Art name </a:t>
            </a:r>
            <a:r>
              <a:rPr lang="en-US" altLang="zh-CN" sz="1600" dirty="0" err="1"/>
              <a:t>Yangmingzi</a:t>
            </a:r>
            <a:r>
              <a:rPr lang="en-US" altLang="zh-CN" sz="1600" dirty="0"/>
              <a:t> (traditional Chinese: </a:t>
            </a:r>
            <a:r>
              <a:rPr lang="zh-CN" altLang="en-US" sz="1600" dirty="0"/>
              <a:t>陽明子</a:t>
            </a:r>
            <a:endParaRPr lang="en-US" altLang="zh-CN" sz="1600" dirty="0"/>
          </a:p>
          <a:p>
            <a:r>
              <a:rPr lang="en-US" altLang="zh-CN" sz="1600" dirty="0"/>
              <a:t>Usually referred to as Wang </a:t>
            </a:r>
            <a:r>
              <a:rPr lang="en-US" altLang="zh-CN" sz="1600" dirty="0" err="1"/>
              <a:t>Yangming</a:t>
            </a:r>
            <a:r>
              <a:rPr lang="en-US" altLang="zh-CN" sz="1600" dirty="0"/>
              <a:t> (traditional Chinese: </a:t>
            </a:r>
            <a:r>
              <a:rPr lang="zh-CN" altLang="en-US" sz="1600" dirty="0"/>
              <a:t>王陽明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2664CA-E599-169B-BE8E-869E5DB9E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55" y="3327526"/>
            <a:ext cx="2875533" cy="3429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F7804B1-6640-D74F-00DE-880739590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14" y="1027906"/>
            <a:ext cx="29051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2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71628F-9F1F-15F9-E2B8-495DBE27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Core Philosophy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D1DEF0-B889-9903-F10F-AE1EBB8BB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Mind as Ultimate Principle (</a:t>
            </a:r>
            <a:r>
              <a:rPr lang="zh-CN" altLang="en-US" dirty="0"/>
              <a:t>心即理）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Unity of Knowledge and Action(</a:t>
            </a:r>
            <a:r>
              <a:rPr lang="zh-CN" altLang="en-US" dirty="0"/>
              <a:t>知行合一）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Extension of Innate Knowledge</a:t>
            </a:r>
            <a:r>
              <a:rPr lang="zh-CN" altLang="en-US" dirty="0"/>
              <a:t>（致良知）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557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F6859D-4FF0-0169-1DD4-752328EB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Historical Impact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894F06-1BF4-9A86-1CA4-49D1C1B76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Revolutionized Confucianism:  </a:t>
            </a:r>
          </a:p>
          <a:p>
            <a:r>
              <a:rPr lang="en-US" altLang="zh-CN" dirty="0"/>
              <a:t>- Shifted focus from rigid rituals to introspection and ethical practice.  </a:t>
            </a:r>
          </a:p>
          <a:p>
            <a:r>
              <a:rPr lang="en-US" altLang="zh-CN" dirty="0"/>
              <a:t>- Influence beyond China:  - Inspired Japanese "</a:t>
            </a:r>
            <a:r>
              <a:rPr lang="en-US" altLang="zh-CN" dirty="0" err="1"/>
              <a:t>Ōyōmei-gaku</a:t>
            </a:r>
            <a:r>
              <a:rPr lang="en-US" altLang="zh-CN" dirty="0"/>
              <a:t>" () and Korean Confucianism. 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30B1CDA-E6C5-9E35-EF82-79640DF77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3214687"/>
            <a:ext cx="1078230" cy="4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5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9826B2-06B9-FABD-CDAD-E3C82AA1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/>
              <a:t>Summary</a:t>
            </a:r>
            <a:endParaRPr lang="zh-CN" altLang="en-US" b="1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94DDB20-2278-E198-F93A-5FFD92D59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53" y="1825625"/>
            <a:ext cx="6811294" cy="4351338"/>
          </a:xfrm>
        </p:spPr>
      </p:pic>
    </p:spTree>
    <p:extLst>
      <p:ext uri="{BB962C8B-B14F-4D97-AF65-F5344CB8AC3E}">
        <p14:creationId xmlns:p14="http://schemas.microsoft.com/office/powerpoint/2010/main" val="3691752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132</Words>
  <Application>Microsoft Office PowerPoint</Application>
  <PresentationFormat>宽屏</PresentationFormat>
  <Paragraphs>18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Wang Shouren: The Sage of Mind and Chinese Neo-Confucianism</vt:lpstr>
      <vt:lpstr>Intoduction to Wang Shouren</vt:lpstr>
      <vt:lpstr>Core Philosophy</vt:lpstr>
      <vt:lpstr>Historical Impact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JIAHAO LV</dc:creator>
  <cp:lastModifiedBy>JIAHAO LV</cp:lastModifiedBy>
  <cp:revision>3</cp:revision>
  <dcterms:created xsi:type="dcterms:W3CDTF">2025-03-19T14:10:05Z</dcterms:created>
  <dcterms:modified xsi:type="dcterms:W3CDTF">2025-03-19T14:41:40Z</dcterms:modified>
</cp:coreProperties>
</file>