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D71BFC-4A78-4F71-8C10-BC8294CA5A94}" type="datetimeFigureOut">
              <a:rPr lang="zh-CN" altLang="en-US" smtClean="0"/>
              <a:t>2020/10/21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BD09B-EC05-455D-8344-46AFEA6EA71B}" type="slidenum">
              <a:rPr lang="zh-CN" altLang="en-US" smtClean="0"/>
              <a:t>‹#›</a:t>
            </a:fld>
            <a:endParaRPr lang="zh-CN" altLang="en-US"/>
          </a:p>
        </p:txBody>
      </p:sp>
    </p:spTree>
    <p:extLst>
      <p:ext uri="{BB962C8B-B14F-4D97-AF65-F5344CB8AC3E}">
        <p14:creationId xmlns:p14="http://schemas.microsoft.com/office/powerpoint/2010/main" val="395889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1"/>
        <p:cNvGrpSpPr/>
        <p:nvPr/>
      </p:nvGrpSpPr>
      <p:grpSpPr>
        <a:xfrm>
          <a:off x="0" y="0"/>
          <a:ext cx="0" cy="0"/>
          <a:chOff x="0" y="0"/>
          <a:chExt cx="0" cy="0"/>
        </a:xfrm>
      </p:grpSpPr>
      <p:sp>
        <p:nvSpPr>
          <p:cNvPr id="12" name="Shape 12"/>
          <p:cNvSpPr>
            <a:spLocks noGrp="1"/>
          </p:cNvSpPr>
          <p:nvPr>
            <p:ph type="pic" idx="2"/>
          </p:nvPr>
        </p:nvSpPr>
        <p:spPr>
          <a:xfrm>
            <a:off x="0" y="0"/>
            <a:ext cx="9144000" cy="68580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359376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43" name="Shape 143"/>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4" name="Shape 144"/>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5" name="Shape 145"/>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6" name="Shape 146"/>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249370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623888" y="1709739"/>
            <a:ext cx="78867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49" name="Shape 149"/>
          <p:cNvSpPr txBox="1">
            <a:spLocks noGrp="1"/>
          </p:cNvSpPr>
          <p:nvPr>
            <p:ph type="body" idx="1"/>
          </p:nvPr>
        </p:nvSpPr>
        <p:spPr>
          <a:xfrm>
            <a:off x="623888" y="4589464"/>
            <a:ext cx="78867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SzPts val="2400"/>
              <a:buFont typeface="Arial" panose="020B0604020202020204"/>
              <a:buNone/>
              <a:defRPr sz="24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90000"/>
              </a:lnSpc>
              <a:spcBef>
                <a:spcPts val="500"/>
              </a:spcBef>
              <a:buClr>
                <a:srgbClr val="888888"/>
              </a:buClr>
              <a:buSzPts val="2000"/>
              <a:buFont typeface="Arial" panose="020B0604020202020204"/>
              <a:buNone/>
              <a:defRPr sz="20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90000"/>
              </a:lnSpc>
              <a:spcBef>
                <a:spcPts val="500"/>
              </a:spcBef>
              <a:buClr>
                <a:srgbClr val="888888"/>
              </a:buClr>
              <a:buSzPts val="1800"/>
              <a:buFont typeface="Arial" panose="020B0604020202020204"/>
              <a:buNone/>
              <a:defRPr sz="18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90000"/>
              </a:lnSpc>
              <a:spcBef>
                <a:spcPts val="500"/>
              </a:spcBef>
              <a:buClr>
                <a:srgbClr val="888888"/>
              </a:buClr>
              <a:buSzPts val="1600"/>
              <a:buFont typeface="Arial" panose="020B0604020202020204"/>
              <a:buNone/>
              <a:defRPr sz="16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90000"/>
              </a:lnSpc>
              <a:spcBef>
                <a:spcPts val="500"/>
              </a:spcBef>
              <a:buClr>
                <a:srgbClr val="888888"/>
              </a:buClr>
              <a:buSzPts val="1600"/>
              <a:buFont typeface="Arial" panose="020B0604020202020204"/>
              <a:buNone/>
              <a:defRPr sz="16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2286000" marR="0" lvl="5" indent="0" algn="l" rtl="0">
              <a:lnSpc>
                <a:spcPct val="90000"/>
              </a:lnSpc>
              <a:spcBef>
                <a:spcPts val="500"/>
              </a:spcBef>
              <a:buClr>
                <a:srgbClr val="888888"/>
              </a:buClr>
              <a:buSzPts val="1600"/>
              <a:buFont typeface="Arial" panose="020B0604020202020204"/>
              <a:buNone/>
              <a:defRPr sz="16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2743200" marR="0" lvl="6" indent="0" algn="l" rtl="0">
              <a:lnSpc>
                <a:spcPct val="90000"/>
              </a:lnSpc>
              <a:spcBef>
                <a:spcPts val="500"/>
              </a:spcBef>
              <a:buClr>
                <a:srgbClr val="888888"/>
              </a:buClr>
              <a:buSzPts val="1600"/>
              <a:buFont typeface="Arial" panose="020B0604020202020204"/>
              <a:buNone/>
              <a:defRPr sz="16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3200400" marR="0" lvl="7" indent="0" algn="l" rtl="0">
              <a:lnSpc>
                <a:spcPct val="90000"/>
              </a:lnSpc>
              <a:spcBef>
                <a:spcPts val="500"/>
              </a:spcBef>
              <a:buClr>
                <a:srgbClr val="888888"/>
              </a:buClr>
              <a:buSzPts val="1600"/>
              <a:buFont typeface="Arial" panose="020B0604020202020204"/>
              <a:buNone/>
              <a:defRPr sz="16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3657600" marR="0" lvl="8" indent="0" algn="l" rtl="0">
              <a:lnSpc>
                <a:spcPct val="90000"/>
              </a:lnSpc>
              <a:spcBef>
                <a:spcPts val="500"/>
              </a:spcBef>
              <a:buClr>
                <a:srgbClr val="888888"/>
              </a:buClr>
              <a:buSzPts val="1600"/>
              <a:buFont typeface="Arial" panose="020B0604020202020204"/>
              <a:buNone/>
              <a:defRPr sz="16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endParaRPr/>
          </a:p>
        </p:txBody>
      </p:sp>
      <p:sp>
        <p:nvSpPr>
          <p:cNvPr id="150" name="Shape 150"/>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1" name="Shape 151"/>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2" name="Shape 152"/>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60697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55" name="Shape 155"/>
          <p:cNvSpPr txBox="1">
            <a:spLocks noGrp="1"/>
          </p:cNvSpPr>
          <p:nvPr>
            <p:ph type="body" idx="1"/>
          </p:nvPr>
        </p:nvSpPr>
        <p:spPr>
          <a:xfrm>
            <a:off x="628650" y="1825625"/>
            <a:ext cx="38862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6" name="Shape 156"/>
          <p:cNvSpPr txBox="1">
            <a:spLocks noGrp="1"/>
          </p:cNvSpPr>
          <p:nvPr>
            <p:ph type="body" idx="2"/>
          </p:nvPr>
        </p:nvSpPr>
        <p:spPr>
          <a:xfrm>
            <a:off x="4629150" y="1825625"/>
            <a:ext cx="38862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7" name="Shape 15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8" name="Shape 158"/>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59" name="Shape 15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1314446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29841"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62" name="Shape 162"/>
          <p:cNvSpPr txBox="1">
            <a:spLocks noGrp="1"/>
          </p:cNvSpPr>
          <p:nvPr>
            <p:ph type="body" idx="1"/>
          </p:nvPr>
        </p:nvSpPr>
        <p:spPr>
          <a:xfrm>
            <a:off x="629842" y="1681163"/>
            <a:ext cx="3868340"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90000"/>
              </a:lnSpc>
              <a:spcBef>
                <a:spcPts val="500"/>
              </a:spcBef>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90000"/>
              </a:lnSpc>
              <a:spcBef>
                <a:spcPts val="500"/>
              </a:spcBef>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3" name="Shape 163"/>
          <p:cNvSpPr txBox="1">
            <a:spLocks noGrp="1"/>
          </p:cNvSpPr>
          <p:nvPr>
            <p:ph type="body" idx="2"/>
          </p:nvPr>
        </p:nvSpPr>
        <p:spPr>
          <a:xfrm>
            <a:off x="629842" y="2505075"/>
            <a:ext cx="3868340"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4" name="Shape 164"/>
          <p:cNvSpPr txBox="1">
            <a:spLocks noGrp="1"/>
          </p:cNvSpPr>
          <p:nvPr>
            <p:ph type="body" idx="3"/>
          </p:nvPr>
        </p:nvSpPr>
        <p:spPr>
          <a:xfrm>
            <a:off x="4629150" y="1681163"/>
            <a:ext cx="3887391"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ts val="2400"/>
              <a:buFont typeface="Arial" panose="020B0604020202020204"/>
              <a:buNone/>
              <a:defRPr sz="24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90000"/>
              </a:lnSpc>
              <a:spcBef>
                <a:spcPts val="500"/>
              </a:spcBef>
              <a:buClr>
                <a:schemeClr val="dk1"/>
              </a:buClr>
              <a:buSzPts val="2000"/>
              <a:buFont typeface="Arial" panose="020B0604020202020204"/>
              <a:buNone/>
              <a:defRPr sz="2000" b="1"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90000"/>
              </a:lnSpc>
              <a:spcBef>
                <a:spcPts val="500"/>
              </a:spcBef>
              <a:buClr>
                <a:schemeClr val="dk1"/>
              </a:buClr>
              <a:buSzPts val="1800"/>
              <a:buFont typeface="Arial" panose="020B0604020202020204"/>
              <a:buNone/>
              <a:defRPr sz="1800" b="1"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lnSpc>
                <a:spcPct val="90000"/>
              </a:lnSpc>
              <a:spcBef>
                <a:spcPts val="500"/>
              </a:spcBef>
              <a:buClr>
                <a:schemeClr val="dk1"/>
              </a:buClr>
              <a:buSzPts val="1600"/>
              <a:buFont typeface="Arial" panose="020B0604020202020204"/>
              <a:buNone/>
              <a:defRPr sz="1600" b="1"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5" name="Shape 165"/>
          <p:cNvSpPr txBox="1">
            <a:spLocks noGrp="1"/>
          </p:cNvSpPr>
          <p:nvPr>
            <p:ph type="body" idx="4"/>
          </p:nvPr>
        </p:nvSpPr>
        <p:spPr>
          <a:xfrm>
            <a:off x="4629150" y="2505075"/>
            <a:ext cx="3887391"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6" name="Shape 166"/>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7" name="Shape 167"/>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8" name="Shape 168"/>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3160074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71" name="Shape 171"/>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2" name="Shape 172"/>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3" name="Shape 173"/>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165159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74"/>
        <p:cNvGrpSpPr/>
        <p:nvPr/>
      </p:nvGrpSpPr>
      <p:grpSpPr>
        <a:xfrm>
          <a:off x="0" y="0"/>
          <a:ext cx="0" cy="0"/>
          <a:chOff x="0" y="0"/>
          <a:chExt cx="0" cy="0"/>
        </a:xfrm>
      </p:grpSpPr>
      <p:sp>
        <p:nvSpPr>
          <p:cNvPr id="175" name="Shape 175"/>
          <p:cNvSpPr/>
          <p:nvPr/>
        </p:nvSpPr>
        <p:spPr>
          <a:xfrm>
            <a:off x="3719945" y="524656"/>
            <a:ext cx="4975361" cy="5807226"/>
          </a:xfrm>
          <a:prstGeom prst="rect">
            <a:avLst/>
          </a:prstGeom>
          <a:solidFill>
            <a:srgbClr val="F2F2F2"/>
          </a:solidFill>
          <a:ln>
            <a:noFill/>
          </a:ln>
        </p:spPr>
        <p:txBody>
          <a:bodyPr wrap="square" lIns="91425" tIns="45700" rIns="91425" bIns="45700" anchor="ctr" anchorCtr="0">
            <a:noAutofit/>
          </a:bodyPr>
          <a:lstStyle/>
          <a:p>
            <a:pPr algn="ctr"/>
            <a:endParaRPr kern="0">
              <a:solidFill>
                <a:srgbClr val="FFFFFF"/>
              </a:solidFill>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448724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629841" y="457200"/>
            <a:ext cx="2949178"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78" name="Shape 178"/>
          <p:cNvSpPr txBox="1">
            <a:spLocks noGrp="1"/>
          </p:cNvSpPr>
          <p:nvPr>
            <p:ph type="body" idx="1"/>
          </p:nvPr>
        </p:nvSpPr>
        <p:spPr>
          <a:xfrm>
            <a:off x="3887391" y="987426"/>
            <a:ext cx="4629150" cy="4873625"/>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50800" algn="l" rtl="0">
              <a:lnSpc>
                <a:spcPct val="90000"/>
              </a:lnSpc>
              <a:spcBef>
                <a:spcPts val="5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79" name="Shape 179"/>
          <p:cNvSpPr txBox="1">
            <a:spLocks noGrp="1"/>
          </p:cNvSpPr>
          <p:nvPr>
            <p:ph type="body" idx="2"/>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90000"/>
              </a:lnSpc>
              <a:spcBef>
                <a:spcPts val="500"/>
              </a:spcBef>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90000"/>
              </a:lnSpc>
              <a:spcBef>
                <a:spcPts val="500"/>
              </a:spcBef>
              <a:buClr>
                <a:schemeClr val="dk1"/>
              </a:buClr>
              <a:buSzPts val="12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0" name="Shape 180"/>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1" name="Shape 181"/>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2" name="Shape 182"/>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289526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629841" y="457200"/>
            <a:ext cx="2949178"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85" name="Shape 185"/>
          <p:cNvSpPr>
            <a:spLocks noGrp="1"/>
          </p:cNvSpPr>
          <p:nvPr>
            <p:ph type="pic" idx="2"/>
          </p:nvPr>
        </p:nvSpPr>
        <p:spPr>
          <a:xfrm>
            <a:off x="3887391" y="987426"/>
            <a:ext cx="462915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90000"/>
              </a:lnSpc>
              <a:spcBef>
                <a:spcPts val="500"/>
              </a:spcBef>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90000"/>
              </a:lnSpc>
              <a:spcBef>
                <a:spcPts val="500"/>
              </a:spcBef>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90000"/>
              </a:lnSpc>
              <a:spcBef>
                <a:spcPts val="500"/>
              </a:spcBef>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90000"/>
              </a:lnSpc>
              <a:spcBef>
                <a:spcPts val="500"/>
              </a:spcBef>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lnSpc>
                <a:spcPct val="90000"/>
              </a:lnSpc>
              <a:spcBef>
                <a:spcPts val="500"/>
              </a:spcBef>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lnSpc>
                <a:spcPct val="90000"/>
              </a:lnSpc>
              <a:spcBef>
                <a:spcPts val="500"/>
              </a:spcBef>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lnSpc>
                <a:spcPct val="90000"/>
              </a:lnSpc>
              <a:spcBef>
                <a:spcPts val="500"/>
              </a:spcBef>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lnSpc>
                <a:spcPct val="90000"/>
              </a:lnSpc>
              <a:spcBef>
                <a:spcPts val="500"/>
              </a:spcBef>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6" name="Shape 186"/>
          <p:cNvSpPr txBox="1">
            <a:spLocks noGrp="1"/>
          </p:cNvSpPr>
          <p:nvPr>
            <p:ph type="body" idx="1"/>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90000"/>
              </a:lnSpc>
              <a:spcBef>
                <a:spcPts val="500"/>
              </a:spcBef>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90000"/>
              </a:lnSpc>
              <a:spcBef>
                <a:spcPts val="500"/>
              </a:spcBef>
              <a:buClr>
                <a:schemeClr val="dk1"/>
              </a:buClr>
              <a:buSzPts val="12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lnSpc>
                <a:spcPct val="90000"/>
              </a:lnSpc>
              <a:spcBef>
                <a:spcPts val="500"/>
              </a:spcBef>
              <a:buClr>
                <a:schemeClr val="dk1"/>
              </a:buClr>
              <a:buSzPts val="1000"/>
              <a:buFont typeface="Arial" panose="020B0604020202020204"/>
              <a:buNone/>
              <a:defRPr sz="1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7" name="Shape 18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8" name="Shape 188"/>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89" name="Shape 18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1312488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92" name="Shape 192"/>
          <p:cNvSpPr txBox="1">
            <a:spLocks noGrp="1"/>
          </p:cNvSpPr>
          <p:nvPr>
            <p:ph type="body" idx="1"/>
          </p:nvPr>
        </p:nvSpPr>
        <p:spPr>
          <a:xfrm rot="5400000">
            <a:off x="2396331" y="57944"/>
            <a:ext cx="4351338" cy="78867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3" name="Shape 193"/>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4" name="Shape 194"/>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5" name="Shape 195"/>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3490672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rot="5400000">
            <a:off x="4623594" y="2285207"/>
            <a:ext cx="5811838" cy="197167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98" name="Shape 198"/>
          <p:cNvSpPr txBox="1">
            <a:spLocks noGrp="1"/>
          </p:cNvSpPr>
          <p:nvPr>
            <p:ph type="body" idx="1"/>
          </p:nvPr>
        </p:nvSpPr>
        <p:spPr>
          <a:xfrm rot="5400000">
            <a:off x="623094" y="370682"/>
            <a:ext cx="5811838" cy="5800725"/>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99" name="Shape 199"/>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0" name="Shape 200"/>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201" name="Shape 201"/>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207226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13"/>
        <p:cNvGrpSpPr/>
        <p:nvPr/>
      </p:nvGrpSpPr>
      <p:grpSpPr>
        <a:xfrm>
          <a:off x="0" y="0"/>
          <a:ext cx="0" cy="0"/>
          <a:chOff x="0" y="0"/>
          <a:chExt cx="0" cy="0"/>
        </a:xfrm>
      </p:grpSpPr>
      <p:sp>
        <p:nvSpPr>
          <p:cNvPr id="14" name="Shape 14"/>
          <p:cNvSpPr/>
          <p:nvPr/>
        </p:nvSpPr>
        <p:spPr>
          <a:xfrm>
            <a:off x="3719945" y="524656"/>
            <a:ext cx="4975361" cy="5807226"/>
          </a:xfrm>
          <a:prstGeom prst="rect">
            <a:avLst/>
          </a:prstGeom>
          <a:solidFill>
            <a:srgbClr val="F2F2F2"/>
          </a:solidFill>
          <a:ln>
            <a:noFill/>
          </a:ln>
        </p:spPr>
        <p:txBody>
          <a:bodyPr wrap="square" lIns="91425" tIns="45700" rIns="91425" bIns="45700" anchor="ctr" anchorCtr="0">
            <a:noAutofit/>
          </a:bodyPr>
          <a:lstStyle/>
          <a:p>
            <a:pPr algn="ctr"/>
            <a:endParaRPr kern="0">
              <a:solidFill>
                <a:srgbClr val="FFFFFF"/>
              </a:solidFill>
              <a:ea typeface="Arial" panose="020B0604020202020204"/>
              <a:cs typeface="Arial" panose="020B0604020202020204"/>
              <a:sym typeface="Arial" panose="020B0604020202020204"/>
            </a:endParaRPr>
          </a:p>
        </p:txBody>
      </p:sp>
      <p:sp>
        <p:nvSpPr>
          <p:cNvPr id="15" name="Shape 15"/>
          <p:cNvSpPr>
            <a:spLocks noGrp="1"/>
          </p:cNvSpPr>
          <p:nvPr>
            <p:ph type="pic" idx="2"/>
          </p:nvPr>
        </p:nvSpPr>
        <p:spPr>
          <a:xfrm>
            <a:off x="4218276" y="1093788"/>
            <a:ext cx="2639724" cy="3519632"/>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6" name="Shape 16"/>
          <p:cNvSpPr>
            <a:spLocks noGrp="1"/>
          </p:cNvSpPr>
          <p:nvPr>
            <p:ph type="pic" idx="3"/>
          </p:nvPr>
        </p:nvSpPr>
        <p:spPr>
          <a:xfrm>
            <a:off x="7086625" y="2773346"/>
            <a:ext cx="1380056" cy="1840075"/>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323402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5_Custom Layout">
    <p:spTree>
      <p:nvGrpSpPr>
        <p:cNvPr id="1" name="Shape 20"/>
        <p:cNvGrpSpPr/>
        <p:nvPr/>
      </p:nvGrpSpPr>
      <p:grpSpPr>
        <a:xfrm>
          <a:off x="0" y="0"/>
          <a:ext cx="0" cy="0"/>
          <a:chOff x="0" y="0"/>
          <a:chExt cx="0" cy="0"/>
        </a:xfrm>
      </p:grpSpPr>
      <p:sp>
        <p:nvSpPr>
          <p:cNvPr id="21" name="Shape 21"/>
          <p:cNvSpPr/>
          <p:nvPr/>
        </p:nvSpPr>
        <p:spPr>
          <a:xfrm>
            <a:off x="459603" y="524656"/>
            <a:ext cx="8235703" cy="5807226"/>
          </a:xfrm>
          <a:prstGeom prst="rect">
            <a:avLst/>
          </a:prstGeom>
          <a:solidFill>
            <a:srgbClr val="F2F2F2"/>
          </a:solidFill>
          <a:ln>
            <a:noFill/>
          </a:ln>
        </p:spPr>
        <p:txBody>
          <a:bodyPr wrap="square" lIns="91425" tIns="45700" rIns="91425" bIns="45700" anchor="ctr" anchorCtr="0">
            <a:noAutofit/>
          </a:bodyPr>
          <a:lstStyle/>
          <a:p>
            <a:pPr algn="ctr"/>
            <a:endParaRPr kern="0">
              <a:solidFill>
                <a:srgbClr val="FFFFFF"/>
              </a:solidFill>
              <a:ea typeface="Arial" panose="020B0604020202020204"/>
              <a:cs typeface="Arial" panose="020B0604020202020204"/>
              <a:sym typeface="Arial" panose="020B0604020202020204"/>
            </a:endParaRPr>
          </a:p>
        </p:txBody>
      </p:sp>
      <p:sp>
        <p:nvSpPr>
          <p:cNvPr id="22" name="Shape 22"/>
          <p:cNvSpPr>
            <a:spLocks noGrp="1"/>
          </p:cNvSpPr>
          <p:nvPr>
            <p:ph type="pic" idx="2"/>
          </p:nvPr>
        </p:nvSpPr>
        <p:spPr>
          <a:xfrm>
            <a:off x="942975" y="990600"/>
            <a:ext cx="3629025" cy="48387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238085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39_Custom Layout">
    <p:spTree>
      <p:nvGrpSpPr>
        <p:cNvPr id="1" name="Shape 26"/>
        <p:cNvGrpSpPr/>
        <p:nvPr/>
      </p:nvGrpSpPr>
      <p:grpSpPr>
        <a:xfrm>
          <a:off x="0" y="0"/>
          <a:ext cx="0" cy="0"/>
          <a:chOff x="0" y="0"/>
          <a:chExt cx="0" cy="0"/>
        </a:xfrm>
      </p:grpSpPr>
      <p:sp>
        <p:nvSpPr>
          <p:cNvPr id="27" name="Shape 27"/>
          <p:cNvSpPr/>
          <p:nvPr/>
        </p:nvSpPr>
        <p:spPr>
          <a:xfrm>
            <a:off x="459603" y="524656"/>
            <a:ext cx="8235703" cy="2904344"/>
          </a:xfrm>
          <a:prstGeom prst="rect">
            <a:avLst/>
          </a:prstGeom>
          <a:solidFill>
            <a:srgbClr val="F2F2F2"/>
          </a:solidFill>
          <a:ln>
            <a:noFill/>
          </a:ln>
        </p:spPr>
        <p:txBody>
          <a:bodyPr wrap="square" lIns="91425" tIns="45700" rIns="91425" bIns="45700" anchor="ctr" anchorCtr="0">
            <a:noAutofit/>
          </a:bodyPr>
          <a:lstStyle/>
          <a:p>
            <a:pPr algn="ctr"/>
            <a:endParaRPr kern="0">
              <a:solidFill>
                <a:srgbClr val="FFFFFF"/>
              </a:solidFill>
              <a:ea typeface="Arial" panose="020B0604020202020204"/>
              <a:cs typeface="Arial" panose="020B0604020202020204"/>
              <a:sym typeface="Arial" panose="020B0604020202020204"/>
            </a:endParaRPr>
          </a:p>
        </p:txBody>
      </p:sp>
      <p:sp>
        <p:nvSpPr>
          <p:cNvPr id="28" name="Shape 28"/>
          <p:cNvSpPr>
            <a:spLocks noGrp="1"/>
          </p:cNvSpPr>
          <p:nvPr>
            <p:ph type="pic" idx="2"/>
          </p:nvPr>
        </p:nvSpPr>
        <p:spPr>
          <a:xfrm>
            <a:off x="459604" y="3429000"/>
            <a:ext cx="8235702" cy="2902882"/>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2762631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34"/>
        <p:cNvGrpSpPr/>
        <p:nvPr/>
      </p:nvGrpSpPr>
      <p:grpSpPr>
        <a:xfrm>
          <a:off x="0" y="0"/>
          <a:ext cx="0" cy="0"/>
          <a:chOff x="0" y="0"/>
          <a:chExt cx="0" cy="0"/>
        </a:xfrm>
      </p:grpSpPr>
      <p:sp>
        <p:nvSpPr>
          <p:cNvPr id="35" name="Shape 35"/>
          <p:cNvSpPr/>
          <p:nvPr/>
        </p:nvSpPr>
        <p:spPr>
          <a:xfrm>
            <a:off x="459603" y="524656"/>
            <a:ext cx="8235703" cy="5807226"/>
          </a:xfrm>
          <a:prstGeom prst="rect">
            <a:avLst/>
          </a:prstGeom>
          <a:solidFill>
            <a:srgbClr val="F2F2F2"/>
          </a:solidFill>
          <a:ln>
            <a:noFill/>
          </a:ln>
        </p:spPr>
        <p:txBody>
          <a:bodyPr wrap="square" lIns="91425" tIns="45700" rIns="91425" bIns="45700" anchor="ctr" anchorCtr="0">
            <a:noAutofit/>
          </a:bodyPr>
          <a:lstStyle/>
          <a:p>
            <a:pPr algn="ctr"/>
            <a:endParaRPr kern="0">
              <a:solidFill>
                <a:srgbClr val="FFFFFF"/>
              </a:solidFill>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95659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4_Custom Layout">
    <p:spTree>
      <p:nvGrpSpPr>
        <p:cNvPr id="1" name="Shape 52"/>
        <p:cNvGrpSpPr/>
        <p:nvPr/>
      </p:nvGrpSpPr>
      <p:grpSpPr>
        <a:xfrm>
          <a:off x="0" y="0"/>
          <a:ext cx="0" cy="0"/>
          <a:chOff x="0" y="0"/>
          <a:chExt cx="0" cy="0"/>
        </a:xfrm>
      </p:grpSpPr>
      <p:sp>
        <p:nvSpPr>
          <p:cNvPr id="53" name="Shape 53"/>
          <p:cNvSpPr>
            <a:spLocks noGrp="1"/>
          </p:cNvSpPr>
          <p:nvPr>
            <p:ph type="pic" idx="2"/>
          </p:nvPr>
        </p:nvSpPr>
        <p:spPr>
          <a:xfrm>
            <a:off x="459581" y="523876"/>
            <a:ext cx="8235554" cy="2905125"/>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249155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7_Custom Layout">
    <p:spTree>
      <p:nvGrpSpPr>
        <p:cNvPr id="1" name="Shape 60"/>
        <p:cNvGrpSpPr/>
        <p:nvPr/>
      </p:nvGrpSpPr>
      <p:grpSpPr>
        <a:xfrm>
          <a:off x="0" y="0"/>
          <a:ext cx="0" cy="0"/>
          <a:chOff x="0" y="0"/>
          <a:chExt cx="0" cy="0"/>
        </a:xfrm>
      </p:grpSpPr>
      <p:sp>
        <p:nvSpPr>
          <p:cNvPr id="61" name="Shape 61"/>
          <p:cNvSpPr>
            <a:spLocks noGrp="1"/>
          </p:cNvSpPr>
          <p:nvPr>
            <p:ph type="pic" idx="2"/>
          </p:nvPr>
        </p:nvSpPr>
        <p:spPr>
          <a:xfrm>
            <a:off x="3094672" y="523876"/>
            <a:ext cx="5600462" cy="5808663"/>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7299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8_Custom Layout">
    <p:spTree>
      <p:nvGrpSpPr>
        <p:cNvPr id="1" name="Shape 62"/>
        <p:cNvGrpSpPr/>
        <p:nvPr/>
      </p:nvGrpSpPr>
      <p:grpSpPr>
        <a:xfrm>
          <a:off x="0" y="0"/>
          <a:ext cx="0" cy="0"/>
          <a:chOff x="0" y="0"/>
          <a:chExt cx="0" cy="0"/>
        </a:xfrm>
      </p:grpSpPr>
      <p:sp>
        <p:nvSpPr>
          <p:cNvPr id="63" name="Shape 63"/>
          <p:cNvSpPr/>
          <p:nvPr/>
        </p:nvSpPr>
        <p:spPr>
          <a:xfrm>
            <a:off x="459603" y="524656"/>
            <a:ext cx="8235703" cy="5807226"/>
          </a:xfrm>
          <a:prstGeom prst="rect">
            <a:avLst/>
          </a:prstGeom>
          <a:solidFill>
            <a:srgbClr val="F2F2F2"/>
          </a:solidFill>
          <a:ln>
            <a:noFill/>
          </a:ln>
        </p:spPr>
        <p:txBody>
          <a:bodyPr wrap="square" lIns="91425" tIns="45700" rIns="91425" bIns="45700" anchor="ctr" anchorCtr="0">
            <a:noAutofit/>
          </a:bodyPr>
          <a:lstStyle/>
          <a:p>
            <a:pPr algn="ctr"/>
            <a:endParaRPr kern="0">
              <a:solidFill>
                <a:srgbClr val="FFFFFF"/>
              </a:solidFill>
              <a:ea typeface="Arial" panose="020B0604020202020204"/>
              <a:cs typeface="Arial" panose="020B0604020202020204"/>
              <a:sym typeface="Arial" panose="020B0604020202020204"/>
            </a:endParaRPr>
          </a:p>
        </p:txBody>
      </p:sp>
      <p:sp>
        <p:nvSpPr>
          <p:cNvPr id="64" name="Shape 64"/>
          <p:cNvSpPr>
            <a:spLocks noGrp="1"/>
          </p:cNvSpPr>
          <p:nvPr>
            <p:ph type="pic" idx="2"/>
          </p:nvPr>
        </p:nvSpPr>
        <p:spPr>
          <a:xfrm>
            <a:off x="6155055" y="991774"/>
            <a:ext cx="2228850" cy="494157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65" name="Shape 65"/>
          <p:cNvSpPr>
            <a:spLocks noGrp="1"/>
          </p:cNvSpPr>
          <p:nvPr>
            <p:ph type="pic" idx="3"/>
          </p:nvPr>
        </p:nvSpPr>
        <p:spPr>
          <a:xfrm>
            <a:off x="4217670" y="991774"/>
            <a:ext cx="1880235" cy="2425796"/>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66" name="Shape 66"/>
          <p:cNvSpPr>
            <a:spLocks noGrp="1"/>
          </p:cNvSpPr>
          <p:nvPr>
            <p:ph type="pic" idx="4"/>
          </p:nvPr>
        </p:nvSpPr>
        <p:spPr>
          <a:xfrm>
            <a:off x="4217670" y="3507548"/>
            <a:ext cx="1880235" cy="2425796"/>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79715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5"/>
        <p:cNvGrpSpPr/>
        <p:nvPr/>
      </p:nvGrpSpPr>
      <p:grpSpPr>
        <a:xfrm>
          <a:off x="0" y="0"/>
          <a:ext cx="0" cy="0"/>
          <a:chOff x="0" y="0"/>
          <a:chExt cx="0" cy="0"/>
        </a:xfrm>
      </p:grpSpPr>
      <p:sp>
        <p:nvSpPr>
          <p:cNvPr id="136" name="Shape 136"/>
          <p:cNvSpPr txBox="1">
            <a:spLocks noGrp="1"/>
          </p:cNvSpPr>
          <p:nvPr>
            <p:ph type="ctrTitle"/>
          </p:nvPr>
        </p:nvSpPr>
        <p:spPr>
          <a:xfrm>
            <a:off x="1143000" y="1122363"/>
            <a:ext cx="6858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37" name="Shape 137"/>
          <p:cNvSpPr txBox="1">
            <a:spLocks noGrp="1"/>
          </p:cNvSpPr>
          <p:nvPr>
            <p:ph type="subTitle" idx="1"/>
          </p:nvPr>
        </p:nvSpPr>
        <p:spPr>
          <a:xfrm>
            <a:off x="1143000" y="3602038"/>
            <a:ext cx="6858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ctr" rtl="0">
              <a:lnSpc>
                <a:spcPct val="90000"/>
              </a:lnSpc>
              <a:spcBef>
                <a:spcPts val="500"/>
              </a:spcBef>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ctr" rtl="0">
              <a:lnSpc>
                <a:spcPct val="90000"/>
              </a:lnSpc>
              <a:spcBef>
                <a:spcPts val="500"/>
              </a:spcBef>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ctr" rtl="0">
              <a:lnSpc>
                <a:spcPct val="90000"/>
              </a:lnSpc>
              <a:spcBef>
                <a:spcPts val="500"/>
              </a:spcBef>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ctr" rtl="0">
              <a:lnSpc>
                <a:spcPct val="90000"/>
              </a:lnSpc>
              <a:spcBef>
                <a:spcPts val="500"/>
              </a:spcBef>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ctr" rtl="0">
              <a:lnSpc>
                <a:spcPct val="90000"/>
              </a:lnSpc>
              <a:spcBef>
                <a:spcPts val="500"/>
              </a:spcBef>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ctr" rtl="0">
              <a:lnSpc>
                <a:spcPct val="90000"/>
              </a:lnSpc>
              <a:spcBef>
                <a:spcPts val="500"/>
              </a:spcBef>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ctr" rtl="0">
              <a:lnSpc>
                <a:spcPct val="90000"/>
              </a:lnSpc>
              <a:spcBef>
                <a:spcPts val="500"/>
              </a:spcBef>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ctr" rtl="0">
              <a:lnSpc>
                <a:spcPct val="90000"/>
              </a:lnSpc>
              <a:spcBef>
                <a:spcPts val="500"/>
              </a:spcBef>
              <a:buClr>
                <a:schemeClr val="dk1"/>
              </a:buClr>
              <a:buSzPts val="1600"/>
              <a:buFont typeface="Arial" panose="020B0604020202020204"/>
              <a:buNone/>
              <a:defRPr sz="1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38" name="Shape 138"/>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39" name="Shape 139"/>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0" name="Shape 140"/>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a:solidFill>
                  <a:srgbClr val="888888"/>
                </a:solidFill>
              </a:rPr>
              <a:pPr algn="r"/>
              <a:t>‹#›</a:t>
            </a:fld>
            <a:endParaRPr lang="en-ID" sz="1200">
              <a:solidFill>
                <a:srgbClr val="888888"/>
              </a:solidFill>
            </a:endParaRPr>
          </a:p>
        </p:txBody>
      </p:sp>
    </p:spTree>
    <p:extLst>
      <p:ext uri="{BB962C8B-B14F-4D97-AF65-F5344CB8AC3E}">
        <p14:creationId xmlns:p14="http://schemas.microsoft.com/office/powerpoint/2010/main" val="105772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 name="Shape 7"/>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685800" marR="0" lvl="1" indent="-76200" algn="l" rtl="0">
              <a:lnSpc>
                <a:spcPct val="90000"/>
              </a:lnSpc>
              <a:spcBef>
                <a:spcPts val="500"/>
              </a:spcBef>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143000" marR="0" lvl="2" indent="-101600" algn="l" rtl="0">
              <a:lnSpc>
                <a:spcPct val="90000"/>
              </a:lnSpc>
              <a:spcBef>
                <a:spcPts val="500"/>
              </a:spcBef>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600200" marR="0" lvl="3"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057400" marR="0" lvl="4"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514600" marR="0" lvl="5"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971800" marR="0" lvl="6"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429000" marR="0" lvl="7"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886200" marR="0" lvl="8" indent="-114300" algn="l" rtl="0">
              <a:lnSpc>
                <a:spcPct val="90000"/>
              </a:lnSpc>
              <a:spcBef>
                <a:spcPts val="500"/>
              </a:spcBef>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 name="Shape 8"/>
          <p:cNvSpPr txBox="1">
            <a:spLocks noGrp="1"/>
          </p:cNvSpPr>
          <p:nvPr>
            <p:ph type="dt" idx="10"/>
          </p:nvPr>
        </p:nvSpPr>
        <p:spPr>
          <a:xfrm>
            <a:off x="6023134" y="845186"/>
            <a:ext cx="20574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kern="0"/>
          </a:p>
        </p:txBody>
      </p:sp>
      <p:sp>
        <p:nvSpPr>
          <p:cNvPr id="9" name="Shape 9"/>
          <p:cNvSpPr txBox="1">
            <a:spLocks noGrp="1"/>
          </p:cNvSpPr>
          <p:nvPr>
            <p:ph type="ftr" idx="11"/>
          </p:nvPr>
        </p:nvSpPr>
        <p:spPr>
          <a:xfrm>
            <a:off x="6057900" y="845820"/>
            <a:ext cx="30861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kern="0"/>
          </a:p>
        </p:txBody>
      </p:sp>
      <p:sp>
        <p:nvSpPr>
          <p:cNvPr id="10" name="Shape 10"/>
          <p:cNvSpPr txBox="1">
            <a:spLocks noGrp="1"/>
          </p:cNvSpPr>
          <p:nvPr>
            <p:ph type="sldNum" idx="12"/>
          </p:nvPr>
        </p:nvSpPr>
        <p:spPr>
          <a:xfrm>
            <a:off x="5843111" y="1005841"/>
            <a:ext cx="2057400" cy="365125"/>
          </a:xfrm>
          <a:prstGeom prst="rect">
            <a:avLst/>
          </a:prstGeom>
          <a:noFill/>
          <a:ln>
            <a:noFill/>
          </a:ln>
        </p:spPr>
        <p:txBody>
          <a:bodyPr wrap="square" lIns="91425" tIns="45700" rIns="91425" bIns="45700" anchor="ctr" anchorCtr="0">
            <a:noAutofit/>
          </a:bodyPr>
          <a:lstStyle/>
          <a:p>
            <a:pPr algn="r"/>
            <a:fld id="{00000000-1234-1234-1234-123412341234}" type="slidenum">
              <a:rPr lang="en-ID" sz="1200" kern="0">
                <a:solidFill>
                  <a:srgbClr val="888888"/>
                </a:solidFill>
                <a:ea typeface="Arial" panose="020B0604020202020204"/>
                <a:cs typeface="Arial" panose="020B0604020202020204"/>
                <a:sym typeface="Arial" panose="020B0604020202020204"/>
              </a:rPr>
              <a:pPr algn="r"/>
              <a:t>‹#›</a:t>
            </a:fld>
            <a:endParaRPr lang="en-ID" sz="1200" kern="0">
              <a:solidFill>
                <a:srgbClr val="888888"/>
              </a:solidFill>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12358626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slide" Target="slide9.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953" y="0"/>
            <a:ext cx="9142983" cy="6858000"/>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402218" y="-503714"/>
            <a:ext cx="1910715" cy="6773228"/>
          </a:xfrm>
          <a:prstGeom prst="rect">
            <a:avLst/>
          </a:prstGeom>
          <a:ln>
            <a:noFill/>
          </a:ln>
        </p:spPr>
      </p:pic>
      <p:sp>
        <p:nvSpPr>
          <p:cNvPr id="3" name="文本框 2"/>
          <p:cNvSpPr txBox="1"/>
          <p:nvPr/>
        </p:nvSpPr>
        <p:spPr>
          <a:xfrm>
            <a:off x="2114349" y="2567247"/>
            <a:ext cx="6563897" cy="1077218"/>
          </a:xfrm>
          <a:prstGeom prst="rect">
            <a:avLst/>
          </a:prstGeom>
          <a:noFill/>
        </p:spPr>
        <p:txBody>
          <a:bodyPr wrap="square" rtlCol="0">
            <a:spAutoFit/>
          </a:bodyPr>
          <a:lstStyle/>
          <a:p>
            <a:r>
              <a:rPr lang="en-US" altLang="zh-CN" sz="3200" b="1" kern="0" dirty="0">
                <a:solidFill>
                  <a:srgbClr val="000000"/>
                </a:solidFill>
                <a:cs typeface="Arial" panose="020B0604020202020204"/>
                <a:sym typeface="Arial" panose="020B0604020202020204"/>
              </a:rPr>
              <a:t>Brief </a:t>
            </a:r>
            <a:r>
              <a:rPr lang="zh-CN" altLang="en-US" sz="3200" b="1" kern="0" dirty="0">
                <a:solidFill>
                  <a:srgbClr val="000000"/>
                </a:solidFill>
                <a:cs typeface="Arial" panose="020B0604020202020204"/>
                <a:sym typeface="Arial" panose="020B0604020202020204"/>
              </a:rPr>
              <a:t>History </a:t>
            </a:r>
            <a:r>
              <a:rPr lang="zh-CN" altLang="en-US" sz="3200" b="1" kern="0" dirty="0">
                <a:solidFill>
                  <a:srgbClr val="000000"/>
                </a:solidFill>
                <a:cs typeface="Arial" panose="020B0604020202020204"/>
                <a:sym typeface="Arial" panose="020B0604020202020204"/>
              </a:rPr>
              <a:t>of Western Translation Theory</a:t>
            </a:r>
          </a:p>
        </p:txBody>
      </p:sp>
      <p:sp>
        <p:nvSpPr>
          <p:cNvPr id="2" name="文本框 1"/>
          <p:cNvSpPr txBox="1"/>
          <p:nvPr/>
        </p:nvSpPr>
        <p:spPr>
          <a:xfrm>
            <a:off x="6209349" y="4369435"/>
            <a:ext cx="2150269" cy="398780"/>
          </a:xfrm>
          <a:prstGeom prst="rect">
            <a:avLst/>
          </a:prstGeom>
          <a:noFill/>
        </p:spPr>
        <p:txBody>
          <a:bodyPr wrap="square" rtlCol="0">
            <a:spAutoFit/>
          </a:bodyPr>
          <a:lstStyle/>
          <a:p>
            <a:r>
              <a:rPr lang="zh-CN" altLang="en-US" sz="2000" b="1" kern="0" dirty="0">
                <a:solidFill>
                  <a:srgbClr val="000000"/>
                </a:solidFill>
                <a:cs typeface="Arial" panose="020B0604020202020204"/>
                <a:sym typeface="Arial" panose="020B0604020202020204"/>
              </a:rPr>
              <a:t>周</a:t>
            </a:r>
            <a:r>
              <a:rPr lang="zh-CN" altLang="en-US" sz="2000" b="1" kern="0" dirty="0">
                <a:solidFill>
                  <a:srgbClr val="000000"/>
                </a:solidFill>
                <a:cs typeface="Arial" panose="020B0604020202020204"/>
                <a:sym typeface="Arial" panose="020B0604020202020204"/>
              </a:rPr>
              <a:t>诗卿、纪甜甜</a:t>
            </a:r>
          </a:p>
        </p:txBody>
      </p:sp>
      <p:sp>
        <p:nvSpPr>
          <p:cNvPr id="6" name="文本框 5"/>
          <p:cNvSpPr txBox="1"/>
          <p:nvPr/>
        </p:nvSpPr>
        <p:spPr>
          <a:xfrm>
            <a:off x="6276499" y="4846957"/>
            <a:ext cx="2195036" cy="1077218"/>
          </a:xfrm>
          <a:prstGeom prst="rect">
            <a:avLst/>
          </a:prstGeom>
          <a:noFill/>
        </p:spPr>
        <p:txBody>
          <a:bodyPr wrap="square" rtlCol="0">
            <a:spAutoFit/>
          </a:bodyPr>
          <a:lstStyle/>
          <a:p>
            <a:r>
              <a:rPr lang="en-US" altLang="zh-CN" sz="1600" b="1" kern="0" dirty="0">
                <a:solidFill>
                  <a:srgbClr val="000000"/>
                </a:solidFill>
                <a:cs typeface="Arial" panose="020B0604020202020204"/>
                <a:sym typeface="Arial" panose="020B0604020202020204"/>
              </a:rPr>
              <a:t>Zhou </a:t>
            </a:r>
            <a:r>
              <a:rPr lang="en-US" altLang="zh-CN" sz="1600" b="1" kern="0" dirty="0" err="1">
                <a:solidFill>
                  <a:srgbClr val="000000"/>
                </a:solidFill>
                <a:cs typeface="Arial" panose="020B0604020202020204"/>
                <a:sym typeface="Arial" panose="020B0604020202020204"/>
              </a:rPr>
              <a:t>Shiqing</a:t>
            </a:r>
            <a:r>
              <a:rPr lang="en-US" altLang="zh-CN" sz="1600" b="1" kern="0" dirty="0">
                <a:solidFill>
                  <a:srgbClr val="000000"/>
                </a:solidFill>
                <a:cs typeface="Arial" panose="020B0604020202020204"/>
                <a:sym typeface="Arial" panose="020B0604020202020204"/>
              </a:rPr>
              <a:t>, </a:t>
            </a:r>
            <a:r>
              <a:rPr lang="en-US" altLang="zh-CN" sz="1600" b="1" kern="0" dirty="0" err="1">
                <a:solidFill>
                  <a:srgbClr val="000000"/>
                </a:solidFill>
                <a:cs typeface="Arial" panose="020B0604020202020204"/>
                <a:sym typeface="Arial" panose="020B0604020202020204"/>
              </a:rPr>
              <a:t>Ji</a:t>
            </a:r>
            <a:r>
              <a:rPr lang="en-US" altLang="zh-CN" sz="1600" b="1" kern="0" dirty="0">
                <a:solidFill>
                  <a:srgbClr val="000000"/>
                </a:solidFill>
                <a:cs typeface="Arial" panose="020B0604020202020204"/>
                <a:sym typeface="Arial" panose="020B0604020202020204"/>
              </a:rPr>
              <a:t> </a:t>
            </a:r>
            <a:r>
              <a:rPr lang="en-US" altLang="zh-CN" sz="1600" b="1" kern="0" dirty="0" err="1">
                <a:solidFill>
                  <a:srgbClr val="000000"/>
                </a:solidFill>
                <a:cs typeface="Arial" panose="020B0604020202020204"/>
                <a:sym typeface="Arial" panose="020B0604020202020204"/>
              </a:rPr>
              <a:t>Tiantian</a:t>
            </a:r>
            <a:endParaRPr lang="en-US" altLang="zh-CN" sz="1600" b="1" kern="0" dirty="0">
              <a:solidFill>
                <a:srgbClr val="000000"/>
              </a:solidFill>
              <a:cs typeface="Arial" panose="020B0604020202020204"/>
              <a:sym typeface="Arial" panose="020B0604020202020204"/>
            </a:endParaRPr>
          </a:p>
          <a:p>
            <a:fld id="{80B27990-51BF-4172-980E-06963C8BA0C6}" type="datetime2">
              <a:rPr lang="en-US" altLang="zh-CN" sz="1600" b="1" kern="0">
                <a:solidFill>
                  <a:srgbClr val="000000"/>
                </a:solidFill>
                <a:cs typeface="Arial" panose="020B0604020202020204"/>
                <a:sym typeface="Arial" panose="020B0604020202020204"/>
              </a:rPr>
              <a:pPr/>
              <a:t>Wednesday, October 21, 2020</a:t>
            </a:fld>
            <a:endParaRPr lang="en-US" altLang="zh-CN" sz="1600" b="1" kern="0" dirty="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4294035595"/>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18" name="图片 17"/>
          <p:cNvPicPr>
            <a:picLocks noChangeAspect="1"/>
          </p:cNvPicPr>
          <p:nvPr/>
        </p:nvPicPr>
        <p:blipFill>
          <a:blip r:embed="rId3"/>
          <a:stretch>
            <a:fillRect/>
          </a:stretch>
        </p:blipFill>
        <p:spPr>
          <a:xfrm>
            <a:off x="1" y="0"/>
            <a:ext cx="9141619" cy="6858000"/>
          </a:xfrm>
          <a:prstGeom prst="rect">
            <a:avLst/>
          </a:prstGeom>
        </p:spPr>
      </p:pic>
      <p:sp>
        <p:nvSpPr>
          <p:cNvPr id="598" name="Shape 598"/>
          <p:cNvSpPr txBox="1"/>
          <p:nvPr/>
        </p:nvSpPr>
        <p:spPr>
          <a:xfrm>
            <a:off x="1285400" y="2178050"/>
            <a:ext cx="5500065" cy="3011805"/>
          </a:xfrm>
          <a:prstGeom prst="rect">
            <a:avLst/>
          </a:prstGeom>
          <a:noFill/>
          <a:ln>
            <a:noFill/>
          </a:ln>
        </p:spPr>
        <p:txBody>
          <a:bodyPr wrap="square" lIns="91425" tIns="45700" rIns="91425" bIns="45700" anchor="t" anchorCtr="0">
            <a:noAutofit/>
          </a:bodyPr>
          <a:lstStyle/>
          <a:p>
            <a:r>
              <a:rPr lang="zh-CN" altLang="en-US" sz="2400" b="1"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rPr>
              <a:t>Jacques Amyot</a:t>
            </a:r>
            <a:r>
              <a:rPr lang="en-US" altLang="zh-CN" sz="2400"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rPr>
              <a:t>,</a:t>
            </a:r>
            <a:r>
              <a:rPr lang="zh-CN" altLang="en-US" sz="2400"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rPr>
              <a:t> French bishop and classical scholar famous for his translation of </a:t>
            </a:r>
            <a:r>
              <a:rPr lang="zh-CN" altLang="en-US" sz="2400" i="1"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rPr>
              <a:t>Plutarch’s Lives</a:t>
            </a:r>
            <a:r>
              <a:rPr lang="zh-CN" altLang="en-US" sz="2400"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rPr>
              <a:t> (</a:t>
            </a:r>
            <a:r>
              <a:rPr lang="zh-CN" altLang="en-US" sz="2400" i="1"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rPr>
              <a:t>Les Vies des hommes illustres Grecs et Romains</a:t>
            </a:r>
            <a:r>
              <a:rPr lang="zh-CN" altLang="en-US" sz="2400"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rPr>
              <a:t>, 1559), which became a major influence in shaping the Renaissance concept of the tragic hero. </a:t>
            </a:r>
          </a:p>
          <a:p>
            <a:r>
              <a:rPr lang="en-US" altLang="zh-CN" sz="2400"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rPr>
              <a:t>He</a:t>
            </a:r>
            <a:r>
              <a:rPr lang="zh-CN" altLang="en-US" sz="2400" kern="0" dirty="0">
                <a:solidFill>
                  <a:srgbClr val="000000"/>
                </a:solidFill>
                <a:latin typeface="Times New Roman" pitchFamily="18" charset="0"/>
                <a:ea typeface="HYShuSongErJ" panose="02010600000101010101" pitchFamily="2" charset="-122"/>
                <a:cs typeface="Times New Roman" pitchFamily="18" charset="0"/>
                <a:sym typeface="Arial" panose="020B0604020202020204"/>
              </a:rPr>
              <a:t> believed that the translator must have a thorough grasp of the original. When Amyot translated ancient Greek and Roman classics, he put forward the idea of "trying to be on a level with the original".</a:t>
            </a:r>
          </a:p>
        </p:txBody>
      </p:sp>
      <p:sp>
        <p:nvSpPr>
          <p:cNvPr id="19" name="Rectangle 1" descr="Slide Number Placeholder 5"/>
          <p:cNvSpPr/>
          <p:nvPr/>
        </p:nvSpPr>
        <p:spPr bwMode="auto">
          <a:xfrm>
            <a:off x="8506393" y="549810"/>
            <a:ext cx="302648"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rPr>
              <a:pPr algn="ctr"/>
              <a:t>10</a:t>
            </a:fld>
            <a:endParaRPr lang="zh-CN" altLang="zh-CN" sz="1400" kern="0" dirty="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endParaRPr>
          </a:p>
        </p:txBody>
      </p:sp>
      <p:pic>
        <p:nvPicPr>
          <p:cNvPr id="16" name="图片 15"/>
          <p:cNvPicPr>
            <a:picLocks noChangeAspect="1"/>
          </p:cNvPicPr>
          <p:nvPr/>
        </p:nvPicPr>
        <p:blipFill>
          <a:blip r:embed="rId4"/>
          <a:stretch>
            <a:fillRect/>
          </a:stretch>
        </p:blipFill>
        <p:spPr>
          <a:xfrm rot="5160000">
            <a:off x="1602662" y="-288608"/>
            <a:ext cx="605155" cy="2668905"/>
          </a:xfrm>
          <a:prstGeom prst="rect">
            <a:avLst/>
          </a:prstGeom>
        </p:spPr>
      </p:pic>
      <p:sp>
        <p:nvSpPr>
          <p:cNvPr id="2" name="文本框 1"/>
          <p:cNvSpPr txBox="1"/>
          <p:nvPr/>
        </p:nvSpPr>
        <p:spPr>
          <a:xfrm rot="21098951">
            <a:off x="631508" y="729984"/>
            <a:ext cx="2442210" cy="646331"/>
          </a:xfrm>
          <a:prstGeom prst="rect">
            <a:avLst/>
          </a:prstGeom>
          <a:noFill/>
        </p:spPr>
        <p:txBody>
          <a:bodyPr wrap="square" rtlCol="0">
            <a:spAutoFit/>
          </a:bodyPr>
          <a:lstStyle/>
          <a:p>
            <a:r>
              <a:rPr lang="en-US" altLang="zh-CN" b="1" kern="0" dirty="0">
                <a:solidFill>
                  <a:srgbClr val="000000"/>
                </a:solidFill>
                <a:latin typeface="Times New Roman" pitchFamily="18" charset="0"/>
                <a:cs typeface="Times New Roman" pitchFamily="18" charset="0"/>
                <a:sym typeface="Arial" panose="020B0604020202020204"/>
              </a:rPr>
              <a:t>Various Translation Thoughts</a:t>
            </a:r>
          </a:p>
        </p:txBody>
      </p:sp>
      <p:sp>
        <p:nvSpPr>
          <p:cNvPr id="3" name="动作按钮: 上一张 2">
            <a:hlinkClick r:id="rId5" action="ppaction://hlinksldjump"/>
          </p:cNvPr>
          <p:cNvSpPr/>
          <p:nvPr/>
        </p:nvSpPr>
        <p:spPr>
          <a:xfrm>
            <a:off x="7162801" y="5401310"/>
            <a:ext cx="492919" cy="53848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kern="0">
              <a:solidFill>
                <a:srgbClr val="FFFFFF"/>
              </a:solidFill>
              <a:sym typeface="Arial" panose="020B0604020202020204"/>
            </a:endParaRPr>
          </a:p>
        </p:txBody>
      </p:sp>
    </p:spTree>
    <p:extLst>
      <p:ext uri="{BB962C8B-B14F-4D97-AF65-F5344CB8AC3E}">
        <p14:creationId xmlns:p14="http://schemas.microsoft.com/office/powerpoint/2010/main" val="4102223550"/>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p:nvPr/>
        </p:nvSpPr>
        <p:spPr>
          <a:xfrm>
            <a:off x="375558" y="337457"/>
            <a:ext cx="8392886" cy="6183086"/>
          </a:xfrm>
          <a:prstGeom prst="rect">
            <a:avLst/>
          </a:prstGeom>
          <a:solidFill>
            <a:schemeClr val="lt1"/>
          </a:solidFill>
          <a:ln>
            <a:noFill/>
          </a:ln>
        </p:spPr>
        <p:txBody>
          <a:bodyPr wrap="square" lIns="91425" tIns="45700" rIns="91425" bIns="45700" anchor="ctr" anchorCtr="0">
            <a:noAutofit/>
          </a:bodyPr>
          <a:lstStyle/>
          <a:p>
            <a:pPr>
              <a:lnSpc>
                <a:spcPct val="150000"/>
              </a:lnSpc>
            </a:pPr>
            <a:endParaRPr kern="0">
              <a:solidFill>
                <a:srgbClr val="7F7F7F"/>
              </a:solidFill>
              <a:latin typeface="HYShuSongErJ" panose="02010600000101010101" pitchFamily="2" charset="-122"/>
              <a:ea typeface="HYShuSongErJ" panose="02010600000101010101" pitchFamily="2" charset="-122"/>
              <a:cs typeface="Arial" panose="020B0604020202020204"/>
              <a:sym typeface="Arial" panose="020B0604020202020204"/>
            </a:endParaRPr>
          </a:p>
        </p:txBody>
      </p:sp>
      <p:pic>
        <p:nvPicPr>
          <p:cNvPr id="34" name="图片 33"/>
          <p:cNvPicPr>
            <a:picLocks noChangeAspect="1"/>
          </p:cNvPicPr>
          <p:nvPr/>
        </p:nvPicPr>
        <p:blipFill>
          <a:blip r:embed="rId3"/>
          <a:stretch>
            <a:fillRect/>
          </a:stretch>
        </p:blipFill>
        <p:spPr>
          <a:xfrm>
            <a:off x="1" y="0"/>
            <a:ext cx="9141619" cy="6858000"/>
          </a:xfrm>
          <a:prstGeom prst="rect">
            <a:avLst/>
          </a:prstGeom>
        </p:spPr>
      </p:pic>
      <p:sp>
        <p:nvSpPr>
          <p:cNvPr id="37" name="文本框 36"/>
          <p:cNvSpPr txBox="1"/>
          <p:nvPr/>
        </p:nvSpPr>
        <p:spPr>
          <a:xfrm flipH="1">
            <a:off x="1814038" y="2146936"/>
            <a:ext cx="4188619" cy="954107"/>
          </a:xfrm>
          <a:prstGeom prst="rect">
            <a:avLst/>
          </a:prstGeom>
          <a:noFill/>
        </p:spPr>
        <p:txBody>
          <a:bodyPr wrap="square" rtlCol="0">
            <a:spAutoFit/>
          </a:bodyPr>
          <a:lstStyle/>
          <a:p>
            <a:r>
              <a:rPr kumimoji="1" lang="en-US" altLang="zh-CN" sz="2800" b="1" kern="0" spc="600" dirty="0">
                <a:solidFill>
                  <a:srgbClr val="000000"/>
                </a:solidFill>
                <a:latin typeface="Times New Roman" panose="02020603050405020304" charset="0"/>
                <a:ea typeface="HYShuSongErJ" panose="02010600000101010101" pitchFamily="2" charset="-122"/>
                <a:cs typeface="Times New Roman" panose="02020603050405020304" charset="0"/>
                <a:sym typeface="Arial" panose="020B0604020202020204"/>
              </a:rPr>
              <a:t>Ancient Translation</a:t>
            </a:r>
          </a:p>
        </p:txBody>
      </p:sp>
      <p:sp>
        <p:nvSpPr>
          <p:cNvPr id="38" name="文本框 37"/>
          <p:cNvSpPr txBox="1"/>
          <p:nvPr/>
        </p:nvSpPr>
        <p:spPr>
          <a:xfrm flipH="1">
            <a:off x="1814037" y="3198496"/>
            <a:ext cx="5500688" cy="954107"/>
          </a:xfrm>
          <a:prstGeom prst="rect">
            <a:avLst/>
          </a:prstGeom>
          <a:noFill/>
        </p:spPr>
        <p:txBody>
          <a:bodyPr wrap="square" rtlCol="0">
            <a:spAutoFit/>
          </a:bodyPr>
          <a:lstStyle/>
          <a:p>
            <a:r>
              <a:rPr kumimoji="1" lang="en-US" altLang="zh-CN" sz="2800" b="1" kern="0" spc="600" dirty="0">
                <a:solidFill>
                  <a:srgbClr val="000000"/>
                </a:solidFill>
                <a:latin typeface="Times New Roman" panose="02020603050405020304" charset="0"/>
                <a:ea typeface="HYShuSongErJ" panose="02010600000101010101" pitchFamily="2" charset="-122"/>
                <a:cs typeface="Times New Roman" panose="02020603050405020304" charset="0"/>
                <a:sym typeface="Arial" panose="020B0604020202020204"/>
              </a:rPr>
              <a:t>Translation in </a:t>
            </a:r>
            <a:r>
              <a:rPr kumimoji="1" lang="en-US" altLang="zh-CN" sz="2800" b="1" kern="0" spc="600" dirty="0">
                <a:solidFill>
                  <a:srgbClr val="000000"/>
                </a:solidFill>
                <a:latin typeface="Times New Roman" panose="02020603050405020304" charset="0"/>
                <a:ea typeface="HYShuSongErJ" panose="02010600000101010101" pitchFamily="2" charset="-122"/>
                <a:cs typeface="Times New Roman" panose="02020603050405020304" charset="0"/>
                <a:sym typeface="Arial" panose="020B0604020202020204"/>
              </a:rPr>
              <a:t>the Middle </a:t>
            </a:r>
            <a:r>
              <a:rPr kumimoji="1" lang="en-US" altLang="zh-CN" sz="2800" b="1" kern="0" spc="600" dirty="0">
                <a:solidFill>
                  <a:srgbClr val="000000"/>
                </a:solidFill>
                <a:latin typeface="Times New Roman" panose="02020603050405020304" charset="0"/>
                <a:ea typeface="HYShuSongErJ" panose="02010600000101010101" pitchFamily="2" charset="-122"/>
                <a:cs typeface="Times New Roman" panose="02020603050405020304" charset="0"/>
                <a:sym typeface="Arial" panose="020B0604020202020204"/>
              </a:rPr>
              <a:t>Ages</a:t>
            </a:r>
          </a:p>
        </p:txBody>
      </p:sp>
      <p:sp>
        <p:nvSpPr>
          <p:cNvPr id="41" name="文本框 40"/>
          <p:cNvSpPr txBox="1"/>
          <p:nvPr/>
        </p:nvSpPr>
        <p:spPr>
          <a:xfrm flipH="1">
            <a:off x="1814036" y="4173856"/>
            <a:ext cx="6642735" cy="954107"/>
          </a:xfrm>
          <a:prstGeom prst="rect">
            <a:avLst/>
          </a:prstGeom>
          <a:noFill/>
        </p:spPr>
        <p:txBody>
          <a:bodyPr wrap="square" rtlCol="0">
            <a:spAutoFit/>
          </a:bodyPr>
          <a:lstStyle/>
          <a:p>
            <a:r>
              <a:rPr kumimoji="1" lang="en-US" altLang="zh-CN" sz="2800" b="1" kern="0" spc="600" dirty="0">
                <a:solidFill>
                  <a:srgbClr val="000000"/>
                </a:solidFill>
                <a:latin typeface="Times New Roman" panose="02020603050405020304" charset="0"/>
                <a:ea typeface="HYShuSongErJ" panose="02010600000101010101" pitchFamily="2" charset="-122"/>
                <a:cs typeface="Times New Roman" panose="02020603050405020304" charset="0"/>
                <a:sym typeface="Arial" panose="020B0604020202020204"/>
              </a:rPr>
              <a:t>Translation in the Renaissance Period</a:t>
            </a:r>
          </a:p>
        </p:txBody>
      </p:sp>
      <p:sp>
        <p:nvSpPr>
          <p:cNvPr id="42" name="文本框 41"/>
          <p:cNvSpPr txBox="1"/>
          <p:nvPr/>
        </p:nvSpPr>
        <p:spPr>
          <a:xfrm flipH="1">
            <a:off x="1814037" y="5168265"/>
            <a:ext cx="4771073" cy="521970"/>
          </a:xfrm>
          <a:prstGeom prst="rect">
            <a:avLst/>
          </a:prstGeom>
          <a:noFill/>
        </p:spPr>
        <p:txBody>
          <a:bodyPr wrap="square" rtlCol="0">
            <a:spAutoFit/>
          </a:bodyPr>
          <a:lstStyle/>
          <a:p>
            <a:r>
              <a:rPr kumimoji="1" lang="en-US" altLang="zh-CN" sz="2800" b="1" kern="0" spc="600" dirty="0">
                <a:solidFill>
                  <a:srgbClr val="000000"/>
                </a:solidFill>
                <a:latin typeface="Times New Roman" panose="02020603050405020304" charset="0"/>
                <a:ea typeface="HYShuSongErJ" panose="02010600000101010101" pitchFamily="2" charset="-122"/>
                <a:cs typeface="Times New Roman" panose="02020603050405020304" charset="0"/>
                <a:sym typeface="Arial" panose="020B0604020202020204"/>
              </a:rPr>
              <a:t>Modern Translation</a:t>
            </a:r>
          </a:p>
        </p:txBody>
      </p:sp>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768695" y="644890"/>
            <a:ext cx="939354" cy="1545266"/>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403" y="2030730"/>
            <a:ext cx="599599" cy="815340"/>
          </a:xfrm>
          <a:prstGeom prst="rect">
            <a:avLst/>
          </a:prstGeom>
        </p:spPr>
      </p:pic>
      <p:pic>
        <p:nvPicPr>
          <p:cNvPr id="46" name="图片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168" y="2996568"/>
            <a:ext cx="564833" cy="767715"/>
          </a:xfrm>
          <a:prstGeom prst="rect">
            <a:avLst/>
          </a:prstGeom>
        </p:spPr>
      </p:pic>
      <p:pic>
        <p:nvPicPr>
          <p:cNvPr id="47" name="图片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4409" y="4030348"/>
            <a:ext cx="550069" cy="747395"/>
          </a:xfrm>
          <a:prstGeom prst="rect">
            <a:avLst/>
          </a:prstGeom>
        </p:spPr>
      </p:pic>
      <p:pic>
        <p:nvPicPr>
          <p:cNvPr id="48" name="图片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890" y="5102228"/>
            <a:ext cx="477679" cy="649605"/>
          </a:xfrm>
          <a:prstGeom prst="rect">
            <a:avLst/>
          </a:prstGeom>
        </p:spPr>
      </p:pic>
      <p:sp>
        <p:nvSpPr>
          <p:cNvPr id="53" name="文本框 52"/>
          <p:cNvSpPr txBox="1"/>
          <p:nvPr/>
        </p:nvSpPr>
        <p:spPr>
          <a:xfrm>
            <a:off x="3572243" y="1125909"/>
            <a:ext cx="1826141" cy="584775"/>
          </a:xfrm>
          <a:prstGeom prst="rect">
            <a:avLst/>
          </a:prstGeom>
        </p:spPr>
        <p:txBody>
          <a:bodyPr wrap="none" rtlCol="0">
            <a:spAutoFit/>
          </a:bodyPr>
          <a:lstStyle/>
          <a:p>
            <a:r>
              <a:rPr kumimoji="1" lang="en-US" altLang="zh-CN" sz="3200" b="1" kern="0" dirty="0">
                <a:solidFill>
                  <a:srgbClr val="000000"/>
                </a:solidFill>
                <a:latin typeface="HYShuSongErJ" panose="02010600000101010101" pitchFamily="2" charset="-122"/>
                <a:ea typeface="HYShuSongErJ" panose="02010600000101010101" pitchFamily="2" charset="-122"/>
                <a:cs typeface="Arial" panose="020B0604020202020204"/>
                <a:sym typeface="Arial" panose="020B0604020202020204"/>
              </a:rPr>
              <a:t>Contents</a:t>
            </a:r>
          </a:p>
        </p:txBody>
      </p:sp>
      <p:sp>
        <p:nvSpPr>
          <p:cNvPr id="54" name="文本框 53"/>
          <p:cNvSpPr txBox="1"/>
          <p:nvPr/>
        </p:nvSpPr>
        <p:spPr>
          <a:xfrm>
            <a:off x="991554" y="2146938"/>
            <a:ext cx="465296" cy="583565"/>
          </a:xfrm>
          <a:prstGeom prst="rect">
            <a:avLst/>
          </a:prstGeom>
          <a:noFill/>
        </p:spPr>
        <p:txBody>
          <a:bodyPr wrap="square" rtlCol="0">
            <a:spAutoFit/>
          </a:bodyPr>
          <a:lstStyle/>
          <a:p>
            <a:pPr>
              <a:buFont typeface="+mj-lt"/>
              <a:buNone/>
            </a:pPr>
            <a:r>
              <a:rPr kumimoji="1" lang="en-US" altLang="zh-CN" sz="3200" kern="0" dirty="0">
                <a:solidFill>
                  <a:srgbClr val="000000"/>
                </a:solidFill>
                <a:latin typeface="微软雅黑" panose="020B0503020204020204" charset="-122"/>
                <a:ea typeface="微软雅黑" panose="020B0503020204020204" charset="-122"/>
                <a:cs typeface="Arial" panose="020B0604020202020204"/>
                <a:sym typeface="Arial" panose="020B0604020202020204"/>
              </a:rPr>
              <a:t>Ⅰ</a:t>
            </a:r>
          </a:p>
        </p:txBody>
      </p:sp>
      <p:sp>
        <p:nvSpPr>
          <p:cNvPr id="55" name="文本框 54"/>
          <p:cNvSpPr txBox="1"/>
          <p:nvPr/>
        </p:nvSpPr>
        <p:spPr>
          <a:xfrm>
            <a:off x="1015056" y="3136651"/>
            <a:ext cx="595035" cy="584775"/>
          </a:xfrm>
          <a:prstGeom prst="rect">
            <a:avLst/>
          </a:prstGeom>
          <a:noFill/>
        </p:spPr>
        <p:txBody>
          <a:bodyPr wrap="none" rtlCol="0">
            <a:spAutoFit/>
          </a:bodyPr>
          <a:lstStyle/>
          <a:p>
            <a:r>
              <a:rPr kumimoji="1" lang="zh-CN" altLang="en-US" sz="3200" kern="0" dirty="0">
                <a:solidFill>
                  <a:srgbClr val="000000"/>
                </a:solidFill>
                <a:latin typeface="微软雅黑" panose="020B0503020204020204" charset="-122"/>
                <a:ea typeface="微软雅黑" panose="020B0503020204020204" charset="-122"/>
                <a:cs typeface="Arial" panose="020B0604020202020204"/>
                <a:sym typeface="Arial" panose="020B0604020202020204"/>
              </a:rPr>
              <a:t>Ⅱ</a:t>
            </a:r>
          </a:p>
        </p:txBody>
      </p:sp>
      <p:sp>
        <p:nvSpPr>
          <p:cNvPr id="56" name="文本框 55"/>
          <p:cNvSpPr txBox="1"/>
          <p:nvPr/>
        </p:nvSpPr>
        <p:spPr>
          <a:xfrm>
            <a:off x="1015367" y="5102228"/>
            <a:ext cx="509111" cy="583565"/>
          </a:xfrm>
          <a:prstGeom prst="rect">
            <a:avLst/>
          </a:prstGeom>
          <a:noFill/>
        </p:spPr>
        <p:txBody>
          <a:bodyPr wrap="square" rtlCol="0">
            <a:spAutoFit/>
          </a:bodyPr>
          <a:lstStyle/>
          <a:p>
            <a:r>
              <a:rPr kumimoji="1" lang="zh-CN" altLang="en-US" sz="3200" kern="0" dirty="0">
                <a:solidFill>
                  <a:srgbClr val="000000"/>
                </a:solidFill>
                <a:latin typeface="微软雅黑" panose="020B0503020204020204" charset="-122"/>
                <a:ea typeface="微软雅黑" panose="020B0503020204020204" charset="-122"/>
                <a:cs typeface="Arial" panose="020B0604020202020204"/>
                <a:sym typeface="+mn-ea"/>
              </a:rPr>
              <a:t>Ⅳ</a:t>
            </a:r>
            <a:endParaRPr kumimoji="1" lang="zh-CN" altLang="en-US" sz="3200" kern="0" dirty="0">
              <a:solidFill>
                <a:srgbClr val="000000"/>
              </a:solidFill>
              <a:latin typeface="HYShuSongErJ" panose="02010600000101010101" pitchFamily="2" charset="-122"/>
              <a:ea typeface="HYShuSongErJ" panose="02010600000101010101" pitchFamily="2" charset="-122"/>
              <a:cs typeface="Arial" panose="020B0604020202020204"/>
              <a:sym typeface="Arial" panose="020B0604020202020204"/>
            </a:endParaRPr>
          </a:p>
        </p:txBody>
      </p:sp>
      <p:sp>
        <p:nvSpPr>
          <p:cNvPr id="57" name="文本框 56"/>
          <p:cNvSpPr txBox="1"/>
          <p:nvPr/>
        </p:nvSpPr>
        <p:spPr>
          <a:xfrm>
            <a:off x="1014808" y="4112088"/>
            <a:ext cx="595035" cy="584775"/>
          </a:xfrm>
          <a:prstGeom prst="rect">
            <a:avLst/>
          </a:prstGeom>
          <a:noFill/>
        </p:spPr>
        <p:txBody>
          <a:bodyPr wrap="none" rtlCol="0">
            <a:spAutoFit/>
          </a:bodyPr>
          <a:lstStyle/>
          <a:p>
            <a:r>
              <a:rPr kumimoji="1" lang="zh-CN" altLang="en-US" sz="3200" kern="0" dirty="0">
                <a:solidFill>
                  <a:srgbClr val="000000"/>
                </a:solidFill>
                <a:latin typeface="微软雅黑" panose="020B0503020204020204" charset="-122"/>
                <a:ea typeface="微软雅黑" panose="020B0503020204020204" charset="-122"/>
                <a:cs typeface="Arial" panose="020B0604020202020204"/>
                <a:sym typeface="Arial" panose="020B0604020202020204"/>
              </a:rPr>
              <a:t>Ⅲ</a:t>
            </a:r>
          </a:p>
        </p:txBody>
      </p:sp>
      <p:sp>
        <p:nvSpPr>
          <p:cNvPr id="58" name="Rectangle 1" descr="Slide Number Placeholder 5"/>
          <p:cNvSpPr/>
          <p:nvPr/>
        </p:nvSpPr>
        <p:spPr bwMode="auto">
          <a:xfrm>
            <a:off x="8551277" y="549810"/>
            <a:ext cx="2128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rPr>
              <a:pPr algn="ctr"/>
              <a:t>2</a:t>
            </a:fld>
            <a:endParaRPr lang="zh-CN" altLang="zh-CN" sz="1400" kern="0" dirty="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endParaRPr>
          </a:p>
        </p:txBody>
      </p:sp>
    </p:spTree>
    <p:extLst>
      <p:ext uri="{BB962C8B-B14F-4D97-AF65-F5344CB8AC3E}">
        <p14:creationId xmlns:p14="http://schemas.microsoft.com/office/powerpoint/2010/main" val="6435363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763" y="0"/>
            <a:ext cx="9134475" cy="6858000"/>
          </a:xfrm>
          <a:prstGeom prst="rect">
            <a:avLst/>
          </a:prstGeom>
        </p:spPr>
      </p:pic>
      <p:pic>
        <p:nvPicPr>
          <p:cNvPr id="5" name="图片 4"/>
          <p:cNvPicPr>
            <a:picLocks noChangeAspect="1"/>
          </p:cNvPicPr>
          <p:nvPr/>
        </p:nvPicPr>
        <p:blipFill>
          <a:blip r:embed="rId4"/>
          <a:stretch>
            <a:fillRect/>
          </a:stretch>
        </p:blipFill>
        <p:spPr>
          <a:xfrm>
            <a:off x="754381" y="370208"/>
            <a:ext cx="5011103" cy="1254125"/>
          </a:xfrm>
          <a:prstGeom prst="rect">
            <a:avLst/>
          </a:prstGeom>
        </p:spPr>
      </p:pic>
      <p:sp>
        <p:nvSpPr>
          <p:cNvPr id="33" name="文本框 32"/>
          <p:cNvSpPr txBox="1"/>
          <p:nvPr/>
        </p:nvSpPr>
        <p:spPr>
          <a:xfrm rot="16200000">
            <a:off x="2921140" y="-1562338"/>
            <a:ext cx="677108" cy="5576411"/>
          </a:xfrm>
          <a:prstGeom prst="rect">
            <a:avLst/>
          </a:prstGeom>
          <a:noFill/>
          <a:ln>
            <a:noFill/>
          </a:ln>
        </p:spPr>
        <p:txBody>
          <a:bodyPr vert="eaVert" wrap="square" rtlCol="0">
            <a:spAutoFit/>
          </a:bodyPr>
          <a:lstStyle/>
          <a:p>
            <a:pPr algn="ctr"/>
            <a:r>
              <a:rPr kumimoji="1" lang="en-US" altLang="zh-CN" sz="3200" b="1" kern="0" spc="600" dirty="0">
                <a:solidFill>
                  <a:srgbClr val="000000"/>
                </a:solidFill>
                <a:latin typeface="HYShuSongErJ" panose="02010600000101010101" pitchFamily="2" charset="-122"/>
                <a:ea typeface="HYShuSongErJ" panose="02010600000101010101" pitchFamily="2" charset="-122"/>
                <a:cs typeface="Arial" panose="020B0604020202020204"/>
                <a:sym typeface="Arial" panose="020B0604020202020204"/>
              </a:rPr>
              <a:t>Ancient Translation</a:t>
            </a:r>
          </a:p>
        </p:txBody>
      </p:sp>
      <p:sp>
        <p:nvSpPr>
          <p:cNvPr id="58" name="Rectangle 1" descr="Slide Number Placeholder 5"/>
          <p:cNvSpPr/>
          <p:nvPr/>
        </p:nvSpPr>
        <p:spPr bwMode="auto">
          <a:xfrm>
            <a:off x="8551277" y="549810"/>
            <a:ext cx="2128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rPr>
              <a:pPr algn="ctr"/>
              <a:t>3</a:t>
            </a:fld>
            <a:endParaRPr lang="zh-CN" altLang="zh-CN" sz="1400" kern="0" dirty="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endParaRPr>
          </a:p>
        </p:txBody>
      </p:sp>
      <p:sp>
        <p:nvSpPr>
          <p:cNvPr id="2" name="文本框 1"/>
          <p:cNvSpPr txBox="1"/>
          <p:nvPr/>
        </p:nvSpPr>
        <p:spPr>
          <a:xfrm>
            <a:off x="1093947" y="2179321"/>
            <a:ext cx="7003769" cy="2246769"/>
          </a:xfrm>
          <a:prstGeom prst="rect">
            <a:avLst/>
          </a:prstGeom>
          <a:noFill/>
        </p:spPr>
        <p:txBody>
          <a:bodyPr wrap="square" rtlCol="0">
            <a:spAutoFit/>
          </a:bodyPr>
          <a:lstStyle/>
          <a:p>
            <a:r>
              <a:rPr lang="en-US" altLang="zh-CN" sz="2800" kern="0" dirty="0" err="1">
                <a:solidFill>
                  <a:srgbClr val="000000"/>
                </a:solidFill>
                <a:cs typeface="Arial" panose="020B0604020202020204"/>
                <a:sym typeface="Arial" panose="020B0604020202020204"/>
              </a:rPr>
              <a:t>characterisitcs</a:t>
            </a:r>
            <a:r>
              <a:rPr lang="en-US" altLang="zh-CN" sz="2800" kern="0" dirty="0">
                <a:solidFill>
                  <a:srgbClr val="000000"/>
                </a:solidFill>
                <a:cs typeface="Arial" panose="020B0604020202020204"/>
                <a:sym typeface="Arial" panose="020B0604020202020204"/>
              </a:rPr>
              <a:t>:</a:t>
            </a:r>
          </a:p>
          <a:p>
            <a:r>
              <a:rPr lang="en-US" altLang="zh-CN" sz="2800" b="1" kern="0" dirty="0">
                <a:solidFill>
                  <a:srgbClr val="000000"/>
                </a:solidFill>
                <a:latin typeface="Times New Roman" pitchFamily="18" charset="0"/>
                <a:cs typeface="Times New Roman" pitchFamily="18" charset="0"/>
                <a:sym typeface="Arial" panose="020B0604020202020204"/>
              </a:rPr>
              <a:t>Translation</a:t>
            </a:r>
            <a:r>
              <a:rPr lang="en-US" altLang="zh-CN" sz="2800" kern="0" dirty="0">
                <a:solidFill>
                  <a:srgbClr val="000000"/>
                </a:solidFill>
                <a:latin typeface="Times New Roman" pitchFamily="18" charset="0"/>
                <a:cs typeface="Times New Roman" pitchFamily="18" charset="0"/>
                <a:sym typeface="Arial" panose="020B0604020202020204"/>
              </a:rPr>
              <a:t> of Greek drama works into Latin, or adaptation of Greek drama in Latin language, so that ancient Greek literature can be spread and inherited.</a:t>
            </a:r>
            <a:endParaRPr lang="zh-CN" altLang="en-US" sz="2800" kern="0" dirty="0">
              <a:solidFill>
                <a:srgbClr val="000000"/>
              </a:solidFill>
              <a:latin typeface="Times New Roman" pitchFamily="18" charset="0"/>
              <a:cs typeface="Times New Roman" pitchFamily="18" charset="0"/>
              <a:sym typeface="Arial" panose="020B0604020202020204"/>
            </a:endParaRPr>
          </a:p>
        </p:txBody>
      </p:sp>
      <p:sp>
        <p:nvSpPr>
          <p:cNvPr id="4" name="文本框 3"/>
          <p:cNvSpPr txBox="1"/>
          <p:nvPr/>
        </p:nvSpPr>
        <p:spPr>
          <a:xfrm>
            <a:off x="1093948" y="4478023"/>
            <a:ext cx="4149566" cy="830997"/>
          </a:xfrm>
          <a:prstGeom prst="rect">
            <a:avLst/>
          </a:prstGeom>
          <a:noFill/>
        </p:spPr>
        <p:txBody>
          <a:bodyPr wrap="square" rtlCol="0">
            <a:spAutoFit/>
          </a:bodyPr>
          <a:lstStyle/>
          <a:p>
            <a:r>
              <a:rPr lang="en-US" altLang="zh-CN" sz="2400" b="1" kern="0">
                <a:solidFill>
                  <a:srgbClr val="000000"/>
                </a:solidFill>
                <a:cs typeface="Arial" panose="020B0604020202020204"/>
                <a:sym typeface="Arial" panose="020B0604020202020204"/>
              </a:rPr>
              <a:t>Representatives: Cicero, Jerome</a:t>
            </a:r>
          </a:p>
        </p:txBody>
      </p:sp>
    </p:spTree>
    <p:extLst>
      <p:ext uri="{BB962C8B-B14F-4D97-AF65-F5344CB8AC3E}">
        <p14:creationId xmlns:p14="http://schemas.microsoft.com/office/powerpoint/2010/main" val="168250051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1" y="0"/>
            <a:ext cx="9141619" cy="6858000"/>
          </a:xfrm>
          <a:prstGeom prst="rect">
            <a:avLst/>
          </a:prstGeom>
        </p:spPr>
      </p:pic>
      <p:sp>
        <p:nvSpPr>
          <p:cNvPr id="244" name="Shape 244"/>
          <p:cNvSpPr txBox="1"/>
          <p:nvPr/>
        </p:nvSpPr>
        <p:spPr>
          <a:xfrm>
            <a:off x="870110" y="1581788"/>
            <a:ext cx="4326731" cy="4570095"/>
          </a:xfrm>
          <a:prstGeom prst="rect">
            <a:avLst/>
          </a:prstGeom>
          <a:noFill/>
          <a:ln>
            <a:noFill/>
          </a:ln>
        </p:spPr>
        <p:txBody>
          <a:bodyPr wrap="square" lIns="91425" tIns="45700" rIns="91425" bIns="45700" anchor="t" anchorCtr="0">
            <a:noAutofit/>
          </a:bodyPr>
          <a:lstStyle/>
          <a:p>
            <a:pPr>
              <a:lnSpc>
                <a:spcPct val="150000"/>
              </a:lnSpc>
            </a:pPr>
            <a:r>
              <a:rPr lang="en-US" altLang="zh-CN" sz="2000" kern="0" dirty="0">
                <a:solidFill>
                  <a:srgbClr val="000000"/>
                </a:solidFill>
                <a:latin typeface="HYShuSongErJ" panose="02010600000101010101" pitchFamily="2" charset="-122"/>
                <a:ea typeface="HYShuSongErJ" panose="02010600000101010101" pitchFamily="2" charset="-122"/>
                <a:cs typeface="Arial" panose="020B0604020202020204"/>
                <a:sym typeface="Arial" panose="020B0604020202020204"/>
              </a:rPr>
              <a:t>   </a:t>
            </a:r>
            <a:r>
              <a:rPr lang="zh-CN" altLang="en-US" sz="2000" kern="0" dirty="0">
                <a:solidFill>
                  <a:srgbClr val="000000"/>
                </a:solidFill>
                <a:latin typeface="Times New Roman" panose="02020603050405020304" charset="0"/>
                <a:ea typeface="HYShuSongErJ" panose="02010600000101010101" pitchFamily="2" charset="-122"/>
                <a:cs typeface="Times New Roman" panose="02020603050405020304" charset="0"/>
                <a:sym typeface="Arial" panose="020B0604020202020204"/>
              </a:rPr>
              <a:t>Cicero was one of the most prolific Roman writers, and the number of his speeches, letters and treatises that have survived into the modern era is a testament to his admiration by successive generations. For Cicero, philosophical understanding was an orator’s paramount virtue. </a:t>
            </a:r>
          </a:p>
        </p:txBody>
      </p:sp>
      <p:sp>
        <p:nvSpPr>
          <p:cNvPr id="18" name="Rectangle 1" descr="Slide Number Placeholder 5"/>
          <p:cNvSpPr/>
          <p:nvPr/>
        </p:nvSpPr>
        <p:spPr bwMode="auto">
          <a:xfrm>
            <a:off x="8551277" y="549810"/>
            <a:ext cx="2128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rPr>
              <a:pPr algn="ctr"/>
              <a:t>4</a:t>
            </a:fld>
            <a:endParaRPr lang="zh-CN" altLang="zh-CN" sz="1400" kern="0" dirty="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endParaRPr>
          </a:p>
        </p:txBody>
      </p:sp>
      <p:pic>
        <p:nvPicPr>
          <p:cNvPr id="4" name="图片占位符 3" descr="西_20201003105656"/>
          <p:cNvPicPr>
            <a:picLocks noGrp="1" noChangeAspect="1"/>
          </p:cNvPicPr>
          <p:nvPr>
            <p:ph type="pic" idx="2"/>
          </p:nvPr>
        </p:nvPicPr>
        <p:blipFill>
          <a:blip r:embed="rId4"/>
          <a:stretch>
            <a:fillRect/>
          </a:stretch>
        </p:blipFill>
        <p:spPr>
          <a:xfrm>
            <a:off x="6050281" y="1156338"/>
            <a:ext cx="2199799" cy="4135755"/>
          </a:xfrm>
          <a:prstGeom prst="rect">
            <a:avLst/>
          </a:prstGeom>
        </p:spPr>
      </p:pic>
      <p:sp>
        <p:nvSpPr>
          <p:cNvPr id="2" name="TextBox 1"/>
          <p:cNvSpPr txBox="1"/>
          <p:nvPr/>
        </p:nvSpPr>
        <p:spPr>
          <a:xfrm>
            <a:off x="929787" y="4677508"/>
            <a:ext cx="4147772" cy="738664"/>
          </a:xfrm>
          <a:prstGeom prst="rect">
            <a:avLst/>
          </a:prstGeom>
          <a:noFill/>
        </p:spPr>
        <p:txBody>
          <a:bodyPr wrap="square" rtlCol="0">
            <a:spAutoFit/>
          </a:bodyPr>
          <a:lstStyle/>
          <a:p>
            <a:r>
              <a:rPr lang="en-US" altLang="zh-CN" sz="1400" kern="0" dirty="0">
                <a:solidFill>
                  <a:srgbClr val="000000"/>
                </a:solidFill>
                <a:cs typeface="Arial" panose="020B0604020202020204"/>
                <a:sym typeface="Arial" panose="020B0604020202020204"/>
              </a:rPr>
              <a:t>----..And I did not translate them as an interpreter, but as an orator, keeping the same ideas and forms….</a:t>
            </a:r>
            <a:endParaRPr lang="zh-CN" altLang="en-US" sz="1400" kern="0" dirty="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404802159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1" y="0"/>
            <a:ext cx="9141619" cy="6858000"/>
          </a:xfrm>
          <a:prstGeom prst="rect">
            <a:avLst/>
          </a:prstGeom>
        </p:spPr>
      </p:pic>
      <p:sp>
        <p:nvSpPr>
          <p:cNvPr id="295" name="Shape 295"/>
          <p:cNvSpPr txBox="1"/>
          <p:nvPr/>
        </p:nvSpPr>
        <p:spPr>
          <a:xfrm>
            <a:off x="3969068" y="1557655"/>
            <a:ext cx="4410075" cy="3781425"/>
          </a:xfrm>
          <a:prstGeom prst="rect">
            <a:avLst/>
          </a:prstGeom>
          <a:noFill/>
          <a:ln>
            <a:noFill/>
          </a:ln>
        </p:spPr>
        <p:txBody>
          <a:bodyPr wrap="square" lIns="91425" tIns="45700" rIns="91425" bIns="45700" anchor="t" anchorCtr="0">
            <a:noAutofit/>
          </a:bodyPr>
          <a:lstStyle/>
          <a:p>
            <a:pPr>
              <a:lnSpc>
                <a:spcPct val="150000"/>
              </a:lnSpc>
            </a:pPr>
            <a:r>
              <a:rPr lang="en-US" sz="2000" kern="0" dirty="0">
                <a:solidFill>
                  <a:srgbClr val="000000"/>
                </a:solidFill>
                <a:latin typeface="Times New Roman" panose="02020603050405020304" charset="0"/>
                <a:ea typeface="HYShuSongErJ" panose="02010600000101010101" pitchFamily="2" charset="-122"/>
                <a:cs typeface="Times New Roman" panose="02020603050405020304" charset="0"/>
                <a:sym typeface="Roboto" panose="02000000000000000000"/>
              </a:rPr>
              <a:t>  </a:t>
            </a:r>
            <a:r>
              <a:rPr sz="2000" kern="0" dirty="0">
                <a:solidFill>
                  <a:srgbClr val="000000"/>
                </a:solidFill>
                <a:latin typeface="Times New Roman" panose="02020603050405020304" charset="0"/>
                <a:ea typeface="HYShuSongErJ" panose="02010600000101010101" pitchFamily="2" charset="-122"/>
                <a:cs typeface="Times New Roman" panose="02020603050405020304" charset="0"/>
                <a:sym typeface="Roboto" panose="02000000000000000000"/>
              </a:rPr>
              <a:t>In the early translation of the Bible, Jerome was the representative. He expounded his principle of translation, that is, he should adopt flexible principle of free translation instead of word pairing. His flexible translation principles, which are based on correct understanding, have a positive guiding significance for current translation theories and practices</a:t>
            </a:r>
            <a:r>
              <a:rPr lang="en-US" sz="2000" kern="0" dirty="0">
                <a:solidFill>
                  <a:srgbClr val="000000"/>
                </a:solidFill>
                <a:latin typeface="Times New Roman" panose="02020603050405020304" charset="0"/>
                <a:ea typeface="HYShuSongErJ" panose="02010600000101010101" pitchFamily="2" charset="-122"/>
                <a:cs typeface="Times New Roman" panose="02020603050405020304" charset="0"/>
                <a:sym typeface="Roboto" panose="02000000000000000000"/>
              </a:rPr>
              <a:t>.</a:t>
            </a:r>
          </a:p>
        </p:txBody>
      </p:sp>
      <p:sp>
        <p:nvSpPr>
          <p:cNvPr id="16" name="Rectangle 1" descr="Slide Number Placeholder 5"/>
          <p:cNvSpPr/>
          <p:nvPr/>
        </p:nvSpPr>
        <p:spPr bwMode="auto">
          <a:xfrm>
            <a:off x="8551277" y="549810"/>
            <a:ext cx="2128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rPr>
              <a:pPr algn="ctr"/>
              <a:t>5</a:t>
            </a:fld>
            <a:endParaRPr lang="zh-CN" altLang="zh-CN" sz="1400" kern="0" dirty="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endParaRPr>
          </a:p>
        </p:txBody>
      </p:sp>
      <p:pic>
        <p:nvPicPr>
          <p:cNvPr id="2" name="图片 1" descr="J_20201003105709"/>
          <p:cNvPicPr>
            <a:picLocks noChangeAspect="1"/>
          </p:cNvPicPr>
          <p:nvPr/>
        </p:nvPicPr>
        <p:blipFill>
          <a:blip r:embed="rId4"/>
          <a:stretch>
            <a:fillRect/>
          </a:stretch>
        </p:blipFill>
        <p:spPr>
          <a:xfrm>
            <a:off x="417673" y="426085"/>
            <a:ext cx="2477929" cy="4912360"/>
          </a:xfrm>
          <a:prstGeom prst="rect">
            <a:avLst/>
          </a:prstGeom>
        </p:spPr>
      </p:pic>
      <p:sp>
        <p:nvSpPr>
          <p:cNvPr id="3" name="文本框 2"/>
          <p:cNvSpPr txBox="1"/>
          <p:nvPr/>
        </p:nvSpPr>
        <p:spPr>
          <a:xfrm>
            <a:off x="1050608" y="5523865"/>
            <a:ext cx="1844993" cy="521970"/>
          </a:xfrm>
          <a:prstGeom prst="rect">
            <a:avLst/>
          </a:prstGeom>
          <a:noFill/>
        </p:spPr>
        <p:txBody>
          <a:bodyPr wrap="square" rtlCol="0">
            <a:spAutoFit/>
          </a:bodyPr>
          <a:lstStyle/>
          <a:p>
            <a:r>
              <a:rPr lang="zh-CN" altLang="en-US" sz="2800" kern="0">
                <a:solidFill>
                  <a:srgbClr val="000000"/>
                </a:solidFill>
                <a:cs typeface="Arial" panose="020B0604020202020204"/>
                <a:sym typeface="Arial" panose="020B0604020202020204"/>
              </a:rPr>
              <a:t>Jerome</a:t>
            </a:r>
          </a:p>
        </p:txBody>
      </p:sp>
    </p:spTree>
    <p:extLst>
      <p:ext uri="{BB962C8B-B14F-4D97-AF65-F5344CB8AC3E}">
        <p14:creationId xmlns:p14="http://schemas.microsoft.com/office/powerpoint/2010/main" val="4106561523"/>
      </p:ext>
    </p:extLst>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70009" y="0"/>
            <a:ext cx="9134475" cy="6858000"/>
          </a:xfrm>
          <a:prstGeom prst="rect">
            <a:avLst/>
          </a:prstGeom>
        </p:spPr>
      </p:pic>
      <p:sp>
        <p:nvSpPr>
          <p:cNvPr id="58" name="Rectangle 1" descr="Slide Number Placeholder 5"/>
          <p:cNvSpPr/>
          <p:nvPr/>
        </p:nvSpPr>
        <p:spPr bwMode="auto">
          <a:xfrm>
            <a:off x="8551276" y="549810"/>
            <a:ext cx="2128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Source Han Sans CN Medium" panose="020B0600000000000000" pitchFamily="34" charset="-128"/>
                <a:ea typeface="Source Han Sans CN Medium" panose="020B0600000000000000" pitchFamily="34" charset="-128"/>
                <a:cs typeface="Source Sans Pro Bold" panose="020B0703030403020204" pitchFamily="34" charset="0"/>
                <a:sym typeface="Source Sans Pro Bold" panose="020B0703030403020204" pitchFamily="34" charset="0"/>
              </a:rPr>
              <a:pPr algn="ctr"/>
              <a:t>6</a:t>
            </a:fld>
            <a:endParaRPr lang="zh-CN" altLang="zh-CN" sz="1400" kern="0" dirty="0">
              <a:solidFill>
                <a:srgbClr val="C6A46F"/>
              </a:solidFill>
              <a:latin typeface="Source Han Sans CN Medium" panose="020B0600000000000000" pitchFamily="34" charset="-128"/>
              <a:ea typeface="Source Han Sans CN Medium" panose="020B0600000000000000" pitchFamily="34" charset="-128"/>
              <a:cs typeface="Source Sans Pro Bold" panose="020B0703030403020204" pitchFamily="34" charset="0"/>
              <a:sym typeface="Source Sans Pro Bold" panose="020B0703030403020204" pitchFamily="34" charset="0"/>
            </a:endParaRPr>
          </a:p>
        </p:txBody>
      </p:sp>
      <p:pic>
        <p:nvPicPr>
          <p:cNvPr id="2" name="图片 1"/>
          <p:cNvPicPr>
            <a:picLocks noChangeAspect="1"/>
          </p:cNvPicPr>
          <p:nvPr/>
        </p:nvPicPr>
        <p:blipFill>
          <a:blip r:embed="rId4"/>
          <a:stretch>
            <a:fillRect/>
          </a:stretch>
        </p:blipFill>
        <p:spPr>
          <a:xfrm>
            <a:off x="560071" y="490223"/>
            <a:ext cx="5153025" cy="1254125"/>
          </a:xfrm>
          <a:prstGeom prst="rect">
            <a:avLst/>
          </a:prstGeom>
        </p:spPr>
      </p:pic>
      <p:sp>
        <p:nvSpPr>
          <p:cNvPr id="7" name="文本框 6"/>
          <p:cNvSpPr txBox="1"/>
          <p:nvPr/>
        </p:nvSpPr>
        <p:spPr>
          <a:xfrm>
            <a:off x="902017" y="2627630"/>
            <a:ext cx="6384608" cy="2369880"/>
          </a:xfrm>
          <a:prstGeom prst="rect">
            <a:avLst/>
          </a:prstGeom>
          <a:noFill/>
        </p:spPr>
        <p:txBody>
          <a:bodyPr wrap="square" rtlCol="0">
            <a:spAutoFit/>
          </a:bodyPr>
          <a:lstStyle/>
          <a:p>
            <a:r>
              <a:rPr lang="en-US" altLang="zh-CN" sz="2800" b="1" kern="0" dirty="0" err="1">
                <a:solidFill>
                  <a:srgbClr val="000000"/>
                </a:solidFill>
                <a:latin typeface="Times New Roman" pitchFamily="18" charset="0"/>
                <a:cs typeface="Times New Roman" pitchFamily="18" charset="0"/>
                <a:sym typeface="Arial" panose="020B0604020202020204"/>
              </a:rPr>
              <a:t>characterisitc</a:t>
            </a:r>
            <a:r>
              <a:rPr lang="en-US" altLang="zh-CN" sz="2800" b="1" kern="0" dirty="0">
                <a:solidFill>
                  <a:srgbClr val="000000"/>
                </a:solidFill>
                <a:latin typeface="Times New Roman" pitchFamily="18" charset="0"/>
                <a:cs typeface="Times New Roman" pitchFamily="18" charset="0"/>
                <a:sym typeface="Arial" panose="020B0604020202020204"/>
              </a:rPr>
              <a:t>:</a:t>
            </a:r>
            <a:endParaRPr lang="en-US" altLang="zh-CN" sz="2400" b="1" kern="0" dirty="0">
              <a:solidFill>
                <a:srgbClr val="000000"/>
              </a:solidFill>
              <a:latin typeface="Times New Roman" pitchFamily="18" charset="0"/>
              <a:cs typeface="Times New Roman" pitchFamily="18" charset="0"/>
              <a:sym typeface="Arial" panose="020B0604020202020204"/>
            </a:endParaRPr>
          </a:p>
          <a:p>
            <a:r>
              <a:rPr lang="en-US" altLang="zh-CN" sz="2400" kern="0" dirty="0">
                <a:solidFill>
                  <a:srgbClr val="000000"/>
                </a:solidFill>
                <a:latin typeface="Times New Roman" pitchFamily="18" charset="0"/>
                <a:cs typeface="Times New Roman" pitchFamily="18" charset="0"/>
                <a:sym typeface="Arial" panose="020B0604020202020204"/>
              </a:rPr>
              <a:t>Closely related to the Christianity;</a:t>
            </a:r>
          </a:p>
          <a:p>
            <a:r>
              <a:rPr lang="en-US" altLang="zh-CN" sz="2400" kern="0" dirty="0">
                <a:solidFill>
                  <a:srgbClr val="000000"/>
                </a:solidFill>
                <a:latin typeface="Times New Roman" pitchFamily="18" charset="0"/>
                <a:cs typeface="Times New Roman" pitchFamily="18" charset="0"/>
                <a:sym typeface="Arial" panose="020B0604020202020204"/>
              </a:rPr>
              <a:t>Translation of the Hebrew and Greek Bible into Latin</a:t>
            </a:r>
            <a:r>
              <a:rPr lang="en-US" altLang="zh-CN" sz="2400" kern="0" dirty="0">
                <a:solidFill>
                  <a:srgbClr val="000000"/>
                </a:solidFill>
                <a:latin typeface="Times New Roman" pitchFamily="18" charset="0"/>
                <a:cs typeface="Times New Roman" pitchFamily="18" charset="0"/>
                <a:sym typeface="Arial" panose="020B0604020202020204"/>
              </a:rPr>
              <a:t>.</a:t>
            </a:r>
          </a:p>
          <a:p>
            <a:r>
              <a:rPr lang="en-US" altLang="zh-CN" sz="2400" kern="0" dirty="0">
                <a:solidFill>
                  <a:srgbClr val="000000"/>
                </a:solidFill>
                <a:latin typeface="Times New Roman" pitchFamily="18" charset="0"/>
                <a:cs typeface="Times New Roman" pitchFamily="18" charset="0"/>
                <a:sym typeface="Arial" panose="020B0604020202020204"/>
              </a:rPr>
              <a:t>From Arabic to Latin. </a:t>
            </a:r>
            <a:r>
              <a:rPr lang="en-US" altLang="zh-CN" sz="2400" kern="0" dirty="0">
                <a:solidFill>
                  <a:srgbClr val="000000"/>
                </a:solidFill>
                <a:latin typeface="Times New Roman" pitchFamily="18" charset="0"/>
                <a:cs typeface="Times New Roman" pitchFamily="18" charset="0"/>
                <a:sym typeface="Arial" panose="020B0604020202020204"/>
              </a:rPr>
              <a:t>Spain </a:t>
            </a:r>
            <a:r>
              <a:rPr lang="en-US" altLang="zh-CN" sz="2400" kern="0" dirty="0">
                <a:solidFill>
                  <a:srgbClr val="000000"/>
                </a:solidFill>
                <a:latin typeface="Times New Roman" pitchFamily="18" charset="0"/>
                <a:cs typeface="Times New Roman" pitchFamily="18" charset="0"/>
                <a:sym typeface="Arial" panose="020B0604020202020204"/>
              </a:rPr>
              <a:t>became the center of academic activities in Europe.</a:t>
            </a:r>
            <a:endParaRPr lang="zh-CN" altLang="en-US" sz="2400" kern="0" dirty="0">
              <a:solidFill>
                <a:srgbClr val="000000"/>
              </a:solidFill>
              <a:latin typeface="Times New Roman" pitchFamily="18" charset="0"/>
              <a:cs typeface="Times New Roman" pitchFamily="18" charset="0"/>
              <a:sym typeface="Arial" panose="020B0604020202020204"/>
            </a:endParaRPr>
          </a:p>
        </p:txBody>
      </p:sp>
      <p:sp>
        <p:nvSpPr>
          <p:cNvPr id="8" name="文本框 7"/>
          <p:cNvSpPr txBox="1"/>
          <p:nvPr/>
        </p:nvSpPr>
        <p:spPr>
          <a:xfrm>
            <a:off x="902017" y="4657334"/>
            <a:ext cx="3756660" cy="707886"/>
          </a:xfrm>
          <a:prstGeom prst="rect">
            <a:avLst/>
          </a:prstGeom>
          <a:noFill/>
        </p:spPr>
        <p:txBody>
          <a:bodyPr wrap="square" rtlCol="0">
            <a:spAutoFit/>
          </a:bodyPr>
          <a:lstStyle/>
          <a:p>
            <a:r>
              <a:rPr lang="en-US" altLang="zh-CN" sz="2000" b="1" kern="0" dirty="0">
                <a:solidFill>
                  <a:srgbClr val="000000"/>
                </a:solidFill>
                <a:cs typeface="Arial" panose="020B0604020202020204"/>
                <a:sym typeface="Arial" panose="020B0604020202020204"/>
              </a:rPr>
              <a:t>Representative:  </a:t>
            </a:r>
            <a:r>
              <a:rPr lang="en-US" altLang="zh-CN" sz="2000" b="1" kern="0" dirty="0">
                <a:solidFill>
                  <a:srgbClr val="000000"/>
                </a:solidFill>
                <a:cs typeface="Arial" panose="020B0604020202020204"/>
                <a:sym typeface="Arial" panose="020B0604020202020204"/>
              </a:rPr>
              <a:t>The Toledo </a:t>
            </a:r>
            <a:r>
              <a:rPr lang="en-US" altLang="zh-CN" sz="2000" b="1" kern="0" dirty="0">
                <a:solidFill>
                  <a:srgbClr val="000000"/>
                </a:solidFill>
                <a:cs typeface="Arial" panose="020B0604020202020204"/>
                <a:sym typeface="Arial" panose="020B0604020202020204"/>
              </a:rPr>
              <a:t>School</a:t>
            </a:r>
            <a:endParaRPr lang="en-US" altLang="zh-CN" sz="1600" b="1" kern="0" dirty="0">
              <a:solidFill>
                <a:srgbClr val="000000"/>
              </a:solidFill>
              <a:cs typeface="Arial" panose="020B0604020202020204"/>
              <a:sym typeface="Arial" panose="020B0604020202020204"/>
            </a:endParaRPr>
          </a:p>
        </p:txBody>
      </p:sp>
      <p:sp>
        <p:nvSpPr>
          <p:cNvPr id="9" name="文本框 8"/>
          <p:cNvSpPr txBox="1"/>
          <p:nvPr/>
        </p:nvSpPr>
        <p:spPr>
          <a:xfrm>
            <a:off x="1385413" y="981076"/>
            <a:ext cx="3501866" cy="954107"/>
          </a:xfrm>
          <a:prstGeom prst="rect">
            <a:avLst/>
          </a:prstGeom>
          <a:noFill/>
        </p:spPr>
        <p:txBody>
          <a:bodyPr wrap="square" rtlCol="0">
            <a:spAutoFit/>
          </a:bodyPr>
          <a:lstStyle/>
          <a:p>
            <a:r>
              <a:rPr lang="zh-CN" altLang="en-US" sz="2800" b="1" kern="0">
                <a:solidFill>
                  <a:srgbClr val="000000"/>
                </a:solidFill>
                <a:latin typeface="Times New Roman" panose="02020603050405020304" charset="0"/>
                <a:cs typeface="Times New Roman" panose="02020603050405020304" charset="0"/>
                <a:sym typeface="Arial" panose="020B0604020202020204"/>
              </a:rPr>
              <a:t>Translation in Middle Ages</a:t>
            </a:r>
          </a:p>
        </p:txBody>
      </p:sp>
    </p:spTree>
    <p:extLst>
      <p:ext uri="{BB962C8B-B14F-4D97-AF65-F5344CB8AC3E}">
        <p14:creationId xmlns:p14="http://schemas.microsoft.com/office/powerpoint/2010/main" val="259995754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1" y="0"/>
            <a:ext cx="9141619" cy="6858000"/>
          </a:xfrm>
          <a:prstGeom prst="rect">
            <a:avLst/>
          </a:prstGeom>
        </p:spPr>
      </p:pic>
      <p:sp>
        <p:nvSpPr>
          <p:cNvPr id="233" name="Shape 233"/>
          <p:cNvSpPr txBox="1"/>
          <p:nvPr/>
        </p:nvSpPr>
        <p:spPr>
          <a:xfrm>
            <a:off x="805340" y="2256792"/>
            <a:ext cx="7509034" cy="3547745"/>
          </a:xfrm>
          <a:prstGeom prst="rect">
            <a:avLst/>
          </a:prstGeom>
          <a:noFill/>
          <a:ln>
            <a:noFill/>
          </a:ln>
        </p:spPr>
        <p:txBody>
          <a:bodyPr wrap="square" lIns="91425" tIns="45700" rIns="91425" bIns="45700" anchor="t" anchorCtr="0">
            <a:noAutofit/>
          </a:bodyPr>
          <a:lstStyle/>
          <a:p>
            <a:pPr>
              <a:lnSpc>
                <a:spcPct val="150000"/>
              </a:lnSpc>
            </a:pPr>
            <a:r>
              <a:rPr lang="en-US" altLang="zh-CN" sz="1200" b="1" kern="0" dirty="0">
                <a:solidFill>
                  <a:srgbClr val="7F7F7F"/>
                </a:solidFill>
                <a:latin typeface="HYShuSongErJ" panose="02010600000101010101" pitchFamily="2" charset="-122"/>
                <a:ea typeface="HYShuSongErJ" panose="02010600000101010101" pitchFamily="2" charset="-122"/>
                <a:cs typeface="Roboto" panose="02000000000000000000"/>
                <a:sym typeface="Roboto" panose="02000000000000000000"/>
              </a:rPr>
              <a:t>  </a:t>
            </a:r>
            <a:r>
              <a:rPr lang="en-US" altLang="zh-CN" sz="1400" b="1" kern="0" dirty="0">
                <a:solidFill>
                  <a:srgbClr val="7F7F7F"/>
                </a:solidFill>
                <a:latin typeface="HYShuSongErJ" panose="02010600000101010101" pitchFamily="2" charset="-122"/>
                <a:ea typeface="HYShuSongErJ" panose="02010600000101010101" pitchFamily="2" charset="-122"/>
                <a:cs typeface="Roboto" panose="02000000000000000000"/>
                <a:sym typeface="Roboto" panose="02000000000000000000"/>
              </a:rPr>
              <a:t>...</a:t>
            </a:r>
            <a:r>
              <a:rPr lang="zh-CN" altLang="en-US" b="1" kern="0" dirty="0">
                <a:solidFill>
                  <a:srgbClr val="000000"/>
                </a:solidFill>
                <a:latin typeface="Times New Roman" panose="02020603050405020304" charset="0"/>
                <a:ea typeface="HYShuSongErJ" panose="02010600000101010101" pitchFamily="2" charset="-122"/>
                <a:cs typeface="Times New Roman" panose="02020603050405020304" charset="0"/>
                <a:sym typeface="Roboto" panose="02000000000000000000"/>
              </a:rPr>
              <a:t>As the original works of many Greek classics were lost, and Arabic versions flooded into Europe, western translators could only take </a:t>
            </a:r>
            <a:r>
              <a:rPr lang="en-US" altLang="zh-CN" b="1" kern="0" dirty="0">
                <a:solidFill>
                  <a:srgbClr val="000000"/>
                </a:solidFill>
                <a:latin typeface="Times New Roman" panose="02020603050405020304" charset="0"/>
                <a:ea typeface="HYShuSongErJ" panose="02010600000101010101" pitchFamily="2" charset="-122"/>
                <a:cs typeface="Times New Roman" panose="02020603050405020304" charset="0"/>
                <a:sym typeface="Roboto" panose="02000000000000000000"/>
              </a:rPr>
              <a:t>t</a:t>
            </a:r>
            <a:r>
              <a:rPr lang="zh-CN" altLang="en-US" b="1" kern="0" dirty="0">
                <a:solidFill>
                  <a:srgbClr val="000000"/>
                </a:solidFill>
                <a:latin typeface="Times New Roman" panose="02020603050405020304" charset="0"/>
                <a:ea typeface="HYShuSongErJ" panose="02010600000101010101" pitchFamily="2" charset="-122"/>
                <a:cs typeface="Times New Roman" panose="02020603050405020304" charset="0"/>
                <a:sym typeface="Roboto" panose="02000000000000000000"/>
              </a:rPr>
              <a:t>he Arabic versions as the original works. To some extent, the rise of Arab academic studies in the Middle Ages should be attributed to Greek culture. However, the importance of Arab translation went far beyond time and space, and its influence later spread to Europe. By the middle of 11C, Arabic works were flooding into Spain and being translated into Latin. Toledo replaced Baghdad as the European Academy of Translation</a:t>
            </a:r>
            <a:r>
              <a:rPr lang="en-US" altLang="zh-CN" b="1" kern="0" dirty="0">
                <a:solidFill>
                  <a:srgbClr val="000000"/>
                </a:solidFill>
                <a:latin typeface="Times New Roman" panose="02020603050405020304" charset="0"/>
                <a:ea typeface="HYShuSongErJ" panose="02010600000101010101" pitchFamily="2" charset="-122"/>
                <a:cs typeface="Times New Roman" panose="02020603050405020304" charset="0"/>
                <a:sym typeface="Roboto" panose="02000000000000000000"/>
              </a:rPr>
              <a:t>.</a:t>
            </a:r>
            <a:r>
              <a:rPr lang="zh-CN" altLang="en-US" b="1" kern="0" dirty="0">
                <a:solidFill>
                  <a:srgbClr val="000000"/>
                </a:solidFill>
                <a:latin typeface="Times New Roman" panose="02020603050405020304" charset="0"/>
                <a:ea typeface="HYShuSongErJ" panose="02010600000101010101" pitchFamily="2" charset="-122"/>
                <a:cs typeface="Times New Roman" panose="02020603050405020304" charset="0"/>
                <a:sym typeface="Roboto" panose="02000000000000000000"/>
              </a:rPr>
              <a:t> It was not until 13C that </a:t>
            </a:r>
            <a:r>
              <a:rPr lang="en-US" altLang="zh-CN" b="1" kern="0" dirty="0">
                <a:solidFill>
                  <a:srgbClr val="000000"/>
                </a:solidFill>
                <a:latin typeface="Times New Roman" panose="02020603050405020304" charset="0"/>
                <a:ea typeface="HYShuSongErJ" panose="02010600000101010101" pitchFamily="2" charset="-122"/>
                <a:cs typeface="Times New Roman" panose="02020603050405020304" charset="0"/>
                <a:sym typeface="Roboto" panose="02000000000000000000"/>
              </a:rPr>
              <a:t>t</a:t>
            </a:r>
            <a:r>
              <a:rPr lang="zh-CN" altLang="en-US" b="1" kern="0" dirty="0">
                <a:solidFill>
                  <a:srgbClr val="000000"/>
                </a:solidFill>
                <a:latin typeface="Times New Roman" panose="02020603050405020304" charset="0"/>
                <a:ea typeface="HYShuSongErJ" panose="02010600000101010101" pitchFamily="2" charset="-122"/>
                <a:cs typeface="Times New Roman" panose="02020603050405020304" charset="0"/>
                <a:sym typeface="Roboto" panose="02000000000000000000"/>
              </a:rPr>
              <a:t>he Original Greek was introduced into Toledo, and the original Greek was directly translated and no longer translated.</a:t>
            </a:r>
          </a:p>
        </p:txBody>
      </p:sp>
      <p:sp>
        <p:nvSpPr>
          <p:cNvPr id="14" name="Rectangle 1" descr="Slide Number Placeholder 5"/>
          <p:cNvSpPr/>
          <p:nvPr/>
        </p:nvSpPr>
        <p:spPr bwMode="auto">
          <a:xfrm>
            <a:off x="8551277" y="549810"/>
            <a:ext cx="2128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rPr>
              <a:pPr algn="ctr"/>
              <a:t>7</a:t>
            </a:fld>
            <a:endParaRPr lang="zh-CN" altLang="zh-CN" sz="1400" kern="0" dirty="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endParaRPr>
          </a:p>
        </p:txBody>
      </p:sp>
      <p:pic>
        <p:nvPicPr>
          <p:cNvPr id="10" name="图片 9"/>
          <p:cNvPicPr>
            <a:picLocks noChangeAspect="1"/>
          </p:cNvPicPr>
          <p:nvPr/>
        </p:nvPicPr>
        <p:blipFill>
          <a:blip r:embed="rId4"/>
          <a:stretch>
            <a:fillRect/>
          </a:stretch>
        </p:blipFill>
        <p:spPr>
          <a:xfrm rot="5400000">
            <a:off x="4196398" y="-680879"/>
            <a:ext cx="924560" cy="3687128"/>
          </a:xfrm>
          <a:prstGeom prst="rect">
            <a:avLst/>
          </a:prstGeom>
        </p:spPr>
      </p:pic>
      <p:sp>
        <p:nvSpPr>
          <p:cNvPr id="11" name="Shape 231"/>
          <p:cNvSpPr txBox="1"/>
          <p:nvPr/>
        </p:nvSpPr>
        <p:spPr>
          <a:xfrm>
            <a:off x="3000852" y="962660"/>
            <a:ext cx="3500914" cy="400050"/>
          </a:xfrm>
          <a:prstGeom prst="rect">
            <a:avLst/>
          </a:prstGeom>
          <a:noFill/>
          <a:ln>
            <a:noFill/>
          </a:ln>
        </p:spPr>
        <p:txBody>
          <a:bodyPr wrap="square" lIns="91425" tIns="45700" rIns="91425" bIns="45700" anchor="t" anchorCtr="0">
            <a:noAutofit/>
          </a:bodyPr>
          <a:lstStyle/>
          <a:p>
            <a:r>
              <a:rPr lang="zh-CN" altLang="en-US" sz="2000" b="1" kern="0" spc="300" dirty="0">
                <a:solidFill>
                  <a:srgbClr val="000000"/>
                </a:solidFill>
                <a:latin typeface="HYShuSongErJ" panose="02010600000101010101" pitchFamily="2" charset="-122"/>
                <a:ea typeface="HYShuSongErJ" panose="02010600000101010101" pitchFamily="2" charset="-122"/>
                <a:cs typeface="Montserrat" panose="00000500000000000000"/>
                <a:sym typeface="Montserrat" panose="00000500000000000000"/>
              </a:rPr>
              <a:t> </a:t>
            </a:r>
            <a:r>
              <a:rPr lang="en-US" altLang="zh-CN" sz="2800" b="1" kern="0" spc="300" dirty="0">
                <a:solidFill>
                  <a:srgbClr val="000000"/>
                </a:solidFill>
                <a:latin typeface="HYShuSongErJ" panose="02010600000101010101" pitchFamily="2" charset="-122"/>
                <a:ea typeface="HYShuSongErJ" panose="02010600000101010101" pitchFamily="2" charset="-122"/>
                <a:cs typeface="Montserrat" panose="00000500000000000000"/>
                <a:sym typeface="Montserrat" panose="00000500000000000000"/>
              </a:rPr>
              <a:t>The Toledo School</a:t>
            </a:r>
            <a:r>
              <a:rPr lang="zh-CN" altLang="en-US" sz="2000" kern="0" spc="300" dirty="0">
                <a:solidFill>
                  <a:srgbClr val="3F3F3F"/>
                </a:solidFill>
                <a:latin typeface="HYShuSongErJ" panose="02010600000101010101" pitchFamily="2" charset="-122"/>
                <a:ea typeface="HYShuSongErJ" panose="02010600000101010101" pitchFamily="2" charset="-122"/>
                <a:cs typeface="Montserrat" panose="00000500000000000000"/>
                <a:sym typeface="Montserrat" panose="00000500000000000000"/>
              </a:rPr>
              <a:t> </a:t>
            </a:r>
          </a:p>
        </p:txBody>
      </p:sp>
      <p:sp>
        <p:nvSpPr>
          <p:cNvPr id="2" name="文本框 1"/>
          <p:cNvSpPr txBox="1"/>
          <p:nvPr/>
        </p:nvSpPr>
        <p:spPr>
          <a:xfrm>
            <a:off x="962503" y="1694183"/>
            <a:ext cx="3452336" cy="460375"/>
          </a:xfrm>
          <a:prstGeom prst="rect">
            <a:avLst/>
          </a:prstGeom>
          <a:noFill/>
        </p:spPr>
        <p:txBody>
          <a:bodyPr wrap="square" rtlCol="0">
            <a:spAutoFit/>
          </a:bodyPr>
          <a:lstStyle/>
          <a:p>
            <a:r>
              <a:rPr lang="en-US" altLang="zh-CN" sz="2400" kern="0">
                <a:solidFill>
                  <a:srgbClr val="000000"/>
                </a:solidFill>
                <a:cs typeface="Arial" panose="020B0604020202020204"/>
                <a:sym typeface="Arial" panose="020B0604020202020204"/>
              </a:rPr>
              <a:t>How was it developed?</a:t>
            </a:r>
          </a:p>
        </p:txBody>
      </p:sp>
    </p:spTree>
    <p:extLst>
      <p:ext uri="{BB962C8B-B14F-4D97-AF65-F5344CB8AC3E}">
        <p14:creationId xmlns:p14="http://schemas.microsoft.com/office/powerpoint/2010/main" val="1509284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33"/>
                                        </p:tgtEl>
                                        <p:attrNameLst>
                                          <p:attrName>style.visibility</p:attrName>
                                        </p:attrNameLst>
                                      </p:cBhvr>
                                      <p:to>
                                        <p:strVal val="visible"/>
                                      </p:to>
                                    </p:set>
                                    <p:anim to="" calcmode="lin" valueType="num">
                                      <p:cBhvr>
                                        <p:cTn id="17" dur="1" fill="hold"/>
                                        <p:tgtEl>
                                          <p:spTgt spid="23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3" grpId="1"/>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89059" y="0"/>
            <a:ext cx="9141619" cy="6858000"/>
          </a:xfrm>
          <a:prstGeom prst="rect">
            <a:avLst/>
          </a:prstGeom>
        </p:spPr>
      </p:pic>
      <p:sp>
        <p:nvSpPr>
          <p:cNvPr id="233" name="Shape 233"/>
          <p:cNvSpPr txBox="1"/>
          <p:nvPr/>
        </p:nvSpPr>
        <p:spPr>
          <a:xfrm>
            <a:off x="730568" y="3971293"/>
            <a:ext cx="6211253" cy="540385"/>
          </a:xfrm>
          <a:prstGeom prst="rect">
            <a:avLst/>
          </a:prstGeom>
          <a:noFill/>
          <a:ln>
            <a:noFill/>
          </a:ln>
        </p:spPr>
        <p:txBody>
          <a:bodyPr wrap="square" lIns="91425" tIns="45700" rIns="91425" bIns="45700" anchor="t" anchorCtr="0">
            <a:noAutofit/>
          </a:bodyPr>
          <a:lstStyle/>
          <a:p>
            <a:pPr>
              <a:lnSpc>
                <a:spcPct val="150000"/>
              </a:lnSpc>
            </a:pPr>
            <a:r>
              <a:rPr lang="zh-CN" altLang="en-US" b="1" kern="0">
                <a:solidFill>
                  <a:srgbClr val="000000"/>
                </a:solidFill>
                <a:cs typeface="Arial" panose="020B0604020202020204"/>
                <a:sym typeface="Roboto" panose="02000000000000000000"/>
              </a:rPr>
              <a:t>3) Toledo was a center of education</a:t>
            </a:r>
            <a:r>
              <a:rPr lang="zh-CN" altLang="en-US" b="1" kern="0" dirty="0">
                <a:solidFill>
                  <a:srgbClr val="000000"/>
                </a:solidFill>
                <a:latin typeface="Times New Roman" panose="02020603050405020304" charset="0"/>
                <a:ea typeface="HYShuSongErJ" panose="02010600000101010101" pitchFamily="2" charset="-122"/>
                <a:cs typeface="Times New Roman" panose="02020603050405020304" charset="0"/>
                <a:sym typeface="Roboto" panose="02000000000000000000"/>
              </a:rPr>
              <a:t> </a:t>
            </a:r>
            <a:r>
              <a:rPr lang="zh-CN" altLang="en-US" b="1" kern="0">
                <a:solidFill>
                  <a:srgbClr val="000000"/>
                </a:solidFill>
                <a:cs typeface="Arial" panose="020B0604020202020204"/>
                <a:sym typeface="Roboto" panose="02000000000000000000"/>
              </a:rPr>
              <a:t>and Muslim scholarship in Spain at the time.</a:t>
            </a:r>
          </a:p>
        </p:txBody>
      </p:sp>
      <p:sp>
        <p:nvSpPr>
          <p:cNvPr id="14" name="Rectangle 1" descr="Slide Number Placeholder 5"/>
          <p:cNvSpPr/>
          <p:nvPr/>
        </p:nvSpPr>
        <p:spPr bwMode="auto">
          <a:xfrm>
            <a:off x="8551277" y="549810"/>
            <a:ext cx="2128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rPr>
              <a:pPr algn="ctr"/>
              <a:t>8</a:t>
            </a:fld>
            <a:endParaRPr lang="zh-CN" altLang="zh-CN" sz="1400" kern="0" dirty="0">
              <a:solidFill>
                <a:srgbClr val="C6A46F"/>
              </a:solidFill>
              <a:latin typeface="HYShuSongErJ" panose="02010600000101010101" pitchFamily="2" charset="-122"/>
              <a:ea typeface="HYShuSongErJ" panose="02010600000101010101" pitchFamily="2" charset="-122"/>
              <a:cs typeface="Source Sans Pro Bold" panose="020B0703030403020204" pitchFamily="34" charset="0"/>
              <a:sym typeface="Source Sans Pro Bold" panose="020B0703030403020204" pitchFamily="34" charset="0"/>
            </a:endParaRPr>
          </a:p>
        </p:txBody>
      </p:sp>
      <p:pic>
        <p:nvPicPr>
          <p:cNvPr id="10" name="图片 9"/>
          <p:cNvPicPr>
            <a:picLocks noChangeAspect="1"/>
          </p:cNvPicPr>
          <p:nvPr/>
        </p:nvPicPr>
        <p:blipFill>
          <a:blip r:embed="rId4"/>
          <a:stretch>
            <a:fillRect/>
          </a:stretch>
        </p:blipFill>
        <p:spPr>
          <a:xfrm rot="5400000">
            <a:off x="4196398" y="-680879"/>
            <a:ext cx="924560" cy="3687128"/>
          </a:xfrm>
          <a:prstGeom prst="rect">
            <a:avLst/>
          </a:prstGeom>
        </p:spPr>
      </p:pic>
      <p:sp>
        <p:nvSpPr>
          <p:cNvPr id="11" name="Shape 231"/>
          <p:cNvSpPr txBox="1"/>
          <p:nvPr/>
        </p:nvSpPr>
        <p:spPr>
          <a:xfrm>
            <a:off x="3000852" y="962660"/>
            <a:ext cx="3500914" cy="400050"/>
          </a:xfrm>
          <a:prstGeom prst="rect">
            <a:avLst/>
          </a:prstGeom>
          <a:noFill/>
          <a:ln>
            <a:noFill/>
          </a:ln>
        </p:spPr>
        <p:txBody>
          <a:bodyPr wrap="square" lIns="91425" tIns="45700" rIns="91425" bIns="45700" anchor="t" anchorCtr="0">
            <a:noAutofit/>
          </a:bodyPr>
          <a:lstStyle/>
          <a:p>
            <a:r>
              <a:rPr lang="zh-CN" altLang="en-US" sz="2000" b="1" kern="0" spc="300" dirty="0">
                <a:solidFill>
                  <a:srgbClr val="000000"/>
                </a:solidFill>
                <a:latin typeface="HYShuSongErJ" panose="02010600000101010101" pitchFamily="2" charset="-122"/>
                <a:ea typeface="HYShuSongErJ" panose="02010600000101010101" pitchFamily="2" charset="-122"/>
                <a:cs typeface="Montserrat" panose="00000500000000000000"/>
                <a:sym typeface="Montserrat" panose="00000500000000000000"/>
              </a:rPr>
              <a:t> </a:t>
            </a:r>
            <a:r>
              <a:rPr lang="en-US" altLang="zh-CN" sz="2800" b="1" kern="0" spc="300" dirty="0">
                <a:solidFill>
                  <a:srgbClr val="000000"/>
                </a:solidFill>
                <a:latin typeface="HYShuSongErJ" panose="02010600000101010101" pitchFamily="2" charset="-122"/>
                <a:ea typeface="HYShuSongErJ" panose="02010600000101010101" pitchFamily="2" charset="-122"/>
                <a:cs typeface="Montserrat" panose="00000500000000000000"/>
                <a:sym typeface="Montserrat" panose="00000500000000000000"/>
              </a:rPr>
              <a:t>The Toledo School</a:t>
            </a:r>
            <a:r>
              <a:rPr lang="zh-CN" altLang="en-US" sz="2000" kern="0" spc="300" dirty="0">
                <a:solidFill>
                  <a:srgbClr val="3F3F3F"/>
                </a:solidFill>
                <a:latin typeface="HYShuSongErJ" panose="02010600000101010101" pitchFamily="2" charset="-122"/>
                <a:ea typeface="HYShuSongErJ" panose="02010600000101010101" pitchFamily="2" charset="-122"/>
                <a:cs typeface="Montserrat" panose="00000500000000000000"/>
                <a:sym typeface="Montserrat" panose="00000500000000000000"/>
              </a:rPr>
              <a:t> </a:t>
            </a:r>
          </a:p>
        </p:txBody>
      </p:sp>
      <p:sp>
        <p:nvSpPr>
          <p:cNvPr id="2" name="文本框 1"/>
          <p:cNvSpPr txBox="1"/>
          <p:nvPr/>
        </p:nvSpPr>
        <p:spPr>
          <a:xfrm>
            <a:off x="662942" y="1796418"/>
            <a:ext cx="6346031" cy="830997"/>
          </a:xfrm>
          <a:prstGeom prst="rect">
            <a:avLst/>
          </a:prstGeom>
          <a:noFill/>
        </p:spPr>
        <p:txBody>
          <a:bodyPr wrap="square" rtlCol="0">
            <a:spAutoFit/>
          </a:bodyPr>
          <a:lstStyle/>
          <a:p>
            <a:r>
              <a:rPr lang="en-US" altLang="zh-CN" sz="2400" kern="0">
                <a:solidFill>
                  <a:srgbClr val="000000"/>
                </a:solidFill>
                <a:cs typeface="Arial" panose="020B0604020202020204"/>
                <a:sym typeface="Arial" panose="020B0604020202020204"/>
              </a:rPr>
              <a:t>Three characteristics of The Toledo School of Translation:</a:t>
            </a:r>
          </a:p>
        </p:txBody>
      </p:sp>
      <p:sp>
        <p:nvSpPr>
          <p:cNvPr id="3" name="文本框 2"/>
          <p:cNvSpPr txBox="1"/>
          <p:nvPr/>
        </p:nvSpPr>
        <p:spPr>
          <a:xfrm>
            <a:off x="662941" y="2468881"/>
            <a:ext cx="7114699" cy="646331"/>
          </a:xfrm>
          <a:prstGeom prst="rect">
            <a:avLst/>
          </a:prstGeom>
          <a:noFill/>
        </p:spPr>
        <p:txBody>
          <a:bodyPr wrap="square" rtlCol="0">
            <a:spAutoFit/>
          </a:bodyPr>
          <a:lstStyle/>
          <a:p>
            <a:r>
              <a:rPr lang="zh-CN" altLang="en-US" b="1" kern="0">
                <a:solidFill>
                  <a:srgbClr val="000000"/>
                </a:solidFill>
                <a:cs typeface="Arial" panose="020B0604020202020204"/>
                <a:sym typeface="Arial" panose="020B0604020202020204"/>
              </a:rPr>
              <a:t> 1) The translation activities are always subject to the independence of the Church</a:t>
            </a:r>
          </a:p>
        </p:txBody>
      </p:sp>
      <p:sp>
        <p:nvSpPr>
          <p:cNvPr id="4" name="文本框 3"/>
          <p:cNvSpPr txBox="1"/>
          <p:nvPr/>
        </p:nvSpPr>
        <p:spPr>
          <a:xfrm>
            <a:off x="730569" y="3049271"/>
            <a:ext cx="5715476" cy="1200329"/>
          </a:xfrm>
          <a:prstGeom prst="rect">
            <a:avLst/>
          </a:prstGeom>
          <a:noFill/>
        </p:spPr>
        <p:txBody>
          <a:bodyPr wrap="square" rtlCol="0">
            <a:spAutoFit/>
          </a:bodyPr>
          <a:lstStyle/>
          <a:p>
            <a:r>
              <a:rPr lang="zh-CN" altLang="en-US" b="1" kern="0">
                <a:solidFill>
                  <a:srgbClr val="000000"/>
                </a:solidFill>
                <a:cs typeface="Arial" panose="020B0604020202020204"/>
                <a:sym typeface="Arial" panose="020B0604020202020204"/>
              </a:rPr>
              <a:t>2) Translated works are mainly Arabic translations of Greek works, followed by Arabic and Greek original works</a:t>
            </a:r>
          </a:p>
          <a:p>
            <a:endParaRPr lang="zh-CN" altLang="en-US" b="1"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317257464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cBhvr>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3"/>
                                        </p:tgtEl>
                                        <p:attrNameLst>
                                          <p:attrName>style.visibility</p:attrName>
                                        </p:attrNameLst>
                                      </p:cBhvr>
                                      <p:to>
                                        <p:strVal val="visible"/>
                                      </p:to>
                                    </p:set>
                                    <p:animEffect transition="in" filter="blinds(horizontal)">
                                      <p:cBhvr>
                                        <p:cTn id="27"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3" grpId="1"/>
      <p:bldP spid="2" grpId="0"/>
      <p:bldP spid="2" grpId="1"/>
      <p:bldP spid="3" grpId="0"/>
      <p:bldP spid="3" grpId="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70009" y="0"/>
            <a:ext cx="9134475" cy="6858000"/>
          </a:xfrm>
          <a:prstGeom prst="rect">
            <a:avLst/>
          </a:prstGeom>
        </p:spPr>
      </p:pic>
      <p:sp>
        <p:nvSpPr>
          <p:cNvPr id="58" name="Rectangle 1" descr="Slide Number Placeholder 5"/>
          <p:cNvSpPr/>
          <p:nvPr/>
        </p:nvSpPr>
        <p:spPr bwMode="auto">
          <a:xfrm>
            <a:off x="8551276" y="549810"/>
            <a:ext cx="2128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60" tIns="60960" rIns="60960" bIns="60960" anchor="ctr">
            <a:spAutoFit/>
          </a:bodyPr>
          <a:lstStyle/>
          <a:p>
            <a:pPr algn="ctr"/>
            <a:fld id="{4A19253D-CB6C-664E-8CB8-B65F5E63311B}" type="slidenum">
              <a:rPr lang="zh-CN" altLang="zh-CN" sz="1400" kern="0">
                <a:solidFill>
                  <a:srgbClr val="C6A46F"/>
                </a:solidFill>
                <a:latin typeface="Source Han Sans CN Medium" panose="020B0600000000000000" pitchFamily="34" charset="-128"/>
                <a:ea typeface="Source Han Sans CN Medium" panose="020B0600000000000000" pitchFamily="34" charset="-128"/>
                <a:cs typeface="Source Sans Pro Bold" panose="020B0703030403020204" pitchFamily="34" charset="0"/>
                <a:sym typeface="Source Sans Pro Bold" panose="020B0703030403020204" pitchFamily="34" charset="0"/>
              </a:rPr>
              <a:pPr algn="ctr"/>
              <a:t>9</a:t>
            </a:fld>
            <a:endParaRPr lang="zh-CN" altLang="zh-CN" sz="1400" kern="0" dirty="0">
              <a:solidFill>
                <a:srgbClr val="C6A46F"/>
              </a:solidFill>
              <a:latin typeface="Source Han Sans CN Medium" panose="020B0600000000000000" pitchFamily="34" charset="-128"/>
              <a:ea typeface="Source Han Sans CN Medium" panose="020B0600000000000000" pitchFamily="34" charset="-128"/>
              <a:cs typeface="Source Sans Pro Bold" panose="020B0703030403020204" pitchFamily="34" charset="0"/>
              <a:sym typeface="Source Sans Pro Bold" panose="020B0703030403020204" pitchFamily="34" charset="0"/>
            </a:endParaRPr>
          </a:p>
        </p:txBody>
      </p:sp>
      <p:pic>
        <p:nvPicPr>
          <p:cNvPr id="2" name="图片 1"/>
          <p:cNvPicPr>
            <a:picLocks noChangeAspect="1"/>
          </p:cNvPicPr>
          <p:nvPr/>
        </p:nvPicPr>
        <p:blipFill>
          <a:blip r:embed="rId4"/>
          <a:stretch>
            <a:fillRect/>
          </a:stretch>
        </p:blipFill>
        <p:spPr>
          <a:xfrm>
            <a:off x="560071" y="490223"/>
            <a:ext cx="6082665" cy="1254125"/>
          </a:xfrm>
          <a:prstGeom prst="rect">
            <a:avLst/>
          </a:prstGeom>
        </p:spPr>
      </p:pic>
      <p:sp>
        <p:nvSpPr>
          <p:cNvPr id="7" name="文本框 6"/>
          <p:cNvSpPr txBox="1"/>
          <p:nvPr/>
        </p:nvSpPr>
        <p:spPr>
          <a:xfrm>
            <a:off x="1126808" y="3098800"/>
            <a:ext cx="5849889" cy="1938992"/>
          </a:xfrm>
          <a:prstGeom prst="rect">
            <a:avLst/>
          </a:prstGeom>
          <a:noFill/>
        </p:spPr>
        <p:txBody>
          <a:bodyPr wrap="square" rtlCol="0">
            <a:spAutoFit/>
          </a:bodyPr>
          <a:lstStyle/>
          <a:p>
            <a:pPr marL="285750" indent="-285750">
              <a:buFont typeface="Arial" panose="020B0604020202020204" pitchFamily="34" charset="0"/>
              <a:buChar char="•"/>
            </a:pPr>
            <a:r>
              <a:rPr lang="zh-CN" altLang="en-US" sz="2000" kern="0" dirty="0">
                <a:solidFill>
                  <a:srgbClr val="000000"/>
                </a:solidFill>
                <a:latin typeface="Times New Roman" pitchFamily="18" charset="0"/>
                <a:cs typeface="Times New Roman" pitchFamily="18" charset="0"/>
                <a:sym typeface="Arial" panose="020B0604020202020204"/>
              </a:rPr>
              <a:t> Advocate the respect for the original, pay attention to the combination of content and form, free translation and literal translation </a:t>
            </a:r>
          </a:p>
          <a:p>
            <a:pPr marL="285750" indent="-285750">
              <a:buFont typeface="Arial" panose="020B0604020202020204" pitchFamily="34" charset="0"/>
              <a:buChar char="•"/>
            </a:pPr>
            <a:r>
              <a:rPr lang="zh-CN" altLang="en-US" sz="2000" kern="0" dirty="0">
                <a:solidFill>
                  <a:srgbClr val="000000"/>
                </a:solidFill>
                <a:latin typeface="Times New Roman" pitchFamily="18" charset="0"/>
                <a:cs typeface="Times New Roman" pitchFamily="18" charset="0"/>
                <a:sym typeface="Arial" panose="020B0604020202020204"/>
              </a:rPr>
              <a:t>Pay attention to the innovation and the style of translation on the basis of respecting the original.</a:t>
            </a:r>
          </a:p>
          <a:p>
            <a:pPr marL="285750" indent="-285750">
              <a:buFont typeface="Arial" panose="020B0604020202020204" pitchFamily="34" charset="0"/>
              <a:buChar char="•"/>
            </a:pPr>
            <a:r>
              <a:rPr lang="en-US" altLang="zh-CN" sz="2000" kern="0" dirty="0">
                <a:solidFill>
                  <a:srgbClr val="000000"/>
                </a:solidFill>
                <a:latin typeface="Times New Roman" pitchFamily="18" charset="0"/>
                <a:cs typeface="Times New Roman" pitchFamily="18" charset="0"/>
                <a:sym typeface="Arial" panose="020B0604020202020204"/>
              </a:rPr>
              <a:t>L</a:t>
            </a:r>
            <a:r>
              <a:rPr lang="zh-CN" altLang="en-US" sz="2000" kern="0" dirty="0">
                <a:solidFill>
                  <a:srgbClr val="000000"/>
                </a:solidFill>
                <a:latin typeface="Times New Roman" pitchFamily="18" charset="0"/>
                <a:cs typeface="Times New Roman" pitchFamily="18" charset="0"/>
                <a:sym typeface="Arial" panose="020B0604020202020204"/>
              </a:rPr>
              <a:t>ay emphasis on the practical spirit</a:t>
            </a:r>
          </a:p>
        </p:txBody>
      </p:sp>
      <p:sp>
        <p:nvSpPr>
          <p:cNvPr id="8" name="文本框 7"/>
          <p:cNvSpPr txBox="1"/>
          <p:nvPr/>
        </p:nvSpPr>
        <p:spPr>
          <a:xfrm>
            <a:off x="1126809" y="5085081"/>
            <a:ext cx="6957536" cy="646331"/>
          </a:xfrm>
          <a:prstGeom prst="rect">
            <a:avLst/>
          </a:prstGeom>
          <a:noFill/>
        </p:spPr>
        <p:txBody>
          <a:bodyPr wrap="square" rtlCol="0">
            <a:spAutoFit/>
          </a:bodyPr>
          <a:lstStyle/>
          <a:p>
            <a:r>
              <a:rPr lang="en-US" altLang="zh-CN" b="1" kern="0">
                <a:solidFill>
                  <a:srgbClr val="000000"/>
                </a:solidFill>
                <a:cs typeface="Arial" panose="020B0604020202020204"/>
                <a:sym typeface="Arial" panose="020B0604020202020204"/>
              </a:rPr>
              <a:t>Representative:  </a:t>
            </a:r>
            <a:r>
              <a:rPr lang="en-US" altLang="zh-CN" b="1" kern="0">
                <a:solidFill>
                  <a:srgbClr val="000000"/>
                </a:solidFill>
                <a:cs typeface="Arial" panose="020B0604020202020204"/>
                <a:sym typeface="Arial" panose="020B0604020202020204"/>
                <a:hlinkClick r:id="" action="ppaction://hlinkshowjump?jump=nextslide"/>
              </a:rPr>
              <a:t>Jacques Amyot</a:t>
            </a:r>
            <a:r>
              <a:rPr lang="en-US" altLang="zh-CN" b="1" kern="0">
                <a:solidFill>
                  <a:srgbClr val="000000"/>
                </a:solidFill>
                <a:cs typeface="Arial" panose="020B0604020202020204"/>
                <a:sym typeface="Arial" panose="020B0604020202020204"/>
              </a:rPr>
              <a:t>, </a:t>
            </a:r>
            <a:r>
              <a:rPr lang="en-US" altLang="zh-CN" b="1" kern="0">
                <a:solidFill>
                  <a:srgbClr val="000000"/>
                </a:solidFill>
                <a:cs typeface="Arial" panose="020B0604020202020204"/>
                <a:sym typeface="Arial" panose="020B0604020202020204"/>
                <a:hlinkClick r:id="" action="ppaction://noaction"/>
              </a:rPr>
              <a:t>Etienne Dolet</a:t>
            </a:r>
            <a:r>
              <a:rPr lang="en-US" altLang="zh-CN" b="1" kern="0">
                <a:solidFill>
                  <a:srgbClr val="000000"/>
                </a:solidFill>
                <a:cs typeface="Arial" panose="020B0604020202020204"/>
                <a:sym typeface="Arial" panose="020B0604020202020204"/>
              </a:rPr>
              <a:t>, </a:t>
            </a:r>
            <a:r>
              <a:rPr lang="en-US" altLang="zh-CN" b="1" kern="0">
                <a:solidFill>
                  <a:srgbClr val="000000"/>
                </a:solidFill>
                <a:cs typeface="Arial" panose="020B0604020202020204"/>
                <a:sym typeface="Arial" panose="020B0604020202020204"/>
                <a:hlinkClick r:id="" action="ppaction://noaction"/>
              </a:rPr>
              <a:t>Georga Chapman</a:t>
            </a:r>
            <a:r>
              <a:rPr lang="en-US" altLang="zh-CN" b="1" kern="0">
                <a:solidFill>
                  <a:srgbClr val="000000"/>
                </a:solidFill>
                <a:cs typeface="Arial" panose="020B0604020202020204"/>
                <a:sym typeface="Arial" panose="020B0604020202020204"/>
              </a:rPr>
              <a:t>, </a:t>
            </a:r>
            <a:r>
              <a:rPr lang="en-US" altLang="zh-CN" b="1" kern="0">
                <a:solidFill>
                  <a:srgbClr val="000000"/>
                </a:solidFill>
                <a:cs typeface="Arial" panose="020B0604020202020204"/>
                <a:sym typeface="Arial" panose="020B0604020202020204"/>
                <a:hlinkClick r:id="" action="ppaction://noaction"/>
              </a:rPr>
              <a:t>Martin Luther </a:t>
            </a:r>
            <a:endParaRPr lang="en-US" altLang="zh-CN" b="1" kern="0">
              <a:solidFill>
                <a:srgbClr val="000000"/>
              </a:solidFill>
              <a:cs typeface="Arial" panose="020B0604020202020204"/>
              <a:sym typeface="Arial" panose="020B0604020202020204"/>
            </a:endParaRPr>
          </a:p>
        </p:txBody>
      </p:sp>
      <p:sp>
        <p:nvSpPr>
          <p:cNvPr id="5" name="文本框 4"/>
          <p:cNvSpPr txBox="1"/>
          <p:nvPr/>
        </p:nvSpPr>
        <p:spPr>
          <a:xfrm>
            <a:off x="1268731" y="888366"/>
            <a:ext cx="4898708" cy="954107"/>
          </a:xfrm>
          <a:prstGeom prst="rect">
            <a:avLst/>
          </a:prstGeom>
          <a:noFill/>
        </p:spPr>
        <p:txBody>
          <a:bodyPr wrap="square" rtlCol="0">
            <a:spAutoFit/>
          </a:bodyPr>
          <a:lstStyle/>
          <a:p>
            <a:r>
              <a:rPr lang="zh-CN" altLang="en-US" sz="2800" b="1" kern="0">
                <a:solidFill>
                  <a:srgbClr val="000000"/>
                </a:solidFill>
                <a:latin typeface="Times New Roman" panose="02020603050405020304" charset="0"/>
                <a:cs typeface="Times New Roman" panose="02020603050405020304" charset="0"/>
                <a:sym typeface="Arial" panose="020B0604020202020204"/>
              </a:rPr>
              <a:t>Translation in the Renaissance Period</a:t>
            </a:r>
          </a:p>
        </p:txBody>
      </p:sp>
      <p:sp>
        <p:nvSpPr>
          <p:cNvPr id="6" name="文本框 5"/>
          <p:cNvSpPr txBox="1"/>
          <p:nvPr/>
        </p:nvSpPr>
        <p:spPr>
          <a:xfrm>
            <a:off x="950119" y="2139318"/>
            <a:ext cx="6474985" cy="954107"/>
          </a:xfrm>
          <a:prstGeom prst="rect">
            <a:avLst/>
          </a:prstGeom>
          <a:noFill/>
        </p:spPr>
        <p:txBody>
          <a:bodyPr wrap="square" rtlCol="0">
            <a:spAutoFit/>
          </a:bodyPr>
          <a:lstStyle/>
          <a:p>
            <a:r>
              <a:rPr lang="en-US" altLang="zh-CN" sz="3200" kern="0" dirty="0">
                <a:solidFill>
                  <a:srgbClr val="000000"/>
                </a:solidFill>
                <a:latin typeface="Times New Roman" pitchFamily="18" charset="0"/>
                <a:cs typeface="Times New Roman" pitchFamily="18" charset="0"/>
                <a:sym typeface="+mn-ea"/>
              </a:rPr>
              <a:t>T</a:t>
            </a:r>
            <a:r>
              <a:rPr lang="zh-CN" altLang="en-US" sz="3200" kern="0" dirty="0">
                <a:solidFill>
                  <a:srgbClr val="000000"/>
                </a:solidFill>
                <a:latin typeface="Times New Roman" pitchFamily="18" charset="0"/>
                <a:cs typeface="Times New Roman" pitchFamily="18" charset="0"/>
                <a:sym typeface="+mn-ea"/>
              </a:rPr>
              <a:t>ranslation </a:t>
            </a:r>
            <a:r>
              <a:rPr lang="zh-CN" altLang="en-US" sz="2400" kern="0" dirty="0">
                <a:solidFill>
                  <a:srgbClr val="000000"/>
                </a:solidFill>
                <a:latin typeface="Times New Roman" pitchFamily="18" charset="0"/>
                <a:cs typeface="Times New Roman" pitchFamily="18" charset="0"/>
                <a:sym typeface="+mn-ea"/>
              </a:rPr>
              <a:t>thought </a:t>
            </a:r>
            <a:r>
              <a:rPr lang="en-US" altLang="zh-CN" sz="2400" kern="0" dirty="0">
                <a:solidFill>
                  <a:srgbClr val="000000"/>
                </a:solidFill>
                <a:latin typeface="Times New Roman" pitchFamily="18" charset="0"/>
                <a:cs typeface="Times New Roman" pitchFamily="18" charset="0"/>
                <a:sym typeface="+mn-ea"/>
              </a:rPr>
              <a:t>in this period </a:t>
            </a:r>
            <a:r>
              <a:rPr lang="zh-CN" altLang="en-US" sz="2400" kern="0" dirty="0">
                <a:solidFill>
                  <a:srgbClr val="000000"/>
                </a:solidFill>
                <a:latin typeface="Times New Roman" pitchFamily="18" charset="0"/>
                <a:cs typeface="Times New Roman" pitchFamily="18" charset="0"/>
                <a:sym typeface="+mn-ea"/>
              </a:rPr>
              <a:t>mainly has the following characteristics:</a:t>
            </a:r>
          </a:p>
        </p:txBody>
      </p:sp>
    </p:spTree>
    <p:extLst>
      <p:ext uri="{BB962C8B-B14F-4D97-AF65-F5344CB8AC3E}">
        <p14:creationId xmlns:p14="http://schemas.microsoft.com/office/powerpoint/2010/main" val="230988049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6" grpId="0"/>
      <p:bldP spid="6" grpId="1"/>
    </p:bldLst>
  </p:timing>
</p:sld>
</file>

<file path=ppt/theme/theme1.xml><?xml version="1.0" encoding="utf-8"?>
<a:theme xmlns:a="http://schemas.openxmlformats.org/drawingml/2006/main" name="Office Theme">
  <a:themeElements>
    <a:clrScheme name="Custom 1">
      <a:dk1>
        <a:srgbClr val="000000"/>
      </a:dk1>
      <a:lt1>
        <a:srgbClr val="FFFFFF"/>
      </a:lt1>
      <a:dk2>
        <a:srgbClr val="212745"/>
      </a:dk2>
      <a:lt2>
        <a:srgbClr val="B4DCFA"/>
      </a:lt2>
      <a:accent1>
        <a:srgbClr val="4E67C8"/>
      </a:accent1>
      <a:accent2>
        <a:srgbClr val="AED5E4"/>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633</Words>
  <Application>Microsoft Office PowerPoint</Application>
  <PresentationFormat>全屏显示(4:3)</PresentationFormat>
  <Paragraphs>53</Paragraphs>
  <Slides>10</Slides>
  <Notes>10</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dc:creator>
  <cp:lastModifiedBy>Microsoft</cp:lastModifiedBy>
  <cp:revision>1</cp:revision>
  <dcterms:created xsi:type="dcterms:W3CDTF">2020-10-21T15:31:38Z</dcterms:created>
  <dcterms:modified xsi:type="dcterms:W3CDTF">2020-10-21T15:33:02Z</dcterms:modified>
</cp:coreProperties>
</file>