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de-DE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</a:rPr>
              <a:t>Unsichtbarkeitsprinzip</a:t>
            </a:r>
            <a:endParaRPr lang="de-DE" altLang="en-US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098155" y="5361305"/>
            <a:ext cx="2919730" cy="729615"/>
          </a:xfrm>
        </p:spPr>
        <p:txBody>
          <a:bodyPr>
            <a:normAutofit fontScale="90000" lnSpcReduction="10000"/>
            <a:scene3d>
              <a:camera prst="orthographicFront"/>
              <a:lightRig rig="threePt" dir="t"/>
            </a:scene3d>
          </a:bodyPr>
          <a:p>
            <a:r>
              <a:rPr lang="zh-CN" altLang="zh-CN" sz="20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sym typeface="+mn-ea"/>
              </a:rPr>
              <a:t>王梦盼</a:t>
            </a:r>
            <a:endParaRPr lang="zh-CN" altLang="zh-CN" sz="200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  <a:sym typeface="+mn-ea"/>
            </a:endParaRPr>
          </a:p>
          <a:p>
            <a:r>
              <a:rPr lang="de-DE" altLang="zh-CN" sz="20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</a:rPr>
              <a:t>Amelie</a:t>
            </a:r>
            <a:endParaRPr lang="de-DE" altLang="zh-CN" sz="200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</a:endParaRPr>
          </a:p>
          <a:p>
            <a:endParaRPr lang="de-DE" altLang="zh-CN" sz="200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1250" y="0"/>
            <a:ext cx="2078990" cy="708025"/>
          </a:xfrm>
        </p:spPr>
        <p:txBody>
          <a:bodyPr>
            <a:normAutofit fontScale="90000"/>
          </a:bodyPr>
          <a:p>
            <a:r>
              <a:rPr lang="de-DE" altLang="zh-CN" sz="4000">
                <a:solidFill>
                  <a:srgbClr val="C00000"/>
                </a:solidFill>
                <a:uFillTx/>
                <a:latin typeface="Calibri" panose="020F0502020204030204" charset="0"/>
                <a:ea typeface="华文中宋" panose="02010600040101010101" charset="-122"/>
              </a:rPr>
              <a:t>Erklärung</a:t>
            </a:r>
            <a:endParaRPr lang="de-DE" altLang="zh-CN" sz="4000">
              <a:solidFill>
                <a:srgbClr val="C00000"/>
              </a:solidFill>
              <a:uFillTx/>
              <a:latin typeface="Calibri" panose="020F0502020204030204" charset="0"/>
              <a:ea typeface="华文中宋" panose="0201060004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59840" y="883285"/>
            <a:ext cx="9548495" cy="5092065"/>
          </a:xfrm>
        </p:spPr>
        <p:txBody>
          <a:bodyPr>
            <a:normAutofit lnSpcReduction="20000"/>
          </a:bodyPr>
          <a:p>
            <a:pPr marL="0" indent="720090" fontAlgn="auto">
              <a:lnSpc>
                <a:spcPct val="100000"/>
              </a:lnSpc>
              <a:buNone/>
            </a:pPr>
            <a:r>
              <a:rPr lang="en-US" altLang="zh-CN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“</a:t>
            </a:r>
            <a:r>
              <a:rPr lang="zh-CN" altLang="en-US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译者隐身</a:t>
            </a:r>
            <a:r>
              <a:rPr lang="en-US" altLang="zh-CN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”</a:t>
            </a:r>
            <a:r>
              <a:rPr lang="zh-CN" altLang="en-US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这一概念是劳伦斯</a:t>
            </a:r>
            <a:r>
              <a:rPr lang="en-US" altLang="zh-CN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·</a:t>
            </a:r>
            <a:r>
              <a:rPr lang="zh-CN" altLang="en-US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韦努蒂在</a:t>
            </a:r>
            <a:r>
              <a:rPr lang="en-US" altLang="zh-CN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1995</a:t>
            </a:r>
            <a:r>
              <a:rPr lang="zh-CN" altLang="en-US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年提出，也就是</a:t>
            </a:r>
            <a:r>
              <a:rPr lang="en-US" altLang="zh-CN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“</a:t>
            </a:r>
            <a:r>
              <a:rPr lang="zh-CN" altLang="en-US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不可见性</a:t>
            </a:r>
            <a:r>
              <a:rPr lang="en-US" altLang="zh-CN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”</a:t>
            </a:r>
            <a:r>
              <a:rPr lang="zh-CN" altLang="en-US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，在译文中看不见译者的痕迹，读者在阅读译文</a:t>
            </a:r>
            <a:r>
              <a:rPr lang="zh-CN" altLang="en-US">
                <a:highlight>
                  <a:srgbClr val="FF0000"/>
                </a:highlight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如同原文</a:t>
            </a:r>
            <a:r>
              <a:rPr lang="zh-CN" altLang="en-US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一般，而实现译者的隐身，其认为译者翻译出可读性强的地道译文，形成</a:t>
            </a:r>
            <a:r>
              <a:rPr lang="en-US" altLang="zh-CN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“</a:t>
            </a:r>
            <a:r>
              <a:rPr lang="zh-CN" altLang="en-US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透明的翻译</a:t>
            </a:r>
            <a:r>
              <a:rPr lang="en-US" altLang="zh-CN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”</a:t>
            </a:r>
            <a:r>
              <a:rPr lang="zh-CN" altLang="en-US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。</a:t>
            </a:r>
            <a:endParaRPr lang="zh-CN" altLang="en-US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pPr marL="0" indent="720090" algn="l" fontAlgn="auto">
              <a:lnSpc>
                <a:spcPct val="100000"/>
              </a:lnSpc>
              <a:buClrTx/>
              <a:buSzTx/>
              <a:buNone/>
            </a:pPr>
            <a:r>
              <a:rPr lang="zh-CN" altLang="en-US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隐身原则是翻译理论中的一个重要概念，指译者应尽可能使自己的存在"隐形"，让译文读起来像是直接用目标语言创作的文本，而非经过翻译的作品。</a:t>
            </a:r>
            <a:endParaRPr lang="zh-CN" altLang="en-US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pPr marL="0" indent="720090" algn="l" fontAlgn="auto">
              <a:lnSpc>
                <a:spcPct val="100000"/>
              </a:lnSpc>
              <a:buClrTx/>
              <a:buSzTx/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Das  Unsichtbarkeitsp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rinzip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ist ein wichtiges Konzept in der </a:t>
            </a:r>
            <a:r>
              <a:rPr lang="" altLang="en-US">
                <a:latin typeface="Times New Roman" panose="02020603050405020304" charset="0"/>
                <a:cs typeface="Times New Roman" panose="02020603050405020304" charset="0"/>
              </a:rPr>
              <a:t>Ü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bersetzungstheorie, was bedeutet, dass </a:t>
            </a:r>
            <a:r>
              <a:rPr lang="" altLang="en-US">
                <a:latin typeface="Times New Roman" panose="02020603050405020304" charset="0"/>
                <a:cs typeface="Times New Roman" panose="02020603050405020304" charset="0"/>
              </a:rPr>
              <a:t>Ü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bersetzer ihre Existenz so "unsichtbar" wie m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ö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glich gestalten sollten, damit sich die </a:t>
            </a:r>
            <a:r>
              <a:rPr lang="" altLang="en-US">
                <a:latin typeface="Times New Roman" panose="02020603050405020304" charset="0"/>
                <a:cs typeface="Times New Roman" panose="02020603050405020304" charset="0"/>
              </a:rPr>
              <a:t>Ü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bersetzung wie Texte liest, die direkt in der Zielsprache erstellt wurden, und nicht wie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ü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bersetzte Werke.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720090" fontAlgn="auto">
              <a:lnSpc>
                <a:spcPct val="100000"/>
              </a:lnSpc>
              <a:buNone/>
            </a:pPr>
            <a:endParaRPr lang="zh-CN" altLang="en-US">
              <a:latin typeface="Times New Roman" panose="02020603050405020304" charset="0"/>
              <a:ea typeface="华文中宋" panose="0201060004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6650" y="0"/>
            <a:ext cx="1678305" cy="719455"/>
          </a:xfrm>
        </p:spPr>
        <p:txBody>
          <a:bodyPr/>
          <a:p>
            <a:r>
              <a:rPr lang="de-DE" altLang="zh-CN" sz="4000">
                <a:solidFill>
                  <a:srgbClr val="C00000"/>
                </a:solidFill>
                <a:uFillTx/>
                <a:latin typeface="Calibri" panose="020F0502020204030204" charset="0"/>
                <a:ea typeface="华文中宋" panose="02010600040101010101" charset="-122"/>
              </a:rPr>
              <a:t>Prinzip</a:t>
            </a:r>
            <a:endParaRPr lang="de-DE" altLang="zh-CN">
              <a:latin typeface="Calibri" panose="020F05020202040302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18565" y="838200"/>
            <a:ext cx="9734550" cy="5226050"/>
          </a:xfrm>
        </p:spPr>
        <p:txBody>
          <a:bodyPr>
            <a:noAutofit/>
          </a:bodyPr>
          <a:p>
            <a:pPr fontAlgn="auto">
              <a:lnSpc>
                <a:spcPct val="200000"/>
              </a:lnSpc>
            </a:pP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1. 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不掺入个人主观色彩：译者在翻译时不应将自己的个人理解和主张加入译文，而应忠实于原文的原始风貌。</a:t>
            </a:r>
            <a:endParaRPr lang="zh-CN" altLang="en-US" sz="1700" b="1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2.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不表现个人风格：译者应避免在译文中展示自己的写作风格，以免影响译文的流畅性和自然性。</a:t>
            </a:r>
            <a:endParaRPr lang="zh-CN" altLang="en-US" sz="1700" b="1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3.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以原文为依归：译者应以原文为基准，确保译文在内容和形式上都与原文保持一致，实现</a:t>
            </a: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“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忠实</a:t>
            </a: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”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和</a:t>
            </a: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“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对等</a:t>
            </a: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”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。</a:t>
            </a:r>
            <a:endParaRPr lang="zh-CN" altLang="en-US" sz="1700" b="1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4.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透明流畅：译者应追求译文的透明性和流畅性，使读者在阅读时感觉不到译者的存在，仿佛在读本土文化创作的作品。</a:t>
            </a:r>
            <a:endParaRPr lang="zh-CN" altLang="en-US" sz="1700" b="1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5.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异化策略：为了抵抗译入语文化的霸权殖民，译者可以采用</a:t>
            </a: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“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异化</a:t>
            </a:r>
            <a:r>
              <a:rPr lang="en-US" altLang="zh-CN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”</a:t>
            </a:r>
            <a:r>
              <a:rPr lang="zh-CN" altLang="en-US" sz="17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翻译策略，承认各语言间的差异性，并在翻译中通过对原语言的差异翻译来体现。</a:t>
            </a:r>
            <a:endParaRPr lang="zh-CN" altLang="en-US" sz="1700" b="1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4215" y="0"/>
            <a:ext cx="2295525" cy="904875"/>
          </a:xfrm>
        </p:spPr>
        <p:txBody>
          <a:bodyPr/>
          <a:p>
            <a:r>
              <a:rPr lang="de-DE" altLang="zh-CN">
                <a:solidFill>
                  <a:srgbClr val="C00000"/>
                </a:solidFill>
                <a:uFillTx/>
                <a:latin typeface="Calibri" panose="020F0502020204030204" charset="0"/>
              </a:rPr>
              <a:t>Exempel</a:t>
            </a:r>
            <a:endParaRPr lang="de-DE" altLang="zh-CN">
              <a:solidFill>
                <a:srgbClr val="C00000"/>
              </a:solidFill>
              <a:uFillTx/>
              <a:latin typeface="Calibri" panose="020F05020202040302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19200" y="904875"/>
            <a:ext cx="9774555" cy="483552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altLang="zh-CN"/>
              <a:t>1</a:t>
            </a:r>
            <a:r>
              <a:rPr lang="zh-CN" altLang="en-US"/>
              <a:t>：习语翻译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原文：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"It's raining cats and dogs."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/>
              <a:t>直译：</a:t>
            </a:r>
            <a:r>
              <a:rPr lang="en-US" altLang="zh-CN"/>
              <a:t>"</a:t>
            </a:r>
            <a:r>
              <a:rPr lang="zh-CN" altLang="en-US"/>
              <a:t>天上下猫下狗。</a:t>
            </a:r>
            <a:r>
              <a:rPr lang="en-US" altLang="zh-CN"/>
              <a:t>"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隐身翻译：</a:t>
            </a:r>
            <a:r>
              <a:rPr lang="en-US" altLang="zh-CN"/>
              <a:t>"</a:t>
            </a:r>
            <a:r>
              <a:rPr lang="zh-CN" altLang="en-US"/>
              <a:t>倾盆大雨。</a:t>
            </a:r>
            <a:r>
              <a:rPr lang="en-US" altLang="zh-CN"/>
              <a:t>"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2</a:t>
            </a:r>
            <a:r>
              <a:rPr lang="zh-CN" altLang="en-US"/>
              <a:t>：文化专有项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原文：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"He's the Scrooge of our office."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/>
              <a:t>直译：</a:t>
            </a:r>
            <a:r>
              <a:rPr lang="en-US" altLang="zh-CN"/>
              <a:t>"</a:t>
            </a:r>
            <a:r>
              <a:rPr lang="zh-CN" altLang="en-US"/>
              <a:t>他是我们办公室的斯克鲁奇。</a:t>
            </a:r>
            <a:r>
              <a:rPr lang="en-US" altLang="zh-CN"/>
              <a:t>"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隐身翻译：</a:t>
            </a:r>
            <a:r>
              <a:rPr lang="en-US" altLang="zh-CN"/>
              <a:t>"</a:t>
            </a:r>
            <a:r>
              <a:rPr lang="zh-CN" altLang="en-US"/>
              <a:t>他是我们办公室的铁公鸡。</a:t>
            </a:r>
            <a:r>
              <a:rPr lang="en-US" altLang="zh-CN"/>
              <a:t>"</a:t>
            </a:r>
            <a:endParaRPr lang="en-US" altLang="zh-CN"/>
          </a:p>
          <a:p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4420" y="0"/>
            <a:ext cx="2192655" cy="791845"/>
          </a:xfrm>
        </p:spPr>
        <p:txBody>
          <a:bodyPr>
            <a:normAutofit/>
          </a:bodyPr>
          <a:p>
            <a:r>
              <a:rPr lang="de-DE" altLang="zh-CN">
                <a:solidFill>
                  <a:srgbClr val="C00000"/>
                </a:solidFill>
                <a:uFillTx/>
                <a:latin typeface="Calibri" panose="020F0502020204030204" charset="0"/>
                <a:sym typeface="+mn-ea"/>
              </a:rPr>
              <a:t>Exempel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56970" y="791845"/>
            <a:ext cx="9898380" cy="526669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zh-CN">
                <a:sym typeface="+mn-ea"/>
              </a:rPr>
              <a:t>3</a:t>
            </a:r>
            <a:r>
              <a:rPr lang="zh-CN" altLang="en-US">
                <a:sym typeface="+mn-ea"/>
              </a:rPr>
              <a:t>：句子结构重组</a:t>
            </a:r>
            <a:endParaRPr lang="en-US" altLang="zh-CN"/>
          </a:p>
          <a:p>
            <a:pPr marL="0" indent="0">
              <a:buNone/>
            </a:pPr>
            <a:r>
              <a:rPr lang="zh-CN" altLang="en-US">
                <a:sym typeface="+mn-ea"/>
              </a:rPr>
              <a:t>原文：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"The book which I bought yesterday is very interesting."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直译：</a:t>
            </a:r>
            <a:r>
              <a:rPr lang="en-US" altLang="zh-CN">
                <a:sym typeface="+mn-ea"/>
              </a:rPr>
              <a:t>"</a:t>
            </a:r>
            <a:r>
              <a:rPr lang="zh-CN" altLang="en-US">
                <a:sym typeface="+mn-ea"/>
              </a:rPr>
              <a:t>我昨天买的书非常有趣。</a:t>
            </a:r>
            <a:r>
              <a:rPr lang="en-US" altLang="zh-CN">
                <a:sym typeface="+mn-ea"/>
              </a:rPr>
              <a:t>"</a:t>
            </a:r>
            <a:endParaRPr lang="en-US" altLang="zh-CN"/>
          </a:p>
          <a:p>
            <a:pPr marL="0" indent="0">
              <a:buNone/>
            </a:pPr>
            <a:r>
              <a:rPr lang="zh-CN" altLang="en-US">
                <a:sym typeface="+mn-ea"/>
              </a:rPr>
              <a:t>隐身翻译：</a:t>
            </a:r>
            <a:r>
              <a:rPr lang="en-US" altLang="zh-CN">
                <a:sym typeface="+mn-ea"/>
              </a:rPr>
              <a:t>"</a:t>
            </a:r>
            <a:r>
              <a:rPr lang="zh-CN" altLang="en-US">
                <a:sym typeface="+mn-ea"/>
              </a:rPr>
              <a:t>昨天我买了本书，很有意思。</a:t>
            </a:r>
            <a:r>
              <a:rPr lang="en-US" altLang="zh-CN">
                <a:sym typeface="+mn-ea"/>
              </a:rPr>
              <a:t>"</a:t>
            </a:r>
            <a:endParaRPr lang="en-US" altLang="zh-CN"/>
          </a:p>
          <a:p>
            <a:pPr marL="0" indent="0">
              <a:buNone/>
            </a:pPr>
            <a:endParaRPr lang="en-US" altLang="zh-CN"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4</a:t>
            </a:r>
            <a:r>
              <a:rPr lang="zh-CN" altLang="en-US">
                <a:sym typeface="+mn-ea"/>
              </a:rPr>
              <a:t>：诗歌翻译</a:t>
            </a:r>
            <a:endParaRPr lang="en-US" altLang="zh-CN"/>
          </a:p>
          <a:p>
            <a:pPr marL="0" indent="0">
              <a:buNone/>
            </a:pPr>
            <a:r>
              <a:rPr lang="zh-CN" altLang="en-US">
                <a:sym typeface="+mn-ea"/>
              </a:rPr>
              <a:t>原文：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"The apparition of these faces in the crowd; Petals on a wet, black bough."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隐身翻译（余光中译）：</a:t>
            </a:r>
            <a:endParaRPr lang="zh-CN" altLang="en-US"/>
          </a:p>
          <a:p>
            <a:pPr marL="0" indent="0">
              <a:buNone/>
            </a:pPr>
            <a:r>
              <a:rPr lang="en-US" altLang="zh-CN">
                <a:sym typeface="+mn-ea"/>
              </a:rPr>
              <a:t>"</a:t>
            </a:r>
            <a:r>
              <a:rPr lang="zh-CN" altLang="en-US">
                <a:sym typeface="+mn-ea"/>
              </a:rPr>
              <a:t>人群中这些面孔幽灵般显现；</a:t>
            </a:r>
            <a:endParaRPr lang="zh-CN" altLang="en-US"/>
          </a:p>
          <a:p>
            <a:pPr marL="0" indent="0">
              <a:buNone/>
            </a:pPr>
            <a:r>
              <a:rPr lang="zh-CN" altLang="en-US">
                <a:sym typeface="+mn-ea"/>
              </a:rPr>
              <a:t>湿漉漉的黑枝条上朵朵花瓣。</a:t>
            </a:r>
            <a:r>
              <a:rPr lang="en-US" altLang="zh-CN">
                <a:sym typeface="+mn-ea"/>
              </a:rPr>
              <a:t>"</a:t>
            </a:r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49680" y="746125"/>
            <a:ext cx="9724390" cy="5431155"/>
          </a:xfrm>
        </p:spPr>
        <p:txBody>
          <a:bodyPr>
            <a:normAutofit lnSpcReduction="20000"/>
          </a:bodyPr>
          <a:p>
            <a:pPr marL="0" indent="0" algn="ctr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You say that you love rain,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but you open your umbrella when it rains.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You say that you love the sun,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but you find a shadow spot when the sun shines.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You say that you love the wind,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but you close your windows when wind blows.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This is why I am afraid;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You say that you love me too...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234440" y="784225"/>
            <a:ext cx="413639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直译版</a:t>
            </a:r>
            <a:endParaRPr lang="zh-CN" altLang="en-US"/>
          </a:p>
          <a:p>
            <a:r>
              <a:rPr lang="zh-CN" altLang="en-US"/>
              <a:t>你说你喜欢雨，</a:t>
            </a:r>
            <a:endParaRPr lang="zh-CN" altLang="en-US"/>
          </a:p>
          <a:p>
            <a:r>
              <a:rPr lang="zh-CN" altLang="en-US"/>
              <a:t>但是下雨的时候你却撑开了伞；</a:t>
            </a:r>
            <a:endParaRPr lang="en-US" altLang="zh-CN"/>
          </a:p>
          <a:p>
            <a:r>
              <a:rPr lang="zh-CN" altLang="en-US"/>
              <a:t>你说你喜欢阳光，</a:t>
            </a:r>
            <a:endParaRPr lang="zh-CN" altLang="en-US"/>
          </a:p>
          <a:p>
            <a:r>
              <a:rPr lang="zh-CN" altLang="en-US"/>
              <a:t>但当阳光播撒的时候你却躲在阴凉之地</a:t>
            </a:r>
            <a:r>
              <a:rPr lang="en-US" altLang="zh-CN"/>
              <a:t>;</a:t>
            </a:r>
            <a:endParaRPr lang="en-US" altLang="zh-CN"/>
          </a:p>
          <a:p>
            <a:r>
              <a:rPr lang="zh-CN" altLang="en-US"/>
              <a:t>你说你喜欢风，</a:t>
            </a:r>
            <a:endParaRPr lang="zh-CN" altLang="en-US"/>
          </a:p>
          <a:p>
            <a:r>
              <a:rPr lang="zh-CN" altLang="en-US"/>
              <a:t>但清风扑面的时候你却关上了窗户。</a:t>
            </a:r>
            <a:endParaRPr lang="zh-CN" altLang="en-US"/>
          </a:p>
          <a:p>
            <a:r>
              <a:rPr lang="zh-CN" altLang="en-US"/>
              <a:t>我害怕你对我也是如此之爱。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100445" y="774065"/>
            <a:ext cx="491807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诗经版</a:t>
            </a:r>
            <a:endParaRPr lang="zh-CN" altLang="en-US"/>
          </a:p>
          <a:p>
            <a:r>
              <a:rPr lang="zh-CN" altLang="en-US"/>
              <a:t>子言慕雨，启伞避之；</a:t>
            </a:r>
            <a:endParaRPr lang="zh-CN" altLang="en-US"/>
          </a:p>
          <a:p>
            <a:r>
              <a:rPr lang="zh-CN" altLang="en-US"/>
              <a:t>子言好阳，寻荫拒之；</a:t>
            </a:r>
            <a:endParaRPr lang="zh-CN" altLang="en-US"/>
          </a:p>
          <a:p>
            <a:r>
              <a:rPr lang="zh-CN" altLang="en-US"/>
              <a:t>子言喜风，阖户离之；</a:t>
            </a:r>
            <a:endParaRPr lang="zh-CN" altLang="en-US"/>
          </a:p>
          <a:p>
            <a:r>
              <a:rPr lang="zh-CN" altLang="en-US"/>
              <a:t>子言偕老，吾所畏之。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8960485" y="784225"/>
            <a:ext cx="205803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楚辞版</a:t>
            </a:r>
            <a:endParaRPr lang="zh-CN" altLang="en-US"/>
          </a:p>
          <a:p>
            <a:r>
              <a:rPr lang="zh-CN" altLang="en-US"/>
              <a:t>君乐雨兮启伞枝，</a:t>
            </a:r>
            <a:endParaRPr lang="zh-CN" altLang="en-US"/>
          </a:p>
          <a:p>
            <a:r>
              <a:rPr lang="zh-CN" altLang="en-US"/>
              <a:t>君乐昼兮林蔽日。</a:t>
            </a:r>
            <a:endParaRPr lang="zh-CN" altLang="en-US"/>
          </a:p>
          <a:p>
            <a:r>
              <a:rPr lang="zh-CN" altLang="en-US"/>
              <a:t>君乐风兮栏帐起，</a:t>
            </a:r>
            <a:endParaRPr lang="zh-CN" altLang="en-US"/>
          </a:p>
          <a:p>
            <a:r>
              <a:rPr lang="zh-CN" altLang="en-US"/>
              <a:t>君乐吾兮吾心噬。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265555" y="3168015"/>
            <a:ext cx="283908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文艺版</a:t>
            </a:r>
            <a:endParaRPr lang="zh-CN" altLang="en-US"/>
          </a:p>
          <a:p>
            <a:r>
              <a:rPr lang="zh-CN" altLang="en-US"/>
              <a:t>你说烟雨微芒，兰亭远望</a:t>
            </a:r>
            <a:r>
              <a:rPr lang="en-US" altLang="zh-CN"/>
              <a:t>;</a:t>
            </a:r>
            <a:endParaRPr lang="en-US" altLang="zh-CN"/>
          </a:p>
          <a:p>
            <a:r>
              <a:rPr lang="zh-CN" altLang="en-US"/>
              <a:t>后来轻揽婆娑，深</a:t>
            </a:r>
            <a:r>
              <a:rPr lang="zh-CN" altLang="en-US"/>
              <a:t>遮霓裳；</a:t>
            </a:r>
            <a:endParaRPr lang="zh-CN" altLang="en-US"/>
          </a:p>
          <a:p>
            <a:r>
              <a:rPr lang="zh-CN" altLang="en-US"/>
              <a:t>你说春光烂漫，绿袖红香；</a:t>
            </a:r>
            <a:endParaRPr lang="zh-CN" altLang="en-US"/>
          </a:p>
          <a:p>
            <a:r>
              <a:rPr lang="zh-CN" altLang="en-US"/>
              <a:t>后来内掩西楼，静立卿旁；</a:t>
            </a:r>
            <a:endParaRPr lang="zh-CN" altLang="en-US"/>
          </a:p>
          <a:p>
            <a:r>
              <a:rPr lang="zh-CN" altLang="en-US"/>
              <a:t>你说软风轻拂，醉卧思量</a:t>
            </a:r>
            <a:r>
              <a:rPr lang="en-US" altLang="zh-CN"/>
              <a:t>;</a:t>
            </a:r>
            <a:endParaRPr lang="en-US" altLang="zh-CN"/>
          </a:p>
          <a:p>
            <a:r>
              <a:rPr lang="zh-CN" altLang="en-US"/>
              <a:t>后来紧掩门窗，漫帐成殇；</a:t>
            </a:r>
            <a:endParaRPr lang="zh-CN" altLang="en-US"/>
          </a:p>
          <a:p>
            <a:r>
              <a:rPr lang="zh-CN" altLang="en-US"/>
              <a:t>你说情丝柔肠，如何相忘；</a:t>
            </a:r>
            <a:endParaRPr lang="zh-CN" altLang="en-US"/>
          </a:p>
          <a:p>
            <a:r>
              <a:rPr lang="zh-CN" altLang="en-US"/>
              <a:t>我却眼波微转，兀自成霜。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4454525" y="3168015"/>
            <a:ext cx="305562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七律版</a:t>
            </a:r>
            <a:endParaRPr lang="zh-CN" altLang="en-US"/>
          </a:p>
          <a:p>
            <a:r>
              <a:rPr lang="zh-CN" altLang="en-US"/>
              <a:t>江南三月雨微茫，</a:t>
            </a:r>
            <a:endParaRPr lang="zh-CN" altLang="en-US"/>
          </a:p>
          <a:p>
            <a:r>
              <a:rPr lang="zh-CN" altLang="en-US"/>
              <a:t>罗伞轻撑细细香。</a:t>
            </a:r>
            <a:endParaRPr lang="zh-CN" altLang="en-US"/>
          </a:p>
          <a:p>
            <a:r>
              <a:rPr lang="zh-CN" altLang="en-US"/>
              <a:t>日送微醺如梦寐，</a:t>
            </a:r>
            <a:endParaRPr lang="zh-CN" altLang="en-US"/>
          </a:p>
          <a:p>
            <a:r>
              <a:rPr lang="zh-CN" altLang="en-US"/>
              <a:t>身依浓翠趁荫凉。</a:t>
            </a:r>
            <a:endParaRPr lang="zh-CN" altLang="en-US"/>
          </a:p>
          <a:p>
            <a:r>
              <a:rPr lang="zh-CN" altLang="en-US"/>
              <a:t>忽闻风籁传朱阁，</a:t>
            </a:r>
            <a:endParaRPr lang="zh-CN" altLang="en-US"/>
          </a:p>
          <a:p>
            <a:r>
              <a:rPr lang="zh-CN" altLang="en-US"/>
              <a:t>轻蹙蛾眉锁碧窗。</a:t>
            </a:r>
            <a:endParaRPr lang="zh-CN" altLang="en-US"/>
          </a:p>
          <a:p>
            <a:r>
              <a:rPr lang="zh-CN" altLang="en-US"/>
              <a:t>一片相思君莫解，</a:t>
            </a:r>
            <a:endParaRPr lang="zh-CN" altLang="en-US"/>
          </a:p>
          <a:p>
            <a:r>
              <a:rPr lang="zh-CN" altLang="en-US"/>
              <a:t>锦池只恐散鸳鸯。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6872605" y="2574290"/>
            <a:ext cx="295275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五言版</a:t>
            </a:r>
            <a:endParaRPr lang="zh-CN" altLang="en-US"/>
          </a:p>
          <a:p>
            <a:r>
              <a:rPr lang="zh-CN" altLang="en-US"/>
              <a:t>恋雨偏打伞，爱阳却遮凉。</a:t>
            </a:r>
            <a:endParaRPr lang="zh-CN" altLang="en-US"/>
          </a:p>
          <a:p>
            <a:r>
              <a:rPr lang="zh-CN" altLang="en-US"/>
              <a:t>风来掩窗扉，叶公惊龙王。</a:t>
            </a:r>
            <a:endParaRPr lang="zh-CN" altLang="en-US"/>
          </a:p>
          <a:p>
            <a:r>
              <a:rPr lang="zh-CN" altLang="en-US"/>
              <a:t>片言只语短，相思缱倦长。</a:t>
            </a:r>
            <a:endParaRPr lang="zh-CN" altLang="en-US"/>
          </a:p>
          <a:p>
            <a:r>
              <a:rPr lang="zh-CN" altLang="en-US"/>
              <a:t>郎君说爱我，不敢细思量。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8292465" y="4552950"/>
            <a:ext cx="272605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七言版</a:t>
            </a:r>
            <a:endParaRPr lang="zh-CN" altLang="en-US"/>
          </a:p>
          <a:p>
            <a:r>
              <a:rPr lang="zh-CN" altLang="en-US"/>
              <a:t>微茫烟雨伞轻移，</a:t>
            </a:r>
            <a:endParaRPr lang="zh-CN" altLang="en-US"/>
          </a:p>
          <a:p>
            <a:r>
              <a:rPr lang="zh-CN" altLang="en-US"/>
              <a:t>喜日偏来树底栖。</a:t>
            </a:r>
            <a:endParaRPr lang="zh-CN" altLang="en-US"/>
          </a:p>
          <a:p>
            <a:r>
              <a:rPr lang="zh-CN" altLang="en-US"/>
              <a:t>一任风吹窗紧掩，</a:t>
            </a:r>
            <a:endParaRPr lang="zh-CN" altLang="en-US"/>
          </a:p>
          <a:p>
            <a:r>
              <a:rPr lang="zh-CN" altLang="en-US"/>
              <a:t>付君心事总犹疑。</a:t>
            </a:r>
            <a:endParaRPr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1234440" y="774065"/>
            <a:ext cx="4136390" cy="2317115"/>
          </a:xfrm>
          <a:prstGeom prst="roundRect">
            <a:avLst/>
          </a:prstGeom>
          <a:noFill/>
          <a:ln w="889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4385310" y="3167380"/>
            <a:ext cx="2028825" cy="2657475"/>
          </a:xfrm>
          <a:prstGeom prst="roundRect">
            <a:avLst/>
          </a:prstGeom>
          <a:noFill/>
          <a:ln w="889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圆角矩形 12"/>
          <p:cNvSpPr/>
          <p:nvPr/>
        </p:nvSpPr>
        <p:spPr>
          <a:xfrm>
            <a:off x="6099810" y="709295"/>
            <a:ext cx="2375535" cy="1638300"/>
          </a:xfrm>
          <a:prstGeom prst="roundRect">
            <a:avLst/>
          </a:prstGeom>
          <a:noFill/>
          <a:ln w="889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8960485" y="773430"/>
            <a:ext cx="1821180" cy="1691005"/>
          </a:xfrm>
          <a:prstGeom prst="roundRect">
            <a:avLst/>
          </a:prstGeom>
          <a:noFill/>
          <a:ln w="889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6872605" y="2574290"/>
            <a:ext cx="2870835" cy="1591310"/>
          </a:xfrm>
          <a:prstGeom prst="roundRect">
            <a:avLst/>
          </a:prstGeom>
          <a:noFill/>
          <a:ln w="889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8291830" y="4374515"/>
            <a:ext cx="1932940" cy="1659255"/>
          </a:xfrm>
          <a:prstGeom prst="roundRect">
            <a:avLst/>
          </a:prstGeom>
          <a:noFill/>
          <a:ln w="889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1235075" y="3168650"/>
            <a:ext cx="2869565" cy="2656205"/>
          </a:xfrm>
          <a:prstGeom prst="roundRect">
            <a:avLst/>
          </a:prstGeom>
          <a:noFill/>
          <a:ln w="889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+mn-ea"/>
              </a:rPr>
              <a:t>Vielen Dank für Ihre</a:t>
            </a:r>
            <a:r>
              <a:rPr lang="en-US" altLang="zh-CN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+mn-ea"/>
              </a:rPr>
              <a:t>        </a:t>
            </a:r>
            <a:r>
              <a:rPr lang="zh-CN" altLang="en-US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+mn-ea"/>
              </a:rPr>
              <a:t>Aufmerksamkeit!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1892</Words>
  <Application>WPS 演示</Application>
  <PresentationFormat>宽屏</PresentationFormat>
  <Paragraphs>115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Arial Unicode MS</vt:lpstr>
      <vt:lpstr>Calibri</vt:lpstr>
      <vt:lpstr>微软雅黑</vt:lpstr>
      <vt:lpstr>华文楷体</vt:lpstr>
      <vt:lpstr>华文中宋</vt:lpstr>
      <vt:lpstr>华文新魏</vt:lpstr>
      <vt:lpstr>Times New Roman</vt:lpstr>
      <vt:lpstr>MV Boli</vt:lpstr>
      <vt:lpstr>仿宋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Vielen Dank für Ihre        Aufmerksamkeit!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ζAlier</cp:lastModifiedBy>
  <cp:revision>5</cp:revision>
  <dcterms:created xsi:type="dcterms:W3CDTF">2023-08-09T12:44:00Z</dcterms:created>
  <dcterms:modified xsi:type="dcterms:W3CDTF">2025-04-02T15:45:02Z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2052-12.1.0.18912</vt:lpwstr>
  </property>
</Properties>
</file>