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6" r:id="rId3"/>
  </p:sldMasterIdLst>
  <p:notesMasterIdLst>
    <p:notesMasterId r:id="rId5"/>
  </p:notesMasterIdLst>
  <p:handoutMasterIdLst>
    <p:handoutMasterId r:id="rId25"/>
  </p:handoutMasterIdLst>
  <p:sldIdLst>
    <p:sldId id="257" r:id="rId4"/>
    <p:sldId id="258" r:id="rId6"/>
    <p:sldId id="262" r:id="rId7"/>
    <p:sldId id="272" r:id="rId8"/>
    <p:sldId id="288" r:id="rId9"/>
    <p:sldId id="290" r:id="rId10"/>
    <p:sldId id="291" r:id="rId11"/>
    <p:sldId id="292" r:id="rId12"/>
    <p:sldId id="293" r:id="rId13"/>
    <p:sldId id="294" r:id="rId14"/>
    <p:sldId id="295" r:id="rId15"/>
    <p:sldId id="296" r:id="rId16"/>
    <p:sldId id="260" r:id="rId17"/>
    <p:sldId id="259" r:id="rId18"/>
    <p:sldId id="261" r:id="rId19"/>
    <p:sldId id="287" r:id="rId20"/>
    <p:sldId id="264" r:id="rId21"/>
    <p:sldId id="265" r:id="rId22"/>
    <p:sldId id="271" r:id="rId23"/>
    <p:sldId id="278" r:id="rId24"/>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ng" initials="b" lastIdx="2" clrIdx="0"/>
  <p:cmAuthor id="2" name="40733" initials="4"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474C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2" autoAdjust="0"/>
    <p:restoredTop sz="95244" autoAdjust="0"/>
  </p:normalViewPr>
  <p:slideViewPr>
    <p:cSldViewPr snapToGrid="0" showGuides="1">
      <p:cViewPr>
        <p:scale>
          <a:sx n="75" d="100"/>
          <a:sy n="75" d="100"/>
        </p:scale>
        <p:origin x="1488" y="807"/>
      </p:cViewPr>
      <p:guideLst>
        <p:guide orient="horz" pos="2115"/>
        <p:guide pos="3881"/>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405" y="6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tags" Target="tags/tag52.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TextBox 2"/>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dirty="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sldNum="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9" Type="http://schemas.openxmlformats.org/officeDocument/2006/relationships/theme" Target="../theme/theme1.xml"/><Relationship Id="rId58" Type="http://schemas.openxmlformats.org/officeDocument/2006/relationships/image" Target="../media/image1.jpeg"/><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58">
            <a:extLst>
              <a:ext uri="{28A0092B-C50C-407E-A947-70E740481C1C}">
                <a14:useLocalDpi xmlns:a14="http://schemas.microsoft.com/office/drawing/2010/main" val="0"/>
              </a:ext>
            </a:extLst>
          </a:blip>
          <a:srcRect/>
          <a:stretch>
            <a:fillRect/>
          </a:stretch>
        </p:blipFill>
        <p:spPr>
          <a:xfrm>
            <a:off x="1129" y="0"/>
            <a:ext cx="12189742" cy="68567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57.xml"/><Relationship Id="rId3" Type="http://schemas.openxmlformats.org/officeDocument/2006/relationships/image" Target="../media/image10.emf"/><Relationship Id="rId2" Type="http://schemas.openxmlformats.org/officeDocument/2006/relationships/tags" Target="../tags/tag19.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57.xml"/><Relationship Id="rId2" Type="http://schemas.openxmlformats.org/officeDocument/2006/relationships/image" Target="../media/image11.png"/><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57.xml"/><Relationship Id="rId3" Type="http://schemas.openxmlformats.org/officeDocument/2006/relationships/image" Target="../media/image12.emf"/><Relationship Id="rId2" Type="http://schemas.openxmlformats.org/officeDocument/2006/relationships/tags" Target="../tags/tag22.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7.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3" Type="http://schemas.openxmlformats.org/officeDocument/2006/relationships/notesSlide" Target="../notesSlides/notesSlide15.xml"/><Relationship Id="rId12" Type="http://schemas.openxmlformats.org/officeDocument/2006/relationships/slideLayout" Target="../slideLayouts/slideLayout57.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57.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17.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1" Type="http://schemas.openxmlformats.org/officeDocument/2006/relationships/notesSlide" Target="../notesSlides/notesSlide17.xml"/><Relationship Id="rId10" Type="http://schemas.openxmlformats.org/officeDocument/2006/relationships/slideLayout" Target="../slideLayouts/slideLayout57.xml"/><Relationship Id="rId1" Type="http://schemas.openxmlformats.org/officeDocument/2006/relationships/tags" Target="../tags/tag3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7.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57.xml"/><Relationship Id="rId6" Type="http://schemas.openxmlformats.org/officeDocument/2006/relationships/image" Target="../media/image15.png"/><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5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57.xml"/><Relationship Id="rId2" Type="http://schemas.openxmlformats.org/officeDocument/2006/relationships/image" Target="../media/image4.emf"/><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57.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57.xml"/><Relationship Id="rId2" Type="http://schemas.openxmlformats.org/officeDocument/2006/relationships/image" Target="../media/image5.emf"/><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57.xml"/><Relationship Id="rId2" Type="http://schemas.openxmlformats.org/officeDocument/2006/relationships/image" Target="../media/image6.emf"/><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57.xml"/><Relationship Id="rId3" Type="http://schemas.openxmlformats.org/officeDocument/2006/relationships/image" Target="../media/image7.emf"/><Relationship Id="rId2" Type="http://schemas.openxmlformats.org/officeDocument/2006/relationships/tags" Target="../tags/tag14.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57.xml"/><Relationship Id="rId2" Type="http://schemas.openxmlformats.org/officeDocument/2006/relationships/image" Target="../media/image8.png"/><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57.xml"/><Relationship Id="rId3" Type="http://schemas.openxmlformats.org/officeDocument/2006/relationships/image" Target="../media/image9.emf"/><Relationship Id="rId2" Type="http://schemas.openxmlformats.org/officeDocument/2006/relationships/tags" Target="../tags/tag17.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098980890"/>
          <p:cNvPicPr>
            <a:picLocks noChangeAspect="1"/>
          </p:cNvPicPr>
          <p:nvPr/>
        </p:nvPicPr>
        <p:blipFill>
          <a:blip r:embed="rId1" cstate="print"/>
          <a:stretch>
            <a:fillRect/>
          </a:stretch>
        </p:blipFill>
        <p:spPr>
          <a:xfrm>
            <a:off x="0" y="0"/>
            <a:ext cx="12192000" cy="6856730"/>
          </a:xfrm>
          <a:prstGeom prst="rect">
            <a:avLst/>
          </a:prstGeom>
        </p:spPr>
      </p:pic>
      <p:grpSp>
        <p:nvGrpSpPr>
          <p:cNvPr id="5" name="组合 4"/>
          <p:cNvGrpSpPr/>
          <p:nvPr/>
        </p:nvGrpSpPr>
        <p:grpSpPr>
          <a:xfrm>
            <a:off x="4146868" y="3700145"/>
            <a:ext cx="3932555" cy="369570"/>
            <a:chOff x="3493" y="5599"/>
            <a:chExt cx="6193" cy="582"/>
          </a:xfrm>
          <a:solidFill>
            <a:srgbClr val="D1BAAA"/>
          </a:solidFill>
        </p:grpSpPr>
        <p:sp>
          <p:nvSpPr>
            <p:cNvPr id="6" name="文本框"/>
            <p:cNvSpPr txBox="1">
              <a:spLocks noChangeArrowheads="1"/>
            </p:cNvSpPr>
            <p:nvPr/>
          </p:nvSpPr>
          <p:spPr bwMode="auto">
            <a:xfrm>
              <a:off x="6949" y="5599"/>
              <a:ext cx="2737" cy="582"/>
            </a:xfrm>
            <a:prstGeom prst="roundRect">
              <a:avLst/>
            </a:prstGeom>
            <a:grpFill/>
            <a:ln>
              <a:noFill/>
            </a:ln>
            <a:effectLst/>
          </p:spPr>
          <p:txBody>
            <a:bodyPr vert="horz" wrap="square" lIns="91416" tIns="45708" rIns="91416" bIns="45708"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b="0" dirty="0">
                  <a:solidFill>
                    <a:srgbClr val="474C62"/>
                  </a:solidFill>
                  <a:cs typeface="+mn-ea"/>
                  <a:sym typeface="+mn-lt"/>
                </a:rPr>
                <a:t>Date</a:t>
              </a:r>
              <a:r>
                <a:rPr lang="zh-CN" altLang="en-US" sz="1400" b="0" dirty="0">
                  <a:solidFill>
                    <a:srgbClr val="474C62"/>
                  </a:solidFill>
                  <a:cs typeface="+mn-ea"/>
                  <a:sym typeface="+mn-lt"/>
                </a:rPr>
                <a:t>：</a:t>
              </a:r>
              <a:r>
                <a:rPr lang="en-US" altLang="zh-CN" sz="1400" b="0" dirty="0">
                  <a:solidFill>
                    <a:srgbClr val="474C62"/>
                  </a:solidFill>
                  <a:cs typeface="+mn-ea"/>
                  <a:sym typeface="+mn-lt"/>
                </a:rPr>
                <a:t>2024.03.29</a:t>
              </a:r>
              <a:endParaRPr lang="en-US" altLang="zh-CN" sz="1400" b="0" dirty="0">
                <a:solidFill>
                  <a:srgbClr val="474C62"/>
                </a:solidFill>
                <a:cs typeface="+mn-ea"/>
                <a:sym typeface="+mn-lt"/>
              </a:endParaRPr>
            </a:p>
          </p:txBody>
        </p:sp>
        <p:sp>
          <p:nvSpPr>
            <p:cNvPr id="7" name="文本框"/>
            <p:cNvSpPr txBox="1">
              <a:spLocks noChangeArrowheads="1"/>
            </p:cNvSpPr>
            <p:nvPr/>
          </p:nvSpPr>
          <p:spPr bwMode="auto">
            <a:xfrm>
              <a:off x="3493" y="5599"/>
              <a:ext cx="3216" cy="582"/>
            </a:xfrm>
            <a:prstGeom prst="roundRect">
              <a:avLst/>
            </a:prstGeom>
            <a:grpFill/>
            <a:ln>
              <a:noFill/>
            </a:ln>
            <a:effectLst/>
          </p:spPr>
          <p:txBody>
            <a:bodyPr vert="horz" wrap="square" lIns="91416" tIns="45708" rIns="91416" bIns="45708"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b="0" dirty="0">
                  <a:solidFill>
                    <a:srgbClr val="474C62"/>
                  </a:solidFill>
                  <a:cs typeface="+mn-ea"/>
                  <a:sym typeface="+mn-lt"/>
                </a:rPr>
                <a:t>Speaker</a:t>
              </a:r>
              <a:r>
                <a:rPr lang="zh-CN" altLang="en-US" sz="1400" b="0" dirty="0">
                  <a:solidFill>
                    <a:srgbClr val="474C62"/>
                  </a:solidFill>
                  <a:cs typeface="+mn-ea"/>
                  <a:sym typeface="+mn-lt"/>
                </a:rPr>
                <a:t>：</a:t>
              </a:r>
              <a:r>
                <a:rPr lang="en-US" altLang="zh-CN" sz="1400" b="0" dirty="0">
                  <a:solidFill>
                    <a:srgbClr val="474C62"/>
                  </a:solidFill>
                  <a:cs typeface="+mn-ea"/>
                  <a:sym typeface="+mn-lt"/>
                </a:rPr>
                <a:t>Li Shujing</a:t>
              </a:r>
              <a:endParaRPr lang="en-US" altLang="zh-CN" sz="1400" b="0" dirty="0">
                <a:solidFill>
                  <a:srgbClr val="474C62"/>
                </a:solidFill>
                <a:cs typeface="+mn-ea"/>
                <a:sym typeface="+mn-lt"/>
              </a:endParaRPr>
            </a:p>
          </p:txBody>
        </p:sp>
      </p:grpSp>
      <p:sp>
        <p:nvSpPr>
          <p:cNvPr id="23" name="TextBox 2"/>
          <p:cNvSpPr txBox="1"/>
          <p:nvPr/>
        </p:nvSpPr>
        <p:spPr>
          <a:xfrm>
            <a:off x="1340485" y="1214120"/>
            <a:ext cx="9821545" cy="23069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buFont typeface="汉仪君黑-45简" panose="020B0604020202020204" charset="-122"/>
              <a:buNone/>
            </a:pPr>
            <a:r>
              <a:rPr lang="en-US" altLang="zh-CN" sz="6000" spc="300" dirty="0">
                <a:solidFill>
                  <a:srgbClr val="D1BAAA"/>
                </a:solidFill>
                <a:latin typeface="Times New Roman" panose="02020603050405020304" charset="0"/>
                <a:cs typeface="Times New Roman" panose="02020603050405020304" charset="0"/>
                <a:sym typeface="+mn-lt"/>
              </a:rPr>
              <a:t>Premodern Literature - Tang-Song</a:t>
            </a:r>
            <a:endParaRPr lang="en-US" altLang="zh-CN" sz="6000" spc="300" dirty="0">
              <a:solidFill>
                <a:srgbClr val="D1BAAA"/>
              </a:solidFill>
              <a:latin typeface="Times New Roman" panose="02020603050405020304" charset="0"/>
              <a:cs typeface="Times New Roman" panose="02020603050405020304" charset="0"/>
              <a:sym typeface="+mn-lt"/>
            </a:endParaRPr>
          </a:p>
        </p:txBody>
      </p:sp>
      <p:cxnSp>
        <p:nvCxnSpPr>
          <p:cNvPr id="4" name="直接连接符 3"/>
          <p:cNvCxnSpPr>
            <a:stCxn id="19" idx="1"/>
          </p:cNvCxnSpPr>
          <p:nvPr/>
        </p:nvCxnSpPr>
        <p:spPr>
          <a:xfrm flipH="1">
            <a:off x="3455035" y="2573020"/>
            <a:ext cx="622935" cy="0"/>
          </a:xfrm>
          <a:prstGeom prst="line">
            <a:avLst/>
          </a:prstGeom>
          <a:ln>
            <a:solidFill>
              <a:srgbClr val="D1BAA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8401050" y="2573020"/>
            <a:ext cx="622935" cy="0"/>
          </a:xfrm>
          <a:prstGeom prst="line">
            <a:avLst/>
          </a:prstGeom>
          <a:ln>
            <a:solidFill>
              <a:srgbClr val="D1BAAA"/>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76875" y="474557"/>
            <a:ext cx="10876531" cy="4767512"/>
            <a:chOff x="1232686" y="1802673"/>
            <a:chExt cx="10126808" cy="4438886"/>
          </a:xfrm>
          <a:solidFill>
            <a:srgbClr val="474C62"/>
          </a:solidFill>
        </p:grpSpPr>
        <p:sp>
          <p:nvSpPr>
            <p:cNvPr id="27" name="矩形 26"/>
            <p:cNvSpPr/>
            <p:nvPr/>
          </p:nvSpPr>
          <p:spPr>
            <a:xfrm>
              <a:off x="5939462" y="3058443"/>
              <a:ext cx="5420032" cy="31831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28" name="圆角矩形 23"/>
            <p:cNvSpPr/>
            <p:nvPr/>
          </p:nvSpPr>
          <p:spPr>
            <a:xfrm>
              <a:off x="1232686" y="1802673"/>
              <a:ext cx="2816025" cy="436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474C62"/>
                  </a:solidFill>
                  <a:uFillTx/>
                  <a:latin typeface="Times New Roman" panose="02020603050405020304" charset="0"/>
                  <a:cs typeface="+mn-ea"/>
                  <a:sym typeface="+mn-lt"/>
                </a:rPr>
                <a:t>Su Zhe (</a:t>
              </a:r>
              <a:r>
                <a:rPr lang="zh-CN" altLang="en-US" sz="2400" dirty="0">
                  <a:solidFill>
                    <a:srgbClr val="474C62"/>
                  </a:solidFill>
                  <a:uFillTx/>
                  <a:latin typeface="Times New Roman" panose="02020603050405020304" charset="0"/>
                  <a:cs typeface="+mn-ea"/>
                  <a:sym typeface="+mn-lt"/>
                </a:rPr>
                <a:t>苏辙</a:t>
              </a:r>
              <a:r>
                <a:rPr lang="en-US" altLang="zh-CN" sz="2400" dirty="0">
                  <a:solidFill>
                    <a:srgbClr val="474C62"/>
                  </a:solidFill>
                  <a:uFillTx/>
                  <a:latin typeface="Times New Roman" panose="02020603050405020304" charset="0"/>
                  <a:cs typeface="+mn-ea"/>
                  <a:sym typeface="+mn-lt"/>
                </a:rPr>
                <a:t>)</a:t>
              </a:r>
              <a:endParaRPr lang="en-US" altLang="zh-CN" sz="2400" dirty="0">
                <a:solidFill>
                  <a:srgbClr val="474C62"/>
                </a:solidFill>
                <a:uFillTx/>
                <a:latin typeface="Times New Roman" panose="02020603050405020304" charset="0"/>
                <a:cs typeface="+mn-ea"/>
                <a:sym typeface="+mn-lt"/>
              </a:endParaRPr>
            </a:p>
          </p:txBody>
        </p:sp>
      </p:grpSp>
      <p:sp>
        <p:nvSpPr>
          <p:cNvPr id="35" name="文本框"/>
          <p:cNvSpPr>
            <a:spLocks noChangeArrowheads="1"/>
          </p:cNvSpPr>
          <p:nvPr>
            <p:custDataLst>
              <p:tags r:id="rId1"/>
            </p:custDataLst>
          </p:nvPr>
        </p:nvSpPr>
        <p:spPr bwMode="auto">
          <a:xfrm>
            <a:off x="5835650" y="1400175"/>
            <a:ext cx="5614035" cy="490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en-US" altLang="zh-CN" dirty="0">
                <a:solidFill>
                  <a:schemeClr val="accent1"/>
                </a:solidFill>
                <a:uFillTx/>
                <a:latin typeface="Times New Roman" panose="02020603050405020304" charset="0"/>
                <a:ea typeface="+mn-ea"/>
                <a:cs typeface="+mn-ea"/>
                <a:sym typeface="+mn-lt"/>
              </a:rPr>
              <a:t>Master works:</a:t>
            </a:r>
            <a:endParaRPr lang="en-US" altLang="zh-CN" dirty="0">
              <a:solidFill>
                <a:schemeClr val="accent1"/>
              </a:solidFill>
              <a:uFillTx/>
              <a:latin typeface="Times New Roman" panose="02020603050405020304" charset="0"/>
              <a:ea typeface="+mn-ea"/>
              <a:cs typeface="+mn-ea"/>
              <a:sym typeface="+mn-lt"/>
            </a:endParaRPr>
          </a:p>
          <a:p>
            <a:pPr algn="just" eaLnBrk="1" hangingPunct="1">
              <a:lnSpc>
                <a:spcPct val="150000"/>
              </a:lnSpc>
            </a:pPr>
            <a:r>
              <a:rPr lang="en-US" altLang="zh-CN" i="1" dirty="0">
                <a:solidFill>
                  <a:schemeClr val="bg1"/>
                </a:solidFill>
                <a:uFillTx/>
                <a:latin typeface="Times New Roman" panose="02020603050405020304" charset="0"/>
                <a:ea typeface="+mn-ea"/>
                <a:cs typeface="+mn-ea"/>
                <a:sym typeface="+mn-lt"/>
              </a:rPr>
              <a:t>the Book to Han Tai Wei in Privy Council</a:t>
            </a:r>
            <a:endParaRPr lang="en-US" altLang="zh-CN" i="1" dirty="0">
              <a:solidFill>
                <a:schemeClr val="bg1"/>
              </a:solidFill>
              <a:uFillTx/>
              <a:latin typeface="Times New Roman" panose="02020603050405020304" charset="0"/>
              <a:ea typeface="+mn-ea"/>
              <a:cs typeface="+mn-ea"/>
              <a:sym typeface="+mn-lt"/>
            </a:endParaRPr>
          </a:p>
          <a:p>
            <a:pPr algn="just" eaLnBrk="1" hangingPunct="1">
              <a:lnSpc>
                <a:spcPct val="150000"/>
              </a:lnSpc>
            </a:pPr>
            <a:r>
              <a:rPr lang="zh-CN" altLang="en-US" i="1" dirty="0">
                <a:solidFill>
                  <a:schemeClr val="bg1"/>
                </a:solidFill>
                <a:uFillTx/>
                <a:latin typeface="Times New Roman" panose="02020603050405020304" charset="0"/>
                <a:ea typeface="+mn-ea"/>
                <a:cs typeface="+mn-ea"/>
                <a:sym typeface="+mn-lt"/>
              </a:rPr>
              <a:t>（《上枢密韩太尉书》）</a:t>
            </a:r>
            <a:endParaRPr lang="en-US" altLang="zh-CN" i="1" dirty="0">
              <a:solidFill>
                <a:schemeClr val="bg1"/>
              </a:solidFill>
              <a:uFillTx/>
              <a:latin typeface="Times New Roman" panose="02020603050405020304" charset="0"/>
              <a:ea typeface="+mn-ea"/>
              <a:cs typeface="+mn-ea"/>
              <a:sym typeface="+mn-lt"/>
            </a:endParaRPr>
          </a:p>
          <a:p>
            <a:pPr algn="just" eaLnBrk="1" hangingPunct="1">
              <a:lnSpc>
                <a:spcPct val="150000"/>
              </a:lnSpc>
            </a:pPr>
            <a:r>
              <a:rPr lang="en-US" altLang="zh-CN" i="1" dirty="0">
                <a:solidFill>
                  <a:schemeClr val="bg1"/>
                </a:solidFill>
                <a:uFillTx/>
                <a:latin typeface="Times New Roman" panose="02020603050405020304" charset="0"/>
                <a:ea typeface="+mn-ea"/>
                <a:cs typeface="+mn-ea"/>
                <a:sym typeface="+mn-lt"/>
              </a:rPr>
              <a:t>The New Theory</a:t>
            </a:r>
            <a:r>
              <a:rPr lang="zh-CN" altLang="en-US" i="1" dirty="0">
                <a:solidFill>
                  <a:schemeClr val="bg1"/>
                </a:solidFill>
                <a:uFillTx/>
                <a:latin typeface="Times New Roman" panose="02020603050405020304" charset="0"/>
                <a:ea typeface="+mn-ea"/>
                <a:cs typeface="+mn-ea"/>
                <a:sym typeface="+mn-lt"/>
              </a:rPr>
              <a:t>（《新论》）</a:t>
            </a:r>
            <a:endParaRPr lang="en-US" altLang="zh-CN" i="1" dirty="0">
              <a:solidFill>
                <a:schemeClr val="bg1"/>
              </a:solidFill>
              <a:uFillTx/>
              <a:latin typeface="Times New Roman" panose="02020603050405020304" charset="0"/>
              <a:ea typeface="+mn-ea"/>
              <a:cs typeface="+mn-ea"/>
              <a:sym typeface="+mn-lt"/>
            </a:endParaRPr>
          </a:p>
          <a:p>
            <a:pPr algn="just" eaLnBrk="1" hangingPunct="1">
              <a:lnSpc>
                <a:spcPct val="150000"/>
              </a:lnSpc>
            </a:pPr>
            <a:r>
              <a:rPr lang="en-US" altLang="zh-CN" i="1" dirty="0">
                <a:solidFill>
                  <a:schemeClr val="bg1"/>
                </a:solidFill>
                <a:uFillTx/>
                <a:latin typeface="Times New Roman" panose="02020603050405020304" charset="0"/>
                <a:ea typeface="+mn-ea"/>
                <a:cs typeface="+mn-ea"/>
                <a:sym typeface="+mn-lt"/>
              </a:rPr>
              <a:t>On the Six Kingdoms</a:t>
            </a:r>
            <a:r>
              <a:rPr lang="zh-CN" altLang="en-US" i="1" dirty="0">
                <a:solidFill>
                  <a:schemeClr val="bg1"/>
                </a:solidFill>
                <a:uFillTx/>
                <a:latin typeface="Times New Roman" panose="02020603050405020304" charset="0"/>
                <a:ea typeface="+mn-ea"/>
                <a:cs typeface="+mn-ea"/>
                <a:sym typeface="+mn-lt"/>
              </a:rPr>
              <a:t>（《六国论》）</a:t>
            </a:r>
            <a:endParaRPr lang="en-US" altLang="zh-CN" i="1" dirty="0">
              <a:solidFill>
                <a:schemeClr val="bg1"/>
              </a:solidFill>
              <a:uFillTx/>
              <a:latin typeface="Times New Roman" panose="02020603050405020304" charset="0"/>
              <a:ea typeface="+mn-ea"/>
              <a:cs typeface="+mn-ea"/>
              <a:sym typeface="+mn-lt"/>
            </a:endParaRPr>
          </a:p>
          <a:p>
            <a:pPr algn="just" eaLnBrk="1" hangingPunct="1">
              <a:lnSpc>
                <a:spcPct val="150000"/>
              </a:lnSpc>
            </a:pPr>
            <a:r>
              <a:rPr lang="en-US" altLang="zh-CN" i="1" dirty="0">
                <a:solidFill>
                  <a:schemeClr val="bg1"/>
                </a:solidFill>
                <a:uFillTx/>
                <a:latin typeface="Times New Roman" panose="02020603050405020304" charset="0"/>
                <a:ea typeface="+mn-ea"/>
                <a:cs typeface="+mn-ea"/>
                <a:sym typeface="+mn-lt"/>
              </a:rPr>
              <a:t>Ode to Ink bamboo</a:t>
            </a:r>
            <a:r>
              <a:rPr lang="zh-CN" altLang="en-US" i="1" dirty="0">
                <a:solidFill>
                  <a:schemeClr val="bg1"/>
                </a:solidFill>
                <a:uFillTx/>
                <a:latin typeface="Times New Roman" panose="02020603050405020304" charset="0"/>
                <a:ea typeface="+mn-ea"/>
                <a:cs typeface="+mn-ea"/>
                <a:sym typeface="+mn-lt"/>
              </a:rPr>
              <a:t>（《墨竹赋》）</a:t>
            </a:r>
            <a:endParaRPr lang="en-US" altLang="zh-CN" i="1" dirty="0">
              <a:solidFill>
                <a:schemeClr val="bg1"/>
              </a:solidFill>
              <a:uFillTx/>
              <a:latin typeface="Times New Roman" panose="02020603050405020304" charset="0"/>
              <a:ea typeface="+mn-ea"/>
              <a:cs typeface="+mn-ea"/>
              <a:sym typeface="+mn-lt"/>
            </a:endParaRPr>
          </a:p>
          <a:p>
            <a:pPr algn="just" eaLnBrk="1" hangingPunct="1">
              <a:lnSpc>
                <a:spcPct val="150000"/>
              </a:lnSpc>
            </a:pPr>
            <a:r>
              <a:rPr dirty="0">
                <a:solidFill>
                  <a:schemeClr val="bg1"/>
                </a:solidFill>
                <a:uFillTx/>
                <a:latin typeface="Times New Roman" panose="02020603050405020304" charset="0"/>
                <a:ea typeface="+mn-ea"/>
                <a:cs typeface="+mn-ea"/>
                <a:sym typeface="+mn-lt"/>
              </a:rPr>
              <a:t>Su Zhe's prose showed the deep and mellow spirit. He had his own views on ancient writing.</a:t>
            </a:r>
            <a:r>
              <a:rPr lang="en-US" dirty="0">
                <a:solidFill>
                  <a:schemeClr val="bg1"/>
                </a:solidFill>
                <a:uFillTx/>
                <a:latin typeface="Times New Roman" panose="02020603050405020304" charset="0"/>
                <a:ea typeface="+mn-ea"/>
                <a:cs typeface="+mn-ea"/>
                <a:sym typeface="+mn-lt"/>
              </a:rPr>
              <a:t> From these works, we can draw lessons from the past and criticize the current problems.</a:t>
            </a:r>
            <a:endParaRPr lang="en-US" dirty="0">
              <a:solidFill>
                <a:schemeClr val="bg1"/>
              </a:solidFill>
              <a:uFillTx/>
              <a:latin typeface="Times New Roman" panose="02020603050405020304" charset="0"/>
              <a:ea typeface="+mn-ea"/>
              <a:cs typeface="+mn-ea"/>
              <a:sym typeface="+mn-lt"/>
            </a:endParaRPr>
          </a:p>
        </p:txBody>
      </p:sp>
      <p:pic>
        <p:nvPicPr>
          <p:cNvPr id="3" name="图片 2"/>
          <p:cNvPicPr>
            <a:picLocks noChangeAspect="1"/>
          </p:cNvPicPr>
          <p:nvPr>
            <p:custDataLst>
              <p:tags r:id="rId2"/>
            </p:custDataLst>
          </p:nvPr>
        </p:nvPicPr>
        <p:blipFill>
          <a:blip r:embed="rId3"/>
          <a:stretch>
            <a:fillRect/>
          </a:stretch>
        </p:blipFill>
        <p:spPr>
          <a:xfrm>
            <a:off x="1319530" y="1244600"/>
            <a:ext cx="3375025" cy="4784090"/>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down)">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76875" y="474557"/>
            <a:ext cx="10876531" cy="4767512"/>
            <a:chOff x="1232686" y="1802673"/>
            <a:chExt cx="10126808" cy="4438886"/>
          </a:xfrm>
          <a:solidFill>
            <a:srgbClr val="474C62"/>
          </a:solidFill>
        </p:grpSpPr>
        <p:sp>
          <p:nvSpPr>
            <p:cNvPr id="27" name="矩形 26"/>
            <p:cNvSpPr/>
            <p:nvPr/>
          </p:nvSpPr>
          <p:spPr>
            <a:xfrm>
              <a:off x="5939462" y="3058443"/>
              <a:ext cx="5420032" cy="31831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28" name="圆角矩形 23"/>
            <p:cNvSpPr/>
            <p:nvPr/>
          </p:nvSpPr>
          <p:spPr>
            <a:xfrm>
              <a:off x="1232686" y="1802673"/>
              <a:ext cx="2816025" cy="436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474C62"/>
                  </a:solidFill>
                  <a:uFillTx/>
                  <a:latin typeface="Times New Roman" panose="02020603050405020304" charset="0"/>
                  <a:cs typeface="+mn-ea"/>
                  <a:sym typeface="+mn-lt"/>
                </a:rPr>
                <a:t>Wang Anshi (</a:t>
              </a:r>
              <a:r>
                <a:rPr lang="zh-CN" altLang="en-US" sz="2400" dirty="0">
                  <a:solidFill>
                    <a:srgbClr val="474C62"/>
                  </a:solidFill>
                  <a:uFillTx/>
                  <a:latin typeface="Times New Roman" panose="02020603050405020304" charset="0"/>
                  <a:cs typeface="+mn-ea"/>
                  <a:sym typeface="+mn-lt"/>
                </a:rPr>
                <a:t>王安石</a:t>
              </a:r>
              <a:r>
                <a:rPr lang="en-US" altLang="zh-CN" sz="2400" dirty="0">
                  <a:solidFill>
                    <a:srgbClr val="474C62"/>
                  </a:solidFill>
                  <a:uFillTx/>
                  <a:latin typeface="Times New Roman" panose="02020603050405020304" charset="0"/>
                  <a:cs typeface="+mn-ea"/>
                  <a:sym typeface="+mn-lt"/>
                </a:rPr>
                <a:t>)</a:t>
              </a:r>
              <a:endParaRPr lang="en-US" altLang="zh-CN" sz="2400" dirty="0">
                <a:solidFill>
                  <a:srgbClr val="474C62"/>
                </a:solidFill>
                <a:uFillTx/>
                <a:latin typeface="Times New Roman" panose="02020603050405020304" charset="0"/>
                <a:cs typeface="+mn-ea"/>
                <a:sym typeface="+mn-lt"/>
              </a:endParaRPr>
            </a:p>
          </p:txBody>
        </p:sp>
      </p:grpSp>
      <p:sp>
        <p:nvSpPr>
          <p:cNvPr id="35" name="文本框"/>
          <p:cNvSpPr>
            <a:spLocks noChangeArrowheads="1"/>
          </p:cNvSpPr>
          <p:nvPr>
            <p:custDataLst>
              <p:tags r:id="rId1"/>
            </p:custDataLst>
          </p:nvPr>
        </p:nvSpPr>
        <p:spPr bwMode="auto">
          <a:xfrm>
            <a:off x="5835650" y="1823085"/>
            <a:ext cx="5614035" cy="490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dirty="0">
                <a:solidFill>
                  <a:schemeClr val="bg1"/>
                </a:solidFill>
                <a:uFillTx/>
                <a:latin typeface="Times New Roman" panose="02020603050405020304" charset="0"/>
                <a:ea typeface="+mn-ea"/>
                <a:cs typeface="+mn-ea"/>
                <a:sym typeface="+mn-lt"/>
              </a:rPr>
              <a:t>Wang Anshi was not only an outstanding politician and thinker, but also a brilliant litterateur. In order to realize his political ideal, he closely linked literary creation with political activities, emphasizing that literature should aim to serve the society first.</a:t>
            </a:r>
            <a:endParaRPr dirty="0">
              <a:solidFill>
                <a:schemeClr val="bg1"/>
              </a:solidFill>
              <a:uFillTx/>
              <a:latin typeface="Times New Roman" panose="02020603050405020304" charset="0"/>
              <a:ea typeface="+mn-ea"/>
              <a:cs typeface="+mn-ea"/>
              <a:sym typeface="+mn-lt"/>
            </a:endParaRPr>
          </a:p>
          <a:p>
            <a:pPr algn="just" eaLnBrk="1" hangingPunct="1">
              <a:lnSpc>
                <a:spcPct val="150000"/>
              </a:lnSpc>
            </a:pPr>
            <a:r>
              <a:rPr dirty="0">
                <a:solidFill>
                  <a:schemeClr val="bg1"/>
                </a:solidFill>
                <a:uFillTx/>
                <a:latin typeface="Times New Roman" panose="02020603050405020304" charset="0"/>
                <a:ea typeface="+mn-ea"/>
                <a:cs typeface="+mn-ea"/>
                <a:sym typeface="+mn-lt"/>
              </a:rPr>
              <a:t>That means, he emphasized the realistic function and social effect of articles, and advocated the unity of literature and Taoism. His prose largely carried out his literary opinions of </a:t>
            </a:r>
            <a:r>
              <a:rPr dirty="0">
                <a:solidFill>
                  <a:schemeClr val="tx1"/>
                </a:solidFill>
                <a:uFillTx/>
                <a:latin typeface="Times New Roman" panose="02020603050405020304" charset="0"/>
                <a:ea typeface="+mn-ea"/>
                <a:cs typeface="+mn-ea"/>
                <a:sym typeface="+mn-lt"/>
              </a:rPr>
              <a:t>enlightenment of political decrees for world use.</a:t>
            </a:r>
            <a:endParaRPr dirty="0">
              <a:solidFill>
                <a:schemeClr val="tx1"/>
              </a:solidFill>
              <a:uFillTx/>
              <a:latin typeface="Times New Roman" panose="02020603050405020304" charset="0"/>
              <a:ea typeface="+mn-ea"/>
              <a:cs typeface="+mn-ea"/>
              <a:sym typeface="+mn-lt"/>
            </a:endParaRPr>
          </a:p>
        </p:txBody>
      </p:sp>
      <p:pic>
        <p:nvPicPr>
          <p:cNvPr id="2" name="图片 1"/>
          <p:cNvPicPr>
            <a:picLocks noChangeAspect="1"/>
          </p:cNvPicPr>
          <p:nvPr/>
        </p:nvPicPr>
        <p:blipFill>
          <a:blip r:embed="rId2"/>
          <a:stretch>
            <a:fillRect/>
          </a:stretch>
        </p:blipFill>
        <p:spPr>
          <a:xfrm>
            <a:off x="1004570" y="1233170"/>
            <a:ext cx="3735705" cy="5005705"/>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down)">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76875" y="474557"/>
            <a:ext cx="10876531" cy="4767512"/>
            <a:chOff x="1232686" y="1802673"/>
            <a:chExt cx="10126808" cy="4438886"/>
          </a:xfrm>
          <a:solidFill>
            <a:srgbClr val="474C62"/>
          </a:solidFill>
        </p:grpSpPr>
        <p:sp>
          <p:nvSpPr>
            <p:cNvPr id="27" name="矩形 26"/>
            <p:cNvSpPr/>
            <p:nvPr/>
          </p:nvSpPr>
          <p:spPr>
            <a:xfrm>
              <a:off x="5939462" y="3058443"/>
              <a:ext cx="5420032" cy="31831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28" name="圆角矩形 23"/>
            <p:cNvSpPr/>
            <p:nvPr/>
          </p:nvSpPr>
          <p:spPr>
            <a:xfrm>
              <a:off x="1232686" y="1802673"/>
              <a:ext cx="2816025" cy="436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474C62"/>
                  </a:solidFill>
                  <a:uFillTx/>
                  <a:latin typeface="Times New Roman" panose="02020603050405020304" charset="0"/>
                  <a:cs typeface="+mn-ea"/>
                  <a:sym typeface="+mn-lt"/>
                </a:rPr>
                <a:t>Zeng Gong (</a:t>
              </a:r>
              <a:r>
                <a:rPr lang="zh-CN" altLang="en-US" sz="2400" dirty="0">
                  <a:solidFill>
                    <a:srgbClr val="474C62"/>
                  </a:solidFill>
                  <a:uFillTx/>
                  <a:latin typeface="Times New Roman" panose="02020603050405020304" charset="0"/>
                  <a:cs typeface="+mn-ea"/>
                  <a:sym typeface="+mn-lt"/>
                </a:rPr>
                <a:t>曾巩</a:t>
              </a:r>
              <a:r>
                <a:rPr lang="en-US" altLang="zh-CN" sz="2400" dirty="0">
                  <a:solidFill>
                    <a:srgbClr val="474C62"/>
                  </a:solidFill>
                  <a:uFillTx/>
                  <a:latin typeface="Times New Roman" panose="02020603050405020304" charset="0"/>
                  <a:cs typeface="+mn-ea"/>
                  <a:sym typeface="+mn-lt"/>
                </a:rPr>
                <a:t>)</a:t>
              </a:r>
              <a:endParaRPr lang="en-US" altLang="zh-CN" sz="2400" dirty="0">
                <a:solidFill>
                  <a:srgbClr val="474C62"/>
                </a:solidFill>
                <a:uFillTx/>
                <a:latin typeface="Times New Roman" panose="02020603050405020304" charset="0"/>
                <a:cs typeface="+mn-ea"/>
                <a:sym typeface="+mn-lt"/>
              </a:endParaRPr>
            </a:p>
          </p:txBody>
        </p:sp>
      </p:grpSp>
      <p:sp>
        <p:nvSpPr>
          <p:cNvPr id="35" name="文本框"/>
          <p:cNvSpPr>
            <a:spLocks noChangeArrowheads="1"/>
          </p:cNvSpPr>
          <p:nvPr>
            <p:custDataLst>
              <p:tags r:id="rId1"/>
            </p:custDataLst>
          </p:nvPr>
        </p:nvSpPr>
        <p:spPr bwMode="auto">
          <a:xfrm>
            <a:off x="5835650" y="1400175"/>
            <a:ext cx="5614035" cy="421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en-US" altLang="zh-CN" dirty="0">
                <a:solidFill>
                  <a:schemeClr val="accent1"/>
                </a:solidFill>
                <a:uFillTx/>
                <a:latin typeface="Times New Roman" panose="02020603050405020304" charset="0"/>
                <a:ea typeface="+mn-ea"/>
                <a:cs typeface="+mn-ea"/>
                <a:sym typeface="+mn-lt"/>
              </a:rPr>
              <a:t>Master works:</a:t>
            </a:r>
            <a:endParaRPr lang="en-US" altLang="zh-CN" dirty="0">
              <a:solidFill>
                <a:schemeClr val="accent1"/>
              </a:solidFill>
              <a:uFillTx/>
              <a:latin typeface="Times New Roman" panose="02020603050405020304" charset="0"/>
              <a:ea typeface="+mn-ea"/>
              <a:cs typeface="+mn-ea"/>
              <a:sym typeface="+mn-lt"/>
            </a:endParaRPr>
          </a:p>
          <a:p>
            <a:pPr algn="just" eaLnBrk="1" hangingPunct="1">
              <a:lnSpc>
                <a:spcPct val="150000"/>
              </a:lnSpc>
            </a:pPr>
            <a:r>
              <a:rPr lang="en-US" altLang="zh-CN" i="1" dirty="0">
                <a:solidFill>
                  <a:schemeClr val="bg1"/>
                </a:solidFill>
                <a:uFillTx/>
                <a:latin typeface="Times New Roman" panose="02020603050405020304" charset="0"/>
                <a:ea typeface="+mn-ea"/>
                <a:cs typeface="+mn-ea"/>
                <a:sym typeface="+mn-lt"/>
              </a:rPr>
              <a:t>Book to Ouyang She Ren</a:t>
            </a:r>
            <a:r>
              <a:rPr lang="zh-CN" altLang="en-US" i="1" dirty="0">
                <a:solidFill>
                  <a:schemeClr val="bg1"/>
                </a:solidFill>
                <a:uFillTx/>
                <a:latin typeface="Times New Roman" panose="02020603050405020304" charset="0"/>
                <a:ea typeface="+mn-ea"/>
                <a:cs typeface="+mn-ea"/>
                <a:sym typeface="+mn-lt"/>
              </a:rPr>
              <a:t>（《上欧阳舍人书》）</a:t>
            </a:r>
            <a:endParaRPr lang="en-US" altLang="zh-CN" i="1" dirty="0">
              <a:solidFill>
                <a:schemeClr val="bg1"/>
              </a:solidFill>
              <a:uFillTx/>
              <a:latin typeface="Times New Roman" panose="02020603050405020304" charset="0"/>
              <a:ea typeface="+mn-ea"/>
              <a:cs typeface="+mn-ea"/>
              <a:sym typeface="+mn-lt"/>
            </a:endParaRPr>
          </a:p>
          <a:p>
            <a:pPr algn="just" eaLnBrk="1" hangingPunct="1">
              <a:lnSpc>
                <a:spcPct val="150000"/>
              </a:lnSpc>
            </a:pPr>
            <a:r>
              <a:rPr lang="en-US" altLang="zh-CN" i="1" dirty="0">
                <a:solidFill>
                  <a:schemeClr val="bg1"/>
                </a:solidFill>
                <a:uFillTx/>
                <a:latin typeface="Times New Roman" panose="02020603050405020304" charset="0"/>
                <a:ea typeface="+mn-ea"/>
                <a:cs typeface="+mn-ea"/>
                <a:sym typeface="+mn-lt"/>
              </a:rPr>
              <a:t>Book to Bachelor CAI</a:t>
            </a:r>
            <a:r>
              <a:rPr lang="zh-CN" altLang="en-US" i="1" dirty="0">
                <a:solidFill>
                  <a:schemeClr val="bg1"/>
                </a:solidFill>
                <a:uFillTx/>
                <a:latin typeface="Times New Roman" panose="02020603050405020304" charset="0"/>
                <a:ea typeface="+mn-ea"/>
                <a:cs typeface="+mn-ea"/>
                <a:sym typeface="+mn-lt"/>
              </a:rPr>
              <a:t>（《上蔡学士书》）</a:t>
            </a:r>
            <a:endParaRPr lang="en-US" altLang="zh-CN" i="1" dirty="0">
              <a:solidFill>
                <a:schemeClr val="bg1"/>
              </a:solidFill>
              <a:uFillTx/>
              <a:latin typeface="Times New Roman" panose="02020603050405020304" charset="0"/>
              <a:ea typeface="+mn-ea"/>
              <a:cs typeface="+mn-ea"/>
              <a:sym typeface="+mn-lt"/>
            </a:endParaRPr>
          </a:p>
          <a:p>
            <a:pPr algn="just" eaLnBrk="1" hangingPunct="1">
              <a:lnSpc>
                <a:spcPct val="150000"/>
              </a:lnSpc>
            </a:pPr>
            <a:r>
              <a:rPr lang="en-US" dirty="0">
                <a:solidFill>
                  <a:schemeClr val="bg1"/>
                </a:solidFill>
                <a:uFillTx/>
                <a:latin typeface="Times New Roman" panose="02020603050405020304" charset="0"/>
                <a:ea typeface="+mn-ea"/>
                <a:cs typeface="+mn-ea"/>
                <a:sym typeface="+mn-lt"/>
              </a:rPr>
              <a:t>H</a:t>
            </a:r>
            <a:r>
              <a:rPr dirty="0">
                <a:solidFill>
                  <a:schemeClr val="bg1"/>
                </a:solidFill>
                <a:uFillTx/>
                <a:latin typeface="Times New Roman" panose="02020603050405020304" charset="0"/>
                <a:ea typeface="+mn-ea"/>
                <a:cs typeface="+mn-ea"/>
                <a:sym typeface="+mn-lt"/>
              </a:rPr>
              <a:t>e was also one of the "Seven Zengs of Nanfeng"</a:t>
            </a:r>
            <a:r>
              <a:rPr lang="zh-CN" dirty="0">
                <a:solidFill>
                  <a:schemeClr val="bg1"/>
                </a:solidFill>
                <a:uFillTx/>
                <a:latin typeface="Times New Roman" panose="02020603050405020304" charset="0"/>
                <a:ea typeface="+mn-ea"/>
                <a:cs typeface="+mn-ea"/>
                <a:sym typeface="+mn-lt"/>
              </a:rPr>
              <a:t>（南丰七曾）</a:t>
            </a:r>
            <a:r>
              <a:rPr dirty="0">
                <a:solidFill>
                  <a:schemeClr val="bg1"/>
                </a:solidFill>
                <a:uFillTx/>
                <a:latin typeface="Times New Roman" panose="02020603050405020304" charset="0"/>
                <a:ea typeface="+mn-ea"/>
                <a:cs typeface="+mn-ea"/>
                <a:sym typeface="+mn-lt"/>
              </a:rPr>
              <a:t>, including Zeng Gong, Zeng Zhao, Zeng Bu, Zeng Yu, Zeng Hong, Zeng Xie and Zeng Dun</a:t>
            </a:r>
            <a:r>
              <a:rPr lang="zh-CN" dirty="0">
                <a:solidFill>
                  <a:schemeClr val="bg1"/>
                </a:solidFill>
                <a:uFillTx/>
                <a:latin typeface="Times New Roman" panose="02020603050405020304" charset="0"/>
                <a:ea typeface="+mn-ea"/>
                <a:cs typeface="+mn-ea"/>
                <a:sym typeface="+mn-lt"/>
              </a:rPr>
              <a:t>（曾巩、曾肇、曾布、曾纡、曾纮、曾协、曾敦）</a:t>
            </a:r>
            <a:r>
              <a:rPr dirty="0">
                <a:solidFill>
                  <a:schemeClr val="bg1"/>
                </a:solidFill>
                <a:uFillTx/>
                <a:latin typeface="Times New Roman" panose="02020603050405020304" charset="0"/>
                <a:ea typeface="+mn-ea"/>
                <a:cs typeface="+mn-ea"/>
                <a:sym typeface="+mn-lt"/>
              </a:rPr>
              <a:t>. </a:t>
            </a:r>
            <a:endParaRPr dirty="0">
              <a:solidFill>
                <a:schemeClr val="bg1"/>
              </a:solidFill>
              <a:uFillTx/>
              <a:latin typeface="Times New Roman" panose="02020603050405020304" charset="0"/>
              <a:ea typeface="+mn-ea"/>
              <a:cs typeface="+mn-ea"/>
              <a:sym typeface="+mn-lt"/>
            </a:endParaRPr>
          </a:p>
          <a:p>
            <a:pPr algn="just" eaLnBrk="1" hangingPunct="1">
              <a:lnSpc>
                <a:spcPct val="150000"/>
              </a:lnSpc>
            </a:pPr>
            <a:r>
              <a:rPr dirty="0">
                <a:solidFill>
                  <a:schemeClr val="bg1"/>
                </a:solidFill>
                <a:uFillTx/>
                <a:latin typeface="Times New Roman" panose="02020603050405020304" charset="0"/>
                <a:ea typeface="+mn-ea"/>
                <a:cs typeface="+mn-ea"/>
                <a:sym typeface="+mn-lt"/>
              </a:rPr>
              <a:t>Zeng Gong was a supporter and participant of Ouyang Xiu's ancient prose movement. He advocated the doctrine before </a:t>
            </a:r>
            <a:r>
              <a:rPr dirty="0">
                <a:solidFill>
                  <a:schemeClr val="tx1"/>
                </a:solidFill>
                <a:uFillTx/>
                <a:latin typeface="Times New Roman" panose="02020603050405020304" charset="0"/>
                <a:ea typeface="+mn-ea"/>
                <a:cs typeface="+mn-ea"/>
                <a:sym typeface="+mn-lt"/>
              </a:rPr>
              <a:t>the text</a:t>
            </a:r>
            <a:r>
              <a:rPr lang="zh-CN" dirty="0">
                <a:solidFill>
                  <a:schemeClr val="tx1"/>
                </a:solidFill>
                <a:uFillTx/>
                <a:latin typeface="Times New Roman" panose="02020603050405020304" charset="0"/>
                <a:ea typeface="+mn-ea"/>
                <a:cs typeface="+mn-ea"/>
                <a:sym typeface="+mn-lt"/>
              </a:rPr>
              <a:t>（先道后文）</a:t>
            </a:r>
            <a:r>
              <a:rPr dirty="0">
                <a:solidFill>
                  <a:schemeClr val="tx1"/>
                </a:solidFill>
                <a:uFillTx/>
                <a:latin typeface="Times New Roman" panose="02020603050405020304" charset="0"/>
                <a:ea typeface="+mn-ea"/>
                <a:cs typeface="+mn-ea"/>
                <a:sym typeface="+mn-lt"/>
              </a:rPr>
              <a:t>.</a:t>
            </a:r>
            <a:r>
              <a:rPr dirty="0">
                <a:solidFill>
                  <a:schemeClr val="bg1"/>
                </a:solidFill>
                <a:uFillTx/>
                <a:latin typeface="Times New Roman" panose="02020603050405020304" charset="0"/>
                <a:ea typeface="+mn-ea"/>
                <a:cs typeface="+mn-ea"/>
                <a:sym typeface="+mn-lt"/>
              </a:rPr>
              <a:t> </a:t>
            </a:r>
            <a:endParaRPr dirty="0">
              <a:solidFill>
                <a:schemeClr val="bg1"/>
              </a:solidFill>
              <a:uFillTx/>
              <a:latin typeface="Times New Roman" panose="02020603050405020304" charset="0"/>
              <a:ea typeface="+mn-ea"/>
              <a:cs typeface="+mn-ea"/>
              <a:sym typeface="+mn-lt"/>
            </a:endParaRPr>
          </a:p>
        </p:txBody>
      </p:sp>
      <p:pic>
        <p:nvPicPr>
          <p:cNvPr id="3" name="图片 2"/>
          <p:cNvPicPr>
            <a:picLocks noChangeAspect="1"/>
          </p:cNvPicPr>
          <p:nvPr>
            <p:custDataLst>
              <p:tags r:id="rId2"/>
            </p:custDataLst>
          </p:nvPr>
        </p:nvPicPr>
        <p:blipFill>
          <a:blip r:embed="rId3"/>
          <a:stretch>
            <a:fillRect/>
          </a:stretch>
        </p:blipFill>
        <p:spPr>
          <a:xfrm>
            <a:off x="-1270" y="2225675"/>
            <a:ext cx="5733415" cy="2722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down)">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35" y="1998980"/>
            <a:ext cx="12191365" cy="2325370"/>
          </a:xfrm>
          <a:prstGeom prst="rect">
            <a:avLst/>
          </a:prstGeom>
          <a:solidFill>
            <a:srgbClr val="474C62"/>
          </a:solidFill>
          <a:ln>
            <a:solidFill>
              <a:srgbClr val="474C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3" name="文本框"/>
          <p:cNvSpPr>
            <a:spLocks noChangeArrowheads="1"/>
          </p:cNvSpPr>
          <p:nvPr>
            <p:custDataLst>
              <p:tags r:id="rId1"/>
            </p:custDataLst>
          </p:nvPr>
        </p:nvSpPr>
        <p:spPr bwMode="auto">
          <a:xfrm>
            <a:off x="2094230" y="2184400"/>
            <a:ext cx="8052435" cy="184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400" b="1" dirty="0">
                <a:solidFill>
                  <a:schemeClr val="bg1"/>
                </a:solidFill>
                <a:uFillTx/>
                <a:latin typeface="Times New Roman" panose="02020603050405020304" charset="0"/>
                <a:ea typeface="+mn-ea"/>
                <a:cs typeface="+mn-ea"/>
                <a:sym typeface="+mn-lt"/>
              </a:rPr>
              <a:t>To sum up</a:t>
            </a:r>
            <a:r>
              <a:rPr lang="zh-CN" altLang="en-US" sz="2400" b="1" dirty="0">
                <a:solidFill>
                  <a:schemeClr val="bg1"/>
                </a:solidFill>
                <a:uFillTx/>
                <a:latin typeface="Times New Roman" panose="02020603050405020304" charset="0"/>
                <a:ea typeface="+mn-ea"/>
                <a:cs typeface="+mn-ea"/>
                <a:sym typeface="+mn-lt"/>
              </a:rPr>
              <a:t>, they all advocated prose and opposed parallel prose, which has exerted profound influence on the literary world at that time and later generations. Their successive waves of innovation of ancient prose has changed the obsolete appearence of poetry and prose.</a:t>
            </a:r>
            <a:endParaRPr lang="zh-CN" altLang="en-US" sz="2400" b="1" dirty="0">
              <a:solidFill>
                <a:schemeClr val="bg1"/>
              </a:solidFill>
              <a:uFillTx/>
              <a:latin typeface="Times New Roman" panose="02020603050405020304" charset="0"/>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42950" y="866140"/>
            <a:ext cx="4645660" cy="3716655"/>
          </a:xfrm>
          <a:prstGeom prst="rect">
            <a:avLst/>
          </a:prstGeom>
          <a:effectLst>
            <a:outerShdw blurRad="50800" dist="38100" dir="18900000" algn="bl" rotWithShape="0">
              <a:prstClr val="black">
                <a:alpha val="40000"/>
              </a:prstClr>
            </a:outerShdw>
          </a:effectLst>
        </p:spPr>
      </p:pic>
      <p:sp>
        <p:nvSpPr>
          <p:cNvPr id="5" name="圆角矩形 4"/>
          <p:cNvSpPr/>
          <p:nvPr/>
        </p:nvSpPr>
        <p:spPr>
          <a:xfrm>
            <a:off x="4916170" y="1279525"/>
            <a:ext cx="6664960" cy="3213100"/>
          </a:xfrm>
          <a:prstGeom prst="roundRect">
            <a:avLst>
              <a:gd name="adj" fmla="val 8577"/>
            </a:avLst>
          </a:prstGeom>
          <a:solidFill>
            <a:srgbClr val="474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文本框 16"/>
          <p:cNvSpPr txBox="1"/>
          <p:nvPr/>
        </p:nvSpPr>
        <p:spPr>
          <a:xfrm>
            <a:off x="4972685" y="3785235"/>
            <a:ext cx="6608445" cy="506730"/>
          </a:xfrm>
          <a:prstGeom prst="rect">
            <a:avLst/>
          </a:prstGeom>
          <a:solidFill>
            <a:srgbClr val="474C62"/>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hangingPunct="0">
              <a:lnSpc>
                <a:spcPct val="150000"/>
              </a:lnSpc>
              <a:buFont typeface="汉仪君黑-45简" panose="020B0604020202020204" charset="-122"/>
              <a:buNone/>
            </a:pPr>
            <a:r>
              <a:rPr lang="en-US" altLang="zh-CN" dirty="0">
                <a:solidFill>
                  <a:schemeClr val="bg1"/>
                </a:solidFill>
                <a:latin typeface="Times New Roman" panose="02020603050405020304" charset="0"/>
                <a:cs typeface="Times New Roman" panose="02020603050405020304" charset="0"/>
                <a:sym typeface="+mn-lt"/>
              </a:rPr>
              <a:t>The ancient prose movement in Tang and Song dynasties</a:t>
            </a:r>
            <a:endParaRPr lang="en-US" altLang="zh-CN" dirty="0">
              <a:solidFill>
                <a:schemeClr val="bg1"/>
              </a:solidFill>
              <a:latin typeface="Times New Roman" panose="02020603050405020304" charset="0"/>
              <a:cs typeface="Times New Roman" panose="02020603050405020304" charset="0"/>
              <a:sym typeface="+mn-lt"/>
            </a:endParaRPr>
          </a:p>
        </p:txBody>
      </p:sp>
      <p:sp>
        <p:nvSpPr>
          <p:cNvPr id="18" name="文本框 17"/>
          <p:cNvSpPr txBox="1"/>
          <p:nvPr/>
        </p:nvSpPr>
        <p:spPr>
          <a:xfrm>
            <a:off x="5170170" y="2339975"/>
            <a:ext cx="6099175" cy="1445260"/>
          </a:xfrm>
          <a:prstGeom prst="rect">
            <a:avLst/>
          </a:prstGeom>
          <a:solidFill>
            <a:srgbClr val="474C62"/>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dirty="0">
                <a:solidFill>
                  <a:srgbClr val="D1BAAA"/>
                </a:solidFill>
                <a:uFillTx/>
                <a:latin typeface="Times New Roman" panose="02020603050405020304" charset="0"/>
                <a:cs typeface="+mn-ea"/>
                <a:sym typeface="+mn-lt"/>
              </a:rPr>
              <a:t>Ancient Prose Movement</a:t>
            </a:r>
            <a:endParaRPr lang="en-US" altLang="zh-CN" sz="4400" dirty="0">
              <a:solidFill>
                <a:srgbClr val="D1BAAA"/>
              </a:solidFill>
              <a:uFillTx/>
              <a:latin typeface="Times New Roman" panose="02020603050405020304" charset="0"/>
              <a:cs typeface="+mn-ea"/>
              <a:sym typeface="+mn-lt"/>
            </a:endParaRPr>
          </a:p>
          <a:p>
            <a:pPr algn="ctr"/>
            <a:r>
              <a:rPr lang="zh-CN" altLang="en-US" sz="4400" dirty="0">
                <a:solidFill>
                  <a:srgbClr val="D1BAAA"/>
                </a:solidFill>
                <a:uFillTx/>
                <a:latin typeface="Times New Roman" panose="02020603050405020304" charset="0"/>
                <a:cs typeface="+mn-ea"/>
                <a:sym typeface="+mn-lt"/>
              </a:rPr>
              <a:t>（古文运动）</a:t>
            </a:r>
            <a:endParaRPr lang="zh-CN" altLang="en-US" sz="4400" dirty="0">
              <a:solidFill>
                <a:srgbClr val="D1BAAA"/>
              </a:solidFill>
              <a:uFillTx/>
              <a:latin typeface="Times New Roman" panose="02020603050405020304" charset="0"/>
              <a:cs typeface="+mn-ea"/>
              <a:sym typeface="+mn-lt"/>
            </a:endParaRPr>
          </a:p>
        </p:txBody>
      </p:sp>
      <p:sp>
        <p:nvSpPr>
          <p:cNvPr id="19" name="文本框 18"/>
          <p:cNvSpPr txBox="1"/>
          <p:nvPr/>
        </p:nvSpPr>
        <p:spPr>
          <a:xfrm>
            <a:off x="5310505" y="1605280"/>
            <a:ext cx="1228725" cy="922020"/>
          </a:xfrm>
          <a:prstGeom prst="rect">
            <a:avLst/>
          </a:prstGeom>
          <a:solidFill>
            <a:srgbClr val="474C62"/>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400" dirty="0">
                <a:solidFill>
                  <a:schemeClr val="bg1"/>
                </a:solidFill>
                <a:cs typeface="+mn-ea"/>
                <a:sym typeface="+mn-lt"/>
              </a:rPr>
              <a:t>02</a:t>
            </a:r>
            <a:endParaRPr lang="en-US" altLang="zh-CN" sz="5400" dirty="0">
              <a:solidFill>
                <a:schemeClr val="bg1"/>
              </a:solidFill>
              <a:cs typeface="+mn-ea"/>
              <a:sym typeface="+mn-lt"/>
            </a:endParaRPr>
          </a:p>
        </p:txBody>
      </p:sp>
      <p:cxnSp>
        <p:nvCxnSpPr>
          <p:cNvPr id="20" name="直接连接符 19"/>
          <p:cNvCxnSpPr/>
          <p:nvPr/>
        </p:nvCxnSpPr>
        <p:spPr>
          <a:xfrm>
            <a:off x="6539230" y="2080260"/>
            <a:ext cx="2797810" cy="0"/>
          </a:xfrm>
          <a:prstGeom prst="line">
            <a:avLst/>
          </a:prstGeom>
          <a:solidFill>
            <a:srgbClr val="474C62"/>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742950" y="4514215"/>
            <a:ext cx="10838180" cy="744855"/>
          </a:xfrm>
          <a:prstGeom prst="roundRect">
            <a:avLst/>
          </a:prstGeom>
          <a:solidFill>
            <a:srgbClr val="474C6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solidFill>
                <a:schemeClr val="bg1"/>
              </a:solidFill>
              <a:cs typeface="+mn-ea"/>
              <a:sym typeface="+mn-lt"/>
            </a:endParaRPr>
          </a:p>
        </p:txBody>
      </p:sp>
      <p:sp>
        <p:nvSpPr>
          <p:cNvPr id="25" name="文本框 24"/>
          <p:cNvSpPr txBox="1"/>
          <p:nvPr/>
        </p:nvSpPr>
        <p:spPr>
          <a:xfrm>
            <a:off x="913130" y="4514215"/>
            <a:ext cx="10497185" cy="694055"/>
          </a:xfrm>
          <a:prstGeom prst="rect">
            <a:avLst/>
          </a:prstGeom>
          <a:solidFill>
            <a:srgbClr val="474C62"/>
          </a:solidFill>
        </p:spPr>
        <p:txBody>
          <a:bodyPr wrap="square" rtlCol="0" anchor="t">
            <a:spAutoFit/>
          </a:bodyPr>
          <a:lstStyle/>
          <a:p>
            <a:pPr algn="l">
              <a:lnSpc>
                <a:spcPct val="140000"/>
              </a:lnSpc>
            </a:pPr>
            <a:r>
              <a:rPr lang="en-US" altLang="zh-CN" sz="1400" dirty="0">
                <a:solidFill>
                  <a:schemeClr val="bg1"/>
                </a:solidFill>
                <a:latin typeface="Times New Roman" panose="02020603050405020304" charset="0"/>
                <a:cs typeface="Times New Roman" panose="02020603050405020304" charset="0"/>
                <a:sym typeface="+mn-lt"/>
              </a:rPr>
              <a:t>The ancient prose movement in Tang and Song dynasties refers to the movement of style reform in the middle of Tang Dynasty and Song Dynasty, which is characterized by advocating ancient prose and opposing parallel prose(</a:t>
            </a:r>
            <a:r>
              <a:rPr lang="zh-CN" altLang="en-US" sz="1400" dirty="0">
                <a:solidFill>
                  <a:schemeClr val="bg1"/>
                </a:solidFill>
                <a:latin typeface="Times New Roman" panose="02020603050405020304" charset="0"/>
                <a:cs typeface="Times New Roman" panose="02020603050405020304" charset="0"/>
                <a:sym typeface="+mn-lt"/>
              </a:rPr>
              <a:t>骈文</a:t>
            </a:r>
            <a:r>
              <a:rPr lang="en-US" altLang="zh-CN" sz="1400" dirty="0">
                <a:solidFill>
                  <a:schemeClr val="bg1"/>
                </a:solidFill>
                <a:latin typeface="Times New Roman" panose="02020603050405020304" charset="0"/>
                <a:cs typeface="Times New Roman" panose="02020603050405020304" charset="0"/>
                <a:sym typeface="+mn-lt"/>
              </a:rPr>
              <a:t>). </a:t>
            </a:r>
            <a:endParaRPr lang="en-US" altLang="zh-CN" sz="1400" dirty="0">
              <a:solidFill>
                <a:schemeClr val="bg1"/>
              </a:solidFill>
              <a:latin typeface="Times New Roman" panose="02020603050405020304" charset="0"/>
              <a:cs typeface="Times New Roman" panose="02020603050405020304" charset="0"/>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18" grpId="0" bldLvl="0" animBg="1"/>
      <p:bldP spid="18" grpId="1" animBg="1"/>
      <p:bldP spid="17" grpId="0" bldLvl="0" animBg="1"/>
      <p:bldP spid="25" grpId="0" bldLvl="0" animBg="1"/>
      <p:bldP spid="17" grpId="1" animBg="1"/>
      <p:bldP spid="2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221238" y="1199161"/>
            <a:ext cx="4650740" cy="2962275"/>
            <a:chOff x="-301598" y="1377769"/>
            <a:chExt cx="4650740" cy="2962275"/>
          </a:xfrm>
          <a:solidFill>
            <a:srgbClr val="474C62"/>
          </a:solidFill>
        </p:grpSpPr>
        <p:sp>
          <p:nvSpPr>
            <p:cNvPr id="16" name="椭圆形标注 25"/>
            <p:cNvSpPr/>
            <p:nvPr>
              <p:custDataLst>
                <p:tags r:id="rId2"/>
              </p:custDataLst>
            </p:nvPr>
          </p:nvSpPr>
          <p:spPr>
            <a:xfrm>
              <a:off x="1465607" y="1377769"/>
              <a:ext cx="2883535" cy="2962275"/>
            </a:xfrm>
            <a:prstGeom prst="ellipse">
              <a:avLst/>
            </a:prstGeom>
            <a:grp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cs typeface="+mn-ea"/>
                <a:sym typeface="+mn-lt"/>
              </a:endParaRPr>
            </a:p>
          </p:txBody>
        </p:sp>
        <p:sp>
          <p:nvSpPr>
            <p:cNvPr id="21" name="文本框"/>
            <p:cNvSpPr>
              <a:spLocks noChangeArrowheads="1"/>
            </p:cNvSpPr>
            <p:nvPr>
              <p:custDataLst>
                <p:tags r:id="rId3"/>
              </p:custDataLst>
            </p:nvPr>
          </p:nvSpPr>
          <p:spPr bwMode="auto">
            <a:xfrm>
              <a:off x="-301598" y="1920694"/>
              <a:ext cx="4057650" cy="2317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1400" dirty="0">
                  <a:solidFill>
                    <a:schemeClr val="bg1"/>
                  </a:solidFill>
                  <a:latin typeface="Times New Roman" panose="02020603050405020304" charset="0"/>
                  <a:ea typeface="+mn-ea"/>
                  <a:cs typeface="+mn-ea"/>
                  <a:sym typeface="+mn-lt"/>
                </a:rPr>
                <a:t>The first promoters of the </a:t>
              </a:r>
              <a:r>
                <a:rPr lang="en-US" altLang="zh-CN" sz="1400" dirty="0">
                  <a:solidFill>
                    <a:schemeClr val="bg1"/>
                  </a:solidFill>
                  <a:latin typeface="Times New Roman" panose="02020603050405020304" charset="0"/>
                  <a:ea typeface="+mn-ea"/>
                  <a:cs typeface="+mn-ea"/>
                  <a:sym typeface="+mn-lt"/>
                </a:rPr>
                <a:t>Ancient</a:t>
              </a:r>
              <a:r>
                <a:rPr lang="zh-CN" altLang="en-US" sz="1400" dirty="0">
                  <a:solidFill>
                    <a:schemeClr val="bg1"/>
                  </a:solidFill>
                  <a:latin typeface="Times New Roman" panose="02020603050405020304" charset="0"/>
                  <a:ea typeface="+mn-ea"/>
                  <a:cs typeface="+mn-ea"/>
                  <a:sym typeface="+mn-lt"/>
                </a:rPr>
                <a:t> Prose Movement were Han Yu and Liu Zongyuan who were not only writers but also theorists, forming the basis of the movement. Both were enthusiastic to promote the movement and were keen to teach young people so that the movement could achieve further development and then revive the Confucianism.</a:t>
              </a:r>
              <a:endParaRPr lang="zh-CN" altLang="en-US" sz="1400" dirty="0">
                <a:solidFill>
                  <a:schemeClr val="bg1"/>
                </a:solidFill>
                <a:latin typeface="+mn-lt"/>
                <a:ea typeface="+mn-ea"/>
                <a:cs typeface="+mn-ea"/>
                <a:sym typeface="+mn-lt"/>
              </a:endParaRPr>
            </a:p>
          </p:txBody>
        </p:sp>
      </p:grpSp>
      <p:cxnSp>
        <p:nvCxnSpPr>
          <p:cNvPr id="14" name="直接连接符 13"/>
          <p:cNvCxnSpPr/>
          <p:nvPr>
            <p:custDataLst>
              <p:tags r:id="rId4"/>
            </p:custDataLst>
          </p:nvPr>
        </p:nvCxnSpPr>
        <p:spPr>
          <a:xfrm>
            <a:off x="1761490" y="4424680"/>
            <a:ext cx="8832215" cy="0"/>
          </a:xfrm>
          <a:prstGeom prst="line">
            <a:avLst/>
          </a:prstGeom>
          <a:ln>
            <a:solidFill>
              <a:srgbClr val="474C62"/>
            </a:solidFill>
          </a:ln>
        </p:spPr>
        <p:style>
          <a:lnRef idx="1">
            <a:schemeClr val="accent1"/>
          </a:lnRef>
          <a:fillRef idx="0">
            <a:schemeClr val="accent1"/>
          </a:fillRef>
          <a:effectRef idx="0">
            <a:schemeClr val="accent1"/>
          </a:effectRef>
          <a:fontRef idx="minor">
            <a:schemeClr val="tx1"/>
          </a:fontRef>
        </p:style>
      </p:cxnSp>
      <p:sp>
        <p:nvSpPr>
          <p:cNvPr id="44" name="椭圆 43"/>
          <p:cNvSpPr/>
          <p:nvPr>
            <p:custDataLst>
              <p:tags r:id="rId5"/>
            </p:custDataLst>
          </p:nvPr>
        </p:nvSpPr>
        <p:spPr>
          <a:xfrm>
            <a:off x="1748012" y="4822424"/>
            <a:ext cx="580572" cy="580572"/>
          </a:xfrm>
          <a:prstGeom prst="ellipse">
            <a:avLst/>
          </a:prstGeom>
          <a:solidFill>
            <a:srgbClr val="474C6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59" name="文本框"/>
          <p:cNvSpPr>
            <a:spLocks noChangeArrowheads="1"/>
          </p:cNvSpPr>
          <p:nvPr>
            <p:custDataLst>
              <p:tags r:id="rId6"/>
            </p:custDataLst>
          </p:nvPr>
        </p:nvSpPr>
        <p:spPr bwMode="auto">
          <a:xfrm>
            <a:off x="2460625" y="4790440"/>
            <a:ext cx="1818640"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en-US" altLang="zh-CN" sz="2000" dirty="0">
                <a:solidFill>
                  <a:schemeClr val="tx1">
                    <a:lumMod val="75000"/>
                    <a:lumOff val="25000"/>
                  </a:schemeClr>
                </a:solidFill>
                <a:latin typeface="Times New Roman" panose="02020603050405020304" charset="0"/>
                <a:ea typeface="+mn-ea"/>
                <a:cs typeface="+mn-ea"/>
                <a:sym typeface="+mn-lt"/>
              </a:rPr>
              <a:t>In Tang dynasty</a:t>
            </a:r>
            <a:endParaRPr lang="en-US" altLang="zh-CN" sz="2000" dirty="0">
              <a:solidFill>
                <a:schemeClr val="tx1">
                  <a:lumMod val="75000"/>
                  <a:lumOff val="25000"/>
                </a:schemeClr>
              </a:solidFill>
              <a:latin typeface="Times New Roman" panose="02020603050405020304" charset="0"/>
              <a:ea typeface="+mn-ea"/>
              <a:cs typeface="+mn-ea"/>
              <a:sym typeface="+mn-lt"/>
            </a:endParaRPr>
          </a:p>
        </p:txBody>
      </p:sp>
      <p:grpSp>
        <p:nvGrpSpPr>
          <p:cNvPr id="5" name="组合 4"/>
          <p:cNvGrpSpPr/>
          <p:nvPr>
            <p:custDataLst>
              <p:tags r:id="rId7"/>
            </p:custDataLst>
          </p:nvPr>
        </p:nvGrpSpPr>
        <p:grpSpPr>
          <a:xfrm>
            <a:off x="7429758" y="1199161"/>
            <a:ext cx="4512945" cy="2962275"/>
            <a:chOff x="1465607" y="1377769"/>
            <a:chExt cx="4512945" cy="2962275"/>
          </a:xfrm>
          <a:solidFill>
            <a:srgbClr val="474C62"/>
          </a:solidFill>
        </p:grpSpPr>
        <p:sp>
          <p:nvSpPr>
            <p:cNvPr id="6" name="椭圆形标注 25"/>
            <p:cNvSpPr/>
            <p:nvPr>
              <p:custDataLst>
                <p:tags r:id="rId8"/>
              </p:custDataLst>
            </p:nvPr>
          </p:nvSpPr>
          <p:spPr>
            <a:xfrm>
              <a:off x="1465607" y="1377769"/>
              <a:ext cx="2883535" cy="2962275"/>
            </a:xfrm>
            <a:prstGeom prst="ellipse">
              <a:avLst/>
            </a:prstGeom>
            <a:grp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cs typeface="+mn-ea"/>
                <a:sym typeface="+mn-lt"/>
              </a:endParaRPr>
            </a:p>
          </p:txBody>
        </p:sp>
        <p:sp>
          <p:nvSpPr>
            <p:cNvPr id="7" name="文本框"/>
            <p:cNvSpPr>
              <a:spLocks noChangeArrowheads="1"/>
            </p:cNvSpPr>
            <p:nvPr>
              <p:custDataLst>
                <p:tags r:id="rId9"/>
              </p:custDataLst>
            </p:nvPr>
          </p:nvSpPr>
          <p:spPr bwMode="auto">
            <a:xfrm>
              <a:off x="2016152" y="1921964"/>
              <a:ext cx="3962400" cy="23158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endParaRPr lang="zh-CN" altLang="en-US" sz="1400" dirty="0">
                <a:solidFill>
                  <a:schemeClr val="bg1"/>
                </a:solidFill>
                <a:latin typeface="Times New Roman" panose="02020603050405020304" charset="0"/>
                <a:ea typeface="+mn-ea"/>
                <a:cs typeface="+mn-ea"/>
                <a:sym typeface="+mn-lt"/>
              </a:endParaRPr>
            </a:p>
            <a:p>
              <a:pPr algn="just" eaLnBrk="1" hangingPunct="1">
                <a:lnSpc>
                  <a:spcPct val="150000"/>
                </a:lnSpc>
              </a:pPr>
              <a:r>
                <a:rPr lang="zh-CN" altLang="en-US" sz="1400" dirty="0">
                  <a:solidFill>
                    <a:schemeClr val="bg1"/>
                  </a:solidFill>
                  <a:latin typeface="Times New Roman" panose="02020603050405020304" charset="0"/>
                  <a:ea typeface="+mn-ea"/>
                  <a:cs typeface="+mn-ea"/>
                  <a:sym typeface="+mn-lt"/>
                </a:rPr>
                <a:t>After that, Ouyang Xiu once again advocated the </a:t>
              </a:r>
              <a:r>
                <a:rPr lang="en-US" altLang="zh-CN" sz="1400" dirty="0">
                  <a:solidFill>
                    <a:schemeClr val="bg1"/>
                  </a:solidFill>
                  <a:latin typeface="Times New Roman" panose="02020603050405020304" charset="0"/>
                  <a:ea typeface="+mn-ea"/>
                  <a:cs typeface="+mn-ea"/>
                  <a:sym typeface="+mn-lt"/>
                </a:rPr>
                <a:t>ancient</a:t>
              </a:r>
              <a:r>
                <a:rPr lang="zh-CN" altLang="en-US" sz="1400" dirty="0">
                  <a:solidFill>
                    <a:schemeClr val="bg1"/>
                  </a:solidFill>
                  <a:latin typeface="Times New Roman" panose="02020603050405020304" charset="0"/>
                  <a:ea typeface="+mn-ea"/>
                  <a:cs typeface="+mn-ea"/>
                  <a:sym typeface="+mn-lt"/>
                </a:rPr>
                <a:t> prose in the Song Dynasty. As many people were dissatisfied with the florid piantiwen</a:t>
              </a:r>
              <a:r>
                <a:rPr lang="en-US" altLang="zh-CN" sz="1400" dirty="0">
                  <a:solidFill>
                    <a:schemeClr val="bg1"/>
                  </a:solidFill>
                  <a:latin typeface="Times New Roman" panose="02020603050405020304" charset="0"/>
                  <a:ea typeface="+mn-ea"/>
                  <a:cs typeface="+mn-ea"/>
                  <a:sym typeface="+mn-lt"/>
                </a:rPr>
                <a:t>(</a:t>
              </a:r>
              <a:r>
                <a:rPr lang="zh-CN" altLang="en-US" sz="1400" dirty="0">
                  <a:solidFill>
                    <a:schemeClr val="bg1"/>
                  </a:solidFill>
                  <a:latin typeface="Times New Roman" panose="02020603050405020304" charset="0"/>
                  <a:ea typeface="+mn-ea"/>
                  <a:cs typeface="+mn-ea"/>
                  <a:sym typeface="+mn-lt"/>
                </a:rPr>
                <a:t>骈体文</a:t>
              </a:r>
              <a:r>
                <a:rPr lang="en-US" altLang="zh-CN" sz="1400" dirty="0">
                  <a:solidFill>
                    <a:schemeClr val="bg1"/>
                  </a:solidFill>
                  <a:latin typeface="Times New Roman" panose="02020603050405020304" charset="0"/>
                  <a:ea typeface="+mn-ea"/>
                  <a:cs typeface="+mn-ea"/>
                  <a:sym typeface="+mn-lt"/>
                </a:rPr>
                <a:t>)</a:t>
              </a:r>
              <a:r>
                <a:rPr lang="zh-CN" altLang="en-US" sz="1400" dirty="0">
                  <a:solidFill>
                    <a:schemeClr val="bg1"/>
                  </a:solidFill>
                  <a:latin typeface="Times New Roman" panose="02020603050405020304" charset="0"/>
                  <a:ea typeface="+mn-ea"/>
                  <a:cs typeface="+mn-ea"/>
                  <a:sym typeface="+mn-lt"/>
                </a:rPr>
                <a:t> style, the </a:t>
              </a:r>
              <a:r>
                <a:rPr lang="en-US" altLang="zh-CN" sz="1400" dirty="0">
                  <a:solidFill>
                    <a:schemeClr val="bg1"/>
                  </a:solidFill>
                  <a:latin typeface="Times New Roman" panose="02020603050405020304" charset="0"/>
                  <a:ea typeface="+mn-ea"/>
                  <a:cs typeface="+mn-ea"/>
                  <a:sym typeface="+mn-lt"/>
                </a:rPr>
                <a:t>Ancient</a:t>
              </a:r>
              <a:r>
                <a:rPr lang="zh-CN" altLang="en-US" sz="1400" dirty="0">
                  <a:solidFill>
                    <a:schemeClr val="bg1"/>
                  </a:solidFill>
                  <a:latin typeface="Times New Roman" panose="02020603050405020304" charset="0"/>
                  <a:ea typeface="+mn-ea"/>
                  <a:cs typeface="+mn-ea"/>
                  <a:sym typeface="+mn-lt"/>
                </a:rPr>
                <a:t> Prose Movement reached a</a:t>
              </a:r>
              <a:r>
                <a:rPr lang="en-US" altLang="zh-CN" sz="1400" dirty="0">
                  <a:solidFill>
                    <a:schemeClr val="bg1"/>
                  </a:solidFill>
                  <a:latin typeface="Times New Roman" panose="02020603050405020304" charset="0"/>
                  <a:ea typeface="+mn-ea"/>
                  <a:cs typeface="+mn-ea"/>
                  <a:sym typeface="+mn-lt"/>
                </a:rPr>
                <a:t> </a:t>
              </a:r>
              <a:r>
                <a:rPr lang="zh-CN" altLang="en-US" sz="1400" dirty="0">
                  <a:solidFill>
                    <a:schemeClr val="bg1"/>
                  </a:solidFill>
                  <a:latin typeface="Times New Roman" panose="02020603050405020304" charset="0"/>
                  <a:ea typeface="+mn-ea"/>
                  <a:cs typeface="+mn-ea"/>
                  <a:sym typeface="+mn-lt"/>
                </a:rPr>
                <a:t>nother peak during that period. </a:t>
              </a:r>
              <a:endParaRPr lang="zh-CN" altLang="en-US" sz="1400" dirty="0">
                <a:solidFill>
                  <a:schemeClr val="bg1"/>
                </a:solidFill>
                <a:latin typeface="+mn-lt"/>
                <a:ea typeface="+mn-ea"/>
                <a:cs typeface="+mn-ea"/>
                <a:sym typeface="+mn-lt"/>
              </a:endParaRPr>
            </a:p>
          </p:txBody>
        </p:sp>
      </p:grpSp>
      <p:sp>
        <p:nvSpPr>
          <p:cNvPr id="15" name="椭圆 14"/>
          <p:cNvSpPr/>
          <p:nvPr>
            <p:custDataLst>
              <p:tags r:id="rId10"/>
            </p:custDataLst>
          </p:nvPr>
        </p:nvSpPr>
        <p:spPr>
          <a:xfrm>
            <a:off x="8070072" y="4818614"/>
            <a:ext cx="580572" cy="580572"/>
          </a:xfrm>
          <a:prstGeom prst="ellipse">
            <a:avLst/>
          </a:prstGeom>
          <a:solidFill>
            <a:srgbClr val="474C6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18" name="文本框"/>
          <p:cNvSpPr>
            <a:spLocks noChangeArrowheads="1"/>
          </p:cNvSpPr>
          <p:nvPr>
            <p:custDataLst>
              <p:tags r:id="rId11"/>
            </p:custDataLst>
          </p:nvPr>
        </p:nvSpPr>
        <p:spPr bwMode="auto">
          <a:xfrm>
            <a:off x="8794115" y="4789805"/>
            <a:ext cx="1818640"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en-US" altLang="zh-CN" sz="2000" dirty="0">
                <a:solidFill>
                  <a:schemeClr val="tx1">
                    <a:lumMod val="75000"/>
                    <a:lumOff val="25000"/>
                  </a:schemeClr>
                </a:solidFill>
                <a:latin typeface="Times New Roman" panose="02020603050405020304" charset="0"/>
                <a:ea typeface="+mn-ea"/>
                <a:cs typeface="+mn-ea"/>
                <a:sym typeface="+mn-lt"/>
              </a:rPr>
              <a:t>In Song dynasty</a:t>
            </a:r>
            <a:endParaRPr lang="en-US" altLang="zh-CN" sz="2000" dirty="0">
              <a:solidFill>
                <a:schemeClr val="tx1">
                  <a:lumMod val="75000"/>
                  <a:lumOff val="25000"/>
                </a:schemeClr>
              </a:solidFill>
              <a:latin typeface="Times New Roman" panose="02020603050405020304" charset="0"/>
              <a:ea typeface="+mn-ea"/>
              <a:cs typeface="+mn-ea"/>
              <a:sym typeface="+mn-lt"/>
            </a:endParaRPr>
          </a:p>
        </p:txBody>
      </p:sp>
      <p:sp>
        <p:nvSpPr>
          <p:cNvPr id="20" name="文本框 19"/>
          <p:cNvSpPr txBox="1"/>
          <p:nvPr/>
        </p:nvSpPr>
        <p:spPr>
          <a:xfrm>
            <a:off x="4871720" y="158750"/>
            <a:ext cx="2623185" cy="521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altLang="zh-CN" sz="2800" dirty="0">
                <a:solidFill>
                  <a:srgbClr val="474C62"/>
                </a:solidFill>
                <a:effectLst/>
                <a:uFillTx/>
                <a:latin typeface="Times New Roman" panose="02020603050405020304" charset="0"/>
                <a:cs typeface="+mn-ea"/>
                <a:sym typeface="+mn-lt"/>
              </a:rPr>
              <a:t>Development</a:t>
            </a:r>
            <a:endParaRPr lang="en-US" altLang="zh-CN" sz="2800" dirty="0">
              <a:solidFill>
                <a:srgbClr val="474C62"/>
              </a:solidFill>
              <a:effectLst/>
              <a:uFillTx/>
              <a:latin typeface="Times New Roman" panose="02020603050405020304" charset="0"/>
              <a:cs typeface="+mn-ea"/>
              <a:sym typeface="+mn-lt"/>
            </a:endParaRPr>
          </a:p>
        </p:txBody>
      </p:sp>
      <p:sp>
        <p:nvSpPr>
          <p:cNvPr id="2" name="文本框 1"/>
          <p:cNvSpPr txBox="1"/>
          <p:nvPr/>
        </p:nvSpPr>
        <p:spPr>
          <a:xfrm>
            <a:off x="4626610" y="2238375"/>
            <a:ext cx="3095625" cy="3692525"/>
          </a:xfrm>
          <a:prstGeom prst="rect">
            <a:avLst/>
          </a:prstGeom>
          <a:noFill/>
        </p:spPr>
        <p:txBody>
          <a:bodyPr wrap="square" rtlCol="0">
            <a:spAutoFit/>
          </a:bodyPr>
          <a:p>
            <a:pPr algn="just"/>
            <a:r>
              <a:rPr lang="en-US" altLang="zh-CN">
                <a:solidFill>
                  <a:schemeClr val="tx1"/>
                </a:solidFill>
                <a:latin typeface="Times New Roman" panose="02020603050405020304" charset="0"/>
                <a:cs typeface="Times New Roman" panose="02020603050405020304" charset="0"/>
              </a:rPr>
              <a:t>However, a</a:t>
            </a:r>
            <a:r>
              <a:rPr lang="zh-CN" altLang="en-US">
                <a:solidFill>
                  <a:schemeClr val="tx1"/>
                </a:solidFill>
                <a:latin typeface="Times New Roman" panose="02020603050405020304" charset="0"/>
                <a:cs typeface="Times New Roman" panose="02020603050405020304" charset="0"/>
              </a:rPr>
              <a:t>fter the death of Han Yu and Liu Zongyuan, the movement fell into a decline, their students writing with such ancient characters as to hinder understanding or neglecting the importance of writing good essays.</a:t>
            </a:r>
            <a:r>
              <a:rPr lang="zh-CN" altLang="en-US">
                <a:solidFill>
                  <a:schemeClr val="accent1">
                    <a:lumMod val="75000"/>
                  </a:schemeClr>
                </a:solidFill>
                <a:latin typeface="Times New Roman" panose="02020603050405020304" charset="0"/>
                <a:cs typeface="Times New Roman" panose="02020603050405020304" charset="0"/>
              </a:rPr>
              <a:t> Furthermore, the government only allowed people to use pianwen for official use, so those who want to be officials had to learn that style.</a:t>
            </a:r>
            <a:endParaRPr lang="zh-CN" altLang="en-US">
              <a:solidFill>
                <a:schemeClr val="accent1">
                  <a:lumMod val="75000"/>
                </a:schemeClr>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ipe(down)">
                                      <p:cBhvr>
                                        <p:cTn id="25" dur="500"/>
                                        <p:tgtEl>
                                          <p:spTgt spid="5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15" grpId="0" bldLvl="0" animBg="1"/>
      <p:bldP spid="59" grpId="0"/>
      <p:bldP spid="59" grpId="1"/>
      <p:bldP spid="2" grpId="0"/>
      <p:bldP spid="2" grpId="1"/>
      <p:bldP spid="18" grpId="0"/>
      <p:bldP spid="1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p:cNvSpPr/>
          <p:nvPr>
            <p:custDataLst>
              <p:tags r:id="rId1"/>
            </p:custDataLst>
          </p:nvPr>
        </p:nvSpPr>
        <p:spPr>
          <a:xfrm>
            <a:off x="1147011" y="1647558"/>
            <a:ext cx="4819604" cy="3489158"/>
          </a:xfrm>
          <a:prstGeom prst="rect">
            <a:avLst/>
          </a:prstGeom>
          <a:solidFill>
            <a:srgbClr val="474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spcBef>
                <a:spcPts val="100"/>
              </a:spcBef>
              <a:spcAft>
                <a:spcPts val="100"/>
              </a:spcAft>
            </a:pPr>
            <a:endParaRPr lang="zh-CN" altLang="en-US" dirty="0">
              <a:cs typeface="+mn-ea"/>
              <a:sym typeface="+mn-lt"/>
            </a:endParaRPr>
          </a:p>
        </p:txBody>
      </p:sp>
      <p:sp>
        <p:nvSpPr>
          <p:cNvPr id="15" name="矩形: 圆角 14"/>
          <p:cNvSpPr/>
          <p:nvPr>
            <p:custDataLst>
              <p:tags r:id="rId2"/>
            </p:custDataLst>
          </p:nvPr>
        </p:nvSpPr>
        <p:spPr>
          <a:xfrm>
            <a:off x="5966305" y="1647558"/>
            <a:ext cx="4819604" cy="3489158"/>
          </a:xfrm>
          <a:prstGeom prst="rect">
            <a:avLst/>
          </a:prstGeom>
          <a:solidFill>
            <a:srgbClr val="474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spcBef>
                <a:spcPts val="100"/>
              </a:spcBef>
              <a:spcAft>
                <a:spcPts val="100"/>
              </a:spcAft>
            </a:pPr>
            <a:endParaRPr lang="zh-CN" altLang="en-US" dirty="0">
              <a:cs typeface="+mn-ea"/>
              <a:sym typeface="+mn-lt"/>
            </a:endParaRPr>
          </a:p>
        </p:txBody>
      </p:sp>
      <p:sp>
        <p:nvSpPr>
          <p:cNvPr id="30" name="文本框"/>
          <p:cNvSpPr>
            <a:spLocks noChangeArrowheads="1"/>
          </p:cNvSpPr>
          <p:nvPr>
            <p:custDataLst>
              <p:tags r:id="rId3"/>
            </p:custDataLst>
          </p:nvPr>
        </p:nvSpPr>
        <p:spPr bwMode="auto">
          <a:xfrm>
            <a:off x="2173605" y="1939925"/>
            <a:ext cx="7638415" cy="337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2400" b="1" dirty="0">
                <a:solidFill>
                  <a:schemeClr val="bg1"/>
                </a:solidFill>
                <a:uFillTx/>
                <a:latin typeface="Times New Roman" panose="02020603050405020304" charset="0"/>
                <a:ea typeface="+mn-ea"/>
                <a:cs typeface="+mn-ea"/>
                <a:sym typeface="+mn-lt"/>
              </a:rPr>
              <a:t>The Classical Prose Movement of the late Tang Dynasty and the Song Dynasty is a milestone during the development of Chinese ancient prose, it has a profound influence on the later schools of literature like Tang-Song School in the Ming Dynasty and Tong Cheng school in the Qing Dynasty. Besides that, it also helped to lay a solid foundation of prose in China and acted as a fine example for later scholars.</a:t>
            </a:r>
            <a:endParaRPr lang="zh-CN" altLang="en-US" sz="2400" b="1" dirty="0">
              <a:solidFill>
                <a:schemeClr val="bg1"/>
              </a:solidFill>
              <a:uFillTx/>
              <a:latin typeface="Times New Roman" panose="02020603050405020304" charset="0"/>
              <a:ea typeface="+mn-ea"/>
              <a:cs typeface="+mn-ea"/>
              <a:sym typeface="+mn-lt"/>
            </a:endParaRPr>
          </a:p>
        </p:txBody>
      </p:sp>
      <p:sp>
        <p:nvSpPr>
          <p:cNvPr id="3" name="文本框 2"/>
          <p:cNvSpPr txBox="1"/>
          <p:nvPr/>
        </p:nvSpPr>
        <p:spPr>
          <a:xfrm>
            <a:off x="4784408" y="182880"/>
            <a:ext cx="2623185" cy="509270"/>
          </a:xfrm>
          <a:prstGeom prst="rect">
            <a:avLst/>
          </a:prstGeom>
          <a:noFill/>
        </p:spPr>
        <p:txBody>
          <a:bodyPr wrap="square"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altLang="zh-CN" sz="2800" dirty="0">
                <a:solidFill>
                  <a:srgbClr val="474C62"/>
                </a:solidFill>
                <a:effectLst/>
                <a:uFillTx/>
                <a:latin typeface="Times New Roman" panose="02020603050405020304" charset="0"/>
                <a:cs typeface="+mn-ea"/>
                <a:sym typeface="+mn-lt"/>
              </a:rPr>
              <a:t>Influence</a:t>
            </a:r>
            <a:endParaRPr lang="en-US" altLang="zh-CN" sz="2800" dirty="0">
              <a:solidFill>
                <a:srgbClr val="474C62"/>
              </a:solidFill>
              <a:effectLst/>
              <a:uFillTx/>
              <a:latin typeface="Times New Roman" panose="02020603050405020304" charset="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5" grpId="0" bldLvl="0" animBg="1"/>
      <p:bldP spid="3" grpId="0"/>
      <p:bldP spid="3" grpId="1"/>
      <p:bldP spid="30" grpId="0"/>
      <p:bldP spid="3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p:cNvSpPr>
            <a:spLocks noChangeArrowheads="1"/>
          </p:cNvSpPr>
          <p:nvPr>
            <p:custDataLst>
              <p:tags r:id="rId1"/>
            </p:custDataLst>
          </p:nvPr>
        </p:nvSpPr>
        <p:spPr bwMode="auto">
          <a:xfrm rot="5400000">
            <a:off x="2724150" y="1828095"/>
            <a:ext cx="571500" cy="276999"/>
          </a:xfrm>
          <a:prstGeom prst="homePlate">
            <a:avLst>
              <a:gd name="adj" fmla="val 26949"/>
            </a:avLst>
          </a:prstGeom>
          <a:solidFill>
            <a:srgbClr val="474C62"/>
          </a:solidFill>
          <a:ln>
            <a:noFill/>
          </a:ln>
          <a:effectLst/>
        </p:spPr>
        <p:txBody>
          <a:bodyPr lIns="0" tIns="0" rIns="0" bIns="0" anchor="ctr">
            <a:spAutoFit/>
          </a:bodyPr>
          <a:lstStyle/>
          <a:p>
            <a:endParaRPr lang="zh-CN" altLang="en-US" dirty="0">
              <a:cs typeface="+mn-ea"/>
              <a:sym typeface="+mn-lt"/>
            </a:endParaRPr>
          </a:p>
        </p:txBody>
      </p:sp>
      <p:sp>
        <p:nvSpPr>
          <p:cNvPr id="27" name="任意多边形"/>
          <p:cNvSpPr/>
          <p:nvPr>
            <p:custDataLst>
              <p:tags r:id="rId2"/>
            </p:custDataLst>
          </p:nvPr>
        </p:nvSpPr>
        <p:spPr bwMode="auto">
          <a:xfrm>
            <a:off x="1635760" y="2196465"/>
            <a:ext cx="2748280" cy="3187700"/>
          </a:xfrm>
          <a:custGeom>
            <a:avLst/>
            <a:gdLst>
              <a:gd name="T0" fmla="*/ 2551 w 2551"/>
              <a:gd name="T1" fmla="*/ 2008 h 2008"/>
              <a:gd name="T2" fmla="*/ 2551 w 2551"/>
              <a:gd name="T3" fmla="*/ 0 h 2008"/>
              <a:gd name="T4" fmla="*/ 1274 w 2551"/>
              <a:gd name="T5" fmla="*/ 97 h 2008"/>
              <a:gd name="T6" fmla="*/ 0 w 2551"/>
              <a:gd name="T7" fmla="*/ 0 h 2008"/>
              <a:gd name="T8" fmla="*/ 0 w 2551"/>
              <a:gd name="T9" fmla="*/ 2008 h 2008"/>
              <a:gd name="T10" fmla="*/ 2551 w 2551"/>
              <a:gd name="T11" fmla="*/ 2008 h 2008"/>
            </a:gdLst>
            <a:ahLst/>
            <a:cxnLst>
              <a:cxn ang="0">
                <a:pos x="T0" y="T1"/>
              </a:cxn>
              <a:cxn ang="0">
                <a:pos x="T2" y="T3"/>
              </a:cxn>
              <a:cxn ang="0">
                <a:pos x="T4" y="T5"/>
              </a:cxn>
              <a:cxn ang="0">
                <a:pos x="T6" y="T7"/>
              </a:cxn>
              <a:cxn ang="0">
                <a:pos x="T8" y="T9"/>
              </a:cxn>
              <a:cxn ang="0">
                <a:pos x="T10" y="T11"/>
              </a:cxn>
            </a:cxnLst>
            <a:rect l="0" t="0" r="r" b="b"/>
            <a:pathLst>
              <a:path w="2551" h="2008">
                <a:moveTo>
                  <a:pt x="2551" y="2008"/>
                </a:moveTo>
                <a:lnTo>
                  <a:pt x="2551" y="0"/>
                </a:lnTo>
                <a:lnTo>
                  <a:pt x="1274" y="97"/>
                </a:lnTo>
                <a:lnTo>
                  <a:pt x="0" y="0"/>
                </a:lnTo>
                <a:lnTo>
                  <a:pt x="0" y="2008"/>
                </a:lnTo>
                <a:lnTo>
                  <a:pt x="2551" y="2008"/>
                </a:lnTo>
              </a:path>
            </a:pathLst>
          </a:custGeom>
          <a:noFill/>
          <a:ln w="6350" cmpd="sng">
            <a:solidFill>
              <a:srgbClr val="474C62"/>
            </a:solidFill>
            <a:prstDash val="solid"/>
            <a:round/>
          </a:ln>
          <a:extLst>
            <a:ext uri="{909E8E84-426E-40DD-AFC4-6F175D3DCCD1}">
              <a14:hiddenFill xmlns:a14="http://schemas.microsoft.com/office/drawing/2010/main">
                <a:solidFill>
                  <a:schemeClr val="bg1"/>
                </a:solidFill>
              </a14:hiddenFill>
            </a:ext>
          </a:extLst>
        </p:spPr>
        <p:txBody>
          <a:bodyPr/>
          <a:lstStyle/>
          <a:p>
            <a:endParaRPr lang="zh-CN" altLang="en-US" dirty="0">
              <a:cs typeface="+mn-ea"/>
              <a:sym typeface="+mn-lt"/>
            </a:endParaRPr>
          </a:p>
        </p:txBody>
      </p:sp>
      <p:sp>
        <p:nvSpPr>
          <p:cNvPr id="53" name="文本框"/>
          <p:cNvSpPr>
            <a:spLocks noChangeArrowheads="1"/>
          </p:cNvSpPr>
          <p:nvPr>
            <p:custDataLst>
              <p:tags r:id="rId3"/>
            </p:custDataLst>
          </p:nvPr>
        </p:nvSpPr>
        <p:spPr bwMode="auto">
          <a:xfrm>
            <a:off x="1661795" y="3322955"/>
            <a:ext cx="2680335" cy="153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dirty="0">
                <a:solidFill>
                  <a:srgbClr val="474C62"/>
                </a:solidFill>
                <a:latin typeface="Times New Roman" panose="02020603050405020304" charset="0"/>
                <a:ea typeface="+mn-ea"/>
                <a:cs typeface="Times New Roman" panose="02020603050405020304" charset="0"/>
                <a:sym typeface="+mn-lt"/>
              </a:rPr>
              <a:t>Comparison in ideology</a:t>
            </a:r>
            <a:endParaRPr lang="zh-CN" altLang="en-US" sz="2800" b="1" dirty="0">
              <a:solidFill>
                <a:srgbClr val="474C62"/>
              </a:solidFill>
              <a:latin typeface="Times New Roman" panose="02020603050405020304" charset="0"/>
              <a:ea typeface="+mn-ea"/>
              <a:cs typeface="Times New Roman" panose="02020603050405020304" charset="0"/>
              <a:sym typeface="+mn-lt"/>
            </a:endParaRPr>
          </a:p>
        </p:txBody>
      </p:sp>
      <p:sp>
        <p:nvSpPr>
          <p:cNvPr id="2" name="任意多边形"/>
          <p:cNvSpPr>
            <a:spLocks noChangeArrowheads="1"/>
          </p:cNvSpPr>
          <p:nvPr>
            <p:custDataLst>
              <p:tags r:id="rId4"/>
            </p:custDataLst>
          </p:nvPr>
        </p:nvSpPr>
        <p:spPr bwMode="auto">
          <a:xfrm rot="5400000">
            <a:off x="6069965" y="1828095"/>
            <a:ext cx="571500" cy="276999"/>
          </a:xfrm>
          <a:prstGeom prst="homePlate">
            <a:avLst>
              <a:gd name="adj" fmla="val 26949"/>
            </a:avLst>
          </a:prstGeom>
          <a:solidFill>
            <a:srgbClr val="474C62"/>
          </a:solidFill>
          <a:ln>
            <a:noFill/>
          </a:ln>
          <a:effectLst/>
        </p:spPr>
        <p:txBody>
          <a:bodyPr lIns="0" tIns="0" rIns="0" bIns="0" anchor="ctr">
            <a:spAutoFit/>
          </a:bodyPr>
          <a:lstStyle/>
          <a:p>
            <a:endParaRPr lang="zh-CN" altLang="en-US" dirty="0">
              <a:cs typeface="+mn-ea"/>
              <a:sym typeface="+mn-lt"/>
            </a:endParaRPr>
          </a:p>
        </p:txBody>
      </p:sp>
      <p:sp>
        <p:nvSpPr>
          <p:cNvPr id="3" name="任意多边形"/>
          <p:cNvSpPr/>
          <p:nvPr>
            <p:custDataLst>
              <p:tags r:id="rId5"/>
            </p:custDataLst>
          </p:nvPr>
        </p:nvSpPr>
        <p:spPr bwMode="auto">
          <a:xfrm>
            <a:off x="4981575" y="2196465"/>
            <a:ext cx="2748280" cy="3187700"/>
          </a:xfrm>
          <a:custGeom>
            <a:avLst/>
            <a:gdLst>
              <a:gd name="T0" fmla="*/ 2551 w 2551"/>
              <a:gd name="T1" fmla="*/ 2008 h 2008"/>
              <a:gd name="T2" fmla="*/ 2551 w 2551"/>
              <a:gd name="T3" fmla="*/ 0 h 2008"/>
              <a:gd name="T4" fmla="*/ 1274 w 2551"/>
              <a:gd name="T5" fmla="*/ 97 h 2008"/>
              <a:gd name="T6" fmla="*/ 0 w 2551"/>
              <a:gd name="T7" fmla="*/ 0 h 2008"/>
              <a:gd name="T8" fmla="*/ 0 w 2551"/>
              <a:gd name="T9" fmla="*/ 2008 h 2008"/>
              <a:gd name="T10" fmla="*/ 2551 w 2551"/>
              <a:gd name="T11" fmla="*/ 2008 h 2008"/>
            </a:gdLst>
            <a:ahLst/>
            <a:cxnLst>
              <a:cxn ang="0">
                <a:pos x="T0" y="T1"/>
              </a:cxn>
              <a:cxn ang="0">
                <a:pos x="T2" y="T3"/>
              </a:cxn>
              <a:cxn ang="0">
                <a:pos x="T4" y="T5"/>
              </a:cxn>
              <a:cxn ang="0">
                <a:pos x="T6" y="T7"/>
              </a:cxn>
              <a:cxn ang="0">
                <a:pos x="T8" y="T9"/>
              </a:cxn>
              <a:cxn ang="0">
                <a:pos x="T10" y="T11"/>
              </a:cxn>
            </a:cxnLst>
            <a:rect l="0" t="0" r="r" b="b"/>
            <a:pathLst>
              <a:path w="2551" h="2008">
                <a:moveTo>
                  <a:pt x="2551" y="2008"/>
                </a:moveTo>
                <a:lnTo>
                  <a:pt x="2551" y="0"/>
                </a:lnTo>
                <a:lnTo>
                  <a:pt x="1274" y="97"/>
                </a:lnTo>
                <a:lnTo>
                  <a:pt x="0" y="0"/>
                </a:lnTo>
                <a:lnTo>
                  <a:pt x="0" y="2008"/>
                </a:lnTo>
                <a:lnTo>
                  <a:pt x="2551" y="2008"/>
                </a:lnTo>
              </a:path>
            </a:pathLst>
          </a:custGeom>
          <a:noFill/>
          <a:ln w="6350" cmpd="sng">
            <a:solidFill>
              <a:srgbClr val="474C62"/>
            </a:solidFill>
            <a:prstDash val="solid"/>
            <a:round/>
          </a:ln>
          <a:extLst>
            <a:ext uri="{909E8E84-426E-40DD-AFC4-6F175D3DCCD1}">
              <a14:hiddenFill xmlns:a14="http://schemas.microsoft.com/office/drawing/2010/main">
                <a:solidFill>
                  <a:schemeClr val="bg1"/>
                </a:solidFill>
              </a14:hiddenFill>
            </a:ext>
          </a:extLst>
        </p:spPr>
        <p:txBody>
          <a:bodyPr/>
          <a:lstStyle/>
          <a:p>
            <a:endParaRPr lang="zh-CN" altLang="en-US" dirty="0">
              <a:cs typeface="+mn-ea"/>
              <a:sym typeface="+mn-lt"/>
            </a:endParaRPr>
          </a:p>
        </p:txBody>
      </p:sp>
      <p:sp>
        <p:nvSpPr>
          <p:cNvPr id="5" name="文本框"/>
          <p:cNvSpPr>
            <a:spLocks noChangeArrowheads="1"/>
          </p:cNvSpPr>
          <p:nvPr>
            <p:custDataLst>
              <p:tags r:id="rId6"/>
            </p:custDataLst>
          </p:nvPr>
        </p:nvSpPr>
        <p:spPr bwMode="auto">
          <a:xfrm>
            <a:off x="5405120" y="3166745"/>
            <a:ext cx="201422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dirty="0">
                <a:solidFill>
                  <a:srgbClr val="474C62"/>
                </a:solidFill>
                <a:latin typeface="Times New Roman" panose="02020603050405020304" charset="0"/>
                <a:ea typeface="+mn-ea"/>
                <a:cs typeface="Times New Roman" panose="02020603050405020304" charset="0"/>
                <a:sym typeface="+mn-lt"/>
              </a:rPr>
              <a:t>Comparison in writing style</a:t>
            </a:r>
            <a:endParaRPr lang="zh-CN" altLang="en-US" sz="2800" b="1" dirty="0">
              <a:solidFill>
                <a:srgbClr val="474C62"/>
              </a:solidFill>
              <a:latin typeface="Times New Roman" panose="02020603050405020304" charset="0"/>
              <a:ea typeface="+mn-ea"/>
              <a:cs typeface="Times New Roman" panose="02020603050405020304" charset="0"/>
              <a:sym typeface="+mn-lt"/>
            </a:endParaRPr>
          </a:p>
        </p:txBody>
      </p:sp>
      <p:sp>
        <p:nvSpPr>
          <p:cNvPr id="7" name="任意多边形"/>
          <p:cNvSpPr>
            <a:spLocks noChangeArrowheads="1"/>
          </p:cNvSpPr>
          <p:nvPr>
            <p:custDataLst>
              <p:tags r:id="rId7"/>
            </p:custDataLst>
          </p:nvPr>
        </p:nvSpPr>
        <p:spPr bwMode="auto">
          <a:xfrm rot="5400000">
            <a:off x="9415780" y="1828095"/>
            <a:ext cx="571500" cy="276999"/>
          </a:xfrm>
          <a:prstGeom prst="homePlate">
            <a:avLst>
              <a:gd name="adj" fmla="val 26949"/>
            </a:avLst>
          </a:prstGeom>
          <a:solidFill>
            <a:srgbClr val="474C62"/>
          </a:solidFill>
          <a:ln>
            <a:noFill/>
          </a:ln>
          <a:effectLst/>
        </p:spPr>
        <p:txBody>
          <a:bodyPr lIns="0" tIns="0" rIns="0" bIns="0" anchor="ctr">
            <a:spAutoFit/>
          </a:bodyPr>
          <a:lstStyle/>
          <a:p>
            <a:endParaRPr lang="zh-CN" altLang="en-US" dirty="0">
              <a:cs typeface="+mn-ea"/>
              <a:sym typeface="+mn-lt"/>
            </a:endParaRPr>
          </a:p>
        </p:txBody>
      </p:sp>
      <p:sp>
        <p:nvSpPr>
          <p:cNvPr id="8" name="任意多边形"/>
          <p:cNvSpPr/>
          <p:nvPr>
            <p:custDataLst>
              <p:tags r:id="rId8"/>
            </p:custDataLst>
          </p:nvPr>
        </p:nvSpPr>
        <p:spPr bwMode="auto">
          <a:xfrm>
            <a:off x="8327390" y="2196465"/>
            <a:ext cx="2748280" cy="3187700"/>
          </a:xfrm>
          <a:custGeom>
            <a:avLst/>
            <a:gdLst>
              <a:gd name="T0" fmla="*/ 2551 w 2551"/>
              <a:gd name="T1" fmla="*/ 2008 h 2008"/>
              <a:gd name="T2" fmla="*/ 2551 w 2551"/>
              <a:gd name="T3" fmla="*/ 0 h 2008"/>
              <a:gd name="T4" fmla="*/ 1274 w 2551"/>
              <a:gd name="T5" fmla="*/ 97 h 2008"/>
              <a:gd name="T6" fmla="*/ 0 w 2551"/>
              <a:gd name="T7" fmla="*/ 0 h 2008"/>
              <a:gd name="T8" fmla="*/ 0 w 2551"/>
              <a:gd name="T9" fmla="*/ 2008 h 2008"/>
              <a:gd name="T10" fmla="*/ 2551 w 2551"/>
              <a:gd name="T11" fmla="*/ 2008 h 2008"/>
            </a:gdLst>
            <a:ahLst/>
            <a:cxnLst>
              <a:cxn ang="0">
                <a:pos x="T0" y="T1"/>
              </a:cxn>
              <a:cxn ang="0">
                <a:pos x="T2" y="T3"/>
              </a:cxn>
              <a:cxn ang="0">
                <a:pos x="T4" y="T5"/>
              </a:cxn>
              <a:cxn ang="0">
                <a:pos x="T6" y="T7"/>
              </a:cxn>
              <a:cxn ang="0">
                <a:pos x="T8" y="T9"/>
              </a:cxn>
              <a:cxn ang="0">
                <a:pos x="T10" y="T11"/>
              </a:cxn>
            </a:cxnLst>
            <a:rect l="0" t="0" r="r" b="b"/>
            <a:pathLst>
              <a:path w="2551" h="2008">
                <a:moveTo>
                  <a:pt x="2551" y="2008"/>
                </a:moveTo>
                <a:lnTo>
                  <a:pt x="2551" y="0"/>
                </a:lnTo>
                <a:lnTo>
                  <a:pt x="1274" y="97"/>
                </a:lnTo>
                <a:lnTo>
                  <a:pt x="0" y="0"/>
                </a:lnTo>
                <a:lnTo>
                  <a:pt x="0" y="2008"/>
                </a:lnTo>
                <a:lnTo>
                  <a:pt x="2551" y="2008"/>
                </a:lnTo>
              </a:path>
            </a:pathLst>
          </a:custGeom>
          <a:noFill/>
          <a:ln w="6350" cmpd="sng">
            <a:solidFill>
              <a:srgbClr val="474C62"/>
            </a:solidFill>
            <a:prstDash val="solid"/>
            <a:round/>
          </a:ln>
          <a:extLst>
            <a:ext uri="{909E8E84-426E-40DD-AFC4-6F175D3DCCD1}">
              <a14:hiddenFill xmlns:a14="http://schemas.microsoft.com/office/drawing/2010/main">
                <a:solidFill>
                  <a:schemeClr val="bg1"/>
                </a:solidFill>
              </a14:hiddenFill>
            </a:ext>
          </a:extLst>
        </p:spPr>
        <p:txBody>
          <a:bodyPr/>
          <a:lstStyle/>
          <a:p>
            <a:endParaRPr lang="zh-CN" altLang="en-US" dirty="0">
              <a:cs typeface="+mn-ea"/>
              <a:sym typeface="+mn-lt"/>
            </a:endParaRPr>
          </a:p>
        </p:txBody>
      </p:sp>
      <p:sp>
        <p:nvSpPr>
          <p:cNvPr id="10" name="文本框"/>
          <p:cNvSpPr>
            <a:spLocks noChangeArrowheads="1"/>
          </p:cNvSpPr>
          <p:nvPr>
            <p:custDataLst>
              <p:tags r:id="rId9"/>
            </p:custDataLst>
          </p:nvPr>
        </p:nvSpPr>
        <p:spPr bwMode="auto">
          <a:xfrm>
            <a:off x="8588375" y="3166745"/>
            <a:ext cx="222631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dirty="0">
                <a:solidFill>
                  <a:srgbClr val="474C62"/>
                </a:solidFill>
                <a:latin typeface="Times New Roman" panose="02020603050405020304" charset="0"/>
                <a:ea typeface="+mn-ea"/>
                <a:cs typeface="+mn-ea"/>
                <a:sym typeface="+mn-lt"/>
              </a:rPr>
              <a:t>Comparison in literary form</a:t>
            </a:r>
            <a:endParaRPr lang="zh-CN" altLang="en-US" sz="2800" b="1" dirty="0">
              <a:solidFill>
                <a:srgbClr val="474C62"/>
              </a:solidFill>
              <a:latin typeface="Times New Roman" panose="02020603050405020304" charset="0"/>
              <a:ea typeface="+mn-ea"/>
              <a:cs typeface="+mn-ea"/>
              <a:sym typeface="+mn-lt"/>
            </a:endParaRPr>
          </a:p>
        </p:txBody>
      </p:sp>
      <p:sp>
        <p:nvSpPr>
          <p:cNvPr id="15" name="文本框 14"/>
          <p:cNvSpPr txBox="1"/>
          <p:nvPr/>
        </p:nvSpPr>
        <p:spPr>
          <a:xfrm>
            <a:off x="1102360" y="244475"/>
            <a:ext cx="10787380" cy="521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00000"/>
              </a:lnSpc>
            </a:pPr>
            <a:r>
              <a:rPr lang="zh-CN" altLang="en-US" sz="2800" dirty="0">
                <a:solidFill>
                  <a:srgbClr val="474C62"/>
                </a:solidFill>
                <a:effectLst/>
                <a:uFillTx/>
                <a:latin typeface="Times New Roman" panose="02020603050405020304" charset="0"/>
                <a:cs typeface="+mn-ea"/>
                <a:sym typeface="+mn-lt"/>
              </a:rPr>
              <a:t>Comparison between the Ancient Prose Movement and Renaissance</a:t>
            </a:r>
            <a:endParaRPr lang="en-US" altLang="zh-CN" sz="2800" dirty="0">
              <a:solidFill>
                <a:srgbClr val="474C62"/>
              </a:solidFill>
              <a:effectLst/>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down)">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53" grpId="0"/>
      <p:bldP spid="53" grpId="1"/>
      <p:bldP spid="5" grpId="0"/>
      <p:bldP spid="5" grpId="1"/>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00685" y="987425"/>
            <a:ext cx="5274310" cy="3797935"/>
          </a:xfrm>
          <a:prstGeom prst="rect">
            <a:avLst/>
          </a:prstGeom>
          <a:effectLst>
            <a:outerShdw blurRad="50800" dist="38100" dir="2700000" algn="tl" rotWithShape="0">
              <a:prstClr val="black">
                <a:alpha val="40000"/>
              </a:prstClr>
            </a:outerShdw>
          </a:effectLst>
        </p:spPr>
      </p:pic>
      <p:sp>
        <p:nvSpPr>
          <p:cNvPr id="5" name="圆角矩形 4"/>
          <p:cNvSpPr/>
          <p:nvPr/>
        </p:nvSpPr>
        <p:spPr>
          <a:xfrm>
            <a:off x="4916170" y="1279525"/>
            <a:ext cx="6664960" cy="3213100"/>
          </a:xfrm>
          <a:prstGeom prst="roundRect">
            <a:avLst>
              <a:gd name="adj" fmla="val 8577"/>
            </a:avLst>
          </a:prstGeom>
          <a:solidFill>
            <a:srgbClr val="474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文本框 17"/>
          <p:cNvSpPr txBox="1"/>
          <p:nvPr/>
        </p:nvSpPr>
        <p:spPr>
          <a:xfrm>
            <a:off x="5919470" y="2660650"/>
            <a:ext cx="4200525" cy="768350"/>
          </a:xfrm>
          <a:prstGeom prst="rect">
            <a:avLst/>
          </a:prstGeom>
          <a:solidFill>
            <a:srgbClr val="474C62"/>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dirty="0">
                <a:solidFill>
                  <a:srgbClr val="D1BAAA"/>
                </a:solidFill>
                <a:uFillTx/>
                <a:latin typeface="Times New Roman" panose="02020603050405020304" charset="0"/>
                <a:cs typeface="+mn-ea"/>
                <a:sym typeface="+mn-lt"/>
              </a:rPr>
              <a:t>Conclusion</a:t>
            </a:r>
            <a:endParaRPr lang="en-US" altLang="zh-CN" sz="4400" dirty="0">
              <a:solidFill>
                <a:srgbClr val="D1BAAA"/>
              </a:solidFill>
              <a:uFillTx/>
              <a:latin typeface="Times New Roman" panose="02020603050405020304" charset="0"/>
              <a:cs typeface="+mn-ea"/>
              <a:sym typeface="+mn-lt"/>
            </a:endParaRPr>
          </a:p>
        </p:txBody>
      </p:sp>
      <p:sp>
        <p:nvSpPr>
          <p:cNvPr id="19" name="文本框 18"/>
          <p:cNvSpPr txBox="1"/>
          <p:nvPr/>
        </p:nvSpPr>
        <p:spPr>
          <a:xfrm>
            <a:off x="5310505" y="1605280"/>
            <a:ext cx="1228725" cy="922020"/>
          </a:xfrm>
          <a:prstGeom prst="rect">
            <a:avLst/>
          </a:prstGeom>
          <a:solidFill>
            <a:srgbClr val="474C62"/>
          </a:solidFill>
        </p:spPr>
        <p:txBody>
          <a:bodyPr wrap="square" rtlCol="0">
            <a:spAutoFit/>
          </a:bodyPr>
          <a:lstStyle>
            <a:defPPr>
              <a:defRPr lang="zh-CN"/>
            </a:defPPr>
            <a:lvl1pPr algn="ctr">
              <a:defRPr sz="5400">
                <a:solidFill>
                  <a:schemeClr val="bg1"/>
                </a:solidFill>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ym typeface="+mn-lt"/>
              </a:rPr>
              <a:t>03</a:t>
            </a:r>
            <a:endParaRPr lang="en-US" altLang="zh-CN" dirty="0">
              <a:sym typeface="+mn-lt"/>
            </a:endParaRPr>
          </a:p>
        </p:txBody>
      </p:sp>
      <p:cxnSp>
        <p:nvCxnSpPr>
          <p:cNvPr id="20" name="直接连接符 19"/>
          <p:cNvCxnSpPr/>
          <p:nvPr/>
        </p:nvCxnSpPr>
        <p:spPr>
          <a:xfrm>
            <a:off x="6539230" y="2080260"/>
            <a:ext cx="2797810" cy="0"/>
          </a:xfrm>
          <a:prstGeom prst="line">
            <a:avLst/>
          </a:prstGeom>
          <a:solidFill>
            <a:srgbClr val="474C62"/>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743585" y="4514215"/>
            <a:ext cx="10837545" cy="744855"/>
          </a:xfrm>
          <a:prstGeom prst="roundRect">
            <a:avLst/>
          </a:prstGeom>
          <a:solidFill>
            <a:srgbClr val="474C6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solidFill>
                <a:schemeClr val="bg1"/>
              </a:solidFill>
              <a:cs typeface="+mn-ea"/>
              <a:sym typeface="+mn-lt"/>
            </a:endParaRPr>
          </a:p>
        </p:txBody>
      </p:sp>
      <p:sp>
        <p:nvSpPr>
          <p:cNvPr id="25" name="文本框 24"/>
          <p:cNvSpPr txBox="1"/>
          <p:nvPr/>
        </p:nvSpPr>
        <p:spPr>
          <a:xfrm>
            <a:off x="944880" y="4542790"/>
            <a:ext cx="10497185" cy="694055"/>
          </a:xfrm>
          <a:prstGeom prst="rect">
            <a:avLst/>
          </a:prstGeom>
          <a:solidFill>
            <a:srgbClr val="474C62"/>
          </a:solidFill>
        </p:spPr>
        <p:txBody>
          <a:bodyPr wrap="square" rtlCol="0" anchor="t">
            <a:spAutoFit/>
          </a:bodyPr>
          <a:lstStyle/>
          <a:p>
            <a:pPr algn="just">
              <a:lnSpc>
                <a:spcPct val="140000"/>
              </a:lnSpc>
            </a:pPr>
            <a:r>
              <a:rPr sz="1400" dirty="0">
                <a:solidFill>
                  <a:schemeClr val="bg1"/>
                </a:solidFill>
                <a:cs typeface="+mn-ea"/>
                <a:sym typeface="+mn-lt"/>
              </a:rPr>
              <a:t>Premodern Literature, particularly during the Tang and Song dynasties in China, is characterized by its rich diversity and cultural significance.</a:t>
            </a:r>
            <a:endParaRPr sz="1400" dirty="0">
              <a:solidFill>
                <a:schemeClr val="bg1"/>
              </a:solidFill>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18" grpId="0" animBg="1"/>
      <p:bldP spid="18" grpId="1" animBg="1"/>
      <p:bldP spid="25" grpId="0" animBg="1"/>
      <p:bldP spid="2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7"/>
          <p:cNvSpPr>
            <a:spLocks noChangeArrowheads="1"/>
          </p:cNvSpPr>
          <p:nvPr>
            <p:custDataLst>
              <p:tags r:id="rId1"/>
            </p:custDataLst>
          </p:nvPr>
        </p:nvSpPr>
        <p:spPr bwMode="auto">
          <a:xfrm>
            <a:off x="4323080" y="1682115"/>
            <a:ext cx="1013460" cy="824865"/>
          </a:xfrm>
          <a:prstGeom prst="roundRect">
            <a:avLst/>
          </a:prstGeom>
          <a:solidFill>
            <a:srgbClr val="474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spcBef>
                <a:spcPts val="100"/>
              </a:spcBef>
              <a:spcAft>
                <a:spcPts val="100"/>
              </a:spcAft>
            </a:pPr>
            <a:endParaRPr lang="zh-CN" altLang="en-US" sz="2000" dirty="0">
              <a:solidFill>
                <a:schemeClr val="lt1"/>
              </a:solidFill>
              <a:cs typeface="+mn-ea"/>
              <a:sym typeface="+mn-lt"/>
            </a:endParaRPr>
          </a:p>
        </p:txBody>
      </p:sp>
      <p:sp>
        <p:nvSpPr>
          <p:cNvPr id="16" name="Oval 7"/>
          <p:cNvSpPr>
            <a:spLocks noChangeArrowheads="1"/>
          </p:cNvSpPr>
          <p:nvPr>
            <p:custDataLst>
              <p:tags r:id="rId2"/>
            </p:custDataLst>
          </p:nvPr>
        </p:nvSpPr>
        <p:spPr bwMode="auto">
          <a:xfrm>
            <a:off x="4323715" y="2946400"/>
            <a:ext cx="1012825" cy="824865"/>
          </a:xfrm>
          <a:prstGeom prst="roundRect">
            <a:avLst/>
          </a:prstGeom>
          <a:solidFill>
            <a:srgbClr val="474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spcBef>
                <a:spcPts val="100"/>
              </a:spcBef>
              <a:spcAft>
                <a:spcPts val="100"/>
              </a:spcAft>
            </a:pPr>
            <a:endParaRPr lang="zh-CN" altLang="en-US" sz="2000" dirty="0">
              <a:solidFill>
                <a:schemeClr val="lt1"/>
              </a:solidFill>
              <a:cs typeface="+mn-ea"/>
              <a:sym typeface="+mn-lt"/>
            </a:endParaRPr>
          </a:p>
        </p:txBody>
      </p:sp>
      <p:sp>
        <p:nvSpPr>
          <p:cNvPr id="17" name="Oval 7"/>
          <p:cNvSpPr>
            <a:spLocks noChangeArrowheads="1"/>
          </p:cNvSpPr>
          <p:nvPr>
            <p:custDataLst>
              <p:tags r:id="rId3"/>
            </p:custDataLst>
          </p:nvPr>
        </p:nvSpPr>
        <p:spPr bwMode="auto">
          <a:xfrm>
            <a:off x="4387215" y="4210050"/>
            <a:ext cx="949325" cy="824865"/>
          </a:xfrm>
          <a:prstGeom prst="roundRect">
            <a:avLst/>
          </a:prstGeom>
          <a:solidFill>
            <a:srgbClr val="474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spcBef>
                <a:spcPts val="100"/>
              </a:spcBef>
              <a:spcAft>
                <a:spcPts val="100"/>
              </a:spcAft>
            </a:pPr>
            <a:endParaRPr lang="zh-CN" altLang="en-US" sz="2000" dirty="0">
              <a:solidFill>
                <a:schemeClr val="lt1"/>
              </a:solidFill>
              <a:cs typeface="+mn-ea"/>
              <a:sym typeface="+mn-lt"/>
            </a:endParaRPr>
          </a:p>
        </p:txBody>
      </p:sp>
      <p:sp>
        <p:nvSpPr>
          <p:cNvPr id="22" name="文本框"/>
          <p:cNvSpPr>
            <a:spLocks noChangeArrowheads="1"/>
          </p:cNvSpPr>
          <p:nvPr>
            <p:custDataLst>
              <p:tags r:id="rId4"/>
            </p:custDataLst>
          </p:nvPr>
        </p:nvSpPr>
        <p:spPr bwMode="auto">
          <a:xfrm>
            <a:off x="5661660" y="2029460"/>
            <a:ext cx="563816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2400" dirty="0">
                <a:solidFill>
                  <a:srgbClr val="474C62"/>
                </a:solidFill>
                <a:latin typeface="Times New Roman" panose="02020603050405020304" charset="0"/>
                <a:ea typeface="+mn-ea"/>
                <a:cs typeface="Times New Roman" panose="02020603050405020304" charset="0"/>
                <a:sym typeface="+mn-lt"/>
              </a:rPr>
              <a:t>Overall, Tang-Song premodern literature holds a revered status in Chinese literary history, showcasing the creativity, sophistication, and depth of Chinese cultural expression. It continues to be studied and appreciated by scholars and enthusiasts worldwide for its enduring literary value</a:t>
            </a:r>
            <a:r>
              <a:rPr lang="zh-CN" altLang="en-US" sz="2800" b="1" dirty="0">
                <a:solidFill>
                  <a:srgbClr val="474C62"/>
                </a:solidFill>
                <a:latin typeface="+mn-lt"/>
                <a:ea typeface="+mn-ea"/>
                <a:cs typeface="+mn-ea"/>
                <a:sym typeface="+mn-lt"/>
              </a:rPr>
              <a:t>.</a:t>
            </a:r>
            <a:endParaRPr lang="zh-CN" altLang="en-US" sz="2800" b="1" dirty="0">
              <a:solidFill>
                <a:srgbClr val="474C62"/>
              </a:solidFill>
              <a:latin typeface="+mn-lt"/>
              <a:ea typeface="+mn-ea"/>
              <a:cs typeface="+mn-ea"/>
              <a:sym typeface="+mn-lt"/>
            </a:endParaRPr>
          </a:p>
        </p:txBody>
      </p:sp>
      <p:sp>
        <p:nvSpPr>
          <p:cNvPr id="3" name="文本框 2"/>
          <p:cNvSpPr txBox="1"/>
          <p:nvPr/>
        </p:nvSpPr>
        <p:spPr>
          <a:xfrm>
            <a:off x="4942840" y="339725"/>
            <a:ext cx="2623185" cy="521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altLang="zh-CN" sz="2800" b="1" dirty="0">
                <a:solidFill>
                  <a:srgbClr val="474C62"/>
                </a:solidFill>
                <a:effectLst/>
                <a:uFillTx/>
                <a:latin typeface="Times New Roman" panose="02020603050405020304" charset="0"/>
                <a:cs typeface="+mn-ea"/>
                <a:sym typeface="+mn-lt"/>
              </a:rPr>
              <a:t>Conclusion</a:t>
            </a:r>
            <a:endParaRPr lang="en-US" altLang="zh-CN" sz="2800" b="1" dirty="0">
              <a:solidFill>
                <a:srgbClr val="474C62"/>
              </a:solidFill>
              <a:effectLst/>
              <a:uFillTx/>
              <a:latin typeface="Times New Roman" panose="02020603050405020304" charset="0"/>
              <a:cs typeface="+mn-ea"/>
              <a:sym typeface="+mn-lt"/>
            </a:endParaRPr>
          </a:p>
        </p:txBody>
      </p:sp>
      <p:pic>
        <p:nvPicPr>
          <p:cNvPr id="4" name="图片 3"/>
          <p:cNvPicPr>
            <a:picLocks noChangeAspect="1"/>
          </p:cNvPicPr>
          <p:nvPr>
            <p:custDataLst>
              <p:tags r:id="rId5"/>
            </p:custDataLst>
          </p:nvPr>
        </p:nvPicPr>
        <p:blipFill>
          <a:blip r:embed="rId6"/>
          <a:srcRect r="-3125" b="49242"/>
          <a:stretch>
            <a:fillRect/>
          </a:stretch>
        </p:blipFill>
        <p:spPr>
          <a:xfrm>
            <a:off x="410845" y="1579245"/>
            <a:ext cx="4158615" cy="3558540"/>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3" grpId="0"/>
      <p:bldP spid="3" grpId="1"/>
      <p:bldP spid="22" grpId="0"/>
      <p:bldP spid="2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7887878786"/>
          <p:cNvPicPr>
            <a:picLocks noChangeAspect="1"/>
          </p:cNvPicPr>
          <p:nvPr/>
        </p:nvPicPr>
        <p:blipFill>
          <a:blip r:embed="rId1" cstate="print"/>
          <a:stretch>
            <a:fillRect/>
          </a:stretch>
        </p:blipFill>
        <p:spPr>
          <a:xfrm>
            <a:off x="0" y="0"/>
            <a:ext cx="12192000" cy="6856730"/>
          </a:xfrm>
          <a:prstGeom prst="rect">
            <a:avLst/>
          </a:prstGeom>
        </p:spPr>
      </p:pic>
      <p:sp>
        <p:nvSpPr>
          <p:cNvPr id="27" name="文本框 7"/>
          <p:cNvSpPr txBox="1"/>
          <p:nvPr/>
        </p:nvSpPr>
        <p:spPr>
          <a:xfrm>
            <a:off x="453390" y="2823210"/>
            <a:ext cx="3691890" cy="1106805"/>
          </a:xfrm>
          <a:prstGeom prst="rect">
            <a:avLst/>
          </a:prstGeom>
          <a:noFill/>
          <a:extLst>
            <a:ext uri="{909E8E84-426E-40DD-AFC4-6F175D3DCCD1}">
              <a14:hiddenFill xmlns:a14="http://schemas.microsoft.com/office/drawing/2010/main">
                <a:solidFill>
                  <a:srgbClr val="4CA9B7"/>
                </a:solidFill>
              </a14:hiddenFill>
            </a:ext>
          </a:extLst>
        </p:spPr>
        <p:txBody>
          <a:bodyPr wrap="square" rtlCol="0">
            <a:spAutoFit/>
          </a:bodyPr>
          <a:lstStyle/>
          <a:p>
            <a:pPr algn="ctr"/>
            <a:r>
              <a:rPr lang="en-US" altLang="zh-CN" sz="6600" spc="-150" dirty="0">
                <a:solidFill>
                  <a:srgbClr val="D1BAAA"/>
                </a:solidFill>
                <a:cs typeface="+mn-ea"/>
                <a:sym typeface="+mn-lt"/>
              </a:rPr>
              <a:t>CONTENTS</a:t>
            </a:r>
            <a:endParaRPr lang="en-US" altLang="zh-CN" sz="6600" spc="-150" dirty="0">
              <a:solidFill>
                <a:srgbClr val="D1BAAA"/>
              </a:solidFill>
              <a:cs typeface="+mn-ea"/>
              <a:sym typeface="+mn-lt"/>
            </a:endParaRPr>
          </a:p>
        </p:txBody>
      </p:sp>
      <p:sp>
        <p:nvSpPr>
          <p:cNvPr id="43" name="椭圆 42"/>
          <p:cNvSpPr/>
          <p:nvPr>
            <p:custDataLst>
              <p:tags r:id="rId2"/>
            </p:custDataLst>
          </p:nvPr>
        </p:nvSpPr>
        <p:spPr>
          <a:xfrm>
            <a:off x="4897859" y="1640089"/>
            <a:ext cx="677891" cy="677891"/>
          </a:xfrm>
          <a:prstGeom prst="ellipse">
            <a:avLst/>
          </a:prstGeom>
          <a:solidFill>
            <a:srgbClr val="D1BA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spc="-150" dirty="0">
                <a:solidFill>
                  <a:srgbClr val="474C62"/>
                </a:solidFill>
                <a:cs typeface="+mn-ea"/>
                <a:sym typeface="+mn-lt"/>
              </a:rPr>
              <a:t>1</a:t>
            </a:r>
            <a:endParaRPr lang="en-US" altLang="zh-CN" sz="3200" spc="-150" dirty="0">
              <a:solidFill>
                <a:srgbClr val="474C62"/>
              </a:solidFill>
              <a:cs typeface="+mn-ea"/>
              <a:sym typeface="+mn-lt"/>
            </a:endParaRPr>
          </a:p>
        </p:txBody>
      </p:sp>
      <p:sp>
        <p:nvSpPr>
          <p:cNvPr id="38" name="文本框 37"/>
          <p:cNvSpPr txBox="1"/>
          <p:nvPr>
            <p:custDataLst>
              <p:tags r:id="rId3"/>
            </p:custDataLst>
          </p:nvPr>
        </p:nvSpPr>
        <p:spPr>
          <a:xfrm>
            <a:off x="5679440" y="1318260"/>
            <a:ext cx="5168900" cy="13220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dirty="0">
                <a:solidFill>
                  <a:srgbClr val="D1BAAA"/>
                </a:solidFill>
                <a:uFillTx/>
                <a:latin typeface="Times New Roman" panose="02020603050405020304" charset="0"/>
                <a:cs typeface="+mn-ea"/>
                <a:sym typeface="+mn-lt"/>
              </a:rPr>
              <a:t>The Eight Tang-Song Prose Masters</a:t>
            </a:r>
            <a:endParaRPr lang="en-US" altLang="zh-CN" sz="4000" dirty="0">
              <a:solidFill>
                <a:srgbClr val="D1BAAA"/>
              </a:solidFill>
              <a:uFillTx/>
              <a:latin typeface="Times New Roman" panose="02020603050405020304" charset="0"/>
              <a:cs typeface="+mn-ea"/>
              <a:sym typeface="+mn-lt"/>
            </a:endParaRPr>
          </a:p>
        </p:txBody>
      </p:sp>
      <p:sp>
        <p:nvSpPr>
          <p:cNvPr id="47" name="椭圆 46"/>
          <p:cNvSpPr/>
          <p:nvPr>
            <p:custDataLst>
              <p:tags r:id="rId4"/>
            </p:custDataLst>
          </p:nvPr>
        </p:nvSpPr>
        <p:spPr>
          <a:xfrm>
            <a:off x="4897859" y="2903549"/>
            <a:ext cx="677891" cy="677656"/>
          </a:xfrm>
          <a:prstGeom prst="ellipse">
            <a:avLst/>
          </a:prstGeom>
          <a:solidFill>
            <a:srgbClr val="D1BA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spc="-150" dirty="0">
                <a:solidFill>
                  <a:srgbClr val="474C62"/>
                </a:solidFill>
                <a:cs typeface="+mn-ea"/>
                <a:sym typeface="+mn-lt"/>
              </a:rPr>
              <a:t>2</a:t>
            </a:r>
            <a:endParaRPr lang="en-US" altLang="zh-CN" sz="3200" spc="-150" dirty="0">
              <a:solidFill>
                <a:srgbClr val="474C62"/>
              </a:solidFill>
              <a:cs typeface="+mn-ea"/>
              <a:sym typeface="+mn-lt"/>
            </a:endParaRPr>
          </a:p>
        </p:txBody>
      </p:sp>
      <p:sp>
        <p:nvSpPr>
          <p:cNvPr id="48" name="文本框 47"/>
          <p:cNvSpPr txBox="1"/>
          <p:nvPr>
            <p:custDataLst>
              <p:tags r:id="rId5"/>
            </p:custDataLst>
          </p:nvPr>
        </p:nvSpPr>
        <p:spPr>
          <a:xfrm>
            <a:off x="5575935" y="2903855"/>
            <a:ext cx="5526405" cy="120078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dirty="0">
                <a:solidFill>
                  <a:srgbClr val="D1BAAA"/>
                </a:solidFill>
                <a:uFillTx/>
                <a:latin typeface="Times New Roman" panose="02020603050405020304" charset="0"/>
                <a:cs typeface="+mn-ea"/>
                <a:sym typeface="+mn-lt"/>
              </a:rPr>
              <a:t>Ancient Prose Movement</a:t>
            </a:r>
            <a:endParaRPr lang="en-US" altLang="zh-CN" sz="4000" dirty="0">
              <a:solidFill>
                <a:srgbClr val="D1BAAA"/>
              </a:solidFill>
              <a:uFillTx/>
              <a:latin typeface="Times New Roman" panose="02020603050405020304" charset="0"/>
              <a:cs typeface="+mn-ea"/>
              <a:sym typeface="+mn-lt"/>
            </a:endParaRPr>
          </a:p>
        </p:txBody>
      </p:sp>
      <p:sp>
        <p:nvSpPr>
          <p:cNvPr id="52" name="椭圆 51"/>
          <p:cNvSpPr/>
          <p:nvPr>
            <p:custDataLst>
              <p:tags r:id="rId6"/>
            </p:custDataLst>
          </p:nvPr>
        </p:nvSpPr>
        <p:spPr>
          <a:xfrm>
            <a:off x="4897755" y="4203700"/>
            <a:ext cx="678180" cy="621030"/>
          </a:xfrm>
          <a:prstGeom prst="ellipse">
            <a:avLst/>
          </a:prstGeom>
          <a:solidFill>
            <a:srgbClr val="D1BA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spc="-150" dirty="0">
                <a:solidFill>
                  <a:srgbClr val="474C62"/>
                </a:solidFill>
                <a:cs typeface="+mn-ea"/>
                <a:sym typeface="+mn-lt"/>
              </a:rPr>
              <a:t>3</a:t>
            </a:r>
            <a:endParaRPr lang="en-US" altLang="zh-CN" sz="3200" spc="-150" dirty="0">
              <a:solidFill>
                <a:srgbClr val="474C62"/>
              </a:solidFill>
              <a:cs typeface="+mn-ea"/>
              <a:sym typeface="+mn-lt"/>
            </a:endParaRPr>
          </a:p>
        </p:txBody>
      </p:sp>
      <p:sp>
        <p:nvSpPr>
          <p:cNvPr id="53" name="文本框 52"/>
          <p:cNvSpPr txBox="1"/>
          <p:nvPr>
            <p:custDataLst>
              <p:tags r:id="rId7"/>
            </p:custDataLst>
          </p:nvPr>
        </p:nvSpPr>
        <p:spPr>
          <a:xfrm>
            <a:off x="5589984" y="4199380"/>
            <a:ext cx="3877017"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dirty="0">
                <a:solidFill>
                  <a:srgbClr val="D1BAAA"/>
                </a:solidFill>
                <a:uFillTx/>
                <a:latin typeface="Times New Roman" panose="02020603050405020304" charset="0"/>
                <a:cs typeface="+mn-ea"/>
                <a:sym typeface="+mn-lt"/>
              </a:rPr>
              <a:t>Conclusion</a:t>
            </a:r>
            <a:endParaRPr lang="en-US" altLang="zh-CN" sz="4000" dirty="0">
              <a:solidFill>
                <a:srgbClr val="D1BAAA"/>
              </a:solidFill>
              <a:uFillTx/>
              <a:latin typeface="Times New Roman" panose="02020603050405020304" charset="0"/>
              <a:cs typeface="+mn-ea"/>
              <a:sym typeface="+mn-lt"/>
            </a:endParaRPr>
          </a:p>
        </p:txBody>
      </p:sp>
      <p:sp>
        <p:nvSpPr>
          <p:cNvPr id="16" name="TextBox 4"/>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cs typeface="+mn-ea"/>
                <a:sym typeface="+mn-lt"/>
              </a:rPr>
              <a:t>行业</a:t>
            </a:r>
            <a:r>
              <a:rPr lang="en-US" altLang="zh-CN" sz="100" dirty="0">
                <a:solidFill>
                  <a:schemeClr val="tx1">
                    <a:alpha val="0"/>
                  </a:schemeClr>
                </a:solidFill>
                <a:cs typeface="+mn-ea"/>
                <a:sym typeface="+mn-lt"/>
              </a:rPr>
              <a:t>PPT</a:t>
            </a:r>
            <a:r>
              <a:rPr lang="zh-CN" altLang="en-US" sz="100" dirty="0">
                <a:solidFill>
                  <a:schemeClr val="tx1">
                    <a:alpha val="0"/>
                  </a:schemeClr>
                </a:solidFill>
                <a:cs typeface="+mn-ea"/>
                <a:sym typeface="+mn-lt"/>
              </a:rPr>
              <a:t>模板</a:t>
            </a:r>
            <a:r>
              <a:rPr lang="en-US" altLang="zh-CN" sz="100" dirty="0">
                <a:solidFill>
                  <a:schemeClr val="tx1">
                    <a:alpha val="0"/>
                  </a:schemeClr>
                </a:solidFill>
                <a:cs typeface="+mn-ea"/>
                <a:sym typeface="+mn-lt"/>
              </a:rPr>
              <a:t>http://www.1ppt.com/hangye/</a:t>
            </a:r>
            <a:endParaRPr lang="en-US" altLang="zh-CN" sz="100" dirty="0">
              <a:solidFill>
                <a:schemeClr val="tx1">
                  <a:alpha val="0"/>
                </a:schemeClr>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down)">
                                      <p:cBhvr>
                                        <p:cTn id="2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38" grpId="0"/>
      <p:bldP spid="38" grpId="1"/>
      <p:bldP spid="48" grpId="0"/>
      <p:bldP spid="48" grpId="1"/>
      <p:bldP spid="53" grpId="0"/>
      <p:bldP spid="5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098980890"/>
          <p:cNvPicPr>
            <a:picLocks noChangeAspect="1"/>
          </p:cNvPicPr>
          <p:nvPr/>
        </p:nvPicPr>
        <p:blipFill>
          <a:blip r:embed="rId1" cstate="print"/>
          <a:stretch>
            <a:fillRect/>
          </a:stretch>
        </p:blipFill>
        <p:spPr>
          <a:xfrm>
            <a:off x="0" y="0"/>
            <a:ext cx="12192000" cy="6856730"/>
          </a:xfrm>
          <a:prstGeom prst="rect">
            <a:avLst/>
          </a:prstGeom>
        </p:spPr>
      </p:pic>
      <p:grpSp>
        <p:nvGrpSpPr>
          <p:cNvPr id="5" name="组合 4"/>
          <p:cNvGrpSpPr/>
          <p:nvPr/>
        </p:nvGrpSpPr>
        <p:grpSpPr>
          <a:xfrm>
            <a:off x="4172903" y="3700145"/>
            <a:ext cx="3906520" cy="369570"/>
            <a:chOff x="3534" y="5599"/>
            <a:chExt cx="6152" cy="582"/>
          </a:xfrm>
          <a:solidFill>
            <a:srgbClr val="D1BAAA"/>
          </a:solidFill>
        </p:grpSpPr>
        <p:sp>
          <p:nvSpPr>
            <p:cNvPr id="6" name="文本框"/>
            <p:cNvSpPr txBox="1">
              <a:spLocks noChangeArrowheads="1"/>
            </p:cNvSpPr>
            <p:nvPr/>
          </p:nvSpPr>
          <p:spPr bwMode="auto">
            <a:xfrm>
              <a:off x="6949" y="5599"/>
              <a:ext cx="2737" cy="582"/>
            </a:xfrm>
            <a:prstGeom prst="roundRect">
              <a:avLst/>
            </a:prstGeom>
            <a:grpFill/>
            <a:ln>
              <a:noFill/>
            </a:ln>
            <a:effectLst/>
          </p:spPr>
          <p:txBody>
            <a:bodyPr vert="horz" wrap="square" lIns="91416" tIns="45708" rIns="91416" bIns="45708"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474C62"/>
                  </a:solidFill>
                  <a:effectLst/>
                  <a:uLnTx/>
                  <a:uFillTx/>
                  <a:cs typeface="+mn-ea"/>
                  <a:sym typeface="+mn-lt"/>
                </a:rPr>
                <a:t>Date:2024.03.29</a:t>
              </a:r>
              <a:endParaRPr kumimoji="0" lang="en-US" altLang="zh-CN" sz="1400" b="0" i="0" u="none" strike="noStrike" kern="1200" cap="none" spc="0" normalizeH="0" baseline="0" noProof="0" dirty="0">
                <a:ln>
                  <a:noFill/>
                </a:ln>
                <a:solidFill>
                  <a:srgbClr val="474C62"/>
                </a:solidFill>
                <a:effectLst/>
                <a:uLnTx/>
                <a:uFillTx/>
                <a:cs typeface="+mn-ea"/>
                <a:sym typeface="+mn-lt"/>
              </a:endParaRPr>
            </a:p>
          </p:txBody>
        </p:sp>
        <p:sp>
          <p:nvSpPr>
            <p:cNvPr id="7" name="文本框"/>
            <p:cNvSpPr txBox="1">
              <a:spLocks noChangeArrowheads="1"/>
            </p:cNvSpPr>
            <p:nvPr/>
          </p:nvSpPr>
          <p:spPr bwMode="auto">
            <a:xfrm>
              <a:off x="3534" y="5599"/>
              <a:ext cx="3175" cy="582"/>
            </a:xfrm>
            <a:prstGeom prst="roundRect">
              <a:avLst/>
            </a:prstGeom>
            <a:grpFill/>
            <a:ln>
              <a:noFill/>
            </a:ln>
            <a:effectLst/>
          </p:spPr>
          <p:txBody>
            <a:bodyPr vert="horz" wrap="square" lIns="91416" tIns="45708" rIns="91416" bIns="45708"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474C62"/>
                  </a:solidFill>
                  <a:effectLst/>
                  <a:uLnTx/>
                  <a:uFillTx/>
                  <a:cs typeface="+mn-ea"/>
                  <a:sym typeface="+mn-lt"/>
                </a:rPr>
                <a:t>Speaker:Li Shujing</a:t>
              </a:r>
              <a:endParaRPr kumimoji="0" lang="en-US" sz="1400" b="0" i="0" u="none" strike="noStrike" kern="1200" cap="none" spc="0" normalizeH="0" baseline="0" noProof="0" dirty="0">
                <a:ln>
                  <a:noFill/>
                </a:ln>
                <a:solidFill>
                  <a:srgbClr val="474C62"/>
                </a:solidFill>
                <a:effectLst/>
                <a:uLnTx/>
                <a:uFillTx/>
                <a:cs typeface="+mn-ea"/>
                <a:sym typeface="+mn-lt"/>
              </a:endParaRPr>
            </a:p>
          </p:txBody>
        </p:sp>
      </p:grpSp>
      <p:sp>
        <p:nvSpPr>
          <p:cNvPr id="23" name="TextBox 2"/>
          <p:cNvSpPr txBox="1"/>
          <p:nvPr/>
        </p:nvSpPr>
        <p:spPr>
          <a:xfrm>
            <a:off x="2531745" y="1106170"/>
            <a:ext cx="7847965" cy="2749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 typeface="汉仪君黑-45简" panose="020B0604020202020204" charset="-122"/>
              <a:buNone/>
              <a:defRPr/>
            </a:pPr>
            <a:r>
              <a:rPr kumimoji="0" lang="en-US" altLang="zh-CN" sz="7200" b="0" i="0" spc="300" baseline="0" noProof="0" dirty="0">
                <a:ln>
                  <a:noFill/>
                </a:ln>
                <a:solidFill>
                  <a:srgbClr val="D1BAAA"/>
                </a:solidFill>
                <a:effectLst/>
                <a:uLnTx/>
                <a:uFillTx/>
                <a:latin typeface="Times New Roman" panose="02020603050405020304" charset="0"/>
                <a:cs typeface="+mn-ea"/>
                <a:sym typeface="+mn-lt"/>
              </a:rPr>
              <a:t>Thank you for listening</a:t>
            </a:r>
            <a:endParaRPr kumimoji="0" lang="en-US" altLang="zh-CN" sz="7200" b="0" i="0" spc="300" baseline="0" noProof="0" dirty="0">
              <a:ln>
                <a:noFill/>
              </a:ln>
              <a:solidFill>
                <a:srgbClr val="D1BAAA"/>
              </a:solidFill>
              <a:effectLst/>
              <a:uLnTx/>
              <a:uFillTx/>
              <a:latin typeface="Times New Roman" panose="02020603050405020304" charset="0"/>
              <a:cs typeface="+mn-ea"/>
              <a:sym typeface="+mn-lt"/>
            </a:endParaRPr>
          </a:p>
        </p:txBody>
      </p:sp>
      <p:cxnSp>
        <p:nvCxnSpPr>
          <p:cNvPr id="4" name="直接连接符 3"/>
          <p:cNvCxnSpPr>
            <a:stCxn id="19" idx="1"/>
          </p:cNvCxnSpPr>
          <p:nvPr/>
        </p:nvCxnSpPr>
        <p:spPr>
          <a:xfrm flipH="1">
            <a:off x="3455035" y="2573020"/>
            <a:ext cx="622935" cy="0"/>
          </a:xfrm>
          <a:prstGeom prst="line">
            <a:avLst/>
          </a:prstGeom>
          <a:ln>
            <a:solidFill>
              <a:srgbClr val="D1BAA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8401050" y="2573020"/>
            <a:ext cx="622935" cy="0"/>
          </a:xfrm>
          <a:prstGeom prst="line">
            <a:avLst/>
          </a:prstGeom>
          <a:ln>
            <a:solidFill>
              <a:srgbClr val="D1BAAA"/>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42925" y="923290"/>
            <a:ext cx="4767580" cy="3805555"/>
          </a:xfrm>
          <a:prstGeom prst="rect">
            <a:avLst/>
          </a:prstGeom>
          <a:effectLst>
            <a:outerShdw blurRad="50800" dist="38100" dir="2700000" algn="tl" rotWithShape="0">
              <a:prstClr val="black">
                <a:alpha val="40000"/>
              </a:prstClr>
            </a:outerShdw>
          </a:effectLst>
        </p:spPr>
      </p:pic>
      <p:sp>
        <p:nvSpPr>
          <p:cNvPr id="5" name="圆角矩形 4"/>
          <p:cNvSpPr/>
          <p:nvPr/>
        </p:nvSpPr>
        <p:spPr>
          <a:xfrm>
            <a:off x="4916170" y="1279525"/>
            <a:ext cx="6664960" cy="3213100"/>
          </a:xfrm>
          <a:prstGeom prst="roundRect">
            <a:avLst>
              <a:gd name="adj" fmla="val 8577"/>
            </a:avLst>
          </a:prstGeom>
          <a:solidFill>
            <a:srgbClr val="474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文本框 17"/>
          <p:cNvSpPr txBox="1"/>
          <p:nvPr/>
        </p:nvSpPr>
        <p:spPr>
          <a:xfrm>
            <a:off x="5387340" y="2527300"/>
            <a:ext cx="5525135" cy="1401445"/>
          </a:xfrm>
          <a:prstGeom prst="rect">
            <a:avLst/>
          </a:prstGeom>
          <a:solidFill>
            <a:srgbClr val="474C62"/>
          </a:solid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dirty="0">
                <a:solidFill>
                  <a:srgbClr val="D1BAAA"/>
                </a:solidFill>
                <a:uFillTx/>
                <a:latin typeface="Times New Roman" panose="02020603050405020304" charset="0"/>
                <a:cs typeface="+mn-ea"/>
                <a:sym typeface="+mn-lt"/>
              </a:rPr>
              <a:t>The Eight Tang-Song Prose Masters</a:t>
            </a:r>
            <a:endParaRPr lang="en-US" altLang="zh-CN" sz="4400" dirty="0">
              <a:solidFill>
                <a:srgbClr val="D1BAAA"/>
              </a:solidFill>
              <a:uFillTx/>
              <a:latin typeface="Times New Roman" panose="02020603050405020304" charset="0"/>
              <a:cs typeface="+mn-ea"/>
              <a:sym typeface="+mn-lt"/>
            </a:endParaRPr>
          </a:p>
          <a:p>
            <a:pPr algn="ctr"/>
            <a:r>
              <a:rPr lang="zh-CN" altLang="en-US" sz="4400" dirty="0">
                <a:solidFill>
                  <a:srgbClr val="D1BAAA"/>
                </a:solidFill>
                <a:uFillTx/>
                <a:latin typeface="Times New Roman" panose="02020603050405020304" charset="0"/>
                <a:cs typeface="+mn-ea"/>
                <a:sym typeface="+mn-lt"/>
              </a:rPr>
              <a:t>（唐宋八大家）</a:t>
            </a:r>
            <a:endParaRPr lang="en-US" altLang="zh-CN" sz="4400" dirty="0">
              <a:solidFill>
                <a:srgbClr val="D1BAAA"/>
              </a:solidFill>
              <a:uFillTx/>
              <a:latin typeface="Times New Roman" panose="02020603050405020304" charset="0"/>
              <a:cs typeface="+mn-ea"/>
              <a:sym typeface="+mn-lt"/>
            </a:endParaRPr>
          </a:p>
          <a:p>
            <a:pPr algn="ctr"/>
            <a:endParaRPr lang="en-US" altLang="zh-CN" sz="4400" dirty="0">
              <a:solidFill>
                <a:srgbClr val="D1BAAA"/>
              </a:solidFill>
              <a:uFillTx/>
              <a:latin typeface="Times New Roman" panose="02020603050405020304" charset="0"/>
              <a:cs typeface="+mn-ea"/>
              <a:sym typeface="+mn-lt"/>
            </a:endParaRPr>
          </a:p>
        </p:txBody>
      </p:sp>
      <p:sp>
        <p:nvSpPr>
          <p:cNvPr id="19" name="文本框 18"/>
          <p:cNvSpPr txBox="1"/>
          <p:nvPr/>
        </p:nvSpPr>
        <p:spPr>
          <a:xfrm>
            <a:off x="5310505" y="1605280"/>
            <a:ext cx="1228725" cy="922020"/>
          </a:xfrm>
          <a:prstGeom prst="rect">
            <a:avLst/>
          </a:prstGeom>
          <a:solidFill>
            <a:srgbClr val="474C62"/>
          </a:solidFill>
        </p:spPr>
        <p:txBody>
          <a:bodyPr wrap="square" rtlCol="0">
            <a:spAutoFit/>
          </a:bodyPr>
          <a:lstStyle>
            <a:defPPr>
              <a:defRPr lang="zh-CN"/>
            </a:defPPr>
            <a:lvl1pPr algn="ctr">
              <a:defRPr sz="5400">
                <a:solidFill>
                  <a:schemeClr val="bg1"/>
                </a:solidFill>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ym typeface="+mn-lt"/>
              </a:rPr>
              <a:t>01</a:t>
            </a:r>
            <a:endParaRPr lang="en-US" altLang="zh-CN" dirty="0">
              <a:sym typeface="+mn-lt"/>
            </a:endParaRPr>
          </a:p>
        </p:txBody>
      </p:sp>
      <p:cxnSp>
        <p:nvCxnSpPr>
          <p:cNvPr id="20" name="直接连接符 19"/>
          <p:cNvCxnSpPr/>
          <p:nvPr/>
        </p:nvCxnSpPr>
        <p:spPr>
          <a:xfrm>
            <a:off x="6539230" y="2080260"/>
            <a:ext cx="2797810" cy="0"/>
          </a:xfrm>
          <a:prstGeom prst="line">
            <a:avLst/>
          </a:prstGeom>
          <a:solidFill>
            <a:srgbClr val="474C62"/>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743585" y="4514215"/>
            <a:ext cx="10837545" cy="744855"/>
          </a:xfrm>
          <a:prstGeom prst="roundRect">
            <a:avLst/>
          </a:prstGeom>
          <a:solidFill>
            <a:srgbClr val="474C6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solidFill>
                <a:schemeClr val="bg1"/>
              </a:solidFill>
              <a:cs typeface="+mn-ea"/>
              <a:sym typeface="+mn-lt"/>
            </a:endParaRPr>
          </a:p>
        </p:txBody>
      </p:sp>
      <p:sp>
        <p:nvSpPr>
          <p:cNvPr id="25" name="文本框 24"/>
          <p:cNvSpPr txBox="1"/>
          <p:nvPr/>
        </p:nvSpPr>
        <p:spPr>
          <a:xfrm>
            <a:off x="743585" y="4594860"/>
            <a:ext cx="10497185" cy="865505"/>
          </a:xfrm>
          <a:prstGeom prst="rect">
            <a:avLst/>
          </a:prstGeom>
          <a:solidFill>
            <a:srgbClr val="474C62"/>
          </a:solidFill>
        </p:spPr>
        <p:txBody>
          <a:bodyPr wrap="square" rtlCol="0" anchor="t">
            <a:spAutoFit/>
          </a:bodyPr>
          <a:lstStyle/>
          <a:p>
            <a:pPr algn="l">
              <a:lnSpc>
                <a:spcPct val="140000"/>
              </a:lnSpc>
            </a:pPr>
            <a:r>
              <a:rPr dirty="0">
                <a:solidFill>
                  <a:schemeClr val="bg1"/>
                </a:solidFill>
                <a:cs typeface="+mn-ea"/>
                <a:sym typeface="+mn-lt"/>
              </a:rPr>
              <a:t>This title was first appeared in the Banknotes of Eight Masters of Tang and Song Dynasties</a:t>
            </a:r>
            <a:r>
              <a:rPr lang="zh-CN" dirty="0">
                <a:solidFill>
                  <a:schemeClr val="bg1"/>
                </a:solidFill>
                <a:cs typeface="+mn-ea"/>
                <a:sym typeface="+mn-lt"/>
              </a:rPr>
              <a:t>（《唐宋八大家文钞》）</a:t>
            </a:r>
            <a:r>
              <a:rPr dirty="0">
                <a:solidFill>
                  <a:schemeClr val="bg1"/>
                </a:solidFill>
                <a:cs typeface="+mn-ea"/>
                <a:sym typeface="+mn-lt"/>
              </a:rPr>
              <a:t>.</a:t>
            </a:r>
            <a:endParaRPr dirty="0">
              <a:solidFill>
                <a:schemeClr val="bg1"/>
              </a:solidFill>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1"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5" grpId="0" animBg="1"/>
      <p:bldP spid="25"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p:cNvSpPr/>
          <p:nvPr>
            <p:custDataLst>
              <p:tags r:id="rId1"/>
            </p:custDataLst>
          </p:nvPr>
        </p:nvSpPr>
        <p:spPr>
          <a:xfrm>
            <a:off x="1147011" y="1647558"/>
            <a:ext cx="4819604" cy="3489158"/>
          </a:xfrm>
          <a:prstGeom prst="rect">
            <a:avLst/>
          </a:prstGeom>
          <a:solidFill>
            <a:srgbClr val="474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spcBef>
                <a:spcPts val="100"/>
              </a:spcBef>
              <a:spcAft>
                <a:spcPts val="100"/>
              </a:spcAft>
            </a:pPr>
            <a:endParaRPr lang="zh-CN" altLang="en-US" dirty="0">
              <a:cs typeface="+mn-ea"/>
              <a:sym typeface="+mn-lt"/>
            </a:endParaRPr>
          </a:p>
        </p:txBody>
      </p:sp>
      <p:sp>
        <p:nvSpPr>
          <p:cNvPr id="15" name="矩形: 圆角 14"/>
          <p:cNvSpPr/>
          <p:nvPr>
            <p:custDataLst>
              <p:tags r:id="rId2"/>
            </p:custDataLst>
          </p:nvPr>
        </p:nvSpPr>
        <p:spPr>
          <a:xfrm>
            <a:off x="5966305" y="1647558"/>
            <a:ext cx="4819604" cy="3489158"/>
          </a:xfrm>
          <a:prstGeom prst="rect">
            <a:avLst/>
          </a:prstGeom>
          <a:solidFill>
            <a:srgbClr val="474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spcBef>
                <a:spcPts val="100"/>
              </a:spcBef>
              <a:spcAft>
                <a:spcPts val="100"/>
              </a:spcAft>
            </a:pPr>
            <a:endParaRPr lang="zh-CN" altLang="en-US" dirty="0">
              <a:cs typeface="+mn-ea"/>
              <a:sym typeface="+mn-lt"/>
            </a:endParaRPr>
          </a:p>
        </p:txBody>
      </p:sp>
      <p:sp>
        <p:nvSpPr>
          <p:cNvPr id="30" name="文本框"/>
          <p:cNvSpPr>
            <a:spLocks noChangeArrowheads="1"/>
          </p:cNvSpPr>
          <p:nvPr>
            <p:custDataLst>
              <p:tags r:id="rId3"/>
            </p:custDataLst>
          </p:nvPr>
        </p:nvSpPr>
        <p:spPr bwMode="auto">
          <a:xfrm>
            <a:off x="1454150" y="2040255"/>
            <a:ext cx="8972550" cy="270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2200" b="1" dirty="0">
                <a:solidFill>
                  <a:schemeClr val="bg1"/>
                </a:solidFill>
                <a:uFillTx/>
                <a:latin typeface="Times New Roman" panose="02020603050405020304" charset="0"/>
                <a:ea typeface="+mn-ea"/>
                <a:cs typeface="Times New Roman" panose="02020603050405020304" charset="0"/>
                <a:sym typeface="+mn-lt"/>
              </a:rPr>
              <a:t>The Eight Tang-Song Prose Masters are Han Yu, Liu Zongyuan in Tang Dynasty and Ouyang Xiu, Su Xun, Su Shi, Su Zhe, Wang Anshi, Zeng Gong in Song Dynasty. </a:t>
            </a:r>
            <a:endParaRPr lang="zh-CN" altLang="en-US" sz="2200" b="1" dirty="0">
              <a:solidFill>
                <a:schemeClr val="bg1"/>
              </a:solidFill>
              <a:uFillTx/>
              <a:latin typeface="Times New Roman" panose="02020603050405020304" charset="0"/>
              <a:ea typeface="+mn-ea"/>
              <a:cs typeface="Times New Roman" panose="02020603050405020304" charset="0"/>
              <a:sym typeface="+mn-lt"/>
            </a:endParaRPr>
          </a:p>
          <a:p>
            <a:pPr algn="just" eaLnBrk="1" hangingPunct="1"/>
            <a:r>
              <a:rPr lang="zh-CN" altLang="en-US" sz="2200" b="1" dirty="0">
                <a:solidFill>
                  <a:schemeClr val="bg1"/>
                </a:solidFill>
                <a:uFillTx/>
                <a:latin typeface="Times New Roman" panose="02020603050405020304" charset="0"/>
                <a:ea typeface="+mn-ea"/>
                <a:cs typeface="Times New Roman" panose="02020603050405020304" charset="0"/>
                <a:sym typeface="+mn-lt"/>
              </a:rPr>
              <a:t>Among them, Han Yu and Liu Zongyuan are the leaders of the Ancient Prose Movement in the Tang Dynasty, while Ouyang Xiu and "Three Su"(Su Xun, Su shi, Su Zhe) are the core figures of the Ancient Prose Movement in the Song Dynasty. Wang Anshi and Zeng Gong are the representative figures of Linchuan Literature（临川文学）.</a:t>
            </a:r>
            <a:endParaRPr lang="zh-CN" altLang="en-US" sz="2200" b="1" dirty="0">
              <a:solidFill>
                <a:schemeClr val="bg1"/>
              </a:solidFill>
              <a:uFillTx/>
              <a:latin typeface="Times New Roman" panose="02020603050405020304" charset="0"/>
              <a:ea typeface="+mn-ea"/>
              <a:cs typeface="Times New Roman" panose="02020603050405020304" charset="0"/>
              <a:sym typeface="+mn-lt"/>
            </a:endParaRPr>
          </a:p>
          <a:p>
            <a:pPr algn="just" eaLnBrk="1" hangingPunct="1"/>
            <a:endParaRPr lang="zh-CN" altLang="en-US" sz="2200" b="1" dirty="0">
              <a:solidFill>
                <a:schemeClr val="bg1"/>
              </a:solidFill>
              <a:uFillTx/>
              <a:latin typeface="Times New Roman" panose="02020603050405020304" charset="0"/>
              <a:ea typeface="+mn-ea"/>
              <a:cs typeface="Times New Roman" panose="02020603050405020304" charset="0"/>
              <a:sym typeface="+mn-lt"/>
            </a:endParaRPr>
          </a:p>
        </p:txBody>
      </p:sp>
      <p:sp>
        <p:nvSpPr>
          <p:cNvPr id="3" name="文本框 2"/>
          <p:cNvSpPr txBox="1"/>
          <p:nvPr/>
        </p:nvSpPr>
        <p:spPr>
          <a:xfrm>
            <a:off x="1454150" y="247650"/>
            <a:ext cx="9059545" cy="50927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altLang="zh-CN" sz="2800" dirty="0">
                <a:solidFill>
                  <a:srgbClr val="474C62"/>
                </a:solidFill>
                <a:effectLst/>
                <a:uFillTx/>
                <a:latin typeface="Times New Roman" panose="02020603050405020304" charset="0"/>
                <a:cs typeface="+mn-ea"/>
                <a:sym typeface="+mn-lt"/>
              </a:rPr>
              <a:t>Brief Introduction of The Eight Tang-Song Prose Masters</a:t>
            </a:r>
            <a:endParaRPr lang="en-US" altLang="zh-CN" sz="2800" dirty="0">
              <a:solidFill>
                <a:srgbClr val="474C62"/>
              </a:solidFill>
              <a:effectLst/>
              <a:uFillTx/>
              <a:latin typeface="Times New Roman" panose="02020603050405020304" charset="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76875" y="474557"/>
            <a:ext cx="10876531" cy="4767512"/>
            <a:chOff x="1232686" y="1802673"/>
            <a:chExt cx="10126808" cy="4438886"/>
          </a:xfrm>
          <a:solidFill>
            <a:srgbClr val="474C62"/>
          </a:solidFill>
        </p:grpSpPr>
        <p:sp>
          <p:nvSpPr>
            <p:cNvPr id="27" name="矩形 26"/>
            <p:cNvSpPr/>
            <p:nvPr/>
          </p:nvSpPr>
          <p:spPr>
            <a:xfrm>
              <a:off x="5939462" y="3058443"/>
              <a:ext cx="5420032" cy="31831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28" name="圆角矩形 23"/>
            <p:cNvSpPr/>
            <p:nvPr/>
          </p:nvSpPr>
          <p:spPr>
            <a:xfrm>
              <a:off x="1232686" y="1802673"/>
              <a:ext cx="1952239" cy="436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474C62"/>
                  </a:solidFill>
                  <a:uFillTx/>
                  <a:latin typeface="Times New Roman" panose="02020603050405020304" charset="0"/>
                  <a:cs typeface="+mn-ea"/>
                  <a:sym typeface="+mn-lt"/>
                </a:rPr>
                <a:t>Han Yu (</a:t>
              </a:r>
              <a:r>
                <a:rPr lang="zh-CN" altLang="en-US" sz="2400" dirty="0">
                  <a:solidFill>
                    <a:srgbClr val="474C62"/>
                  </a:solidFill>
                  <a:uFillTx/>
                  <a:latin typeface="Times New Roman" panose="02020603050405020304" charset="0"/>
                  <a:cs typeface="+mn-ea"/>
                  <a:sym typeface="+mn-lt"/>
                </a:rPr>
                <a:t>韩愈</a:t>
              </a:r>
              <a:r>
                <a:rPr lang="en-US" altLang="zh-CN" sz="2400" dirty="0">
                  <a:solidFill>
                    <a:srgbClr val="474C62"/>
                  </a:solidFill>
                  <a:uFillTx/>
                  <a:latin typeface="Times New Roman" panose="02020603050405020304" charset="0"/>
                  <a:cs typeface="+mn-ea"/>
                  <a:sym typeface="+mn-lt"/>
                </a:rPr>
                <a:t>)</a:t>
              </a:r>
              <a:endParaRPr lang="en-US" altLang="zh-CN" sz="2400" dirty="0">
                <a:solidFill>
                  <a:srgbClr val="474C62"/>
                </a:solidFill>
                <a:uFillTx/>
                <a:latin typeface="Times New Roman" panose="02020603050405020304" charset="0"/>
                <a:cs typeface="+mn-ea"/>
                <a:sym typeface="+mn-lt"/>
              </a:endParaRPr>
            </a:p>
          </p:txBody>
        </p:sp>
      </p:grpSp>
      <p:sp>
        <p:nvSpPr>
          <p:cNvPr id="35" name="文本框"/>
          <p:cNvSpPr>
            <a:spLocks noChangeArrowheads="1"/>
          </p:cNvSpPr>
          <p:nvPr>
            <p:custDataLst>
              <p:tags r:id="rId1"/>
            </p:custDataLst>
          </p:nvPr>
        </p:nvSpPr>
        <p:spPr bwMode="auto">
          <a:xfrm>
            <a:off x="5835650" y="1400175"/>
            <a:ext cx="561403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en-US" altLang="zh-CN" dirty="0">
                <a:solidFill>
                  <a:schemeClr val="accent1"/>
                </a:solidFill>
                <a:uFillTx/>
                <a:latin typeface="Times New Roman" panose="02020603050405020304" charset="0"/>
                <a:ea typeface="+mn-ea"/>
                <a:cs typeface="+mn-ea"/>
                <a:sym typeface="+mn-lt"/>
              </a:rPr>
              <a:t>Master works:</a:t>
            </a:r>
            <a:endParaRPr lang="en-US" altLang="zh-CN" dirty="0">
              <a:solidFill>
                <a:schemeClr val="accent1"/>
              </a:solidFill>
              <a:uFillTx/>
              <a:latin typeface="Times New Roman" panose="02020603050405020304" charset="0"/>
              <a:ea typeface="+mn-ea"/>
              <a:cs typeface="+mn-ea"/>
              <a:sym typeface="+mn-lt"/>
            </a:endParaRPr>
          </a:p>
          <a:p>
            <a:pPr algn="just" eaLnBrk="1" hangingPunct="1">
              <a:lnSpc>
                <a:spcPct val="150000"/>
              </a:lnSpc>
            </a:pPr>
            <a:r>
              <a:rPr lang="en-US" altLang="zh-CN" dirty="0">
                <a:solidFill>
                  <a:schemeClr val="bg1"/>
                </a:solidFill>
                <a:uFillTx/>
                <a:latin typeface="Times New Roman" panose="02020603050405020304" charset="0"/>
                <a:ea typeface="+mn-ea"/>
                <a:cs typeface="+mn-ea"/>
                <a:sym typeface="+mn-lt"/>
              </a:rPr>
              <a:t> </a:t>
            </a:r>
            <a:r>
              <a:rPr lang="en-US" altLang="zh-CN" i="1" dirty="0">
                <a:solidFill>
                  <a:schemeClr val="bg1"/>
                </a:solidFill>
                <a:uFillTx/>
                <a:latin typeface="Times New Roman" panose="02020603050405020304" charset="0"/>
                <a:ea typeface="+mn-ea"/>
                <a:cs typeface="+mn-ea"/>
                <a:sym typeface="+mn-lt"/>
              </a:rPr>
              <a:t>Han Changli Collection</a:t>
            </a:r>
            <a:r>
              <a:rPr lang="zh-CN" altLang="en-US" i="1" dirty="0">
                <a:solidFill>
                  <a:schemeClr val="bg1"/>
                </a:solidFill>
                <a:uFillTx/>
                <a:latin typeface="Times New Roman" panose="02020603050405020304" charset="0"/>
                <a:ea typeface="+mn-ea"/>
                <a:cs typeface="+mn-ea"/>
                <a:sym typeface="+mn-lt"/>
              </a:rPr>
              <a:t>（《韩昌黎集》）</a:t>
            </a:r>
            <a:endParaRPr lang="en-US" altLang="zh-CN" i="1" dirty="0">
              <a:solidFill>
                <a:schemeClr val="bg1"/>
              </a:solidFill>
              <a:uFillTx/>
              <a:latin typeface="Times New Roman" panose="02020603050405020304" charset="0"/>
              <a:ea typeface="+mn-ea"/>
              <a:cs typeface="+mn-ea"/>
              <a:sym typeface="+mn-lt"/>
            </a:endParaRPr>
          </a:p>
          <a:p>
            <a:pPr algn="just" eaLnBrk="1" hangingPunct="1">
              <a:lnSpc>
                <a:spcPct val="150000"/>
              </a:lnSpc>
            </a:pPr>
            <a:r>
              <a:rPr lang="en-US" altLang="zh-CN" i="1" dirty="0">
                <a:solidFill>
                  <a:schemeClr val="bg1"/>
                </a:solidFill>
                <a:uFillTx/>
                <a:latin typeface="Times New Roman" panose="02020603050405020304" charset="0"/>
                <a:ea typeface="+mn-ea"/>
                <a:cs typeface="+mn-ea"/>
                <a:sym typeface="+mn-lt"/>
              </a:rPr>
              <a:t>External collection</a:t>
            </a:r>
            <a:r>
              <a:rPr lang="zh-CN" altLang="en-US" i="1" dirty="0">
                <a:solidFill>
                  <a:schemeClr val="bg1"/>
                </a:solidFill>
                <a:uFillTx/>
                <a:latin typeface="Times New Roman" panose="02020603050405020304" charset="0"/>
                <a:ea typeface="+mn-ea"/>
                <a:cs typeface="+mn-ea"/>
                <a:sym typeface="+mn-lt"/>
              </a:rPr>
              <a:t>（《外集》）</a:t>
            </a:r>
            <a:endParaRPr lang="en-US" altLang="zh-CN" i="1" dirty="0">
              <a:solidFill>
                <a:schemeClr val="bg1"/>
              </a:solidFill>
              <a:uFillTx/>
              <a:latin typeface="Times New Roman" panose="02020603050405020304" charset="0"/>
              <a:ea typeface="+mn-ea"/>
              <a:cs typeface="+mn-ea"/>
              <a:sym typeface="+mn-lt"/>
            </a:endParaRPr>
          </a:p>
          <a:p>
            <a:pPr algn="just" eaLnBrk="1" hangingPunct="1">
              <a:lnSpc>
                <a:spcPct val="150000"/>
              </a:lnSpc>
            </a:pPr>
            <a:r>
              <a:rPr lang="en-US" altLang="zh-CN" i="1" dirty="0">
                <a:solidFill>
                  <a:schemeClr val="bg1"/>
                </a:solidFill>
                <a:uFillTx/>
                <a:latin typeface="Times New Roman" panose="02020603050405020304" charset="0"/>
                <a:ea typeface="+mn-ea"/>
                <a:cs typeface="+mn-ea"/>
                <a:sym typeface="+mn-lt"/>
              </a:rPr>
              <a:t>The Teacher's Theory</a:t>
            </a:r>
            <a:r>
              <a:rPr lang="zh-CN" altLang="en-US" i="1" dirty="0">
                <a:solidFill>
                  <a:schemeClr val="bg1"/>
                </a:solidFill>
                <a:uFillTx/>
                <a:latin typeface="Times New Roman" panose="02020603050405020304" charset="0"/>
                <a:ea typeface="+mn-ea"/>
                <a:cs typeface="+mn-ea"/>
                <a:sym typeface="+mn-lt"/>
              </a:rPr>
              <a:t>（《师说》）</a:t>
            </a:r>
            <a:endParaRPr lang="en-US" altLang="zh-CN" i="1" dirty="0">
              <a:solidFill>
                <a:schemeClr val="bg1"/>
              </a:solidFill>
              <a:uFillTx/>
              <a:latin typeface="Times New Roman" panose="02020603050405020304" charset="0"/>
              <a:ea typeface="+mn-ea"/>
              <a:cs typeface="+mn-ea"/>
              <a:sym typeface="+mn-lt"/>
            </a:endParaRPr>
          </a:p>
          <a:p>
            <a:pPr algn="just" eaLnBrk="1" hangingPunct="1">
              <a:lnSpc>
                <a:spcPct val="150000"/>
              </a:lnSpc>
            </a:pPr>
            <a:r>
              <a:rPr lang="zh-CN" altLang="en-US" dirty="0">
                <a:solidFill>
                  <a:schemeClr val="bg1"/>
                </a:solidFill>
                <a:uFillTx/>
                <a:latin typeface="Times New Roman" panose="02020603050405020304" charset="0"/>
                <a:ea typeface="+mn-ea"/>
                <a:cs typeface="+mn-ea"/>
                <a:sym typeface="+mn-lt"/>
              </a:rPr>
              <a:t>Han Yu was a litterateur, philosopher, and thinker of Tang Dynasty.</a:t>
            </a:r>
            <a:r>
              <a:rPr lang="en-US" altLang="zh-CN" dirty="0">
                <a:solidFill>
                  <a:schemeClr val="bg1"/>
                </a:solidFill>
                <a:uFillTx/>
                <a:latin typeface="Times New Roman" panose="02020603050405020304" charset="0"/>
                <a:ea typeface="+mn-ea"/>
                <a:cs typeface="+mn-ea"/>
                <a:sym typeface="+mn-lt"/>
              </a:rPr>
              <a:t> </a:t>
            </a:r>
            <a:r>
              <a:rPr lang="zh-CN" altLang="en-US" dirty="0">
                <a:solidFill>
                  <a:schemeClr val="bg1"/>
                </a:solidFill>
                <a:uFillTx/>
                <a:latin typeface="Times New Roman" panose="02020603050405020304" charset="0"/>
                <a:ea typeface="+mn-ea"/>
                <a:cs typeface="+mn-ea"/>
                <a:sym typeface="+mn-lt"/>
              </a:rPr>
              <a:t>H</a:t>
            </a:r>
            <a:r>
              <a:rPr lang="en-US" altLang="zh-CN" dirty="0">
                <a:solidFill>
                  <a:schemeClr val="bg1"/>
                </a:solidFill>
                <a:uFillTx/>
                <a:latin typeface="Times New Roman" panose="02020603050405020304" charset="0"/>
                <a:ea typeface="+mn-ea"/>
                <a:cs typeface="+mn-ea"/>
                <a:sym typeface="+mn-lt"/>
              </a:rPr>
              <a:t>e</a:t>
            </a:r>
            <a:r>
              <a:rPr lang="zh-CN" altLang="en-US" dirty="0">
                <a:solidFill>
                  <a:schemeClr val="bg1"/>
                </a:solidFill>
                <a:uFillTx/>
                <a:latin typeface="Times New Roman" panose="02020603050405020304" charset="0"/>
                <a:ea typeface="+mn-ea"/>
                <a:cs typeface="+mn-ea"/>
                <a:sym typeface="+mn-lt"/>
              </a:rPr>
              <a:t> was honored as "The Decline of Eight Generations" （文起八代之衰）by Su Shi in Song Dynasty, as well as the head of Eight Masters of Prose in Tang and Song Dynasties.  </a:t>
            </a:r>
            <a:endParaRPr lang="zh-CN" altLang="en-US" dirty="0">
              <a:solidFill>
                <a:schemeClr val="bg1"/>
              </a:solidFill>
              <a:uFillTx/>
              <a:latin typeface="Times New Roman" panose="02020603050405020304" charset="0"/>
              <a:ea typeface="+mn-ea"/>
              <a:cs typeface="+mn-ea"/>
              <a:sym typeface="+mn-lt"/>
            </a:endParaRPr>
          </a:p>
          <a:p>
            <a:pPr algn="just" eaLnBrk="1" hangingPunct="1">
              <a:lnSpc>
                <a:spcPct val="150000"/>
              </a:lnSpc>
            </a:pPr>
            <a:endParaRPr lang="en-US" altLang="zh-CN" sz="1600" i="1" dirty="0">
              <a:solidFill>
                <a:schemeClr val="bg1"/>
              </a:solidFill>
              <a:uFillTx/>
              <a:latin typeface="Times New Roman" panose="02020603050405020304" charset="0"/>
              <a:ea typeface="+mn-ea"/>
              <a:cs typeface="+mn-ea"/>
              <a:sym typeface="+mn-lt"/>
            </a:endParaRPr>
          </a:p>
          <a:p>
            <a:pPr algn="just" eaLnBrk="1" hangingPunct="1">
              <a:lnSpc>
                <a:spcPct val="150000"/>
              </a:lnSpc>
            </a:pPr>
            <a:endParaRPr lang="en-US" altLang="zh-CN" sz="1600" i="1" dirty="0">
              <a:solidFill>
                <a:schemeClr val="bg1"/>
              </a:solidFill>
              <a:uFillTx/>
              <a:latin typeface="Times New Roman" panose="02020603050405020304" charset="0"/>
              <a:ea typeface="+mn-ea"/>
              <a:cs typeface="+mn-ea"/>
              <a:sym typeface="+mn-lt"/>
            </a:endParaRPr>
          </a:p>
        </p:txBody>
      </p:sp>
      <p:pic>
        <p:nvPicPr>
          <p:cNvPr id="2" name="图片 1"/>
          <p:cNvPicPr>
            <a:picLocks noChangeAspect="1"/>
          </p:cNvPicPr>
          <p:nvPr/>
        </p:nvPicPr>
        <p:blipFill>
          <a:blip r:embed="rId2"/>
          <a:stretch>
            <a:fillRect/>
          </a:stretch>
        </p:blipFill>
        <p:spPr>
          <a:xfrm>
            <a:off x="765175" y="1094105"/>
            <a:ext cx="3894455" cy="5169535"/>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76875" y="474557"/>
            <a:ext cx="10876531" cy="4767512"/>
            <a:chOff x="1232686" y="1802673"/>
            <a:chExt cx="10126808" cy="4438886"/>
          </a:xfrm>
          <a:solidFill>
            <a:srgbClr val="474C62"/>
          </a:solidFill>
        </p:grpSpPr>
        <p:sp>
          <p:nvSpPr>
            <p:cNvPr id="27" name="矩形 26"/>
            <p:cNvSpPr/>
            <p:nvPr/>
          </p:nvSpPr>
          <p:spPr>
            <a:xfrm>
              <a:off x="5939462" y="3058443"/>
              <a:ext cx="5420032" cy="31831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28" name="圆角矩形 23"/>
            <p:cNvSpPr/>
            <p:nvPr/>
          </p:nvSpPr>
          <p:spPr>
            <a:xfrm>
              <a:off x="1232686" y="1802673"/>
              <a:ext cx="2816025" cy="436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474C62"/>
                  </a:solidFill>
                  <a:uFillTx/>
                  <a:latin typeface="Times New Roman" panose="02020603050405020304" charset="0"/>
                  <a:cs typeface="+mn-ea"/>
                  <a:sym typeface="+mn-lt"/>
                </a:rPr>
                <a:t>Liu Zongyuan (</a:t>
              </a:r>
              <a:r>
                <a:rPr lang="zh-CN" altLang="en-US" sz="2400" dirty="0">
                  <a:solidFill>
                    <a:srgbClr val="474C62"/>
                  </a:solidFill>
                  <a:uFillTx/>
                  <a:latin typeface="Times New Roman" panose="02020603050405020304" charset="0"/>
                  <a:cs typeface="+mn-ea"/>
                  <a:sym typeface="+mn-lt"/>
                </a:rPr>
                <a:t>柳宗元</a:t>
              </a:r>
              <a:r>
                <a:rPr lang="en-US" altLang="zh-CN" sz="2400" dirty="0">
                  <a:solidFill>
                    <a:srgbClr val="474C62"/>
                  </a:solidFill>
                  <a:uFillTx/>
                  <a:latin typeface="Times New Roman" panose="02020603050405020304" charset="0"/>
                  <a:cs typeface="+mn-ea"/>
                  <a:sym typeface="+mn-lt"/>
                </a:rPr>
                <a:t>)</a:t>
              </a:r>
              <a:endParaRPr lang="en-US" altLang="zh-CN" sz="2400" dirty="0">
                <a:solidFill>
                  <a:srgbClr val="474C62"/>
                </a:solidFill>
                <a:uFillTx/>
                <a:latin typeface="Times New Roman" panose="02020603050405020304" charset="0"/>
                <a:cs typeface="+mn-ea"/>
                <a:sym typeface="+mn-lt"/>
              </a:endParaRPr>
            </a:p>
          </p:txBody>
        </p:sp>
      </p:grpSp>
      <p:sp>
        <p:nvSpPr>
          <p:cNvPr id="35" name="文本框"/>
          <p:cNvSpPr>
            <a:spLocks noChangeArrowheads="1"/>
          </p:cNvSpPr>
          <p:nvPr>
            <p:custDataLst>
              <p:tags r:id="rId1"/>
            </p:custDataLst>
          </p:nvPr>
        </p:nvSpPr>
        <p:spPr bwMode="auto">
          <a:xfrm>
            <a:off x="5835650" y="1400175"/>
            <a:ext cx="5614035" cy="490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en-US" altLang="zh-CN" dirty="0">
                <a:solidFill>
                  <a:schemeClr val="accent1"/>
                </a:solidFill>
                <a:uFillTx/>
                <a:latin typeface="Times New Roman" panose="02020603050405020304" charset="0"/>
                <a:ea typeface="+mn-ea"/>
                <a:cs typeface="+mn-ea"/>
                <a:sym typeface="+mn-lt"/>
              </a:rPr>
              <a:t>Master works:</a:t>
            </a:r>
            <a:endParaRPr lang="en-US" altLang="zh-CN" dirty="0">
              <a:solidFill>
                <a:schemeClr val="accent1"/>
              </a:solidFill>
              <a:uFillTx/>
              <a:latin typeface="Times New Roman" panose="02020603050405020304" charset="0"/>
              <a:ea typeface="+mn-ea"/>
              <a:cs typeface="+mn-ea"/>
              <a:sym typeface="+mn-lt"/>
            </a:endParaRPr>
          </a:p>
          <a:p>
            <a:pPr algn="just" eaLnBrk="1" hangingPunct="1">
              <a:lnSpc>
                <a:spcPct val="150000"/>
              </a:lnSpc>
            </a:pPr>
            <a:r>
              <a:rPr lang="en-US" altLang="zh-CN" i="1" dirty="0">
                <a:solidFill>
                  <a:schemeClr val="bg1"/>
                </a:solidFill>
                <a:uFillTx/>
                <a:latin typeface="Times New Roman" panose="02020603050405020304" charset="0"/>
                <a:ea typeface="+mn-ea"/>
                <a:cs typeface="+mn-ea"/>
                <a:sym typeface="+mn-lt"/>
              </a:rPr>
              <a:t>Liu He Dong Colloection</a:t>
            </a:r>
            <a:r>
              <a:rPr lang="zh-CN" altLang="en-US" i="1" dirty="0">
                <a:solidFill>
                  <a:schemeClr val="bg1"/>
                </a:solidFill>
                <a:uFillTx/>
                <a:latin typeface="Times New Roman" panose="02020603050405020304" charset="0"/>
                <a:ea typeface="+mn-ea"/>
                <a:cs typeface="+mn-ea"/>
                <a:sym typeface="+mn-lt"/>
              </a:rPr>
              <a:t>（《柳河东集》）</a:t>
            </a:r>
            <a:endParaRPr lang="en-US" altLang="zh-CN" i="1" dirty="0">
              <a:solidFill>
                <a:schemeClr val="bg1"/>
              </a:solidFill>
              <a:uFillTx/>
              <a:latin typeface="Times New Roman" panose="02020603050405020304" charset="0"/>
              <a:ea typeface="+mn-ea"/>
              <a:cs typeface="+mn-ea"/>
              <a:sym typeface="+mn-lt"/>
            </a:endParaRPr>
          </a:p>
          <a:p>
            <a:pPr algn="just" eaLnBrk="1" hangingPunct="1">
              <a:lnSpc>
                <a:spcPct val="150000"/>
              </a:lnSpc>
            </a:pPr>
            <a:r>
              <a:rPr dirty="0">
                <a:solidFill>
                  <a:schemeClr val="bg1"/>
                </a:solidFill>
                <a:uFillTx/>
                <a:latin typeface="Times New Roman" panose="02020603050405020304" charset="0"/>
                <a:ea typeface="+mn-ea"/>
                <a:cs typeface="+mn-ea"/>
                <a:sym typeface="+mn-lt"/>
              </a:rPr>
              <a:t>Liu Zongyuan was a litterateur, philosopher, proser and thinker of the Tang Dynasty. He was known as "Liu Hedong", " Mr. Hedong ", as well as "Liu Liuzhou" because of his official end of feudal provincial of Liuzhou. </a:t>
            </a:r>
            <a:endParaRPr dirty="0">
              <a:solidFill>
                <a:schemeClr val="bg1"/>
              </a:solidFill>
              <a:uFillTx/>
              <a:latin typeface="Times New Roman" panose="02020603050405020304" charset="0"/>
              <a:ea typeface="+mn-ea"/>
              <a:cs typeface="+mn-ea"/>
              <a:sym typeface="+mn-lt"/>
            </a:endParaRPr>
          </a:p>
          <a:p>
            <a:pPr algn="just" eaLnBrk="1" hangingPunct="1">
              <a:lnSpc>
                <a:spcPct val="150000"/>
              </a:lnSpc>
            </a:pPr>
            <a:r>
              <a:rPr sz="1800" dirty="0">
                <a:solidFill>
                  <a:schemeClr val="bg1"/>
                </a:solidFill>
                <a:uFillTx/>
                <a:latin typeface="Times New Roman" panose="02020603050405020304" charset="0"/>
                <a:ea typeface="+mn-ea"/>
                <a:cs typeface="+mn-ea"/>
                <a:sym typeface="+mn-lt"/>
              </a:rPr>
              <a:t>He was a deep-thinking philosopher and great litterateur, who attached importance to the content of the article and advocated that writings should be practical.</a:t>
            </a:r>
            <a:endParaRPr sz="1800" dirty="0">
              <a:solidFill>
                <a:schemeClr val="bg1"/>
              </a:solidFill>
              <a:uFillTx/>
              <a:latin typeface="Times New Roman" panose="02020603050405020304" charset="0"/>
              <a:ea typeface="+mn-ea"/>
              <a:cs typeface="+mn-ea"/>
              <a:sym typeface="+mn-lt"/>
            </a:endParaRPr>
          </a:p>
          <a:p>
            <a:pPr algn="just" eaLnBrk="1" hangingPunct="1">
              <a:lnSpc>
                <a:spcPct val="150000"/>
              </a:lnSpc>
            </a:pPr>
            <a:endParaRPr lang="en-US" altLang="zh-CN" sz="1600" i="1" dirty="0">
              <a:solidFill>
                <a:schemeClr val="bg1"/>
              </a:solidFill>
              <a:uFillTx/>
              <a:latin typeface="Times New Roman" panose="02020603050405020304" charset="0"/>
              <a:ea typeface="+mn-ea"/>
              <a:cs typeface="+mn-ea"/>
              <a:sym typeface="+mn-lt"/>
            </a:endParaRPr>
          </a:p>
        </p:txBody>
      </p:sp>
      <p:pic>
        <p:nvPicPr>
          <p:cNvPr id="3" name="图片 2"/>
          <p:cNvPicPr>
            <a:picLocks noChangeAspect="1"/>
          </p:cNvPicPr>
          <p:nvPr/>
        </p:nvPicPr>
        <p:blipFill>
          <a:blip r:embed="rId2"/>
          <a:stretch>
            <a:fillRect/>
          </a:stretch>
        </p:blipFill>
        <p:spPr>
          <a:xfrm>
            <a:off x="1238250" y="1261110"/>
            <a:ext cx="3847465" cy="5039995"/>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76875" y="474557"/>
            <a:ext cx="10876531" cy="4767512"/>
            <a:chOff x="1232686" y="1802673"/>
            <a:chExt cx="10126808" cy="4438886"/>
          </a:xfrm>
          <a:solidFill>
            <a:srgbClr val="474C62"/>
          </a:solidFill>
        </p:grpSpPr>
        <p:sp>
          <p:nvSpPr>
            <p:cNvPr id="27" name="矩形 26"/>
            <p:cNvSpPr/>
            <p:nvPr/>
          </p:nvSpPr>
          <p:spPr>
            <a:xfrm>
              <a:off x="5939462" y="3058443"/>
              <a:ext cx="5420032" cy="31831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28" name="圆角矩形 23"/>
            <p:cNvSpPr/>
            <p:nvPr/>
          </p:nvSpPr>
          <p:spPr>
            <a:xfrm>
              <a:off x="1232686" y="1802673"/>
              <a:ext cx="2816025" cy="436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474C62"/>
                  </a:solidFill>
                  <a:uFillTx/>
                  <a:latin typeface="Times New Roman" panose="02020603050405020304" charset="0"/>
                  <a:cs typeface="+mn-ea"/>
                  <a:sym typeface="+mn-lt"/>
                </a:rPr>
                <a:t>Ouyang xiu (</a:t>
              </a:r>
              <a:r>
                <a:rPr lang="zh-CN" altLang="en-US" sz="2400" dirty="0">
                  <a:solidFill>
                    <a:srgbClr val="474C62"/>
                  </a:solidFill>
                  <a:uFillTx/>
                  <a:latin typeface="Times New Roman" panose="02020603050405020304" charset="0"/>
                  <a:cs typeface="+mn-ea"/>
                  <a:sym typeface="+mn-lt"/>
                </a:rPr>
                <a:t>欧阳修</a:t>
              </a:r>
              <a:r>
                <a:rPr lang="en-US" altLang="zh-CN" sz="2400" dirty="0">
                  <a:solidFill>
                    <a:srgbClr val="474C62"/>
                  </a:solidFill>
                  <a:uFillTx/>
                  <a:latin typeface="Times New Roman" panose="02020603050405020304" charset="0"/>
                  <a:cs typeface="+mn-ea"/>
                  <a:sym typeface="+mn-lt"/>
                </a:rPr>
                <a:t>)</a:t>
              </a:r>
              <a:endParaRPr lang="en-US" altLang="zh-CN" sz="2400" dirty="0">
                <a:solidFill>
                  <a:srgbClr val="474C62"/>
                </a:solidFill>
                <a:uFillTx/>
                <a:latin typeface="Times New Roman" panose="02020603050405020304" charset="0"/>
                <a:cs typeface="+mn-ea"/>
                <a:sym typeface="+mn-lt"/>
              </a:endParaRPr>
            </a:p>
          </p:txBody>
        </p:sp>
      </p:grpSp>
      <p:sp>
        <p:nvSpPr>
          <p:cNvPr id="35" name="文本框"/>
          <p:cNvSpPr>
            <a:spLocks noChangeArrowheads="1"/>
          </p:cNvSpPr>
          <p:nvPr>
            <p:custDataLst>
              <p:tags r:id="rId1"/>
            </p:custDataLst>
          </p:nvPr>
        </p:nvSpPr>
        <p:spPr bwMode="auto">
          <a:xfrm>
            <a:off x="5835650" y="1400175"/>
            <a:ext cx="5614035" cy="490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en-US" altLang="zh-CN" dirty="0">
                <a:solidFill>
                  <a:schemeClr val="accent1"/>
                </a:solidFill>
                <a:uFillTx/>
                <a:latin typeface="Times New Roman" panose="02020603050405020304" charset="0"/>
                <a:ea typeface="+mn-ea"/>
                <a:cs typeface="+mn-ea"/>
                <a:sym typeface="+mn-lt"/>
              </a:rPr>
              <a:t>Master works:</a:t>
            </a:r>
            <a:endParaRPr lang="en-US" altLang="zh-CN" dirty="0">
              <a:solidFill>
                <a:schemeClr val="accent1"/>
              </a:solidFill>
              <a:uFillTx/>
              <a:latin typeface="Times New Roman" panose="02020603050405020304" charset="0"/>
              <a:ea typeface="+mn-ea"/>
              <a:cs typeface="+mn-ea"/>
              <a:sym typeface="+mn-lt"/>
            </a:endParaRPr>
          </a:p>
          <a:p>
            <a:pPr algn="just" eaLnBrk="1" hangingPunct="1">
              <a:lnSpc>
                <a:spcPct val="150000"/>
              </a:lnSpc>
            </a:pPr>
            <a:r>
              <a:rPr lang="en-US" altLang="zh-CN" i="1" dirty="0">
                <a:solidFill>
                  <a:schemeClr val="bg1"/>
                </a:solidFill>
                <a:uFillTx/>
                <a:latin typeface="Times New Roman" panose="02020603050405020304" charset="0"/>
                <a:ea typeface="+mn-ea"/>
                <a:cs typeface="+mn-ea"/>
                <a:sym typeface="+mn-lt"/>
              </a:rPr>
              <a:t>The Anthology of Ouyang Wenzhong Gong</a:t>
            </a:r>
            <a:endParaRPr lang="en-US" altLang="zh-CN" i="1" dirty="0">
              <a:solidFill>
                <a:schemeClr val="bg1"/>
              </a:solidFill>
              <a:uFillTx/>
              <a:latin typeface="Times New Roman" panose="02020603050405020304" charset="0"/>
              <a:ea typeface="+mn-ea"/>
              <a:cs typeface="+mn-ea"/>
              <a:sym typeface="+mn-lt"/>
            </a:endParaRPr>
          </a:p>
          <a:p>
            <a:pPr algn="just" eaLnBrk="1" hangingPunct="1">
              <a:lnSpc>
                <a:spcPct val="150000"/>
              </a:lnSpc>
            </a:pPr>
            <a:r>
              <a:rPr lang="zh-CN" altLang="en-US" i="1" dirty="0">
                <a:solidFill>
                  <a:schemeClr val="bg1"/>
                </a:solidFill>
                <a:uFillTx/>
                <a:latin typeface="Times New Roman" panose="02020603050405020304" charset="0"/>
                <a:ea typeface="+mn-ea"/>
                <a:cs typeface="+mn-ea"/>
                <a:sym typeface="+mn-lt"/>
              </a:rPr>
              <a:t>（《欧阳文忠公文集》）</a:t>
            </a:r>
            <a:endParaRPr lang="en-US" altLang="zh-CN" i="1" dirty="0">
              <a:solidFill>
                <a:schemeClr val="bg1"/>
              </a:solidFill>
              <a:uFillTx/>
              <a:latin typeface="Times New Roman" panose="02020603050405020304" charset="0"/>
              <a:ea typeface="+mn-ea"/>
              <a:cs typeface="+mn-ea"/>
              <a:sym typeface="+mn-lt"/>
            </a:endParaRPr>
          </a:p>
          <a:p>
            <a:pPr algn="just" eaLnBrk="1" hangingPunct="1">
              <a:lnSpc>
                <a:spcPct val="150000"/>
              </a:lnSpc>
            </a:pPr>
            <a:r>
              <a:rPr dirty="0">
                <a:solidFill>
                  <a:schemeClr val="bg1"/>
                </a:solidFill>
                <a:uFillTx/>
                <a:latin typeface="Times New Roman" panose="02020603050405020304" charset="0"/>
                <a:ea typeface="+mn-ea"/>
                <a:cs typeface="+mn-ea"/>
                <a:sym typeface="+mn-lt"/>
              </a:rPr>
              <a:t>Ouyang Xiu was a statesman, litterateur, historian and poet in the Northern Song Dynasty. He was called the "Liu Yi scholar"</a:t>
            </a:r>
            <a:r>
              <a:rPr lang="en-US" dirty="0">
                <a:solidFill>
                  <a:schemeClr val="bg1"/>
                </a:solidFill>
                <a:uFillTx/>
                <a:latin typeface="Times New Roman" panose="02020603050405020304" charset="0"/>
                <a:ea typeface="+mn-ea"/>
                <a:cs typeface="+mn-ea"/>
                <a:sym typeface="+mn-lt"/>
              </a:rPr>
              <a:t>(</a:t>
            </a:r>
            <a:r>
              <a:rPr lang="zh-CN" altLang="en-US" dirty="0">
                <a:solidFill>
                  <a:schemeClr val="bg1"/>
                </a:solidFill>
                <a:uFillTx/>
                <a:latin typeface="Times New Roman" panose="02020603050405020304" charset="0"/>
                <a:ea typeface="+mn-ea"/>
                <a:cs typeface="+mn-ea"/>
                <a:sym typeface="+mn-lt"/>
              </a:rPr>
              <a:t>六一居士</a:t>
            </a:r>
            <a:r>
              <a:rPr lang="en-US" dirty="0">
                <a:solidFill>
                  <a:schemeClr val="bg1"/>
                </a:solidFill>
                <a:uFillTx/>
                <a:latin typeface="Times New Roman" panose="02020603050405020304" charset="0"/>
                <a:ea typeface="+mn-ea"/>
                <a:cs typeface="+mn-ea"/>
                <a:sym typeface="+mn-lt"/>
              </a:rPr>
              <a:t>)</a:t>
            </a:r>
            <a:r>
              <a:rPr dirty="0">
                <a:solidFill>
                  <a:schemeClr val="bg1"/>
                </a:solidFill>
                <a:uFillTx/>
                <a:latin typeface="Times New Roman" panose="02020603050405020304" charset="0"/>
                <a:ea typeface="+mn-ea"/>
                <a:cs typeface="+mn-ea"/>
                <a:sym typeface="+mn-lt"/>
              </a:rPr>
              <a:t>, which means that he had ten thousand volumes of collections, a thousand volumes of collections of inscriptions</a:t>
            </a:r>
            <a:r>
              <a:rPr lang="zh-CN" dirty="0">
                <a:solidFill>
                  <a:schemeClr val="bg1"/>
                </a:solidFill>
                <a:uFillTx/>
                <a:latin typeface="Times New Roman" panose="02020603050405020304" charset="0"/>
                <a:ea typeface="+mn-ea"/>
                <a:cs typeface="+mn-ea"/>
                <a:sym typeface="+mn-lt"/>
              </a:rPr>
              <a:t>（金石遗文一千卷）</a:t>
            </a:r>
            <a:r>
              <a:rPr dirty="0">
                <a:solidFill>
                  <a:schemeClr val="bg1"/>
                </a:solidFill>
                <a:uFillTx/>
                <a:latin typeface="Times New Roman" panose="02020603050405020304" charset="0"/>
                <a:ea typeface="+mn-ea"/>
                <a:cs typeface="+mn-ea"/>
                <a:sym typeface="+mn-lt"/>
              </a:rPr>
              <a:t> of Xia, Shang, Zhou Dynasties</a:t>
            </a:r>
            <a:r>
              <a:rPr lang="zh-CN" dirty="0">
                <a:solidFill>
                  <a:schemeClr val="bg1"/>
                </a:solidFill>
                <a:uFillTx/>
                <a:latin typeface="Times New Roman" panose="02020603050405020304" charset="0"/>
                <a:ea typeface="+mn-ea"/>
                <a:cs typeface="+mn-ea"/>
                <a:sym typeface="+mn-lt"/>
              </a:rPr>
              <a:t>（三代）</a:t>
            </a:r>
            <a:r>
              <a:rPr dirty="0">
                <a:solidFill>
                  <a:schemeClr val="bg1"/>
                </a:solidFill>
                <a:uFillTx/>
                <a:latin typeface="Times New Roman" panose="02020603050405020304" charset="0"/>
                <a:ea typeface="+mn-ea"/>
                <a:cs typeface="+mn-ea"/>
                <a:sym typeface="+mn-lt"/>
              </a:rPr>
              <a:t>, a piano, a chess, a pot of wine and a </a:t>
            </a:r>
            <a:r>
              <a:rPr dirty="0">
                <a:solidFill>
                  <a:schemeClr val="tx1"/>
                </a:solidFill>
                <a:uFillTx/>
                <a:latin typeface="Times New Roman" panose="02020603050405020304" charset="0"/>
                <a:ea typeface="+mn-ea"/>
                <a:cs typeface="+mn-ea"/>
                <a:sym typeface="+mn-lt"/>
              </a:rPr>
              <a:t>drunk man alone.</a:t>
            </a:r>
            <a:endParaRPr dirty="0">
              <a:solidFill>
                <a:schemeClr val="tx1"/>
              </a:solidFill>
              <a:uFillTx/>
              <a:latin typeface="Times New Roman" panose="02020603050405020304" charset="0"/>
              <a:ea typeface="+mn-ea"/>
              <a:cs typeface="+mn-ea"/>
              <a:sym typeface="+mn-lt"/>
            </a:endParaRPr>
          </a:p>
        </p:txBody>
      </p:sp>
      <p:pic>
        <p:nvPicPr>
          <p:cNvPr id="2" name="图片 1"/>
          <p:cNvPicPr>
            <a:picLocks noChangeAspect="1"/>
          </p:cNvPicPr>
          <p:nvPr>
            <p:custDataLst>
              <p:tags r:id="rId2"/>
            </p:custDataLst>
          </p:nvPr>
        </p:nvPicPr>
        <p:blipFill>
          <a:blip r:embed="rId3"/>
          <a:stretch>
            <a:fillRect/>
          </a:stretch>
        </p:blipFill>
        <p:spPr>
          <a:xfrm>
            <a:off x="956310" y="1103630"/>
            <a:ext cx="3825875" cy="5391785"/>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down)">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76875" y="474557"/>
            <a:ext cx="10876531" cy="4767512"/>
            <a:chOff x="1232686" y="1802673"/>
            <a:chExt cx="10126808" cy="4438886"/>
          </a:xfrm>
          <a:solidFill>
            <a:srgbClr val="474C62"/>
          </a:solidFill>
        </p:grpSpPr>
        <p:sp>
          <p:nvSpPr>
            <p:cNvPr id="27" name="矩形 26"/>
            <p:cNvSpPr/>
            <p:nvPr/>
          </p:nvSpPr>
          <p:spPr>
            <a:xfrm>
              <a:off x="5939462" y="3058443"/>
              <a:ext cx="5420032" cy="31831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28" name="圆角矩形 23"/>
            <p:cNvSpPr/>
            <p:nvPr/>
          </p:nvSpPr>
          <p:spPr>
            <a:xfrm>
              <a:off x="1232686" y="1802673"/>
              <a:ext cx="2816025" cy="436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474C62"/>
                  </a:solidFill>
                  <a:uFillTx/>
                  <a:latin typeface="Times New Roman" panose="02020603050405020304" charset="0"/>
                  <a:cs typeface="+mn-ea"/>
                  <a:sym typeface="+mn-lt"/>
                </a:rPr>
                <a:t>Su Xun (</a:t>
              </a:r>
              <a:r>
                <a:rPr lang="zh-CN" altLang="en-US" sz="2400" dirty="0">
                  <a:solidFill>
                    <a:srgbClr val="474C62"/>
                  </a:solidFill>
                  <a:uFillTx/>
                  <a:latin typeface="Times New Roman" panose="02020603050405020304" charset="0"/>
                  <a:cs typeface="+mn-ea"/>
                  <a:sym typeface="+mn-lt"/>
                </a:rPr>
                <a:t>苏洵</a:t>
              </a:r>
              <a:r>
                <a:rPr lang="en-US" altLang="zh-CN" sz="2400" dirty="0">
                  <a:solidFill>
                    <a:srgbClr val="474C62"/>
                  </a:solidFill>
                  <a:uFillTx/>
                  <a:latin typeface="Times New Roman" panose="02020603050405020304" charset="0"/>
                  <a:cs typeface="+mn-ea"/>
                  <a:sym typeface="+mn-lt"/>
                </a:rPr>
                <a:t>)</a:t>
              </a:r>
              <a:endParaRPr lang="en-US" altLang="zh-CN" sz="2400" dirty="0">
                <a:solidFill>
                  <a:srgbClr val="474C62"/>
                </a:solidFill>
                <a:uFillTx/>
                <a:latin typeface="Times New Roman" panose="02020603050405020304" charset="0"/>
                <a:cs typeface="+mn-ea"/>
                <a:sym typeface="+mn-lt"/>
              </a:endParaRPr>
            </a:p>
          </p:txBody>
        </p:sp>
      </p:grpSp>
      <p:sp>
        <p:nvSpPr>
          <p:cNvPr id="35" name="文本框"/>
          <p:cNvSpPr>
            <a:spLocks noChangeArrowheads="1"/>
          </p:cNvSpPr>
          <p:nvPr>
            <p:custDataLst>
              <p:tags r:id="rId1"/>
            </p:custDataLst>
          </p:nvPr>
        </p:nvSpPr>
        <p:spPr bwMode="auto">
          <a:xfrm>
            <a:off x="5835650" y="1400175"/>
            <a:ext cx="5614035" cy="490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en-US" altLang="zh-CN" dirty="0">
                <a:solidFill>
                  <a:schemeClr val="accent1"/>
                </a:solidFill>
                <a:uFillTx/>
                <a:latin typeface="Times New Roman" panose="02020603050405020304" charset="0"/>
                <a:ea typeface="+mn-ea"/>
                <a:cs typeface="+mn-ea"/>
                <a:sym typeface="+mn-lt"/>
              </a:rPr>
              <a:t>Master works:</a:t>
            </a:r>
            <a:endParaRPr lang="en-US" altLang="zh-CN" dirty="0">
              <a:solidFill>
                <a:schemeClr val="accent1"/>
              </a:solidFill>
              <a:uFillTx/>
              <a:latin typeface="Times New Roman" panose="02020603050405020304" charset="0"/>
              <a:ea typeface="+mn-ea"/>
              <a:cs typeface="+mn-ea"/>
              <a:sym typeface="+mn-lt"/>
            </a:endParaRPr>
          </a:p>
          <a:p>
            <a:pPr algn="just" eaLnBrk="1" hangingPunct="1">
              <a:lnSpc>
                <a:spcPct val="150000"/>
              </a:lnSpc>
            </a:pPr>
            <a:r>
              <a:rPr lang="en-US" altLang="zh-CN" i="1" dirty="0">
                <a:solidFill>
                  <a:schemeClr val="bg1"/>
                </a:solidFill>
                <a:uFillTx/>
                <a:latin typeface="Times New Roman" panose="02020603050405020304" charset="0"/>
                <a:ea typeface="+mn-ea"/>
                <a:cs typeface="+mn-ea"/>
                <a:sym typeface="+mn-lt"/>
              </a:rPr>
              <a:t>Heng Lun</a:t>
            </a:r>
            <a:r>
              <a:rPr lang="zh-CN" altLang="en-US" i="1" dirty="0">
                <a:solidFill>
                  <a:schemeClr val="bg1"/>
                </a:solidFill>
                <a:uFillTx/>
                <a:latin typeface="Times New Roman" panose="02020603050405020304" charset="0"/>
                <a:ea typeface="+mn-ea"/>
                <a:cs typeface="+mn-ea"/>
                <a:sym typeface="+mn-lt"/>
              </a:rPr>
              <a:t>（《衡论》）</a:t>
            </a:r>
            <a:endParaRPr lang="en-US" altLang="zh-CN" i="1" dirty="0">
              <a:solidFill>
                <a:schemeClr val="bg1"/>
              </a:solidFill>
              <a:uFillTx/>
              <a:latin typeface="Times New Roman" panose="02020603050405020304" charset="0"/>
              <a:ea typeface="+mn-ea"/>
              <a:cs typeface="+mn-ea"/>
              <a:sym typeface="+mn-lt"/>
            </a:endParaRPr>
          </a:p>
          <a:p>
            <a:pPr algn="just" eaLnBrk="1" hangingPunct="1">
              <a:lnSpc>
                <a:spcPct val="150000"/>
              </a:lnSpc>
            </a:pPr>
            <a:r>
              <a:rPr lang="en-US" altLang="zh-CN" i="1" dirty="0">
                <a:solidFill>
                  <a:schemeClr val="bg1"/>
                </a:solidFill>
                <a:uFillTx/>
                <a:latin typeface="Times New Roman" panose="02020603050405020304" charset="0"/>
                <a:ea typeface="+mn-ea"/>
                <a:cs typeface="+mn-ea"/>
                <a:sym typeface="+mn-lt"/>
              </a:rPr>
              <a:t>The Book to the Emperor</a:t>
            </a:r>
            <a:r>
              <a:rPr lang="zh-CN" altLang="en-US" i="1" dirty="0">
                <a:solidFill>
                  <a:schemeClr val="bg1"/>
                </a:solidFill>
                <a:uFillTx/>
                <a:latin typeface="Times New Roman" panose="02020603050405020304" charset="0"/>
                <a:ea typeface="+mn-ea"/>
                <a:cs typeface="+mn-ea"/>
                <a:sym typeface="+mn-lt"/>
              </a:rPr>
              <a:t>（《上皇帝书》）</a:t>
            </a:r>
            <a:endParaRPr lang="en-US" altLang="zh-CN" i="1" dirty="0">
              <a:solidFill>
                <a:schemeClr val="bg1"/>
              </a:solidFill>
              <a:uFillTx/>
              <a:latin typeface="Times New Roman" panose="02020603050405020304" charset="0"/>
              <a:ea typeface="+mn-ea"/>
              <a:cs typeface="+mn-ea"/>
              <a:sym typeface="+mn-lt"/>
            </a:endParaRPr>
          </a:p>
          <a:p>
            <a:pPr algn="just" eaLnBrk="1" hangingPunct="1">
              <a:lnSpc>
                <a:spcPct val="150000"/>
              </a:lnSpc>
            </a:pPr>
            <a:r>
              <a:rPr dirty="0">
                <a:solidFill>
                  <a:schemeClr val="bg1"/>
                </a:solidFill>
                <a:uFillTx/>
                <a:latin typeface="Times New Roman" panose="02020603050405020304" charset="0"/>
                <a:ea typeface="+mn-ea"/>
                <a:cs typeface="+mn-ea"/>
                <a:sym typeface="+mn-lt"/>
              </a:rPr>
              <a:t>Owing to his great understanding of social reality, he was good at summing up experience and lessons from past history. Therefore, putting aside certain pedantic and biased views in his political discourse, many of them were still right on the spot. </a:t>
            </a:r>
            <a:endParaRPr dirty="0">
              <a:solidFill>
                <a:schemeClr val="bg1"/>
              </a:solidFill>
              <a:uFillTx/>
              <a:latin typeface="Times New Roman" panose="02020603050405020304" charset="0"/>
              <a:ea typeface="+mn-ea"/>
              <a:cs typeface="+mn-ea"/>
              <a:sym typeface="+mn-lt"/>
            </a:endParaRPr>
          </a:p>
        </p:txBody>
      </p:sp>
      <p:pic>
        <p:nvPicPr>
          <p:cNvPr id="3" name="图片 2"/>
          <p:cNvPicPr>
            <a:picLocks noChangeAspect="1"/>
          </p:cNvPicPr>
          <p:nvPr/>
        </p:nvPicPr>
        <p:blipFill>
          <a:blip r:embed="rId2"/>
          <a:stretch>
            <a:fillRect/>
          </a:stretch>
        </p:blipFill>
        <p:spPr>
          <a:xfrm>
            <a:off x="1189355" y="1209675"/>
            <a:ext cx="3460115" cy="5166995"/>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down)">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76875" y="474557"/>
            <a:ext cx="10876531" cy="4767512"/>
            <a:chOff x="1232686" y="1802673"/>
            <a:chExt cx="10126808" cy="4438886"/>
          </a:xfrm>
          <a:solidFill>
            <a:srgbClr val="474C62"/>
          </a:solidFill>
        </p:grpSpPr>
        <p:sp>
          <p:nvSpPr>
            <p:cNvPr id="27" name="矩形 26"/>
            <p:cNvSpPr/>
            <p:nvPr/>
          </p:nvSpPr>
          <p:spPr>
            <a:xfrm>
              <a:off x="5939462" y="3058443"/>
              <a:ext cx="5420032" cy="31831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28" name="圆角矩形 23"/>
            <p:cNvSpPr/>
            <p:nvPr/>
          </p:nvSpPr>
          <p:spPr>
            <a:xfrm>
              <a:off x="1232686" y="1802673"/>
              <a:ext cx="2816025" cy="436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474C62"/>
                  </a:solidFill>
                  <a:uFillTx/>
                  <a:latin typeface="Times New Roman" panose="02020603050405020304" charset="0"/>
                  <a:cs typeface="+mn-ea"/>
                  <a:sym typeface="+mn-lt"/>
                </a:rPr>
                <a:t>Su Shi (</a:t>
              </a:r>
              <a:r>
                <a:rPr lang="zh-CN" altLang="en-US" sz="2400" dirty="0">
                  <a:solidFill>
                    <a:srgbClr val="474C62"/>
                  </a:solidFill>
                  <a:uFillTx/>
                  <a:latin typeface="Times New Roman" panose="02020603050405020304" charset="0"/>
                  <a:cs typeface="+mn-ea"/>
                  <a:sym typeface="+mn-lt"/>
                </a:rPr>
                <a:t>苏轼</a:t>
              </a:r>
              <a:r>
                <a:rPr lang="en-US" altLang="zh-CN" sz="2400" dirty="0">
                  <a:solidFill>
                    <a:srgbClr val="474C62"/>
                  </a:solidFill>
                  <a:uFillTx/>
                  <a:latin typeface="Times New Roman" panose="02020603050405020304" charset="0"/>
                  <a:cs typeface="+mn-ea"/>
                  <a:sym typeface="+mn-lt"/>
                </a:rPr>
                <a:t>)</a:t>
              </a:r>
              <a:endParaRPr lang="en-US" altLang="zh-CN" sz="2400" dirty="0">
                <a:solidFill>
                  <a:srgbClr val="474C62"/>
                </a:solidFill>
                <a:uFillTx/>
                <a:latin typeface="Times New Roman" panose="02020603050405020304" charset="0"/>
                <a:cs typeface="+mn-ea"/>
                <a:sym typeface="+mn-lt"/>
              </a:endParaRPr>
            </a:p>
          </p:txBody>
        </p:sp>
      </p:grpSp>
      <p:sp>
        <p:nvSpPr>
          <p:cNvPr id="35" name="文本框"/>
          <p:cNvSpPr>
            <a:spLocks noChangeArrowheads="1"/>
          </p:cNvSpPr>
          <p:nvPr>
            <p:custDataLst>
              <p:tags r:id="rId1"/>
            </p:custDataLst>
          </p:nvPr>
        </p:nvSpPr>
        <p:spPr bwMode="auto">
          <a:xfrm>
            <a:off x="5835650" y="1892935"/>
            <a:ext cx="5614035" cy="440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dirty="0">
                <a:solidFill>
                  <a:schemeClr val="bg1"/>
                </a:solidFill>
                <a:uFillTx/>
                <a:latin typeface="Times New Roman" panose="02020603050405020304" charset="0"/>
                <a:ea typeface="+mn-ea"/>
                <a:cs typeface="+mn-ea"/>
                <a:sym typeface="+mn-lt"/>
              </a:rPr>
              <a:t>Su Shi, with a fame as "Dongpo Jushi"</a:t>
            </a:r>
            <a:r>
              <a:rPr lang="zh-CN" dirty="0">
                <a:solidFill>
                  <a:schemeClr val="bg1"/>
                </a:solidFill>
                <a:uFillTx/>
                <a:latin typeface="Times New Roman" panose="02020603050405020304" charset="0"/>
                <a:ea typeface="+mn-ea"/>
                <a:cs typeface="+mn-ea"/>
                <a:sym typeface="+mn-lt"/>
              </a:rPr>
              <a:t>（东坡居士）</a:t>
            </a:r>
            <a:r>
              <a:rPr dirty="0">
                <a:solidFill>
                  <a:schemeClr val="bg1"/>
                </a:solidFill>
                <a:uFillTx/>
                <a:latin typeface="Times New Roman" panose="02020603050405020304" charset="0"/>
                <a:ea typeface="+mn-ea"/>
                <a:cs typeface="+mn-ea"/>
                <a:sym typeface="+mn-lt"/>
              </a:rPr>
              <a:t>, was a famous litterateur, calligrapher, essayist, Ci writer, poet and the representative of the Unconstrained Ci School</a:t>
            </a:r>
            <a:r>
              <a:rPr lang="zh-CN" dirty="0">
                <a:solidFill>
                  <a:schemeClr val="bg1"/>
                </a:solidFill>
                <a:uFillTx/>
                <a:latin typeface="Times New Roman" panose="02020603050405020304" charset="0"/>
                <a:ea typeface="+mn-ea"/>
                <a:cs typeface="+mn-ea"/>
                <a:sym typeface="+mn-lt"/>
              </a:rPr>
              <a:t>（豪放派）</a:t>
            </a:r>
            <a:r>
              <a:rPr dirty="0">
                <a:solidFill>
                  <a:schemeClr val="bg1"/>
                </a:solidFill>
                <a:uFillTx/>
                <a:latin typeface="Times New Roman" panose="02020603050405020304" charset="0"/>
                <a:ea typeface="+mn-ea"/>
                <a:cs typeface="+mn-ea"/>
                <a:sym typeface="+mn-lt"/>
              </a:rPr>
              <a:t> in Northern Song Dynasty. </a:t>
            </a:r>
            <a:endParaRPr dirty="0">
              <a:solidFill>
                <a:schemeClr val="bg1"/>
              </a:solidFill>
              <a:uFillTx/>
              <a:latin typeface="Times New Roman" panose="02020603050405020304" charset="0"/>
              <a:ea typeface="+mn-ea"/>
              <a:cs typeface="+mn-ea"/>
              <a:sym typeface="+mn-lt"/>
            </a:endParaRPr>
          </a:p>
          <a:p>
            <a:pPr algn="just" eaLnBrk="1" hangingPunct="1">
              <a:lnSpc>
                <a:spcPct val="150000"/>
              </a:lnSpc>
            </a:pPr>
            <a:r>
              <a:rPr dirty="0">
                <a:solidFill>
                  <a:schemeClr val="bg1"/>
                </a:solidFill>
                <a:uFillTx/>
                <a:latin typeface="Times New Roman" panose="02020603050405020304" charset="0"/>
                <a:ea typeface="+mn-ea"/>
                <a:cs typeface="+mn-ea"/>
                <a:sym typeface="+mn-lt"/>
              </a:rPr>
              <a:t>Su Shi was called "the first all-round talent in ancient China"</a:t>
            </a:r>
            <a:r>
              <a:rPr lang="zh-CN" dirty="0">
                <a:solidFill>
                  <a:schemeClr val="bg1"/>
                </a:solidFill>
                <a:uFillTx/>
                <a:latin typeface="Times New Roman" panose="02020603050405020304" charset="0"/>
                <a:ea typeface="+mn-ea"/>
                <a:cs typeface="+mn-ea"/>
                <a:sym typeface="+mn-lt"/>
              </a:rPr>
              <a:t>（中国古代第一全才）</a:t>
            </a:r>
            <a:r>
              <a:rPr dirty="0">
                <a:solidFill>
                  <a:schemeClr val="bg1"/>
                </a:solidFill>
                <a:uFillTx/>
                <a:latin typeface="Times New Roman" panose="02020603050405020304" charset="0"/>
                <a:ea typeface="+mn-ea"/>
                <a:cs typeface="+mn-ea"/>
                <a:sym typeface="+mn-lt"/>
              </a:rPr>
              <a:t>. He was regarded as one of the most outstanding men in literary and artistic attainments in thousands of years of Chinese history.</a:t>
            </a:r>
            <a:endParaRPr dirty="0">
              <a:solidFill>
                <a:schemeClr val="bg1"/>
              </a:solidFill>
              <a:uFillTx/>
              <a:latin typeface="Times New Roman" panose="02020603050405020304" charset="0"/>
              <a:ea typeface="+mn-ea"/>
              <a:cs typeface="+mn-ea"/>
              <a:sym typeface="+mn-lt"/>
            </a:endParaRPr>
          </a:p>
        </p:txBody>
      </p:sp>
      <p:pic>
        <p:nvPicPr>
          <p:cNvPr id="2" name="图片 1"/>
          <p:cNvPicPr>
            <a:picLocks noChangeAspect="1"/>
          </p:cNvPicPr>
          <p:nvPr>
            <p:custDataLst>
              <p:tags r:id="rId2"/>
            </p:custDataLst>
          </p:nvPr>
        </p:nvPicPr>
        <p:blipFill>
          <a:blip r:embed="rId3"/>
          <a:stretch>
            <a:fillRect/>
          </a:stretch>
        </p:blipFill>
        <p:spPr>
          <a:xfrm>
            <a:off x="886460" y="1715135"/>
            <a:ext cx="4395470" cy="3719830"/>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down)">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ags/tag1.xml><?xml version="1.0" encoding="utf-8"?>
<p:tagLst xmlns:p="http://schemas.openxmlformats.org/presentationml/2006/main">
  <p:tag name="KSO_WM_DIAGRAM_VIRTUALLY_FRAME" val="{&quot;height&quot;:316.0388188976378,&quot;left&quot;:385.65,&quot;top&quot;:99.1,&quot;width&quot;:488.55}"/>
</p:tagLst>
</file>

<file path=ppt/tags/tag10.xml><?xml version="1.0" encoding="utf-8"?>
<p:tagLst xmlns:p="http://schemas.openxmlformats.org/presentationml/2006/main">
  <p:tag name="PA" val="v5.2.11"/>
  <p:tag name="KSO_WM_DIAGRAM_VIRTUALLY_FRAME" val="{&quot;height&quot;:1018.5210236220473,&quot;left&quot;:60.55,&quot;top&quot;:129.72897637795273,&quot;width&quot;:825.05}"/>
</p:tagLst>
</file>

<file path=ppt/tags/tag11.xml><?xml version="1.0" encoding="utf-8"?>
<p:tagLst xmlns:p="http://schemas.openxmlformats.org/presentationml/2006/main">
  <p:tag name="PA" val="v5.2.11"/>
  <p:tag name="KSO_WM_DIAGRAM_VIRTUALLY_FRAME" val="{&quot;height&quot;:204.5836220472441,&quot;left&quot;:496.7860629921259,&quot;top&quot;:173.37692913385825,&quot;width&quot;:365.89165354330726}"/>
</p:tagLst>
</file>

<file path=ppt/tags/tag12.xml><?xml version="1.0" encoding="utf-8"?>
<p:tagLst xmlns:p="http://schemas.openxmlformats.org/presentationml/2006/main">
  <p:tag name="PA" val="v5.2.11"/>
  <p:tag name="KSO_WM_DIAGRAM_VIRTUALLY_FRAME" val="{&quot;height&quot;:204.5836220472441,&quot;left&quot;:496.7860629921259,&quot;top&quot;:173.37692913385825,&quot;width&quot;:365.89165354330726}"/>
</p:tagLst>
</file>

<file path=ppt/tags/tag13.xml><?xml version="1.0" encoding="utf-8"?>
<p:tagLst xmlns:p="http://schemas.openxmlformats.org/presentationml/2006/main">
  <p:tag name="PA" val="v5.2.11"/>
  <p:tag name="KSO_WM_DIAGRAM_VIRTUALLY_FRAME" val="{&quot;height&quot;:204.5836220472441,&quot;left&quot;:496.7860629921259,&quot;top&quot;:173.37692913385825,&quot;width&quot;:365.89165354330726}"/>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PA" val="v5.2.11"/>
  <p:tag name="KSO_WM_DIAGRAM_VIRTUALLY_FRAME" val="{&quot;height&quot;:204.5836220472441,&quot;left&quot;:496.7860629921259,&quot;top&quot;:173.37692913385825,&quot;width&quot;:365.89165354330726}"/>
</p:tagLst>
</file>

<file path=ppt/tags/tag16.xml><?xml version="1.0" encoding="utf-8"?>
<p:tagLst xmlns:p="http://schemas.openxmlformats.org/presentationml/2006/main">
  <p:tag name="PA" val="v5.2.11"/>
  <p:tag name="KSO_WM_DIAGRAM_VIRTUALLY_FRAME" val="{&quot;height&quot;:204.5836220472441,&quot;left&quot;:496.7860629921259,&quot;top&quot;:173.37692913385825,&quot;width&quot;:365.89165354330726}"/>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PA" val="v5.2.11"/>
  <p:tag name="KSO_WM_DIAGRAM_VIRTUALLY_FRAME" val="{&quot;height&quot;:204.5836220472441,&quot;left&quot;:496.7860629921259,&quot;top&quot;:173.37692913385825,&quot;width&quot;:365.89165354330726}"/>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DIAGRAM_VIRTUALLY_FRAME" val="{&quot;height&quot;:316.0388188976378,&quot;left&quot;:385.65,&quot;top&quot;:99.1,&quot;width&quot;:488.55}"/>
</p:tagLst>
</file>

<file path=ppt/tags/tag20.xml><?xml version="1.0" encoding="utf-8"?>
<p:tagLst xmlns:p="http://schemas.openxmlformats.org/presentationml/2006/main">
  <p:tag name="PA" val="v5.2.11"/>
  <p:tag name="KSO_WM_DIAGRAM_VIRTUALLY_FRAME" val="{&quot;height&quot;:204.5836220472441,&quot;left&quot;:496.7860629921259,&quot;top&quot;:173.37692913385825,&quot;width&quot;:365.89165354330726}"/>
</p:tagLst>
</file>

<file path=ppt/tags/tag21.xml><?xml version="1.0" encoding="utf-8"?>
<p:tagLst xmlns:p="http://schemas.openxmlformats.org/presentationml/2006/main">
  <p:tag name="PA" val="v5.2.11"/>
  <p:tag name="KSO_WM_DIAGRAM_VIRTUALLY_FRAME" val="{&quot;height&quot;:204.5836220472441,&quot;left&quot;:496.7860629921259,&quot;top&quot;:173.37692913385825,&quot;width&quot;:365.89165354330726}"/>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PA" val="v5.2.11"/>
</p:tagLst>
</file>

<file path=ppt/tags/tag24.xml><?xml version="1.0" encoding="utf-8"?>
<p:tagLst xmlns:p="http://schemas.openxmlformats.org/presentationml/2006/main">
  <p:tag name="KSO_WM_DIAGRAM_VIRTUALLY_FRAME" val="{&quot;height&quot;:331.0606299212599,&quot;left&quot;:137.6387401574803,&quot;top&quot;:94.42212598425196,&quot;width&quot;:698.0112598425197}"/>
</p:tagLst>
</file>

<file path=ppt/tags/tag25.xml><?xml version="1.0" encoding="utf-8"?>
<p:tagLst xmlns:p="http://schemas.openxmlformats.org/presentationml/2006/main">
  <p:tag name="KSO_WM_DIAGRAM_VIRTUALLY_FRAME" val="{&quot;height&quot;:331.0606299212599,&quot;left&quot;:137.6387401574803,&quot;top&quot;:94.42212598425196,&quot;width&quot;:698.0112598425197}"/>
</p:tagLst>
</file>

<file path=ppt/tags/tag26.xml><?xml version="1.0" encoding="utf-8"?>
<p:tagLst xmlns:p="http://schemas.openxmlformats.org/presentationml/2006/main">
  <p:tag name="PA" val="v5.2.11"/>
  <p:tag name="KSO_WM_DIAGRAM_VIRTUALLY_FRAME" val="{&quot;height&quot;:331.0606299212599,&quot;left&quot;:137.6387401574803,&quot;top&quot;:94.42212598425196,&quot;width&quot;:698.0112598425197}"/>
</p:tagLst>
</file>

<file path=ppt/tags/tag27.xml><?xml version="1.0" encoding="utf-8"?>
<p:tagLst xmlns:p="http://schemas.openxmlformats.org/presentationml/2006/main">
  <p:tag name="KSO_WM_DIAGRAM_VIRTUALLY_FRAME" val="{&quot;height&quot;:331.0606299212599,&quot;left&quot;:137.6387401574803,&quot;top&quot;:94.42212598425196,&quot;width&quot;:698.0112598425197}"/>
</p:tagLst>
</file>

<file path=ppt/tags/tag28.xml><?xml version="1.0" encoding="utf-8"?>
<p:tagLst xmlns:p="http://schemas.openxmlformats.org/presentationml/2006/main">
  <p:tag name="KSO_WM_DIAGRAM_VIRTUALLY_FRAME" val="{&quot;height&quot;:331.0606299212599,&quot;left&quot;:137.6387401574803,&quot;top&quot;:94.42212598425196,&quot;width&quot;:698.0112598425197}"/>
</p:tagLst>
</file>

<file path=ppt/tags/tag29.xml><?xml version="1.0" encoding="utf-8"?>
<p:tagLst xmlns:p="http://schemas.openxmlformats.org/presentationml/2006/main">
  <p:tag name="PA" val="v5.2.11"/>
  <p:tag name="KSO_WM_DIAGRAM_VIRTUALLY_FRAME" val="{&quot;height&quot;:331.0606299212599,&quot;left&quot;:137.6387401574803,&quot;top&quot;:94.42212598425196,&quot;width&quot;:698.0112598425197}"/>
</p:tagLst>
</file>

<file path=ppt/tags/tag3.xml><?xml version="1.0" encoding="utf-8"?>
<p:tagLst xmlns:p="http://schemas.openxmlformats.org/presentationml/2006/main">
  <p:tag name="KSO_WM_DIAGRAM_VIRTUALLY_FRAME" val="{&quot;height&quot;:316.0388188976378,&quot;left&quot;:385.65,&quot;top&quot;:99.1,&quot;width&quot;:488.55}"/>
</p:tagLst>
</file>

<file path=ppt/tags/tag30.xml><?xml version="1.0" encoding="utf-8"?>
<p:tagLst xmlns:p="http://schemas.openxmlformats.org/presentationml/2006/main">
  <p:tag name="KSO_WM_DIAGRAM_VIRTUALLY_FRAME" val="{&quot;height&quot;:331.0606299212599,&quot;left&quot;:137.6387401574803,&quot;top&quot;:94.42212598425196,&quot;width&quot;:698.0112598425197}"/>
</p:tagLst>
</file>

<file path=ppt/tags/tag31.xml><?xml version="1.0" encoding="utf-8"?>
<p:tagLst xmlns:p="http://schemas.openxmlformats.org/presentationml/2006/main">
  <p:tag name="KSO_WM_DIAGRAM_VIRTUALLY_FRAME" val="{&quot;height&quot;:331.0606299212599,&quot;left&quot;:137.6387401574803,&quot;top&quot;:94.42212598425196,&quot;width&quot;:698.0112598425197}"/>
</p:tagLst>
</file>

<file path=ppt/tags/tag32.xml><?xml version="1.0" encoding="utf-8"?>
<p:tagLst xmlns:p="http://schemas.openxmlformats.org/presentationml/2006/main">
  <p:tag name="PA" val="v5.2.11"/>
  <p:tag name="KSO_WM_DIAGRAM_VIRTUALLY_FRAME" val="{&quot;height&quot;:331.0606299212599,&quot;left&quot;:137.6387401574803,&quot;top&quot;:94.42212598425196,&quot;width&quot;:698.0112598425197}"/>
</p:tagLst>
</file>

<file path=ppt/tags/tag33.xml><?xml version="1.0" encoding="utf-8"?>
<p:tagLst xmlns:p="http://schemas.openxmlformats.org/presentationml/2006/main">
  <p:tag name="KSO_WM_DIAGRAM_VIRTUALLY_FRAME" val="{&quot;height&quot;:331.0606299212599,&quot;left&quot;:137.6387401574803,&quot;top&quot;:94.42212598425196,&quot;width&quot;:698.0112598425197}"/>
</p:tagLst>
</file>

<file path=ppt/tags/tag34.xml><?xml version="1.0" encoding="utf-8"?>
<p:tagLst xmlns:p="http://schemas.openxmlformats.org/presentationml/2006/main">
  <p:tag name="PA" val="v5.2.11"/>
  <p:tag name="KSO_WM_DIAGRAM_VIRTUALLY_FRAME" val="{&quot;height&quot;:331.0606299212599,&quot;left&quot;:137.6387401574803,&quot;top&quot;:94.42212598425196,&quot;width&quot;:698.0112598425197}"/>
</p:tagLst>
</file>

<file path=ppt/tags/tag35.xml><?xml version="1.0" encoding="utf-8"?>
<p:tagLst xmlns:p="http://schemas.openxmlformats.org/presentationml/2006/main">
  <p:tag name="KSO_WM_DIAGRAM_VIRTUALLY_FRAME" val="{&quot;height&quot;:1018.5210236220473,&quot;left&quot;:90.31582677165355,&quot;top&quot;:129.72897637795273,&quot;width&quot;:779.368346456693}"/>
</p:tagLst>
</file>

<file path=ppt/tags/tag36.xml><?xml version="1.0" encoding="utf-8"?>
<p:tagLst xmlns:p="http://schemas.openxmlformats.org/presentationml/2006/main">
  <p:tag name="KSO_WM_DIAGRAM_VIRTUALLY_FRAME" val="{&quot;height&quot;:1018.5210236220473,&quot;left&quot;:90.31582677165355,&quot;top&quot;:129.72897637795273,&quot;width&quot;:779.368346456693}"/>
</p:tagLst>
</file>

<file path=ppt/tags/tag37.xml><?xml version="1.0" encoding="utf-8"?>
<p:tagLst xmlns:p="http://schemas.openxmlformats.org/presentationml/2006/main">
  <p:tag name="PA" val="v5.2.11"/>
  <p:tag name="KSO_WM_DIAGRAM_VIRTUALLY_FRAME" val="{&quot;height&quot;:1018.5210236220473,&quot;left&quot;:90.31582677165355,&quot;top&quot;:129.72897637795273,&quot;width&quot;:779.368346456693}"/>
</p:tagLst>
</file>

<file path=ppt/tags/tag38.xml><?xml version="1.0" encoding="utf-8"?>
<p:tagLst xmlns:p="http://schemas.openxmlformats.org/presentationml/2006/main">
  <p:tag name="KSO_WM_DIAGRAM_VIRTUALLY_FRAME" val="{&quot;height&quot;:291.6000393700787,&quot;left&quot;:109.05,&quot;top&quot;:132.34996062992127,&quot;width&quot;:763.05}"/>
</p:tagLst>
</file>

<file path=ppt/tags/tag39.xml><?xml version="1.0" encoding="utf-8"?>
<p:tagLst xmlns:p="http://schemas.openxmlformats.org/presentationml/2006/main">
  <p:tag name="KSO_WM_DIAGRAM_VIRTUALLY_FRAME" val="{&quot;height&quot;:291.6000393700787,&quot;left&quot;:109.05,&quot;top&quot;:132.34996062992127,&quot;width&quot;:763.05}"/>
</p:tagLst>
</file>

<file path=ppt/tags/tag4.xml><?xml version="1.0" encoding="utf-8"?>
<p:tagLst xmlns:p="http://schemas.openxmlformats.org/presentationml/2006/main">
  <p:tag name="KSO_WM_DIAGRAM_VIRTUALLY_FRAME" val="{&quot;height&quot;:316.0388188976378,&quot;left&quot;:385.65,&quot;top&quot;:99.1,&quot;width&quot;:488.55}"/>
</p:tagLst>
</file>

<file path=ppt/tags/tag40.xml><?xml version="1.0" encoding="utf-8"?>
<p:tagLst xmlns:p="http://schemas.openxmlformats.org/presentationml/2006/main">
  <p:tag name="PA" val="v5.2.11"/>
  <p:tag name="KSO_WM_DIAGRAM_VIRTUALLY_FRAME" val="{&quot;height&quot;:291.6000393700787,&quot;left&quot;:109.05,&quot;top&quot;:132.34996062992127,&quot;width&quot;:763.05}"/>
</p:tagLst>
</file>

<file path=ppt/tags/tag41.xml><?xml version="1.0" encoding="utf-8"?>
<p:tagLst xmlns:p="http://schemas.openxmlformats.org/presentationml/2006/main">
  <p:tag name="KSO_WM_DIAGRAM_VIRTUALLY_FRAME" val="{&quot;height&quot;:291.6000393700787,&quot;left&quot;:109.05,&quot;top&quot;:132.34996062992127,&quot;width&quot;:763.05}"/>
</p:tagLst>
</file>

<file path=ppt/tags/tag42.xml><?xml version="1.0" encoding="utf-8"?>
<p:tagLst xmlns:p="http://schemas.openxmlformats.org/presentationml/2006/main">
  <p:tag name="KSO_WM_DIAGRAM_VIRTUALLY_FRAME" val="{&quot;height&quot;:291.6000393700787,&quot;left&quot;:109.05,&quot;top&quot;:132.34996062992127,&quot;width&quot;:763.05}"/>
</p:tagLst>
</file>

<file path=ppt/tags/tag43.xml><?xml version="1.0" encoding="utf-8"?>
<p:tagLst xmlns:p="http://schemas.openxmlformats.org/presentationml/2006/main">
  <p:tag name="PA" val="v5.2.11"/>
  <p:tag name="KSO_WM_DIAGRAM_VIRTUALLY_FRAME" val="{&quot;height&quot;:291.6000393700787,&quot;left&quot;:109.05,&quot;top&quot;:132.34996062992127,&quot;width&quot;:763.05}"/>
</p:tagLst>
</file>

<file path=ppt/tags/tag44.xml><?xml version="1.0" encoding="utf-8"?>
<p:tagLst xmlns:p="http://schemas.openxmlformats.org/presentationml/2006/main">
  <p:tag name="KSO_WM_DIAGRAM_VIRTUALLY_FRAME" val="{&quot;height&quot;:291.6000393700787,&quot;left&quot;:109.05,&quot;top&quot;:132.34996062992127,&quot;width&quot;:763.05}"/>
</p:tagLst>
</file>

<file path=ppt/tags/tag45.xml><?xml version="1.0" encoding="utf-8"?>
<p:tagLst xmlns:p="http://schemas.openxmlformats.org/presentationml/2006/main">
  <p:tag name="KSO_WM_DIAGRAM_VIRTUALLY_FRAME" val="{&quot;height&quot;:291.6000393700787,&quot;left&quot;:109.05,&quot;top&quot;:132.34996062992127,&quot;width&quot;:763.05}"/>
</p:tagLst>
</file>

<file path=ppt/tags/tag46.xml><?xml version="1.0" encoding="utf-8"?>
<p:tagLst xmlns:p="http://schemas.openxmlformats.org/presentationml/2006/main">
  <p:tag name="PA" val="v5.2.11"/>
  <p:tag name="KSO_WM_DIAGRAM_VIRTUALLY_FRAME" val="{&quot;height&quot;:291.6000393700787,&quot;left&quot;:109.05,&quot;top&quot;:132.34996062992127,&quot;width&quot;:763.05}"/>
</p:tagLst>
</file>

<file path=ppt/tags/tag47.xml><?xml version="1.0" encoding="utf-8"?>
<p:tagLst xmlns:p="http://schemas.openxmlformats.org/presentationml/2006/main">
  <p:tag name="KSO_WM_DIAGRAM_VIRTUALLY_FRAME" val="{&quot;height&quot;:1305.1052755905512,&quot;left&quot;:424.7525984251968,&quot;top&quot;:132.44472440944884,&quot;width&quot;:423.3974015748032}"/>
</p:tagLst>
</file>

<file path=ppt/tags/tag48.xml><?xml version="1.0" encoding="utf-8"?>
<p:tagLst xmlns:p="http://schemas.openxmlformats.org/presentationml/2006/main">
  <p:tag name="KSO_WM_DIAGRAM_VIRTUALLY_FRAME" val="{&quot;height&quot;:1305.1052755905512,&quot;left&quot;:424.7525984251968,&quot;top&quot;:132.44472440944884,&quot;width&quot;:423.3974015748032}"/>
</p:tagLst>
</file>

<file path=ppt/tags/tag49.xml><?xml version="1.0" encoding="utf-8"?>
<p:tagLst xmlns:p="http://schemas.openxmlformats.org/presentationml/2006/main">
  <p:tag name="KSO_WM_DIAGRAM_VIRTUALLY_FRAME" val="{&quot;height&quot;:1305.1052755905512,&quot;left&quot;:424.7525984251968,&quot;top&quot;:132.44472440944884,&quot;width&quot;:423.3974015748032}"/>
</p:tagLst>
</file>

<file path=ppt/tags/tag5.xml><?xml version="1.0" encoding="utf-8"?>
<p:tagLst xmlns:p="http://schemas.openxmlformats.org/presentationml/2006/main">
  <p:tag name="KSO_WM_DIAGRAM_VIRTUALLY_FRAME" val="{&quot;height&quot;:316.0388188976378,&quot;left&quot;:385.65,&quot;top&quot;:99.1,&quot;width&quot;:488.55}"/>
</p:tagLst>
</file>

<file path=ppt/tags/tag50.xml><?xml version="1.0" encoding="utf-8"?>
<p:tagLst xmlns:p="http://schemas.openxmlformats.org/presentationml/2006/main">
  <p:tag name="PA" val="v5.2.11"/>
  <p:tag name="KSO_WM_DIAGRAM_VIRTUALLY_FRAME" val="{&quot;height&quot;:1305.1052755905512,&quot;left&quot;:424.7525984251968,&quot;top&quot;:132.44472440944884,&quot;width&quot;:423.3974015748032}"/>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commondata" val="eyJoZGlkIjoiNTkyNzFmNTJkZWQ1OGE4ZjhhNGQyZGYwNjM1NGZjZGQifQ=="/>
</p:tagLst>
</file>

<file path=ppt/tags/tag6.xml><?xml version="1.0" encoding="utf-8"?>
<p:tagLst xmlns:p="http://schemas.openxmlformats.org/presentationml/2006/main">
  <p:tag name="KSO_WM_DIAGRAM_VIRTUALLY_FRAME" val="{&quot;height&quot;:316.0388188976378,&quot;left&quot;:385.65,&quot;top&quot;:99.1,&quot;width&quot;:488.55}"/>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DIAGRAM_VIRTUALLY_FRAME" val="{&quot;height&quot;:1018.5210236220473,&quot;left&quot;:60.55,&quot;top&quot;:129.72897637795273,&quot;width&quot;:825.05}"/>
</p:tagLst>
</file>

<file path=ppt/tags/tag9.xml><?xml version="1.0" encoding="utf-8"?>
<p:tagLst xmlns:p="http://schemas.openxmlformats.org/presentationml/2006/main">
  <p:tag name="KSO_WM_DIAGRAM_VIRTUALLY_FRAME" val="{&quot;height&quot;:1018.5210236220473,&quot;left&quot;:60.55,&quot;top&quot;:129.72897637795273,&quot;width&quot;:825.05}"/>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wjousys">
      <a:majorFont>
        <a:latin typeface="印品黑体"/>
        <a:ea typeface="汉仪小隶书简"/>
        <a:cs typeface=""/>
      </a:majorFont>
      <a:minorFont>
        <a:latin typeface="印品黑体"/>
        <a:ea typeface="汉仪小隶书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wjousys">
      <a:majorFont>
        <a:latin typeface="印品黑体"/>
        <a:ea typeface="汉仪小隶书简"/>
        <a:cs typeface=""/>
      </a:majorFont>
      <a:minorFont>
        <a:latin typeface="印品黑体"/>
        <a:ea typeface="汉仪小隶书简"/>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汉仪君黑-45简"/>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汉仪君黑-45简"/>
        <a:ea typeface=""/>
        <a:cs typeface=""/>
        <a:font script="Jpan" typeface="ＭＳ Ｐゴシック"/>
        <a:font script="Hang" typeface="맑은 고딕"/>
        <a:font script="Hans" typeface="汉仪君黑-45简"/>
        <a:font script="Hant" typeface="新細明體"/>
        <a:font script="Arab" typeface="汉仪君黑-45简"/>
        <a:font script="Hebr" typeface="汉仪君黑-45简"/>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汉仪君黑-45简"/>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汉仪君黑-45简"/>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汉仪君黑-45简"/>
        <a:ea typeface=""/>
        <a:cs typeface=""/>
        <a:font script="Jpan" typeface="ＭＳ Ｐゴシック"/>
        <a:font script="Hang" typeface="맑은 고딕"/>
        <a:font script="Hans" typeface="汉仪君黑-45简"/>
        <a:font script="Hant" typeface="新細明體"/>
        <a:font script="Arab" typeface="汉仪君黑-45简"/>
        <a:font script="Hebr" typeface="汉仪君黑-45简"/>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汉仪君黑-45简"/>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6585</Words>
  <Application>WPS 演示</Application>
  <PresentationFormat>宽屏</PresentationFormat>
  <Paragraphs>147</Paragraphs>
  <Slides>20</Slides>
  <Notes>21</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20</vt:i4>
      </vt:variant>
    </vt:vector>
  </HeadingPairs>
  <TitlesOfParts>
    <vt:vector size="40" baseType="lpstr">
      <vt:lpstr>Arial</vt:lpstr>
      <vt:lpstr>宋体</vt:lpstr>
      <vt:lpstr>Wingdings</vt:lpstr>
      <vt:lpstr>微软雅黑</vt:lpstr>
      <vt:lpstr>汉仪君黑-45简</vt:lpstr>
      <vt:lpstr>黑体</vt:lpstr>
      <vt:lpstr>Gill Sans</vt:lpstr>
      <vt:lpstr>汉仪小隶书简</vt:lpstr>
      <vt:lpstr>隶书</vt:lpstr>
      <vt:lpstr>印品黑体</vt:lpstr>
      <vt:lpstr>Arial Unicode MS</vt:lpstr>
      <vt:lpstr>Calibri</vt:lpstr>
      <vt:lpstr>Gill Sans MT</vt:lpstr>
      <vt:lpstr>Calibri</vt:lpstr>
      <vt:lpstr>楷体</vt:lpstr>
      <vt:lpstr>Monotype Corsiva</vt:lpstr>
      <vt:lpstr>Rockwell Extra Bold</vt:lpstr>
      <vt:lpstr>Times New Roman</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古典国风</dc:title>
  <dc:creator>第一PPT</dc:creator>
  <cp:keywords>www.1ppt.com</cp:keywords>
  <dc:description>www.1ppt.com</dc:description>
  <cp:lastModifiedBy>86166</cp:lastModifiedBy>
  <cp:revision>17</cp:revision>
  <dcterms:created xsi:type="dcterms:W3CDTF">2022-03-18T11:52:00Z</dcterms:created>
  <dcterms:modified xsi:type="dcterms:W3CDTF">2024-03-28T13:15:56Z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22AFED5595D942B0998453E4E360F883_12</vt:lpwstr>
  </property>
  <property fmtid="{D5CDD505-2E9C-101B-9397-08002B2CF9AE}" pid="3" name="KSOProductBuildVer">
    <vt:lpwstr>2052-12.1.0.16250</vt:lpwstr>
  </property>
</Properties>
</file>