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30" r:id="rId3"/>
    <p:sldId id="331" r:id="rId5"/>
    <p:sldId id="333" r:id="rId6"/>
    <p:sldId id="378" r:id="rId7"/>
    <p:sldId id="364" r:id="rId8"/>
    <p:sldId id="335" r:id="rId9"/>
    <p:sldId id="337" r:id="rId10"/>
    <p:sldId id="381" r:id="rId11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333333"/>
    <a:srgbClr val="834039"/>
    <a:srgbClr val="080808"/>
    <a:srgbClr val="5F5F5F"/>
    <a:srgbClr val="000000"/>
    <a:srgbClr val="FC8298"/>
    <a:srgbClr val="90C31F"/>
    <a:srgbClr val="556270"/>
    <a:srgbClr val="E9A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14" autoAdjust="0"/>
  </p:normalViewPr>
  <p:slideViewPr>
    <p:cSldViewPr snapToGrid="0" showGuides="1">
      <p:cViewPr varScale="1">
        <p:scale>
          <a:sx n="78" d="100"/>
          <a:sy n="78" d="100"/>
        </p:scale>
        <p:origin x="-90" y="-1470"/>
      </p:cViewPr>
      <p:guideLst>
        <p:guide orient="horz" pos="3521"/>
        <p:guide orient="horz" pos="2633"/>
        <p:guide pos="3816"/>
        <p:guide pos="28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方正硬笔楷书简体" panose="03000509000000000000" pitchFamily="65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方正硬笔楷书简体" panose="03000509000000000000" pitchFamily="65" charset="-122"/>
              </a:defRPr>
            </a:lvl1pPr>
          </a:lstStyle>
          <a:p>
            <a:fld id="{F554B8A4-21AC-4020-BA60-861D53E1687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方正硬笔楷书简体" panose="03000509000000000000" pitchFamily="65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方正硬笔楷书简体" panose="03000509000000000000" pitchFamily="65" charset="-122"/>
              </a:defRPr>
            </a:lvl1pPr>
          </a:lstStyle>
          <a:p>
            <a:fld id="{3BAAF762-52F3-4512-B16B-1F6F197A9938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4720350" y="4789069"/>
            <a:ext cx="9662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963731" y="2991875"/>
            <a:ext cx="3026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80808"/>
                </a:solidFill>
                <a:cs typeface="+mn-ea"/>
                <a:sym typeface="+mn-lt"/>
              </a:rPr>
              <a:t>by Ji Tiantian &amp; Jiang Hao</a:t>
            </a:r>
            <a:endParaRPr lang="en-US" sz="1800" dirty="0" smtClean="0">
              <a:solidFill>
                <a:srgbClr val="080808"/>
              </a:solidFill>
              <a:cs typeface="+mn-ea"/>
              <a:sym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92145" y="2470184"/>
            <a:ext cx="48660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80808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lt"/>
              </a:rPr>
              <a:t>P</a:t>
            </a:r>
            <a:r>
              <a:rPr sz="2800" dirty="0" smtClean="0">
                <a:solidFill>
                  <a:srgbClr val="080808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lt"/>
              </a:rPr>
              <a:t>ost-colonial </a:t>
            </a:r>
            <a:r>
              <a:rPr lang="en-US" sz="2800" dirty="0" smtClean="0">
                <a:solidFill>
                  <a:srgbClr val="080808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lt"/>
              </a:rPr>
              <a:t>Translation Theory</a:t>
            </a:r>
            <a:endParaRPr lang="en-US" sz="2800" dirty="0" smtClean="0">
              <a:solidFill>
                <a:srgbClr val="080808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 descr="E:\水墨图表素材\5356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87389" y="-252"/>
            <a:ext cx="1230337" cy="1172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8" name="组合 67"/>
          <p:cNvGrpSpPr/>
          <p:nvPr/>
        </p:nvGrpSpPr>
        <p:grpSpPr>
          <a:xfrm>
            <a:off x="456507" y="606092"/>
            <a:ext cx="4027539" cy="732256"/>
            <a:chOff x="1978510" y="1794236"/>
            <a:chExt cx="4027539" cy="732256"/>
          </a:xfrm>
        </p:grpSpPr>
        <p:cxnSp>
          <p:nvCxnSpPr>
            <p:cNvPr id="69" name="AutoShape 3"/>
            <p:cNvCxnSpPr>
              <a:cxnSpLocks noChangeShapeType="1"/>
            </p:cNvCxnSpPr>
            <p:nvPr/>
          </p:nvCxnSpPr>
          <p:spPr bwMode="auto">
            <a:xfrm>
              <a:off x="2708074" y="2526492"/>
              <a:ext cx="32979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AutoShape 5"/>
            <p:cNvCxnSpPr>
              <a:cxnSpLocks noChangeShapeType="1"/>
            </p:cNvCxnSpPr>
            <p:nvPr/>
          </p:nvCxnSpPr>
          <p:spPr bwMode="auto">
            <a:xfrm>
              <a:off x="1978510" y="1794236"/>
              <a:ext cx="729564" cy="73225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1" name="Line 6"/>
          <p:cNvSpPr>
            <a:spLocks noChangeShapeType="1"/>
          </p:cNvSpPr>
          <p:nvPr/>
        </p:nvSpPr>
        <p:spPr bwMode="auto">
          <a:xfrm rot="19140000" flipH="1">
            <a:off x="1540510" y="1308100"/>
            <a:ext cx="41910" cy="9093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74" name="Line 10"/>
          <p:cNvSpPr>
            <a:spLocks noChangeShapeType="1"/>
          </p:cNvSpPr>
          <p:nvPr/>
        </p:nvSpPr>
        <p:spPr bwMode="auto">
          <a:xfrm rot="21300000">
            <a:off x="2092325" y="2336165"/>
            <a:ext cx="469900" cy="81153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5" name="组合 74"/>
          <p:cNvGrpSpPr/>
          <p:nvPr/>
        </p:nvGrpSpPr>
        <p:grpSpPr>
          <a:xfrm>
            <a:off x="1751906" y="815998"/>
            <a:ext cx="3871119" cy="532745"/>
            <a:chOff x="2720189" y="2027002"/>
            <a:chExt cx="3871119" cy="532745"/>
          </a:xfrm>
        </p:grpSpPr>
        <p:sp>
          <p:nvSpPr>
            <p:cNvPr id="76" name="Text Box 8"/>
            <p:cNvSpPr txBox="1">
              <a:spLocks noChangeArrowheads="1"/>
            </p:cNvSpPr>
            <p:nvPr/>
          </p:nvSpPr>
          <p:spPr bwMode="auto">
            <a:xfrm>
              <a:off x="2720189" y="2036527"/>
              <a:ext cx="26017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2800" dirty="0">
                  <a:solidFill>
                    <a:srgbClr val="834039"/>
                  </a:solidFill>
                  <a:cs typeface="+mn-ea"/>
                  <a:sym typeface="+mn-lt"/>
                </a:rPr>
                <a:t>CONTENTS</a:t>
              </a:r>
              <a:endParaRPr lang="zh-CN" altLang="en-US" sz="28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77" name="Text Box 28"/>
            <p:cNvSpPr txBox="1">
              <a:spLocks noChangeArrowheads="1"/>
            </p:cNvSpPr>
            <p:nvPr/>
          </p:nvSpPr>
          <p:spPr bwMode="auto">
            <a:xfrm>
              <a:off x="4693366" y="2027002"/>
              <a:ext cx="1897942" cy="5219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zh-CN" altLang="en-US" sz="2800" dirty="0">
                <a:cs typeface="+mn-ea"/>
                <a:sym typeface="+mn-lt"/>
              </a:endParaRPr>
            </a:p>
          </p:txBody>
        </p:sp>
      </p:grpSp>
      <p:pic>
        <p:nvPicPr>
          <p:cNvPr id="78" name="Picture 2" descr="E:\水墨图表素材\5356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52272" y="2044621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 Box 9"/>
          <p:cNvSpPr txBox="1">
            <a:spLocks noChangeArrowheads="1"/>
          </p:cNvSpPr>
          <p:nvPr/>
        </p:nvSpPr>
        <p:spPr bwMode="auto">
          <a:xfrm>
            <a:off x="1682115" y="1584325"/>
            <a:ext cx="75565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      Brief Introduction of Postcolonial Translation Theory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82" name="Line 10"/>
          <p:cNvSpPr>
            <a:spLocks noChangeShapeType="1"/>
          </p:cNvSpPr>
          <p:nvPr/>
        </p:nvSpPr>
        <p:spPr bwMode="auto">
          <a:xfrm>
            <a:off x="2704465" y="3166745"/>
            <a:ext cx="560070" cy="8191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83" name="Text Box 12"/>
          <p:cNvSpPr txBox="1">
            <a:spLocks noChangeArrowheads="1"/>
          </p:cNvSpPr>
          <p:nvPr/>
        </p:nvSpPr>
        <p:spPr bwMode="auto">
          <a:xfrm>
            <a:off x="2831465" y="2582545"/>
            <a:ext cx="598487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dirty="0">
                <a:cs typeface="+mn-ea"/>
                <a:sym typeface="+mn-lt"/>
              </a:rPr>
              <a:t>Lawrence Venuti </a:t>
            </a:r>
            <a:r>
              <a:rPr lang="en-US" altLang="zh-CN" sz="2400" dirty="0">
                <a:cs typeface="+mn-ea"/>
                <a:sym typeface="+mn-lt"/>
              </a:rPr>
              <a:t>and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Translation Strategies</a:t>
            </a:r>
            <a:endParaRPr lang="zh-CN" altLang="en-US" sz="2400" dirty="0">
              <a:cs typeface="+mn-ea"/>
              <a:sym typeface="+mn-lt"/>
            </a:endParaRPr>
          </a:p>
          <a:p>
            <a:endParaRPr sz="2400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pic>
        <p:nvPicPr>
          <p:cNvPr id="87" name="Picture 2" descr="E:\水墨图表素材\5356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5708" y="2997756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 Box 12"/>
          <p:cNvSpPr txBox="1">
            <a:spLocks noChangeArrowheads="1"/>
          </p:cNvSpPr>
          <p:nvPr/>
        </p:nvSpPr>
        <p:spPr bwMode="auto">
          <a:xfrm>
            <a:off x="3371850" y="3367405"/>
            <a:ext cx="401891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sz="24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Values and Limitations</a:t>
            </a:r>
            <a:endParaRPr sz="2400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89" name="Line 10"/>
          <p:cNvSpPr>
            <a:spLocks noChangeShapeType="1"/>
          </p:cNvSpPr>
          <p:nvPr/>
        </p:nvSpPr>
        <p:spPr bwMode="auto">
          <a:xfrm>
            <a:off x="2704458" y="2998090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pic>
        <p:nvPicPr>
          <p:cNvPr id="90" name="Picture 2" descr="E:\水墨图表素材\5356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133868" y="3818004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207888" y="2182750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3849998" y="4094100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p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等腰三角形 28"/>
          <p:cNvSpPr/>
          <p:nvPr/>
        </p:nvSpPr>
        <p:spPr>
          <a:xfrm rot="16200000" flipH="1" flipV="1">
            <a:off x="369570" y="340995"/>
            <a:ext cx="227965" cy="114300"/>
          </a:xfrm>
          <a:prstGeom prst="triangle">
            <a:avLst/>
          </a:prstGeom>
          <a:solidFill>
            <a:srgbClr val="834039"/>
          </a:solidFill>
          <a:ln w="285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834039"/>
              </a:solidFill>
              <a:cs typeface="+mn-ea"/>
              <a:sym typeface="+mn-lt"/>
            </a:endParaRPr>
          </a:p>
        </p:txBody>
      </p:sp>
      <p:pic>
        <p:nvPicPr>
          <p:cNvPr id="6" name="Picture 2" descr="E:\水墨图表素材\424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698500" y="4179570"/>
            <a:ext cx="8616315" cy="108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组合 6"/>
          <p:cNvGrpSpPr/>
          <p:nvPr/>
        </p:nvGrpSpPr>
        <p:grpSpPr>
          <a:xfrm>
            <a:off x="540385" y="1181861"/>
            <a:ext cx="6286500" cy="2092854"/>
            <a:chOff x="1086506" y="1399610"/>
            <a:chExt cx="4893756" cy="2092872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1149781" y="1399610"/>
              <a:ext cx="3578366" cy="0"/>
            </a:xfrm>
            <a:prstGeom prst="line">
              <a:avLst/>
            </a:prstGeom>
            <a:noFill/>
            <a:ln w="12700" cap="flat" cmpd="sng" algn="ctr">
              <a:solidFill>
                <a:schemeClr val="tx2">
                  <a:lumMod val="50000"/>
                </a:schemeClr>
              </a:solidFill>
              <a:prstDash val="dash"/>
              <a:headEnd type="none" w="med" len="med"/>
              <a:tailEnd type="none" w="med" len="med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1086506" y="1467450"/>
              <a:ext cx="4893756" cy="2025032"/>
            </a:xfrm>
            <a:prstGeom prst="rect">
              <a:avLst/>
            </a:prstGeom>
            <a:noFill/>
          </p:spPr>
          <p:txBody>
            <a:bodyPr wrap="square" lIns="87316" tIns="43658" rIns="87316" bIns="43658" rtlCol="0">
              <a:spAutoFit/>
            </a:bodyPr>
            <a:lstStyle/>
            <a:p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  T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heoretical basis</a:t>
              </a:r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: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deconstruction, polysystem </a:t>
              </a:r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theory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, descriptivism, teleology and historicism</a:t>
              </a:r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.</a:t>
              </a:r>
              <a:endParaRPr lang="zh-CN" alt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  <a:p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   It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focuses on the </a:t>
              </a:r>
              <a:r>
                <a:rPr lang="zh-CN" altLang="en-US" sz="1800" b="1" dirty="0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historical conditions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and </a:t>
              </a:r>
              <a:r>
                <a:rPr lang="zh-CN" altLang="en-US" sz="18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power relations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of the translated texts, holds that there is </a:t>
              </a:r>
              <a:r>
                <a:rPr lang="zh-CN" altLang="en-US" sz="18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no absolute linguistic equality and cultural equality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, and regards translation as the product of </a:t>
              </a:r>
              <a:r>
                <a:rPr lang="zh-CN" altLang="en-US" sz="18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unequal dialogue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between the strong culture and the weak culture in the context of power differences. </a:t>
              </a:r>
              <a:endParaRPr lang="zh-CN" alt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21389" y="199519"/>
            <a:ext cx="443801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dirty="0">
                <a:solidFill>
                  <a:srgbClr val="834039"/>
                </a:solidFill>
                <a:cs typeface="+mn-ea"/>
                <a:sym typeface="+mn-lt"/>
              </a:rPr>
              <a:t> </a:t>
            </a:r>
            <a:r>
              <a:rPr lang="en-US" sz="24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Postcolonial Translation Theory</a:t>
            </a:r>
            <a:endParaRPr lang="en-US" sz="2400" b="1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  <a:p>
            <a:pPr algn="l"/>
            <a:endParaRPr lang="en-US" altLang="zh-CN" sz="2400" b="1" dirty="0">
              <a:solidFill>
                <a:srgbClr val="834039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5790" y="3556000"/>
            <a:ext cx="68878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Representatives: </a:t>
            </a:r>
            <a:r>
              <a:rPr lang="zh-CN" altLang="en-US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Tejaswini Niranjana </a:t>
            </a:r>
            <a:r>
              <a:rPr lang="en-US" altLang="zh-CN" sz="20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(c</a:t>
            </a:r>
            <a:r>
              <a:rPr lang="zh-CN" altLang="en-US" sz="20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all for a repositioning of translation</a:t>
            </a:r>
            <a:r>
              <a:rPr lang="en-US" altLang="zh-CN" sz="20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)</a:t>
            </a:r>
            <a:r>
              <a:rPr lang="en-US" altLang="zh-CN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, </a:t>
            </a:r>
            <a:r>
              <a:rPr lang="zh-CN" altLang="en-US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Maria Tymczko</a:t>
            </a:r>
            <a:r>
              <a:rPr lang="en-US" altLang="zh-CN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, </a:t>
            </a:r>
            <a:r>
              <a:rPr lang="zh-CN" altLang="en-US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Lawrence Venuti</a:t>
            </a:r>
            <a:endParaRPr lang="zh-CN" altLang="en-US" sz="2000" b="1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2075815" cy="583565"/>
            <a:chOff x="568442" y="319364"/>
            <a:chExt cx="2767755" cy="778088"/>
          </a:xfrm>
        </p:grpSpPr>
        <p:sp>
          <p:nvSpPr>
            <p:cNvPr id="24" name="文本框 23"/>
            <p:cNvSpPr txBox="1"/>
            <p:nvPr/>
          </p:nvSpPr>
          <p:spPr>
            <a:xfrm>
              <a:off x="665809" y="319364"/>
              <a:ext cx="2670388" cy="778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b="1" dirty="0">
                  <a:cs typeface="+mn-ea"/>
                  <a:sym typeface="+mn-lt"/>
                </a:rPr>
                <a:t>Lawrence Venuti</a:t>
              </a:r>
              <a:endParaRPr lang="zh-CN" altLang="en-US" sz="1600" b="1" dirty="0">
                <a:cs typeface="+mn-ea"/>
                <a:sym typeface="+mn-lt"/>
              </a:endParaRPr>
            </a:p>
            <a:p>
              <a:pPr algn="l"/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12" name="Group 4"/>
          <p:cNvGrpSpPr/>
          <p:nvPr/>
        </p:nvGrpSpPr>
        <p:grpSpPr bwMode="auto">
          <a:xfrm>
            <a:off x="266700" y="752475"/>
            <a:ext cx="5011032" cy="3813175"/>
            <a:chOff x="-2684" y="-452"/>
            <a:chExt cx="2687" cy="2402"/>
          </a:xfrm>
        </p:grpSpPr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-2469" y="-176"/>
              <a:ext cx="2210" cy="1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10000"/>
                </a:lnSpc>
              </a:pPr>
              <a:endParaRPr lang="en-US" altLang="zh-CN" sz="1000" dirty="0">
                <a:cs typeface="+mn-ea"/>
                <a:sym typeface="+mn-lt"/>
              </a:endParaRPr>
            </a:p>
            <a:p>
              <a:pPr eaLnBrk="0" hangingPunct="0">
                <a:lnSpc>
                  <a:spcPct val="110000"/>
                </a:lnSpc>
              </a:pPr>
              <a:r>
                <a:rPr lang="zh-CN" altLang="en-US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 Based on the analysis of the invisibility of translators caused by domestication in English translation since the 17th century, </a:t>
              </a:r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he</a:t>
              </a:r>
              <a:r>
                <a:rPr lang="zh-CN" altLang="en-US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calls for </a:t>
              </a:r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taking the method of </a:t>
              </a:r>
              <a:r>
                <a:rPr lang="zh-CN" altLang="en-US" sz="1600" b="1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foreignization</a:t>
              </a:r>
              <a:r>
                <a:rPr lang="zh-CN" altLang="en-US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to deal with the linguistic and cultural hegemony of English-speaking countries and the cultural inequality in globalization.</a:t>
              </a:r>
              <a:endParaRPr lang="zh-CN" altLang="en-US" sz="1600" dirty="0"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 flipH="1">
              <a:off x="0" y="0"/>
              <a:ext cx="3" cy="1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rot="16200000" flipH="1">
              <a:off x="-1565" y="-1570"/>
              <a:ext cx="4" cy="22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68020" y="3480435"/>
            <a:ext cx="32334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strategy: </a:t>
            </a:r>
            <a:endParaRPr lang="en-US" altLang="zh-CN"/>
          </a:p>
          <a:p>
            <a:r>
              <a:rPr lang="en-US" altLang="zh-CN"/>
              <a:t>domestication &amp; foreignization</a:t>
            </a:r>
            <a:endParaRPr lang="en-US" altLang="zh-CN"/>
          </a:p>
        </p:txBody>
      </p:sp>
      <p:pic>
        <p:nvPicPr>
          <p:cNvPr id="4" name="图片 3" descr="V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1320" y="1060450"/>
            <a:ext cx="2646045" cy="32899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3349737" cy="337185"/>
            <a:chOff x="568442" y="319364"/>
            <a:chExt cx="4466318" cy="449581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4368802" cy="449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D</a:t>
              </a:r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omestication &amp; </a:t>
              </a:r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F</a:t>
              </a:r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oreignization </a:t>
              </a:r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2" name="AutoShape 19"/>
          <p:cNvSpPr>
            <a:spLocks noChangeArrowheads="1"/>
          </p:cNvSpPr>
          <p:nvPr/>
        </p:nvSpPr>
        <p:spPr bwMode="auto">
          <a:xfrm>
            <a:off x="898407" y="1024250"/>
            <a:ext cx="5742002" cy="1206500"/>
          </a:xfrm>
          <a:prstGeom prst="roundRect">
            <a:avLst>
              <a:gd name="adj" fmla="val 50000"/>
            </a:avLst>
          </a:prstGeom>
          <a:noFill/>
          <a:ln w="9525" cmpd="sng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898525" y="1204595"/>
            <a:ext cx="5431790" cy="845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Domestication: 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A term used by Venuti to describe translation strateg</a:t>
            </a: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y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. In this kind of translation, the text is translated in a clear and fluent style so as to minimize the strangeness of the target readers to the foreign text. </a:t>
            </a:r>
            <a:endParaRPr kumimoji="0" lang="zh-CN" altLang="en-US" sz="1600" b="0" i="0" u="none" strike="noStrike" kern="0" cap="none" spc="0" normalizeH="0" baseline="0" dirty="0">
              <a:solidFill>
                <a:sysClr val="windowText" lastClr="000000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3" name="AutoShape 19"/>
          <p:cNvSpPr>
            <a:spLocks noChangeArrowheads="1"/>
          </p:cNvSpPr>
          <p:nvPr/>
        </p:nvSpPr>
        <p:spPr bwMode="auto">
          <a:xfrm>
            <a:off x="898525" y="2529840"/>
            <a:ext cx="5821045" cy="1206500"/>
          </a:xfrm>
          <a:prstGeom prst="roundRect">
            <a:avLst>
              <a:gd name="adj" fmla="val 50000"/>
            </a:avLst>
          </a:prstGeom>
          <a:noFill/>
          <a:ln w="9525" cmpd="sng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" name="Rectangle 38"/>
          <p:cNvSpPr>
            <a:spLocks noChangeArrowheads="1"/>
          </p:cNvSpPr>
          <p:nvPr/>
        </p:nvSpPr>
        <p:spPr bwMode="auto">
          <a:xfrm>
            <a:off x="1219200" y="2710815"/>
            <a:ext cx="5100955" cy="845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p>
            <a:pPr algn="ctr">
              <a:lnSpc>
                <a:spcPct val="120000"/>
              </a:lnSpc>
              <a:defRPr/>
            </a:pP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Foreignization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refers to the type of translation that deliberately breaks the conventions of the target language by preserving something exotic in the original text when generating the target language text.</a:t>
            </a:r>
            <a:endParaRPr kumimoji="0" lang="zh-CN" altLang="en-US" sz="1600" b="0" i="0" u="none" strike="noStrike" kern="0" cap="none" spc="0" normalizeH="0" baseline="0" dirty="0">
              <a:solidFill>
                <a:sysClr val="windowText" lastClr="000000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27" grpId="0" bldLvl="0" animBg="1"/>
      <p:bldP spid="3" grpId="0" bldLvl="0" animBg="1"/>
      <p:bldP spid="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4990577" cy="337185"/>
            <a:chOff x="568442" y="319364"/>
            <a:chExt cx="6654106" cy="449581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6556590" cy="449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Translations in Domestication and Foreignization</a:t>
              </a:r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88975" y="984250"/>
            <a:ext cx="606933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/>
              <a:t>阎王叫你三更死，谁敢留人到五更。(十六回）</a:t>
            </a:r>
            <a:endParaRPr lang="zh-CN" altLang="en-US"/>
          </a:p>
          <a:p>
            <a:r>
              <a:rPr lang="zh-CN" altLang="en-US"/>
              <a:t>     </a:t>
            </a:r>
            <a:r>
              <a:rPr lang="zh-CN" altLang="en-US" sz="1600"/>
              <a:t>If Yama calls at midnight hour , no man can put off death till four. (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Hawkes</a:t>
            </a:r>
            <a:r>
              <a:rPr lang="zh-CN" altLang="en-US" sz="1600"/>
              <a:t>: 322)</a:t>
            </a:r>
            <a:endParaRPr lang="zh-CN" altLang="en-US" sz="1600"/>
          </a:p>
          <a:p>
            <a:r>
              <a:rPr lang="zh-CN" altLang="en-US" sz="1600"/>
              <a:t>     If the king of Hell summons you at the third watch, who dares keep you till the fifth? (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Yang</a:t>
            </a:r>
            <a:r>
              <a:rPr lang="zh-CN" altLang="en-US" sz="1600"/>
              <a:t>: 305)</a:t>
            </a:r>
            <a:endParaRPr lang="zh-CN" altLang="en-US" sz="1600"/>
          </a:p>
          <a:p>
            <a:endParaRPr lang="zh-CN" altLang="en-US" sz="1600">
              <a:solidFill>
                <a:schemeClr val="accent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88975" y="2633345"/>
            <a:ext cx="620331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/>
              <a:t>指桑骂槐。(十六回)</a:t>
            </a:r>
            <a:endParaRPr lang="zh-CN" altLang="en-US" sz="1600"/>
          </a:p>
          <a:p>
            <a:r>
              <a:rPr lang="zh-CN" altLang="en-US" sz="1600"/>
              <a:t>     Accusing the elm while pointing at the mulberry tree (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Yang</a:t>
            </a:r>
            <a:r>
              <a:rPr lang="zh-CN" altLang="en-US" sz="1600"/>
              <a:t>: 291)</a:t>
            </a:r>
            <a:endParaRPr lang="zh-CN" altLang="en-US" sz="1600"/>
          </a:p>
          <a:p>
            <a:r>
              <a:rPr lang="zh-CN" altLang="en-US" sz="1600"/>
              <a:t>     Cursing the oak-tree while they mean the ash. (</a:t>
            </a:r>
            <a:r>
              <a:rPr lang="zh-CN" altLang="en-US" sz="1600">
                <a:sym typeface="+mn-ea"/>
              </a:rPr>
              <a:t>Hawkes</a:t>
            </a:r>
            <a:r>
              <a:rPr lang="zh-CN" altLang="en-US" sz="1600"/>
              <a:t>:308)</a:t>
            </a:r>
            <a:endParaRPr lang="zh-CN" altLang="en-US" sz="1600"/>
          </a:p>
          <a:p>
            <a:endParaRPr lang="zh-CN" altLang="en-US"/>
          </a:p>
          <a:p>
            <a:endParaRPr lang="zh-CN" alt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2149587" cy="337185"/>
            <a:chOff x="568442" y="319364"/>
            <a:chExt cx="2866117" cy="449581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2768601" cy="449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Value </a:t>
              </a:r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&amp; Limitations</a:t>
              </a:r>
              <a:endParaRPr lang="en-US" altLang="zh-CN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1" name="Line 22"/>
          <p:cNvSpPr>
            <a:spLocks noChangeShapeType="1"/>
          </p:cNvSpPr>
          <p:nvPr/>
        </p:nvSpPr>
        <p:spPr bwMode="auto">
          <a:xfrm rot="16200000" flipH="1">
            <a:off x="3263602" y="2136557"/>
            <a:ext cx="6350" cy="35575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>
              <a:cs typeface="+mn-ea"/>
              <a:sym typeface="+mn-lt"/>
            </a:endParaRPr>
          </a:p>
        </p:txBody>
      </p:sp>
      <p:pic>
        <p:nvPicPr>
          <p:cNvPr id="12" name="Picture 3" descr="E:\水墨图表素材\50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5942330" y="3116580"/>
            <a:ext cx="3510915" cy="26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2108200" y="716915"/>
            <a:ext cx="6870065" cy="1353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8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1600">
                <a:latin typeface="Times New Roman" panose="02020603050405020304" charset="0"/>
                <a:cs typeface="Times New Roman" panose="02020603050405020304" charset="0"/>
              </a:rPr>
              <a:t>The study of postcolonial translation incorporates translation into the framework of international political culture  and emphasizes the cultural and political functions of translation, </a:t>
            </a:r>
            <a:r>
              <a:rPr lang="zh-CN" altLang="en-US" sz="16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posing a great challenge to traditional translation studies </a:t>
            </a:r>
            <a:r>
              <a:rPr lang="zh-CN" altLang="en-US" sz="1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and providing a new perspective and thinking space for translation studies in the new century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153035" y="1122680"/>
            <a:ext cx="848360" cy="203771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947420" y="1060450"/>
            <a:ext cx="710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Value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71855" y="2919095"/>
            <a:ext cx="111950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dirty="0">
                <a:solidFill>
                  <a:schemeClr val="tx1"/>
                </a:solidFill>
                <a:cs typeface="+mn-ea"/>
                <a:sym typeface="+mn-lt"/>
              </a:rPr>
              <a:t>Limitations</a:t>
            </a:r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2183765" y="2515235"/>
            <a:ext cx="618934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No</a:t>
            </a:r>
            <a:r>
              <a:rPr lang="zh-CN" altLang="en-US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complete translation theory system.      </a:t>
            </a:r>
            <a:r>
              <a:rPr lang="zh-CN" altLang="en-US" dirty="0">
                <a:solidFill>
                  <a:srgbClr val="080808"/>
                </a:solidFill>
                <a:cs typeface="+mn-ea"/>
                <a:sym typeface="+mn-lt"/>
              </a:rPr>
              <a:t>                                     </a:t>
            </a:r>
            <a:endParaRPr lang="zh-CN" altLang="en-US" dirty="0">
              <a:solidFill>
                <a:srgbClr val="080808"/>
              </a:solidFill>
              <a:cs typeface="+mn-ea"/>
              <a:sym typeface="+mn-lt"/>
            </a:endParaRP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2183765" y="2883535"/>
            <a:ext cx="5632450" cy="9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T</a:t>
            </a:r>
            <a:r>
              <a:rPr lang="zh-CN" altLang="en-US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he over-emphasis of post-colonial translation theory on power differential is likely to make people in the Third World hostile to Western culture</a:t>
            </a:r>
            <a:r>
              <a:rPr lang="en-US" altLang="zh-CN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.</a:t>
            </a:r>
            <a:endParaRPr lang="zh-CN" altLang="en-US" dirty="0">
              <a:solidFill>
                <a:srgbClr val="080808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4" grpId="0"/>
      <p:bldP spid="14" grpId="1"/>
      <p:bldP spid="16" grpId="0"/>
      <p:bldP spid="1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17825" y="1839595"/>
            <a:ext cx="38150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THANK YOU</a:t>
            </a:r>
            <a:endParaRPr lang="en-US" altLang="zh-CN" sz="4000"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0" name="Picture 2" descr="E:\水墨图表素材\24252 (9)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1978660" y="-68580"/>
            <a:ext cx="5452110" cy="521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第一PPT，www.1ppt.com">
  <a:themeElements>
    <a:clrScheme name="自定义 2788">
      <a:dk1>
        <a:srgbClr val="333333"/>
      </a:dk1>
      <a:lt1>
        <a:sysClr val="window" lastClr="FFFFFF"/>
      </a:lt1>
      <a:dk2>
        <a:srgbClr val="1D53A5"/>
      </a:dk2>
      <a:lt2>
        <a:srgbClr val="2160BD"/>
      </a:lt2>
      <a:accent1>
        <a:srgbClr val="5B9BD5"/>
      </a:accent1>
      <a:accent2>
        <a:srgbClr val="ED7D31"/>
      </a:accent2>
      <a:accent3>
        <a:srgbClr val="333333"/>
      </a:accent3>
      <a:accent4>
        <a:srgbClr val="FFC000"/>
      </a:accent4>
      <a:accent5>
        <a:srgbClr val="333333"/>
      </a:accent5>
      <a:accent6>
        <a:srgbClr val="70AD47"/>
      </a:accent6>
      <a:hlink>
        <a:srgbClr val="0563C1"/>
      </a:hlink>
      <a:folHlink>
        <a:srgbClr val="954F72"/>
      </a:folHlink>
    </a:clrScheme>
    <a:fontScheme name="btjdw0bk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chemeClr val="bg1"/>
            </a:gs>
            <a:gs pos="100000">
              <a:srgbClr val="DDDEDD"/>
            </a:gs>
          </a:gsLst>
          <a:lin ang="6000000" scaled="0"/>
          <a:tileRect/>
        </a:gradFill>
        <a:ln w="28575">
          <a:solidFill>
            <a:schemeClr val="bg1"/>
          </a:solidFill>
        </a:ln>
        <a:effectLst>
          <a:outerShdw blurRad="279400" dist="254000" dir="8100000" algn="tr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2583</Words>
  <Application>WPS 演示</Application>
  <PresentationFormat>全屏显示(16:9)</PresentationFormat>
  <Paragraphs>62</Paragraphs>
  <Slides>8</Slides>
  <Notes>38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Calibri</vt:lpstr>
      <vt:lpstr>Segoe UI</vt:lpstr>
      <vt:lpstr>方正硬笔楷书简体</vt:lpstr>
      <vt:lpstr>Times New Roman</vt:lpstr>
      <vt:lpstr>楷体</vt:lpstr>
      <vt:lpstr>微软雅黑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第一PPT，www.1ppt.com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墨迹</dc:title>
  <dc:creator>第一PPT</dc:creator>
  <cp:keywords>www.1ppt.com</cp:keywords>
  <dc:description>www.1ppt.com</dc:description>
  <cp:lastModifiedBy>Administrator</cp:lastModifiedBy>
  <cp:revision>18</cp:revision>
  <dcterms:created xsi:type="dcterms:W3CDTF">2014-07-15T12:53:00Z</dcterms:created>
  <dcterms:modified xsi:type="dcterms:W3CDTF">2020-11-01T12:07:13Z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2052-11.1.0.9021</vt:lpwstr>
  </property>
</Properties>
</file>