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9" r:id="rId5"/>
    <p:sldId id="334" r:id="rId6"/>
    <p:sldId id="273" r:id="rId7"/>
    <p:sldId id="336" r:id="rId8"/>
    <p:sldId id="274" r:id="rId9"/>
    <p:sldId id="341" r:id="rId10"/>
    <p:sldId id="342" r:id="rId11"/>
    <p:sldId id="343" r:id="rId12"/>
    <p:sldId id="344" r:id="rId13"/>
    <p:sldId id="31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90204" pitchFamily="34" charset="0"/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1" autoAdjust="0"/>
    <p:restoredTop sz="94640" autoAdjust="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37"/>
        <p:guide pos="29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FC1B099-6F95-4CCC-997F-C046D6AD210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DC18C4-2F3E-4BAD-947F-9C372D9855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A1D3B5-E761-4274-8009-8CF9EBAD8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52A4D57-0099-4B6F-84C3-560FFABA578A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977D8D-B254-42FE-AFE8-B5D4EF30D3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011971-DDA4-4F8E-98C3-25098BC14F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468F0A-2AB3-4AB6-BFD5-DFACD16DCE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011971-DDA4-4F8E-98C3-25098BC14F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A1D3B5-E761-4274-8009-8CF9EBAD8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A1D3B5-E761-4274-8009-8CF9EBAD8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A1D3B5-E761-4274-8009-8CF9EBAD8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A1D3B5-E761-4274-8009-8CF9EBAD8AF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48C25-7877-4E38-88AE-C624F94325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9EDB-3E6F-4402-A7BF-6EDBB57EAC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E88D6-E88F-4596-8434-792186B311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3560-B9FB-45FD-BE9F-AB1492BF1C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757C8-974B-483B-BBD7-6397107B2B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03761-4BC6-4688-B364-30A6BA04AE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4A006-D8F4-4AF8-AF58-8C88DE34EE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14FEB-1EED-44B8-BE20-98666575BE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D73DB-EF45-41DC-867D-1A2FC8C2EB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52061-4431-4CDB-BED9-1C255B7587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E4D2E-7E77-46D5-81AE-120F023FE5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8B4DBB2-CAFB-43D0-BA16-838A6F0F4EE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1.jpeg"/><Relationship Id="rId7" Type="http://schemas.openxmlformats.org/officeDocument/2006/relationships/image" Target="../media/image8.png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15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slide" Target="slide1.xml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slide" Target="slide1.xml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slide" Target="slide1.xml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jpeg"/><Relationship Id="rId7" Type="http://schemas.openxmlformats.org/officeDocument/2006/relationships/image" Target="../media/image8.png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15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8.jpeg"/><Relationship Id="rId7" Type="http://schemas.openxmlformats.org/officeDocument/2006/relationships/image" Target="../media/image8.png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15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9.jpeg"/><Relationship Id="rId7" Type="http://schemas.openxmlformats.org/officeDocument/2006/relationships/image" Target="../media/image8.png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15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0.jpeg"/><Relationship Id="rId7" Type="http://schemas.openxmlformats.org/officeDocument/2006/relationships/image" Target="../media/image8.png"/><Relationship Id="rId6" Type="http://schemas.openxmlformats.org/officeDocument/2006/relationships/image" Target="../media/image16.png"/><Relationship Id="rId5" Type="http://schemas.openxmlformats.org/officeDocument/2006/relationships/slide" Target="slide1.xml"/><Relationship Id="rId4" Type="http://schemas.openxmlformats.org/officeDocument/2006/relationships/image" Target="../media/image15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C:\Users\Administrator\Desktop\教材PPT模板\龙素材\中国山水背景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0" descr="荷花212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6429375"/>
            <a:ext cx="2143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0" descr="荷花212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6581775"/>
            <a:ext cx="3206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0" descr="荷花212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357938"/>
            <a:ext cx="1952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5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553970" y="1412558"/>
            <a:ext cx="4332288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5400" b="1" dirty="0">
                <a:latin typeface="Calibri" pitchFamily="34" charset="0"/>
              </a:rPr>
              <a:t>Chinese Calligraphy</a:t>
            </a:r>
            <a:endParaRPr lang="en-US" altLang="zh-CN" sz="5400" b="1" dirty="0">
              <a:latin typeface="Calibri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99703" y="3356928"/>
            <a:ext cx="414337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latin typeface="方正兰亭黑简体" pitchFamily="2" charset="-122"/>
                <a:ea typeface="方正兰亭黑简体" pitchFamily="2" charset="-122"/>
              </a:rPr>
              <a:t>中国书法</a:t>
            </a:r>
            <a:endParaRPr lang="zh-CN" altLang="en-US" sz="4000" b="1"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2742565" y="4077335"/>
            <a:ext cx="433324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marL="0" indent="0"/>
            <a:r>
              <a:rPr lang="en-US" sz="2400" b="1" dirty="0" smtClean="0">
                <a:latin typeface="Arial Bold" panose="020B0604020202090204" charset="0"/>
                <a:ea typeface="宋体" pitchFamily="2" charset="-122"/>
                <a:cs typeface="Arial Bold" panose="020B0604020202090204" charset="0"/>
              </a:rPr>
              <a:t>Speaker: Tang Yan（</a:t>
            </a:r>
            <a:r>
              <a:rPr lang="zh-CN" altLang="en-US" sz="2400" b="1" dirty="0" smtClean="0">
                <a:latin typeface="Arial Bold" panose="020B0604020202090204" charset="0"/>
                <a:ea typeface="宋体" pitchFamily="2" charset="-122"/>
                <a:cs typeface="Arial Bold" panose="020B0604020202090204" charset="0"/>
              </a:rPr>
              <a:t>唐彦</a:t>
            </a:r>
            <a:r>
              <a:rPr lang="en-US" sz="2400" b="1" dirty="0" smtClean="0">
                <a:latin typeface="Arial Bold" panose="020B0604020202090204" charset="0"/>
                <a:ea typeface="宋体" pitchFamily="2" charset="-122"/>
                <a:cs typeface="Arial Bold" panose="020B0604020202090204" charset="0"/>
              </a:rPr>
              <a:t>）</a:t>
            </a:r>
            <a:endParaRPr lang="en-US" sz="2400" b="1" dirty="0" smtClean="0">
              <a:latin typeface="Arial Bold" panose="020B0604020202090204" charset="0"/>
              <a:ea typeface="宋体" pitchFamily="2" charset="-122"/>
              <a:cs typeface="Arial Bold" panose="020B060402020209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928813" y="5824538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Resources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706438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6399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158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" y="564515"/>
            <a:ext cx="7229475" cy="7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1419622" y="2276872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1204595" y="774700"/>
            <a:ext cx="57899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Official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sym typeface="+mn-ea"/>
              </a:rPr>
              <a:t> / clerical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 script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" name="Picture 2" descr="F:\office\《水墨画鲤鱼》\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55647" r="73386" b="37013"/>
          <a:stretch>
            <a:fillRect/>
          </a:stretch>
        </p:blipFill>
        <p:spPr bwMode="auto">
          <a:xfrm>
            <a:off x="256609" y="702816"/>
            <a:ext cx="571481" cy="7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091758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/>
          <p:nvPr/>
        </p:nvPicPr>
        <p:blipFill>
          <a:blip r:embed="rId8"/>
          <a:stretch>
            <a:fillRect/>
          </a:stretch>
        </p:blipFill>
        <p:spPr>
          <a:xfrm>
            <a:off x="1331595" y="1278890"/>
            <a:ext cx="2000250" cy="5238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23665" y="1349375"/>
            <a:ext cx="425323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a. M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ainly used during the Han Dynasty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3665" y="271208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b. S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quat-shaped and antique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665" y="3719195"/>
            <a:ext cx="468122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c. C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hanging the rule of unanimous thickness of strokes in the seal script and abolishing the pictographic features of the seal script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2580" y="3140710"/>
            <a:ext cx="114998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隶书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42875"/>
            <a:ext cx="9285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</a:blip>
          <a:srcRect/>
          <a:stretch>
            <a:fillRect/>
          </a:stretch>
        </p:blipFill>
        <p:spPr bwMode="auto">
          <a:xfrm>
            <a:off x="0" y="0"/>
            <a:ext cx="98313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图片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00750"/>
            <a:ext cx="1695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3" descr="E:\我的PPT库\PPT图标库\2000种网站或论坛PNG图片图标\png-183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072188"/>
            <a:ext cx="642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TextBox 11"/>
          <p:cNvSpPr txBox="1">
            <a:spLocks noChangeArrowheads="1"/>
          </p:cNvSpPr>
          <p:nvPr/>
        </p:nvSpPr>
        <p:spPr bwMode="auto">
          <a:xfrm>
            <a:off x="1044258" y="3182938"/>
            <a:ext cx="7572375" cy="591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altLang="zh-CN" sz="8000" b="1">
                <a:latin typeface="Arial Bold" panose="020B0604020202090204" charset="0"/>
                <a:ea typeface="黑体" pitchFamily="2" charset="-122"/>
                <a:cs typeface="Arial Bold" panose="020B0604020202090204" charset="0"/>
              </a:rPr>
              <a:t>Thank you!</a:t>
            </a:r>
            <a:endParaRPr lang="en-US" altLang="zh-CN" sz="8000" b="1">
              <a:latin typeface="Arial Bold" panose="020B0604020202090204" charset="0"/>
              <a:ea typeface="黑体" pitchFamily="2" charset="-122"/>
              <a:cs typeface="Arial Bold" panose="020B0604020202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图片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3997" y="1052816"/>
            <a:ext cx="8929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 smtClean="0"/>
              <a:t>Make a guess: How many strokes are there in the following Chinese character?</a:t>
            </a:r>
            <a:endParaRPr lang="zh-CN" altLang="en-US" sz="2400" b="1" dirty="0"/>
          </a:p>
        </p:txBody>
      </p:sp>
      <p:pic>
        <p:nvPicPr>
          <p:cNvPr id="28" name="Picture 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5848350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51685" y="4910455"/>
            <a:ext cx="2367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Answer: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56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75" y="714375"/>
            <a:ext cx="2000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Lead - in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575" y="1988820"/>
            <a:ext cx="3171190" cy="2816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5755" y="2893695"/>
            <a:ext cx="1851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Arial Bold" panose="020B0604020202090204" charset="0"/>
                <a:cs typeface="Arial Bold" panose="020B0604020202090204" charset="0"/>
              </a:rPr>
              <a:t>bi</a:t>
            </a:r>
            <a:r>
              <a:rPr lang="en-US" altLang="en-US" sz="3200" b="1">
                <a:latin typeface="Arial Bold" panose="020B0604020202090204" charset="0"/>
                <a:cs typeface="Arial Bold" panose="020B0604020202090204" charset="0"/>
              </a:rPr>
              <a:t>á</a:t>
            </a:r>
            <a:r>
              <a:rPr lang="en-US" altLang="zh-CN" sz="3200" b="1">
                <a:latin typeface="Arial Bold" panose="020B0604020202090204" charset="0"/>
                <a:cs typeface="Arial Bold" panose="020B0604020202090204" charset="0"/>
              </a:rPr>
              <a:t>ng</a:t>
            </a:r>
            <a:endParaRPr lang="en-US" altLang="zh-CN" sz="3200" b="1"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5" name="图片 4" descr="/Users/tangyan/Library/Containers/com.kingsoft.wpsoffice.mac/Data/tmp/photoeditapp/20250227152655/temp.pngtemp"/>
          <p:cNvPicPr/>
          <p:nvPr/>
        </p:nvPicPr>
        <p:blipFill>
          <a:blip r:embed="rId7"/>
          <a:stretch>
            <a:fillRect/>
          </a:stretch>
        </p:blipFill>
        <p:spPr>
          <a:xfrm>
            <a:off x="5075555" y="1629410"/>
            <a:ext cx="3524250" cy="3272155"/>
          </a:xfrm>
          <a:prstGeom prst="rect">
            <a:avLst/>
          </a:prstGeom>
        </p:spPr>
      </p:pic>
      <p:sp>
        <p:nvSpPr>
          <p:cNvPr id="6" name="TextBox 24"/>
          <p:cNvSpPr txBox="1"/>
          <p:nvPr/>
        </p:nvSpPr>
        <p:spPr>
          <a:xfrm>
            <a:off x="5939790" y="4910455"/>
            <a:ext cx="2367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dirty="0" smtClean="0"/>
              <a:t>Answer: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1</a:t>
            </a:r>
            <a:endParaRPr lang="zh-CN" altLang="en-US" dirty="0"/>
          </a:p>
        </p:txBody>
      </p:sp>
      <p:sp>
        <p:nvSpPr>
          <p:cNvPr id="7" name="TextBox 35"/>
          <p:cNvSpPr txBox="1"/>
          <p:nvPr/>
        </p:nvSpPr>
        <p:spPr>
          <a:xfrm>
            <a:off x="857250" y="0"/>
            <a:ext cx="3930774" cy="4603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L</a:t>
            </a:r>
            <a:r>
              <a:rPr lang="en-US" altLang="zh-CN" sz="24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ead-in 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5" grpId="0"/>
      <p:bldP spid="4" grpId="0"/>
      <p:bldP spid="4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81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28813" y="5060950"/>
            <a:ext cx="1857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Destination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28813" y="5824538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Resources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1857375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158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091758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1"/>
          <p:cNvSpPr txBox="1">
            <a:spLocks noChangeArrowheads="1"/>
          </p:cNvSpPr>
          <p:nvPr/>
        </p:nvSpPr>
        <p:spPr bwMode="auto">
          <a:xfrm>
            <a:off x="395288" y="1270000"/>
            <a:ext cx="8424862" cy="497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855" indent="-363855" algn="l">
              <a:spcBef>
                <a:spcPts val="1800"/>
              </a:spcBef>
              <a:tabLst>
                <a:tab pos="450850" algn="l"/>
              </a:tabLst>
            </a:pPr>
            <a:endParaRPr lang="en-GB" altLang="zh-CN" sz="2800" i="1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18" name="图片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040" y="2420620"/>
            <a:ext cx="7658735" cy="14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2405926" y="2780980"/>
            <a:ext cx="434403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latin typeface="Calibri" pitchFamily="34" charset="0"/>
              </a:rPr>
              <a:t>8 Basic Strokes</a:t>
            </a:r>
            <a:endParaRPr lang="en-US" altLang="zh-CN" sz="4400" b="1" dirty="0">
              <a:latin typeface="Calibri" pitchFamily="34" charset="0"/>
            </a:endParaRPr>
          </a:p>
        </p:txBody>
      </p:sp>
      <p:pic>
        <p:nvPicPr>
          <p:cNvPr id="2" name="Picture 1" descr="/Users/tangyan/Library/Containers/com.kingsoft.wpsoffice.mac/Data/tmp/photoeditapp/20250227144317/temp.pngte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755" y="3933190"/>
            <a:ext cx="4075430" cy="331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000250" y="4132263"/>
            <a:ext cx="1857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preparing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28813" y="5824538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Resources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4344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0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IMG_0828"/>
          <p:cNvPicPr>
            <a:picLocks noChangeAspect="1"/>
          </p:cNvPicPr>
          <p:nvPr/>
        </p:nvPicPr>
        <p:blipFill>
          <a:blip r:embed="rId4"/>
          <a:srcRect t="29000" r="-395" b="4852"/>
          <a:stretch>
            <a:fillRect/>
          </a:stretch>
        </p:blipFill>
        <p:spPr>
          <a:xfrm>
            <a:off x="1835785" y="621030"/>
            <a:ext cx="5753100" cy="5054600"/>
          </a:xfrm>
          <a:prstGeom prst="rect">
            <a:avLst/>
          </a:prstGeom>
        </p:spPr>
      </p:pic>
      <p:pic>
        <p:nvPicPr>
          <p:cNvPr id="16385" name="Picture 1" descr="C:\Users\ADMINI~1\AppData\Local\Temp\360zip$Temp\360$0\纸笔砚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170" y="4946650"/>
            <a:ext cx="2264410" cy="1911350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5795645" y="620395"/>
            <a:ext cx="615315" cy="706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点</a:t>
            </a:r>
            <a:endParaRPr lang="zh-CN" altLang="en-US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2051685" y="1453515"/>
            <a:ext cx="615315" cy="706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横</a:t>
            </a:r>
            <a:endParaRPr lang="zh-CN" altLang="en-US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6443980" y="1326515"/>
            <a:ext cx="615315" cy="706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折</a:t>
            </a:r>
            <a:endParaRPr lang="zh-CN" altLang="en-US" sz="3200" b="1"/>
          </a:p>
        </p:txBody>
      </p:sp>
      <p:sp>
        <p:nvSpPr>
          <p:cNvPr id="6" name="文本框 5"/>
          <p:cNvSpPr txBox="1"/>
          <p:nvPr/>
        </p:nvSpPr>
        <p:spPr>
          <a:xfrm>
            <a:off x="6372225" y="2060575"/>
            <a:ext cx="615315" cy="649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竖</a:t>
            </a:r>
            <a:endParaRPr lang="zh-CN" altLang="en-US" sz="3200" b="1"/>
          </a:p>
        </p:txBody>
      </p:sp>
      <p:sp>
        <p:nvSpPr>
          <p:cNvPr id="7" name="文本框 6"/>
          <p:cNvSpPr txBox="1"/>
          <p:nvPr/>
        </p:nvSpPr>
        <p:spPr>
          <a:xfrm>
            <a:off x="1767205" y="2493010"/>
            <a:ext cx="615315" cy="706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提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1907540" y="4082415"/>
            <a:ext cx="615315" cy="706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撇</a:t>
            </a:r>
            <a:endParaRPr lang="zh-CN" altLang="en-US" sz="3200" b="1"/>
          </a:p>
        </p:txBody>
      </p:sp>
      <p:sp>
        <p:nvSpPr>
          <p:cNvPr id="9" name="文本框 8"/>
          <p:cNvSpPr txBox="1"/>
          <p:nvPr/>
        </p:nvSpPr>
        <p:spPr>
          <a:xfrm>
            <a:off x="6588125" y="2997200"/>
            <a:ext cx="615315" cy="706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捺</a:t>
            </a:r>
            <a:endParaRPr lang="zh-CN" altLang="en-US" sz="3200" b="1"/>
          </a:p>
        </p:txBody>
      </p:sp>
      <p:sp>
        <p:nvSpPr>
          <p:cNvPr id="10" name="文本框 9"/>
          <p:cNvSpPr txBox="1"/>
          <p:nvPr/>
        </p:nvSpPr>
        <p:spPr>
          <a:xfrm>
            <a:off x="6012180" y="5012690"/>
            <a:ext cx="615315" cy="7061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钩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81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28813" y="5060950"/>
            <a:ext cx="1857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Destination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28813" y="5824538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Resources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1857375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158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091758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1"/>
          <p:cNvSpPr txBox="1">
            <a:spLocks noChangeArrowheads="1"/>
          </p:cNvSpPr>
          <p:nvPr/>
        </p:nvSpPr>
        <p:spPr bwMode="auto">
          <a:xfrm>
            <a:off x="395288" y="1270000"/>
            <a:ext cx="8424862" cy="497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855" indent="-363855" algn="l">
              <a:spcBef>
                <a:spcPts val="1800"/>
              </a:spcBef>
              <a:tabLst>
                <a:tab pos="450850" algn="l"/>
              </a:tabLst>
            </a:pPr>
            <a:endParaRPr lang="en-GB" altLang="zh-CN" sz="2800" i="1" dirty="0" smtClean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pic>
        <p:nvPicPr>
          <p:cNvPr id="18" name="图片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040" y="2420620"/>
            <a:ext cx="7658735" cy="14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1799819" y="2780980"/>
            <a:ext cx="569976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latin typeface="Calibri" pitchFamily="34" charset="0"/>
              </a:rPr>
              <a:t>5 Major Script Styles</a:t>
            </a:r>
            <a:endParaRPr lang="en-US" altLang="zh-CN" sz="4400" b="1" dirty="0">
              <a:latin typeface="Calibri" pitchFamily="34" charset="0"/>
            </a:endParaRPr>
          </a:p>
        </p:txBody>
      </p:sp>
      <p:pic>
        <p:nvPicPr>
          <p:cNvPr id="2" name="Picture 1" descr="/Users/tangyan/Library/Containers/com.kingsoft.wpsoffice.mac/Data/tmp/photoeditapp/20250227144317/temp.pngte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755" y="3933190"/>
            <a:ext cx="4075430" cy="331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928813" y="5824538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Resources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706438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6399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158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" y="564515"/>
            <a:ext cx="6518275" cy="78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1419622" y="2276872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1204595" y="774700"/>
            <a:ext cx="601789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Formal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sym typeface="+mn-ea"/>
              </a:rPr>
              <a:t> / regular</a:t>
            </a: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 script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" name="Picture 2" descr="F:\office\《水墨画鲤鱼》\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55647" r="73386" b="37013"/>
          <a:stretch>
            <a:fillRect/>
          </a:stretch>
        </p:blipFill>
        <p:spPr bwMode="auto">
          <a:xfrm>
            <a:off x="256609" y="702816"/>
            <a:ext cx="571481" cy="7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091758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/>
          <p:nvPr/>
        </p:nvPicPr>
        <p:blipFill>
          <a:blip r:embed="rId8"/>
          <a:srcRect l="915"/>
          <a:stretch>
            <a:fillRect/>
          </a:stretch>
        </p:blipFill>
        <p:spPr>
          <a:xfrm>
            <a:off x="1423035" y="1341120"/>
            <a:ext cx="2063115" cy="50425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23665" y="213169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a. Featuring standard 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strokes, rigorous rules and a slow speed of writing</a:t>
            </a:r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 </a:t>
            </a:r>
            <a:endParaRPr lang="en-US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42715" y="3140710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b. E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asy to recognize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2580" y="3140710"/>
            <a:ext cx="114998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楷书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928813" y="5824538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Resources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706438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6399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158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0" y="564800"/>
            <a:ext cx="4392488" cy="78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1419622" y="2276872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1132840" y="774700"/>
            <a:ext cx="31610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Cursive script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" name="Picture 2" descr="F:\office\《水墨画鲤鱼》\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55647" r="73386" b="37013"/>
          <a:stretch>
            <a:fillRect/>
          </a:stretch>
        </p:blipFill>
        <p:spPr bwMode="auto">
          <a:xfrm>
            <a:off x="256609" y="702816"/>
            <a:ext cx="571481" cy="7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091758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/>
          <p:nvPr/>
        </p:nvPicPr>
        <p:blipFill>
          <a:blip r:embed="rId8"/>
          <a:srcRect t="2369"/>
          <a:stretch>
            <a:fillRect/>
          </a:stretch>
        </p:blipFill>
        <p:spPr>
          <a:xfrm>
            <a:off x="1331595" y="1412875"/>
            <a:ext cx="2232025" cy="49161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23665" y="134937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a. 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With improved writing speed and infrequent pen lifting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3665" y="2353310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b. 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With irregular forms, some strokes join together, or parts of strokes or some whole strokes are omitted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665" y="386270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c. D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ifficult to write and recognize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2580" y="3140710"/>
            <a:ext cx="114998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草书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57375" y="706438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6399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158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0" y="564800"/>
            <a:ext cx="4392488" cy="78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1132840" y="774700"/>
            <a:ext cx="38773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Running script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" name="Picture 2" descr="F:\office\《水墨画鲤鱼》\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55647" r="73386" b="37013"/>
          <a:stretch>
            <a:fillRect/>
          </a:stretch>
        </p:blipFill>
        <p:spPr bwMode="auto">
          <a:xfrm>
            <a:off x="256609" y="702816"/>
            <a:ext cx="571481" cy="7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091758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23665" y="134937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a. A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 style halfway between formal script and cursive script.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3665" y="2353310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b. L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ooser than the formal script, with more links between strokes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665" y="333057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c.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 Featuring slanting-shape strokes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665" y="414972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d. S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  <a:sym typeface="+mn-ea"/>
              </a:rPr>
              <a:t>imple,smooth and light m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oving of the strokes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580" y="3140710"/>
            <a:ext cx="114998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行书</a:t>
            </a:r>
            <a:endParaRPr lang="zh-CN" altLang="en-US" sz="3200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rcRect l="1000" t="2750" r="37395" b="1704"/>
          <a:stretch>
            <a:fillRect/>
          </a:stretch>
        </p:blipFill>
        <p:spPr>
          <a:xfrm>
            <a:off x="1259840" y="1350645"/>
            <a:ext cx="2564130" cy="530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28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2" descr="C:\Users\Administrator\Desktop\教材PPT模板\龙素材\b211cb82bb2ab24753a1eb8ebe9f7fea.png"/>
          <p:cNvPicPr>
            <a:picLocks noChangeAspect="1" noChangeArrowheads="1"/>
          </p:cNvPicPr>
          <p:nvPr/>
        </p:nvPicPr>
        <p:blipFill>
          <a:blip r:embed="rId2">
            <a:lum bright="28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2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928813" y="5824538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Resources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706438"/>
            <a:ext cx="200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6399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158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0" y="564800"/>
            <a:ext cx="4392488" cy="78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1419622" y="2276872"/>
            <a:ext cx="2000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Summary</a:t>
            </a:r>
            <a:endParaRPr lang="zh-CN" altLang="en-US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1132840" y="774700"/>
            <a:ext cx="31508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Seal Script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" name="Picture 2" descr="F:\office\《水墨画鲤鱼》\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55647" r="73386" b="37013"/>
          <a:stretch>
            <a:fillRect/>
          </a:stretch>
        </p:blipFill>
        <p:spPr bwMode="auto">
          <a:xfrm>
            <a:off x="256609" y="702816"/>
            <a:ext cx="571481" cy="71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091758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9cf57b83f86cfd91789a143bff59119b"/>
          <p:cNvPicPr>
            <a:picLocks noChangeAspect="1"/>
          </p:cNvPicPr>
          <p:nvPr/>
        </p:nvPicPr>
        <p:blipFill>
          <a:blip r:embed="rId8"/>
          <a:srcRect b="28430"/>
          <a:stretch>
            <a:fillRect/>
          </a:stretch>
        </p:blipFill>
        <p:spPr>
          <a:xfrm>
            <a:off x="1547495" y="1268730"/>
            <a:ext cx="1696085" cy="54381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23665" y="134937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a. 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The most ancient calligraphic style, discovered in inscriptions carved on oracle bones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3665" y="2712085"/>
            <a:ext cx="489966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b. C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ontaining few strokes and no dots, hooks or turning strokes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665" y="3862705"/>
            <a:ext cx="4792980" cy="126047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eaLnBrk="1" latinLnBrk="0" hangingPunct="1"/>
            <a:r>
              <a:rPr lang="en-US" sz="2400" dirty="0">
                <a:latin typeface="Times New Roman Regular" panose="02020503050405090304" charset="0"/>
                <a:cs typeface="Times New Roman Regular" panose="02020503050405090304" charset="0"/>
              </a:rPr>
              <a:t>c. S</a:t>
            </a:r>
            <a:r>
              <a:rPr lang="en-US" altLang="zh-CN" sz="2400" dirty="0">
                <a:latin typeface="Times New Roman Regular" panose="02020503050405090304" charset="0"/>
                <a:cs typeface="Times New Roman Regular" panose="02020503050405090304" charset="0"/>
              </a:rPr>
              <a:t>eeking a unanimous thickness of lines, symmetry and balanced distribution of strokes</a:t>
            </a:r>
            <a:endParaRPr lang="en-US" altLang="zh-CN" sz="2400" dirty="0">
              <a:latin typeface="Times New Roman Regular" panose="02020503050405090304" charset="0"/>
              <a:cs typeface="Times New Roman Regular" panose="0202050305040509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2580" y="3140710"/>
            <a:ext cx="114998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b="1"/>
              <a:t>篆书</a:t>
            </a:r>
            <a:endParaRPr lang="zh-C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WPS 文字</Application>
  <PresentationFormat>全屏显示(4:3)</PresentationFormat>
  <Paragraphs>132</Paragraphs>
  <Slides>11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47" baseType="lpstr">
      <vt:lpstr>Arial</vt:lpstr>
      <vt:lpstr>宋体</vt:lpstr>
      <vt:lpstr>Wingdings</vt:lpstr>
      <vt:lpstr>汉仪书宋二KW</vt:lpstr>
      <vt:lpstr>Calibri</vt:lpstr>
      <vt:lpstr>Helvetica Neue</vt:lpstr>
      <vt:lpstr>方正兰亭黑简体</vt:lpstr>
      <vt:lpstr>Times New Roman</vt:lpstr>
      <vt:lpstr>Wingdings</vt:lpstr>
      <vt:lpstr>汉仪中黑KW</vt:lpstr>
      <vt:lpstr>微软雅黑</vt:lpstr>
      <vt:lpstr>汉仪旗黑</vt:lpstr>
      <vt:lpstr>宋体</vt:lpstr>
      <vt:lpstr>Arial Unicode MS</vt:lpstr>
      <vt:lpstr>Century Gothic</vt:lpstr>
      <vt:lpstr>Franklin Gothic Medium</vt:lpstr>
      <vt:lpstr>黑体</vt:lpstr>
      <vt:lpstr>楷体_GB2312</vt:lpstr>
      <vt:lpstr>汉仪楷体简</vt:lpstr>
      <vt:lpstr>Century Gothic</vt:lpstr>
      <vt:lpstr>苹方-简</vt:lpstr>
      <vt:lpstr>Thonburi</vt:lpstr>
      <vt:lpstr>宋体</vt:lpstr>
      <vt:lpstr>Wingdings</vt:lpstr>
      <vt:lpstr>方正兰亭黑简体</vt:lpstr>
      <vt:lpstr>楷体_GB2312</vt:lpstr>
      <vt:lpstr>黑体</vt:lpstr>
      <vt:lpstr>Arial Bold</vt:lpstr>
      <vt:lpstr>Arial Black</vt:lpstr>
      <vt:lpstr>Arial Hebrew Regular</vt:lpstr>
      <vt:lpstr>Arial Hebrew Scholar Regular</vt:lpstr>
      <vt:lpstr>Apple Symbols</vt:lpstr>
      <vt:lpstr>Andale Mono</vt:lpstr>
      <vt:lpstr>魏碑-简</vt:lpstr>
      <vt:lpstr>Times New Roman Regular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Tay</cp:lastModifiedBy>
  <cp:revision>310</cp:revision>
  <dcterms:created xsi:type="dcterms:W3CDTF">2025-02-27T09:09:14Z</dcterms:created>
  <dcterms:modified xsi:type="dcterms:W3CDTF">2025-02-27T09:09:14Z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5ED17D14A1940BE9BA2BC0673789B8E9_43</vt:lpwstr>
  </property>
  <property fmtid="{D5CDD505-2E9C-101B-9397-08002B2CF9AE}" pid="3" name="KSOProductBuildVer">
    <vt:lpwstr>2052-6.15.2.8936</vt:lpwstr>
  </property>
</Properties>
</file>