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40" r:id="rId1"/>
  </p:sldMasterIdLst>
  <p:notesMasterIdLst>
    <p:notesMasterId r:id="rId14"/>
  </p:notesMasterIdLst>
  <p:handoutMasterIdLst>
    <p:handoutMasterId r:id="rId15"/>
  </p:handoutMasterIdLst>
  <p:sldIdLst>
    <p:sldId id="3138" r:id="rId2"/>
    <p:sldId id="3139" r:id="rId3"/>
    <p:sldId id="3149" r:id="rId4"/>
    <p:sldId id="3147" r:id="rId5"/>
    <p:sldId id="3148" r:id="rId6"/>
    <p:sldId id="3097" r:id="rId7"/>
    <p:sldId id="3087" r:id="rId8"/>
    <p:sldId id="3153" r:id="rId9"/>
    <p:sldId id="3151" r:id="rId10"/>
    <p:sldId id="3154" r:id="rId11"/>
    <p:sldId id="3145" r:id="rId12"/>
    <p:sldId id="3155" r:id="rId13"/>
  </p:sldIdLst>
  <p:sldSz cx="12858750" cy="7232650"/>
  <p:notesSz cx="6858000" cy="9144000"/>
  <p:custDataLst>
    <p:tags r:id="rId16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57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588" userDrawn="1">
          <p15:clr>
            <a:srgbClr val="A4A3A4"/>
          </p15:clr>
        </p15:guide>
        <p15:guide id="7" pos="376" userDrawn="1">
          <p15:clr>
            <a:srgbClr val="A4A3A4"/>
          </p15:clr>
        </p15:guide>
        <p15:guide id="8" pos="135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E2234"/>
    <a:srgbClr val="9BC2E5"/>
    <a:srgbClr val="2F74B2"/>
    <a:srgbClr val="00B369"/>
    <a:srgbClr val="1A8CE1"/>
    <a:srgbClr val="FFFFFF"/>
    <a:srgbClr val="A78357"/>
    <a:srgbClr val="28C7D4"/>
    <a:srgbClr val="F94D4D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2986" autoAdjust="0"/>
  </p:normalViewPr>
  <p:slideViewPr>
    <p:cSldViewPr>
      <p:cViewPr varScale="1">
        <p:scale>
          <a:sx n="86" d="100"/>
          <a:sy n="86" d="100"/>
        </p:scale>
        <p:origin x="42" y="117"/>
      </p:cViewPr>
      <p:guideLst>
        <p:guide orient="horz" pos="328"/>
        <p:guide pos="4050"/>
        <p:guide pos="557"/>
        <p:guide orient="horz" pos="4183"/>
        <p:guide pos="7588"/>
        <p:guide pos="376"/>
        <p:guide pos="1350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 showGuides="1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539BC1-7DB9-4919-9C6E-C25CAA483D1A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A5E8BB05-038F-4686-AD17-B5FE06DCFBD3}">
      <dgm:prSet phldrT="[文本]" custT="1"/>
      <dgm:spPr/>
      <dgm:t>
        <a:bodyPr/>
        <a:lstStyle/>
        <a:p>
          <a:pPr algn="l"/>
          <a:r>
            <a: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New Oxford Dictionary of English</a:t>
          </a:r>
          <a:endParaRPr lang="zh-CN" alt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9EDA33-2F72-47AE-98E7-E85B3909F0D5}" type="parTrans" cxnId="{2C5BA480-D472-4CF6-82D8-7CE857BCC42F}">
      <dgm:prSet/>
      <dgm:spPr/>
      <dgm:t>
        <a:bodyPr/>
        <a:lstStyle/>
        <a:p>
          <a:endParaRPr lang="zh-CN" altLang="en-US"/>
        </a:p>
      </dgm:t>
    </dgm:pt>
    <dgm:pt modelId="{88915E01-04F6-4425-97FF-B9D13C371FFE}" type="sibTrans" cxnId="{2C5BA480-D472-4CF6-82D8-7CE857BCC42F}">
      <dgm:prSet/>
      <dgm:spPr/>
      <dgm:t>
        <a:bodyPr/>
        <a:lstStyle/>
        <a:p>
          <a:endParaRPr lang="zh-CN" altLang="en-US"/>
        </a:p>
      </dgm:t>
    </dgm:pt>
    <dgm:pt modelId="{027DEDBA-6652-48AB-BD9F-C49EB2B7FD57}">
      <dgm:prSet phldrT="[文本]" custT="1"/>
      <dgm:spPr/>
      <dgm:t>
        <a:bodyPr/>
        <a:lstStyle/>
        <a:p>
          <a:pPr algn="l"/>
          <a:r>
            <a:rPr lang="en-US" altLang="en-US" sz="2200" b="1" u="none" dirty="0">
              <a:latin typeface="Times New Roman" panose="02020603050405020304" pitchFamily="18" charset="0"/>
              <a:cs typeface="Times New Roman" panose="02020603050405020304" pitchFamily="18" charset="0"/>
            </a:rPr>
            <a:t>A group of words </a:t>
          </a:r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established by usage as having </a:t>
          </a:r>
          <a:r>
            <a: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a meaning not deducible </a:t>
          </a:r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from those of </a:t>
          </a:r>
          <a:r>
            <a: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individual words. </a:t>
          </a:r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(Pearsall, 2001)</a:t>
          </a:r>
          <a:endParaRPr lang="zh-CN" altLang="en-US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4F9D0B-DAE9-4B3E-AB50-DE4AB3896FD5}" type="parTrans" cxnId="{15A6C64F-4555-405B-8E7E-466312E9E6E1}">
      <dgm:prSet/>
      <dgm:spPr/>
      <dgm:t>
        <a:bodyPr/>
        <a:lstStyle/>
        <a:p>
          <a:endParaRPr lang="zh-CN" altLang="en-US"/>
        </a:p>
      </dgm:t>
    </dgm:pt>
    <dgm:pt modelId="{61195439-594B-4CF3-8AD6-A08987710D11}" type="sibTrans" cxnId="{15A6C64F-4555-405B-8E7E-466312E9E6E1}">
      <dgm:prSet/>
      <dgm:spPr/>
      <dgm:t>
        <a:bodyPr/>
        <a:lstStyle/>
        <a:p>
          <a:endParaRPr lang="zh-CN" altLang="en-US"/>
        </a:p>
      </dgm:t>
    </dgm:pt>
    <dgm:pt modelId="{4009904F-6A72-41A1-8EC7-E085022E0F13}">
      <dgm:prSet phldrT="[文本]"/>
      <dgm:spPr/>
      <dgm:t>
        <a:bodyPr/>
        <a:lstStyle/>
        <a:p>
          <a:r>
            <a:rPr lang="en-US" altLang="en-US" sz="2700" dirty="0">
              <a:latin typeface="Times New Roman" panose="02020603050405020304" pitchFamily="18" charset="0"/>
              <a:cs typeface="Times New Roman" panose="02020603050405020304" pitchFamily="18" charset="0"/>
            </a:rPr>
            <a:t>Fernando Chitra</a:t>
          </a:r>
          <a:endParaRPr lang="zh-CN" altLang="en-US" sz="2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1C8064-1246-4125-AA9F-69E215F490E8}" type="parTrans" cxnId="{3900110D-7BA0-488B-8687-E6E63359C9F1}">
      <dgm:prSet/>
      <dgm:spPr/>
      <dgm:t>
        <a:bodyPr/>
        <a:lstStyle/>
        <a:p>
          <a:endParaRPr lang="zh-CN" altLang="en-US"/>
        </a:p>
      </dgm:t>
    </dgm:pt>
    <dgm:pt modelId="{70D054ED-CCE2-4258-A67C-373D369D2119}" type="sibTrans" cxnId="{3900110D-7BA0-488B-8687-E6E63359C9F1}">
      <dgm:prSet/>
      <dgm:spPr/>
      <dgm:t>
        <a:bodyPr/>
        <a:lstStyle/>
        <a:p>
          <a:endParaRPr lang="zh-CN" altLang="en-US"/>
        </a:p>
      </dgm:t>
    </dgm:pt>
    <dgm:pt modelId="{D180A77E-E98B-41B8-B69A-B453A3CB52D9}">
      <dgm:prSet phldrT="[文本]"/>
      <dgm:spPr/>
      <dgm:t>
        <a:bodyPr/>
        <a:lstStyle/>
        <a:p>
          <a:r>
            <a:rPr lang="en-US" altLang="en-US" sz="2700" dirty="0">
              <a:latin typeface="Times New Roman" panose="02020603050405020304" pitchFamily="18" charset="0"/>
              <a:cs typeface="Times New Roman" panose="02020603050405020304" pitchFamily="18" charset="0"/>
            </a:rPr>
            <a:t> John Saeed</a:t>
          </a:r>
          <a:endParaRPr lang="zh-CN" altLang="en-US" sz="2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031F4D-4B0F-41CD-ADEC-008546852881}" type="parTrans" cxnId="{C6BD9A80-6E5A-45F5-8EC1-33EE298DE61B}">
      <dgm:prSet/>
      <dgm:spPr/>
      <dgm:t>
        <a:bodyPr/>
        <a:lstStyle/>
        <a:p>
          <a:endParaRPr lang="zh-CN" altLang="en-US"/>
        </a:p>
      </dgm:t>
    </dgm:pt>
    <dgm:pt modelId="{60E8AF3B-7994-4123-AD0E-567B2923A278}" type="sibTrans" cxnId="{C6BD9A80-6E5A-45F5-8EC1-33EE298DE61B}">
      <dgm:prSet/>
      <dgm:spPr/>
      <dgm:t>
        <a:bodyPr/>
        <a:lstStyle/>
        <a:p>
          <a:endParaRPr lang="zh-CN" altLang="en-US"/>
        </a:p>
      </dgm:t>
    </dgm:pt>
    <dgm:pt modelId="{928DA39C-1665-488D-9CE5-96CCAFA86393}">
      <dgm:prSet phldrT="[文本]" custT="1"/>
      <dgm:spPr/>
      <dgm:t>
        <a:bodyPr/>
        <a:lstStyle/>
        <a:p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 An idiom is </a:t>
          </a:r>
          <a:r>
            <a: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not</a:t>
          </a:r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 considered </a:t>
          </a:r>
          <a:r>
            <a:rPr lang="en-US" altLang="en-US" sz="2200" b="0" dirty="0">
              <a:latin typeface="Times New Roman" panose="02020603050405020304" pitchFamily="18" charset="0"/>
              <a:cs typeface="Times New Roman" panose="02020603050405020304" pitchFamily="18" charset="0"/>
            </a:rPr>
            <a:t>to be set in a </a:t>
          </a:r>
          <a:r>
            <a: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language</a:t>
          </a:r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, but more in </a:t>
          </a:r>
          <a:r>
            <a:rPr lang="en-US" altLang="en-US" sz="2200" b="0" dirty="0">
              <a:latin typeface="Times New Roman" panose="02020603050405020304" pitchFamily="18" charset="0"/>
              <a:cs typeface="Times New Roman" panose="02020603050405020304" pitchFamily="18" charset="0"/>
            </a:rPr>
            <a:t>one's </a:t>
          </a:r>
          <a:r>
            <a: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culture. </a:t>
          </a:r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(Saeed, 2003) </a:t>
          </a:r>
          <a:endParaRPr lang="zh-CN" altLang="en-US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2A70CB-ADB2-4716-ABE8-A394F75856AA}" type="parTrans" cxnId="{A1F22596-B87D-4488-84E6-B63B16588C35}">
      <dgm:prSet/>
      <dgm:spPr/>
      <dgm:t>
        <a:bodyPr/>
        <a:lstStyle/>
        <a:p>
          <a:endParaRPr lang="zh-CN" altLang="en-US"/>
        </a:p>
      </dgm:t>
    </dgm:pt>
    <dgm:pt modelId="{10BD1282-A0EB-40D2-800B-10BABE71E81B}" type="sibTrans" cxnId="{A1F22596-B87D-4488-84E6-B63B16588C35}">
      <dgm:prSet/>
      <dgm:spPr/>
      <dgm:t>
        <a:bodyPr/>
        <a:lstStyle/>
        <a:p>
          <a:endParaRPr lang="zh-CN" altLang="en-US"/>
        </a:p>
      </dgm:t>
    </dgm:pt>
    <dgm:pt modelId="{C2D2510A-360F-4132-8315-E1D3C85B5BAD}">
      <dgm:prSet phldrT="[文本]" custT="1"/>
      <dgm:spPr/>
      <dgm:t>
        <a:bodyPr/>
        <a:lstStyle/>
        <a:p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“Idiom” can be </a:t>
          </a:r>
          <a:r>
            <a: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inclusive</a:t>
          </a:r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, covering </a:t>
          </a:r>
          <a:r>
            <a: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all fixed phrases and figures of speech</a:t>
          </a:r>
          <a:r>
            <a: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, such as similes, proverbs and sayings. (</a:t>
          </a:r>
          <a:r>
            <a:rPr lang="en-US" altLang="zh-CN" sz="2200" dirty="0">
              <a:latin typeface="Times New Roman" panose="02020603050405020304" pitchFamily="18" charset="0"/>
              <a:cs typeface="Times New Roman" panose="02020603050405020304" pitchFamily="18" charset="0"/>
            </a:rPr>
            <a:t>Chitra, 1997)</a:t>
          </a:r>
          <a:endParaRPr lang="zh-CN" altLang="en-US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3EC90C-A19E-4198-8A55-CEE3562F11E8}" type="sibTrans" cxnId="{A4DC2A50-C4C0-4D14-A403-340C86684B30}">
      <dgm:prSet/>
      <dgm:spPr/>
      <dgm:t>
        <a:bodyPr/>
        <a:lstStyle/>
        <a:p>
          <a:endParaRPr lang="zh-CN" altLang="en-US"/>
        </a:p>
      </dgm:t>
    </dgm:pt>
    <dgm:pt modelId="{39FBA4FB-B475-4B1C-902F-C1682C80DE40}" type="parTrans" cxnId="{A4DC2A50-C4C0-4D14-A403-340C86684B30}">
      <dgm:prSet/>
      <dgm:spPr/>
      <dgm:t>
        <a:bodyPr/>
        <a:lstStyle/>
        <a:p>
          <a:endParaRPr lang="zh-CN" altLang="en-US"/>
        </a:p>
      </dgm:t>
    </dgm:pt>
    <dgm:pt modelId="{C5E5F2AF-E299-48AA-AAB9-2AAAD54367A7}" type="pres">
      <dgm:prSet presAssocID="{8B539BC1-7DB9-4919-9C6E-C25CAA483D1A}" presName="Name0" presStyleCnt="0">
        <dgm:presLayoutVars>
          <dgm:chMax val="7"/>
          <dgm:chPref val="7"/>
          <dgm:dir/>
        </dgm:presLayoutVars>
      </dgm:prSet>
      <dgm:spPr/>
    </dgm:pt>
    <dgm:pt modelId="{7C81BAF8-B543-4C14-AFB6-3350E99EE2AF}" type="pres">
      <dgm:prSet presAssocID="{8B539BC1-7DB9-4919-9C6E-C25CAA483D1A}" presName="Name1" presStyleCnt="0"/>
      <dgm:spPr/>
    </dgm:pt>
    <dgm:pt modelId="{40FFC147-2C91-4BFE-A7D0-A0AED088F22C}" type="pres">
      <dgm:prSet presAssocID="{8B539BC1-7DB9-4919-9C6E-C25CAA483D1A}" presName="cycle" presStyleCnt="0"/>
      <dgm:spPr/>
    </dgm:pt>
    <dgm:pt modelId="{7938D78A-DC6D-4C6A-A357-07EBD475BE0C}" type="pres">
      <dgm:prSet presAssocID="{8B539BC1-7DB9-4919-9C6E-C25CAA483D1A}" presName="srcNode" presStyleLbl="node1" presStyleIdx="0" presStyleCnt="3"/>
      <dgm:spPr/>
    </dgm:pt>
    <dgm:pt modelId="{3825947C-C0FD-4C43-937D-6CC4B8A6A5FA}" type="pres">
      <dgm:prSet presAssocID="{8B539BC1-7DB9-4919-9C6E-C25CAA483D1A}" presName="conn" presStyleLbl="parChTrans1D2" presStyleIdx="0" presStyleCnt="1"/>
      <dgm:spPr/>
    </dgm:pt>
    <dgm:pt modelId="{F3BEBAE4-46D4-4575-9FA5-07FDA438C386}" type="pres">
      <dgm:prSet presAssocID="{8B539BC1-7DB9-4919-9C6E-C25CAA483D1A}" presName="extraNode" presStyleLbl="node1" presStyleIdx="0" presStyleCnt="3"/>
      <dgm:spPr/>
    </dgm:pt>
    <dgm:pt modelId="{77FA409B-29ED-4FE2-9988-B25B210CF408}" type="pres">
      <dgm:prSet presAssocID="{8B539BC1-7DB9-4919-9C6E-C25CAA483D1A}" presName="dstNode" presStyleLbl="node1" presStyleIdx="0" presStyleCnt="3"/>
      <dgm:spPr/>
    </dgm:pt>
    <dgm:pt modelId="{647259CE-8826-40F9-8DB2-417DE027E5F1}" type="pres">
      <dgm:prSet presAssocID="{A5E8BB05-038F-4686-AD17-B5FE06DCFBD3}" presName="text_1" presStyleLbl="node1" presStyleIdx="0" presStyleCnt="3" custScaleY="105882">
        <dgm:presLayoutVars>
          <dgm:bulletEnabled val="1"/>
        </dgm:presLayoutVars>
      </dgm:prSet>
      <dgm:spPr/>
    </dgm:pt>
    <dgm:pt modelId="{A527A94D-53EC-4425-BE11-52C7FAF79508}" type="pres">
      <dgm:prSet presAssocID="{A5E8BB05-038F-4686-AD17-B5FE06DCFBD3}" presName="accent_1" presStyleCnt="0"/>
      <dgm:spPr/>
    </dgm:pt>
    <dgm:pt modelId="{B9716850-7E4A-4B77-ABF0-93E648439369}" type="pres">
      <dgm:prSet presAssocID="{A5E8BB05-038F-4686-AD17-B5FE06DCFBD3}" presName="accentRepeatNode" presStyleLbl="solidFgAcc1" presStyleIdx="0" presStyleCnt="3" custFlipHor="1" custScaleX="5127" custScaleY="4708" custLinFactNeighborX="22126" custLinFactNeighborY="-2354"/>
      <dgm:spPr>
        <a:prstGeom prst="ellipse">
          <a:avLst/>
        </a:prstGeom>
        <a:solidFill>
          <a:srgbClr val="0E2234"/>
        </a:solidFill>
      </dgm:spPr>
    </dgm:pt>
    <dgm:pt modelId="{FE383429-B2E7-49FF-B833-6A194B2DC9C2}" type="pres">
      <dgm:prSet presAssocID="{4009904F-6A72-41A1-8EC7-E085022E0F13}" presName="text_2" presStyleLbl="node1" presStyleIdx="1" presStyleCnt="3" custScaleY="111765">
        <dgm:presLayoutVars>
          <dgm:bulletEnabled val="1"/>
        </dgm:presLayoutVars>
      </dgm:prSet>
      <dgm:spPr/>
    </dgm:pt>
    <dgm:pt modelId="{893A2AE0-FC6E-4A16-AA61-F5AAFD0E3D9A}" type="pres">
      <dgm:prSet presAssocID="{4009904F-6A72-41A1-8EC7-E085022E0F13}" presName="accent_2" presStyleCnt="0"/>
      <dgm:spPr/>
    </dgm:pt>
    <dgm:pt modelId="{55B988B0-CFAC-4B4E-9892-25D7D2A3DC30}" type="pres">
      <dgm:prSet presAssocID="{4009904F-6A72-41A1-8EC7-E085022E0F13}" presName="accentRepeatNode" presStyleLbl="solidFgAcc1" presStyleIdx="1" presStyleCnt="3" custFlipVert="1" custFlipHor="1" custScaleX="2988" custScaleY="4706" custLinFactNeighborX="19035" custLinFactNeighborY="4706"/>
      <dgm:spPr>
        <a:noFill/>
      </dgm:spPr>
    </dgm:pt>
    <dgm:pt modelId="{24207327-4CC0-48F5-89F7-1A54C28EAF76}" type="pres">
      <dgm:prSet presAssocID="{D180A77E-E98B-41B8-B69A-B453A3CB52D9}" presName="text_3" presStyleLbl="node1" presStyleIdx="2" presStyleCnt="3" custScaleY="117647">
        <dgm:presLayoutVars>
          <dgm:bulletEnabled val="1"/>
        </dgm:presLayoutVars>
      </dgm:prSet>
      <dgm:spPr/>
    </dgm:pt>
    <dgm:pt modelId="{AFA2C269-6114-42D5-B2EA-18BE94B3B21C}" type="pres">
      <dgm:prSet presAssocID="{D180A77E-E98B-41B8-B69A-B453A3CB52D9}" presName="accent_3" presStyleCnt="0"/>
      <dgm:spPr/>
    </dgm:pt>
    <dgm:pt modelId="{A6DFBCFE-EB71-4CDB-B6BD-02D96A2107EA}" type="pres">
      <dgm:prSet presAssocID="{D180A77E-E98B-41B8-B69A-B453A3CB52D9}" presName="accentRepeatNode" presStyleLbl="solidFgAcc1" presStyleIdx="2" presStyleCnt="3" custScaleX="20725" custScaleY="9412" custLinFactNeighborX="16228" custLinFactNeighborY="0"/>
      <dgm:spPr>
        <a:solidFill>
          <a:srgbClr val="9BC2E5"/>
        </a:solidFill>
      </dgm:spPr>
    </dgm:pt>
  </dgm:ptLst>
  <dgm:cxnLst>
    <dgm:cxn modelId="{861BB50B-CE9B-4651-A61B-30A84CD0DAF7}" type="presOf" srcId="{4009904F-6A72-41A1-8EC7-E085022E0F13}" destId="{FE383429-B2E7-49FF-B833-6A194B2DC9C2}" srcOrd="0" destOrd="0" presId="urn:microsoft.com/office/officeart/2008/layout/VerticalCurvedList"/>
    <dgm:cxn modelId="{3900110D-7BA0-488B-8687-E6E63359C9F1}" srcId="{8B539BC1-7DB9-4919-9C6E-C25CAA483D1A}" destId="{4009904F-6A72-41A1-8EC7-E085022E0F13}" srcOrd="1" destOrd="0" parTransId="{831C8064-1246-4125-AA9F-69E215F490E8}" sibTransId="{70D054ED-CCE2-4258-A67C-373D369D2119}"/>
    <dgm:cxn modelId="{2FA4152A-9E95-4ED0-8A1E-93168EFEC7D3}" type="presOf" srcId="{C2D2510A-360F-4132-8315-E1D3C85B5BAD}" destId="{FE383429-B2E7-49FF-B833-6A194B2DC9C2}" srcOrd="0" destOrd="1" presId="urn:microsoft.com/office/officeart/2008/layout/VerticalCurvedList"/>
    <dgm:cxn modelId="{B44D5136-7276-4919-8D4E-117807BD9E96}" type="presOf" srcId="{8B539BC1-7DB9-4919-9C6E-C25CAA483D1A}" destId="{C5E5F2AF-E299-48AA-AAB9-2AAAD54367A7}" srcOrd="0" destOrd="0" presId="urn:microsoft.com/office/officeart/2008/layout/VerticalCurvedList"/>
    <dgm:cxn modelId="{C16A133C-D8F7-4176-81B0-0A949F058993}" type="presOf" srcId="{027DEDBA-6652-48AB-BD9F-C49EB2B7FD57}" destId="{647259CE-8826-40F9-8DB2-417DE027E5F1}" srcOrd="0" destOrd="1" presId="urn:microsoft.com/office/officeart/2008/layout/VerticalCurvedList"/>
    <dgm:cxn modelId="{15A6C64F-4555-405B-8E7E-466312E9E6E1}" srcId="{A5E8BB05-038F-4686-AD17-B5FE06DCFBD3}" destId="{027DEDBA-6652-48AB-BD9F-C49EB2B7FD57}" srcOrd="0" destOrd="0" parTransId="{904F9D0B-DAE9-4B3E-AB50-DE4AB3896FD5}" sibTransId="{61195439-594B-4CF3-8AD6-A08987710D11}"/>
    <dgm:cxn modelId="{A4DC2A50-C4C0-4D14-A403-340C86684B30}" srcId="{4009904F-6A72-41A1-8EC7-E085022E0F13}" destId="{C2D2510A-360F-4132-8315-E1D3C85B5BAD}" srcOrd="0" destOrd="0" parTransId="{39FBA4FB-B475-4B1C-902F-C1682C80DE40}" sibTransId="{BA3EC90C-A19E-4198-8A55-CEE3562F11E8}"/>
    <dgm:cxn modelId="{BB760451-0687-4127-812E-6D6D6FAB5186}" type="presOf" srcId="{61195439-594B-4CF3-8AD6-A08987710D11}" destId="{3825947C-C0FD-4C43-937D-6CC4B8A6A5FA}" srcOrd="0" destOrd="0" presId="urn:microsoft.com/office/officeart/2008/layout/VerticalCurvedList"/>
    <dgm:cxn modelId="{C6BD9A80-6E5A-45F5-8EC1-33EE298DE61B}" srcId="{8B539BC1-7DB9-4919-9C6E-C25CAA483D1A}" destId="{D180A77E-E98B-41B8-B69A-B453A3CB52D9}" srcOrd="2" destOrd="0" parTransId="{C7031F4D-4B0F-41CD-ADEC-008546852881}" sibTransId="{60E8AF3B-7994-4123-AD0E-567B2923A278}"/>
    <dgm:cxn modelId="{2C5BA480-D472-4CF6-82D8-7CE857BCC42F}" srcId="{8B539BC1-7DB9-4919-9C6E-C25CAA483D1A}" destId="{A5E8BB05-038F-4686-AD17-B5FE06DCFBD3}" srcOrd="0" destOrd="0" parTransId="{C29EDA33-2F72-47AE-98E7-E85B3909F0D5}" sibTransId="{88915E01-04F6-4425-97FF-B9D13C371FFE}"/>
    <dgm:cxn modelId="{A1F22596-B87D-4488-84E6-B63B16588C35}" srcId="{D180A77E-E98B-41B8-B69A-B453A3CB52D9}" destId="{928DA39C-1665-488D-9CE5-96CCAFA86393}" srcOrd="0" destOrd="0" parTransId="{2F2A70CB-ADB2-4716-ABE8-A394F75856AA}" sibTransId="{10BD1282-A0EB-40D2-800B-10BABE71E81B}"/>
    <dgm:cxn modelId="{7BBC6FB6-5982-476D-BB62-BD0317FF5F01}" type="presOf" srcId="{A5E8BB05-038F-4686-AD17-B5FE06DCFBD3}" destId="{647259CE-8826-40F9-8DB2-417DE027E5F1}" srcOrd="0" destOrd="0" presId="urn:microsoft.com/office/officeart/2008/layout/VerticalCurvedList"/>
    <dgm:cxn modelId="{619F20BA-F5DB-44FD-A99F-8F5D078E7B34}" type="presOf" srcId="{D180A77E-E98B-41B8-B69A-B453A3CB52D9}" destId="{24207327-4CC0-48F5-89F7-1A54C28EAF76}" srcOrd="0" destOrd="0" presId="urn:microsoft.com/office/officeart/2008/layout/VerticalCurvedList"/>
    <dgm:cxn modelId="{776A03CE-1452-44D2-8433-52D56DD0E183}" type="presOf" srcId="{928DA39C-1665-488D-9CE5-96CCAFA86393}" destId="{24207327-4CC0-48F5-89F7-1A54C28EAF76}" srcOrd="0" destOrd="1" presId="urn:microsoft.com/office/officeart/2008/layout/VerticalCurvedList"/>
    <dgm:cxn modelId="{D37EC85D-7CED-4837-BA31-72F0624572A4}" type="presParOf" srcId="{C5E5F2AF-E299-48AA-AAB9-2AAAD54367A7}" destId="{7C81BAF8-B543-4C14-AFB6-3350E99EE2AF}" srcOrd="0" destOrd="0" presId="urn:microsoft.com/office/officeart/2008/layout/VerticalCurvedList"/>
    <dgm:cxn modelId="{1F3AF7F2-72FF-41C4-B431-CF598D35821F}" type="presParOf" srcId="{7C81BAF8-B543-4C14-AFB6-3350E99EE2AF}" destId="{40FFC147-2C91-4BFE-A7D0-A0AED088F22C}" srcOrd="0" destOrd="0" presId="urn:microsoft.com/office/officeart/2008/layout/VerticalCurvedList"/>
    <dgm:cxn modelId="{649C9B3E-05F5-4C04-B8B9-DBE4626C0DB3}" type="presParOf" srcId="{40FFC147-2C91-4BFE-A7D0-A0AED088F22C}" destId="{7938D78A-DC6D-4C6A-A357-07EBD475BE0C}" srcOrd="0" destOrd="0" presId="urn:microsoft.com/office/officeart/2008/layout/VerticalCurvedList"/>
    <dgm:cxn modelId="{B8B03E22-5434-4D9D-9A7B-10968278D0D9}" type="presParOf" srcId="{40FFC147-2C91-4BFE-A7D0-A0AED088F22C}" destId="{3825947C-C0FD-4C43-937D-6CC4B8A6A5FA}" srcOrd="1" destOrd="0" presId="urn:microsoft.com/office/officeart/2008/layout/VerticalCurvedList"/>
    <dgm:cxn modelId="{D3BAC59D-A904-4A9E-A8AD-A0A015629117}" type="presParOf" srcId="{40FFC147-2C91-4BFE-A7D0-A0AED088F22C}" destId="{F3BEBAE4-46D4-4575-9FA5-07FDA438C386}" srcOrd="2" destOrd="0" presId="urn:microsoft.com/office/officeart/2008/layout/VerticalCurvedList"/>
    <dgm:cxn modelId="{BA558FA1-0750-48EB-85B1-A8A576D7A640}" type="presParOf" srcId="{40FFC147-2C91-4BFE-A7D0-A0AED088F22C}" destId="{77FA409B-29ED-4FE2-9988-B25B210CF408}" srcOrd="3" destOrd="0" presId="urn:microsoft.com/office/officeart/2008/layout/VerticalCurvedList"/>
    <dgm:cxn modelId="{65A2B500-047E-4873-ACF5-7E3FB116A521}" type="presParOf" srcId="{7C81BAF8-B543-4C14-AFB6-3350E99EE2AF}" destId="{647259CE-8826-40F9-8DB2-417DE027E5F1}" srcOrd="1" destOrd="0" presId="urn:microsoft.com/office/officeart/2008/layout/VerticalCurvedList"/>
    <dgm:cxn modelId="{FEFD0842-C767-4C1F-86DC-90618E498DEB}" type="presParOf" srcId="{7C81BAF8-B543-4C14-AFB6-3350E99EE2AF}" destId="{A527A94D-53EC-4425-BE11-52C7FAF79508}" srcOrd="2" destOrd="0" presId="urn:microsoft.com/office/officeart/2008/layout/VerticalCurvedList"/>
    <dgm:cxn modelId="{95756AA4-6574-4829-B1F0-A5C379472A00}" type="presParOf" srcId="{A527A94D-53EC-4425-BE11-52C7FAF79508}" destId="{B9716850-7E4A-4B77-ABF0-93E648439369}" srcOrd="0" destOrd="0" presId="urn:microsoft.com/office/officeart/2008/layout/VerticalCurvedList"/>
    <dgm:cxn modelId="{A7FD2F4D-8529-4D77-9A67-F2B90774B67A}" type="presParOf" srcId="{7C81BAF8-B543-4C14-AFB6-3350E99EE2AF}" destId="{FE383429-B2E7-49FF-B833-6A194B2DC9C2}" srcOrd="3" destOrd="0" presId="urn:microsoft.com/office/officeart/2008/layout/VerticalCurvedList"/>
    <dgm:cxn modelId="{BC39CB21-23EB-4926-A377-6471AAB9BDAC}" type="presParOf" srcId="{7C81BAF8-B543-4C14-AFB6-3350E99EE2AF}" destId="{893A2AE0-FC6E-4A16-AA61-F5AAFD0E3D9A}" srcOrd="4" destOrd="0" presId="urn:microsoft.com/office/officeart/2008/layout/VerticalCurvedList"/>
    <dgm:cxn modelId="{5BA1E95B-79B2-46E4-ADB2-45D5C10790DD}" type="presParOf" srcId="{893A2AE0-FC6E-4A16-AA61-F5AAFD0E3D9A}" destId="{55B988B0-CFAC-4B4E-9892-25D7D2A3DC30}" srcOrd="0" destOrd="0" presId="urn:microsoft.com/office/officeart/2008/layout/VerticalCurvedList"/>
    <dgm:cxn modelId="{75C8F469-4A45-40C4-9489-12159A691EDC}" type="presParOf" srcId="{7C81BAF8-B543-4C14-AFB6-3350E99EE2AF}" destId="{24207327-4CC0-48F5-89F7-1A54C28EAF76}" srcOrd="5" destOrd="0" presId="urn:microsoft.com/office/officeart/2008/layout/VerticalCurvedList"/>
    <dgm:cxn modelId="{CA066D05-E8DF-4B72-99F2-87D0876D328D}" type="presParOf" srcId="{7C81BAF8-B543-4C14-AFB6-3350E99EE2AF}" destId="{AFA2C269-6114-42D5-B2EA-18BE94B3B21C}" srcOrd="6" destOrd="0" presId="urn:microsoft.com/office/officeart/2008/layout/VerticalCurvedList"/>
    <dgm:cxn modelId="{EF8F176F-42C8-450F-9D8A-89DDED5205C5}" type="presParOf" srcId="{AFA2C269-6114-42D5-B2EA-18BE94B3B21C}" destId="{A6DFBCFE-EB71-4CDB-B6BD-02D96A2107E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679399-9D13-403F-B0AA-4A57D611F1F1}" type="doc">
      <dgm:prSet loTypeId="urn:microsoft.com/office/officeart/2005/8/layout/equation2" loCatId="process" qsTypeId="urn:microsoft.com/office/officeart/2005/8/quickstyle/simple1" qsCatId="simple" csTypeId="urn:microsoft.com/office/officeart/2005/8/colors/colorful1" csCatId="colorful" phldr="1"/>
      <dgm:spPr/>
    </dgm:pt>
    <dgm:pt modelId="{E3140D5E-B4BD-42C2-9405-086E2FC55443}">
      <dgm:prSet phldrT="[文本]" custT="1"/>
      <dgm:spPr>
        <a:solidFill>
          <a:srgbClr val="9BC2E5"/>
        </a:solidFill>
      </dgm:spPr>
      <dgm:t>
        <a:bodyPr/>
        <a:lstStyle/>
        <a:p>
          <a:r>
            <a:rPr lang="en-US" altLang="en-US" sz="2400" b="0" dirty="0">
              <a:latin typeface="Times New Roman" panose="02020603050405020304" pitchFamily="18" charset="0"/>
              <a:cs typeface="Times New Roman" panose="02020603050405020304" pitchFamily="18" charset="0"/>
            </a:rPr>
            <a:t>H</a:t>
          </a:r>
          <a:r>
            <a:rPr lang="en-US" altLang="zh-CN" sz="2400" b="0" dirty="0">
              <a:latin typeface="Times New Roman" panose="02020603050405020304" pitchFamily="18" charset="0"/>
              <a:cs typeface="Times New Roman" panose="02020603050405020304" pitchFamily="18" charset="0"/>
            </a:rPr>
            <a:t>aving</a:t>
          </a:r>
          <a:r>
            <a:rPr lang="en-US" altLang="en-US" sz="2400" b="0" dirty="0">
              <a:latin typeface="Times New Roman" panose="02020603050405020304" pitchFamily="18" charset="0"/>
              <a:cs typeface="Times New Roman" panose="02020603050405020304" pitchFamily="18" charset="0"/>
            </a:rPr>
            <a:t> a meaning not deducible from those of the individual words</a:t>
          </a:r>
          <a:endParaRPr lang="zh-CN" altLang="en-US" sz="2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74AC14-D7D1-4DC4-A061-699134EF256B}" type="parTrans" cxnId="{67EC5CEE-83ED-4A68-9864-14A7A1D5E498}">
      <dgm:prSet/>
      <dgm:spPr/>
      <dgm:t>
        <a:bodyPr/>
        <a:lstStyle/>
        <a:p>
          <a:endParaRPr lang="zh-CN" altLang="en-US"/>
        </a:p>
      </dgm:t>
    </dgm:pt>
    <dgm:pt modelId="{4F08969D-4F8E-4EAF-9C60-A0E64A87EBE8}" type="sibTrans" cxnId="{67EC5CEE-83ED-4A68-9864-14A7A1D5E498}">
      <dgm:prSet/>
      <dgm:spPr>
        <a:solidFill>
          <a:srgbClr val="9BC2E5"/>
        </a:solidFill>
      </dgm:spPr>
      <dgm:t>
        <a:bodyPr/>
        <a:lstStyle/>
        <a:p>
          <a:endParaRPr lang="zh-CN" altLang="en-US"/>
        </a:p>
      </dgm:t>
    </dgm:pt>
    <dgm:pt modelId="{ECC9F019-D56E-4BE8-BC9A-7623A2747308}">
      <dgm:prSet phldrT="[文本]" custT="1"/>
      <dgm:spPr/>
      <dgm:t>
        <a:bodyPr/>
        <a:lstStyle/>
        <a:p>
          <a:r>
            <a: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Cultural connotations</a:t>
          </a:r>
          <a:endParaRPr lang="zh-CN" alt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DB0EFD-FCE5-4A68-9E0F-9B7CDD0B7E9E}" type="parTrans" cxnId="{2B17C85F-8493-4F28-AF09-BFCF7227AF64}">
      <dgm:prSet/>
      <dgm:spPr/>
      <dgm:t>
        <a:bodyPr/>
        <a:lstStyle/>
        <a:p>
          <a:endParaRPr lang="zh-CN" altLang="en-US"/>
        </a:p>
      </dgm:t>
    </dgm:pt>
    <dgm:pt modelId="{581F9C72-57E9-48DA-BCA1-AB0BA06F719C}" type="sibTrans" cxnId="{2B17C85F-8493-4F28-AF09-BFCF7227AF64}">
      <dgm:prSet/>
      <dgm:spPr>
        <a:solidFill>
          <a:srgbClr val="0E2234"/>
        </a:solidFill>
      </dgm:spPr>
      <dgm:t>
        <a:bodyPr/>
        <a:lstStyle/>
        <a:p>
          <a:endParaRPr lang="zh-CN" altLang="en-US"/>
        </a:p>
      </dgm:t>
    </dgm:pt>
    <dgm:pt modelId="{959017B7-5ECA-4500-A8F1-7FA69346EC7F}">
      <dgm:prSet phldrT="[文本]" custT="1"/>
      <dgm:spPr/>
      <dgm:t>
        <a:bodyPr/>
        <a:lstStyle/>
        <a:p>
          <a:r>
            <a: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The mission of idiom translation: </a:t>
          </a:r>
        </a:p>
        <a:p>
          <a:r>
            <a: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To convey the </a:t>
          </a:r>
          <a:r>
            <a: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literal meaning</a:t>
          </a:r>
          <a:r>
            <a: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and the </a:t>
          </a:r>
          <a:r>
            <a: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rhetorical meaning</a:t>
          </a:r>
          <a:r>
            <a: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(Peng, 2017)</a:t>
          </a:r>
        </a:p>
        <a:p>
          <a:r>
            <a: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(Rhetoric meaning is inferred by the connotative meaning of its components) </a:t>
          </a:r>
          <a:endParaRPr lang="zh-CN" alt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E6965C-4002-48F7-811E-2E91128A4B30}" type="parTrans" cxnId="{32DF8B62-6129-47CA-B5E1-BE5082D13D13}">
      <dgm:prSet/>
      <dgm:spPr/>
      <dgm:t>
        <a:bodyPr/>
        <a:lstStyle/>
        <a:p>
          <a:endParaRPr lang="zh-CN" altLang="en-US"/>
        </a:p>
      </dgm:t>
    </dgm:pt>
    <dgm:pt modelId="{E3ED2440-AEA1-414C-8391-58441793DF3F}" type="sibTrans" cxnId="{32DF8B62-6129-47CA-B5E1-BE5082D13D13}">
      <dgm:prSet/>
      <dgm:spPr/>
      <dgm:t>
        <a:bodyPr/>
        <a:lstStyle/>
        <a:p>
          <a:endParaRPr lang="zh-CN" altLang="en-US"/>
        </a:p>
      </dgm:t>
    </dgm:pt>
    <dgm:pt modelId="{940C9EB6-0FBE-47D7-8B00-2C022FD37814}" type="pres">
      <dgm:prSet presAssocID="{5D679399-9D13-403F-B0AA-4A57D611F1F1}" presName="Name0" presStyleCnt="0">
        <dgm:presLayoutVars>
          <dgm:dir/>
          <dgm:resizeHandles val="exact"/>
        </dgm:presLayoutVars>
      </dgm:prSet>
      <dgm:spPr/>
    </dgm:pt>
    <dgm:pt modelId="{266BB130-9E84-4894-A704-7336996C0C58}" type="pres">
      <dgm:prSet presAssocID="{5D679399-9D13-403F-B0AA-4A57D611F1F1}" presName="vNodes" presStyleCnt="0"/>
      <dgm:spPr/>
    </dgm:pt>
    <dgm:pt modelId="{BD8335A8-B4D7-47A2-B3BA-F76112856ED0}" type="pres">
      <dgm:prSet presAssocID="{E3140D5E-B4BD-42C2-9405-086E2FC55443}" presName="node" presStyleLbl="node1" presStyleIdx="0" presStyleCnt="3" custScaleX="160344" custLinFactNeighborX="-64143" custLinFactNeighborY="2425">
        <dgm:presLayoutVars>
          <dgm:bulletEnabled val="1"/>
        </dgm:presLayoutVars>
      </dgm:prSet>
      <dgm:spPr>
        <a:prstGeom prst="flowChartAlternateProcess">
          <a:avLst/>
        </a:prstGeom>
      </dgm:spPr>
    </dgm:pt>
    <dgm:pt modelId="{56BA3897-7E41-4D4F-A555-870553960A23}" type="pres">
      <dgm:prSet presAssocID="{4F08969D-4F8E-4EAF-9C60-A0E64A87EBE8}" presName="spacerT" presStyleCnt="0"/>
      <dgm:spPr/>
    </dgm:pt>
    <dgm:pt modelId="{C84B2DEF-059E-408F-BD05-ADE8C169EC2C}" type="pres">
      <dgm:prSet presAssocID="{4F08969D-4F8E-4EAF-9C60-A0E64A87EBE8}" presName="sibTrans" presStyleLbl="sibTrans2D1" presStyleIdx="0" presStyleCnt="2" custLinFactNeighborX="-54089" custLinFactNeighborY="34318"/>
      <dgm:spPr/>
    </dgm:pt>
    <dgm:pt modelId="{362F5062-0E59-4B52-A626-4E696C88489C}" type="pres">
      <dgm:prSet presAssocID="{4F08969D-4F8E-4EAF-9C60-A0E64A87EBE8}" presName="spacerB" presStyleCnt="0"/>
      <dgm:spPr/>
    </dgm:pt>
    <dgm:pt modelId="{CEA0C6D4-4EB5-43A4-ABE0-AC14A6746F4E}" type="pres">
      <dgm:prSet presAssocID="{ECC9F019-D56E-4BE8-BC9A-7623A2747308}" presName="node" presStyleLbl="node1" presStyleIdx="1" presStyleCnt="3" custScaleX="160344" custLinFactNeighborX="-64143" custLinFactNeighborY="3627">
        <dgm:presLayoutVars>
          <dgm:bulletEnabled val="1"/>
        </dgm:presLayoutVars>
      </dgm:prSet>
      <dgm:spPr>
        <a:prstGeom prst="roundRect">
          <a:avLst/>
        </a:prstGeom>
      </dgm:spPr>
    </dgm:pt>
    <dgm:pt modelId="{FC6A59FF-5DB6-4A09-9E71-741EBAB53B05}" type="pres">
      <dgm:prSet presAssocID="{5D679399-9D13-403F-B0AA-4A57D611F1F1}" presName="sibTransLast" presStyleLbl="sibTrans2D1" presStyleIdx="1" presStyleCnt="2" custLinFactNeighborX="-19171" custLinFactNeighborY="1796"/>
      <dgm:spPr/>
    </dgm:pt>
    <dgm:pt modelId="{DE76A34F-34E6-404F-847B-9D93F7F44C84}" type="pres">
      <dgm:prSet presAssocID="{5D679399-9D13-403F-B0AA-4A57D611F1F1}" presName="connectorText" presStyleLbl="sibTrans2D1" presStyleIdx="1" presStyleCnt="2"/>
      <dgm:spPr/>
    </dgm:pt>
    <dgm:pt modelId="{AC909186-2FFC-4A25-97E6-8AFB58E69122}" type="pres">
      <dgm:prSet presAssocID="{5D679399-9D13-403F-B0AA-4A57D611F1F1}" presName="lastNode" presStyleLbl="node1" presStyleIdx="2" presStyleCnt="3" custScaleX="147630" custLinFactNeighborX="34812" custLinFactNeighborY="114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C6BA4407-481D-4B66-ADDC-D7B0966C83A3}" type="presOf" srcId="{4F08969D-4F8E-4EAF-9C60-A0E64A87EBE8}" destId="{C84B2DEF-059E-408F-BD05-ADE8C169EC2C}" srcOrd="0" destOrd="0" presId="urn:microsoft.com/office/officeart/2005/8/layout/equation2"/>
    <dgm:cxn modelId="{28BC1C0A-0B91-4E20-9806-6CDD0CB2560B}" type="presOf" srcId="{E3140D5E-B4BD-42C2-9405-086E2FC55443}" destId="{BD8335A8-B4D7-47A2-B3BA-F76112856ED0}" srcOrd="0" destOrd="0" presId="urn:microsoft.com/office/officeart/2005/8/layout/equation2"/>
    <dgm:cxn modelId="{E5C85F5E-B72C-48AC-BAB0-F0BF87000EAB}" type="presOf" srcId="{959017B7-5ECA-4500-A8F1-7FA69346EC7F}" destId="{AC909186-2FFC-4A25-97E6-8AFB58E69122}" srcOrd="0" destOrd="0" presId="urn:microsoft.com/office/officeart/2005/8/layout/equation2"/>
    <dgm:cxn modelId="{2B17C85F-8493-4F28-AF09-BFCF7227AF64}" srcId="{5D679399-9D13-403F-B0AA-4A57D611F1F1}" destId="{ECC9F019-D56E-4BE8-BC9A-7623A2747308}" srcOrd="1" destOrd="0" parTransId="{E0DB0EFD-FCE5-4A68-9E0F-9B7CDD0B7E9E}" sibTransId="{581F9C72-57E9-48DA-BCA1-AB0BA06F719C}"/>
    <dgm:cxn modelId="{32DF8B62-6129-47CA-B5E1-BE5082D13D13}" srcId="{5D679399-9D13-403F-B0AA-4A57D611F1F1}" destId="{959017B7-5ECA-4500-A8F1-7FA69346EC7F}" srcOrd="2" destOrd="0" parTransId="{EDE6965C-4002-48F7-811E-2E91128A4B30}" sibTransId="{E3ED2440-AEA1-414C-8391-58441793DF3F}"/>
    <dgm:cxn modelId="{9112A352-0C9A-498D-9026-2E0F0DEF51F0}" type="presOf" srcId="{5D679399-9D13-403F-B0AA-4A57D611F1F1}" destId="{940C9EB6-0FBE-47D7-8B00-2C022FD37814}" srcOrd="0" destOrd="0" presId="urn:microsoft.com/office/officeart/2005/8/layout/equation2"/>
    <dgm:cxn modelId="{E49041A5-6998-4897-BB6F-5721F98FC59E}" type="presOf" srcId="{581F9C72-57E9-48DA-BCA1-AB0BA06F719C}" destId="{DE76A34F-34E6-404F-847B-9D93F7F44C84}" srcOrd="1" destOrd="0" presId="urn:microsoft.com/office/officeart/2005/8/layout/equation2"/>
    <dgm:cxn modelId="{7B78DFBB-931E-4D49-8762-FC071C8EE15E}" type="presOf" srcId="{ECC9F019-D56E-4BE8-BC9A-7623A2747308}" destId="{CEA0C6D4-4EB5-43A4-ABE0-AC14A6746F4E}" srcOrd="0" destOrd="0" presId="urn:microsoft.com/office/officeart/2005/8/layout/equation2"/>
    <dgm:cxn modelId="{67EC5CEE-83ED-4A68-9864-14A7A1D5E498}" srcId="{5D679399-9D13-403F-B0AA-4A57D611F1F1}" destId="{E3140D5E-B4BD-42C2-9405-086E2FC55443}" srcOrd="0" destOrd="0" parTransId="{2574AC14-D7D1-4DC4-A061-699134EF256B}" sibTransId="{4F08969D-4F8E-4EAF-9C60-A0E64A87EBE8}"/>
    <dgm:cxn modelId="{9BC75BF3-5539-40F2-A3FB-19A30902DF40}" type="presOf" srcId="{581F9C72-57E9-48DA-BCA1-AB0BA06F719C}" destId="{FC6A59FF-5DB6-4A09-9E71-741EBAB53B05}" srcOrd="0" destOrd="0" presId="urn:microsoft.com/office/officeart/2005/8/layout/equation2"/>
    <dgm:cxn modelId="{E72C57CF-EAFA-49CB-BC1A-45C4483787C6}" type="presParOf" srcId="{940C9EB6-0FBE-47D7-8B00-2C022FD37814}" destId="{266BB130-9E84-4894-A704-7336996C0C58}" srcOrd="0" destOrd="0" presId="urn:microsoft.com/office/officeart/2005/8/layout/equation2"/>
    <dgm:cxn modelId="{71838752-91FD-4305-9648-B22B577BAF9F}" type="presParOf" srcId="{266BB130-9E84-4894-A704-7336996C0C58}" destId="{BD8335A8-B4D7-47A2-B3BA-F76112856ED0}" srcOrd="0" destOrd="0" presId="urn:microsoft.com/office/officeart/2005/8/layout/equation2"/>
    <dgm:cxn modelId="{7AB814BF-4F92-4117-88BB-268C816C2383}" type="presParOf" srcId="{266BB130-9E84-4894-A704-7336996C0C58}" destId="{56BA3897-7E41-4D4F-A555-870553960A23}" srcOrd="1" destOrd="0" presId="urn:microsoft.com/office/officeart/2005/8/layout/equation2"/>
    <dgm:cxn modelId="{C8BECFD5-A05E-4279-86A7-9E49484B1B28}" type="presParOf" srcId="{266BB130-9E84-4894-A704-7336996C0C58}" destId="{C84B2DEF-059E-408F-BD05-ADE8C169EC2C}" srcOrd="2" destOrd="0" presId="urn:microsoft.com/office/officeart/2005/8/layout/equation2"/>
    <dgm:cxn modelId="{D7737FEB-AA64-4739-AE35-8A15A7657F67}" type="presParOf" srcId="{266BB130-9E84-4894-A704-7336996C0C58}" destId="{362F5062-0E59-4B52-A626-4E696C88489C}" srcOrd="3" destOrd="0" presId="urn:microsoft.com/office/officeart/2005/8/layout/equation2"/>
    <dgm:cxn modelId="{B649415F-64B0-48CC-9BFF-DB89C1012BF9}" type="presParOf" srcId="{266BB130-9E84-4894-A704-7336996C0C58}" destId="{CEA0C6D4-4EB5-43A4-ABE0-AC14A6746F4E}" srcOrd="4" destOrd="0" presId="urn:microsoft.com/office/officeart/2005/8/layout/equation2"/>
    <dgm:cxn modelId="{2016D8D7-C0EF-41A7-BF33-5366724F6B75}" type="presParOf" srcId="{940C9EB6-0FBE-47D7-8B00-2C022FD37814}" destId="{FC6A59FF-5DB6-4A09-9E71-741EBAB53B05}" srcOrd="1" destOrd="0" presId="urn:microsoft.com/office/officeart/2005/8/layout/equation2"/>
    <dgm:cxn modelId="{33E1E85D-27B1-4534-A5C2-D7EDAE703654}" type="presParOf" srcId="{FC6A59FF-5DB6-4A09-9E71-741EBAB53B05}" destId="{DE76A34F-34E6-404F-847B-9D93F7F44C84}" srcOrd="0" destOrd="0" presId="urn:microsoft.com/office/officeart/2005/8/layout/equation2"/>
    <dgm:cxn modelId="{8A38ED58-FDA7-4558-B9B5-6DCAB3C6DAE0}" type="presParOf" srcId="{940C9EB6-0FBE-47D7-8B00-2C022FD37814}" destId="{AC909186-2FFC-4A25-97E6-8AFB58E6912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AAF928-10C7-41C6-AD94-BE0898712C78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CN" altLang="en-US"/>
        </a:p>
      </dgm:t>
    </dgm:pt>
    <dgm:pt modelId="{5DC460B3-DDE8-4C15-9AB3-400209419107}">
      <dgm:prSet phldrT="[文本]" custT="1"/>
      <dgm:spPr/>
      <dgm:t>
        <a:bodyPr/>
        <a:lstStyle/>
        <a:p>
          <a:r>
            <a: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Idioms carries rich cultural connotations posing obstacles to translating. </a:t>
          </a:r>
          <a:endParaRPr lang="zh-CN" altLang="en-US" sz="1800" dirty="0"/>
        </a:p>
      </dgm:t>
    </dgm:pt>
    <dgm:pt modelId="{98D33F7D-3F66-42B3-BD62-5B238ED6F2CC}" type="parTrans" cxnId="{D3873AAB-36C0-4496-8D65-326BCBF9735C}">
      <dgm:prSet/>
      <dgm:spPr/>
      <dgm:t>
        <a:bodyPr/>
        <a:lstStyle/>
        <a:p>
          <a:endParaRPr lang="zh-CN" altLang="en-US"/>
        </a:p>
      </dgm:t>
    </dgm:pt>
    <dgm:pt modelId="{4495B68B-5C3E-4DA3-80B7-54E1F26D64AB}" type="sibTrans" cxnId="{D3873AAB-36C0-4496-8D65-326BCBF9735C}">
      <dgm:prSet/>
      <dgm:spPr/>
      <dgm:t>
        <a:bodyPr/>
        <a:lstStyle/>
        <a:p>
          <a:endParaRPr lang="zh-CN" altLang="en-US"/>
        </a:p>
      </dgm:t>
    </dgm:pt>
    <dgm:pt modelId="{066FBAD2-4134-4229-8C4F-4AF1A35F1F36}">
      <dgm:prSet phldrT="[文本]" custT="1"/>
      <dgm:spPr/>
      <dgm:t>
        <a:bodyPr/>
        <a:lstStyle/>
        <a:p>
          <a:pPr algn="ctr"/>
          <a:r>
            <a: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Translation methods varies under the guidance of different translation criteria. </a:t>
          </a:r>
          <a:endParaRPr lang="zh-CN" altLang="en-US" sz="1800" dirty="0"/>
        </a:p>
      </dgm:t>
    </dgm:pt>
    <dgm:pt modelId="{CAEF66FA-2CB8-41D0-8337-17DF5C9D8F88}" type="parTrans" cxnId="{D1968B08-8893-49FE-B067-442452DDC241}">
      <dgm:prSet/>
      <dgm:spPr/>
      <dgm:t>
        <a:bodyPr/>
        <a:lstStyle/>
        <a:p>
          <a:endParaRPr lang="zh-CN" altLang="en-US"/>
        </a:p>
      </dgm:t>
    </dgm:pt>
    <dgm:pt modelId="{9BF69133-26F5-46E9-8431-E9A6FF059B96}" type="sibTrans" cxnId="{D1968B08-8893-49FE-B067-442452DDC241}">
      <dgm:prSet/>
      <dgm:spPr/>
      <dgm:t>
        <a:bodyPr/>
        <a:lstStyle/>
        <a:p>
          <a:endParaRPr lang="zh-CN" altLang="en-US"/>
        </a:p>
      </dgm:t>
    </dgm:pt>
    <dgm:pt modelId="{BAE2DB7C-D624-4A17-BCEB-5D62CCC420C7}">
      <dgm:prSet phldrT="[文本]" custT="1"/>
      <dgm:spPr/>
      <dgm:t>
        <a:bodyPr/>
        <a:lstStyle/>
        <a:p>
          <a:r>
            <a: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“No translation is ever entirely ‘acceptable’ to the target culture, nor is any translation entirely ‘‘adequate’’ to the original version.” (</a:t>
          </a:r>
          <a:r>
            <a:rPr lang="en-US" alt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Gentzler</a:t>
          </a:r>
          <a:r>
            <a: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 1993)</a:t>
          </a:r>
          <a:endParaRPr lang="zh-CN" alt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660DF7-8C77-4968-BE18-DDA204FAAEED}" type="parTrans" cxnId="{AC2C8948-CFD6-4CC1-BC30-07CBCB3352BE}">
      <dgm:prSet/>
      <dgm:spPr/>
      <dgm:t>
        <a:bodyPr/>
        <a:lstStyle/>
        <a:p>
          <a:endParaRPr lang="zh-CN" altLang="en-US"/>
        </a:p>
      </dgm:t>
    </dgm:pt>
    <dgm:pt modelId="{89743C8E-8AA6-47EA-8FFA-B29FE9CC989A}" type="sibTrans" cxnId="{AC2C8948-CFD6-4CC1-BC30-07CBCB3352BE}">
      <dgm:prSet/>
      <dgm:spPr/>
      <dgm:t>
        <a:bodyPr/>
        <a:lstStyle/>
        <a:p>
          <a:endParaRPr lang="zh-CN" altLang="en-US"/>
        </a:p>
      </dgm:t>
    </dgm:pt>
    <dgm:pt modelId="{839963BC-EDB6-4176-8563-B04A723C4405}">
      <dgm:prSet custT="1"/>
      <dgm:spPr/>
      <dgm:t>
        <a:bodyPr/>
        <a:lstStyle/>
        <a:p>
          <a:r>
            <a: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Translators’ task: to carefully choose the method according to the specific context. </a:t>
          </a:r>
          <a:endParaRPr lang="zh-CN" alt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09B1BC-BC4E-4B5D-9185-FBAFE9D9CD4F}" type="parTrans" cxnId="{8C0F6D04-1D29-49BF-B6AA-4D9F9D8950BC}">
      <dgm:prSet/>
      <dgm:spPr/>
      <dgm:t>
        <a:bodyPr/>
        <a:lstStyle/>
        <a:p>
          <a:endParaRPr lang="zh-CN" altLang="en-US"/>
        </a:p>
      </dgm:t>
    </dgm:pt>
    <dgm:pt modelId="{4F1C69BB-817D-4A14-958A-359AE0EDB9F7}" type="sibTrans" cxnId="{8C0F6D04-1D29-49BF-B6AA-4D9F9D8950BC}">
      <dgm:prSet/>
      <dgm:spPr/>
      <dgm:t>
        <a:bodyPr/>
        <a:lstStyle/>
        <a:p>
          <a:endParaRPr lang="zh-CN" altLang="en-US"/>
        </a:p>
      </dgm:t>
    </dgm:pt>
    <dgm:pt modelId="{61648BEC-D109-4C11-9546-ADA74B10D940}" type="pres">
      <dgm:prSet presAssocID="{63AAF928-10C7-41C6-AD94-BE0898712C78}" presName="CompostProcess" presStyleCnt="0">
        <dgm:presLayoutVars>
          <dgm:dir/>
          <dgm:resizeHandles val="exact"/>
        </dgm:presLayoutVars>
      </dgm:prSet>
      <dgm:spPr/>
    </dgm:pt>
    <dgm:pt modelId="{665C9F9F-FDD4-483B-BCB9-8282C5704FED}" type="pres">
      <dgm:prSet presAssocID="{63AAF928-10C7-41C6-AD94-BE0898712C78}" presName="arrow" presStyleLbl="bgShp" presStyleIdx="0" presStyleCnt="1"/>
      <dgm:spPr/>
    </dgm:pt>
    <dgm:pt modelId="{9E172EB8-6AAF-49BC-8C0D-FBC15B7756B6}" type="pres">
      <dgm:prSet presAssocID="{63AAF928-10C7-41C6-AD94-BE0898712C78}" presName="linearProcess" presStyleCnt="0"/>
      <dgm:spPr/>
    </dgm:pt>
    <dgm:pt modelId="{32B40EA2-A4E7-4EB1-8755-2B0A5D95B212}" type="pres">
      <dgm:prSet presAssocID="{5DC460B3-DDE8-4C15-9AB3-400209419107}" presName="textNode" presStyleLbl="node1" presStyleIdx="0" presStyleCnt="4">
        <dgm:presLayoutVars>
          <dgm:bulletEnabled val="1"/>
        </dgm:presLayoutVars>
      </dgm:prSet>
      <dgm:spPr/>
    </dgm:pt>
    <dgm:pt modelId="{61837943-D0F2-4827-85FD-CFD31EE1A4FB}" type="pres">
      <dgm:prSet presAssocID="{4495B68B-5C3E-4DA3-80B7-54E1F26D64AB}" presName="sibTrans" presStyleCnt="0"/>
      <dgm:spPr/>
    </dgm:pt>
    <dgm:pt modelId="{0A408CBB-152B-4056-852D-7F176A3CC2B7}" type="pres">
      <dgm:prSet presAssocID="{066FBAD2-4134-4229-8C4F-4AF1A35F1F36}" presName="textNode" presStyleLbl="node1" presStyleIdx="1" presStyleCnt="4">
        <dgm:presLayoutVars>
          <dgm:bulletEnabled val="1"/>
        </dgm:presLayoutVars>
      </dgm:prSet>
      <dgm:spPr/>
    </dgm:pt>
    <dgm:pt modelId="{C80F12E7-178A-4A25-A20E-CB422F587631}" type="pres">
      <dgm:prSet presAssocID="{9BF69133-26F5-46E9-8431-E9A6FF059B96}" presName="sibTrans" presStyleCnt="0"/>
      <dgm:spPr/>
    </dgm:pt>
    <dgm:pt modelId="{E405A95C-B860-4B3B-86E2-4D5A81137FC6}" type="pres">
      <dgm:prSet presAssocID="{BAE2DB7C-D624-4A17-BCEB-5D62CCC420C7}" presName="textNode" presStyleLbl="node1" presStyleIdx="2" presStyleCnt="4">
        <dgm:presLayoutVars>
          <dgm:bulletEnabled val="1"/>
        </dgm:presLayoutVars>
      </dgm:prSet>
      <dgm:spPr/>
    </dgm:pt>
    <dgm:pt modelId="{75A03A1E-1DEB-4D3C-95CE-856CD674DE99}" type="pres">
      <dgm:prSet presAssocID="{89743C8E-8AA6-47EA-8FFA-B29FE9CC989A}" presName="sibTrans" presStyleCnt="0"/>
      <dgm:spPr/>
    </dgm:pt>
    <dgm:pt modelId="{F93D48B0-E3C3-41B5-84AB-315F84415870}" type="pres">
      <dgm:prSet presAssocID="{839963BC-EDB6-4176-8563-B04A723C4405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8C0F6D04-1D29-49BF-B6AA-4D9F9D8950BC}" srcId="{63AAF928-10C7-41C6-AD94-BE0898712C78}" destId="{839963BC-EDB6-4176-8563-B04A723C4405}" srcOrd="3" destOrd="0" parTransId="{9009B1BC-BC4E-4B5D-9185-FBAFE9D9CD4F}" sibTransId="{4F1C69BB-817D-4A14-958A-359AE0EDB9F7}"/>
    <dgm:cxn modelId="{D1968B08-8893-49FE-B067-442452DDC241}" srcId="{63AAF928-10C7-41C6-AD94-BE0898712C78}" destId="{066FBAD2-4134-4229-8C4F-4AF1A35F1F36}" srcOrd="1" destOrd="0" parTransId="{CAEF66FA-2CB8-41D0-8337-17DF5C9D8F88}" sibTransId="{9BF69133-26F5-46E9-8431-E9A6FF059B96}"/>
    <dgm:cxn modelId="{1BE82809-D104-4F83-894F-D3C36884CE14}" type="presOf" srcId="{63AAF928-10C7-41C6-AD94-BE0898712C78}" destId="{61648BEC-D109-4C11-9546-ADA74B10D940}" srcOrd="0" destOrd="0" presId="urn:microsoft.com/office/officeart/2005/8/layout/hProcess9"/>
    <dgm:cxn modelId="{AC2C8948-CFD6-4CC1-BC30-07CBCB3352BE}" srcId="{63AAF928-10C7-41C6-AD94-BE0898712C78}" destId="{BAE2DB7C-D624-4A17-BCEB-5D62CCC420C7}" srcOrd="2" destOrd="0" parTransId="{A3660DF7-8C77-4968-BE18-DDA204FAAEED}" sibTransId="{89743C8E-8AA6-47EA-8FFA-B29FE9CC989A}"/>
    <dgm:cxn modelId="{92755F7F-7B60-462D-BF18-9FA33A6AB0E1}" type="presOf" srcId="{839963BC-EDB6-4176-8563-B04A723C4405}" destId="{F93D48B0-E3C3-41B5-84AB-315F84415870}" srcOrd="0" destOrd="0" presId="urn:microsoft.com/office/officeart/2005/8/layout/hProcess9"/>
    <dgm:cxn modelId="{F0FA4984-7D2A-450E-B6CF-D5393F5F33AD}" type="presOf" srcId="{BAE2DB7C-D624-4A17-BCEB-5D62CCC420C7}" destId="{E405A95C-B860-4B3B-86E2-4D5A81137FC6}" srcOrd="0" destOrd="0" presId="urn:microsoft.com/office/officeart/2005/8/layout/hProcess9"/>
    <dgm:cxn modelId="{D3873AAB-36C0-4496-8D65-326BCBF9735C}" srcId="{63AAF928-10C7-41C6-AD94-BE0898712C78}" destId="{5DC460B3-DDE8-4C15-9AB3-400209419107}" srcOrd="0" destOrd="0" parTransId="{98D33F7D-3F66-42B3-BD62-5B238ED6F2CC}" sibTransId="{4495B68B-5C3E-4DA3-80B7-54E1F26D64AB}"/>
    <dgm:cxn modelId="{8F666CC4-5954-4DC9-817E-D7310B154767}" type="presOf" srcId="{5DC460B3-DDE8-4C15-9AB3-400209419107}" destId="{32B40EA2-A4E7-4EB1-8755-2B0A5D95B212}" srcOrd="0" destOrd="0" presId="urn:microsoft.com/office/officeart/2005/8/layout/hProcess9"/>
    <dgm:cxn modelId="{D8C2B4EB-8090-4C58-98A3-E838B78F8259}" type="presOf" srcId="{066FBAD2-4134-4229-8C4F-4AF1A35F1F36}" destId="{0A408CBB-152B-4056-852D-7F176A3CC2B7}" srcOrd="0" destOrd="0" presId="urn:microsoft.com/office/officeart/2005/8/layout/hProcess9"/>
    <dgm:cxn modelId="{FDA97CD8-53BE-4C07-89A7-A1AF1CA29A6D}" type="presParOf" srcId="{61648BEC-D109-4C11-9546-ADA74B10D940}" destId="{665C9F9F-FDD4-483B-BCB9-8282C5704FED}" srcOrd="0" destOrd="0" presId="urn:microsoft.com/office/officeart/2005/8/layout/hProcess9"/>
    <dgm:cxn modelId="{C02BD8FF-4908-4CF2-84D2-51780365F96C}" type="presParOf" srcId="{61648BEC-D109-4C11-9546-ADA74B10D940}" destId="{9E172EB8-6AAF-49BC-8C0D-FBC15B7756B6}" srcOrd="1" destOrd="0" presId="urn:microsoft.com/office/officeart/2005/8/layout/hProcess9"/>
    <dgm:cxn modelId="{BDB2126D-AA0C-46A0-9142-10A9B42041ED}" type="presParOf" srcId="{9E172EB8-6AAF-49BC-8C0D-FBC15B7756B6}" destId="{32B40EA2-A4E7-4EB1-8755-2B0A5D95B212}" srcOrd="0" destOrd="0" presId="urn:microsoft.com/office/officeart/2005/8/layout/hProcess9"/>
    <dgm:cxn modelId="{AC3D75C2-1F99-44DD-8467-BE010F8AD1F6}" type="presParOf" srcId="{9E172EB8-6AAF-49BC-8C0D-FBC15B7756B6}" destId="{61837943-D0F2-4827-85FD-CFD31EE1A4FB}" srcOrd="1" destOrd="0" presId="urn:microsoft.com/office/officeart/2005/8/layout/hProcess9"/>
    <dgm:cxn modelId="{94DB3227-2874-4C15-817E-6453A5DCC472}" type="presParOf" srcId="{9E172EB8-6AAF-49BC-8C0D-FBC15B7756B6}" destId="{0A408CBB-152B-4056-852D-7F176A3CC2B7}" srcOrd="2" destOrd="0" presId="urn:microsoft.com/office/officeart/2005/8/layout/hProcess9"/>
    <dgm:cxn modelId="{4EDC9C79-5C01-4314-A9B4-C774AF001B46}" type="presParOf" srcId="{9E172EB8-6AAF-49BC-8C0D-FBC15B7756B6}" destId="{C80F12E7-178A-4A25-A20E-CB422F587631}" srcOrd="3" destOrd="0" presId="urn:microsoft.com/office/officeart/2005/8/layout/hProcess9"/>
    <dgm:cxn modelId="{A95AE621-01AE-4892-97B0-1E453321E183}" type="presParOf" srcId="{9E172EB8-6AAF-49BC-8C0D-FBC15B7756B6}" destId="{E405A95C-B860-4B3B-86E2-4D5A81137FC6}" srcOrd="4" destOrd="0" presId="urn:microsoft.com/office/officeart/2005/8/layout/hProcess9"/>
    <dgm:cxn modelId="{22FA6BFA-1162-4DB7-A4EE-C12D2397E399}" type="presParOf" srcId="{9E172EB8-6AAF-49BC-8C0D-FBC15B7756B6}" destId="{75A03A1E-1DEB-4D3C-95CE-856CD674DE99}" srcOrd="5" destOrd="0" presId="urn:microsoft.com/office/officeart/2005/8/layout/hProcess9"/>
    <dgm:cxn modelId="{2D8240B9-5124-4E75-8A25-6101E5E52411}" type="presParOf" srcId="{9E172EB8-6AAF-49BC-8C0D-FBC15B7756B6}" destId="{F93D48B0-E3C3-41B5-84AB-315F8441587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25947C-C0FD-4C43-937D-6CC4B8A6A5FA}">
      <dsp:nvSpPr>
        <dsp:cNvPr id="0" name=""/>
        <dsp:cNvSpPr/>
      </dsp:nvSpPr>
      <dsp:spPr>
        <a:xfrm>
          <a:off x="-6921226" y="-1058156"/>
          <a:ext cx="8236993" cy="8236993"/>
        </a:xfrm>
        <a:prstGeom prst="blockArc">
          <a:avLst>
            <a:gd name="adj1" fmla="val 18900000"/>
            <a:gd name="adj2" fmla="val 2700000"/>
            <a:gd name="adj3" fmla="val 262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259CE-8826-40F9-8DB2-417DE027E5F1}">
      <dsp:nvSpPr>
        <dsp:cNvPr id="0" name=""/>
        <dsp:cNvSpPr/>
      </dsp:nvSpPr>
      <dsp:spPr>
        <a:xfrm>
          <a:off x="846346" y="576066"/>
          <a:ext cx="9723168" cy="129613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658" tIns="60960" rIns="60960" bIns="6096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New Oxford Dictionary of English</a:t>
          </a:r>
          <a:endParaRPr lang="zh-CN" alt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200" b="1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group of words </a:t>
          </a: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established by usage as having </a:t>
          </a:r>
          <a:r>
            <a:rPr lang="en-US" altLang="en-US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meaning not deducible </a:t>
          </a: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from those of </a:t>
          </a:r>
          <a:r>
            <a:rPr lang="en-US" altLang="en-US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individual words. </a:t>
          </a: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(Pearsall, 2001)</a:t>
          </a:r>
          <a:endParaRPr lang="zh-CN" altLang="en-US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6346" y="576066"/>
        <a:ext cx="9723168" cy="1296139"/>
      </dsp:txXfrm>
    </dsp:sp>
    <dsp:sp modelId="{B9716850-7E4A-4B77-ABF0-93E648439369}">
      <dsp:nvSpPr>
        <dsp:cNvPr id="0" name=""/>
        <dsp:cNvSpPr/>
      </dsp:nvSpPr>
      <dsp:spPr>
        <a:xfrm flipH="1">
          <a:off x="1145685" y="1152095"/>
          <a:ext cx="78451" cy="72040"/>
        </a:xfrm>
        <a:prstGeom prst="ellipse">
          <a:avLst/>
        </a:prstGeom>
        <a:solidFill>
          <a:srgbClr val="0E2234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383429-B2E7-49FF-B833-6A194B2DC9C2}">
      <dsp:nvSpPr>
        <dsp:cNvPr id="0" name=""/>
        <dsp:cNvSpPr/>
      </dsp:nvSpPr>
      <dsp:spPr>
        <a:xfrm>
          <a:off x="1291319" y="2376262"/>
          <a:ext cx="9278194" cy="1368155"/>
        </a:xfrm>
        <a:prstGeom prst="rect">
          <a:avLst/>
        </a:prstGeom>
        <a:solidFill>
          <a:schemeClr val="accent2">
            <a:hueOff val="-971"/>
            <a:satOff val="572"/>
            <a:lumOff val="3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658" tIns="55880" rIns="55880" bIns="5588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Fernando Chitra</a:t>
          </a:r>
          <a:endParaRPr lang="zh-CN" altLang="en-US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“Idiom” can be </a:t>
          </a:r>
          <a:r>
            <a:rPr lang="en-US" altLang="en-US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inclusive</a:t>
          </a: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covering </a:t>
          </a:r>
          <a:r>
            <a:rPr lang="en-US" altLang="en-US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all fixed phrases and figures of speech</a:t>
          </a: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such as similes, proverbs and sayings. (</a:t>
          </a:r>
          <a:r>
            <a:rPr lang="en-US" altLang="zh-CN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Chitra, 1997)</a:t>
          </a:r>
          <a:endParaRPr lang="zh-CN" altLang="en-US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1319" y="2376262"/>
        <a:ext cx="9278194" cy="1368155"/>
      </dsp:txXfrm>
    </dsp:sp>
    <dsp:sp modelId="{55B988B0-CFAC-4B4E-9892-25D7D2A3DC30}">
      <dsp:nvSpPr>
        <dsp:cNvPr id="0" name=""/>
        <dsp:cNvSpPr/>
      </dsp:nvSpPr>
      <dsp:spPr>
        <a:xfrm flipH="1" flipV="1">
          <a:off x="1559726" y="3096344"/>
          <a:ext cx="45721" cy="72009"/>
        </a:xfrm>
        <a:prstGeom prst="ellipse">
          <a:avLst/>
        </a:prstGeom>
        <a:noFill/>
        <a:ln w="12700" cap="flat" cmpd="sng" algn="ctr">
          <a:solidFill>
            <a:schemeClr val="accent2">
              <a:hueOff val="-971"/>
              <a:satOff val="572"/>
              <a:lumOff val="3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207327-4CC0-48F5-89F7-1A54C28EAF76}">
      <dsp:nvSpPr>
        <dsp:cNvPr id="0" name=""/>
        <dsp:cNvSpPr/>
      </dsp:nvSpPr>
      <dsp:spPr>
        <a:xfrm>
          <a:off x="846346" y="4176464"/>
          <a:ext cx="9723168" cy="1440159"/>
        </a:xfrm>
        <a:prstGeom prst="rect">
          <a:avLst/>
        </a:prstGeom>
        <a:solidFill>
          <a:schemeClr val="accent2">
            <a:hueOff val="-1943"/>
            <a:satOff val="1145"/>
            <a:lumOff val="6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658" tIns="55880" rIns="55880" bIns="5588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John Saeed</a:t>
          </a:r>
          <a:endParaRPr lang="zh-CN" altLang="en-US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An idiom is </a:t>
          </a:r>
          <a:r>
            <a:rPr lang="en-US" altLang="en-US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not</a:t>
          </a: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considered </a:t>
          </a:r>
          <a:r>
            <a:rPr lang="en-US" altLang="en-US" sz="2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to be set in a </a:t>
          </a:r>
          <a:r>
            <a:rPr lang="en-US" altLang="en-US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language</a:t>
          </a: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but more in </a:t>
          </a:r>
          <a:r>
            <a:rPr lang="en-US" altLang="en-US" sz="2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one's </a:t>
          </a:r>
          <a:r>
            <a:rPr lang="en-US" altLang="en-US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culture. </a:t>
          </a:r>
          <a:r>
            <a:rPr lang="en-US" altLang="en-US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(Saeed, 2003) </a:t>
          </a:r>
          <a:endParaRPr lang="zh-CN" altLang="en-US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6346" y="4176464"/>
        <a:ext cx="9723168" cy="1440159"/>
      </dsp:txXfrm>
    </dsp:sp>
    <dsp:sp modelId="{A6DFBCFE-EB71-4CDB-B6BD-02D96A2107EA}">
      <dsp:nvSpPr>
        <dsp:cNvPr id="0" name=""/>
        <dsp:cNvSpPr/>
      </dsp:nvSpPr>
      <dsp:spPr>
        <a:xfrm>
          <a:off x="936098" y="4824534"/>
          <a:ext cx="317127" cy="144019"/>
        </a:xfrm>
        <a:prstGeom prst="ellipse">
          <a:avLst/>
        </a:prstGeom>
        <a:solidFill>
          <a:srgbClr val="9BC2E5"/>
        </a:solidFill>
        <a:ln w="12700" cap="flat" cmpd="sng" algn="ctr">
          <a:solidFill>
            <a:schemeClr val="accent2">
              <a:hueOff val="-1943"/>
              <a:satOff val="1145"/>
              <a:lumOff val="623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335A8-B4D7-47A2-B3BA-F76112856ED0}">
      <dsp:nvSpPr>
        <dsp:cNvPr id="0" name=""/>
        <dsp:cNvSpPr/>
      </dsp:nvSpPr>
      <dsp:spPr>
        <a:xfrm>
          <a:off x="0" y="4561"/>
          <a:ext cx="2777385" cy="1732141"/>
        </a:xfrm>
        <a:prstGeom prst="flowChartAlternateProcess">
          <a:avLst/>
        </a:prstGeom>
        <a:solidFill>
          <a:srgbClr val="9BC2E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4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</a:t>
          </a:r>
          <a:r>
            <a:rPr lang="en-US" altLang="zh-CN" sz="24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aving</a:t>
          </a:r>
          <a:r>
            <a:rPr lang="en-US" altLang="en-US" sz="24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meaning not deducible from those of the individual words</a:t>
          </a:r>
          <a:endParaRPr lang="zh-CN" altLang="en-US" sz="24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554" y="89115"/>
        <a:ext cx="2608277" cy="1563033"/>
      </dsp:txXfrm>
    </dsp:sp>
    <dsp:sp modelId="{C84B2DEF-059E-408F-BD05-ADE8C169EC2C}">
      <dsp:nvSpPr>
        <dsp:cNvPr id="0" name=""/>
        <dsp:cNvSpPr/>
      </dsp:nvSpPr>
      <dsp:spPr>
        <a:xfrm>
          <a:off x="989039" y="1922211"/>
          <a:ext cx="1004642" cy="1004642"/>
        </a:xfrm>
        <a:prstGeom prst="mathPlus">
          <a:avLst/>
        </a:prstGeom>
        <a:solidFill>
          <a:srgbClr val="9BC2E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1600" kern="1200"/>
        </a:p>
      </dsp:txBody>
      <dsp:txXfrm>
        <a:off x="1122204" y="2306386"/>
        <a:ext cx="738312" cy="236292"/>
      </dsp:txXfrm>
    </dsp:sp>
    <dsp:sp modelId="{CEA0C6D4-4EB5-43A4-ABE0-AC14A6746F4E}">
      <dsp:nvSpPr>
        <dsp:cNvPr id="0" name=""/>
        <dsp:cNvSpPr/>
      </dsp:nvSpPr>
      <dsp:spPr>
        <a:xfrm>
          <a:off x="0" y="3020386"/>
          <a:ext cx="2777385" cy="173214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Cultural connotations</a:t>
          </a:r>
          <a:endParaRPr lang="zh-CN" alt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556" y="3104942"/>
        <a:ext cx="2608273" cy="1563029"/>
      </dsp:txXfrm>
    </dsp:sp>
    <dsp:sp modelId="{FC6A59FF-5DB6-4A09-9E71-741EBAB53B05}">
      <dsp:nvSpPr>
        <dsp:cNvPr id="0" name=""/>
        <dsp:cNvSpPr/>
      </dsp:nvSpPr>
      <dsp:spPr>
        <a:xfrm rot="957">
          <a:off x="3081169" y="2068619"/>
          <a:ext cx="1084989" cy="644356"/>
        </a:xfrm>
        <a:prstGeom prst="rightArrow">
          <a:avLst>
            <a:gd name="adj1" fmla="val 60000"/>
            <a:gd name="adj2" fmla="val 50000"/>
          </a:avLst>
        </a:prstGeom>
        <a:solidFill>
          <a:srgbClr val="0E223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2700" kern="1200"/>
        </a:p>
      </dsp:txBody>
      <dsp:txXfrm>
        <a:off x="3081169" y="2197463"/>
        <a:ext cx="891682" cy="386614"/>
      </dsp:txXfrm>
    </dsp:sp>
    <dsp:sp modelId="{AC909186-2FFC-4A25-97E6-8AFB58E69122}">
      <dsp:nvSpPr>
        <dsp:cNvPr id="0" name=""/>
        <dsp:cNvSpPr/>
      </dsp:nvSpPr>
      <dsp:spPr>
        <a:xfrm>
          <a:off x="4824536" y="648071"/>
          <a:ext cx="5114322" cy="346428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mission of idiom translation: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To convey the </a:t>
          </a:r>
          <a:r>
            <a:rPr lang="en-US" altLang="zh-C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literal meaning</a:t>
          </a:r>
          <a:r>
            <a:rPr lang="en-US" altLang="zh-C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and the </a:t>
          </a:r>
          <a:r>
            <a:rPr lang="en-US" altLang="zh-C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rhetorical meaning</a:t>
          </a:r>
          <a:r>
            <a:rPr lang="en-US" altLang="zh-C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(Peng, 2017)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(Rhetoric meaning is inferred by the connotative meaning of its components) </a:t>
          </a:r>
          <a:endParaRPr lang="zh-CN" alt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93648" y="817183"/>
        <a:ext cx="4776098" cy="31260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C9F9F-FDD4-483B-BCB9-8282C5704FED}">
      <dsp:nvSpPr>
        <dsp:cNvPr id="0" name=""/>
        <dsp:cNvSpPr/>
      </dsp:nvSpPr>
      <dsp:spPr>
        <a:xfrm>
          <a:off x="761484" y="0"/>
          <a:ext cx="8630158" cy="5715000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B40EA2-A4E7-4EB1-8755-2B0A5D95B212}">
      <dsp:nvSpPr>
        <dsp:cNvPr id="0" name=""/>
        <dsp:cNvSpPr/>
      </dsp:nvSpPr>
      <dsp:spPr>
        <a:xfrm>
          <a:off x="3470" y="1714500"/>
          <a:ext cx="2254708" cy="22860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Idioms carries rich cultural connotations posing obstacles to translating. </a:t>
          </a:r>
          <a:endParaRPr lang="zh-CN" altLang="en-US" sz="1800" kern="1200" dirty="0"/>
        </a:p>
      </dsp:txBody>
      <dsp:txXfrm>
        <a:off x="113536" y="1824566"/>
        <a:ext cx="2034576" cy="2065868"/>
      </dsp:txXfrm>
    </dsp:sp>
    <dsp:sp modelId="{0A408CBB-152B-4056-852D-7F176A3CC2B7}">
      <dsp:nvSpPr>
        <dsp:cNvPr id="0" name=""/>
        <dsp:cNvSpPr/>
      </dsp:nvSpPr>
      <dsp:spPr>
        <a:xfrm>
          <a:off x="2633963" y="1714500"/>
          <a:ext cx="2254708" cy="2286000"/>
        </a:xfrm>
        <a:prstGeom prst="roundRect">
          <a:avLst/>
        </a:prstGeom>
        <a:solidFill>
          <a:schemeClr val="accent3">
            <a:hueOff val="648"/>
            <a:satOff val="-382"/>
            <a:lumOff val="-207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Translation methods varies under the guidance of different translation criteria. </a:t>
          </a:r>
          <a:endParaRPr lang="zh-CN" altLang="en-US" sz="1800" kern="1200" dirty="0"/>
        </a:p>
      </dsp:txBody>
      <dsp:txXfrm>
        <a:off x="2744029" y="1824566"/>
        <a:ext cx="2034576" cy="2065868"/>
      </dsp:txXfrm>
    </dsp:sp>
    <dsp:sp modelId="{E405A95C-B860-4B3B-86E2-4D5A81137FC6}">
      <dsp:nvSpPr>
        <dsp:cNvPr id="0" name=""/>
        <dsp:cNvSpPr/>
      </dsp:nvSpPr>
      <dsp:spPr>
        <a:xfrm>
          <a:off x="5264456" y="1714500"/>
          <a:ext cx="2254708" cy="2286000"/>
        </a:xfrm>
        <a:prstGeom prst="roundRect">
          <a:avLst/>
        </a:prstGeom>
        <a:solidFill>
          <a:schemeClr val="accent3">
            <a:hueOff val="1295"/>
            <a:satOff val="-763"/>
            <a:lumOff val="-4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“No translation is ever entirely ‘acceptable’ to the target culture, nor is any translation entirely ‘‘adequate’’ to the original version.” (</a:t>
          </a:r>
          <a:r>
            <a:rPr lang="en-US" alt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Gentzler</a:t>
          </a:r>
          <a:r>
            <a:rPr lang="en-US" alt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 1993)</a:t>
          </a:r>
          <a:endParaRPr lang="zh-CN" alt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74522" y="1824566"/>
        <a:ext cx="2034576" cy="2065868"/>
      </dsp:txXfrm>
    </dsp:sp>
    <dsp:sp modelId="{F93D48B0-E3C3-41B5-84AB-315F84415870}">
      <dsp:nvSpPr>
        <dsp:cNvPr id="0" name=""/>
        <dsp:cNvSpPr/>
      </dsp:nvSpPr>
      <dsp:spPr>
        <a:xfrm>
          <a:off x="7894949" y="1714500"/>
          <a:ext cx="2254708" cy="2286000"/>
        </a:xfrm>
        <a:prstGeom prst="roundRect">
          <a:avLst/>
        </a:prstGeom>
        <a:solidFill>
          <a:schemeClr val="accent3">
            <a:hueOff val="1943"/>
            <a:satOff val="-1145"/>
            <a:lumOff val="-6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Translators’ task: to carefully choose the method according to the specific context. </a:t>
          </a:r>
          <a:endParaRPr lang="zh-CN" alt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05015" y="1824566"/>
        <a:ext cx="2034576" cy="2065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742FC-62BB-4B81-9CA5-3B750A4B4580}" type="datetimeFigureOut">
              <a:rPr lang="zh-CN" altLang="en-US" smtClean="0"/>
              <a:t>2021/12/5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82F1-5B17-4D95-A6D6-EB96F2D72B6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514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2021/12/5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6684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01577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8583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670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3075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692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7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7551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9452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26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43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495A-DD81-44F4-9F54-1F39867BF2D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8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3766"/>
            <a:ext cx="12858750" cy="1"/>
          </a:xfrm>
          <a:prstGeom prst="line">
            <a:avLst/>
          </a:prstGeom>
          <a:ln w="5715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 userDrawn="1"/>
        </p:nvGrpSpPr>
        <p:grpSpPr>
          <a:xfrm>
            <a:off x="516714" y="187358"/>
            <a:ext cx="303705" cy="303705"/>
            <a:chOff x="624979" y="908720"/>
            <a:chExt cx="288032" cy="288032"/>
          </a:xfrm>
        </p:grpSpPr>
        <p:cxnSp>
          <p:nvCxnSpPr>
            <p:cNvPr id="4" name="直接连接符 3"/>
            <p:cNvCxnSpPr/>
            <p:nvPr/>
          </p:nvCxnSpPr>
          <p:spPr>
            <a:xfrm>
              <a:off x="624979" y="1196752"/>
              <a:ext cx="288032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 flipV="1">
              <a:off x="911622" y="908720"/>
              <a:ext cx="0" cy="288032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/>
          </p:nvCxnSpPr>
          <p:spPr>
            <a:xfrm flipH="1" flipV="1">
              <a:off x="696987" y="980728"/>
              <a:ext cx="216024" cy="216024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8605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84354" y="6704023"/>
            <a:ext cx="2892783" cy="3841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259789" y="6704023"/>
            <a:ext cx="4339173" cy="3841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9081627" y="6704023"/>
            <a:ext cx="2892783" cy="3841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8C92ADDF-ABC6-4EEC-846D-A1AE2D410679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32754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93E93-166D-47F5-9EF1-ACEABE24AEEA}" type="datetimeFigureOut">
              <a:rPr lang="zh-CN" altLang="en-US" smtClean="0"/>
              <a:t>2021/12/5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5ACA-62CA-46DB-AD6B-12EDD6D51A2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0317807" y="6782442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8798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84238" y="385763"/>
            <a:ext cx="11090275" cy="139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84238" y="1925638"/>
            <a:ext cx="11090275" cy="4589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423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3E93-166D-47F5-9EF1-ACEABE24AEEA}" type="datetimeFigureOut">
              <a:rPr lang="zh-CN" altLang="en-US" smtClean="0"/>
              <a:t>2021/12/5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259263" y="6704013"/>
            <a:ext cx="43402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08208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D5ACA-62CA-46DB-AD6B-12EDD6D51A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97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147" y="448"/>
            <a:ext cx="12875857" cy="7231757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3983636" y="448"/>
            <a:ext cx="4891480" cy="7231757"/>
          </a:xfrm>
          <a:prstGeom prst="rect">
            <a:avLst/>
          </a:prstGeom>
          <a:solidFill>
            <a:srgbClr val="0E2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2140542" y="1210764"/>
            <a:ext cx="8577668" cy="4811127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>
            <a:outerShdw blurRad="279400" sx="103000" sy="103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3" name="文本框 52"/>
          <p:cNvSpPr txBox="1"/>
          <p:nvPr/>
        </p:nvSpPr>
        <p:spPr>
          <a:xfrm>
            <a:off x="5173862" y="4774723"/>
            <a:ext cx="2767494" cy="481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531" dirty="0">
                <a:solidFill>
                  <a:srgbClr val="0E2234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en-US" sz="2531" dirty="0">
              <a:solidFill>
                <a:srgbClr val="0E2234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3767182" y="3904757"/>
            <a:ext cx="5580855" cy="1029561"/>
          </a:xfrm>
          <a:prstGeom prst="rect">
            <a:avLst/>
          </a:prstGeom>
          <a:noFill/>
        </p:spPr>
        <p:txBody>
          <a:bodyPr wrap="none" lIns="68564" tIns="34282" rIns="68564" bIns="34282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PPT by Liu </a:t>
            </a:r>
            <a:r>
              <a:rPr lang="en-US" altLang="zh-CN" sz="2400" dirty="0" err="1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Yunxin</a:t>
            </a:r>
            <a:r>
              <a:rPr lang="en-US" altLang="zh-CN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; Handout by Li </a:t>
            </a:r>
            <a:r>
              <a:rPr lang="en-US" altLang="zh-CN" sz="2400" dirty="0" err="1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Ruiyang</a:t>
            </a:r>
            <a:endParaRPr lang="en-US" altLang="zh-CN" sz="2400" dirty="0">
              <a:solidFill>
                <a:srgbClr val="0E2234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Dec. 8, 2021</a:t>
            </a:r>
          </a:p>
        </p:txBody>
      </p:sp>
      <p:sp>
        <p:nvSpPr>
          <p:cNvPr id="11" name="矩形 10"/>
          <p:cNvSpPr/>
          <p:nvPr/>
        </p:nvSpPr>
        <p:spPr>
          <a:xfrm>
            <a:off x="1954398" y="2970454"/>
            <a:ext cx="8969354" cy="684787"/>
          </a:xfrm>
          <a:prstGeom prst="rect">
            <a:avLst/>
          </a:prstGeom>
        </p:spPr>
        <p:txBody>
          <a:bodyPr wrap="square" lIns="68564" tIns="34282" rIns="68564" bIns="34282">
            <a:spAutoFit/>
          </a:bodyPr>
          <a:lstStyle/>
          <a:p>
            <a:pPr algn="ctr"/>
            <a:r>
              <a:rPr lang="en-US" altLang="zh-CN" sz="4000" b="1" spc="316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Translation Methods of Idioms</a:t>
            </a:r>
            <a:endParaRPr lang="zh-CN" altLang="en-US" sz="4000" b="1" spc="316" dirty="0">
              <a:solidFill>
                <a:srgbClr val="0E2234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09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147" y="448"/>
            <a:ext cx="12875857" cy="7231757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3983636" y="448"/>
            <a:ext cx="4891480" cy="7231757"/>
          </a:xfrm>
          <a:prstGeom prst="rect">
            <a:avLst/>
          </a:prstGeom>
          <a:solidFill>
            <a:srgbClr val="0E2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4520616" y="1384077"/>
            <a:ext cx="38175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Part 3</a:t>
            </a:r>
            <a:endParaRPr lang="zh-CN" altLang="en-US" sz="8800" dirty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918817" y="3406558"/>
            <a:ext cx="9021114" cy="2165899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>
            <a:outerShdw blurRad="279400" sx="103000" sy="103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2474896" y="4048373"/>
            <a:ext cx="79283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spc="316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09402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147" y="448"/>
            <a:ext cx="12875857" cy="7231757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570423" y="375965"/>
            <a:ext cx="11737304" cy="6552727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>
            <a:outerShdw blurRad="279400" sx="103000" sy="103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7" name="图示 6">
            <a:extLst>
              <a:ext uri="{FF2B5EF4-FFF2-40B4-BE49-F238E27FC236}">
                <a16:creationId xmlns:a16="http://schemas.microsoft.com/office/drawing/2014/main" id="{A819605D-CD7E-4E10-8B9D-A6CC782F48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8630615"/>
              </p:ext>
            </p:extLst>
          </p:nvPr>
        </p:nvGraphicFramePr>
        <p:xfrm>
          <a:off x="1316807" y="758825"/>
          <a:ext cx="10153128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040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147" y="448"/>
            <a:ext cx="12875857" cy="7231757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596727" y="375966"/>
            <a:ext cx="11737304" cy="6552727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>
            <a:outerShdw blurRad="279400" sx="103000" sy="103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1BDC0BF-DB94-4EF7-8835-43F915BF472B}"/>
              </a:ext>
            </a:extLst>
          </p:cNvPr>
          <p:cNvSpPr txBox="1"/>
          <p:nvPr/>
        </p:nvSpPr>
        <p:spPr>
          <a:xfrm>
            <a:off x="956767" y="808013"/>
            <a:ext cx="1116124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3600" b="1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Fernando, Chitra. Idioms and Idiomaticity[M]. London: Oxford University Press Publication, 1997. 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000" dirty="0" err="1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Gentzler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 Contemporary Translation Theories[M]. London: Routledge, 1993.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Pearsall, Judy ed. The New Oxford Dictionary of English[M]. Shanghai: Foreign Language Education Press, 2001.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Saeed, John I. “Idioms”[M]. Semantics. 2nd edition. 2003.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Salzmann, </a:t>
            </a:r>
            <a:r>
              <a:rPr lang="en-US" altLang="zh-CN" sz="2000" dirty="0" err="1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Zdenek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“An Introduction to Linguistic Anthropology Language”[M]. Culture and Society. Colorado: Westview Press, 1993.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穆雷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从接受理论看习语翻译中文化差异的处理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[J].</a:t>
            </a:r>
            <a:r>
              <a:rPr lang="zh-CN" altLang="en-US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中国翻译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,1990(04):9-14.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彭长江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英汉汉英翻译教程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[M]. </a:t>
            </a:r>
            <a:r>
              <a:rPr lang="zh-CN" altLang="en-US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长沙：湖南师范大学出版社，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r>
              <a:rPr lang="zh-CN" altLang="en-US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年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zh-CN" altLang="en-US" b="1" dirty="0">
              <a:solidFill>
                <a:srgbClr val="0E223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37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47" y="448"/>
            <a:ext cx="12863159" cy="7231757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804066" y="1027458"/>
            <a:ext cx="9250623" cy="5499148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>
            <a:outerShdw blurRad="279400" sx="103000" sy="103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" name="任意多边形: 形状 7"/>
          <p:cNvSpPr/>
          <p:nvPr/>
        </p:nvSpPr>
        <p:spPr>
          <a:xfrm rot="16200000">
            <a:off x="1501588" y="-817375"/>
            <a:ext cx="1627145" cy="4628029"/>
          </a:xfrm>
          <a:custGeom>
            <a:avLst/>
            <a:gdLst>
              <a:gd name="connsiteX0" fmla="*/ 0 w 1543050"/>
              <a:gd name="connsiteY0" fmla="*/ 0 h 2781300"/>
              <a:gd name="connsiteX1" fmla="*/ 1543050 w 1543050"/>
              <a:gd name="connsiteY1" fmla="*/ 0 h 2781300"/>
              <a:gd name="connsiteX2" fmla="*/ 1543050 w 1543050"/>
              <a:gd name="connsiteY2" fmla="*/ 2781300 h 2781300"/>
              <a:gd name="connsiteX3" fmla="*/ 771525 w 1543050"/>
              <a:gd name="connsiteY3" fmla="*/ 1981368 h 2781300"/>
              <a:gd name="connsiteX4" fmla="*/ 0 w 1543050"/>
              <a:gd name="connsiteY4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43050" h="2781300">
                <a:moveTo>
                  <a:pt x="0" y="0"/>
                </a:moveTo>
                <a:lnTo>
                  <a:pt x="1543050" y="0"/>
                </a:lnTo>
                <a:lnTo>
                  <a:pt x="1543050" y="2781300"/>
                </a:lnTo>
                <a:lnTo>
                  <a:pt x="771525" y="1981368"/>
                </a:lnTo>
                <a:lnTo>
                  <a:pt x="0" y="2781300"/>
                </a:lnTo>
                <a:close/>
              </a:path>
            </a:pathLst>
          </a:custGeom>
          <a:solidFill>
            <a:srgbClr val="0E2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5059248" y="1575571"/>
            <a:ext cx="5330567" cy="461665"/>
            <a:chOff x="5735630" y="1575320"/>
            <a:chExt cx="5390098" cy="461722"/>
          </a:xfrm>
        </p:grpSpPr>
        <p:sp>
          <p:nvSpPr>
            <p:cNvPr id="9" name="文本框 8"/>
            <p:cNvSpPr txBox="1"/>
            <p:nvPr/>
          </p:nvSpPr>
          <p:spPr>
            <a:xfrm>
              <a:off x="7072861" y="1575320"/>
              <a:ext cx="4052867" cy="461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0E2234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The Definition of Idioms </a:t>
              </a:r>
              <a:endParaRPr lang="zh-CN" altLang="en-US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5735630" y="1575320"/>
              <a:ext cx="1145170" cy="461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0E2234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Part 1</a:t>
              </a:r>
              <a:endParaRPr lang="zh-CN" altLang="en-US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1" name="直接连接符 10"/>
            <p:cNvCxnSpPr/>
            <p:nvPr/>
          </p:nvCxnSpPr>
          <p:spPr>
            <a:xfrm flipH="1">
              <a:off x="6843687" y="1655943"/>
              <a:ext cx="174681" cy="325638"/>
            </a:xfrm>
            <a:prstGeom prst="line">
              <a:avLst/>
            </a:prstGeom>
            <a:ln w="25400">
              <a:solidFill>
                <a:srgbClr val="0E223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组合 5"/>
          <p:cNvGrpSpPr/>
          <p:nvPr/>
        </p:nvGrpSpPr>
        <p:grpSpPr>
          <a:xfrm>
            <a:off x="5105673" y="4162769"/>
            <a:ext cx="4204022" cy="461668"/>
            <a:chOff x="5735630" y="3805112"/>
            <a:chExt cx="4250972" cy="461725"/>
          </a:xfrm>
        </p:grpSpPr>
        <p:sp>
          <p:nvSpPr>
            <p:cNvPr id="15" name="文本框 14"/>
            <p:cNvSpPr txBox="1"/>
            <p:nvPr/>
          </p:nvSpPr>
          <p:spPr>
            <a:xfrm>
              <a:off x="7098730" y="3805112"/>
              <a:ext cx="2887872" cy="461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0E2234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Comments</a:t>
              </a:r>
              <a:endParaRPr lang="zh-CN" altLang="en-US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5735630" y="3805115"/>
              <a:ext cx="1145170" cy="461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0E2234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Part 3</a:t>
              </a:r>
              <a:endParaRPr lang="zh-CN" altLang="en-US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8" name="直接连接符 17"/>
            <p:cNvCxnSpPr/>
            <p:nvPr/>
          </p:nvCxnSpPr>
          <p:spPr>
            <a:xfrm flipH="1">
              <a:off x="6843687" y="3885738"/>
              <a:ext cx="174681" cy="325638"/>
            </a:xfrm>
            <a:prstGeom prst="line">
              <a:avLst/>
            </a:prstGeom>
            <a:ln w="25400">
              <a:solidFill>
                <a:srgbClr val="0E223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文本框 22"/>
          <p:cNvSpPr txBox="1"/>
          <p:nvPr/>
        </p:nvSpPr>
        <p:spPr>
          <a:xfrm>
            <a:off x="-151773" y="1111918"/>
            <a:ext cx="38290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spc="316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Contents</a:t>
            </a:r>
            <a:endParaRPr lang="zh-CN" altLang="en-US" sz="4400" spc="316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8427266" y="5905563"/>
            <a:ext cx="4439495" cy="206624"/>
          </a:xfrm>
          <a:prstGeom prst="rect">
            <a:avLst/>
          </a:prstGeom>
          <a:solidFill>
            <a:srgbClr val="0E2234"/>
          </a:solidFill>
          <a:ln>
            <a:noFill/>
          </a:ln>
          <a:effectLst>
            <a:outerShdw blurRad="190500" sx="101000" sy="101000" algn="c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630103E2-2083-470A-84A9-1406F154B8A0}"/>
              </a:ext>
            </a:extLst>
          </p:cNvPr>
          <p:cNvGrpSpPr/>
          <p:nvPr/>
        </p:nvGrpSpPr>
        <p:grpSpPr>
          <a:xfrm>
            <a:off x="5059249" y="2464197"/>
            <a:ext cx="6194662" cy="1292663"/>
            <a:chOff x="5059249" y="2824237"/>
            <a:chExt cx="6194662" cy="1292663"/>
          </a:xfrm>
        </p:grpSpPr>
        <p:grpSp>
          <p:nvGrpSpPr>
            <p:cNvPr id="3" name="组合 2"/>
            <p:cNvGrpSpPr/>
            <p:nvPr/>
          </p:nvGrpSpPr>
          <p:grpSpPr>
            <a:xfrm>
              <a:off x="5059249" y="2824237"/>
              <a:ext cx="6194662" cy="1292663"/>
              <a:chOff x="5735630" y="2690217"/>
              <a:chExt cx="6263844" cy="501508"/>
            </a:xfrm>
          </p:grpSpPr>
          <p:sp>
            <p:nvSpPr>
              <p:cNvPr id="12" name="文本框 11"/>
              <p:cNvSpPr txBox="1"/>
              <p:nvPr/>
            </p:nvSpPr>
            <p:spPr>
              <a:xfrm>
                <a:off x="7098730" y="2690217"/>
                <a:ext cx="4900744" cy="5015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 dirty="0">
                    <a:solidFill>
                      <a:srgbClr val="0E2234"/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Translation Methods of Idioms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zh-CN" sz="1800" kern="100" dirty="0">
                    <a:solidFill>
                      <a:srgbClr val="0E2234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Literal Translation </a:t>
                </a:r>
                <a:endParaRPr lang="en-US" altLang="zh-CN" sz="2400" kern="100" dirty="0">
                  <a:solidFill>
                    <a:srgbClr val="0E2234"/>
                  </a:solidFill>
                  <a:effectLst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zh-CN" sz="1800" kern="100" dirty="0">
                    <a:solidFill>
                      <a:srgbClr val="0E2234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Literal Translation with Explanation</a:t>
                </a:r>
                <a:endParaRPr lang="zh-CN" altLang="zh-CN" sz="1800" kern="100" dirty="0">
                  <a:solidFill>
                    <a:srgbClr val="0E2234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zh-CN" sz="1800" kern="100" dirty="0">
                    <a:solidFill>
                      <a:srgbClr val="0E2234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 Translation</a:t>
                </a:r>
                <a:endParaRPr lang="zh-CN" altLang="en-US" sz="2400" dirty="0">
                  <a:solidFill>
                    <a:srgbClr val="0E2234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文本框 12"/>
              <p:cNvSpPr txBox="1"/>
              <p:nvPr/>
            </p:nvSpPr>
            <p:spPr>
              <a:xfrm>
                <a:off x="5735630" y="2690217"/>
                <a:ext cx="1145170" cy="179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400" dirty="0">
                    <a:solidFill>
                      <a:srgbClr val="0E2234"/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Part 2 </a:t>
                </a:r>
                <a:endParaRPr lang="zh-CN" altLang="en-US" sz="2400" dirty="0">
                  <a:solidFill>
                    <a:srgbClr val="0E2234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id="{EDE791EF-A8CE-4361-BBBE-22053ABC4930}"/>
                </a:ext>
              </a:extLst>
            </p:cNvPr>
            <p:cNvCxnSpPr/>
            <p:nvPr/>
          </p:nvCxnSpPr>
          <p:spPr>
            <a:xfrm flipH="1">
              <a:off x="6155067" y="2896245"/>
              <a:ext cx="172752" cy="325598"/>
            </a:xfrm>
            <a:prstGeom prst="line">
              <a:avLst/>
            </a:prstGeom>
            <a:ln w="25400">
              <a:solidFill>
                <a:srgbClr val="0E223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8A8D44E5-2DCE-4CA4-AC9B-D4C66A64730E}"/>
              </a:ext>
            </a:extLst>
          </p:cNvPr>
          <p:cNvGrpSpPr/>
          <p:nvPr/>
        </p:nvGrpSpPr>
        <p:grpSpPr>
          <a:xfrm>
            <a:off x="5105673" y="5027844"/>
            <a:ext cx="4204022" cy="461666"/>
            <a:chOff x="5735630" y="3805114"/>
            <a:chExt cx="4250972" cy="461723"/>
          </a:xfrm>
        </p:grpSpPr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F284A217-4FFE-4909-A846-45153D874ABE}"/>
                </a:ext>
              </a:extLst>
            </p:cNvPr>
            <p:cNvSpPr txBox="1"/>
            <p:nvPr/>
          </p:nvSpPr>
          <p:spPr>
            <a:xfrm>
              <a:off x="7098730" y="3805114"/>
              <a:ext cx="2887872" cy="461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0E2234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References</a:t>
              </a:r>
              <a:endParaRPr lang="zh-CN" altLang="en-US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E2FCC70F-BC59-4EE3-8A04-A22D10D168CD}"/>
                </a:ext>
              </a:extLst>
            </p:cNvPr>
            <p:cNvSpPr txBox="1"/>
            <p:nvPr/>
          </p:nvSpPr>
          <p:spPr>
            <a:xfrm>
              <a:off x="5735630" y="3805115"/>
              <a:ext cx="1145170" cy="461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0E2234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Part 4</a:t>
              </a:r>
              <a:endParaRPr lang="zh-CN" altLang="en-US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8AED3EFA-7D94-45ED-9551-42DF2B7478A1}"/>
                </a:ext>
              </a:extLst>
            </p:cNvPr>
            <p:cNvCxnSpPr/>
            <p:nvPr/>
          </p:nvCxnSpPr>
          <p:spPr>
            <a:xfrm flipH="1">
              <a:off x="6843687" y="3885738"/>
              <a:ext cx="174681" cy="325638"/>
            </a:xfrm>
            <a:prstGeom prst="line">
              <a:avLst/>
            </a:prstGeom>
            <a:ln w="25400">
              <a:solidFill>
                <a:srgbClr val="0E223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9986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147" y="448"/>
            <a:ext cx="12875857" cy="7231757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3983636" y="448"/>
            <a:ext cx="4891480" cy="7231757"/>
          </a:xfrm>
          <a:prstGeom prst="rect">
            <a:avLst/>
          </a:prstGeom>
          <a:solidFill>
            <a:srgbClr val="0E2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4520616" y="1521703"/>
            <a:ext cx="38175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Part 1</a:t>
            </a:r>
            <a:endParaRPr lang="zh-CN" altLang="en-US" sz="8800" dirty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918817" y="3406558"/>
            <a:ext cx="9021114" cy="2165899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>
            <a:outerShdw blurRad="279400" sx="103000" sy="103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2893505" y="4135564"/>
            <a:ext cx="7091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spc="316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The Definition of Idioms </a:t>
            </a:r>
          </a:p>
        </p:txBody>
      </p:sp>
    </p:spTree>
    <p:extLst>
      <p:ext uri="{BB962C8B-B14F-4D97-AF65-F5344CB8AC3E}">
        <p14:creationId xmlns:p14="http://schemas.microsoft.com/office/powerpoint/2010/main" val="95922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标题 4"/>
          <p:cNvSpPr txBox="1">
            <a:spLocks/>
          </p:cNvSpPr>
          <p:nvPr/>
        </p:nvSpPr>
        <p:spPr>
          <a:xfrm>
            <a:off x="886763" y="139598"/>
            <a:ext cx="4246468" cy="428243"/>
          </a:xfrm>
          <a:prstGeom prst="rect">
            <a:avLst/>
          </a:prstGeom>
        </p:spPr>
        <p:txBody>
          <a:bodyPr vert="horz" lIns="96416" tIns="48208" rIns="96416" bIns="482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Part 1 The Definition of Idioms </a:t>
            </a:r>
          </a:p>
        </p:txBody>
      </p:sp>
      <p:graphicFrame>
        <p:nvGraphicFramePr>
          <p:cNvPr id="5" name="图示 4">
            <a:extLst>
              <a:ext uri="{FF2B5EF4-FFF2-40B4-BE49-F238E27FC236}">
                <a16:creationId xmlns:a16="http://schemas.microsoft.com/office/drawing/2014/main" id="{AC5E237E-AA1D-4E7F-A842-29CBE88EB7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7973301"/>
              </p:ext>
            </p:extLst>
          </p:nvPr>
        </p:nvGraphicFramePr>
        <p:xfrm>
          <a:off x="1388815" y="952029"/>
          <a:ext cx="1065718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381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147" y="448"/>
            <a:ext cx="12875857" cy="7231757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3983636" y="448"/>
            <a:ext cx="4891480" cy="7231757"/>
          </a:xfrm>
          <a:prstGeom prst="rect">
            <a:avLst/>
          </a:prstGeom>
          <a:solidFill>
            <a:srgbClr val="0E2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4520616" y="1384077"/>
            <a:ext cx="38175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Part 2</a:t>
            </a:r>
            <a:endParaRPr lang="zh-CN" altLang="en-US" sz="8800" dirty="0">
              <a:solidFill>
                <a:schemeClr val="bg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918817" y="3406558"/>
            <a:ext cx="9021114" cy="2165899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>
            <a:outerShdw blurRad="279400" sx="103000" sy="103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2474896" y="4048373"/>
            <a:ext cx="79283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spc="316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Translation Methods of Idioms</a:t>
            </a:r>
          </a:p>
        </p:txBody>
      </p:sp>
    </p:spTree>
    <p:extLst>
      <p:ext uri="{BB962C8B-B14F-4D97-AF65-F5344CB8AC3E}">
        <p14:creationId xmlns:p14="http://schemas.microsoft.com/office/powerpoint/2010/main" val="358914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10885488" y="2257425"/>
            <a:ext cx="1973262" cy="11811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marL="0" indent="0" algn="ctr">
              <a:lnSpc>
                <a:spcPct val="120000"/>
              </a:lnSpc>
              <a:spcBef>
                <a:spcPts val="633"/>
              </a:spcBef>
              <a:buNone/>
            </a:pPr>
            <a:r>
              <a:rPr lang="zh-CN" altLang="en-US" sz="320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en Sans Light" panose="020B0306030504020204" pitchFamily="34" charset="0"/>
                <a:sym typeface="Arial" panose="020B0604020202020204" pitchFamily="34" charset="0"/>
              </a:rPr>
              <a:t>请替换文字内容</a:t>
            </a:r>
            <a:endParaRPr lang="id-ID" sz="32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Open Sans Light" panose="020B0306030504020204" pitchFamily="34" charset="0"/>
              <a:sym typeface="Arial" panose="020B0604020202020204" pitchFamily="34" charset="0"/>
            </a:endParaRPr>
          </a:p>
        </p:txBody>
      </p:sp>
      <p:sp>
        <p:nvSpPr>
          <p:cNvPr id="12" name="Shape 1853"/>
          <p:cNvSpPr/>
          <p:nvPr/>
        </p:nvSpPr>
        <p:spPr>
          <a:xfrm>
            <a:off x="2571012" y="2107073"/>
            <a:ext cx="392466" cy="3194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80" h="21024" extrusionOk="0">
                <a:moveTo>
                  <a:pt x="18800" y="1728"/>
                </a:moveTo>
                <a:cubicBezTo>
                  <a:pt x="16810" y="-576"/>
                  <a:pt x="13583" y="-576"/>
                  <a:pt x="11591" y="1728"/>
                </a:cubicBezTo>
                <a:lnTo>
                  <a:pt x="10239" y="3293"/>
                </a:lnTo>
                <a:lnTo>
                  <a:pt x="8887" y="1728"/>
                </a:lnTo>
                <a:cubicBezTo>
                  <a:pt x="6897" y="-576"/>
                  <a:pt x="3670" y="-576"/>
                  <a:pt x="1680" y="1728"/>
                </a:cubicBezTo>
                <a:cubicBezTo>
                  <a:pt x="-560" y="4320"/>
                  <a:pt x="-560" y="8522"/>
                  <a:pt x="1680" y="11115"/>
                </a:cubicBezTo>
                <a:lnTo>
                  <a:pt x="10239" y="21024"/>
                </a:lnTo>
                <a:lnTo>
                  <a:pt x="18800" y="11115"/>
                </a:lnTo>
                <a:cubicBezTo>
                  <a:pt x="21040" y="8522"/>
                  <a:pt x="21040" y="4320"/>
                  <a:pt x="18800" y="1728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lnSpc>
                <a:spcPct val="120000"/>
              </a:lnSpc>
            </a:pPr>
            <a:endParaRPr sz="1846">
              <a:solidFill>
                <a:srgbClr val="53585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" name="Shape 1862"/>
          <p:cNvSpPr/>
          <p:nvPr/>
        </p:nvSpPr>
        <p:spPr>
          <a:xfrm>
            <a:off x="8196543" y="4222218"/>
            <a:ext cx="363260" cy="3249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7" h="21458" extrusionOk="0">
                <a:moveTo>
                  <a:pt x="20906" y="11130"/>
                </a:moveTo>
                <a:lnTo>
                  <a:pt x="11466" y="425"/>
                </a:lnTo>
                <a:cubicBezTo>
                  <a:pt x="10983" y="-142"/>
                  <a:pt x="10193" y="-142"/>
                  <a:pt x="9710" y="425"/>
                </a:cubicBezTo>
                <a:lnTo>
                  <a:pt x="271" y="11130"/>
                </a:lnTo>
                <a:cubicBezTo>
                  <a:pt x="-212" y="11696"/>
                  <a:pt x="-32" y="12160"/>
                  <a:pt x="671" y="12160"/>
                </a:cubicBezTo>
                <a:lnTo>
                  <a:pt x="2638" y="12160"/>
                </a:lnTo>
                <a:lnTo>
                  <a:pt x="2638" y="20381"/>
                </a:lnTo>
                <a:cubicBezTo>
                  <a:pt x="2638" y="20976"/>
                  <a:pt x="2661" y="21458"/>
                  <a:pt x="3609" y="21458"/>
                </a:cubicBezTo>
                <a:lnTo>
                  <a:pt x="8190" y="21458"/>
                </a:lnTo>
                <a:lnTo>
                  <a:pt x="8190" y="13214"/>
                </a:lnTo>
                <a:lnTo>
                  <a:pt x="12986" y="13214"/>
                </a:lnTo>
                <a:lnTo>
                  <a:pt x="12986" y="21458"/>
                </a:lnTo>
                <a:lnTo>
                  <a:pt x="17795" y="21458"/>
                </a:lnTo>
                <a:cubicBezTo>
                  <a:pt x="18518" y="21458"/>
                  <a:pt x="18538" y="20976"/>
                  <a:pt x="18538" y="20381"/>
                </a:cubicBezTo>
                <a:lnTo>
                  <a:pt x="18538" y="12160"/>
                </a:lnTo>
                <a:lnTo>
                  <a:pt x="20505" y="12160"/>
                </a:lnTo>
                <a:cubicBezTo>
                  <a:pt x="21208" y="12160"/>
                  <a:pt x="21388" y="11696"/>
                  <a:pt x="20906" y="11130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lnSpc>
                <a:spcPct val="120000"/>
              </a:lnSpc>
            </a:pPr>
            <a:endParaRPr sz="1846">
              <a:solidFill>
                <a:srgbClr val="53585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7" name="标题 4">
            <a:extLst>
              <a:ext uri="{FF2B5EF4-FFF2-40B4-BE49-F238E27FC236}">
                <a16:creationId xmlns:a16="http://schemas.microsoft.com/office/drawing/2014/main" id="{87C33E13-3B3B-4CC5-885E-47576D285ADB}"/>
              </a:ext>
            </a:extLst>
          </p:cNvPr>
          <p:cNvSpPr txBox="1">
            <a:spLocks/>
          </p:cNvSpPr>
          <p:nvPr/>
        </p:nvSpPr>
        <p:spPr>
          <a:xfrm>
            <a:off x="886763" y="139598"/>
            <a:ext cx="5254580" cy="428243"/>
          </a:xfrm>
          <a:prstGeom prst="rect">
            <a:avLst/>
          </a:prstGeom>
        </p:spPr>
        <p:txBody>
          <a:bodyPr vert="horz" lIns="96416" tIns="48208" rIns="96416" bIns="482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Part 2 Translation Methods of Idioms </a:t>
            </a:r>
          </a:p>
        </p:txBody>
      </p:sp>
      <p:graphicFrame>
        <p:nvGraphicFramePr>
          <p:cNvPr id="9" name="图示 8">
            <a:extLst>
              <a:ext uri="{FF2B5EF4-FFF2-40B4-BE49-F238E27FC236}">
                <a16:creationId xmlns:a16="http://schemas.microsoft.com/office/drawing/2014/main" id="{CAF79A2C-775B-458D-8B26-8159EBAEC8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3571112"/>
              </p:ext>
            </p:extLst>
          </p:nvPr>
        </p:nvGraphicFramePr>
        <p:xfrm>
          <a:off x="1460823" y="1672109"/>
          <a:ext cx="1022313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文本框 16">
            <a:extLst>
              <a:ext uri="{FF2B5EF4-FFF2-40B4-BE49-F238E27FC236}">
                <a16:creationId xmlns:a16="http://schemas.microsoft.com/office/drawing/2014/main" id="{07206A43-43E1-4B77-B5C7-8FAFEDAE8946}"/>
              </a:ext>
            </a:extLst>
          </p:cNvPr>
          <p:cNvSpPr txBox="1"/>
          <p:nvPr/>
        </p:nvSpPr>
        <p:spPr>
          <a:xfrm>
            <a:off x="354938" y="924787"/>
            <a:ext cx="6199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translating idioms is hard? </a:t>
            </a:r>
            <a:endParaRPr lang="zh-CN" altLang="en-US" sz="3600" dirty="0">
              <a:solidFill>
                <a:srgbClr val="0E223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92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EBA8A77-CAAA-4D3B-AB6B-CCB8C73B6AC8}"/>
              </a:ext>
            </a:extLst>
          </p:cNvPr>
          <p:cNvSpPr/>
          <p:nvPr/>
        </p:nvSpPr>
        <p:spPr>
          <a:xfrm>
            <a:off x="6440149" y="632062"/>
            <a:ext cx="6429375" cy="6600588"/>
          </a:xfrm>
          <a:prstGeom prst="rect">
            <a:avLst/>
          </a:prstGeom>
          <a:solidFill>
            <a:schemeClr val="accent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5C904B96-704E-481E-80DF-34EC70DE7C15}"/>
              </a:ext>
            </a:extLst>
          </p:cNvPr>
          <p:cNvSpPr txBox="1"/>
          <p:nvPr/>
        </p:nvSpPr>
        <p:spPr>
          <a:xfrm>
            <a:off x="6573391" y="1765432"/>
            <a:ext cx="5904656" cy="2841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algn="just">
              <a:lnSpc>
                <a:spcPct val="150000"/>
              </a:lnSpc>
            </a:pP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</a:t>
            </a:r>
            <a:r>
              <a:rPr lang="zh-CN" altLang="en-US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Hot potato → </a:t>
            </a:r>
            <a:r>
              <a:rPr lang="zh-CN" altLang="en-US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烫</a:t>
            </a:r>
            <a:r>
              <a:rPr lang="zh-CN" altLang="en-US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手的山芋 </a:t>
            </a:r>
            <a:endParaRPr lang="en-US" altLang="zh-CN" sz="1800" kern="100" dirty="0">
              <a:solidFill>
                <a:srgbClr val="0E2234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First appeared: a passage on Xia Men Daily (1994,4,3). </a:t>
            </a:r>
          </a:p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Literal meaning: a potato that is hot</a:t>
            </a:r>
          </a:p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Rhetorical meaning:  a problem, situation, etc. that is difficult and unpleasant to deal with. </a:t>
            </a:r>
            <a:endParaRPr lang="en-US" altLang="zh-CN" sz="1800" kern="100" dirty="0">
              <a:solidFill>
                <a:srgbClr val="0E2234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endParaRPr lang="zh-CN" altLang="en-US" dirty="0">
              <a:solidFill>
                <a:srgbClr val="0E2234"/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F9734EF-C959-4D70-9D02-640658208B5C}"/>
              </a:ext>
            </a:extLst>
          </p:cNvPr>
          <p:cNvSpPr txBox="1"/>
          <p:nvPr/>
        </p:nvSpPr>
        <p:spPr>
          <a:xfrm>
            <a:off x="6567575" y="1765432"/>
            <a:ext cx="5904656" cy="4442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象牙塔</a:t>
            </a:r>
            <a:r>
              <a:rPr lang="en-US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ower of ivory</a:t>
            </a:r>
          </a:p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酸葡萄</a:t>
            </a:r>
            <a:r>
              <a:rPr lang="en-US" altLang="zh-CN" kern="100" dirty="0">
                <a:solidFill>
                  <a:srgbClr val="0E2234"/>
                </a:solidFill>
                <a:cs typeface="Times New Roman" panose="02020603050405020304" pitchFamily="18" charset="0"/>
              </a:rPr>
              <a:t>: </a:t>
            </a: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grapes</a:t>
            </a:r>
            <a:endParaRPr lang="en-US" altLang="zh-CN" sz="1800" kern="100" dirty="0">
              <a:solidFill>
                <a:srgbClr val="0E223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骑虎难下</a:t>
            </a: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</a:t>
            </a:r>
            <a:r>
              <a:rPr lang="en-US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who rides a tiger is afraid to dismount</a:t>
            </a:r>
            <a:endParaRPr lang="zh-CN" altLang="zh-CN" sz="1800" kern="100" dirty="0">
              <a:solidFill>
                <a:srgbClr val="0E2234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狼吞</a:t>
            </a: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wolf down</a:t>
            </a:r>
            <a:endParaRPr lang="en-US" altLang="zh-CN" sz="1800" kern="100" dirty="0">
              <a:solidFill>
                <a:srgbClr val="0E2234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100" dirty="0">
                <a:solidFill>
                  <a:srgbClr val="0E2234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驯如羔羊</a:t>
            </a:r>
            <a:r>
              <a:rPr lang="en-US" altLang="zh-CN" sz="1800" kern="100" dirty="0">
                <a:solidFill>
                  <a:srgbClr val="0E2234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mild as a lamb</a:t>
            </a:r>
            <a:endParaRPr lang="zh-CN" altLang="zh-CN" sz="1800" kern="100" dirty="0">
              <a:solidFill>
                <a:srgbClr val="0E2234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以眼还眼</a:t>
            </a:r>
            <a:r>
              <a:rPr lang="en-US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以牙还牙</a:t>
            </a:r>
            <a:r>
              <a:rPr lang="en-US" altLang="zh-CN" kern="1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</a:t>
            </a:r>
            <a:r>
              <a:rPr lang="en-US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 for eye and tooth for tooth</a:t>
            </a:r>
            <a:endParaRPr lang="zh-CN" altLang="zh-CN" sz="1800" kern="100" dirty="0">
              <a:solidFill>
                <a:srgbClr val="0E2234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191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吠犬不可怕，睡狮难提防</a:t>
            </a:r>
            <a:r>
              <a:rPr lang="en-US" altLang="zh-CN" sz="1800" kern="100" dirty="0">
                <a:solidFill>
                  <a:srgbClr val="0E2234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 a barking dog is better than a sleeping lion</a:t>
            </a:r>
          </a:p>
          <a:p>
            <a:pPr marL="533400" algn="just">
              <a:lnSpc>
                <a:spcPts val="2000"/>
              </a:lnSpc>
            </a:pPr>
            <a:endParaRPr lang="en-US" altLang="zh-CN" sz="1800" kern="100" dirty="0">
              <a:solidFill>
                <a:srgbClr val="0E2234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33400" algn="just">
              <a:lnSpc>
                <a:spcPts val="2000"/>
              </a:lnSpc>
            </a:pPr>
            <a:endParaRPr lang="en-US" altLang="zh-CN" sz="1800" kern="100" dirty="0">
              <a:solidFill>
                <a:srgbClr val="0E2234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33400" algn="just">
              <a:lnSpc>
                <a:spcPts val="2000"/>
              </a:lnSpc>
            </a:pPr>
            <a:endParaRPr lang="zh-CN" altLang="zh-CN" sz="1800" kern="100" dirty="0">
              <a:solidFill>
                <a:srgbClr val="0E2234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endParaRPr lang="zh-CN" altLang="en-US" dirty="0">
              <a:solidFill>
                <a:srgbClr val="0E2234"/>
              </a:solidFill>
            </a:endParaRPr>
          </a:p>
        </p:txBody>
      </p:sp>
      <p:sp>
        <p:nvSpPr>
          <p:cNvPr id="46" name="标题 4">
            <a:extLst>
              <a:ext uri="{FF2B5EF4-FFF2-40B4-BE49-F238E27FC236}">
                <a16:creationId xmlns:a16="http://schemas.microsoft.com/office/drawing/2014/main" id="{8F73725E-189A-4C48-ACF1-2C5465C9C30E}"/>
              </a:ext>
            </a:extLst>
          </p:cNvPr>
          <p:cNvSpPr txBox="1">
            <a:spLocks/>
          </p:cNvSpPr>
          <p:nvPr/>
        </p:nvSpPr>
        <p:spPr>
          <a:xfrm>
            <a:off x="886763" y="139598"/>
            <a:ext cx="5254580" cy="428243"/>
          </a:xfrm>
          <a:prstGeom prst="rect">
            <a:avLst/>
          </a:prstGeom>
        </p:spPr>
        <p:txBody>
          <a:bodyPr vert="horz" lIns="96416" tIns="48208" rIns="96416" bIns="482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Part 2.1 Literal Translation 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94461AB-DE9E-4DD4-A976-84171174D8B4}"/>
              </a:ext>
            </a:extLst>
          </p:cNvPr>
          <p:cNvSpPr txBox="1"/>
          <p:nvPr/>
        </p:nvSpPr>
        <p:spPr>
          <a:xfrm>
            <a:off x="726306" y="1751166"/>
            <a:ext cx="5400600" cy="326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u="sng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Usage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applied when </a:t>
            </a:r>
            <a:r>
              <a:rPr lang="en-US" altLang="zh-CN" sz="2000" b="1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equivalent idioms 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be found in the target language or the </a:t>
            </a:r>
            <a:r>
              <a:rPr lang="en-US" altLang="zh-CN" sz="2000" b="1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rhetorical meaning can be inferred from their literal meaning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u="sng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en-US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literal translation can convey both </a:t>
            </a:r>
            <a:r>
              <a:rPr lang="en-US" altLang="zh-CN" sz="2000" b="1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literal and rhetorical meanings </a:t>
            </a:r>
            <a:r>
              <a:rPr lang="en-US" altLang="zh-CN" sz="2000" dirty="0">
                <a:solidFill>
                  <a:srgbClr val="0E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reproduce the image; form the same associations.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DBB607A6-9A9D-4926-B48B-B045C273E386}"/>
              </a:ext>
            </a:extLst>
          </p:cNvPr>
          <p:cNvSpPr/>
          <p:nvPr/>
        </p:nvSpPr>
        <p:spPr>
          <a:xfrm>
            <a:off x="5493271" y="-359282"/>
            <a:ext cx="1872208" cy="1854245"/>
          </a:xfrm>
          <a:prstGeom prst="ellipse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13E104E6-96F5-4D8E-854F-32DB027066A4}"/>
              </a:ext>
            </a:extLst>
          </p:cNvPr>
          <p:cNvSpPr/>
          <p:nvPr/>
        </p:nvSpPr>
        <p:spPr>
          <a:xfrm>
            <a:off x="4917207" y="-444543"/>
            <a:ext cx="3168352" cy="106938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686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EBA8A77-CAAA-4D3B-AB6B-CCB8C73B6AC8}"/>
              </a:ext>
            </a:extLst>
          </p:cNvPr>
          <p:cNvSpPr/>
          <p:nvPr/>
        </p:nvSpPr>
        <p:spPr>
          <a:xfrm>
            <a:off x="6429374" y="653265"/>
            <a:ext cx="6429375" cy="6600588"/>
          </a:xfrm>
          <a:prstGeom prst="rect">
            <a:avLst/>
          </a:prstGeom>
          <a:solidFill>
            <a:schemeClr val="accent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94461AB-DE9E-4DD4-A976-84171174D8B4}"/>
              </a:ext>
            </a:extLst>
          </p:cNvPr>
          <p:cNvSpPr txBox="1"/>
          <p:nvPr/>
        </p:nvSpPr>
        <p:spPr>
          <a:xfrm>
            <a:off x="586394" y="1744117"/>
            <a:ext cx="5400600" cy="3730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u="sng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Usage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pplied when the idiom of source language contains image or conception that </a:t>
            </a:r>
            <a:r>
              <a:rPr lang="en-US" altLang="zh-CN" sz="2000" b="1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 not exist 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target language.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u="sng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original meanings and images of idioms can be presented. The implied meaning of idioms also can be understood.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u="sng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n-text explanation and out-of-text explanation. (Peng, 2017)</a:t>
            </a:r>
            <a:endParaRPr lang="zh-CN" altLang="en-US" sz="2000" dirty="0">
              <a:solidFill>
                <a:srgbClr val="0E223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DBB607A6-9A9D-4926-B48B-B045C273E386}"/>
              </a:ext>
            </a:extLst>
          </p:cNvPr>
          <p:cNvSpPr/>
          <p:nvPr/>
        </p:nvSpPr>
        <p:spPr>
          <a:xfrm>
            <a:off x="5493271" y="-359282"/>
            <a:ext cx="1872208" cy="1854245"/>
          </a:xfrm>
          <a:prstGeom prst="ellipse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13E104E6-96F5-4D8E-854F-32DB027066A4}"/>
              </a:ext>
            </a:extLst>
          </p:cNvPr>
          <p:cNvSpPr/>
          <p:nvPr/>
        </p:nvSpPr>
        <p:spPr>
          <a:xfrm>
            <a:off x="4917207" y="-444543"/>
            <a:ext cx="3168352" cy="106938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4080649B-F6F9-4AE7-BA9C-91CCD7F11497}"/>
              </a:ext>
            </a:extLst>
          </p:cNvPr>
          <p:cNvSpPr txBox="1"/>
          <p:nvPr/>
        </p:nvSpPr>
        <p:spPr>
          <a:xfrm>
            <a:off x="6727740" y="1744117"/>
            <a:ext cx="5544616" cy="419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In-text Explanation: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白骨精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White Boned Demon, an shapeshifting demoness who often disguised as a charming  young woman.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appeared in Journey to the West 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Literal meaning: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white boned demon.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Rhetorical meaning: a skeleton demoness who often disguised as a charming young woman.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标题 4">
            <a:extLst>
              <a:ext uri="{FF2B5EF4-FFF2-40B4-BE49-F238E27FC236}">
                <a16:creationId xmlns:a16="http://schemas.microsoft.com/office/drawing/2014/main" id="{8F73725E-189A-4C48-ACF1-2C5465C9C30E}"/>
              </a:ext>
            </a:extLst>
          </p:cNvPr>
          <p:cNvSpPr txBox="1">
            <a:spLocks/>
          </p:cNvSpPr>
          <p:nvPr/>
        </p:nvSpPr>
        <p:spPr>
          <a:xfrm>
            <a:off x="886763" y="139598"/>
            <a:ext cx="6190684" cy="428243"/>
          </a:xfrm>
          <a:prstGeom prst="rect">
            <a:avLst/>
          </a:prstGeom>
        </p:spPr>
        <p:txBody>
          <a:bodyPr vert="horz" lIns="96416" tIns="48208" rIns="96416" bIns="482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Part 2.2 Literal Translation with Explanation 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DEE9AD2-09D6-4AA1-AAF5-95435A03F897}"/>
              </a:ext>
            </a:extLst>
          </p:cNvPr>
          <p:cNvSpPr txBox="1"/>
          <p:nvPr/>
        </p:nvSpPr>
        <p:spPr>
          <a:xfrm>
            <a:off x="6864761" y="1816125"/>
            <a:ext cx="4370933" cy="2399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Out-of-text Explanation: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wine needs no bush → </a:t>
            </a:r>
            <a:r>
              <a:rPr lang="zh-CN" altLang="en-US" dirty="0"/>
              <a:t>酒好客自来（注：英国从前流行一种风俗，人们常在商店的门口挂某种东西作为该店经营某种商品的标志，挂常春藤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ivy bush </a:t>
            </a:r>
            <a:r>
              <a:rPr lang="zh-CN" altLang="en-US" dirty="0"/>
              <a:t>标志的常为酒店。）</a:t>
            </a:r>
          </a:p>
        </p:txBody>
      </p:sp>
    </p:spTree>
    <p:extLst>
      <p:ext uri="{BB962C8B-B14F-4D97-AF65-F5344CB8AC3E}">
        <p14:creationId xmlns:p14="http://schemas.microsoft.com/office/powerpoint/2010/main" val="265420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标题 4">
            <a:extLst>
              <a:ext uri="{FF2B5EF4-FFF2-40B4-BE49-F238E27FC236}">
                <a16:creationId xmlns:a16="http://schemas.microsoft.com/office/drawing/2014/main" id="{8F73725E-189A-4C48-ACF1-2C5465C9C30E}"/>
              </a:ext>
            </a:extLst>
          </p:cNvPr>
          <p:cNvSpPr txBox="1">
            <a:spLocks/>
          </p:cNvSpPr>
          <p:nvPr/>
        </p:nvSpPr>
        <p:spPr>
          <a:xfrm>
            <a:off x="886763" y="139598"/>
            <a:ext cx="6622732" cy="428243"/>
          </a:xfrm>
          <a:prstGeom prst="rect">
            <a:avLst/>
          </a:prstGeom>
        </p:spPr>
        <p:txBody>
          <a:bodyPr vert="horz" lIns="96416" tIns="48208" rIns="96416" bIns="482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2400" dirty="0">
                <a:solidFill>
                  <a:srgbClr val="0E2234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Part 2.3 Free Translation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365E81A-C87E-47D8-AF8B-A2D2D3560447}"/>
              </a:ext>
            </a:extLst>
          </p:cNvPr>
          <p:cNvSpPr txBox="1"/>
          <p:nvPr/>
        </p:nvSpPr>
        <p:spPr>
          <a:xfrm>
            <a:off x="668734" y="2212831"/>
            <a:ext cx="5091905" cy="2806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u="sng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Usage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applied when the images share </a:t>
            </a:r>
            <a:r>
              <a:rPr lang="en-US" altLang="zh-CN" sz="2000" b="1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same rhetorical meaning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en-US" altLang="zh-CN" sz="2000" b="1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differs in their literal meaning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b="1" u="sng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original image can be replaced by something that is </a:t>
            </a:r>
            <a:r>
              <a:rPr lang="en-US" altLang="zh-CN" sz="2000" b="1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available and familiar to readers 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 the target language. 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37F9D24-EB38-4D70-BC5D-6A699242DF35}"/>
              </a:ext>
            </a:extLst>
          </p:cNvPr>
          <p:cNvSpPr/>
          <p:nvPr/>
        </p:nvSpPr>
        <p:spPr>
          <a:xfrm>
            <a:off x="6436678" y="610553"/>
            <a:ext cx="6429375" cy="6600588"/>
          </a:xfrm>
          <a:prstGeom prst="rect">
            <a:avLst/>
          </a:prstGeom>
          <a:solidFill>
            <a:schemeClr val="accent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B4B356C3-D82F-4506-9A09-8E50E21E0789}"/>
              </a:ext>
            </a:extLst>
          </p:cNvPr>
          <p:cNvSpPr/>
          <p:nvPr/>
        </p:nvSpPr>
        <p:spPr>
          <a:xfrm>
            <a:off x="5493271" y="-359282"/>
            <a:ext cx="1872208" cy="1854245"/>
          </a:xfrm>
          <a:prstGeom prst="ellipse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BDA8448A-87A1-40F8-B132-F4DBE5E264F9}"/>
              </a:ext>
            </a:extLst>
          </p:cNvPr>
          <p:cNvSpPr/>
          <p:nvPr/>
        </p:nvSpPr>
        <p:spPr>
          <a:xfrm>
            <a:off x="4845198" y="-458835"/>
            <a:ext cx="3168352" cy="106938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CA8F5E6-988C-4C94-ABD7-4FFBBC8CA7DD}"/>
              </a:ext>
            </a:extLst>
          </p:cNvPr>
          <p:cNvSpPr txBox="1"/>
          <p:nvPr/>
        </p:nvSpPr>
        <p:spPr>
          <a:xfrm>
            <a:off x="7077447" y="2248173"/>
            <a:ext cx="5544616" cy="2948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crack a nut with a sledge hammer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杀鸡用牛刀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through the nose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付出高价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pretty kettle of fish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糟糕透顶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room to swing a cat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地方狭小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the pot boiling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挣钱糊口谋生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Lion in the way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拦路虎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Beard the lion 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虎口拔牙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00C05C3-EAD1-4F5F-A534-36741269B422}"/>
              </a:ext>
            </a:extLst>
          </p:cNvPr>
          <p:cNvSpPr txBox="1"/>
          <p:nvPr/>
        </p:nvSpPr>
        <p:spPr>
          <a:xfrm>
            <a:off x="7077447" y="2248173"/>
            <a:ext cx="5040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E.g. she is a cat → 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她有坏心眼</a:t>
            </a:r>
            <a:endParaRPr lang="en-US" altLang="zh-CN" sz="1800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Image: cat (in English-speaking countries) → evil, being linked to demons, witchcraft, darkness; cat (in China) → docile, cute.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kern="100" dirty="0">
                <a:latin typeface="Times New Roman" panose="02020603050405020304" pitchFamily="18" charset="0"/>
              </a:rPr>
              <a:t>Literal meaning: she is like a cat.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kern="100" dirty="0">
                <a:latin typeface="Times New Roman" panose="02020603050405020304" pitchFamily="18" charset="0"/>
              </a:rPr>
              <a:t>Rhetorical meaning: She is evil-minded.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0617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E6ECFD19-AC39-45B6-BD3A-2F8820C35C9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"/>
  <p:tag name="ISPRING_PRESENTATION_TITLE" val="268"/>
</p:tagLst>
</file>

<file path=ppt/theme/theme1.xml><?xml version="1.0" encoding="utf-8"?>
<a:theme xmlns:a="http://schemas.openxmlformats.org/drawingml/2006/main" name="第一PPT，www.1ppt.com">
  <a:themeElements>
    <a:clrScheme name="自定义 85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BC2E5"/>
      </a:accent1>
      <a:accent2>
        <a:srgbClr val="0E2234"/>
      </a:accent2>
      <a:accent3>
        <a:srgbClr val="9BC2E5"/>
      </a:accent3>
      <a:accent4>
        <a:srgbClr val="0E2234"/>
      </a:accent4>
      <a:accent5>
        <a:srgbClr val="9BC2E5"/>
      </a:accent5>
      <a:accent6>
        <a:srgbClr val="0E2234"/>
      </a:accent6>
      <a:hlink>
        <a:srgbClr val="9BC2E5"/>
      </a:hlink>
      <a:folHlink>
        <a:srgbClr val="0E2234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923</Words>
  <Application>Microsoft Office PowerPoint</Application>
  <PresentationFormat>自定义</PresentationFormat>
  <Paragraphs>102</Paragraphs>
  <Slides>12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微软雅黑</vt:lpstr>
      <vt:lpstr>Arial</vt:lpstr>
      <vt:lpstr>Calibri</vt:lpstr>
      <vt:lpstr>Calibri Light</vt:lpstr>
      <vt:lpstr>Times New Roman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简洁蓝色</dc:title>
  <dc:creator/>
  <cp:keywords>www.1ppt.com</cp:keywords>
  <cp:lastModifiedBy/>
  <cp:revision>1</cp:revision>
  <dcterms:created xsi:type="dcterms:W3CDTF">2016-10-17T14:00:15Z</dcterms:created>
  <dcterms:modified xsi:type="dcterms:W3CDTF">2021-12-05T14:23:09Z</dcterms:modified>
</cp:coreProperties>
</file>