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83" r:id="rId3"/>
    <p:sldId id="288" r:id="rId4"/>
    <p:sldId id="297" r:id="rId5"/>
    <p:sldId id="290" r:id="rId6"/>
    <p:sldId id="300" r:id="rId7"/>
    <p:sldId id="298" r:id="rId8"/>
    <p:sldId id="291" r:id="rId9"/>
    <p:sldId id="301" r:id="rId10"/>
    <p:sldId id="302" r:id="rId11"/>
    <p:sldId id="303" r:id="rId12"/>
    <p:sldId id="292" r:id="rId13"/>
    <p:sldId id="304" r:id="rId14"/>
    <p:sldId id="293" r:id="rId15"/>
    <p:sldId id="284" r:id="rId16"/>
    <p:sldId id="305" r:id="rId17"/>
    <p:sldId id="296" r:id="rId18"/>
    <p:sldId id="285" r:id="rId19"/>
    <p:sldId id="325" r:id="rId20"/>
    <p:sldId id="316" r:id="rId21"/>
    <p:sldId id="327" r:id="rId22"/>
    <p:sldId id="313" r:id="rId23"/>
    <p:sldId id="331" r:id="rId24"/>
    <p:sldId id="318" r:id="rId25"/>
    <p:sldId id="333" r:id="rId26"/>
    <p:sldId id="286" r:id="rId27"/>
    <p:sldId id="334" r:id="rId28"/>
    <p:sldId id="319" r:id="rId29"/>
    <p:sldId id="320" r:id="rId30"/>
    <p:sldId id="335" r:id="rId31"/>
    <p:sldId id="336" r:id="rId32"/>
    <p:sldId id="321" r:id="rId33"/>
    <p:sldId id="323" r:id="rId34"/>
    <p:sldId id="337" r:id="rId35"/>
    <p:sldId id="339" r:id="rId36"/>
  </p:sldIdLst>
  <p:sldSz cx="13004800" cy="9753600"/>
  <p:notesSz cx="6858000" cy="9144000"/>
  <p:defaultTextStyle>
    <a:lvl1pPr algn="ctr" defTabSz="584200">
      <a:defRPr sz="4200">
        <a:latin typeface="Gill Sans"/>
        <a:ea typeface="Gill Sans"/>
        <a:cs typeface="Gill Sans"/>
        <a:sym typeface="Gill Sans"/>
      </a:defRPr>
    </a:lvl1pPr>
    <a:lvl2pPr indent="342900" algn="ctr" defTabSz="584200">
      <a:defRPr sz="4200">
        <a:latin typeface="Gill Sans"/>
        <a:ea typeface="Gill Sans"/>
        <a:cs typeface="Gill Sans"/>
        <a:sym typeface="Gill Sans"/>
      </a:defRPr>
    </a:lvl2pPr>
    <a:lvl3pPr indent="685800" algn="ctr" defTabSz="584200">
      <a:defRPr sz="4200">
        <a:latin typeface="Gill Sans"/>
        <a:ea typeface="Gill Sans"/>
        <a:cs typeface="Gill Sans"/>
        <a:sym typeface="Gill Sans"/>
      </a:defRPr>
    </a:lvl3pPr>
    <a:lvl4pPr indent="1028700" algn="ctr" defTabSz="584200">
      <a:defRPr sz="4200">
        <a:latin typeface="Gill Sans"/>
        <a:ea typeface="Gill Sans"/>
        <a:cs typeface="Gill Sans"/>
        <a:sym typeface="Gill Sans"/>
      </a:defRPr>
    </a:lvl4pPr>
    <a:lvl5pPr indent="1371600" algn="ctr" defTabSz="584200">
      <a:defRPr sz="4200">
        <a:latin typeface="Gill Sans"/>
        <a:ea typeface="Gill Sans"/>
        <a:cs typeface="Gill Sans"/>
        <a:sym typeface="Gill Sans"/>
      </a:defRPr>
    </a:lvl5pPr>
    <a:lvl6pPr indent="1714500" algn="ctr" defTabSz="584200">
      <a:defRPr sz="4200">
        <a:latin typeface="Gill Sans"/>
        <a:ea typeface="Gill Sans"/>
        <a:cs typeface="Gill Sans"/>
        <a:sym typeface="Gill Sans"/>
      </a:defRPr>
    </a:lvl6pPr>
    <a:lvl7pPr indent="2057400" algn="ctr" defTabSz="584200">
      <a:defRPr sz="4200">
        <a:latin typeface="Gill Sans"/>
        <a:ea typeface="Gill Sans"/>
        <a:cs typeface="Gill Sans"/>
        <a:sym typeface="Gill Sans"/>
      </a:defRPr>
    </a:lvl7pPr>
    <a:lvl8pPr indent="2400300" algn="ctr" defTabSz="584200">
      <a:defRPr sz="4200">
        <a:latin typeface="Gill Sans"/>
        <a:ea typeface="Gill Sans"/>
        <a:cs typeface="Gill Sans"/>
        <a:sym typeface="Gill Sans"/>
      </a:defRPr>
    </a:lvl8pPr>
    <a:lvl9pPr indent="2743200" algn="ctr" defTabSz="584200">
      <a:defRPr sz="4200">
        <a:latin typeface="Gill Sans"/>
        <a:ea typeface="Gill Sans"/>
        <a:cs typeface="Gill Sans"/>
        <a:sym typeface="Gill Sans"/>
      </a:defRPr>
    </a:lvl9pPr>
  </p:defaultTextStyle>
  <p:extLst>
    <p:ext uri="{521415D9-36F7-43E2-AB2F-B90AF26B5E84}">
      <p14:sectionLst xmlns:p14="http://schemas.microsoft.com/office/powerpoint/2010/main">
        <p14:section name="Cover" id="{E0D29DE6-6475-BF40-B93E-876CAB01F237}">
          <p14:sldIdLst>
            <p14:sldId id="256"/>
          </p14:sldIdLst>
        </p14:section>
        <p14:section name="1. The History of E-C/C-E Interpreting" id="{46F2F43E-C664-7345-B360-B1E9678B29D4}">
          <p14:sldIdLst>
            <p14:sldId id="283"/>
            <p14:sldId id="288"/>
            <p14:sldId id="297"/>
            <p14:sldId id="290"/>
            <p14:sldId id="300"/>
            <p14:sldId id="298"/>
            <p14:sldId id="291"/>
            <p14:sldId id="301"/>
            <p14:sldId id="302"/>
            <p14:sldId id="303"/>
            <p14:sldId id="292"/>
            <p14:sldId id="304"/>
            <p14:sldId id="293"/>
          </p14:sldIdLst>
        </p14:section>
        <p14:section name="2. Modes" id="{4C134D7C-280A-F541-9DF5-C041D9E8E6A5}">
          <p14:sldIdLst>
            <p14:sldId id="284"/>
            <p14:sldId id="305"/>
            <p14:sldId id="296"/>
          </p14:sldIdLst>
        </p14:section>
        <p14:section name="3. Types" id="{ACCCAC42-D037-754E-A6E8-65FD1D53CAA2}">
          <p14:sldIdLst>
            <p14:sldId id="285"/>
            <p14:sldId id="325"/>
            <p14:sldId id="316"/>
            <p14:sldId id="327"/>
            <p14:sldId id="313"/>
            <p14:sldId id="331"/>
            <p14:sldId id="318"/>
            <p14:sldId id="333"/>
          </p14:sldIdLst>
        </p14:section>
        <p14:section name="4. Key Factors" id="{022359C6-2A02-6C42-9943-06B0AFEAD013}">
          <p14:sldIdLst>
            <p14:sldId id="286"/>
            <p14:sldId id="334"/>
            <p14:sldId id="319"/>
            <p14:sldId id="320"/>
            <p14:sldId id="335"/>
            <p14:sldId id="336"/>
            <p14:sldId id="321"/>
            <p14:sldId id="323"/>
            <p14:sldId id="337"/>
          </p14:sldIdLst>
        </p14:section>
        <p14:section name="end" id="{40312926-A496-504F-A37A-CD67148B596E}">
          <p14:sldIdLst>
            <p14:sldId id="339"/>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p:restoredTop sz="72497" autoAdjust="0"/>
  </p:normalViewPr>
  <p:slideViewPr>
    <p:cSldViewPr snapToGrid="0" snapToObjects="1">
      <p:cViewPr>
        <p:scale>
          <a:sx n="53" d="100"/>
          <a:sy n="53" d="100"/>
        </p:scale>
        <p:origin x="1368" y="40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3" name="Shape 41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08573624"/>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00645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en-US" altLang="zh-CN" sz="1400" i="0" spc="-56" dirty="0">
                <a:solidFill>
                  <a:srgbClr val="93816D"/>
                </a:solidFill>
                <a:latin typeface="Lucida Grande"/>
                <a:ea typeface="Lucida Grande"/>
                <a:cs typeface="Lucida Grande"/>
                <a:sym typeface="Skia Regular"/>
              </a:rPr>
              <a:t>What we mentioned above are all interpretation activities when foreign literature is translated into Chinese. In the translation of Chinese literature into foreign languages, because some foreign translators do not have a high level of Chinese, there is also a situation in which the Chinese population translates foreigners' writings.</a:t>
            </a:r>
            <a:endParaRPr lang="zh-CN" altLang="zh-CN" sz="1400" i="0" spc="-56" dirty="0">
              <a:solidFill>
                <a:srgbClr val="93816D"/>
              </a:solidFill>
              <a:latin typeface="Lucida Grande"/>
              <a:ea typeface="Lucida Grande"/>
              <a:cs typeface="Lucida Grande"/>
              <a:sym typeface="Skia Regular"/>
            </a:endParaRPr>
          </a:p>
          <a:p>
            <a:pPr marL="285750" marR="0" indent="-285750" algn="l" defTabSz="584200" eaLnBrk="1" fontAlgn="auto" latinLnBrk="0" hangingPunct="1">
              <a:lnSpc>
                <a:spcPct val="110000"/>
              </a:lnSpc>
              <a:spcBef>
                <a:spcPts val="2000"/>
              </a:spcBef>
              <a:spcAft>
                <a:spcPts val="0"/>
              </a:spcAft>
              <a:buClrTx/>
              <a:buSzTx/>
              <a:buFont typeface="Arial" panose="020B0604020202020204" pitchFamily="34" charset="0"/>
              <a:buChar char="•"/>
              <a:tabLst/>
            </a:pPr>
            <a:r>
              <a:rPr lang="en-US" altLang="zh-CN" sz="1400" i="0" spc="-56" dirty="0">
                <a:solidFill>
                  <a:srgbClr val="93816D"/>
                </a:solidFill>
                <a:latin typeface="Lucida Grande"/>
                <a:ea typeface="Lucida Grande"/>
                <a:cs typeface="Lucida Grande"/>
                <a:sym typeface="Skia Regular"/>
              </a:rPr>
              <a:t>At the end of the Qing Dynasty, Wang Tao, an early bourgeois reformist thinker in China, began to assist foreign missionaries in translating books in the </a:t>
            </a:r>
            <a:r>
              <a:rPr lang="en-US" altLang="zh-CN" sz="1400" i="0" spc="-56" dirty="0" err="1">
                <a:solidFill>
                  <a:srgbClr val="93816D"/>
                </a:solidFill>
                <a:latin typeface="Lucida Grande"/>
                <a:ea typeface="Lucida Grande"/>
                <a:cs typeface="Lucida Grande"/>
                <a:sym typeface="Skia Regular"/>
              </a:rPr>
              <a:t>mohai</a:t>
            </a:r>
            <a:r>
              <a:rPr lang="en-US" altLang="zh-CN" sz="1400" i="0" spc="-56" dirty="0">
                <a:solidFill>
                  <a:srgbClr val="93816D"/>
                </a:solidFill>
                <a:latin typeface="Lucida Grande"/>
                <a:ea typeface="Lucida Grande"/>
                <a:cs typeface="Lucida Grande"/>
                <a:sym typeface="Skia Regular"/>
              </a:rPr>
              <a:t> library run by the Shanghai British church at the request of the English missionary </a:t>
            </a:r>
            <a:r>
              <a:rPr lang="en-US" altLang="zh-CN" sz="1400" i="0" spc="-56" dirty="0" err="1">
                <a:solidFill>
                  <a:srgbClr val="93816D"/>
                </a:solidFill>
                <a:latin typeface="Lucida Grande"/>
                <a:ea typeface="Lucida Grande"/>
                <a:cs typeface="Lucida Grande"/>
                <a:sym typeface="Skia Regular"/>
              </a:rPr>
              <a:t>madus</a:t>
            </a:r>
            <a:r>
              <a:rPr lang="en-US" altLang="zh-CN" sz="1400" i="0" spc="-56" dirty="0">
                <a:solidFill>
                  <a:srgbClr val="93816D"/>
                </a:solidFill>
                <a:latin typeface="Lucida Grande"/>
                <a:ea typeface="Lucida Grande"/>
                <a:cs typeface="Lucida Grande"/>
                <a:sym typeface="Skia Regular"/>
              </a:rPr>
              <a:t> in 1849. Later, the Taiping army was wanted by the Qing government because of the letter and fled to Hong Kong in 1863. When James </a:t>
            </a:r>
            <a:r>
              <a:rPr lang="en-US" altLang="zh-CN" sz="1400" i="0" spc="-56" dirty="0" err="1">
                <a:solidFill>
                  <a:srgbClr val="93816D"/>
                </a:solidFill>
                <a:latin typeface="Lucida Grande"/>
                <a:ea typeface="Lucida Grande"/>
                <a:cs typeface="Lucida Grande"/>
                <a:sym typeface="Skia Regular"/>
              </a:rPr>
              <a:t>Legge</a:t>
            </a:r>
            <a:r>
              <a:rPr lang="en-US" altLang="zh-CN" sz="1400" i="0" spc="-56" dirty="0">
                <a:solidFill>
                  <a:srgbClr val="93816D"/>
                </a:solidFill>
                <a:latin typeface="Lucida Grande"/>
                <a:ea typeface="Lucida Grande"/>
                <a:cs typeface="Lucida Grande"/>
                <a:sym typeface="Skia Regular"/>
              </a:rPr>
              <a:t>, a British missionary, was translating Chinese classics into English, Wang Tao helped his assistant translate them.</a:t>
            </a:r>
            <a:endParaRPr lang="zh-CN" altLang="zh-CN" sz="1400" i="0" spc="-56" dirty="0">
              <a:solidFill>
                <a:srgbClr val="93816D"/>
              </a:solidFill>
              <a:latin typeface="Lucida Grande"/>
              <a:ea typeface="Lucida Grande"/>
              <a:cs typeface="Lucida Grande"/>
              <a:sym typeface="Skia Regular"/>
            </a:endParaRPr>
          </a:p>
          <a:p>
            <a:endParaRPr kumimoji="1" lang="zh-CN" altLang="en-US" sz="1400" dirty="0"/>
          </a:p>
        </p:txBody>
      </p:sp>
    </p:spTree>
    <p:extLst>
      <p:ext uri="{BB962C8B-B14F-4D97-AF65-F5344CB8AC3E}">
        <p14:creationId xmlns:p14="http://schemas.microsoft.com/office/powerpoint/2010/main" val="28465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GB" altLang="zh-CN" dirty="0"/>
              <a:t>In the spring of 1870, Jacob Li and Wang Tao completed the translation of The Book of Songs, the Book of Changes, the Book of Rites and other Chinese classics.</a:t>
            </a:r>
            <a:endParaRPr kumimoji="1" lang="zh-CN" altLang="en-US" dirty="0"/>
          </a:p>
        </p:txBody>
      </p:sp>
    </p:spTree>
    <p:extLst>
      <p:ext uri="{BB962C8B-B14F-4D97-AF65-F5344CB8AC3E}">
        <p14:creationId xmlns:p14="http://schemas.microsoft.com/office/powerpoint/2010/main" val="176775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66929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308592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277849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376086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42751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pPr lvl="0">
              <a:defRPr sz="1800" i="0">
                <a:solidFill>
                  <a:srgbClr val="000000"/>
                </a:solidFill>
              </a:defRPr>
            </a:pPr>
            <a:r>
              <a:rPr sz="2200" b="1" i="1">
                <a:solidFill>
                  <a:srgbClr val="778F91"/>
                </a:solidFill>
                <a:sym typeface="+mn-ea"/>
              </a:rPr>
              <a:t>These markets are not mutually exclusive. </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pPr lvl="0">
              <a:defRPr sz="1800" i="0">
                <a:solidFill>
                  <a:srgbClr val="000000"/>
                </a:solidFill>
              </a:defRPr>
            </a:pPr>
            <a:r>
              <a:rPr sz="2200" i="1">
                <a:solidFill>
                  <a:srgbClr val="778F91"/>
                </a:solidFill>
                <a:sym typeface="+mn-ea"/>
              </a:rPr>
              <a:t>Judicial, legal, or court interpreting occurs in </a:t>
            </a:r>
            <a:r>
              <a:rPr sz="2200" b="1" i="1">
                <a:solidFill>
                  <a:srgbClr val="778F91"/>
                </a:solidFill>
                <a:sym typeface="+mn-ea"/>
              </a:rPr>
              <a:t>courts of justice, administrative tribunals, and wherever a legal proceeding is held (i</a:t>
            </a:r>
            <a:r>
              <a:rPr sz="2200" i="1">
                <a:solidFill>
                  <a:srgbClr val="778F91"/>
                </a:solidFill>
                <a:sym typeface="+mn-ea"/>
              </a:rPr>
              <a:t>.e., a police station for an interrogation, a conference room for a deposition, or the locale for taking a sworn statement).</a:t>
            </a:r>
            <a:endParaRPr sz="2200" i="1">
              <a:solidFill>
                <a:srgbClr val="778F91"/>
              </a:solidFill>
            </a:endParaRPr>
          </a:p>
          <a:p>
            <a:pPr lvl="0">
              <a:defRPr sz="1800" i="0">
                <a:solidFill>
                  <a:srgbClr val="000000"/>
                </a:solidFill>
              </a:defRPr>
            </a:pPr>
            <a:r>
              <a:rPr sz="2200" i="1">
                <a:solidFill>
                  <a:srgbClr val="778F91"/>
                </a:solidFill>
                <a:sym typeface="+mn-ea"/>
              </a:rPr>
              <a:t>Legal interpreting can be the consecutive interpretation of witnesses' testimony, for example, or the simultaneous interpretation of entire proceedings, by electronic means, for one person, or all of the people attending.</a:t>
            </a:r>
            <a:endParaRPr sz="2200" i="1">
              <a:solidFill>
                <a:srgbClr val="778F91"/>
              </a:solidFill>
            </a:endParaRPr>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i="1">
                <a:solidFill>
                  <a:srgbClr val="778F91"/>
                </a:solidFill>
                <a:sym typeface="+mn-ea"/>
              </a:rPr>
              <a:t>In addition to practical mastery of the source and target languages, thorough knowledge of law and legal and court procedures is required of court interpreters.  Incompetent interpretation, or simply failure to swear in the interpreter, can lead to a mistrial.</a:t>
            </a:r>
            <a:endParaRPr i="1">
              <a:solidFill>
                <a:srgbClr val="778F91"/>
              </a:solidFill>
            </a:endParaRP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371630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i="1">
                <a:solidFill>
                  <a:srgbClr val="778F91"/>
                </a:solidFill>
                <a:sym typeface="+mn-ea"/>
              </a:rPr>
              <a:t>In escort interpreting, an interpreter </a:t>
            </a:r>
            <a:r>
              <a:rPr b="1" i="1">
                <a:solidFill>
                  <a:srgbClr val="778F91"/>
                </a:solidFill>
                <a:sym typeface="+mn-ea"/>
              </a:rPr>
              <a:t>accompanies a person or a delegation on a tour, on a visit, or to a business meeting or interview. </a:t>
            </a:r>
            <a:r>
              <a:rPr lang="en-US" b="1" i="1">
                <a:solidFill>
                  <a:srgbClr val="778F91"/>
                </a:solidFill>
                <a:sym typeface="+mn-ea"/>
              </a:rPr>
              <a:t>It</a:t>
            </a:r>
            <a:r>
              <a:rPr i="1">
                <a:solidFill>
                  <a:srgbClr val="778F91"/>
                </a:solidFill>
                <a:sym typeface="+mn-ea"/>
              </a:rPr>
              <a:t> is often needed in </a:t>
            </a:r>
            <a:r>
              <a:rPr b="1" i="1" u="sng">
                <a:solidFill>
                  <a:srgbClr val="778F91"/>
                </a:solidFill>
                <a:sym typeface="+mn-ea"/>
              </a:rPr>
              <a:t>business contexts, during presentations, investor meetings, and business negotiations.</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i="1">
                <a:solidFill>
                  <a:srgbClr val="778F91"/>
                </a:solidFill>
                <a:sym typeface="+mn-ea"/>
              </a:rPr>
              <a:t>facilitated by an interpreter, usually formally educated and qualified to provide such interpretation services. </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pPr lvl="0">
              <a:defRPr sz="1800" i="0">
                <a:solidFill>
                  <a:srgbClr val="000000"/>
                </a:solidFill>
              </a:defRPr>
            </a:pPr>
            <a:r>
              <a:rPr sz="2200" i="1">
                <a:solidFill>
                  <a:srgbClr val="778F91"/>
                </a:solidFill>
                <a:sym typeface="+mn-ea"/>
              </a:rPr>
              <a:t>Listening comprehension in the process of interpretation is different from that in traditional foreign language learning. The main manifestations are:</a:t>
            </a:r>
            <a:endParaRPr sz="2200" i="1">
              <a:solidFill>
                <a:srgbClr val="778F91"/>
              </a:solidFill>
            </a:endParaRPr>
          </a:p>
          <a:p>
            <a:pPr lvl="0">
              <a:defRPr sz="1800" i="0">
                <a:solidFill>
                  <a:srgbClr val="000000"/>
                </a:solidFill>
              </a:defRPr>
            </a:pPr>
            <a:endParaRPr sz="2200" i="1">
              <a:solidFill>
                <a:srgbClr val="778F91"/>
              </a:solidFill>
            </a:endParaRPr>
          </a:p>
          <a:p>
            <a:pPr lvl="0">
              <a:defRPr sz="1800" i="0">
                <a:solidFill>
                  <a:srgbClr val="000000"/>
                </a:solidFill>
              </a:defRPr>
            </a:pPr>
            <a:r>
              <a:rPr sz="2200" i="1">
                <a:solidFill>
                  <a:srgbClr val="778F91"/>
                </a:solidFill>
                <a:sym typeface="+mn-ea"/>
              </a:rPr>
              <a:t>1) Foreign language learning generally pays attention to hearing and distinguishing "standard sound", and is not used to noise interference and partial distortion of speech. However, translators do not demand pronunciation, take "understanding" as the first goal, and can hear and distinguish with relatively high efficiency and complete the task of transmitting source language information;</a:t>
            </a:r>
            <a:endParaRPr sz="2200" i="1">
              <a:solidFill>
                <a:srgbClr val="778F91"/>
              </a:solidFill>
            </a:endParaRPr>
          </a:p>
          <a:p>
            <a:pPr lvl="0">
              <a:defRPr sz="1800" i="0">
                <a:solidFill>
                  <a:srgbClr val="000000"/>
                </a:solidFill>
              </a:defRPr>
            </a:pPr>
            <a:endParaRPr sz="2200" i="1">
              <a:solidFill>
                <a:srgbClr val="778F91"/>
              </a:solidFill>
            </a:endParaRPr>
          </a:p>
          <a:p>
            <a:pPr lvl="0">
              <a:defRPr sz="1800" i="0">
                <a:solidFill>
                  <a:srgbClr val="000000"/>
                </a:solidFill>
              </a:defRPr>
            </a:pPr>
            <a:r>
              <a:rPr sz="2200" i="1">
                <a:solidFill>
                  <a:srgbClr val="778F91"/>
                </a:solidFill>
                <a:sym typeface="+mn-ea"/>
              </a:rPr>
              <a:t>2) In foreign language learning, listening comprehension is not necessarily completed at the same time, while the interpreter must complete phonetic listening comprehension, word meaning comprehension, sentence level meaning comprehension and even paragraph or text meaning comprehension at the same time, otherwise he cannot complete the interpretation work;</a:t>
            </a:r>
            <a:endParaRPr sz="2200" i="1">
              <a:solidFill>
                <a:srgbClr val="778F91"/>
              </a:solidFill>
            </a:endParaRPr>
          </a:p>
          <a:p>
            <a:pPr lvl="0">
              <a:defRPr sz="1800" i="0">
                <a:solidFill>
                  <a:srgbClr val="000000"/>
                </a:solidFill>
              </a:defRPr>
            </a:pPr>
            <a:endParaRPr sz="2200" i="1">
              <a:solidFill>
                <a:srgbClr val="778F91"/>
              </a:solidFill>
            </a:endParaRPr>
          </a:p>
          <a:p>
            <a:pPr lvl="0">
              <a:defRPr sz="1800" i="0">
                <a:solidFill>
                  <a:srgbClr val="000000"/>
                </a:solidFill>
              </a:defRPr>
            </a:pPr>
            <a:r>
              <a:rPr sz="2200" i="1">
                <a:solidFill>
                  <a:srgbClr val="778F91"/>
                </a:solidFill>
                <a:sym typeface="+mn-ea"/>
              </a:rPr>
              <a:t>3) In foreign language learning, the listener is good at grasping words and often pays attention to the language form, while the interpreter often forgets most words and focuses on the context, discourse logic and discourse content and meaning.</a:t>
            </a:r>
            <a:endParaRPr sz="2200" i="1">
              <a:solidFill>
                <a:srgbClr val="778F91"/>
              </a:solidFill>
            </a:endParaRPr>
          </a:p>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pPr lvl="0">
              <a:defRPr sz="1800" i="0">
                <a:solidFill>
                  <a:srgbClr val="000000"/>
                </a:solidFill>
              </a:defRPr>
            </a:pPr>
            <a:r>
              <a:rPr sz="2200" i="1">
                <a:solidFill>
                  <a:srgbClr val="778F91"/>
                </a:solidFill>
                <a:sym typeface="+mn-ea"/>
              </a:rPr>
              <a:t>we should improve the organization of storage and grasp the clues extracted.</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pPr lvl="0">
              <a:defRPr sz="1800" i="0">
                <a:solidFill>
                  <a:srgbClr val="000000"/>
                </a:solidFill>
              </a:defRPr>
            </a:pPr>
            <a:r>
              <a:rPr sz="2200" i="1">
                <a:solidFill>
                  <a:srgbClr val="778F91"/>
                </a:solidFill>
                <a:sym typeface="+mn-ea"/>
              </a:rPr>
              <a:t>Psychology divides memory into three kinds: sensory storage, short-term memory and long-term memory. </a:t>
            </a:r>
          </a:p>
          <a:p>
            <a:pPr lvl="0">
              <a:defRPr sz="1800" i="0">
                <a:solidFill>
                  <a:srgbClr val="000000"/>
                </a:solidFill>
              </a:defRPr>
            </a:pPr>
            <a:r>
              <a:rPr sz="2200" i="1">
                <a:solidFill>
                  <a:srgbClr val="778F91"/>
                </a:solidFill>
              </a:rPr>
              <a:t>The duration of short-term memory is 20-30 seconds, and the memory capacity is 7 ± 2 unrelated information units, which is always active and does not need to be activated; The duration of long-term memory can be as long as days, months or even years. The memory capacity is almost unlimited, but it needs to be activated.</a:t>
            </a:r>
          </a:p>
          <a:p>
            <a:pPr lvl="0">
              <a:defRPr sz="1800" i="0">
                <a:solidFill>
                  <a:srgbClr val="000000"/>
                </a:solidFill>
              </a:defRPr>
            </a:pPr>
            <a:endParaRPr sz="2200" i="1">
              <a:solidFill>
                <a:srgbClr val="778F91"/>
              </a:solidFill>
            </a:endParaRPr>
          </a:p>
          <a:p>
            <a:pPr lvl="0">
              <a:defRPr sz="1800" i="0">
                <a:solidFill>
                  <a:srgbClr val="000000"/>
                </a:solidFill>
              </a:defRPr>
            </a:pPr>
            <a:r>
              <a:rPr sz="2200" i="1">
                <a:solidFill>
                  <a:srgbClr val="778F91"/>
                </a:solidFill>
                <a:sym typeface="+mn-ea"/>
              </a:rPr>
              <a:t>According to the relevant principles of psychology, the basic means of memory are: sound memory, visual memory and meaning memory. </a:t>
            </a:r>
          </a:p>
          <a:p>
            <a:pPr lvl="0">
              <a:defRPr sz="1800" i="0">
                <a:solidFill>
                  <a:srgbClr val="000000"/>
                </a:solidFill>
              </a:defRPr>
            </a:pPr>
            <a:r>
              <a:rPr sz="2200" i="1">
                <a:solidFill>
                  <a:srgbClr val="778F91"/>
                </a:solidFill>
              </a:rPr>
              <a:t>. The basic memory method used by experienced translators is "visualization", that is, imagine the meaning framework of the source text as an image, or restore the scene described in the source text into a visual image in thinking. Another common method is to connect the information points extracted from listening comprehension with a familiar sequence, such as a sequence of numbers, a row of buildings, etc. At the scene of interpretation, we can observe that some interpreters "break their fingers" while listening, while others mark numbers such as 1, 2, 3 and 4 on the left side of the notebook page, using this memory method.</a:t>
            </a:r>
          </a:p>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i="1">
                <a:solidFill>
                  <a:srgbClr val="778F91"/>
                </a:solidFill>
                <a:latin typeface="Times New Roman" panose="02020603050405020304" charset="0"/>
                <a:cs typeface="Times New Roman" panose="02020603050405020304" charset="0"/>
                <a:sym typeface="+mn-ea"/>
              </a:rPr>
              <a:t>It is unnecessary and impossible to take complete notes. Interpretation notes are different from classroom notes. They only play the role of memory assistance and prompt at the time of interpretation, and there is no need to pursue integrity.</a:t>
            </a:r>
            <a:endParaRPr i="1">
              <a:solidFill>
                <a:srgbClr val="778F91"/>
              </a:solidFill>
              <a:latin typeface="Times New Roman" panose="02020603050405020304" charset="0"/>
              <a:cs typeface="Times New Roman" panose="02020603050405020304" charset="0"/>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GB" altLang="zh-CN" dirty="0"/>
              <a:t>In the early Qing Dynasty, some Western Jesuits were retained by the Qing Emperor. Some continued to help compile calendars and revise calendars in the Imperial Academy of heaven, and some became close attendants of Emperor Kangxi, teaching him all kinds of western scientific knowledge and compiling scientific books every day. At that time, the Russian Czar's army invaded Northeast China. In the negotiation with the Russian military representatives, Emperor Kangxi used the Jesuits to translate Latin during the negotiation.</a:t>
            </a:r>
          </a:p>
          <a:p>
            <a:r>
              <a:rPr kumimoji="1" lang="en-GB" altLang="zh-CN" dirty="0"/>
              <a:t> </a:t>
            </a:r>
          </a:p>
          <a:p>
            <a:r>
              <a:rPr kumimoji="1" lang="en-GB" altLang="zh-CN" dirty="0"/>
              <a:t>However, since there are no domestic translators, foreign translators have to be employed in foreign negotiations. Driven by self-interest, foreign translators may betray China's interests at any time, and Chinese negotiators were not aware of it.</a:t>
            </a:r>
          </a:p>
          <a:p>
            <a:r>
              <a:rPr kumimoji="1" lang="en-GB" altLang="zh-CN" dirty="0"/>
              <a:t> </a:t>
            </a:r>
          </a:p>
          <a:p>
            <a:endParaRPr kumimoji="1" lang="zh-CN" altLang="en-US" dirty="0"/>
          </a:p>
        </p:txBody>
      </p:sp>
    </p:spTree>
    <p:extLst>
      <p:ext uri="{BB962C8B-B14F-4D97-AF65-F5344CB8AC3E}">
        <p14:creationId xmlns:p14="http://schemas.microsoft.com/office/powerpoint/2010/main" val="2490074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altLang="zh-CN" sz="1400" dirty="0">
                <a:effectLst/>
                <a:latin typeface="Lucida Grande"/>
                <a:ea typeface="Lucida Grande"/>
                <a:cs typeface="Lucida Grande"/>
                <a:sym typeface="Lucida Grande"/>
              </a:rPr>
              <a:t>In the Opium War in the late Qing Dynasty and a series of wars of aggression against China by the British, French and Eight Allied forces, the Qing government had to rely on the Protestant missionaries employed by the other side for translation in many post-war negotiations because of the lack of their own translators.</a:t>
            </a:r>
          </a:p>
          <a:p>
            <a:pPr marL="0" marR="0" lvl="0" indent="0" defTabSz="584200" eaLnBrk="1" fontAlgn="auto" latinLnBrk="0" hangingPunct="1">
              <a:lnSpc>
                <a:spcPct val="100000"/>
              </a:lnSpc>
              <a:spcBef>
                <a:spcPts val="0"/>
              </a:spcBef>
              <a:spcAft>
                <a:spcPts val="0"/>
              </a:spcAft>
              <a:buClrTx/>
              <a:buSzTx/>
              <a:buFontTx/>
              <a:buNone/>
              <a:tabLst/>
              <a:defRPr/>
            </a:pPr>
            <a:endParaRPr lang="en-US" altLang="zh-CN" sz="14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altLang="zh-CN" sz="1400" dirty="0">
                <a:effectLst/>
                <a:latin typeface="Lucida Grande"/>
                <a:ea typeface="Lucida Grande"/>
                <a:cs typeface="Lucida Grande"/>
                <a:sym typeface="Lucida Grande"/>
              </a:rPr>
              <a:t>Throughout the period of the Republic of China, there were constant wars. There were foreign military advisers in the Northern Expedition army and the Red Army in the Soviet area who worked as interpreters for them. </a:t>
            </a:r>
          </a:p>
          <a:p>
            <a:pPr marL="0" marR="0" lvl="0" indent="0" defTabSz="584200" eaLnBrk="1" fontAlgn="auto" latinLnBrk="0" hangingPunct="1">
              <a:lnSpc>
                <a:spcPct val="100000"/>
              </a:lnSpc>
              <a:spcBef>
                <a:spcPts val="0"/>
              </a:spcBef>
              <a:spcAft>
                <a:spcPts val="0"/>
              </a:spcAft>
              <a:buClrTx/>
              <a:buSzTx/>
              <a:buFontTx/>
              <a:buNone/>
              <a:tabLst/>
              <a:defRPr/>
            </a:pPr>
            <a:endParaRPr lang="en-US" altLang="zh-CN" sz="14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altLang="zh-CN" sz="1400" dirty="0">
                <a:effectLst/>
                <a:latin typeface="Lucida Grande"/>
                <a:ea typeface="Lucida Grande"/>
                <a:cs typeface="Lucida Grande"/>
                <a:sym typeface="Lucida Grande"/>
              </a:rPr>
              <a:t>During the </a:t>
            </a:r>
            <a:r>
              <a:rPr lang="en-GB" altLang="zh-CN" sz="1400" spc="-56" dirty="0">
                <a:solidFill>
                  <a:srgbClr val="93816D"/>
                </a:solidFill>
              </a:rPr>
              <a:t>War of Resistance against Japanese Aggression</a:t>
            </a:r>
            <a:r>
              <a:rPr lang="en-US" altLang="zh-CN" sz="1400" dirty="0">
                <a:effectLst/>
                <a:latin typeface="Lucida Grande"/>
                <a:ea typeface="Lucida Grande"/>
                <a:cs typeface="Lucida Grande"/>
                <a:sym typeface="Lucida Grande"/>
              </a:rPr>
              <a:t>, translators participated in the joint operations of the US air force to assist China or the Chinese army with the British and American allies in India and Myanmar. Our army carried out propaganda and disintegration work for the Japanese army. Therefore, some people who understand Japanese acted as translators in the propaganda work. In addition, there are a few translators in China who have served as translators in the trial of Japanese war criminals by the Far East International Military Tribunal.</a:t>
            </a:r>
          </a:p>
          <a:p>
            <a:pPr marL="0" marR="0" lvl="0" indent="0" defTabSz="584200" eaLnBrk="1" fontAlgn="auto" latinLnBrk="0" hangingPunct="1">
              <a:lnSpc>
                <a:spcPct val="100000"/>
              </a:lnSpc>
              <a:spcBef>
                <a:spcPts val="0"/>
              </a:spcBef>
              <a:spcAft>
                <a:spcPts val="0"/>
              </a:spcAft>
              <a:buClrTx/>
              <a:buSzTx/>
              <a:buFontTx/>
              <a:buNone/>
              <a:tabLst/>
              <a:defRPr/>
            </a:pPr>
            <a:endParaRPr lang="en-US" altLang="zh-CN" sz="14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altLang="zh-CN" sz="1400" dirty="0">
                <a:effectLst/>
                <a:latin typeface="Lucida Grande"/>
                <a:ea typeface="Lucida Grande"/>
                <a:cs typeface="Lucida Grande"/>
                <a:sym typeface="Lucida Grande"/>
              </a:rPr>
              <a:t>After the victory of the war of resistance against Japan, the Kuomintang provoked a civil war. In the armistice negotiation between the Kuomintang and the Communist Party, which was "mediated" by Marshall of the United States, many translators from both the Kuomintang and the Communist Party participated in the negotiation. </a:t>
            </a:r>
            <a:endParaRPr lang="zh-CN" altLang="zh-CN" sz="14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130585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altLang="zh-CN" sz="1600" spc="-56" dirty="0">
                <a:solidFill>
                  <a:srgbClr val="93816D"/>
                </a:solidFill>
              </a:rPr>
              <a:t>In the late Ming and early Qing Dynasties, missionary Matteo Ricci and Chinese scientists Xu </a:t>
            </a:r>
            <a:r>
              <a:rPr lang="en-US" altLang="zh-CN" sz="1600" spc="-56" dirty="0" err="1">
                <a:solidFill>
                  <a:srgbClr val="93816D"/>
                </a:solidFill>
              </a:rPr>
              <a:t>Guangqi</a:t>
            </a:r>
            <a:r>
              <a:rPr lang="en-US" altLang="zh-CN" sz="1600" spc="-56" dirty="0">
                <a:solidFill>
                  <a:srgbClr val="93816D"/>
                </a:solidFill>
              </a:rPr>
              <a:t> and Li </a:t>
            </a:r>
            <a:r>
              <a:rPr lang="en-US" altLang="zh-CN" sz="1600" spc="-56" dirty="0" err="1">
                <a:solidFill>
                  <a:srgbClr val="93816D"/>
                </a:solidFill>
              </a:rPr>
              <a:t>Zhizao</a:t>
            </a:r>
            <a:r>
              <a:rPr lang="en-US" altLang="zh-CN" sz="1600" spc="-56" dirty="0">
                <a:solidFill>
                  <a:srgbClr val="93816D"/>
                </a:solidFill>
              </a:rPr>
              <a:t> set off the climax of China's first scientific translation. </a:t>
            </a:r>
            <a:endParaRPr kumimoji="1" lang="zh-CN" altLang="en-US" sz="1800" dirty="0"/>
          </a:p>
        </p:txBody>
      </p:sp>
    </p:spTree>
    <p:extLst>
      <p:ext uri="{BB962C8B-B14F-4D97-AF65-F5344CB8AC3E}">
        <p14:creationId xmlns:p14="http://schemas.microsoft.com/office/powerpoint/2010/main" val="54315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altLang="zh-CN" sz="1600" spc="-56" dirty="0">
                <a:solidFill>
                  <a:srgbClr val="93816D"/>
                </a:solidFill>
              </a:rPr>
              <a:t>It can be said that in the process of translating science books in the late Ming and early Qing Dynasties, interpreting was an essential link.</a:t>
            </a:r>
            <a:endParaRPr lang="zh-CN" altLang="zh-CN" sz="1600" spc="-56" dirty="0">
              <a:solidFill>
                <a:srgbClr val="93816D"/>
              </a:solidFill>
            </a:endParaRPr>
          </a:p>
          <a:p>
            <a:endParaRPr kumimoji="1" lang="zh-CN" altLang="en-US" sz="1800" dirty="0"/>
          </a:p>
        </p:txBody>
      </p:sp>
    </p:spTree>
    <p:extLst>
      <p:ext uri="{BB962C8B-B14F-4D97-AF65-F5344CB8AC3E}">
        <p14:creationId xmlns:p14="http://schemas.microsoft.com/office/powerpoint/2010/main" val="144791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38421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en-US" altLang="zh-CN" sz="1800" i="0" spc="-56" dirty="0">
                <a:solidFill>
                  <a:srgbClr val="93816D"/>
                </a:solidFill>
                <a:latin typeface="Lucida Grande"/>
                <a:ea typeface="Lucida Grande"/>
                <a:cs typeface="Lucida Grande"/>
                <a:sym typeface="Skia Regular"/>
              </a:rPr>
              <a:t>For more than 20 years from 1898 to 1924, Lin Shu, who did not understand foreign languages, even translated more than 180 kinds of foreign literary works by cooperating with interpreters. With regard to "Lin Yu's Novels", due to the long history, in addition to some important and good books, many translated books have disappeared from the society.</a:t>
            </a:r>
            <a:endParaRPr lang="zh-CN" altLang="zh-CN" sz="1800" i="0" spc="-56" dirty="0">
              <a:solidFill>
                <a:srgbClr val="93816D"/>
              </a:solidFill>
              <a:latin typeface="Lucida Grande"/>
              <a:ea typeface="Lucida Grande"/>
              <a:cs typeface="Lucida Grande"/>
              <a:sym typeface="Skia Regular"/>
            </a:endParaRPr>
          </a:p>
          <a:p>
            <a:pPr marL="285750" indent="-285750">
              <a:buFont typeface="Arial" panose="020B0604020202020204" pitchFamily="34" charset="0"/>
              <a:buChar char="•"/>
            </a:pPr>
            <a:r>
              <a:rPr lang="en-US" altLang="zh-CN" sz="1800" i="0" spc="-56" dirty="0">
                <a:solidFill>
                  <a:srgbClr val="93816D"/>
                </a:solidFill>
                <a:latin typeface="Lucida Grande"/>
                <a:ea typeface="Lucida Grande"/>
                <a:cs typeface="Lucida Grande"/>
                <a:sym typeface="Skia Regular"/>
              </a:rPr>
              <a:t>What we mentioned above are all interpretation activities when foreign literature is translated into Chinese. In the translation of Chinese literature into foreign languages, because some foreign translators do not have a high level of Chinese, there is also a situation in which the Chinese population translates foreigners' writings.</a:t>
            </a:r>
            <a:endParaRPr lang="zh-CN" altLang="zh-CN" sz="1800" i="0" spc="-56" dirty="0">
              <a:solidFill>
                <a:srgbClr val="93816D"/>
              </a:solidFill>
              <a:latin typeface="Lucida Grande"/>
              <a:ea typeface="Lucida Grande"/>
              <a:cs typeface="Lucida Grande"/>
              <a:sym typeface="Skia Regular"/>
            </a:endParaRPr>
          </a:p>
          <a:p>
            <a:pPr marL="285750" marR="0" indent="-285750" algn="l" defTabSz="584200" eaLnBrk="1" fontAlgn="auto" latinLnBrk="0" hangingPunct="1">
              <a:lnSpc>
                <a:spcPct val="110000"/>
              </a:lnSpc>
              <a:spcBef>
                <a:spcPts val="2000"/>
              </a:spcBef>
              <a:spcAft>
                <a:spcPts val="0"/>
              </a:spcAft>
              <a:buClrTx/>
              <a:buSzTx/>
              <a:buFont typeface="Arial" panose="020B0604020202020204" pitchFamily="34" charset="0"/>
              <a:buChar char="•"/>
              <a:tabLst/>
            </a:pPr>
            <a:r>
              <a:rPr lang="en-US" altLang="zh-CN" sz="1800" i="0" spc="-56" dirty="0">
                <a:solidFill>
                  <a:srgbClr val="93816D"/>
                </a:solidFill>
                <a:latin typeface="Lucida Grande"/>
                <a:ea typeface="Lucida Grande"/>
                <a:cs typeface="Lucida Grande"/>
                <a:sym typeface="Skia Regular"/>
              </a:rPr>
              <a:t>At the end of the Qing Dynasty, Wang Tao, an early bourgeois reformist thinker in China, began to assist foreign missionaries in translating books in the </a:t>
            </a:r>
            <a:r>
              <a:rPr lang="en-US" altLang="zh-CN" sz="1800" i="0" spc="-56" dirty="0" err="1">
                <a:solidFill>
                  <a:srgbClr val="93816D"/>
                </a:solidFill>
                <a:latin typeface="Lucida Grande"/>
                <a:ea typeface="Lucida Grande"/>
                <a:cs typeface="Lucida Grande"/>
                <a:sym typeface="Skia Regular"/>
              </a:rPr>
              <a:t>mohai</a:t>
            </a:r>
            <a:r>
              <a:rPr lang="en-US" altLang="zh-CN" sz="1800" i="0" spc="-56" dirty="0">
                <a:solidFill>
                  <a:srgbClr val="93816D"/>
                </a:solidFill>
                <a:latin typeface="Lucida Grande"/>
                <a:ea typeface="Lucida Grande"/>
                <a:cs typeface="Lucida Grande"/>
                <a:sym typeface="Skia Regular"/>
              </a:rPr>
              <a:t> library run by the Shanghai British church at the request of the English missionary </a:t>
            </a:r>
            <a:r>
              <a:rPr lang="en-US" altLang="zh-CN" sz="1800" i="0" spc="-56" dirty="0" err="1">
                <a:solidFill>
                  <a:srgbClr val="93816D"/>
                </a:solidFill>
                <a:latin typeface="Lucida Grande"/>
                <a:ea typeface="Lucida Grande"/>
                <a:cs typeface="Lucida Grande"/>
                <a:sym typeface="Skia Regular"/>
              </a:rPr>
              <a:t>madus</a:t>
            </a:r>
            <a:r>
              <a:rPr lang="en-US" altLang="zh-CN" sz="1800" i="0" spc="-56" dirty="0">
                <a:solidFill>
                  <a:srgbClr val="93816D"/>
                </a:solidFill>
                <a:latin typeface="Lucida Grande"/>
                <a:ea typeface="Lucida Grande"/>
                <a:cs typeface="Lucida Grande"/>
                <a:sym typeface="Skia Regular"/>
              </a:rPr>
              <a:t> in 1849. Later, the Taiping army was wanted by the Qing government because of the letter and fled to Hong Kong in 1863. When James </a:t>
            </a:r>
            <a:r>
              <a:rPr lang="en-US" altLang="zh-CN" sz="1800" i="0" spc="-56" dirty="0" err="1">
                <a:solidFill>
                  <a:srgbClr val="93816D"/>
                </a:solidFill>
                <a:latin typeface="Lucida Grande"/>
                <a:ea typeface="Lucida Grande"/>
                <a:cs typeface="Lucida Grande"/>
                <a:sym typeface="Skia Regular"/>
              </a:rPr>
              <a:t>Legge</a:t>
            </a:r>
            <a:r>
              <a:rPr lang="en-US" altLang="zh-CN" sz="1800" i="0" spc="-56" dirty="0">
                <a:solidFill>
                  <a:srgbClr val="93816D"/>
                </a:solidFill>
                <a:latin typeface="Lucida Grande"/>
                <a:ea typeface="Lucida Grande"/>
                <a:cs typeface="Lucida Grande"/>
                <a:sym typeface="Skia Regular"/>
              </a:rPr>
              <a:t>, a British missionary, was translating Chinese classics into English, Wang Tao helped his assistant translate them.</a:t>
            </a:r>
            <a:endParaRPr lang="zh-CN" altLang="zh-CN" sz="1800" i="0" spc="-56" dirty="0">
              <a:solidFill>
                <a:srgbClr val="93816D"/>
              </a:solidFill>
              <a:latin typeface="Lucida Grande"/>
              <a:ea typeface="Lucida Grande"/>
              <a:cs typeface="Lucida Grande"/>
              <a:sym typeface="Skia Regular"/>
            </a:endParaRPr>
          </a:p>
          <a:p>
            <a:endParaRPr kumimoji="1" lang="zh-CN" altLang="en-US" sz="1400" dirty="0"/>
          </a:p>
        </p:txBody>
      </p:sp>
    </p:spTree>
    <p:extLst>
      <p:ext uri="{BB962C8B-B14F-4D97-AF65-F5344CB8AC3E}">
        <p14:creationId xmlns:p14="http://schemas.microsoft.com/office/powerpoint/2010/main" val="148114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en-US" altLang="zh-CN" sz="1800" i="0" spc="-56" dirty="0">
                <a:solidFill>
                  <a:srgbClr val="93816D"/>
                </a:solidFill>
                <a:latin typeface="Lucida Grande"/>
                <a:ea typeface="Lucida Grande"/>
                <a:cs typeface="Lucida Grande"/>
                <a:sym typeface="Skia Regular"/>
              </a:rPr>
              <a:t>What we mentioned above are all interpretation activities when foreign literature is translated into Chinese. In the translation of Chinese literature into foreign languages, because some foreign translators do not have a high level of Chinese, there is also a situation in which the Chinese population translates foreigners' writings.</a:t>
            </a:r>
            <a:endParaRPr lang="zh-CN" altLang="zh-CN" sz="1800" i="0" spc="-56" dirty="0">
              <a:solidFill>
                <a:srgbClr val="93816D"/>
              </a:solidFill>
              <a:latin typeface="Lucida Grande"/>
              <a:ea typeface="Lucida Grande"/>
              <a:cs typeface="Lucida Grande"/>
              <a:sym typeface="Skia Regular"/>
            </a:endParaRPr>
          </a:p>
          <a:p>
            <a:pPr marL="285750" marR="0" indent="-285750" algn="l" defTabSz="584200" eaLnBrk="1" fontAlgn="auto" latinLnBrk="0" hangingPunct="1">
              <a:lnSpc>
                <a:spcPct val="110000"/>
              </a:lnSpc>
              <a:spcBef>
                <a:spcPts val="2000"/>
              </a:spcBef>
              <a:spcAft>
                <a:spcPts val="0"/>
              </a:spcAft>
              <a:buClrTx/>
              <a:buSzTx/>
              <a:buFont typeface="Arial" panose="020B0604020202020204" pitchFamily="34" charset="0"/>
              <a:buChar char="•"/>
              <a:tabLst/>
            </a:pPr>
            <a:r>
              <a:rPr lang="en-US" altLang="zh-CN" sz="1800" i="0" spc="-56" dirty="0">
                <a:solidFill>
                  <a:srgbClr val="93816D"/>
                </a:solidFill>
                <a:latin typeface="Lucida Grande"/>
                <a:ea typeface="Lucida Grande"/>
                <a:cs typeface="Lucida Grande"/>
                <a:sym typeface="Skia Regular"/>
              </a:rPr>
              <a:t>At the end of the Qing Dynasty, Wang Tao, an early bourgeois reformist thinker in China, began to assist foreign missionaries in translating books in the </a:t>
            </a:r>
            <a:r>
              <a:rPr lang="en-US" altLang="zh-CN" sz="1800" i="0" spc="-56" dirty="0" err="1">
                <a:solidFill>
                  <a:srgbClr val="93816D"/>
                </a:solidFill>
                <a:latin typeface="Lucida Grande"/>
                <a:ea typeface="Lucida Grande"/>
                <a:cs typeface="Lucida Grande"/>
                <a:sym typeface="Skia Regular"/>
              </a:rPr>
              <a:t>mohai</a:t>
            </a:r>
            <a:r>
              <a:rPr lang="en-US" altLang="zh-CN" sz="1800" i="0" spc="-56" dirty="0">
                <a:solidFill>
                  <a:srgbClr val="93816D"/>
                </a:solidFill>
                <a:latin typeface="Lucida Grande"/>
                <a:ea typeface="Lucida Grande"/>
                <a:cs typeface="Lucida Grande"/>
                <a:sym typeface="Skia Regular"/>
              </a:rPr>
              <a:t> library run by the Shanghai British church at the request of the English missionary </a:t>
            </a:r>
            <a:r>
              <a:rPr lang="en-US" altLang="zh-CN" sz="1800" i="0" spc="-56" dirty="0" err="1">
                <a:solidFill>
                  <a:srgbClr val="93816D"/>
                </a:solidFill>
                <a:latin typeface="Lucida Grande"/>
                <a:ea typeface="Lucida Grande"/>
                <a:cs typeface="Lucida Grande"/>
                <a:sym typeface="Skia Regular"/>
              </a:rPr>
              <a:t>madus</a:t>
            </a:r>
            <a:r>
              <a:rPr lang="en-US" altLang="zh-CN" sz="1800" i="0" spc="-56" dirty="0">
                <a:solidFill>
                  <a:srgbClr val="93816D"/>
                </a:solidFill>
                <a:latin typeface="Lucida Grande"/>
                <a:ea typeface="Lucida Grande"/>
                <a:cs typeface="Lucida Grande"/>
                <a:sym typeface="Skia Regular"/>
              </a:rPr>
              <a:t> in 1849. Later, the Taiping army was wanted by the Qing government because of the letter and fled to Hong Kong in 1863. When James </a:t>
            </a:r>
            <a:r>
              <a:rPr lang="en-US" altLang="zh-CN" sz="1800" i="0" spc="-56" dirty="0" err="1">
                <a:solidFill>
                  <a:srgbClr val="93816D"/>
                </a:solidFill>
                <a:latin typeface="Lucida Grande"/>
                <a:ea typeface="Lucida Grande"/>
                <a:cs typeface="Lucida Grande"/>
                <a:sym typeface="Skia Regular"/>
              </a:rPr>
              <a:t>Legge</a:t>
            </a:r>
            <a:r>
              <a:rPr lang="en-US" altLang="zh-CN" sz="1800" i="0" spc="-56" dirty="0">
                <a:solidFill>
                  <a:srgbClr val="93816D"/>
                </a:solidFill>
                <a:latin typeface="Lucida Grande"/>
                <a:ea typeface="Lucida Grande"/>
                <a:cs typeface="Lucida Grande"/>
                <a:sym typeface="Skia Regular"/>
              </a:rPr>
              <a:t>, a British missionary, was translating Chinese classics into English, Wang Tao helped his assistant translate them.</a:t>
            </a:r>
            <a:endParaRPr lang="zh-CN" altLang="zh-CN" sz="1800" i="0" spc="-56" dirty="0">
              <a:solidFill>
                <a:srgbClr val="93816D"/>
              </a:solidFill>
              <a:latin typeface="Lucida Grande"/>
              <a:ea typeface="Lucida Grande"/>
              <a:cs typeface="Lucida Grande"/>
              <a:sym typeface="Skia Regular"/>
            </a:endParaRPr>
          </a:p>
          <a:p>
            <a:endParaRPr kumimoji="1" lang="zh-CN" altLang="en-US" sz="1400" dirty="0"/>
          </a:p>
        </p:txBody>
      </p:sp>
    </p:spTree>
    <p:extLst>
      <p:ext uri="{BB962C8B-B14F-4D97-AF65-F5344CB8AC3E}">
        <p14:creationId xmlns:p14="http://schemas.microsoft.com/office/powerpoint/2010/main" val="36519309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3" name="Rectangle 2"/>
          <p:cNvSpPr/>
          <p:nvPr userDrawn="1"/>
        </p:nvSpPr>
        <p:spPr>
          <a:xfrm>
            <a:off x="0" y="0"/>
            <a:ext cx="13004800" cy="9753600"/>
          </a:xfrm>
          <a:prstGeom prst="rect">
            <a:avLst/>
          </a:prstGeom>
          <a:solidFill>
            <a:srgbClr val="F0EAD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8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Chalkduster"/>
              <a:ea typeface="Chalkduster"/>
              <a:cs typeface="Chalkduster"/>
              <a:sym typeface="Chalkduster"/>
            </a:endParaRPr>
          </a:p>
        </p:txBody>
      </p:sp>
      <p:grpSp>
        <p:nvGrpSpPr>
          <p:cNvPr id="4" name="Group 16"/>
          <p:cNvGrpSpPr/>
          <p:nvPr userDrawn="1"/>
        </p:nvGrpSpPr>
        <p:grpSpPr>
          <a:xfrm>
            <a:off x="10101893" y="1641733"/>
            <a:ext cx="2959109" cy="6462695"/>
            <a:chOff x="-57149" y="-57155"/>
            <a:chExt cx="2959107" cy="6462694"/>
          </a:xfrm>
        </p:grpSpPr>
        <p:pic>
          <p:nvPicPr>
            <p:cNvPr id="5" name="Picture 4"/>
            <p:cNvPicPr/>
            <p:nvPr/>
          </p:nvPicPr>
          <p:blipFill>
            <a:blip r:embed="rId2">
              <a:alphaModFix amt="75000"/>
            </a:blip>
            <a:stretch>
              <a:fillRect/>
            </a:stretch>
          </p:blipFill>
          <p:spPr>
            <a:xfrm rot="5400000">
              <a:off x="135004" y="3154299"/>
              <a:ext cx="2129435" cy="50801"/>
            </a:xfrm>
            <a:prstGeom prst="rect">
              <a:avLst/>
            </a:prstGeom>
            <a:effectLst>
              <a:outerShdw blurRad="25400" dist="25400" dir="2700000" rotWithShape="0">
                <a:srgbClr val="FFFFFF">
                  <a:alpha val="50000"/>
                </a:srgbClr>
              </a:outerShdw>
            </a:effectLst>
          </p:spPr>
        </p:pic>
        <p:sp>
          <p:nvSpPr>
            <p:cNvPr id="6" name="Shape 12"/>
            <p:cNvSpPr/>
            <p:nvPr/>
          </p:nvSpPr>
          <p:spPr>
            <a:xfrm flipV="1">
              <a:off x="1206417" y="1741979"/>
              <a:ext cx="1632181" cy="348757"/>
            </a:xfrm>
            <a:prstGeom prst="line">
              <a:avLst/>
            </a:prstGeom>
            <a:noFill/>
            <a:ln w="25400" cap="flat">
              <a:solidFill>
                <a:srgbClr val="DC7A6E">
                  <a:alpha val="75000"/>
                </a:srgbClr>
              </a:solidFill>
              <a:custDash>
                <a:ds d="200000" sp="200000"/>
              </a:custDash>
              <a:miter lim="400000"/>
            </a:ln>
            <a:effectLst>
              <a:outerShdw blurRad="25400" dist="25400" dir="2700000" rotWithShape="0">
                <a:srgbClr val="FFFFFF">
                  <a:alpha val="50000"/>
                </a:srgbClr>
              </a:outerShdw>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 name="Shape 13"/>
            <p:cNvSpPr/>
            <p:nvPr/>
          </p:nvSpPr>
          <p:spPr>
            <a:xfrm>
              <a:off x="1206417" y="4253023"/>
              <a:ext cx="1632181" cy="348757"/>
            </a:xfrm>
            <a:prstGeom prst="line">
              <a:avLst/>
            </a:prstGeom>
            <a:noFill/>
            <a:ln w="25400" cap="flat">
              <a:solidFill>
                <a:srgbClr val="DC7A6E">
                  <a:alpha val="75000"/>
                </a:srgbClr>
              </a:solidFill>
              <a:custDash>
                <a:ds d="200000" sp="200000"/>
              </a:custDash>
              <a:miter lim="400000"/>
            </a:ln>
            <a:effectLst>
              <a:outerShdw blurRad="25400" dist="25400" dir="2700000" rotWithShape="0">
                <a:srgbClr val="FFFFFF">
                  <a:alpha val="50000"/>
                </a:srgbClr>
              </a:outerShdw>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pic>
          <p:nvPicPr>
            <p:cNvPr id="8" name="Picture 7"/>
            <p:cNvPicPr/>
            <p:nvPr/>
          </p:nvPicPr>
          <p:blipFill>
            <a:blip r:embed="rId3">
              <a:alphaModFix amt="75000"/>
            </a:blip>
            <a:stretch>
              <a:fillRect/>
            </a:stretch>
          </p:blipFill>
          <p:spPr>
            <a:xfrm>
              <a:off x="169903" y="2092877"/>
              <a:ext cx="1055219" cy="2157288"/>
            </a:xfrm>
            <a:prstGeom prst="rect">
              <a:avLst/>
            </a:prstGeom>
            <a:effectLst>
              <a:outerShdw blurRad="25400" dist="25400" dir="2700000" rotWithShape="0">
                <a:srgbClr val="FFFFFF">
                  <a:alpha val="50000"/>
                </a:srgbClr>
              </a:outerShdw>
            </a:effectLst>
          </p:spPr>
        </p:pic>
        <p:pic>
          <p:nvPicPr>
            <p:cNvPr id="9" name="Picture 8"/>
            <p:cNvPicPr/>
            <p:nvPr/>
          </p:nvPicPr>
          <p:blipFill>
            <a:blip r:embed="rId4">
              <a:alphaModFix amt="75000"/>
            </a:blip>
            <a:stretch>
              <a:fillRect/>
            </a:stretch>
          </p:blipFill>
          <p:spPr>
            <a:xfrm>
              <a:off x="-57150" y="-57156"/>
              <a:ext cx="2959108" cy="6462696"/>
            </a:xfrm>
            <a:prstGeom prst="rect">
              <a:avLst/>
            </a:prstGeom>
            <a:effectLst>
              <a:outerShdw blurRad="25400" dist="25400" dir="2700000" rotWithShape="0">
                <a:srgbClr val="FFFFFF">
                  <a:alpha val="50000"/>
                </a:srgbClr>
              </a:outerShdw>
            </a:effectLst>
          </p:spPr>
        </p:pic>
      </p:grpSp>
      <p:grpSp>
        <p:nvGrpSpPr>
          <p:cNvPr id="10" name="Group 22"/>
          <p:cNvGrpSpPr/>
          <p:nvPr userDrawn="1"/>
        </p:nvGrpSpPr>
        <p:grpSpPr>
          <a:xfrm>
            <a:off x="-57155" y="1641734"/>
            <a:ext cx="2959109" cy="6462695"/>
            <a:chOff x="-57154" y="-57154"/>
            <a:chExt cx="2959107" cy="6462694"/>
          </a:xfrm>
        </p:grpSpPr>
        <p:pic>
          <p:nvPicPr>
            <p:cNvPr id="11" name="Picture 10"/>
            <p:cNvPicPr/>
            <p:nvPr/>
          </p:nvPicPr>
          <p:blipFill>
            <a:blip r:embed="rId5">
              <a:alphaModFix amt="75000"/>
            </a:blip>
            <a:stretch>
              <a:fillRect/>
            </a:stretch>
          </p:blipFill>
          <p:spPr>
            <a:xfrm rot="16200000">
              <a:off x="580364" y="3143284"/>
              <a:ext cx="2129435" cy="50801"/>
            </a:xfrm>
            <a:prstGeom prst="rect">
              <a:avLst/>
            </a:prstGeom>
            <a:effectLst>
              <a:outerShdw blurRad="25400" dist="25400" dir="2700000" rotWithShape="0">
                <a:srgbClr val="FFFFFF">
                  <a:alpha val="50000"/>
                </a:srgbClr>
              </a:outerShdw>
            </a:effectLst>
          </p:spPr>
        </p:pic>
        <p:sp>
          <p:nvSpPr>
            <p:cNvPr id="12" name="Shape 18"/>
            <p:cNvSpPr/>
            <p:nvPr/>
          </p:nvSpPr>
          <p:spPr>
            <a:xfrm flipH="1">
              <a:off x="6205" y="4257648"/>
              <a:ext cx="1632181" cy="348757"/>
            </a:xfrm>
            <a:prstGeom prst="line">
              <a:avLst/>
            </a:prstGeom>
            <a:noFill/>
            <a:ln w="25400" cap="flat">
              <a:solidFill>
                <a:srgbClr val="DC7A6E">
                  <a:alpha val="75000"/>
                </a:srgbClr>
              </a:solidFill>
              <a:custDash>
                <a:ds d="200000" sp="200000"/>
              </a:custDash>
              <a:miter lim="400000"/>
            </a:ln>
            <a:effectLst>
              <a:outerShdw blurRad="25400" dist="25400" dir="2700000" rotWithShape="0">
                <a:srgbClr val="FFFFFF">
                  <a:alpha val="50000"/>
                </a:srgbClr>
              </a:outerShdw>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 name="Shape 19"/>
            <p:cNvSpPr/>
            <p:nvPr/>
          </p:nvSpPr>
          <p:spPr>
            <a:xfrm flipH="1" flipV="1">
              <a:off x="6205" y="1746604"/>
              <a:ext cx="1632181" cy="348757"/>
            </a:xfrm>
            <a:prstGeom prst="line">
              <a:avLst/>
            </a:prstGeom>
            <a:noFill/>
            <a:ln w="25400" cap="flat">
              <a:solidFill>
                <a:srgbClr val="DC7A6E">
                  <a:alpha val="75000"/>
                </a:srgbClr>
              </a:solidFill>
              <a:custDash>
                <a:ds d="200000" sp="200000"/>
              </a:custDash>
              <a:miter lim="400000"/>
            </a:ln>
            <a:effectLst>
              <a:outerShdw blurRad="25400" dist="25400" dir="2700000" rotWithShape="0">
                <a:srgbClr val="FFFFFF">
                  <a:alpha val="50000"/>
                </a:srgbClr>
              </a:outerShdw>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pic>
          <p:nvPicPr>
            <p:cNvPr id="14" name="Picture 13"/>
            <p:cNvPicPr/>
            <p:nvPr/>
          </p:nvPicPr>
          <p:blipFill>
            <a:blip r:embed="rId6">
              <a:alphaModFix amt="75000"/>
            </a:blip>
            <a:stretch>
              <a:fillRect/>
            </a:stretch>
          </p:blipFill>
          <p:spPr>
            <a:xfrm>
              <a:off x="1619681" y="2098219"/>
              <a:ext cx="1055219" cy="2157288"/>
            </a:xfrm>
            <a:prstGeom prst="rect">
              <a:avLst/>
            </a:prstGeom>
            <a:effectLst>
              <a:outerShdw blurRad="25400" dist="25400" dir="2700000" rotWithShape="0">
                <a:srgbClr val="FFFFFF">
                  <a:alpha val="50000"/>
                </a:srgbClr>
              </a:outerShdw>
            </a:effectLst>
          </p:spPr>
        </p:pic>
        <p:pic>
          <p:nvPicPr>
            <p:cNvPr id="15" name="Picture 14"/>
            <p:cNvPicPr/>
            <p:nvPr/>
          </p:nvPicPr>
          <p:blipFill>
            <a:blip r:embed="rId7">
              <a:alphaModFix amt="75000"/>
            </a:blip>
            <a:stretch>
              <a:fillRect/>
            </a:stretch>
          </p:blipFill>
          <p:spPr>
            <a:xfrm>
              <a:off x="-57155" y="-57155"/>
              <a:ext cx="2959109" cy="6462695"/>
            </a:xfrm>
            <a:prstGeom prst="rect">
              <a:avLst/>
            </a:prstGeom>
            <a:effectLst>
              <a:outerShdw blurRad="25400" dist="25400" dir="2700000" rotWithShape="0">
                <a:srgbClr val="FFFFFF">
                  <a:alpha val="50000"/>
                </a:srgbClr>
              </a:outerShdw>
            </a:effectLst>
          </p:spPr>
        </p:pic>
      </p:grpSp>
      <p:pic>
        <p:nvPicPr>
          <p:cNvPr id="16" name="Picture 15"/>
          <p:cNvPicPr/>
          <p:nvPr userDrawn="1"/>
        </p:nvPicPr>
        <p:blipFill>
          <a:blip r:embed="rId8">
            <a:alphaModFix amt="75000"/>
          </a:blip>
          <a:stretch>
            <a:fillRect/>
          </a:stretch>
        </p:blipFill>
        <p:spPr>
          <a:xfrm rot="16200000">
            <a:off x="2001585" y="4819600"/>
            <a:ext cx="9001466" cy="114402"/>
          </a:xfrm>
          <a:prstGeom prst="rect">
            <a:avLst/>
          </a:prstGeom>
          <a:effectLst>
            <a:outerShdw blurRad="25400" dist="25400" dir="2700000" rotWithShape="0">
              <a:srgbClr val="FFFFFF">
                <a:alpha val="50000"/>
              </a:srgbClr>
            </a:outerShdw>
          </a:effectLst>
        </p:spPr>
      </p:pic>
      <p:pic>
        <p:nvPicPr>
          <p:cNvPr id="17" name="Picture 16"/>
          <p:cNvPicPr/>
          <p:nvPr userDrawn="1"/>
        </p:nvPicPr>
        <p:blipFill>
          <a:blip r:embed="rId9">
            <a:alphaModFix amt="75000"/>
          </a:blip>
          <a:stretch>
            <a:fillRect/>
          </a:stretch>
        </p:blipFill>
        <p:spPr>
          <a:xfrm>
            <a:off x="4616449" y="2990849"/>
            <a:ext cx="3771902" cy="3771902"/>
          </a:xfrm>
          <a:prstGeom prst="rect">
            <a:avLst/>
          </a:prstGeom>
          <a:effectLst>
            <a:outerShdw blurRad="25400" dist="25400" dir="2700000" rotWithShape="0">
              <a:srgbClr val="FFFFFF">
                <a:alpha val="50000"/>
              </a:srgbClr>
            </a:outerShdw>
          </a:effectLst>
        </p:spPr>
      </p:pic>
      <p:pic>
        <p:nvPicPr>
          <p:cNvPr id="18" name="Picture 17"/>
          <p:cNvPicPr/>
          <p:nvPr userDrawn="1"/>
        </p:nvPicPr>
        <p:blipFill>
          <a:blip r:embed="rId10">
            <a:alphaModFix amt="45000"/>
          </a:blip>
          <a:stretch>
            <a:fillRect/>
          </a:stretch>
        </p:blipFill>
        <p:spPr>
          <a:xfrm>
            <a:off x="-57150" y="9480489"/>
            <a:ext cx="13119100" cy="114363"/>
          </a:xfrm>
          <a:prstGeom prst="rect">
            <a:avLst/>
          </a:prstGeom>
          <a:effectLst>
            <a:outerShdw blurRad="25400" dist="25400" dir="2700000" rotWithShape="0">
              <a:srgbClr val="FFFFFF">
                <a:alpha val="50000"/>
              </a:srgbClr>
            </a:outerShdw>
          </a:effectLst>
        </p:spPr>
      </p:pic>
      <p:pic>
        <p:nvPicPr>
          <p:cNvPr id="19" name="Picture 18"/>
          <p:cNvPicPr/>
          <p:nvPr userDrawn="1"/>
        </p:nvPicPr>
        <p:blipFill>
          <a:blip r:embed="rId10">
            <a:alphaModFix amt="45000"/>
          </a:blip>
          <a:stretch>
            <a:fillRect/>
          </a:stretch>
        </p:blipFill>
        <p:spPr>
          <a:xfrm>
            <a:off x="-57150" y="158748"/>
            <a:ext cx="13119100" cy="114363"/>
          </a:xfrm>
          <a:prstGeom prst="rect">
            <a:avLst/>
          </a:prstGeom>
          <a:effectLst>
            <a:outerShdw blurRad="25400" dist="25400" dir="2700000" rotWithShape="0">
              <a:srgbClr val="FFFFFF">
                <a:alpha val="50000"/>
              </a:srgbClr>
            </a:outerShdw>
          </a:effectLst>
        </p:spPr>
      </p:pic>
      <p:sp>
        <p:nvSpPr>
          <p:cNvPr id="20" name="Shape 27"/>
          <p:cNvSpPr>
            <a:spLocks noGrp="1"/>
          </p:cNvSpPr>
          <p:nvPr>
            <p:ph type="title"/>
          </p:nvPr>
        </p:nvSpPr>
        <p:spPr>
          <a:xfrm>
            <a:off x="3403600" y="3492500"/>
            <a:ext cx="6210300" cy="2260600"/>
          </a:xfrm>
          <a:prstGeom prst="rect">
            <a:avLst/>
          </a:prstGeom>
          <a:solidFill>
            <a:srgbClr val="F0E9D0"/>
          </a:solidFill>
          <a:ln w="9525">
            <a:bevel/>
          </a:ln>
        </p:spPr>
        <p:txBody>
          <a:bodyPr/>
          <a:lstStyle>
            <a:lvl1pPr>
              <a:defRPr sz="7400">
                <a:solidFill>
                  <a:srgbClr val="778F91"/>
                </a:solidFill>
              </a:defRPr>
            </a:lvl1pPr>
          </a:lstStyle>
          <a:p>
            <a:pPr lvl="0">
              <a:defRPr sz="1800">
                <a:solidFill>
                  <a:srgbClr val="000000"/>
                </a:solidFill>
                <a:effectLst/>
              </a:defRPr>
            </a:pPr>
            <a:r>
              <a:rPr sz="7400">
                <a:solidFill>
                  <a:srgbClr val="778F91"/>
                </a:solidFill>
                <a:effectLst>
                  <a:outerShdw blurRad="25400" dist="25400" dir="2700000" rotWithShape="0">
                    <a:srgbClr val="FFFFFF">
                      <a:alpha val="50000"/>
                    </a:srgbClr>
                  </a:outerShdw>
                </a:effectLst>
              </a:rPr>
              <a:t>Title Text</a:t>
            </a:r>
          </a:p>
        </p:txBody>
      </p:sp>
      <p:sp>
        <p:nvSpPr>
          <p:cNvPr id="21" name="Shape 28"/>
          <p:cNvSpPr>
            <a:spLocks noGrp="1"/>
          </p:cNvSpPr>
          <p:nvPr>
            <p:ph type="body" idx="1" hasCustomPrompt="1"/>
          </p:nvPr>
        </p:nvSpPr>
        <p:spPr>
          <a:xfrm>
            <a:off x="3365500" y="5613400"/>
            <a:ext cx="6273800" cy="533400"/>
          </a:xfrm>
          <a:prstGeom prst="rect">
            <a:avLst/>
          </a:prstGeom>
          <a:solidFill>
            <a:srgbClr val="F0E9D0"/>
          </a:solidFill>
          <a:ln w="9525">
            <a:bevel/>
          </a:ln>
        </p:spPr>
        <p:txBody>
          <a:bodyPr/>
          <a:lstStyle>
            <a:lvl1pPr>
              <a:lnSpc>
                <a:spcPct val="100000"/>
              </a:lnSpc>
              <a:spcBef>
                <a:spcPts val="0"/>
              </a:spcBef>
              <a:defRPr i="0" spc="-56">
                <a:solidFill>
                  <a:srgbClr val="93816D"/>
                </a:solidFill>
                <a:effectLst>
                  <a:outerShdw blurRad="25400" dist="25400" dir="2700000" rotWithShape="0">
                    <a:srgbClr val="FFFFFF">
                      <a:alpha val="50000"/>
                    </a:srgbClr>
                  </a:outerShdw>
                </a:effectLst>
              </a:defRPr>
            </a:lvl1pPr>
            <a:lvl2pPr>
              <a:lnSpc>
                <a:spcPct val="100000"/>
              </a:lnSpc>
              <a:spcBef>
                <a:spcPts val="0"/>
              </a:spcBef>
              <a:defRPr i="0" spc="-56">
                <a:solidFill>
                  <a:srgbClr val="93816D"/>
                </a:solidFill>
                <a:effectLst>
                  <a:outerShdw blurRad="25400" dist="25400" dir="2700000" rotWithShape="0">
                    <a:srgbClr val="FFFFFF">
                      <a:alpha val="50000"/>
                    </a:srgbClr>
                  </a:outerShdw>
                </a:effectLst>
              </a:defRPr>
            </a:lvl2pPr>
            <a:lvl3pPr>
              <a:lnSpc>
                <a:spcPct val="100000"/>
              </a:lnSpc>
              <a:spcBef>
                <a:spcPts val="0"/>
              </a:spcBef>
              <a:defRPr i="0" spc="-56">
                <a:solidFill>
                  <a:srgbClr val="93816D"/>
                </a:solidFill>
                <a:effectLst>
                  <a:outerShdw blurRad="25400" dist="25400" dir="2700000" rotWithShape="0">
                    <a:srgbClr val="FFFFFF">
                      <a:alpha val="50000"/>
                    </a:srgbClr>
                  </a:outerShdw>
                </a:effectLst>
              </a:defRPr>
            </a:lvl3pPr>
            <a:lvl4pPr>
              <a:lnSpc>
                <a:spcPct val="100000"/>
              </a:lnSpc>
              <a:spcBef>
                <a:spcPts val="0"/>
              </a:spcBef>
              <a:defRPr i="0" spc="-56">
                <a:solidFill>
                  <a:srgbClr val="93816D"/>
                </a:solidFill>
                <a:effectLst>
                  <a:outerShdw blurRad="25400" dist="25400" dir="2700000" rotWithShape="0">
                    <a:srgbClr val="FFFFFF">
                      <a:alpha val="50000"/>
                    </a:srgbClr>
                  </a:outerShdw>
                </a:effectLst>
              </a:defRPr>
            </a:lvl4pPr>
            <a:lvl5pPr>
              <a:lnSpc>
                <a:spcPct val="100000"/>
              </a:lnSpc>
              <a:spcBef>
                <a:spcPts val="0"/>
              </a:spcBef>
              <a:defRPr i="0" spc="-56">
                <a:solidFill>
                  <a:srgbClr val="93816D"/>
                </a:solidFill>
                <a:effectLst>
                  <a:outerShdw blurRad="25400" dist="25400" dir="2700000" rotWithShape="0">
                    <a:srgbClr val="FFFFFF">
                      <a:alpha val="50000"/>
                    </a:srgbClr>
                  </a:outerShdw>
                </a:effectLst>
              </a:defRPr>
            </a:lvl5pPr>
          </a:lstStyle>
          <a:p>
            <a:pPr lvl="0">
              <a:defRPr sz="1800" spc="0">
                <a:solidFill>
                  <a:srgbClr val="000000"/>
                </a:solidFill>
                <a:effectLst/>
              </a:defRPr>
            </a:pPr>
            <a:r>
              <a:rPr sz="2800" spc="-56" dirty="0">
                <a:solidFill>
                  <a:srgbClr val="93816D"/>
                </a:solidFill>
                <a:effectLst>
                  <a:outerShdw blurRad="25400" dist="25400" dir="2700000" rotWithShape="0">
                    <a:srgbClr val="FFFFFF">
                      <a:alpha val="50000"/>
                    </a:srgbClr>
                  </a:outerShdw>
                </a:effectLst>
              </a:rPr>
              <a:t>Body Level One</a:t>
            </a:r>
          </a:p>
        </p:txBody>
      </p:sp>
    </p:spTree>
    <p:extLst>
      <p:ext uri="{BB962C8B-B14F-4D97-AF65-F5344CB8AC3E}">
        <p14:creationId xmlns:p14="http://schemas.microsoft.com/office/powerpoint/2010/main" val="33274031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2">
    <p:spTree>
      <p:nvGrpSpPr>
        <p:cNvPr id="1" name=""/>
        <p:cNvGrpSpPr/>
        <p:nvPr/>
      </p:nvGrpSpPr>
      <p:grpSpPr>
        <a:xfrm>
          <a:off x="0" y="0"/>
          <a:ext cx="0" cy="0"/>
          <a:chOff x="0" y="0"/>
          <a:chExt cx="0" cy="0"/>
        </a:xfrm>
      </p:grpSpPr>
      <p:sp>
        <p:nvSpPr>
          <p:cNvPr id="3" name="Shape 36"/>
          <p:cNvSpPr>
            <a:spLocks noGrp="1"/>
          </p:cNvSpPr>
          <p:nvPr>
            <p:ph type="title"/>
          </p:nvPr>
        </p:nvSpPr>
        <p:spPr>
          <a:xfrm>
            <a:off x="965200" y="393700"/>
            <a:ext cx="11074400" cy="1524000"/>
          </a:xfrm>
          <a:prstGeom prst="rect">
            <a:avLst/>
          </a:prstGeom>
        </p:spPr>
        <p:txBody>
          <a:bodyPr/>
          <a:lstStyle>
            <a:lvl1pPr>
              <a:defRPr>
                <a:solidFill>
                  <a:srgbClr val="778F91"/>
                </a:solidFill>
              </a:defRPr>
            </a:lvl1pPr>
          </a:lstStyle>
          <a:p>
            <a:pPr lvl="0">
              <a:defRPr sz="1800">
                <a:solidFill>
                  <a:srgbClr val="000000"/>
                </a:solidFill>
                <a:effectLst/>
              </a:defRPr>
            </a:pPr>
            <a:r>
              <a:rPr sz="4800">
                <a:solidFill>
                  <a:srgbClr val="778F91"/>
                </a:solidFill>
                <a:effectLst>
                  <a:outerShdw blurRad="25400" dist="25400" dir="2700000" rotWithShape="0">
                    <a:srgbClr val="FFFFFF">
                      <a:alpha val="50000"/>
                    </a:srgbClr>
                  </a:outerShdw>
                </a:effectLst>
              </a:rPr>
              <a:t>Title Text</a:t>
            </a:r>
          </a:p>
        </p:txBody>
      </p:sp>
      <p:sp>
        <p:nvSpPr>
          <p:cNvPr id="4" name="Shape 37"/>
          <p:cNvSpPr>
            <a:spLocks noGrp="1"/>
          </p:cNvSpPr>
          <p:nvPr>
            <p:ph type="body" idx="1" hasCustomPrompt="1"/>
          </p:nvPr>
        </p:nvSpPr>
        <p:spPr>
          <a:xfrm>
            <a:off x="965200" y="2692400"/>
            <a:ext cx="11074400" cy="6172200"/>
          </a:xfrm>
          <a:prstGeom prst="rect">
            <a:avLst/>
          </a:prstGeom>
        </p:spPr>
        <p:txBody>
          <a:bodyPr anchor="ctr"/>
          <a:lstStyle>
            <a:lvl1pPr marL="0" marR="0" indent="0" algn="l" defTabSz="584200" eaLnBrk="1" fontAlgn="auto" latinLnBrk="0" hangingPunct="1">
              <a:lnSpc>
                <a:spcPct val="110000"/>
              </a:lnSpc>
              <a:spcBef>
                <a:spcPts val="2000"/>
              </a:spcBef>
              <a:spcAft>
                <a:spcPts val="0"/>
              </a:spcAft>
              <a:buClrTx/>
              <a:buSzTx/>
              <a:buFontTx/>
              <a:buNone/>
              <a:tabLst/>
              <a:defRPr sz="1800" i="0">
                <a:solidFill>
                  <a:srgbClr val="000000"/>
                </a:solidFill>
              </a:defRPr>
            </a:lvl1pPr>
            <a:lvl2pPr algn="l"/>
            <a:lvl3pPr algn="l"/>
            <a:lvl4pPr algn="l"/>
            <a:lvl5pPr algn="l"/>
          </a:lstStyle>
          <a:p>
            <a:pPr marL="0" marR="0" lvl="0" indent="0" algn="l" defTabSz="584200" eaLnBrk="1" fontAlgn="auto" latinLnBrk="0" hangingPunct="1">
              <a:lnSpc>
                <a:spcPct val="110000"/>
              </a:lnSpc>
              <a:spcBef>
                <a:spcPts val="2000"/>
              </a:spcBef>
              <a:spcAft>
                <a:spcPts val="0"/>
              </a:spcAft>
              <a:buClrTx/>
              <a:buSzTx/>
              <a:buFontTx/>
              <a:buNone/>
              <a:tabLst/>
              <a:defRPr sz="1800" i="0">
                <a:solidFill>
                  <a:srgbClr val="000000"/>
                </a:solidFill>
              </a:defRPr>
            </a:pPr>
            <a:r>
              <a:rPr lang="en-GB" altLang="zh-CN" sz="2800" spc="-56" dirty="0">
                <a:solidFill>
                  <a:srgbClr val="93816D"/>
                </a:solidFill>
                <a:effectLst>
                  <a:outerShdw blurRad="25400" dist="25400" dir="2700000" rotWithShape="0">
                    <a:srgbClr val="FFFFFF">
                      <a:alpha val="50000"/>
                    </a:srgbClr>
                  </a:outerShdw>
                </a:effectLst>
              </a:rPr>
              <a:t>Body Level One</a:t>
            </a:r>
          </a:p>
        </p:txBody>
      </p:sp>
    </p:spTree>
    <p:extLst>
      <p:ext uri="{BB962C8B-B14F-4D97-AF65-F5344CB8AC3E}">
        <p14:creationId xmlns:p14="http://schemas.microsoft.com/office/powerpoint/2010/main" val="26904110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hoto &amp; Text">
    <p:spTree>
      <p:nvGrpSpPr>
        <p:cNvPr id="1" name=""/>
        <p:cNvGrpSpPr/>
        <p:nvPr/>
      </p:nvGrpSpPr>
      <p:grpSpPr>
        <a:xfrm>
          <a:off x="0" y="0"/>
          <a:ext cx="0" cy="0"/>
          <a:chOff x="0" y="0"/>
          <a:chExt cx="0" cy="0"/>
        </a:xfrm>
      </p:grpSpPr>
      <p:sp>
        <p:nvSpPr>
          <p:cNvPr id="3" name="Shape 45"/>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a:solidFill>
                  <a:srgbClr val="8E7D6A"/>
                </a:solidFill>
                <a:effectLst>
                  <a:outerShdw blurRad="25400" dist="25400" dir="2700000" rotWithShape="0">
                    <a:srgbClr val="FFFFFF">
                      <a:alpha val="50000"/>
                    </a:srgbClr>
                  </a:outerShdw>
                </a:effectLst>
              </a:rPr>
              <a:t>Title Text</a:t>
            </a:r>
          </a:p>
        </p:txBody>
      </p:sp>
      <p:sp>
        <p:nvSpPr>
          <p:cNvPr id="4" name="Shape 37"/>
          <p:cNvSpPr>
            <a:spLocks noGrp="1"/>
          </p:cNvSpPr>
          <p:nvPr>
            <p:ph type="body" idx="1"/>
          </p:nvPr>
        </p:nvSpPr>
        <p:spPr>
          <a:xfrm>
            <a:off x="7620000" y="2692400"/>
            <a:ext cx="4419600" cy="6172200"/>
          </a:xfrm>
          <a:prstGeom prst="rect">
            <a:avLst/>
          </a:prstGeom>
        </p:spPr>
        <p:txBody>
          <a:bodyPr anchor="ctr"/>
          <a:lstStyle>
            <a:lvl1pPr algn="l"/>
            <a:lvl2pPr algn="l"/>
            <a:lvl3pPr algn="l"/>
            <a:lvl4pPr algn="l"/>
            <a:lvl5pPr algn="l"/>
          </a:lstStyle>
          <a:p>
            <a:pPr lvl="0">
              <a:defRPr sz="1800" i="0">
                <a:solidFill>
                  <a:srgbClr val="000000"/>
                </a:solidFill>
              </a:defRPr>
            </a:pPr>
            <a:r>
              <a:rPr sz="2800" i="1">
                <a:solidFill>
                  <a:srgbClr val="778F91"/>
                </a:solidFill>
              </a:rPr>
              <a:t>Body Level One</a:t>
            </a:r>
          </a:p>
          <a:p>
            <a:pPr lvl="1">
              <a:defRPr sz="1800" i="0">
                <a:solidFill>
                  <a:srgbClr val="000000"/>
                </a:solidFill>
              </a:defRPr>
            </a:pPr>
            <a:r>
              <a:rPr sz="2800" i="1">
                <a:solidFill>
                  <a:srgbClr val="778F91"/>
                </a:solidFill>
              </a:rPr>
              <a:t>Body Level Two</a:t>
            </a:r>
          </a:p>
          <a:p>
            <a:pPr lvl="2">
              <a:defRPr sz="1800" i="0">
                <a:solidFill>
                  <a:srgbClr val="000000"/>
                </a:solidFill>
              </a:defRPr>
            </a:pPr>
            <a:r>
              <a:rPr sz="2800" i="1">
                <a:solidFill>
                  <a:srgbClr val="778F91"/>
                </a:solidFill>
              </a:rPr>
              <a:t>Body Level Three</a:t>
            </a:r>
          </a:p>
          <a:p>
            <a:pPr lvl="3">
              <a:defRPr sz="1800" i="0">
                <a:solidFill>
                  <a:srgbClr val="000000"/>
                </a:solidFill>
              </a:defRPr>
            </a:pPr>
            <a:r>
              <a:rPr sz="2800" i="1">
                <a:solidFill>
                  <a:srgbClr val="778F91"/>
                </a:solidFill>
              </a:rPr>
              <a:t>Body Level Four</a:t>
            </a:r>
          </a:p>
          <a:p>
            <a:pPr lvl="4">
              <a:defRPr sz="1800" i="0">
                <a:solidFill>
                  <a:srgbClr val="000000"/>
                </a:solidFill>
              </a:defRPr>
            </a:pPr>
            <a:r>
              <a:rPr sz="2800" i="1">
                <a:solidFill>
                  <a:srgbClr val="778F91"/>
                </a:solidFill>
              </a:rPr>
              <a:t>Body Level Five</a:t>
            </a:r>
          </a:p>
        </p:txBody>
      </p:sp>
      <p:sp>
        <p:nvSpPr>
          <p:cNvPr id="6" name="Picture Placeholder 5"/>
          <p:cNvSpPr>
            <a:spLocks noGrp="1"/>
          </p:cNvSpPr>
          <p:nvPr>
            <p:ph type="pic" sz="quarter" idx="10"/>
          </p:nvPr>
        </p:nvSpPr>
        <p:spPr>
          <a:xfrm>
            <a:off x="965200" y="2692400"/>
            <a:ext cx="6337300" cy="6172200"/>
          </a:xfrm>
        </p:spPr>
        <p:txBody>
          <a:bodyPr vert="horz"/>
          <a:lstStyle/>
          <a:p>
            <a:endParaRPr lang="en-US"/>
          </a:p>
        </p:txBody>
      </p:sp>
    </p:spTree>
    <p:extLst>
      <p:ext uri="{BB962C8B-B14F-4D97-AF65-F5344CB8AC3E}">
        <p14:creationId xmlns:p14="http://schemas.microsoft.com/office/powerpoint/2010/main" val="415169968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9D0"/>
        </a:solidFill>
        <a:effectLst/>
      </p:bgPr>
    </p:bg>
    <p:spTree>
      <p:nvGrpSpPr>
        <p:cNvPr id="1" name=""/>
        <p:cNvGrpSpPr/>
        <p:nvPr/>
      </p:nvGrpSpPr>
      <p:grpSpPr>
        <a:xfrm>
          <a:off x="0" y="0"/>
          <a:ext cx="0" cy="0"/>
          <a:chOff x="0" y="0"/>
          <a:chExt cx="0" cy="0"/>
        </a:xfrm>
      </p:grpSpPr>
      <p:grpSp>
        <p:nvGrpSpPr>
          <p:cNvPr id="7" name="Group 7"/>
          <p:cNvGrpSpPr/>
          <p:nvPr/>
        </p:nvGrpSpPr>
        <p:grpSpPr>
          <a:xfrm>
            <a:off x="-57150" y="2286000"/>
            <a:ext cx="13119100" cy="7308852"/>
            <a:chOff x="-57150" y="0"/>
            <a:chExt cx="13119100" cy="7308851"/>
          </a:xfrm>
        </p:grpSpPr>
        <p:pic>
          <p:nvPicPr>
            <p:cNvPr id="2" name="Picture 1"/>
            <p:cNvPicPr/>
            <p:nvPr/>
          </p:nvPicPr>
          <p:blipFill>
            <a:blip r:embed="rId5">
              <a:alphaModFix amt="45000"/>
            </a:blip>
            <a:stretch>
              <a:fillRect/>
            </a:stretch>
          </p:blipFill>
          <p:spPr>
            <a:xfrm>
              <a:off x="-57150" y="7194489"/>
              <a:ext cx="13119100" cy="114363"/>
            </a:xfrm>
            <a:prstGeom prst="rect">
              <a:avLst/>
            </a:prstGeom>
            <a:effectLst>
              <a:outerShdw blurRad="25400" dist="25400" dir="2700000" rotWithShape="0">
                <a:srgbClr val="FFFFFF">
                  <a:alpha val="50000"/>
                </a:srgbClr>
              </a:outerShdw>
            </a:effectLst>
          </p:spPr>
        </p:pic>
        <p:grpSp>
          <p:nvGrpSpPr>
            <p:cNvPr id="6" name="Group 6"/>
            <p:cNvGrpSpPr/>
            <p:nvPr/>
          </p:nvGrpSpPr>
          <p:grpSpPr>
            <a:xfrm>
              <a:off x="507634" y="0"/>
              <a:ext cx="11992397" cy="891790"/>
              <a:chOff x="0" y="0"/>
              <a:chExt cx="11992396" cy="891789"/>
            </a:xfrm>
          </p:grpSpPr>
          <p:sp>
            <p:nvSpPr>
              <p:cNvPr id="3" name="Shape 3"/>
              <p:cNvSpPr/>
              <p:nvPr/>
            </p:nvSpPr>
            <p:spPr>
              <a:xfrm>
                <a:off x="0" y="0"/>
                <a:ext cx="11989166" cy="533400"/>
              </a:xfrm>
              <a:custGeom>
                <a:avLst/>
                <a:gdLst/>
                <a:ahLst/>
                <a:cxnLst>
                  <a:cxn ang="0">
                    <a:pos x="wd2" y="hd2"/>
                  </a:cxn>
                  <a:cxn ang="5400000">
                    <a:pos x="wd2" y="hd2"/>
                  </a:cxn>
                  <a:cxn ang="10800000">
                    <a:pos x="wd2" y="hd2"/>
                  </a:cxn>
                  <a:cxn ang="16200000">
                    <a:pos x="wd2" y="hd2"/>
                  </a:cxn>
                </a:cxnLst>
                <a:rect l="0" t="0" r="r" b="b"/>
                <a:pathLst>
                  <a:path w="21600" h="20267" extrusionOk="0">
                    <a:moveTo>
                      <a:pt x="0" y="164"/>
                    </a:moveTo>
                    <a:lnTo>
                      <a:pt x="21203" y="0"/>
                    </a:lnTo>
                    <a:cubicBezTo>
                      <a:pt x="21203" y="0"/>
                      <a:pt x="21600" y="414"/>
                      <a:pt x="21600" y="11007"/>
                    </a:cubicBezTo>
                    <a:cubicBezTo>
                      <a:pt x="21600" y="21600"/>
                      <a:pt x="21134" y="20207"/>
                      <a:pt x="21134" y="20207"/>
                    </a:cubicBezTo>
                  </a:path>
                </a:pathLst>
              </a:custGeom>
              <a:noFill/>
              <a:ln w="50800" cap="flat">
                <a:solidFill>
                  <a:srgbClr val="D4C7AE"/>
                </a:solidFill>
                <a:custDash>
                  <a:ds d="200000" sp="200000"/>
                </a:custDash>
                <a:miter lim="400000"/>
              </a:ln>
              <a:effectLst>
                <a:outerShdw blurRad="25400" dist="25400" dir="2700000" rotWithShape="0">
                  <a:srgbClr val="FFFFFF">
                    <a:alpha val="50000"/>
                  </a:srgbClr>
                </a:outerShdw>
              </a:effectLst>
            </p:spPr>
            <p:txBody>
              <a:bodyPr wrap="square" lIns="0" tIns="0" rIns="0" bIns="0" numCol="1" anchor="ctr">
                <a:noAutofit/>
              </a:bodyPr>
              <a:lstStyle/>
              <a:p>
                <a:pPr lvl="0" algn="r">
                  <a:defRPr>
                    <a:solidFill>
                      <a:srgbClr val="FFFFFF"/>
                    </a:solidFill>
                  </a:defRPr>
                </a:pPr>
                <a:endParaRPr/>
              </a:p>
            </p:txBody>
          </p:sp>
          <p:pic>
            <p:nvPicPr>
              <p:cNvPr id="4" name="Picture 3"/>
              <p:cNvPicPr/>
              <p:nvPr/>
            </p:nvPicPr>
            <p:blipFill>
              <a:blip r:embed="rId6"/>
              <a:stretch>
                <a:fillRect/>
              </a:stretch>
            </p:blipFill>
            <p:spPr>
              <a:xfrm rot="20750490" flipH="1">
                <a:off x="11457098" y="254416"/>
                <a:ext cx="385784" cy="361637"/>
              </a:xfrm>
              <a:prstGeom prst="rect">
                <a:avLst/>
              </a:prstGeom>
              <a:effectLst>
                <a:outerShdw blurRad="25400" dist="25400" dir="2700000" rotWithShape="0">
                  <a:srgbClr val="FFFFFF">
                    <a:alpha val="50000"/>
                  </a:srgbClr>
                </a:outerShdw>
              </a:effectLst>
            </p:spPr>
          </p:pic>
          <p:pic>
            <p:nvPicPr>
              <p:cNvPr id="5" name="Picture 4"/>
              <p:cNvPicPr/>
              <p:nvPr/>
            </p:nvPicPr>
            <p:blipFill>
              <a:blip r:embed="rId7"/>
              <a:stretch>
                <a:fillRect/>
              </a:stretch>
            </p:blipFill>
            <p:spPr>
              <a:xfrm rot="20750490" flipH="1">
                <a:off x="11497103" y="473258"/>
                <a:ext cx="457205" cy="368207"/>
              </a:xfrm>
              <a:prstGeom prst="rect">
                <a:avLst/>
              </a:prstGeom>
              <a:effectLst>
                <a:outerShdw blurRad="25400" dist="25400" dir="2700000" rotWithShape="0">
                  <a:srgbClr val="FFFFFF">
                    <a:alpha val="50000"/>
                  </a:srgbClr>
                </a:outerShdw>
              </a:effectLst>
            </p:spPr>
          </p:pic>
        </p:grpSp>
      </p:grpSp>
      <p:sp>
        <p:nvSpPr>
          <p:cNvPr id="8" name="Shape 8"/>
          <p:cNvSpPr>
            <a:spLocks noGrp="1"/>
          </p:cNvSpPr>
          <p:nvPr>
            <p:ph type="title"/>
          </p:nvPr>
        </p:nvSpPr>
        <p:spPr>
          <a:xfrm>
            <a:off x="965200" y="393700"/>
            <a:ext cx="11074400" cy="1524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defRPr sz="1800">
                <a:solidFill>
                  <a:srgbClr val="000000"/>
                </a:solidFill>
                <a:effectLst/>
              </a:defRPr>
            </a:pPr>
            <a:r>
              <a:rPr sz="4800">
                <a:solidFill>
                  <a:srgbClr val="8E7D6A"/>
                </a:solidFill>
                <a:effectLst>
                  <a:outerShdw blurRad="25400" dist="25400" dir="2700000" rotWithShape="0">
                    <a:srgbClr val="FFFFFF">
                      <a:alpha val="50000"/>
                    </a:srgbClr>
                  </a:outerShdw>
                </a:effectLst>
              </a:rPr>
              <a:t>Title Text</a:t>
            </a:r>
          </a:p>
        </p:txBody>
      </p:sp>
      <p:sp>
        <p:nvSpPr>
          <p:cNvPr id="9" name="Shape 9"/>
          <p:cNvSpPr>
            <a:spLocks noGrp="1"/>
          </p:cNvSpPr>
          <p:nvPr>
            <p:ph type="body" idx="1"/>
          </p:nvPr>
        </p:nvSpPr>
        <p:spPr>
          <a:xfrm>
            <a:off x="965200" y="5067599"/>
            <a:ext cx="11074400" cy="3797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defRPr sz="1800" i="0">
                <a:solidFill>
                  <a:srgbClr val="000000"/>
                </a:solidFill>
              </a:defRPr>
            </a:pPr>
            <a:r>
              <a:rPr sz="2800" i="1">
                <a:solidFill>
                  <a:srgbClr val="778F91"/>
                </a:solidFill>
              </a:rPr>
              <a:t>Body Level One</a:t>
            </a:r>
          </a:p>
          <a:p>
            <a:pPr lvl="1">
              <a:defRPr sz="1800" i="0">
                <a:solidFill>
                  <a:srgbClr val="000000"/>
                </a:solidFill>
              </a:defRPr>
            </a:pPr>
            <a:r>
              <a:rPr sz="2800" i="1">
                <a:solidFill>
                  <a:srgbClr val="778F91"/>
                </a:solidFill>
              </a:rPr>
              <a:t>Body Level Two</a:t>
            </a:r>
          </a:p>
          <a:p>
            <a:pPr lvl="2">
              <a:defRPr sz="1800" i="0">
                <a:solidFill>
                  <a:srgbClr val="000000"/>
                </a:solidFill>
              </a:defRPr>
            </a:pPr>
            <a:r>
              <a:rPr sz="2800" i="1">
                <a:solidFill>
                  <a:srgbClr val="778F91"/>
                </a:solidFill>
              </a:rPr>
              <a:t>Body Level Three</a:t>
            </a:r>
          </a:p>
          <a:p>
            <a:pPr lvl="3">
              <a:defRPr sz="1800" i="0">
                <a:solidFill>
                  <a:srgbClr val="000000"/>
                </a:solidFill>
              </a:defRPr>
            </a:pPr>
            <a:r>
              <a:rPr sz="2800" i="1">
                <a:solidFill>
                  <a:srgbClr val="778F91"/>
                </a:solidFill>
              </a:rPr>
              <a:t>Body Level Four</a:t>
            </a:r>
          </a:p>
          <a:p>
            <a:pPr lvl="4">
              <a:defRPr sz="1800" i="0">
                <a:solidFill>
                  <a:srgbClr val="000000"/>
                </a:solidFill>
              </a:defRPr>
            </a:pPr>
            <a:r>
              <a:rPr sz="2800" i="1">
                <a:solidFill>
                  <a:srgbClr val="778F91"/>
                </a:solidFill>
              </a:rPr>
              <a:t>Body Level Five</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ransition spd="med"/>
  <p:txStyles>
    <p:titleStyle>
      <a:lvl1pPr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1pPr>
      <a:lvl2pPr indent="228600"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2pPr>
      <a:lvl3pPr indent="457200"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3pPr>
      <a:lvl4pPr indent="685800"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4pPr>
      <a:lvl5pPr indent="914400"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5pPr>
      <a:lvl6pPr indent="1143000"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6pPr>
      <a:lvl7pPr indent="1371600"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7pPr>
      <a:lvl8pPr indent="1600200"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8pPr>
      <a:lvl9pPr indent="1828800" algn="ctr" defTabSz="584200">
        <a:lnSpc>
          <a:spcPct val="80000"/>
        </a:lnSpc>
        <a:defRPr sz="4800">
          <a:solidFill>
            <a:srgbClr val="8E7D6A"/>
          </a:solidFill>
          <a:effectLst>
            <a:outerShdw blurRad="25400" dist="25400" dir="2700000" rotWithShape="0">
              <a:srgbClr val="FFFFFF">
                <a:alpha val="50000"/>
              </a:srgbClr>
            </a:outerShdw>
          </a:effectLst>
          <a:latin typeface="+mj-lt"/>
          <a:ea typeface="+mj-ea"/>
          <a:cs typeface="+mj-cs"/>
          <a:sym typeface="American Typewriter"/>
        </a:defRPr>
      </a:lvl9pPr>
    </p:titleStyle>
    <p:bodyStyle>
      <a:lvl1pPr algn="ctr" defTabSz="584200">
        <a:lnSpc>
          <a:spcPct val="110000"/>
        </a:lnSpc>
        <a:spcBef>
          <a:spcPts val="2000"/>
        </a:spcBef>
        <a:defRPr sz="2800" i="1">
          <a:solidFill>
            <a:srgbClr val="778F91"/>
          </a:solidFill>
          <a:latin typeface="+mn-lt"/>
          <a:ea typeface="+mn-ea"/>
          <a:cs typeface="+mn-cs"/>
          <a:sym typeface="Skia Regular"/>
        </a:defRPr>
      </a:lvl1pPr>
      <a:lvl2pPr algn="ctr" defTabSz="584200">
        <a:lnSpc>
          <a:spcPct val="110000"/>
        </a:lnSpc>
        <a:spcBef>
          <a:spcPts val="2000"/>
        </a:spcBef>
        <a:defRPr sz="2800" i="1">
          <a:solidFill>
            <a:srgbClr val="778F91"/>
          </a:solidFill>
          <a:latin typeface="+mn-lt"/>
          <a:ea typeface="+mn-ea"/>
          <a:cs typeface="+mn-cs"/>
          <a:sym typeface="Skia Regular"/>
        </a:defRPr>
      </a:lvl2pPr>
      <a:lvl3pPr algn="ctr" defTabSz="584200">
        <a:lnSpc>
          <a:spcPct val="110000"/>
        </a:lnSpc>
        <a:spcBef>
          <a:spcPts val="2000"/>
        </a:spcBef>
        <a:defRPr sz="2800" i="1">
          <a:solidFill>
            <a:srgbClr val="778F91"/>
          </a:solidFill>
          <a:latin typeface="+mn-lt"/>
          <a:ea typeface="+mn-ea"/>
          <a:cs typeface="+mn-cs"/>
          <a:sym typeface="Skia Regular"/>
        </a:defRPr>
      </a:lvl3pPr>
      <a:lvl4pPr algn="ctr" defTabSz="584200">
        <a:lnSpc>
          <a:spcPct val="110000"/>
        </a:lnSpc>
        <a:spcBef>
          <a:spcPts val="2000"/>
        </a:spcBef>
        <a:defRPr sz="2800" i="1">
          <a:solidFill>
            <a:srgbClr val="778F91"/>
          </a:solidFill>
          <a:latin typeface="+mn-lt"/>
          <a:ea typeface="+mn-ea"/>
          <a:cs typeface="+mn-cs"/>
          <a:sym typeface="Skia Regular"/>
        </a:defRPr>
      </a:lvl4pPr>
      <a:lvl5pPr algn="ctr" defTabSz="584200">
        <a:lnSpc>
          <a:spcPct val="110000"/>
        </a:lnSpc>
        <a:spcBef>
          <a:spcPts val="2000"/>
        </a:spcBef>
        <a:defRPr sz="2800" i="1">
          <a:solidFill>
            <a:srgbClr val="778F91"/>
          </a:solidFill>
          <a:latin typeface="+mn-lt"/>
          <a:ea typeface="+mn-ea"/>
          <a:cs typeface="+mn-cs"/>
          <a:sym typeface="Skia Regular"/>
        </a:defRPr>
      </a:lvl5pPr>
      <a:lvl6pPr algn="ctr" defTabSz="584200">
        <a:lnSpc>
          <a:spcPct val="110000"/>
        </a:lnSpc>
        <a:spcBef>
          <a:spcPts val="2000"/>
        </a:spcBef>
        <a:defRPr sz="2800" i="1">
          <a:solidFill>
            <a:srgbClr val="778F91"/>
          </a:solidFill>
          <a:latin typeface="+mn-lt"/>
          <a:ea typeface="+mn-ea"/>
          <a:cs typeface="+mn-cs"/>
          <a:sym typeface="Skia Regular"/>
        </a:defRPr>
      </a:lvl6pPr>
      <a:lvl7pPr algn="ctr" defTabSz="584200">
        <a:lnSpc>
          <a:spcPct val="110000"/>
        </a:lnSpc>
        <a:spcBef>
          <a:spcPts val="2000"/>
        </a:spcBef>
        <a:defRPr sz="2800" i="1">
          <a:solidFill>
            <a:srgbClr val="778F91"/>
          </a:solidFill>
          <a:latin typeface="+mn-lt"/>
          <a:ea typeface="+mn-ea"/>
          <a:cs typeface="+mn-cs"/>
          <a:sym typeface="Skia Regular"/>
        </a:defRPr>
      </a:lvl7pPr>
      <a:lvl8pPr algn="ctr" defTabSz="584200">
        <a:lnSpc>
          <a:spcPct val="110000"/>
        </a:lnSpc>
        <a:spcBef>
          <a:spcPts val="2000"/>
        </a:spcBef>
        <a:defRPr sz="2800" i="1">
          <a:solidFill>
            <a:srgbClr val="778F91"/>
          </a:solidFill>
          <a:latin typeface="+mn-lt"/>
          <a:ea typeface="+mn-ea"/>
          <a:cs typeface="+mn-cs"/>
          <a:sym typeface="Skia Regular"/>
        </a:defRPr>
      </a:lvl8pPr>
      <a:lvl9pPr algn="ctr" defTabSz="584200">
        <a:lnSpc>
          <a:spcPct val="110000"/>
        </a:lnSpc>
        <a:spcBef>
          <a:spcPts val="2000"/>
        </a:spcBef>
        <a:defRPr sz="2800" i="1">
          <a:solidFill>
            <a:srgbClr val="778F91"/>
          </a:solidFill>
          <a:latin typeface="+mn-lt"/>
          <a:ea typeface="+mn-ea"/>
          <a:cs typeface="+mn-cs"/>
          <a:sym typeface="Skia Regular"/>
        </a:defRPr>
      </a:lvl9pPr>
    </p:bodyStyle>
    <p:otherStyle>
      <a:lvl1pPr algn="ctr" defTabSz="584200">
        <a:lnSpc>
          <a:spcPct val="80000"/>
        </a:lnSpc>
        <a:defRPr>
          <a:solidFill>
            <a:schemeClr val="tx1"/>
          </a:solidFill>
          <a:latin typeface="+mn-lt"/>
          <a:ea typeface="+mn-ea"/>
          <a:cs typeface="+mn-cs"/>
          <a:sym typeface="Chalkduster"/>
        </a:defRPr>
      </a:lvl1pPr>
      <a:lvl2pPr indent="228600" algn="ctr" defTabSz="584200">
        <a:lnSpc>
          <a:spcPct val="80000"/>
        </a:lnSpc>
        <a:defRPr>
          <a:solidFill>
            <a:schemeClr val="tx1"/>
          </a:solidFill>
          <a:latin typeface="+mn-lt"/>
          <a:ea typeface="+mn-ea"/>
          <a:cs typeface="+mn-cs"/>
          <a:sym typeface="Chalkduster"/>
        </a:defRPr>
      </a:lvl2pPr>
      <a:lvl3pPr indent="457200" algn="ctr" defTabSz="584200">
        <a:lnSpc>
          <a:spcPct val="80000"/>
        </a:lnSpc>
        <a:defRPr>
          <a:solidFill>
            <a:schemeClr val="tx1"/>
          </a:solidFill>
          <a:latin typeface="+mn-lt"/>
          <a:ea typeface="+mn-ea"/>
          <a:cs typeface="+mn-cs"/>
          <a:sym typeface="Chalkduster"/>
        </a:defRPr>
      </a:lvl3pPr>
      <a:lvl4pPr indent="685800" algn="ctr" defTabSz="584200">
        <a:lnSpc>
          <a:spcPct val="80000"/>
        </a:lnSpc>
        <a:defRPr>
          <a:solidFill>
            <a:schemeClr val="tx1"/>
          </a:solidFill>
          <a:latin typeface="+mn-lt"/>
          <a:ea typeface="+mn-ea"/>
          <a:cs typeface="+mn-cs"/>
          <a:sym typeface="Chalkduster"/>
        </a:defRPr>
      </a:lvl4pPr>
      <a:lvl5pPr indent="914400" algn="ctr" defTabSz="584200">
        <a:lnSpc>
          <a:spcPct val="80000"/>
        </a:lnSpc>
        <a:defRPr>
          <a:solidFill>
            <a:schemeClr val="tx1"/>
          </a:solidFill>
          <a:latin typeface="+mn-lt"/>
          <a:ea typeface="+mn-ea"/>
          <a:cs typeface="+mn-cs"/>
          <a:sym typeface="Chalkduster"/>
        </a:defRPr>
      </a:lvl5pPr>
      <a:lvl6pPr indent="1143000" algn="ctr" defTabSz="584200">
        <a:lnSpc>
          <a:spcPct val="80000"/>
        </a:lnSpc>
        <a:defRPr>
          <a:solidFill>
            <a:schemeClr val="tx1"/>
          </a:solidFill>
          <a:latin typeface="+mn-lt"/>
          <a:ea typeface="+mn-ea"/>
          <a:cs typeface="+mn-cs"/>
          <a:sym typeface="Chalkduster"/>
        </a:defRPr>
      </a:lvl6pPr>
      <a:lvl7pPr indent="1371600" algn="ctr" defTabSz="584200">
        <a:lnSpc>
          <a:spcPct val="80000"/>
        </a:lnSpc>
        <a:defRPr>
          <a:solidFill>
            <a:schemeClr val="tx1"/>
          </a:solidFill>
          <a:latin typeface="+mn-lt"/>
          <a:ea typeface="+mn-ea"/>
          <a:cs typeface="+mn-cs"/>
          <a:sym typeface="Chalkduster"/>
        </a:defRPr>
      </a:lvl7pPr>
      <a:lvl8pPr indent="1600200" algn="ctr" defTabSz="584200">
        <a:lnSpc>
          <a:spcPct val="80000"/>
        </a:lnSpc>
        <a:defRPr>
          <a:solidFill>
            <a:schemeClr val="tx1"/>
          </a:solidFill>
          <a:latin typeface="+mn-lt"/>
          <a:ea typeface="+mn-ea"/>
          <a:cs typeface="+mn-cs"/>
          <a:sym typeface="Chalkduster"/>
        </a:defRPr>
      </a:lvl8pPr>
      <a:lvl9pPr indent="1828800" algn="ctr" defTabSz="584200">
        <a:lnSpc>
          <a:spcPct val="80000"/>
        </a:lnSpc>
        <a:defRPr>
          <a:solidFill>
            <a:schemeClr val="tx1"/>
          </a:solidFill>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file:///C:\Users\&#32993;&#38639;&#38639;Paris\AppData\Local\Temp\wps\INetCache\93ecfe1642c060fdf835c543a0e341e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sz="4400" b="0" dirty="0">
                <a:solidFill>
                  <a:srgbClr val="778F91"/>
                </a:solidFill>
                <a:effectLst/>
                <a:latin typeface="+mj-lt"/>
                <a:ea typeface="+mj-ea"/>
                <a:cs typeface="+mj-cs"/>
                <a:sym typeface="American Typewriter"/>
              </a:rPr>
              <a:t>Translation</a:t>
            </a:r>
            <a:r>
              <a:rPr lang="en-GB" altLang="zh-CN" sz="4400" dirty="0">
                <a:effectLst/>
              </a:rPr>
              <a:t>: </a:t>
            </a:r>
            <a:br>
              <a:rPr lang="en-GB" altLang="zh-CN" sz="4400" dirty="0">
                <a:effectLst/>
              </a:rPr>
            </a:br>
            <a:r>
              <a:rPr lang="en-GB" altLang="zh-CN" sz="4400" dirty="0">
                <a:effectLst/>
              </a:rPr>
              <a:t>Oral </a:t>
            </a:r>
            <a:r>
              <a:rPr lang="en-GB" altLang="zh-CN" sz="4400" b="0" dirty="0">
                <a:solidFill>
                  <a:srgbClr val="778F91"/>
                </a:solidFill>
                <a:effectLst/>
                <a:latin typeface="+mj-lt"/>
                <a:ea typeface="+mj-ea"/>
                <a:cs typeface="+mj-cs"/>
                <a:sym typeface="American Typewriter"/>
              </a:rPr>
              <a:t>Interpreting</a:t>
            </a:r>
            <a:r>
              <a:rPr lang="en-GB" altLang="zh-CN" sz="4400" dirty="0">
                <a:effectLst/>
              </a:rPr>
              <a:t> from and into Chinese</a:t>
            </a:r>
            <a:endParaRPr lang="en-US" sz="4400" dirty="0"/>
          </a:p>
        </p:txBody>
      </p:sp>
      <p:sp>
        <p:nvSpPr>
          <p:cNvPr id="3" name="Text Placeholder 2"/>
          <p:cNvSpPr>
            <a:spLocks noGrp="1"/>
          </p:cNvSpPr>
          <p:nvPr>
            <p:ph type="body" idx="1"/>
          </p:nvPr>
        </p:nvSpPr>
        <p:spPr/>
        <p:txBody>
          <a:bodyPr/>
          <a:lstStyle/>
          <a:p>
            <a:r>
              <a:rPr lang="en-GB" altLang="zh-CN" dirty="0">
                <a:effectLst/>
              </a:rPr>
              <a:t>Li </a:t>
            </a:r>
            <a:r>
              <a:rPr lang="en-GB" altLang="zh-CN" dirty="0" err="1">
                <a:effectLst/>
              </a:rPr>
              <a:t>Lifei</a:t>
            </a:r>
            <a:r>
              <a:rPr lang="en-GB" altLang="zh-CN" dirty="0">
                <a:effectLst/>
              </a:rPr>
              <a:t>, Fang </a:t>
            </a:r>
            <a:r>
              <a:rPr lang="en-GB" altLang="zh-CN" dirty="0" err="1">
                <a:effectLst/>
              </a:rPr>
              <a:t>Chuhan</a:t>
            </a:r>
            <a:r>
              <a:rPr lang="en-GB" altLang="zh-CN" dirty="0">
                <a:effectLst/>
              </a:rPr>
              <a:t>, Hu </a:t>
            </a:r>
            <a:r>
              <a:rPr lang="en-GB" altLang="zh-CN" dirty="0" err="1">
                <a:effectLst/>
              </a:rPr>
              <a:t>Wenwen</a:t>
            </a:r>
            <a:r>
              <a:rPr lang="zh-CN" altLang="zh-CN" dirty="0">
                <a:effectLst/>
              </a:rPr>
              <a:t> </a:t>
            </a:r>
            <a:endParaRPr lang="en-US" dirty="0"/>
          </a:p>
        </p:txBody>
      </p:sp>
    </p:spTree>
    <p:extLst>
      <p:ext uri="{BB962C8B-B14F-4D97-AF65-F5344CB8AC3E}">
        <p14:creationId xmlns:p14="http://schemas.microsoft.com/office/powerpoint/2010/main" val="26578996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4A0D0-4632-0C4F-B0FB-9764CA37AADC}"/>
              </a:ext>
            </a:extLst>
          </p:cNvPr>
          <p:cNvSpPr>
            <a:spLocks noGrp="1"/>
          </p:cNvSpPr>
          <p:nvPr>
            <p:ph type="title"/>
          </p:nvPr>
        </p:nvSpPr>
        <p:spPr/>
        <p:txBody>
          <a:bodyPr/>
          <a:lstStyle/>
          <a:p>
            <a:pPr algn="ctr" defTabSz="584200">
              <a:lnSpc>
                <a:spcPct val="80000"/>
              </a:lnSpc>
            </a:pPr>
            <a:r>
              <a:rPr lang="en-US" altLang="zh-CN" sz="3600" b="0" dirty="0">
                <a:solidFill>
                  <a:srgbClr val="778F91"/>
                </a:solidFill>
                <a:effectLst/>
                <a:latin typeface="+mj-lt"/>
                <a:ea typeface="+mj-ea"/>
                <a:cs typeface="+mj-cs"/>
                <a:sym typeface="American Typewriter"/>
              </a:rPr>
              <a:t>1.3 Interpretating in Translating Literary Works</a:t>
            </a:r>
            <a:endParaRPr lang="zh-CN" altLang="zh-CN" sz="3600" b="0" dirty="0">
              <a:solidFill>
                <a:srgbClr val="778F91"/>
              </a:solidFill>
              <a:effectLst/>
              <a:latin typeface="+mj-lt"/>
              <a:ea typeface="+mj-ea"/>
              <a:cs typeface="+mj-cs"/>
              <a:sym typeface="American Typewriter"/>
            </a:endParaRPr>
          </a:p>
        </p:txBody>
      </p:sp>
      <p:sp>
        <p:nvSpPr>
          <p:cNvPr id="9" name="文本框 8">
            <a:extLst>
              <a:ext uri="{FF2B5EF4-FFF2-40B4-BE49-F238E27FC236}">
                <a16:creationId xmlns:a16="http://schemas.microsoft.com/office/drawing/2014/main" id="{BFEE690F-3088-CD42-8FB0-1C4D6DF0C4D7}"/>
              </a:ext>
            </a:extLst>
          </p:cNvPr>
          <p:cNvSpPr txBox="1"/>
          <p:nvPr/>
        </p:nvSpPr>
        <p:spPr>
          <a:xfrm>
            <a:off x="752225" y="6414285"/>
            <a:ext cx="11500349" cy="29456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285750" indent="-285750" algn="l">
              <a:lnSpc>
                <a:spcPct val="110000"/>
              </a:lnSpc>
              <a:spcBef>
                <a:spcPts val="2000"/>
              </a:spcBef>
              <a:buFont typeface="Arial" panose="020B0604020202020204" pitchFamily="34" charset="0"/>
              <a:buChar char="•"/>
            </a:pPr>
            <a:r>
              <a:rPr lang="en-US" altLang="zh-CN" sz="2000" spc="-56" dirty="0">
                <a:solidFill>
                  <a:srgbClr val="93816D"/>
                </a:solidFill>
                <a:latin typeface="Lucida Grande"/>
                <a:ea typeface="Lucida Grande"/>
                <a:cs typeface="Lucida Grande"/>
                <a:sym typeface="Skia Regular"/>
              </a:rPr>
              <a:t>At the end of the Qing Dynasty, </a:t>
            </a:r>
            <a:r>
              <a:rPr lang="en-US" altLang="zh-CN" sz="2000" b="1" spc="-56" dirty="0">
                <a:solidFill>
                  <a:srgbClr val="93816D"/>
                </a:solidFill>
                <a:latin typeface="Lucida Grande"/>
                <a:ea typeface="Lucida Grande"/>
                <a:cs typeface="Lucida Grande"/>
                <a:sym typeface="Skia Regular"/>
              </a:rPr>
              <a:t>Wang Tao</a:t>
            </a:r>
            <a:r>
              <a:rPr lang="en-US" altLang="zh-CN" sz="2000" spc="-56" dirty="0">
                <a:solidFill>
                  <a:srgbClr val="93816D"/>
                </a:solidFill>
                <a:latin typeface="Lucida Grande"/>
                <a:ea typeface="Lucida Grande"/>
                <a:cs typeface="Lucida Grande"/>
                <a:sym typeface="Skia Regular"/>
              </a:rPr>
              <a:t>, an early bourgeois reformist thinker in China, began to assist foreign missionaries in translating books in the </a:t>
            </a:r>
            <a:r>
              <a:rPr lang="en-US" altLang="zh-CN" sz="2000" spc="-56" dirty="0" err="1">
                <a:solidFill>
                  <a:srgbClr val="93816D"/>
                </a:solidFill>
                <a:latin typeface="Lucida Grande"/>
                <a:ea typeface="Lucida Grande"/>
                <a:cs typeface="Lucida Grande"/>
                <a:sym typeface="Skia Regular"/>
              </a:rPr>
              <a:t>Mohai</a:t>
            </a:r>
            <a:r>
              <a:rPr lang="en-US" altLang="zh-CN" sz="2000" spc="-56" dirty="0">
                <a:solidFill>
                  <a:srgbClr val="93816D"/>
                </a:solidFill>
                <a:latin typeface="Lucida Grande"/>
                <a:ea typeface="Lucida Grande"/>
                <a:cs typeface="Lucida Grande"/>
                <a:sym typeface="Skia Regular"/>
              </a:rPr>
              <a:t> Library run by the Shanghai British in 1849. </a:t>
            </a:r>
          </a:p>
          <a:p>
            <a:pPr marL="285750" indent="-285750" algn="l">
              <a:lnSpc>
                <a:spcPct val="110000"/>
              </a:lnSpc>
              <a:spcBef>
                <a:spcPts val="2000"/>
              </a:spcBef>
              <a:buFont typeface="Arial" panose="020B0604020202020204" pitchFamily="34" charset="0"/>
              <a:buChar char="•"/>
            </a:pPr>
            <a:r>
              <a:rPr lang="en-US" altLang="zh-CN" sz="2000" spc="-56" dirty="0">
                <a:solidFill>
                  <a:srgbClr val="93816D"/>
                </a:solidFill>
                <a:latin typeface="Lucida Grande"/>
                <a:ea typeface="Lucida Grande"/>
                <a:cs typeface="Lucida Grande"/>
                <a:sym typeface="Skia Regular"/>
              </a:rPr>
              <a:t>When </a:t>
            </a:r>
            <a:r>
              <a:rPr lang="en-US" altLang="zh-CN" sz="2000" b="1" spc="-56" dirty="0">
                <a:solidFill>
                  <a:srgbClr val="93816D"/>
                </a:solidFill>
                <a:latin typeface="Lucida Grande"/>
                <a:ea typeface="Lucida Grande"/>
                <a:cs typeface="Lucida Grande"/>
                <a:sym typeface="Skia Regular"/>
              </a:rPr>
              <a:t>James </a:t>
            </a:r>
            <a:r>
              <a:rPr lang="en-US" altLang="zh-CN" sz="2000" b="1" spc="-56" dirty="0" err="1">
                <a:solidFill>
                  <a:srgbClr val="93816D"/>
                </a:solidFill>
                <a:latin typeface="Lucida Grande"/>
                <a:ea typeface="Lucida Grande"/>
                <a:cs typeface="Lucida Grande"/>
                <a:sym typeface="Skia Regular"/>
              </a:rPr>
              <a:t>Legge</a:t>
            </a:r>
            <a:r>
              <a:rPr lang="en-US" altLang="zh-CN" sz="2000" spc="-56" dirty="0">
                <a:solidFill>
                  <a:srgbClr val="93816D"/>
                </a:solidFill>
                <a:latin typeface="Lucida Grande"/>
                <a:ea typeface="Lucida Grande"/>
                <a:cs typeface="Lucida Grande"/>
                <a:sym typeface="Skia Regular"/>
              </a:rPr>
              <a:t>, a British missionary, was translating Chinese classics into English, </a:t>
            </a:r>
            <a:r>
              <a:rPr lang="en-US" altLang="zh-CN" sz="2000" b="1" spc="-56" dirty="0">
                <a:solidFill>
                  <a:srgbClr val="93816D"/>
                </a:solidFill>
                <a:latin typeface="Lucida Grande"/>
                <a:ea typeface="Lucida Grande"/>
                <a:cs typeface="Lucida Grande"/>
                <a:sym typeface="Skia Regular"/>
              </a:rPr>
              <a:t>Wang Tao </a:t>
            </a:r>
            <a:r>
              <a:rPr lang="en-US" altLang="zh-CN" sz="2000" spc="-56" dirty="0">
                <a:solidFill>
                  <a:srgbClr val="93816D"/>
                </a:solidFill>
                <a:latin typeface="Lucida Grande"/>
                <a:ea typeface="Lucida Grande"/>
                <a:cs typeface="Lucida Grande"/>
                <a:sym typeface="Skia Regular"/>
              </a:rPr>
              <a:t>helped his assistant translate them.</a:t>
            </a:r>
          </a:p>
          <a:p>
            <a:pPr marL="285750" indent="-285750" algn="l">
              <a:lnSpc>
                <a:spcPct val="110000"/>
              </a:lnSpc>
              <a:spcBef>
                <a:spcPts val="2000"/>
              </a:spcBef>
              <a:buFont typeface="Arial" panose="020B0604020202020204" pitchFamily="34" charset="0"/>
              <a:buChar char="•"/>
            </a:pPr>
            <a:r>
              <a:rPr lang="en-GB" altLang="zh-CN" sz="2000" spc="-56" dirty="0">
                <a:solidFill>
                  <a:srgbClr val="93816D"/>
                </a:solidFill>
                <a:latin typeface="Lucida Grande"/>
                <a:ea typeface="Lucida Grande"/>
                <a:cs typeface="Lucida Grande"/>
                <a:sym typeface="Skia Regular"/>
              </a:rPr>
              <a:t>In the spring of 1870, they completed the translation of </a:t>
            </a:r>
            <a:r>
              <a:rPr lang="en-GB" altLang="zh-CN" sz="2000" i="1" spc="-56" dirty="0">
                <a:solidFill>
                  <a:srgbClr val="93816D"/>
                </a:solidFill>
                <a:latin typeface="Lucida Grande"/>
                <a:ea typeface="Lucida Grande"/>
                <a:cs typeface="Lucida Grande"/>
                <a:sym typeface="Skia Regular"/>
              </a:rPr>
              <a:t>The Book of Songs</a:t>
            </a:r>
            <a:r>
              <a:rPr lang="en-GB" altLang="zh-CN" sz="2000" spc="-56" dirty="0">
                <a:solidFill>
                  <a:srgbClr val="93816D"/>
                </a:solidFill>
                <a:latin typeface="Lucida Grande"/>
                <a:ea typeface="Lucida Grande"/>
                <a:cs typeface="Lucida Grande"/>
                <a:sym typeface="Skia Regular"/>
              </a:rPr>
              <a:t>, </a:t>
            </a:r>
            <a:r>
              <a:rPr lang="en-GB" altLang="zh-CN" sz="2000" i="1" spc="-56" dirty="0">
                <a:solidFill>
                  <a:srgbClr val="93816D"/>
                </a:solidFill>
                <a:latin typeface="Lucida Grande"/>
                <a:ea typeface="Lucida Grande"/>
                <a:cs typeface="Lucida Grande"/>
                <a:sym typeface="Skia Regular"/>
              </a:rPr>
              <a:t>The Book of Changes</a:t>
            </a:r>
            <a:r>
              <a:rPr lang="en-GB" altLang="zh-CN" sz="2000" spc="-56" dirty="0">
                <a:solidFill>
                  <a:srgbClr val="93816D"/>
                </a:solidFill>
                <a:latin typeface="Lucida Grande"/>
                <a:ea typeface="Lucida Grande"/>
                <a:cs typeface="Lucida Grande"/>
                <a:sym typeface="Skia Regular"/>
              </a:rPr>
              <a:t>, </a:t>
            </a:r>
            <a:r>
              <a:rPr lang="en-GB" altLang="zh-CN" sz="2000" i="1" spc="-56" dirty="0">
                <a:solidFill>
                  <a:srgbClr val="93816D"/>
                </a:solidFill>
                <a:latin typeface="Lucida Grande"/>
                <a:ea typeface="Lucida Grande"/>
                <a:cs typeface="Lucida Grande"/>
                <a:sym typeface="Skia Regular"/>
              </a:rPr>
              <a:t>The Book of Rites </a:t>
            </a:r>
            <a:r>
              <a:rPr lang="en-GB" altLang="zh-CN" sz="2000" spc="-56" dirty="0">
                <a:solidFill>
                  <a:srgbClr val="93816D"/>
                </a:solidFill>
                <a:latin typeface="Lucida Grande"/>
                <a:ea typeface="Lucida Grande"/>
                <a:cs typeface="Lucida Grande"/>
                <a:sym typeface="Skia Regular"/>
              </a:rPr>
              <a:t>and other Chinese classics.</a:t>
            </a:r>
            <a:endParaRPr lang="zh-CN" altLang="zh-CN" sz="2000" spc="-56" dirty="0">
              <a:solidFill>
                <a:srgbClr val="93816D"/>
              </a:solidFill>
              <a:latin typeface="Lucida Grande"/>
              <a:ea typeface="Lucida Grande"/>
              <a:cs typeface="Lucida Grande"/>
              <a:sym typeface="Skia Regular"/>
            </a:endParaRPr>
          </a:p>
        </p:txBody>
      </p:sp>
      <p:pic>
        <p:nvPicPr>
          <p:cNvPr id="8194" name="Picture 2" descr="upload.wikimedia.org/wikipedia/commons/c/ce/James_...">
            <a:extLst>
              <a:ext uri="{FF2B5EF4-FFF2-40B4-BE49-F238E27FC236}">
                <a16:creationId xmlns:a16="http://schemas.microsoft.com/office/drawing/2014/main" id="{1DA7318E-E340-054D-AD2D-DBD048BCA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337" y="2440920"/>
            <a:ext cx="2508293" cy="32220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王韬">
            <a:extLst>
              <a:ext uri="{FF2B5EF4-FFF2-40B4-BE49-F238E27FC236}">
                <a16:creationId xmlns:a16="http://schemas.microsoft.com/office/drawing/2014/main" id="{8126859E-5515-124B-8A19-D60896CE7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858" y="2440919"/>
            <a:ext cx="2253887" cy="32220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9FBFED40-3224-D44A-8061-048357A82A73}"/>
              </a:ext>
            </a:extLst>
          </p:cNvPr>
          <p:cNvSpPr txBox="1"/>
          <p:nvPr/>
        </p:nvSpPr>
        <p:spPr>
          <a:xfrm>
            <a:off x="2213846" y="5662946"/>
            <a:ext cx="3149273"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000" b="1" spc="-56" dirty="0">
                <a:solidFill>
                  <a:srgbClr val="93816D"/>
                </a:solidFill>
                <a:latin typeface="Lucida Grande"/>
                <a:ea typeface="Lucida Grande"/>
                <a:cs typeface="Lucida Grande"/>
                <a:sym typeface="Skia Regular"/>
              </a:rPr>
              <a:t>James </a:t>
            </a:r>
            <a:r>
              <a:rPr lang="en-US" altLang="zh-CN" sz="2000" b="1" spc="-56" dirty="0" err="1">
                <a:solidFill>
                  <a:srgbClr val="93816D"/>
                </a:solidFill>
                <a:latin typeface="Lucida Grande"/>
                <a:ea typeface="Lucida Grande"/>
                <a:cs typeface="Lucida Grande"/>
                <a:sym typeface="Skia Regular"/>
              </a:rPr>
              <a:t>Legge</a:t>
            </a:r>
            <a:endParaRPr lang="zh-CN" altLang="en-US" sz="2000" dirty="0"/>
          </a:p>
        </p:txBody>
      </p:sp>
      <p:sp>
        <p:nvSpPr>
          <p:cNvPr id="10" name="文本框 9">
            <a:extLst>
              <a:ext uri="{FF2B5EF4-FFF2-40B4-BE49-F238E27FC236}">
                <a16:creationId xmlns:a16="http://schemas.microsoft.com/office/drawing/2014/main" id="{4B3E3664-F4E2-4646-8D21-B19F52324708}"/>
              </a:ext>
            </a:extLst>
          </p:cNvPr>
          <p:cNvSpPr txBox="1"/>
          <p:nvPr/>
        </p:nvSpPr>
        <p:spPr>
          <a:xfrm>
            <a:off x="7126165" y="5662946"/>
            <a:ext cx="3149272"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000" b="1" spc="-56" dirty="0">
                <a:solidFill>
                  <a:srgbClr val="93816D"/>
                </a:solidFill>
                <a:latin typeface="Lucida Grande"/>
                <a:ea typeface="Lucida Grande"/>
                <a:cs typeface="Lucida Grande"/>
                <a:sym typeface="Skia Regular"/>
              </a:rPr>
              <a:t>Wang Tao</a:t>
            </a:r>
            <a:endParaRPr lang="zh-CN" altLang="en-US" sz="2000" dirty="0"/>
          </a:p>
        </p:txBody>
      </p:sp>
    </p:spTree>
    <p:extLst>
      <p:ext uri="{BB962C8B-B14F-4D97-AF65-F5344CB8AC3E}">
        <p14:creationId xmlns:p14="http://schemas.microsoft.com/office/powerpoint/2010/main" val="12549037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DE5C5B2-07B8-8F48-99DA-730E93EF6DD9}"/>
              </a:ext>
            </a:extLst>
          </p:cNvPr>
          <p:cNvSpPr>
            <a:spLocks noGrp="1"/>
          </p:cNvSpPr>
          <p:nvPr>
            <p:ph type="title"/>
          </p:nvPr>
        </p:nvSpPr>
        <p:spPr/>
        <p:txBody>
          <a:bodyPr/>
          <a:lstStyle/>
          <a:p>
            <a:r>
              <a:rPr lang="en-US" altLang="zh-CN" sz="3600" dirty="0">
                <a:effectLst/>
                <a:sym typeface="Skia Regular"/>
              </a:rPr>
              <a:t>James </a:t>
            </a:r>
            <a:r>
              <a:rPr lang="en-US" altLang="zh-CN" sz="3600" dirty="0" err="1">
                <a:effectLst/>
                <a:sym typeface="Skia Regular"/>
              </a:rPr>
              <a:t>Legge</a:t>
            </a:r>
            <a:r>
              <a:rPr lang="zh-CN" altLang="en-US" sz="3600" dirty="0">
                <a:effectLst/>
                <a:sym typeface="Skia Regular"/>
              </a:rPr>
              <a:t> </a:t>
            </a:r>
            <a:r>
              <a:rPr lang="en-US" altLang="zh-CN" sz="3600" dirty="0">
                <a:effectLst/>
                <a:sym typeface="Skia Regular"/>
              </a:rPr>
              <a:t>&amp;</a:t>
            </a:r>
            <a:r>
              <a:rPr lang="zh-CN" altLang="en-US" sz="3600" dirty="0">
                <a:effectLst/>
                <a:sym typeface="Skia Regular"/>
              </a:rPr>
              <a:t> </a:t>
            </a:r>
            <a:r>
              <a:rPr lang="en-US" altLang="zh-CN" sz="3600" dirty="0">
                <a:effectLst/>
                <a:sym typeface="Skia Regular"/>
              </a:rPr>
              <a:t>his Chinese assistants</a:t>
            </a:r>
            <a:endParaRPr lang="zh-CN" altLang="en-US" sz="3600" dirty="0">
              <a:effectLst/>
            </a:endParaRPr>
          </a:p>
        </p:txBody>
      </p:sp>
      <p:pic>
        <p:nvPicPr>
          <p:cNvPr id="9218" name="Picture 2">
            <a:extLst>
              <a:ext uri="{FF2B5EF4-FFF2-40B4-BE49-F238E27FC236}">
                <a16:creationId xmlns:a16="http://schemas.microsoft.com/office/drawing/2014/main" id="{2DE8205B-8964-924A-A918-E30559095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417011"/>
            <a:ext cx="10160000" cy="71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863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71CCAD-C58B-CE43-B520-366A0EA01EEE}"/>
              </a:ext>
            </a:extLst>
          </p:cNvPr>
          <p:cNvSpPr>
            <a:spLocks noGrp="1"/>
          </p:cNvSpPr>
          <p:nvPr>
            <p:ph type="title"/>
          </p:nvPr>
        </p:nvSpPr>
        <p:spPr/>
        <p:txBody>
          <a:bodyPr/>
          <a:lstStyle/>
          <a:p>
            <a:pPr marL="0" marR="0" lvl="0" indent="0" algn="ctr" defTabSz="584200" eaLnBrk="1" fontAlgn="auto" latinLnBrk="0" hangingPunct="1">
              <a:lnSpc>
                <a:spcPct val="80000"/>
              </a:lnSpc>
              <a:spcBef>
                <a:spcPts val="0"/>
              </a:spcBef>
              <a:spcAft>
                <a:spcPts val="0"/>
              </a:spcAft>
              <a:buClrTx/>
              <a:buSzTx/>
              <a:buFontTx/>
              <a:buNone/>
              <a:tabLst/>
              <a:defRPr/>
            </a:pPr>
            <a:r>
              <a:rPr lang="en-US" altLang="zh-CN" sz="3600" b="0" dirty="0">
                <a:solidFill>
                  <a:srgbClr val="778F91"/>
                </a:solidFill>
                <a:effectLst/>
                <a:latin typeface="+mj-lt"/>
                <a:ea typeface="+mj-ea"/>
                <a:cs typeface="+mj-cs"/>
                <a:sym typeface="American Typewriter"/>
              </a:rPr>
              <a:t>1.4 Interpretating in Teaching</a:t>
            </a:r>
            <a:endParaRPr lang="zh-CN" altLang="zh-CN" sz="3600" b="0" dirty="0">
              <a:solidFill>
                <a:srgbClr val="778F91"/>
              </a:solidFill>
              <a:effectLst/>
              <a:latin typeface="+mj-lt"/>
              <a:ea typeface="+mj-ea"/>
              <a:cs typeface="+mj-cs"/>
              <a:sym typeface="American Typewriter"/>
            </a:endParaRPr>
          </a:p>
        </p:txBody>
      </p:sp>
      <p:sp>
        <p:nvSpPr>
          <p:cNvPr id="3" name="文本占位符 2">
            <a:extLst>
              <a:ext uri="{FF2B5EF4-FFF2-40B4-BE49-F238E27FC236}">
                <a16:creationId xmlns:a16="http://schemas.microsoft.com/office/drawing/2014/main" id="{40FD9F02-1814-EA47-97CA-77FE3F86B809}"/>
              </a:ext>
            </a:extLst>
          </p:cNvPr>
          <p:cNvSpPr>
            <a:spLocks noGrp="1"/>
          </p:cNvSpPr>
          <p:nvPr>
            <p:ph type="body" idx="1"/>
          </p:nvPr>
        </p:nvSpPr>
        <p:spPr>
          <a:xfrm>
            <a:off x="284745" y="5539706"/>
            <a:ext cx="12435305" cy="3746834"/>
          </a:xfrm>
        </p:spPr>
        <p:txBody>
          <a:bodyPr/>
          <a:lstStyle/>
          <a:p>
            <a:pPr marL="285750" indent="-285750">
              <a:buFont typeface="Arial" panose="020B0604020202020204" pitchFamily="34" charset="0"/>
              <a:buChar char="•"/>
            </a:pPr>
            <a:r>
              <a:rPr lang="en-US" altLang="zh-CN" i="0" spc="-56" dirty="0">
                <a:solidFill>
                  <a:srgbClr val="93816D"/>
                </a:solidFill>
                <a:latin typeface="+mn-lt"/>
                <a:ea typeface="+mn-ea"/>
                <a:cs typeface="+mn-cs"/>
                <a:sym typeface="Skia Regular"/>
              </a:rPr>
              <a:t>During the Opium War </a:t>
            </a:r>
            <a:r>
              <a:rPr lang="en-US" altLang="zh-CN" spc="-56" dirty="0">
                <a:solidFill>
                  <a:srgbClr val="93816D"/>
                </a:solidFill>
              </a:rPr>
              <a:t>(4 September 1839 – 29 August 1842)</a:t>
            </a:r>
            <a:r>
              <a:rPr lang="en-US" altLang="zh-CN" i="0" spc="-56" dirty="0">
                <a:solidFill>
                  <a:srgbClr val="93816D"/>
                </a:solidFill>
                <a:latin typeface="+mn-lt"/>
                <a:ea typeface="+mn-ea"/>
                <a:cs typeface="+mn-cs"/>
                <a:sym typeface="Skia Regular"/>
              </a:rPr>
              <a:t> , </a:t>
            </a:r>
            <a:r>
              <a:rPr lang="en-US" altLang="zh-CN" b="1" i="0" spc="-56" dirty="0" err="1">
                <a:solidFill>
                  <a:srgbClr val="93816D"/>
                </a:solidFill>
                <a:latin typeface="+mn-lt"/>
                <a:ea typeface="+mn-ea"/>
                <a:cs typeface="+mn-cs"/>
                <a:sym typeface="Skia Regular"/>
              </a:rPr>
              <a:t>Zuo</a:t>
            </a:r>
            <a:r>
              <a:rPr lang="en-US" altLang="zh-CN" b="1" i="0" spc="-56" dirty="0">
                <a:solidFill>
                  <a:srgbClr val="93816D"/>
                </a:solidFill>
                <a:latin typeface="+mn-lt"/>
                <a:ea typeface="+mn-ea"/>
                <a:cs typeface="+mn-cs"/>
                <a:sym typeface="Skia Regular"/>
              </a:rPr>
              <a:t> </a:t>
            </a:r>
            <a:r>
              <a:rPr lang="en-US" altLang="zh-CN" b="1" i="0" spc="-56" dirty="0" err="1">
                <a:solidFill>
                  <a:srgbClr val="93816D"/>
                </a:solidFill>
                <a:latin typeface="+mn-lt"/>
                <a:ea typeface="+mn-ea"/>
                <a:cs typeface="+mn-cs"/>
                <a:sym typeface="Skia Regular"/>
              </a:rPr>
              <a:t>Zongtang</a:t>
            </a:r>
            <a:r>
              <a:rPr lang="en-US" altLang="zh-CN" b="1" i="0" spc="-56" dirty="0">
                <a:solidFill>
                  <a:srgbClr val="93816D"/>
                </a:solidFill>
                <a:latin typeface="+mn-lt"/>
                <a:ea typeface="+mn-ea"/>
                <a:cs typeface="+mn-cs"/>
                <a:sym typeface="Skia Regular"/>
              </a:rPr>
              <a:t> </a:t>
            </a:r>
            <a:r>
              <a:rPr lang="en-US" altLang="zh-CN" i="0" spc="-56" dirty="0">
                <a:solidFill>
                  <a:srgbClr val="93816D"/>
                </a:solidFill>
                <a:latin typeface="+mn-lt"/>
                <a:ea typeface="+mn-ea"/>
                <a:cs typeface="+mn-cs"/>
                <a:sym typeface="Skia Regular"/>
              </a:rPr>
              <a:t>believed that in order to prepare for the naval war, the Navy had to be revitalized, so it was also necessary to supervise shipbuilding ". </a:t>
            </a:r>
          </a:p>
          <a:p>
            <a:pPr marL="285750" indent="-285750">
              <a:buFont typeface="Arial" panose="020B0604020202020204" pitchFamily="34" charset="0"/>
              <a:buChar char="•"/>
            </a:pPr>
            <a:r>
              <a:rPr lang="en-US" altLang="zh-CN" spc="-56" dirty="0">
                <a:solidFill>
                  <a:srgbClr val="93816D"/>
                </a:solidFill>
              </a:rPr>
              <a:t>Marie </a:t>
            </a:r>
            <a:r>
              <a:rPr lang="en-US" altLang="zh-CN" spc="-56" dirty="0" err="1">
                <a:solidFill>
                  <a:srgbClr val="93816D"/>
                </a:solidFill>
              </a:rPr>
              <a:t>Giguel</a:t>
            </a:r>
            <a:r>
              <a:rPr lang="en-US" altLang="zh-CN" spc="-56" dirty="0">
                <a:solidFill>
                  <a:srgbClr val="93816D"/>
                </a:solidFill>
              </a:rPr>
              <a:t> and Paul Alexandre </a:t>
            </a:r>
            <a:r>
              <a:rPr lang="en-US" altLang="zh-CN" spc="-56" dirty="0" err="1">
                <a:solidFill>
                  <a:srgbClr val="93816D"/>
                </a:solidFill>
              </a:rPr>
              <a:t>Neveue</a:t>
            </a:r>
            <a:r>
              <a:rPr lang="en-US" altLang="zh-CN" spc="-56" dirty="0">
                <a:solidFill>
                  <a:srgbClr val="93816D"/>
                </a:solidFill>
              </a:rPr>
              <a:t>, French officers, were employed as the principal and Deputy supervisors of </a:t>
            </a:r>
            <a:r>
              <a:rPr lang="en-US" altLang="zh-CN" b="1" spc="-56" dirty="0">
                <a:solidFill>
                  <a:srgbClr val="93816D"/>
                </a:solidFill>
              </a:rPr>
              <a:t>Fujian Shipping Bureau </a:t>
            </a:r>
            <a:r>
              <a:rPr lang="en-US" altLang="zh-CN" spc="-56" dirty="0">
                <a:solidFill>
                  <a:srgbClr val="93816D"/>
                </a:solidFill>
              </a:rPr>
              <a:t>respectively.</a:t>
            </a:r>
            <a:endParaRPr lang="en-US" altLang="zh-CN" i="0" spc="-56" dirty="0">
              <a:solidFill>
                <a:srgbClr val="93816D"/>
              </a:solidFill>
              <a:latin typeface="+mn-lt"/>
              <a:ea typeface="+mn-ea"/>
              <a:cs typeface="+mn-cs"/>
              <a:sym typeface="Skia Regular"/>
            </a:endParaRPr>
          </a:p>
          <a:p>
            <a:pPr marL="285750" marR="0" indent="-285750" algn="l" defTabSz="584200" eaLnBrk="1" fontAlgn="auto" latinLnBrk="0" hangingPunct="1">
              <a:lnSpc>
                <a:spcPct val="110000"/>
              </a:lnSpc>
              <a:spcBef>
                <a:spcPts val="2000"/>
              </a:spcBef>
              <a:spcAft>
                <a:spcPts val="0"/>
              </a:spcAft>
              <a:buClrTx/>
              <a:buSzTx/>
              <a:buFont typeface="Arial" panose="020B0604020202020204" pitchFamily="34" charset="0"/>
              <a:buChar char="•"/>
              <a:tabLst/>
            </a:pPr>
            <a:r>
              <a:rPr lang="en-US" altLang="zh-CN" i="0" spc="-56" dirty="0">
                <a:solidFill>
                  <a:srgbClr val="93816D"/>
                </a:solidFill>
                <a:latin typeface="+mn-lt"/>
                <a:ea typeface="+mn-ea"/>
                <a:cs typeface="+mn-cs"/>
                <a:sym typeface="Skia Regular"/>
              </a:rPr>
              <a:t>At the same time, there are interpreters for classroom teaching. In less than four years, more than 140 apprentices in the bureau have learned English and French. These artists are young workers who study while working with foreign craftsmen. </a:t>
            </a:r>
          </a:p>
          <a:p>
            <a:pPr marL="285750" marR="0" indent="-285750" algn="l" defTabSz="584200" eaLnBrk="1" fontAlgn="auto" latinLnBrk="0" hangingPunct="1">
              <a:lnSpc>
                <a:spcPct val="110000"/>
              </a:lnSpc>
              <a:spcBef>
                <a:spcPts val="2000"/>
              </a:spcBef>
              <a:spcAft>
                <a:spcPts val="0"/>
              </a:spcAft>
              <a:buClrTx/>
              <a:buSzTx/>
              <a:buFont typeface="Arial" panose="020B0604020202020204" pitchFamily="34" charset="0"/>
              <a:buChar char="•"/>
              <a:tabLst/>
            </a:pPr>
            <a:r>
              <a:rPr lang="en-US" altLang="zh-CN" i="0" spc="-56" dirty="0">
                <a:solidFill>
                  <a:srgbClr val="93816D"/>
                </a:solidFill>
                <a:latin typeface="+mn-lt"/>
                <a:ea typeface="+mn-ea"/>
                <a:cs typeface="+mn-cs"/>
                <a:sym typeface="Skia Regular"/>
              </a:rPr>
              <a:t>In addition, the factory also has a slightly different situation of art children and hospital students to learn art with foreigners. </a:t>
            </a:r>
            <a:endParaRPr lang="zh-CN" altLang="zh-CN" i="0" spc="-56" dirty="0">
              <a:solidFill>
                <a:srgbClr val="93816D"/>
              </a:solidFill>
              <a:latin typeface="+mn-lt"/>
              <a:ea typeface="+mn-ea"/>
              <a:cs typeface="+mn-cs"/>
              <a:sym typeface="Skia Regular"/>
            </a:endParaRPr>
          </a:p>
        </p:txBody>
      </p:sp>
      <p:pic>
        <p:nvPicPr>
          <p:cNvPr id="10242" name="Picture 2">
            <a:extLst>
              <a:ext uri="{FF2B5EF4-FFF2-40B4-BE49-F238E27FC236}">
                <a16:creationId xmlns:a16="http://schemas.microsoft.com/office/drawing/2014/main" id="{D9FB251C-2AA0-DB4B-9419-8783BBB13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080" y="2572417"/>
            <a:ext cx="6298639" cy="2617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4662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71CCAD-C58B-CE43-B520-366A0EA01EEE}"/>
              </a:ext>
            </a:extLst>
          </p:cNvPr>
          <p:cNvSpPr>
            <a:spLocks noGrp="1"/>
          </p:cNvSpPr>
          <p:nvPr>
            <p:ph type="title"/>
          </p:nvPr>
        </p:nvSpPr>
        <p:spPr/>
        <p:txBody>
          <a:bodyPr/>
          <a:lstStyle/>
          <a:p>
            <a:pPr marL="0" marR="0" lvl="0" indent="0" algn="ctr" defTabSz="584200" eaLnBrk="1" fontAlgn="auto" latinLnBrk="0" hangingPunct="1">
              <a:lnSpc>
                <a:spcPct val="80000"/>
              </a:lnSpc>
              <a:spcBef>
                <a:spcPts val="0"/>
              </a:spcBef>
              <a:spcAft>
                <a:spcPts val="0"/>
              </a:spcAft>
              <a:buClrTx/>
              <a:buSzTx/>
              <a:buFontTx/>
              <a:buNone/>
              <a:tabLst/>
              <a:defRPr/>
            </a:pPr>
            <a:r>
              <a:rPr lang="en-US" altLang="zh-CN" sz="3600" b="0" dirty="0">
                <a:solidFill>
                  <a:srgbClr val="778F91"/>
                </a:solidFill>
                <a:effectLst/>
                <a:latin typeface="+mj-lt"/>
                <a:ea typeface="+mj-ea"/>
                <a:cs typeface="+mj-cs"/>
                <a:sym typeface="American Typewriter"/>
              </a:rPr>
              <a:t>1.4 Interpretating in Teaching</a:t>
            </a:r>
            <a:endParaRPr lang="zh-CN" altLang="zh-CN" sz="3600" b="0" dirty="0">
              <a:solidFill>
                <a:srgbClr val="778F91"/>
              </a:solidFill>
              <a:effectLst/>
              <a:latin typeface="+mj-lt"/>
              <a:ea typeface="+mj-ea"/>
              <a:cs typeface="+mj-cs"/>
              <a:sym typeface="American Typewriter"/>
            </a:endParaRPr>
          </a:p>
        </p:txBody>
      </p:sp>
      <p:sp>
        <p:nvSpPr>
          <p:cNvPr id="5" name="文本占位符 4">
            <a:extLst>
              <a:ext uri="{FF2B5EF4-FFF2-40B4-BE49-F238E27FC236}">
                <a16:creationId xmlns:a16="http://schemas.microsoft.com/office/drawing/2014/main" id="{AA0C2CD8-C2D9-B04D-813F-AED61C2AAD57}"/>
              </a:ext>
            </a:extLst>
          </p:cNvPr>
          <p:cNvSpPr>
            <a:spLocks noGrp="1"/>
          </p:cNvSpPr>
          <p:nvPr>
            <p:ph type="body" idx="1"/>
          </p:nvPr>
        </p:nvSpPr>
        <p:spPr>
          <a:xfrm>
            <a:off x="6125381" y="2317408"/>
            <a:ext cx="6614407" cy="3822696"/>
          </a:xfrm>
        </p:spPr>
        <p:txBody>
          <a:bodyPr/>
          <a:lstStyle/>
          <a:p>
            <a:pPr marL="285750" indent="-285750">
              <a:buFont typeface="Arial" panose="020B0604020202020204" pitchFamily="34" charset="0"/>
              <a:buChar char="•"/>
            </a:pPr>
            <a:r>
              <a:rPr lang="en-US" altLang="zh-CN" sz="2400" spc="-56" dirty="0">
                <a:solidFill>
                  <a:srgbClr val="93816D"/>
                </a:solidFill>
              </a:rPr>
              <a:t>Zhou </a:t>
            </a:r>
            <a:r>
              <a:rPr lang="en-US" altLang="zh-CN" sz="2400" spc="-56" dirty="0" err="1">
                <a:solidFill>
                  <a:srgbClr val="93816D"/>
                </a:solidFill>
              </a:rPr>
              <a:t>Shuren</a:t>
            </a:r>
            <a:r>
              <a:rPr lang="en-US" altLang="zh-CN" sz="2400" spc="-56" dirty="0">
                <a:solidFill>
                  <a:srgbClr val="93816D"/>
                </a:solidFill>
              </a:rPr>
              <a:t> (25 September 1881 – 19 October 1936), better known by his pen name Lu </a:t>
            </a:r>
            <a:r>
              <a:rPr lang="en-US" altLang="zh-CN" sz="2400" spc="-56" dirty="0" err="1">
                <a:solidFill>
                  <a:srgbClr val="93816D"/>
                </a:solidFill>
              </a:rPr>
              <a:t>Xun</a:t>
            </a:r>
            <a:r>
              <a:rPr lang="en-US" altLang="zh-CN" sz="2400" spc="-56" dirty="0">
                <a:solidFill>
                  <a:srgbClr val="93816D"/>
                </a:solidFill>
              </a:rPr>
              <a:t>.</a:t>
            </a:r>
          </a:p>
          <a:p>
            <a:pPr marL="285750" indent="-285750">
              <a:buFont typeface="Arial" panose="020B0604020202020204" pitchFamily="34" charset="0"/>
              <a:buChar char="•"/>
            </a:pPr>
            <a:r>
              <a:rPr lang="en-US" altLang="zh-CN" sz="2400" spc="-56" dirty="0">
                <a:solidFill>
                  <a:srgbClr val="93816D"/>
                </a:solidFill>
              </a:rPr>
              <a:t>He started studying in Japan</a:t>
            </a:r>
            <a:r>
              <a:rPr lang="zh-CN" altLang="en-US" sz="2400" spc="-56" dirty="0">
                <a:solidFill>
                  <a:srgbClr val="93816D"/>
                </a:solidFill>
              </a:rPr>
              <a:t> </a:t>
            </a:r>
            <a:r>
              <a:rPr lang="en-US" altLang="zh-CN" sz="2400" spc="-56" dirty="0">
                <a:solidFill>
                  <a:srgbClr val="93816D"/>
                </a:solidFill>
              </a:rPr>
              <a:t>since 1902.</a:t>
            </a:r>
          </a:p>
          <a:p>
            <a:pPr marL="285750" indent="-285750">
              <a:buFont typeface="Arial" panose="020B0604020202020204" pitchFamily="34" charset="0"/>
              <a:buChar char="•"/>
            </a:pPr>
            <a:r>
              <a:rPr lang="en-US" altLang="zh-CN" sz="2400" spc="-56" dirty="0">
                <a:solidFill>
                  <a:srgbClr val="93816D"/>
                </a:solidFill>
              </a:rPr>
              <a:t>He worked as an interpreter in the botany class taught by foreign teachers. </a:t>
            </a:r>
          </a:p>
        </p:txBody>
      </p:sp>
      <p:pic>
        <p:nvPicPr>
          <p:cNvPr id="11266" name="Picture 2">
            <a:extLst>
              <a:ext uri="{FF2B5EF4-FFF2-40B4-BE49-F238E27FC236}">
                <a16:creationId xmlns:a16="http://schemas.microsoft.com/office/drawing/2014/main" id="{55A6934D-BF36-6C42-8922-CEA6B198B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7" y="5904587"/>
            <a:ext cx="5262863" cy="3337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3A75D479-B440-D149-B8AA-FE94D74DE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702" y="5852156"/>
            <a:ext cx="4919865" cy="3390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B1C6E56E-C05D-EA4A-86EB-9502F90675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860" y="2349496"/>
            <a:ext cx="2540000" cy="339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FAC76269-5F9A-2545-B47F-C2606F4756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012" y="2349496"/>
            <a:ext cx="2715860" cy="339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3967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5534AF-8A76-2D43-AF11-1F0A82062057}"/>
              </a:ext>
            </a:extLst>
          </p:cNvPr>
          <p:cNvSpPr>
            <a:spLocks noGrp="1"/>
          </p:cNvSpPr>
          <p:nvPr>
            <p:ph type="title"/>
          </p:nvPr>
        </p:nvSpPr>
        <p:spPr/>
        <p:txBody>
          <a:bodyPr/>
          <a:lstStyle/>
          <a:p>
            <a:pPr marL="0" marR="0" lvl="0" indent="0" algn="ctr" defTabSz="584200" eaLnBrk="1" fontAlgn="auto" latinLnBrk="0" hangingPunct="1">
              <a:lnSpc>
                <a:spcPct val="80000"/>
              </a:lnSpc>
              <a:spcBef>
                <a:spcPts val="0"/>
              </a:spcBef>
              <a:spcAft>
                <a:spcPts val="0"/>
              </a:spcAft>
              <a:buClrTx/>
              <a:buSzTx/>
              <a:buFontTx/>
              <a:buNone/>
              <a:tabLst/>
              <a:defRPr/>
            </a:pPr>
            <a:r>
              <a:rPr lang="en-US" altLang="zh-CN" sz="3600" b="0" dirty="0">
                <a:solidFill>
                  <a:srgbClr val="778F91"/>
                </a:solidFill>
                <a:effectLst/>
                <a:latin typeface="+mj-lt"/>
                <a:ea typeface="+mj-ea"/>
                <a:cs typeface="+mj-cs"/>
                <a:sym typeface="American Typewriter"/>
              </a:rPr>
              <a:t>1.5 Interpreting in Diplomatic Relations</a:t>
            </a:r>
            <a:endParaRPr lang="zh-CN" altLang="zh-CN" sz="3600" b="0" dirty="0">
              <a:solidFill>
                <a:srgbClr val="778F91"/>
              </a:solidFill>
              <a:effectLst/>
              <a:latin typeface="+mj-lt"/>
              <a:ea typeface="+mj-ea"/>
              <a:cs typeface="+mj-cs"/>
              <a:sym typeface="American Typewriter"/>
            </a:endParaRPr>
          </a:p>
        </p:txBody>
      </p:sp>
      <p:sp>
        <p:nvSpPr>
          <p:cNvPr id="3" name="文本占位符 2">
            <a:extLst>
              <a:ext uri="{FF2B5EF4-FFF2-40B4-BE49-F238E27FC236}">
                <a16:creationId xmlns:a16="http://schemas.microsoft.com/office/drawing/2014/main" id="{02D57951-6611-2145-841D-A0F039F0E0B9}"/>
              </a:ext>
            </a:extLst>
          </p:cNvPr>
          <p:cNvSpPr>
            <a:spLocks noGrp="1"/>
          </p:cNvSpPr>
          <p:nvPr>
            <p:ph type="body" idx="1"/>
          </p:nvPr>
        </p:nvSpPr>
        <p:spPr>
          <a:xfrm>
            <a:off x="965200" y="2499895"/>
            <a:ext cx="11074400" cy="6667500"/>
          </a:xfrm>
        </p:spPr>
        <p:txBody>
          <a:bodyPr/>
          <a:lstStyle/>
          <a:p>
            <a:pPr marR="0" lvl="0" algn="l" defTabSz="584200" eaLnBrk="1" fontAlgn="auto" latinLnBrk="0" hangingPunct="1">
              <a:lnSpc>
                <a:spcPct val="110000"/>
              </a:lnSpc>
              <a:spcBef>
                <a:spcPts val="2000"/>
              </a:spcBef>
              <a:spcAft>
                <a:spcPts val="0"/>
              </a:spcAft>
              <a:buClrTx/>
              <a:buSzTx/>
              <a:tabLst/>
              <a:defRPr/>
            </a:pPr>
            <a:r>
              <a:rPr lang="en-US" altLang="zh-CN" sz="2400" dirty="0">
                <a:solidFill>
                  <a:srgbClr val="778F91"/>
                </a:solidFill>
                <a:latin typeface="+mj-lt"/>
                <a:ea typeface="+mj-ea"/>
                <a:cs typeface="+mj-cs"/>
              </a:rPr>
              <a:t>After the Opium War in 1840, especially after the Qing government was forced to establish formal diplomatic relations with some countries.</a:t>
            </a:r>
          </a:p>
          <a:p>
            <a:pPr marL="285750" marR="0" lvl="0" indent="-285750" algn="l" defTabSz="584200" eaLnBrk="1" fontAlgn="auto" latinLnBrk="0" hangingPunct="1">
              <a:lnSpc>
                <a:spcPct val="110000"/>
              </a:lnSpc>
              <a:spcBef>
                <a:spcPts val="2000"/>
              </a:spcBef>
              <a:spcAft>
                <a:spcPts val="0"/>
              </a:spcAft>
              <a:buClrTx/>
              <a:buSzTx/>
              <a:buFont typeface="Arial" panose="020B0604020202020204" pitchFamily="34" charset="0"/>
              <a:buChar char="•"/>
              <a:tabLst/>
              <a:defRPr/>
            </a:pPr>
            <a:r>
              <a:rPr lang="en-US" altLang="zh-CN" sz="2400" b="1" i="0" spc="-56" dirty="0">
                <a:solidFill>
                  <a:srgbClr val="93816D"/>
                </a:solidFill>
                <a:latin typeface="+mn-lt"/>
                <a:ea typeface="+mn-ea"/>
                <a:cs typeface="+mn-cs"/>
                <a:sym typeface="Skia Regular"/>
              </a:rPr>
              <a:t>Foreign delegations </a:t>
            </a:r>
            <a:r>
              <a:rPr lang="en-US" altLang="zh-CN" sz="2400" i="0" spc="-56" dirty="0">
                <a:solidFill>
                  <a:srgbClr val="93816D"/>
                </a:solidFill>
                <a:latin typeface="+mn-lt"/>
                <a:ea typeface="+mn-ea"/>
                <a:cs typeface="+mn-cs"/>
                <a:sym typeface="Skia Regular"/>
              </a:rPr>
              <a:t>sent by the government are usually accompanied by translation officials who are specialized] or even have formal foreign language education or employ foreigners in China as temporary translators. </a:t>
            </a:r>
          </a:p>
          <a:p>
            <a:pPr marL="285750" marR="0" lvl="0" indent="-285750" algn="l" defTabSz="584200" eaLnBrk="1" fontAlgn="auto" latinLnBrk="0" hangingPunct="1">
              <a:lnSpc>
                <a:spcPct val="110000"/>
              </a:lnSpc>
              <a:spcBef>
                <a:spcPts val="2000"/>
              </a:spcBef>
              <a:spcAft>
                <a:spcPts val="0"/>
              </a:spcAft>
              <a:buClrTx/>
              <a:buSzTx/>
              <a:buFont typeface="Arial" panose="020B0604020202020204" pitchFamily="34" charset="0"/>
              <a:buChar char="•"/>
              <a:tabLst/>
              <a:defRPr/>
            </a:pPr>
            <a:r>
              <a:rPr lang="en-US" altLang="zh-CN" sz="2400" b="1" i="0" spc="-56" dirty="0">
                <a:solidFill>
                  <a:srgbClr val="93816D"/>
                </a:solidFill>
                <a:latin typeface="+mn-lt"/>
                <a:ea typeface="+mn-ea"/>
                <a:cs typeface="+mn-cs"/>
                <a:sym typeface="Skia Regular"/>
              </a:rPr>
              <a:t>Individuals</a:t>
            </a:r>
            <a:r>
              <a:rPr lang="en-US" altLang="zh-CN" sz="2400" i="0" spc="-56" dirty="0">
                <a:solidFill>
                  <a:srgbClr val="93816D"/>
                </a:solidFill>
                <a:latin typeface="+mn-lt"/>
                <a:ea typeface="+mn-ea"/>
                <a:cs typeface="+mn-cs"/>
                <a:sym typeface="Skia Regular"/>
              </a:rPr>
              <a:t> sent by the government to visit, even if they cannot be equipped with interpreters, will try to equip them with a person who knows a foreign language as a temporary interpreter. Of course, the level of interpretation of such personnel is relatively limited. </a:t>
            </a:r>
          </a:p>
          <a:p>
            <a:pPr marL="285750" marR="0" lvl="0" indent="-285750" algn="l" defTabSz="584200" eaLnBrk="1" fontAlgn="auto" latinLnBrk="0" hangingPunct="1">
              <a:lnSpc>
                <a:spcPct val="110000"/>
              </a:lnSpc>
              <a:spcBef>
                <a:spcPts val="2000"/>
              </a:spcBef>
              <a:spcAft>
                <a:spcPts val="0"/>
              </a:spcAft>
              <a:buClrTx/>
              <a:buSzTx/>
              <a:buFont typeface="Arial" panose="020B0604020202020204" pitchFamily="34" charset="0"/>
              <a:buChar char="•"/>
              <a:tabLst/>
              <a:defRPr/>
            </a:pPr>
            <a:r>
              <a:rPr lang="en-US" altLang="zh-CN" sz="2400" i="0" spc="-56" dirty="0">
                <a:solidFill>
                  <a:srgbClr val="93816D"/>
                </a:solidFill>
                <a:latin typeface="+mn-lt"/>
                <a:ea typeface="+mn-ea"/>
                <a:cs typeface="+mn-cs"/>
                <a:sym typeface="Skia Regular"/>
              </a:rPr>
              <a:t>As for </a:t>
            </a:r>
            <a:r>
              <a:rPr lang="en-US" altLang="zh-CN" sz="2400" b="1" i="0" spc="-56" dirty="0">
                <a:solidFill>
                  <a:srgbClr val="93816D"/>
                </a:solidFill>
                <a:latin typeface="+mn-lt"/>
                <a:ea typeface="+mn-ea"/>
                <a:cs typeface="+mn-cs"/>
                <a:sym typeface="Skia Regular"/>
              </a:rPr>
              <a:t>those who go abroad for purely private visits </a:t>
            </a:r>
            <a:r>
              <a:rPr lang="en-US" altLang="zh-CN" sz="2400" i="0" spc="-56" dirty="0">
                <a:solidFill>
                  <a:srgbClr val="93816D"/>
                </a:solidFill>
                <a:latin typeface="+mn-lt"/>
                <a:ea typeface="+mn-ea"/>
                <a:cs typeface="+mn-cs"/>
                <a:sym typeface="Skia Regular"/>
              </a:rPr>
              <a:t>for various reasons, most of them have no money to hire interpreters, but they will always have all kinds of acquaintances and friends to assist in interpretation during the visit.</a:t>
            </a:r>
            <a:endParaRPr lang="zh-CN" altLang="zh-CN" sz="2400" i="0" spc="-56" dirty="0">
              <a:solidFill>
                <a:srgbClr val="93816D"/>
              </a:solidFill>
              <a:latin typeface="+mn-lt"/>
              <a:ea typeface="+mn-ea"/>
              <a:cs typeface="+mn-cs"/>
              <a:sym typeface="Skia Regular"/>
            </a:endParaRPr>
          </a:p>
        </p:txBody>
      </p:sp>
    </p:spTree>
    <p:extLst>
      <p:ext uri="{BB962C8B-B14F-4D97-AF65-F5344CB8AC3E}">
        <p14:creationId xmlns:p14="http://schemas.microsoft.com/office/powerpoint/2010/main" val="5884078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584200">
              <a:lnSpc>
                <a:spcPct val="80000"/>
              </a:lnSpc>
            </a:pPr>
            <a:r>
              <a:rPr lang="en-US" altLang="zh-CN" sz="4400" b="0" dirty="0">
                <a:solidFill>
                  <a:srgbClr val="778F91"/>
                </a:solidFill>
                <a:effectLst/>
                <a:latin typeface="+mj-lt"/>
                <a:ea typeface="+mj-ea"/>
                <a:cs typeface="+mj-cs"/>
                <a:sym typeface="American Typewriter"/>
              </a:rPr>
              <a:t>2.</a:t>
            </a:r>
            <a:r>
              <a:rPr lang="zh-CN" altLang="en-US" sz="4400" b="0" dirty="0">
                <a:solidFill>
                  <a:srgbClr val="778F91"/>
                </a:solidFill>
                <a:effectLst/>
                <a:latin typeface="+mj-lt"/>
                <a:ea typeface="+mj-ea"/>
                <a:cs typeface="+mj-cs"/>
                <a:sym typeface="American Typewriter"/>
              </a:rPr>
              <a:t> </a:t>
            </a:r>
            <a:r>
              <a:rPr lang="en-GB" altLang="zh-CN" sz="4400" b="0" dirty="0">
                <a:solidFill>
                  <a:srgbClr val="778F91"/>
                </a:solidFill>
                <a:effectLst/>
                <a:latin typeface="+mj-lt"/>
                <a:ea typeface="+mj-ea"/>
                <a:cs typeface="+mj-cs"/>
                <a:sym typeface="American Typewriter"/>
              </a:rPr>
              <a:t>Modes</a:t>
            </a:r>
            <a:endParaRPr lang="en-US" sz="4400" b="0" dirty="0">
              <a:solidFill>
                <a:srgbClr val="778F91"/>
              </a:solidFill>
              <a:effectLst/>
              <a:latin typeface="+mj-lt"/>
              <a:ea typeface="+mj-ea"/>
              <a:cs typeface="+mj-cs"/>
              <a:sym typeface="American Typewriter"/>
            </a:endParaRPr>
          </a:p>
        </p:txBody>
      </p:sp>
      <p:sp>
        <p:nvSpPr>
          <p:cNvPr id="3" name="Text Placeholder 2"/>
          <p:cNvSpPr>
            <a:spLocks noGrp="1"/>
          </p:cNvSpPr>
          <p:nvPr>
            <p:ph type="body" idx="1"/>
          </p:nvPr>
        </p:nvSpPr>
        <p:spPr/>
        <p:txBody>
          <a:bodyPr/>
          <a:lstStyle/>
          <a:p>
            <a:r>
              <a:rPr lang="en-GB" altLang="zh-CN">
                <a:effectLst/>
              </a:rPr>
              <a:t>Fang Chuhan</a:t>
            </a:r>
            <a:endParaRPr lang="en-US" dirty="0"/>
          </a:p>
        </p:txBody>
      </p:sp>
    </p:spTree>
    <p:extLst>
      <p:ext uri="{BB962C8B-B14F-4D97-AF65-F5344CB8AC3E}">
        <p14:creationId xmlns:p14="http://schemas.microsoft.com/office/powerpoint/2010/main" val="6618478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B58444-4D0E-E440-9143-7551B22A33CC}"/>
              </a:ext>
            </a:extLst>
          </p:cNvPr>
          <p:cNvSpPr>
            <a:spLocks noGrp="1"/>
          </p:cNvSpPr>
          <p:nvPr>
            <p:ph type="title"/>
          </p:nvPr>
        </p:nvSpPr>
        <p:spPr/>
        <p:txBody>
          <a:bodyPr/>
          <a:lstStyle/>
          <a:p>
            <a:r>
              <a:rPr kumimoji="1" lang="en-US" altLang="zh-CN" dirty="0"/>
              <a:t>Modes</a:t>
            </a:r>
            <a:r>
              <a:rPr kumimoji="1" lang="zh-CN" altLang="en-US" dirty="0"/>
              <a:t> </a:t>
            </a:r>
            <a:r>
              <a:rPr kumimoji="1" lang="en-US" altLang="zh-CN" dirty="0"/>
              <a:t>of</a:t>
            </a:r>
            <a:r>
              <a:rPr kumimoji="1" lang="zh-CN" altLang="en-US" dirty="0"/>
              <a:t> </a:t>
            </a:r>
            <a:r>
              <a:rPr kumimoji="1" lang="en-US" altLang="zh-CN" dirty="0"/>
              <a:t>Interpreting</a:t>
            </a:r>
            <a:endParaRPr kumimoji="1" lang="zh-CN" altLang="en-US" dirty="0"/>
          </a:p>
        </p:txBody>
      </p:sp>
      <p:sp>
        <p:nvSpPr>
          <p:cNvPr id="4" name="标题 1">
            <a:extLst>
              <a:ext uri="{FF2B5EF4-FFF2-40B4-BE49-F238E27FC236}">
                <a16:creationId xmlns:a16="http://schemas.microsoft.com/office/drawing/2014/main" id="{0CDFF9F4-3DE7-4543-96FF-9490E2BC4C24}"/>
              </a:ext>
            </a:extLst>
          </p:cNvPr>
          <p:cNvSpPr>
            <a:spLocks noGrp="1"/>
          </p:cNvSpPr>
          <p:nvPr>
            <p:ph type="body" idx="1"/>
          </p:nvPr>
        </p:nvSpPr>
        <p:spPr>
          <a:xfrm>
            <a:off x="759326" y="2863516"/>
            <a:ext cx="11486147" cy="5630778"/>
          </a:xfrm>
        </p:spPr>
        <p:txBody>
          <a:bodyPr/>
          <a:lstStyle/>
          <a:p>
            <a:pPr marL="571500" marR="0" lvl="0" indent="-571500" defTabSz="58420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zh-CN" sz="2800" b="0" dirty="0">
                <a:solidFill>
                  <a:srgbClr val="778F91"/>
                </a:solidFill>
                <a:effectLst/>
                <a:ea typeface="+mj-ea"/>
                <a:cs typeface="+mj-cs"/>
                <a:sym typeface="American Typewriter"/>
              </a:rPr>
              <a:t>Consecutive Interpreting (CI)</a:t>
            </a:r>
          </a:p>
          <a:p>
            <a:pPr marL="571500" marR="0" lvl="0" indent="-571500" defTabSz="584200" eaLnBrk="1" fontAlgn="auto" latinLnBrk="0" hangingPunct="1">
              <a:lnSpc>
                <a:spcPct val="80000"/>
              </a:lnSpc>
              <a:spcBef>
                <a:spcPts val="0"/>
              </a:spcBef>
              <a:spcAft>
                <a:spcPts val="0"/>
              </a:spcAft>
              <a:buClrTx/>
              <a:buSzTx/>
              <a:buFont typeface="Arial" panose="020B0604020202020204" pitchFamily="34" charset="0"/>
              <a:buChar char="•"/>
              <a:tabLst/>
              <a:defRPr/>
            </a:pPr>
            <a:endParaRPr lang="en-US" altLang="zh-CN" sz="2800" b="0" dirty="0">
              <a:solidFill>
                <a:srgbClr val="778F91"/>
              </a:solidFill>
              <a:effectLst/>
              <a:ea typeface="+mj-ea"/>
              <a:cs typeface="+mj-cs"/>
              <a:sym typeface="American Typewriter"/>
            </a:endParaRPr>
          </a:p>
          <a:p>
            <a:pPr marL="571500" marR="0" lvl="0" indent="-571500" defTabSz="58420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zh-CN" sz="2800" b="0" dirty="0">
                <a:solidFill>
                  <a:srgbClr val="778F91"/>
                </a:solidFill>
                <a:effectLst/>
                <a:ea typeface="+mj-ea"/>
                <a:cs typeface="+mj-cs"/>
                <a:sym typeface="American Typewriter"/>
              </a:rPr>
              <a:t>Simultaneous</a:t>
            </a:r>
            <a:r>
              <a:rPr lang="zh-CN" altLang="en-US" sz="2800" b="0" dirty="0">
                <a:solidFill>
                  <a:srgbClr val="778F91"/>
                </a:solidFill>
                <a:effectLst/>
                <a:ea typeface="+mj-ea"/>
                <a:cs typeface="+mj-cs"/>
                <a:sym typeface="American Typewriter"/>
              </a:rPr>
              <a:t> </a:t>
            </a:r>
            <a:r>
              <a:rPr lang="en-US" altLang="zh-CN" sz="2800" b="0" dirty="0">
                <a:solidFill>
                  <a:srgbClr val="778F91"/>
                </a:solidFill>
                <a:effectLst/>
                <a:ea typeface="+mj-ea"/>
                <a:cs typeface="+mj-cs"/>
                <a:sym typeface="American Typewriter"/>
              </a:rPr>
              <a:t>Interpreting (SI)</a:t>
            </a:r>
          </a:p>
          <a:p>
            <a:pPr marL="571500" marR="0" lvl="0" indent="-571500" defTabSz="584200" eaLnBrk="1" fontAlgn="auto" latinLnBrk="0" hangingPunct="1">
              <a:lnSpc>
                <a:spcPct val="80000"/>
              </a:lnSpc>
              <a:spcBef>
                <a:spcPts val="0"/>
              </a:spcBef>
              <a:spcAft>
                <a:spcPts val="0"/>
              </a:spcAft>
              <a:buClrTx/>
              <a:buSzTx/>
              <a:buFont typeface="Arial" panose="020B0604020202020204" pitchFamily="34" charset="0"/>
              <a:buChar char="•"/>
              <a:tabLst/>
              <a:defRPr/>
            </a:pPr>
            <a:endParaRPr lang="en-US" altLang="zh-CN" sz="2800" dirty="0">
              <a:solidFill>
                <a:srgbClr val="778F91"/>
              </a:solidFill>
              <a:ea typeface="+mj-ea"/>
              <a:cs typeface="+mj-cs"/>
              <a:sym typeface="American Typewriter"/>
            </a:endParaRPr>
          </a:p>
          <a:p>
            <a:pPr marL="571500" lvl="0" indent="-571500">
              <a:lnSpc>
                <a:spcPct val="80000"/>
              </a:lnSpc>
              <a:spcBef>
                <a:spcPts val="0"/>
              </a:spcBef>
              <a:buFont typeface="Arial" panose="020B0604020202020204" pitchFamily="34" charset="0"/>
              <a:buChar char="•"/>
            </a:pPr>
            <a:r>
              <a:rPr lang="en-US" altLang="zh-CN" sz="2800" dirty="0">
                <a:solidFill>
                  <a:srgbClr val="778F91"/>
                </a:solidFill>
                <a:sym typeface="American Typewriter"/>
              </a:rPr>
              <a:t>The Shift from CI to SI</a:t>
            </a:r>
          </a:p>
          <a:p>
            <a:pPr marL="285750" indent="-285750">
              <a:buFont typeface="Arial" panose="020B0604020202020204" pitchFamily="34" charset="0"/>
              <a:buChar char="•"/>
            </a:pPr>
            <a:r>
              <a:rPr lang="en-US" altLang="zh-CN" sz="2000" spc="-56" dirty="0">
                <a:solidFill>
                  <a:srgbClr val="93816D"/>
                </a:solidFill>
              </a:rPr>
              <a:t>After World War II, simultaneous interpretation came into use at the Nuremberg trial, and began to be more accepted..</a:t>
            </a:r>
            <a:endParaRPr lang="zh-CN" altLang="zh-CN" sz="2000" spc="-56" dirty="0">
              <a:solidFill>
                <a:srgbClr val="93816D"/>
              </a:solidFill>
            </a:endParaRPr>
          </a:p>
          <a:p>
            <a:pPr marL="285750" indent="-285750">
              <a:buFont typeface="Arial" panose="020B0604020202020204" pitchFamily="34" charset="0"/>
              <a:buChar char="•"/>
            </a:pPr>
            <a:r>
              <a:rPr lang="en-US" altLang="zh-CN" sz="2000" spc="-56" dirty="0">
                <a:solidFill>
                  <a:srgbClr val="93816D"/>
                </a:solidFill>
              </a:rPr>
              <a:t>In 1951, when the United Nations expanded its number of working languages to five (English, French, Russian, Chinese and Spanish), consecutive interpretation became impractical in most cases, and simultaneous interpretation became the most common process for the organization's large meetings. Consecutive interpretating, which provides a more fluent result without the need for specialized equipment, continued to be used for smaller discussions.</a:t>
            </a:r>
            <a:endParaRPr lang="en-US" altLang="zh-CN" sz="3600" b="0" dirty="0">
              <a:solidFill>
                <a:srgbClr val="778F91"/>
              </a:solidFill>
              <a:effectLst/>
              <a:ea typeface="+mj-ea"/>
              <a:cs typeface="+mj-cs"/>
              <a:sym typeface="American Typewriter"/>
            </a:endParaRPr>
          </a:p>
        </p:txBody>
      </p:sp>
    </p:spTree>
    <p:extLst>
      <p:ext uri="{BB962C8B-B14F-4D97-AF65-F5344CB8AC3E}">
        <p14:creationId xmlns:p14="http://schemas.microsoft.com/office/powerpoint/2010/main" val="121949080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C7A0AD-0DD3-8E48-BB27-2956DA360406}"/>
              </a:ext>
            </a:extLst>
          </p:cNvPr>
          <p:cNvSpPr>
            <a:spLocks noGrp="1"/>
          </p:cNvSpPr>
          <p:nvPr>
            <p:ph type="title"/>
          </p:nvPr>
        </p:nvSpPr>
        <p:spPr/>
        <p:txBody>
          <a:bodyPr/>
          <a:lstStyle/>
          <a:p>
            <a:pPr marL="0" marR="0" lvl="0" indent="0" algn="ctr" defTabSz="584200" eaLnBrk="1" fontAlgn="auto" latinLnBrk="0" hangingPunct="1">
              <a:lnSpc>
                <a:spcPct val="80000"/>
              </a:lnSpc>
              <a:spcBef>
                <a:spcPts val="0"/>
              </a:spcBef>
              <a:spcAft>
                <a:spcPts val="0"/>
              </a:spcAft>
              <a:buClrTx/>
              <a:buSzTx/>
              <a:buFontTx/>
              <a:buNone/>
              <a:tabLst/>
              <a:defRPr/>
            </a:pPr>
            <a:r>
              <a:rPr lang="en-US" altLang="zh-CN" sz="3200" b="0" dirty="0">
                <a:solidFill>
                  <a:srgbClr val="778F91"/>
                </a:solidFill>
                <a:effectLst/>
                <a:latin typeface="+mj-lt"/>
                <a:ea typeface="+mj-ea"/>
                <a:cs typeface="+mj-cs"/>
                <a:sym typeface="American Typewriter"/>
              </a:rPr>
              <a:t>*</a:t>
            </a:r>
            <a:r>
              <a:rPr lang="en-US" altLang="zh-CN" sz="3200" b="0" dirty="0" err="1">
                <a:solidFill>
                  <a:srgbClr val="778F91"/>
                </a:solidFill>
                <a:effectLst/>
                <a:latin typeface="+mj-lt"/>
                <a:ea typeface="+mj-ea"/>
                <a:cs typeface="+mj-cs"/>
                <a:sym typeface="American Typewriter"/>
              </a:rPr>
              <a:t>SimConsec</a:t>
            </a:r>
            <a:r>
              <a:rPr lang="en-US" altLang="zh-CN" sz="3200" b="0" dirty="0">
                <a:solidFill>
                  <a:srgbClr val="778F91"/>
                </a:solidFill>
                <a:effectLst/>
                <a:latin typeface="+mj-lt"/>
                <a:ea typeface="+mj-ea"/>
                <a:cs typeface="+mj-cs"/>
                <a:sym typeface="American Typewriter"/>
              </a:rPr>
              <a:t> – Simultaneous Consecutive Interpreting</a:t>
            </a:r>
            <a:endParaRPr lang="zh-CN" altLang="zh-CN" sz="3200" b="0" dirty="0">
              <a:solidFill>
                <a:srgbClr val="778F91"/>
              </a:solidFill>
              <a:effectLst/>
              <a:latin typeface="+mj-lt"/>
              <a:ea typeface="+mj-ea"/>
              <a:cs typeface="+mj-cs"/>
              <a:sym typeface="American Typewriter"/>
            </a:endParaRPr>
          </a:p>
        </p:txBody>
      </p:sp>
      <p:sp>
        <p:nvSpPr>
          <p:cNvPr id="3" name="文本占位符 2">
            <a:extLst>
              <a:ext uri="{FF2B5EF4-FFF2-40B4-BE49-F238E27FC236}">
                <a16:creationId xmlns:a16="http://schemas.microsoft.com/office/drawing/2014/main" id="{1EAE2539-279F-5440-95AF-94B35D46DB7B}"/>
              </a:ext>
            </a:extLst>
          </p:cNvPr>
          <p:cNvSpPr>
            <a:spLocks noGrp="1"/>
          </p:cNvSpPr>
          <p:nvPr>
            <p:ph type="body" idx="1"/>
          </p:nvPr>
        </p:nvSpPr>
        <p:spPr>
          <a:xfrm>
            <a:off x="631762" y="3552993"/>
            <a:ext cx="9026950" cy="4376486"/>
          </a:xfrm>
        </p:spPr>
        <p:txBody>
          <a:bodyPr/>
          <a:lstStyle/>
          <a:p>
            <a:pPr marL="285750" indent="-285750">
              <a:lnSpc>
                <a:spcPct val="100000"/>
              </a:lnSpc>
              <a:spcBef>
                <a:spcPts val="200"/>
              </a:spcBef>
              <a:buFont typeface="Arial" panose="020B0604020202020204" pitchFamily="34" charset="0"/>
              <a:buChar char="•"/>
            </a:pPr>
            <a:r>
              <a:rPr lang="en-GB" altLang="zh-CN" sz="2200" spc="-56" dirty="0" err="1">
                <a:solidFill>
                  <a:srgbClr val="93816D"/>
                </a:solidFill>
              </a:rPr>
              <a:t>SimConsec</a:t>
            </a:r>
            <a:r>
              <a:rPr lang="en-GB" altLang="zh-CN" sz="2200" spc="-56" dirty="0">
                <a:solidFill>
                  <a:srgbClr val="93816D"/>
                </a:solidFill>
              </a:rPr>
              <a:t> - A hybrid type of interpreting</a:t>
            </a:r>
          </a:p>
          <a:p>
            <a:pPr marL="285750" indent="-285750">
              <a:lnSpc>
                <a:spcPct val="100000"/>
              </a:lnSpc>
              <a:spcBef>
                <a:spcPts val="200"/>
              </a:spcBef>
              <a:buFont typeface="Arial" panose="020B0604020202020204" pitchFamily="34" charset="0"/>
              <a:buChar char="•"/>
            </a:pPr>
            <a:endParaRPr lang="en-GB" altLang="zh-CN" sz="2200" spc="-56" dirty="0">
              <a:solidFill>
                <a:srgbClr val="93816D"/>
              </a:solidFill>
            </a:endParaRPr>
          </a:p>
          <a:p>
            <a:pPr marL="285750" indent="-285750">
              <a:lnSpc>
                <a:spcPct val="100000"/>
              </a:lnSpc>
              <a:spcBef>
                <a:spcPts val="200"/>
              </a:spcBef>
              <a:buFont typeface="Arial" panose="020B0604020202020204" pitchFamily="34" charset="0"/>
              <a:buChar char="•"/>
            </a:pPr>
            <a:r>
              <a:rPr lang="en-GB" altLang="zh-CN" sz="2200" spc="-56" dirty="0">
                <a:solidFill>
                  <a:srgbClr val="93816D"/>
                </a:solidFill>
              </a:rPr>
              <a:t>First Trial: 1999, Michele Ferrari, EU staff interpreter (SCIC)</a:t>
            </a:r>
          </a:p>
          <a:p>
            <a:pPr marL="285750" indent="-285750">
              <a:lnSpc>
                <a:spcPct val="100000"/>
              </a:lnSpc>
              <a:spcBef>
                <a:spcPts val="200"/>
              </a:spcBef>
              <a:buFont typeface="Arial" panose="020B0604020202020204" pitchFamily="34" charset="0"/>
              <a:buChar char="•"/>
            </a:pPr>
            <a:endParaRPr lang="en-GB" altLang="zh-CN" sz="2200" spc="-56" dirty="0">
              <a:solidFill>
                <a:srgbClr val="93816D"/>
              </a:solidFill>
            </a:endParaRPr>
          </a:p>
          <a:p>
            <a:pPr marL="285750" indent="-285750">
              <a:lnSpc>
                <a:spcPct val="100000"/>
              </a:lnSpc>
              <a:spcBef>
                <a:spcPts val="200"/>
              </a:spcBef>
              <a:buFont typeface="Arial" panose="020B0604020202020204" pitchFamily="34" charset="0"/>
              <a:buChar char="•"/>
            </a:pPr>
            <a:r>
              <a:rPr lang="en-GB" altLang="zh-CN" sz="2200" spc="-56" dirty="0">
                <a:solidFill>
                  <a:srgbClr val="93816D"/>
                </a:solidFill>
              </a:rPr>
              <a:t>Digital voice recorder: audio playback </a:t>
            </a:r>
          </a:p>
          <a:p>
            <a:pPr marL="285750" indent="-285750">
              <a:lnSpc>
                <a:spcPct val="100000"/>
              </a:lnSpc>
              <a:spcBef>
                <a:spcPts val="200"/>
              </a:spcBef>
              <a:buFont typeface="Arial" panose="020B0604020202020204" pitchFamily="34" charset="0"/>
              <a:buChar char="•"/>
            </a:pPr>
            <a:r>
              <a:rPr lang="en-GB" altLang="zh-CN" sz="2200" spc="-56" dirty="0">
                <a:solidFill>
                  <a:srgbClr val="93816D"/>
                </a:solidFill>
              </a:rPr>
              <a:t>Smart Pen/App (Notability): synchronized audio and note-taking playback</a:t>
            </a:r>
          </a:p>
          <a:p>
            <a:pPr>
              <a:lnSpc>
                <a:spcPct val="100000"/>
              </a:lnSpc>
              <a:spcBef>
                <a:spcPts val="200"/>
              </a:spcBef>
            </a:pPr>
            <a:endParaRPr lang="en-GB" altLang="zh-CN" sz="2200" spc="-56" dirty="0">
              <a:solidFill>
                <a:srgbClr val="93816D"/>
              </a:solidFill>
            </a:endParaRPr>
          </a:p>
          <a:p>
            <a:pPr>
              <a:lnSpc>
                <a:spcPct val="100000"/>
              </a:lnSpc>
              <a:spcBef>
                <a:spcPts val="200"/>
              </a:spcBef>
            </a:pPr>
            <a:r>
              <a:rPr lang="en-GB" altLang="zh-CN" sz="2200" spc="-56" dirty="0">
                <a:solidFill>
                  <a:srgbClr val="93816D"/>
                </a:solidFill>
              </a:rPr>
              <a:t>The interpreter:</a:t>
            </a:r>
          </a:p>
          <a:p>
            <a:pPr marL="285750" indent="-285750">
              <a:lnSpc>
                <a:spcPct val="100000"/>
              </a:lnSpc>
              <a:spcBef>
                <a:spcPts val="200"/>
              </a:spcBef>
              <a:buFont typeface="Arial" panose="020B0604020202020204" pitchFamily="34" charset="0"/>
              <a:buChar char="•"/>
            </a:pPr>
            <a:r>
              <a:rPr lang="en-GB" altLang="zh-CN" sz="2200" spc="-56" dirty="0">
                <a:solidFill>
                  <a:srgbClr val="93816D"/>
                </a:solidFill>
              </a:rPr>
              <a:t>records the speech while also taking notes</a:t>
            </a:r>
          </a:p>
          <a:p>
            <a:pPr marL="285750" indent="-285750">
              <a:lnSpc>
                <a:spcPct val="100000"/>
              </a:lnSpc>
              <a:spcBef>
                <a:spcPts val="200"/>
              </a:spcBef>
              <a:buFont typeface="Arial" panose="020B0604020202020204" pitchFamily="34" charset="0"/>
              <a:buChar char="•"/>
            </a:pPr>
            <a:r>
              <a:rPr lang="en-GB" altLang="zh-CN" sz="2200" spc="-56" dirty="0">
                <a:solidFill>
                  <a:srgbClr val="93816D"/>
                </a:solidFill>
              </a:rPr>
              <a:t>plays back the recording of the original speech into earphones</a:t>
            </a:r>
          </a:p>
          <a:p>
            <a:pPr marL="285750" indent="-285750">
              <a:lnSpc>
                <a:spcPct val="100000"/>
              </a:lnSpc>
              <a:spcBef>
                <a:spcPts val="200"/>
              </a:spcBef>
              <a:buFont typeface="Arial" panose="020B0604020202020204" pitchFamily="34" charset="0"/>
              <a:buChar char="•"/>
            </a:pPr>
            <a:r>
              <a:rPr lang="en-GB" altLang="zh-CN" sz="2200" spc="-56" dirty="0">
                <a:solidFill>
                  <a:srgbClr val="93816D"/>
                </a:solidFill>
              </a:rPr>
              <a:t>renders the original speech into the target language while listening to the recording (in simultaneous mode).</a:t>
            </a:r>
          </a:p>
          <a:p>
            <a:pPr marL="285750" indent="-285750">
              <a:lnSpc>
                <a:spcPct val="100000"/>
              </a:lnSpc>
              <a:spcBef>
                <a:spcPts val="200"/>
              </a:spcBef>
              <a:buFont typeface="Arial" panose="020B0604020202020204" pitchFamily="34" charset="0"/>
              <a:buChar char="•"/>
            </a:pPr>
            <a:endParaRPr lang="en-GB" altLang="zh-CN" sz="2200" spc="-56" dirty="0">
              <a:solidFill>
                <a:srgbClr val="93816D"/>
              </a:solidFill>
            </a:endParaRPr>
          </a:p>
          <a:p>
            <a:pPr marL="285750" indent="-285750">
              <a:lnSpc>
                <a:spcPct val="100000"/>
              </a:lnSpc>
              <a:spcBef>
                <a:spcPts val="200"/>
              </a:spcBef>
              <a:buFont typeface="Arial" panose="020B0604020202020204" pitchFamily="34" charset="0"/>
              <a:buChar char="•"/>
            </a:pPr>
            <a:r>
              <a:rPr lang="en-GB" altLang="zh-CN" sz="2200" spc="-56" dirty="0">
                <a:solidFill>
                  <a:srgbClr val="93816D"/>
                </a:solidFill>
              </a:rPr>
              <a:t>Confidentiality</a:t>
            </a:r>
          </a:p>
          <a:p>
            <a:pPr marL="285750" indent="-285750">
              <a:lnSpc>
                <a:spcPct val="100000"/>
              </a:lnSpc>
              <a:spcBef>
                <a:spcPts val="200"/>
              </a:spcBef>
              <a:buFont typeface="Arial" panose="020B0604020202020204" pitchFamily="34" charset="0"/>
              <a:buChar char="•"/>
            </a:pPr>
            <a:r>
              <a:rPr lang="en-GB" altLang="zh-CN" sz="2200" spc="-56" dirty="0">
                <a:solidFill>
                  <a:srgbClr val="93816D"/>
                </a:solidFill>
              </a:rPr>
              <a:t>Enhanced interpreting performance (</a:t>
            </a:r>
            <a:r>
              <a:rPr lang="en-US" altLang="zh-CN" sz="2200" spc="-56" dirty="0">
                <a:solidFill>
                  <a:srgbClr val="93816D"/>
                </a:solidFill>
              </a:rPr>
              <a:t>?)</a:t>
            </a:r>
            <a:endParaRPr lang="en-GB" altLang="zh-CN" sz="2200" spc="-56" dirty="0">
              <a:solidFill>
                <a:srgbClr val="93816D"/>
              </a:solidFill>
            </a:endParaRPr>
          </a:p>
        </p:txBody>
      </p:sp>
      <p:pic>
        <p:nvPicPr>
          <p:cNvPr id="4" name="Picture 2" descr="iPad筆記軟體Notability好用嗎？-有問必答專區">
            <a:extLst>
              <a:ext uri="{FF2B5EF4-FFF2-40B4-BE49-F238E27FC236}">
                <a16:creationId xmlns:a16="http://schemas.microsoft.com/office/drawing/2014/main" id="{A1249647-448D-D847-A0C7-EC0E05D3F6E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420" y="6248790"/>
            <a:ext cx="2336618" cy="1961092"/>
          </a:xfrm>
          <a:prstGeom prst="roundRect">
            <a:avLst>
              <a:gd name="adj" fmla="val 8594"/>
            </a:avLst>
          </a:prstGeom>
          <a:solidFill>
            <a:srgbClr val="FFFFFF">
              <a:shade val="85000"/>
            </a:srgbClr>
          </a:solidFill>
          <a:ln>
            <a:noFill/>
          </a:ln>
          <a:effectLst>
            <a:outerShdw dir="21540000" sy="23000" kx="-1200000" algn="bl" rotWithShape="0">
              <a:prstClr val="black">
                <a:alpha val="29097"/>
              </a:prstClr>
            </a:outerShdw>
          </a:effectLst>
          <a:scene3d>
            <a:camera prst="orthographicFront"/>
            <a:lightRig rig="chilly" dir="t"/>
          </a:scene3d>
          <a:sp3d prstMaterial="dkEdge">
            <a:bevelT w="114300" prst="artDeco"/>
          </a:sp3d>
        </p:spPr>
      </p:pic>
      <p:pic>
        <p:nvPicPr>
          <p:cNvPr id="5" name="Picture 4" descr="Review: Livescribe Echo Smartpen | WIRED">
            <a:hlinkClick r:id="" action="ppaction://hlinkshowjump?jump=nextslide"/>
            <a:extLst>
              <a:ext uri="{FF2B5EF4-FFF2-40B4-BE49-F238E27FC236}">
                <a16:creationId xmlns:a16="http://schemas.microsoft.com/office/drawing/2014/main" id="{12C5C4FE-2756-0E4D-BA62-177FEA31A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419" y="3102699"/>
            <a:ext cx="2336619" cy="1961092"/>
          </a:xfrm>
          <a:prstGeom prst="roundRect">
            <a:avLst>
              <a:gd name="adj" fmla="val 8594"/>
            </a:avLst>
          </a:prstGeom>
          <a:solidFill>
            <a:srgbClr val="FFFFFF">
              <a:shade val="85000"/>
            </a:srgbClr>
          </a:solidFill>
          <a:ln>
            <a:noFill/>
          </a:ln>
          <a:effectLst>
            <a:outerShdw dir="21540000" sy="23000" kx="-1200000" algn="bl" rotWithShape="0">
              <a:prstClr val="black">
                <a:alpha val="29097"/>
              </a:prstClr>
            </a:outerShdw>
          </a:effectLst>
          <a:scene3d>
            <a:camera prst="orthographicFront"/>
            <a:lightRig rig="chilly" dir="t"/>
          </a:scene3d>
          <a:sp3d prstMaterial="dkEdge">
            <a:bevelT w="114300" prst="artDeco"/>
          </a:sp3d>
        </p:spPr>
      </p:pic>
    </p:spTree>
    <p:extLst>
      <p:ext uri="{BB962C8B-B14F-4D97-AF65-F5344CB8AC3E}">
        <p14:creationId xmlns:p14="http://schemas.microsoft.com/office/powerpoint/2010/main" val="23434037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075" y="3589020"/>
            <a:ext cx="8202295" cy="2260600"/>
          </a:xfrm>
        </p:spPr>
        <p:txBody>
          <a:bodyPr/>
          <a:lstStyle/>
          <a:p>
            <a:r>
              <a:rPr lang="en-GB" altLang="zh-CN" sz="4400" dirty="0">
                <a:effectLst/>
              </a:rPr>
              <a:t>3. Types</a:t>
            </a:r>
            <a:r>
              <a:rPr lang="zh-CN" altLang="en-US" sz="4400" dirty="0">
                <a:effectLst/>
              </a:rPr>
              <a:t> </a:t>
            </a:r>
            <a:r>
              <a:rPr lang="en-US" altLang="zh-CN" sz="4400" dirty="0">
                <a:effectLst/>
              </a:rPr>
              <a:t>(Setting-based)</a:t>
            </a:r>
            <a:endParaRPr lang="en-US" sz="4400" dirty="0"/>
          </a:p>
        </p:txBody>
      </p:sp>
      <p:sp>
        <p:nvSpPr>
          <p:cNvPr id="3" name="Text Placeholder 2"/>
          <p:cNvSpPr>
            <a:spLocks noGrp="1"/>
          </p:cNvSpPr>
          <p:nvPr>
            <p:ph type="body" idx="1"/>
          </p:nvPr>
        </p:nvSpPr>
        <p:spPr/>
        <p:txBody>
          <a:bodyPr/>
          <a:lstStyle/>
          <a:p>
            <a:r>
              <a:rPr lang="en-GB" altLang="zh-CN" dirty="0">
                <a:effectLst/>
              </a:rPr>
              <a:t>Hu </a:t>
            </a:r>
            <a:r>
              <a:rPr lang="en-GB" altLang="zh-CN" dirty="0" err="1">
                <a:effectLst/>
              </a:rPr>
              <a:t>Wenwen</a:t>
            </a:r>
            <a:r>
              <a:rPr lang="zh-CN" altLang="zh-CN" dirty="0">
                <a:effectLst/>
              </a:rPr>
              <a:t> </a:t>
            </a:r>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504"/>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lang="en-US" altLang="en-GB" sz="4800" dirty="0">
                <a:sym typeface="+mn-ea"/>
              </a:rPr>
              <a:t>4 Main </a:t>
            </a:r>
            <a:r>
              <a:rPr lang="en-GB" altLang="zh-CN" sz="4800" dirty="0">
                <a:sym typeface="+mn-ea"/>
              </a:rPr>
              <a:t>Types</a:t>
            </a:r>
            <a:endParaRPr sz="4800" dirty="0">
              <a:solidFill>
                <a:srgbClr val="8E7D6A"/>
              </a:solidFill>
              <a:effectLst>
                <a:outerShdw blurRad="25400" dist="25400" dir="2700000" rotWithShape="0">
                  <a:srgbClr val="FFFFFF">
                    <a:alpha val="50000"/>
                  </a:srgbClr>
                </a:outerShdw>
              </a:effectLst>
            </a:endParaRPr>
          </a:p>
        </p:txBody>
      </p:sp>
      <p:pic>
        <p:nvPicPr>
          <p:cNvPr id="16" name="Picture 15"/>
          <p:cNvPicPr/>
          <p:nvPr/>
        </p:nvPicPr>
        <p:blipFill>
          <a:blip r:embed="rId2"/>
          <a:stretch>
            <a:fillRect/>
          </a:stretch>
        </p:blipFill>
        <p:spPr>
          <a:xfrm>
            <a:off x="728345" y="4298950"/>
            <a:ext cx="3410585" cy="2616200"/>
          </a:xfrm>
          <a:prstGeom prst="rect">
            <a:avLst/>
          </a:prstGeom>
          <a:effectLst>
            <a:outerShdw blurRad="25400" dist="25400" dir="2700000" rotWithShape="0">
              <a:srgbClr val="FFFFFF">
                <a:alpha val="50000"/>
              </a:srgbClr>
            </a:outerShdw>
          </a:effectLst>
        </p:spPr>
      </p:pic>
      <p:pic>
        <p:nvPicPr>
          <p:cNvPr id="17" name="Picture 16"/>
          <p:cNvPicPr/>
          <p:nvPr/>
        </p:nvPicPr>
        <p:blipFill>
          <a:blip r:embed="rId3"/>
          <a:stretch>
            <a:fillRect/>
          </a:stretch>
        </p:blipFill>
        <p:spPr>
          <a:xfrm rot="7612194">
            <a:off x="4085990" y="4562369"/>
            <a:ext cx="1088200" cy="1408710"/>
          </a:xfrm>
          <a:prstGeom prst="rect">
            <a:avLst/>
          </a:prstGeom>
          <a:effectLst>
            <a:outerShdw blurRad="25400" dist="25400" dir="2700000" rotWithShape="0">
              <a:srgbClr val="FFFFFF">
                <a:alpha val="50000"/>
              </a:srgbClr>
            </a:outerShdw>
          </a:effectLst>
        </p:spPr>
      </p:pic>
      <p:pic>
        <p:nvPicPr>
          <p:cNvPr id="18" name="Picture 17"/>
          <p:cNvPicPr/>
          <p:nvPr/>
        </p:nvPicPr>
        <p:blipFill>
          <a:blip r:embed="rId4"/>
          <a:stretch>
            <a:fillRect/>
          </a:stretch>
        </p:blipFill>
        <p:spPr>
          <a:xfrm rot="18600000">
            <a:off x="3667760" y="3060700"/>
            <a:ext cx="2560955" cy="1548765"/>
          </a:xfrm>
          <a:prstGeom prst="rect">
            <a:avLst/>
          </a:prstGeom>
          <a:effectLst>
            <a:outerShdw blurRad="25400" dist="25400" dir="2700000" rotWithShape="0">
              <a:srgbClr val="FFFFFF">
                <a:alpha val="50000"/>
              </a:srgbClr>
            </a:outerShdw>
          </a:effectLst>
        </p:spPr>
      </p:pic>
      <p:pic>
        <p:nvPicPr>
          <p:cNvPr id="19" name="Picture 18"/>
          <p:cNvPicPr/>
          <p:nvPr/>
        </p:nvPicPr>
        <p:blipFill>
          <a:blip r:embed="rId5"/>
          <a:stretch>
            <a:fillRect/>
          </a:stretch>
        </p:blipFill>
        <p:spPr>
          <a:xfrm>
            <a:off x="785495" y="4419600"/>
            <a:ext cx="3378835" cy="2374900"/>
          </a:xfrm>
          <a:prstGeom prst="rect">
            <a:avLst/>
          </a:prstGeom>
          <a:effectLst>
            <a:outerShdw blurRad="25400" dist="25400" dir="2700000" rotWithShape="0">
              <a:srgbClr val="FFFFFF">
                <a:alpha val="50000"/>
              </a:srgbClr>
            </a:outerShdw>
          </a:effectLst>
        </p:spPr>
      </p:pic>
      <p:pic>
        <p:nvPicPr>
          <p:cNvPr id="20" name="Picture 19"/>
          <p:cNvPicPr/>
          <p:nvPr/>
        </p:nvPicPr>
        <p:blipFill>
          <a:blip r:embed="rId6"/>
          <a:stretch>
            <a:fillRect/>
          </a:stretch>
        </p:blipFill>
        <p:spPr>
          <a:xfrm>
            <a:off x="6482080" y="4298950"/>
            <a:ext cx="5226685" cy="1578610"/>
          </a:xfrm>
          <a:prstGeom prst="rect">
            <a:avLst/>
          </a:prstGeom>
          <a:effectLst>
            <a:outerShdw blurRad="25400" dist="25400" dir="2700000" rotWithShape="0">
              <a:srgbClr val="FFFFFF">
                <a:alpha val="50000"/>
              </a:srgbClr>
            </a:outerShdw>
          </a:effectLst>
        </p:spPr>
      </p:pic>
      <p:pic>
        <p:nvPicPr>
          <p:cNvPr id="21" name="Picture 20"/>
          <p:cNvPicPr/>
          <p:nvPr/>
        </p:nvPicPr>
        <p:blipFill>
          <a:blip r:embed="rId7"/>
          <a:stretch>
            <a:fillRect/>
          </a:stretch>
        </p:blipFill>
        <p:spPr>
          <a:xfrm>
            <a:off x="6724015" y="6301740"/>
            <a:ext cx="5315585" cy="1422400"/>
          </a:xfrm>
          <a:prstGeom prst="rect">
            <a:avLst/>
          </a:prstGeom>
          <a:effectLst>
            <a:outerShdw blurRad="25400" dist="25400" dir="2700000" rotWithShape="0">
              <a:srgbClr val="FFFFFF">
                <a:alpha val="50000"/>
              </a:srgbClr>
            </a:outerShdw>
          </a:effectLst>
        </p:spPr>
      </p:pic>
      <p:pic>
        <p:nvPicPr>
          <p:cNvPr id="22" name="Picture 21"/>
          <p:cNvPicPr/>
          <p:nvPr/>
        </p:nvPicPr>
        <p:blipFill>
          <a:blip r:embed="rId8"/>
          <a:stretch>
            <a:fillRect/>
          </a:stretch>
        </p:blipFill>
        <p:spPr>
          <a:xfrm>
            <a:off x="6363970" y="2270125"/>
            <a:ext cx="5675630" cy="1624965"/>
          </a:xfrm>
          <a:prstGeom prst="rect">
            <a:avLst/>
          </a:prstGeom>
          <a:effectLst>
            <a:outerShdw blurRad="25400" dist="25400" dir="2700000" rotWithShape="0">
              <a:srgbClr val="FFFFFF">
                <a:alpha val="50000"/>
              </a:srgbClr>
            </a:outerShdw>
          </a:effectLst>
        </p:spPr>
      </p:pic>
      <p:pic>
        <p:nvPicPr>
          <p:cNvPr id="23" name="Picture 22"/>
          <p:cNvPicPr/>
          <p:nvPr/>
        </p:nvPicPr>
        <p:blipFill>
          <a:blip r:embed="rId9"/>
          <a:stretch>
            <a:fillRect/>
          </a:stretch>
        </p:blipFill>
        <p:spPr>
          <a:xfrm rot="18600000">
            <a:off x="3737761" y="6798299"/>
            <a:ext cx="779380" cy="2327293"/>
          </a:xfrm>
          <a:prstGeom prst="rect">
            <a:avLst/>
          </a:prstGeom>
          <a:effectLst>
            <a:outerShdw blurRad="25400" dist="25400" dir="2700000" rotWithShape="0">
              <a:srgbClr val="FFFFFF">
                <a:alpha val="50000"/>
              </a:srgbClr>
            </a:outerShdw>
          </a:effectLst>
        </p:spPr>
      </p:pic>
      <p:sp>
        <p:nvSpPr>
          <p:cNvPr id="24" name="Shape 499"/>
          <p:cNvSpPr/>
          <p:nvPr/>
        </p:nvSpPr>
        <p:spPr>
          <a:xfrm>
            <a:off x="196850" y="4598035"/>
            <a:ext cx="4556760" cy="2317115"/>
          </a:xfrm>
          <a:custGeom>
            <a:avLst/>
            <a:gdLst/>
            <a:ahLst/>
            <a:cxnLst>
              <a:cxn ang="0">
                <a:pos x="wd2" y="hd2"/>
              </a:cxn>
              <a:cxn ang="5400000">
                <a:pos x="wd2" y="hd2"/>
              </a:cxn>
              <a:cxn ang="10800000">
                <a:pos x="wd2" y="hd2"/>
              </a:cxn>
              <a:cxn ang="16200000">
                <a:pos x="wd2" y="hd2"/>
              </a:cxn>
            </a:cxnLst>
            <a:rect l="0" t="0" r="r" b="b"/>
            <a:pathLst>
              <a:path w="19162" h="20859" extrusionOk="0">
                <a:moveTo>
                  <a:pt x="395" y="7880"/>
                </a:moveTo>
                <a:cubicBezTo>
                  <a:pt x="395" y="7880"/>
                  <a:pt x="1261" y="265"/>
                  <a:pt x="8878" y="8"/>
                </a:cubicBezTo>
                <a:cubicBezTo>
                  <a:pt x="16495" y="-249"/>
                  <a:pt x="18322" y="5464"/>
                  <a:pt x="19057" y="9567"/>
                </a:cubicBezTo>
                <a:cubicBezTo>
                  <a:pt x="19793" y="13670"/>
                  <a:pt x="16608" y="20275"/>
                  <a:pt x="11140" y="20813"/>
                </a:cubicBezTo>
                <a:cubicBezTo>
                  <a:pt x="5673" y="21351"/>
                  <a:pt x="-1807" y="17110"/>
                  <a:pt x="395" y="7880"/>
                </a:cubicBezTo>
                <a:close/>
              </a:path>
            </a:pathLst>
          </a:cu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800">
                <a:solidFill>
                  <a:srgbClr val="FFFFFF"/>
                </a:solidFill>
                <a:latin typeface="Chalkduster"/>
                <a:ea typeface="Chalkduster"/>
                <a:cs typeface="Chalkduster"/>
                <a:sym typeface="Chalkduster"/>
              </a:defRPr>
            </a:lvl1pPr>
          </a:lstStyle>
          <a:p>
            <a:pPr lvl="0">
              <a:defRPr sz="1800">
                <a:solidFill>
                  <a:srgbClr val="000000"/>
                </a:solidFill>
              </a:defRPr>
            </a:pPr>
            <a:r>
              <a:rPr lang="en-US" sz="4000">
                <a:solidFill>
                  <a:srgbClr val="FFFFFF"/>
                </a:solidFill>
              </a:rPr>
              <a:t>Interpreting</a:t>
            </a:r>
          </a:p>
        </p:txBody>
      </p:sp>
      <p:sp>
        <p:nvSpPr>
          <p:cNvPr id="25" name="Shape 500"/>
          <p:cNvSpPr/>
          <p:nvPr/>
        </p:nvSpPr>
        <p:spPr>
          <a:xfrm>
            <a:off x="6557645" y="4301490"/>
            <a:ext cx="5097145" cy="1676400"/>
          </a:xfrm>
          <a:custGeom>
            <a:avLst/>
            <a:gdLst/>
            <a:ahLst/>
            <a:cxnLst>
              <a:cxn ang="0">
                <a:pos x="wd2" y="hd2"/>
              </a:cxn>
              <a:cxn ang="5400000">
                <a:pos x="wd2" y="hd2"/>
              </a:cxn>
              <a:cxn ang="10800000">
                <a:pos x="wd2" y="hd2"/>
              </a:cxn>
              <a:cxn ang="16200000">
                <a:pos x="wd2" y="hd2"/>
              </a:cxn>
            </a:cxnLst>
            <a:rect l="0" t="0" r="r" b="b"/>
            <a:pathLst>
              <a:path w="19162" h="20859" extrusionOk="0">
                <a:moveTo>
                  <a:pt x="395" y="7880"/>
                </a:moveTo>
                <a:cubicBezTo>
                  <a:pt x="395" y="7880"/>
                  <a:pt x="1261" y="265"/>
                  <a:pt x="8878" y="8"/>
                </a:cubicBezTo>
                <a:cubicBezTo>
                  <a:pt x="16495" y="-249"/>
                  <a:pt x="18322" y="5464"/>
                  <a:pt x="19057" y="9567"/>
                </a:cubicBezTo>
                <a:cubicBezTo>
                  <a:pt x="19793" y="13670"/>
                  <a:pt x="16608" y="20275"/>
                  <a:pt x="11140" y="20813"/>
                </a:cubicBezTo>
                <a:cubicBezTo>
                  <a:pt x="5673" y="21351"/>
                  <a:pt x="-1807" y="17110"/>
                  <a:pt x="395" y="7880"/>
                </a:cubicBezTo>
                <a:close/>
              </a:path>
            </a:pathLst>
          </a:cu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000">
                <a:solidFill>
                  <a:srgbClr val="FFFFFF"/>
                </a:solidFill>
                <a:latin typeface="Chalkduster"/>
                <a:ea typeface="Chalkduster"/>
                <a:cs typeface="Chalkduster"/>
                <a:sym typeface="Chalkduster"/>
              </a:defRPr>
            </a:lvl1pPr>
          </a:lstStyle>
          <a:p>
            <a:pPr lvl="0">
              <a:defRPr sz="1800">
                <a:solidFill>
                  <a:srgbClr val="000000"/>
                </a:solidFill>
              </a:defRPr>
            </a:pPr>
            <a:r>
              <a:rPr lang="en-US" sz="3200">
                <a:solidFill>
                  <a:srgbClr val="FFFFFF"/>
                </a:solidFill>
                <a:sym typeface="+mn-ea"/>
              </a:rPr>
              <a:t>Judicial interpreting</a:t>
            </a:r>
          </a:p>
        </p:txBody>
      </p:sp>
      <p:sp>
        <p:nvSpPr>
          <p:cNvPr id="26" name="Shape 501"/>
          <p:cNvSpPr/>
          <p:nvPr/>
        </p:nvSpPr>
        <p:spPr>
          <a:xfrm>
            <a:off x="6724015" y="6332855"/>
            <a:ext cx="5218430" cy="1445895"/>
          </a:xfrm>
          <a:custGeom>
            <a:avLst/>
            <a:gdLst/>
            <a:ahLst/>
            <a:cxnLst>
              <a:cxn ang="0">
                <a:pos x="wd2" y="hd2"/>
              </a:cxn>
              <a:cxn ang="5400000">
                <a:pos x="wd2" y="hd2"/>
              </a:cxn>
              <a:cxn ang="10800000">
                <a:pos x="wd2" y="hd2"/>
              </a:cxn>
              <a:cxn ang="16200000">
                <a:pos x="wd2" y="hd2"/>
              </a:cxn>
            </a:cxnLst>
            <a:rect l="0" t="0" r="r" b="b"/>
            <a:pathLst>
              <a:path w="19162" h="20859" extrusionOk="0">
                <a:moveTo>
                  <a:pt x="18767" y="7880"/>
                </a:moveTo>
                <a:cubicBezTo>
                  <a:pt x="18767" y="7880"/>
                  <a:pt x="17901" y="265"/>
                  <a:pt x="10284" y="8"/>
                </a:cubicBezTo>
                <a:cubicBezTo>
                  <a:pt x="2667" y="-249"/>
                  <a:pt x="840" y="5464"/>
                  <a:pt x="105" y="9567"/>
                </a:cubicBezTo>
                <a:cubicBezTo>
                  <a:pt x="-631" y="13670"/>
                  <a:pt x="2554" y="20275"/>
                  <a:pt x="8022" y="20813"/>
                </a:cubicBezTo>
                <a:cubicBezTo>
                  <a:pt x="13489" y="21351"/>
                  <a:pt x="20969" y="17110"/>
                  <a:pt x="18767" y="7880"/>
                </a:cubicBezTo>
                <a:close/>
              </a:path>
            </a:pathLst>
          </a:cu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000">
                <a:solidFill>
                  <a:srgbClr val="FFFFFF"/>
                </a:solidFill>
                <a:latin typeface="Chalkduster"/>
                <a:ea typeface="Chalkduster"/>
                <a:cs typeface="Chalkduster"/>
                <a:sym typeface="Chalkduster"/>
              </a:defRPr>
            </a:lvl1pPr>
          </a:lstStyle>
          <a:p>
            <a:pPr lvl="0">
              <a:defRPr sz="1800">
                <a:solidFill>
                  <a:srgbClr val="000000"/>
                </a:solidFill>
              </a:defRPr>
            </a:pPr>
            <a:r>
              <a:rPr lang="en-US" sz="3200">
                <a:solidFill>
                  <a:srgbClr val="FFFFFF"/>
                </a:solidFill>
                <a:sym typeface="+mn-ea"/>
              </a:rPr>
              <a:t>Escort interpreting</a:t>
            </a:r>
          </a:p>
        </p:txBody>
      </p:sp>
      <p:sp>
        <p:nvSpPr>
          <p:cNvPr id="27" name="Shape 502"/>
          <p:cNvSpPr/>
          <p:nvPr/>
        </p:nvSpPr>
        <p:spPr>
          <a:xfrm>
            <a:off x="6294120" y="2167255"/>
            <a:ext cx="5624195" cy="1676400"/>
          </a:xfrm>
          <a:custGeom>
            <a:avLst/>
            <a:gdLst/>
            <a:ahLst/>
            <a:cxnLst>
              <a:cxn ang="0">
                <a:pos x="wd2" y="hd2"/>
              </a:cxn>
              <a:cxn ang="5400000">
                <a:pos x="wd2" y="hd2"/>
              </a:cxn>
              <a:cxn ang="10800000">
                <a:pos x="wd2" y="hd2"/>
              </a:cxn>
              <a:cxn ang="16200000">
                <a:pos x="wd2" y="hd2"/>
              </a:cxn>
            </a:cxnLst>
            <a:rect l="0" t="0" r="r" b="b"/>
            <a:pathLst>
              <a:path w="19162" h="20859" extrusionOk="0">
                <a:moveTo>
                  <a:pt x="18767" y="7880"/>
                </a:moveTo>
                <a:cubicBezTo>
                  <a:pt x="18767" y="7880"/>
                  <a:pt x="17901" y="265"/>
                  <a:pt x="10284" y="8"/>
                </a:cubicBezTo>
                <a:cubicBezTo>
                  <a:pt x="2667" y="-249"/>
                  <a:pt x="840" y="5464"/>
                  <a:pt x="105" y="9567"/>
                </a:cubicBezTo>
                <a:cubicBezTo>
                  <a:pt x="-631" y="13670"/>
                  <a:pt x="2554" y="20275"/>
                  <a:pt x="8022" y="20813"/>
                </a:cubicBezTo>
                <a:cubicBezTo>
                  <a:pt x="13489" y="21351"/>
                  <a:pt x="20969" y="17110"/>
                  <a:pt x="18767" y="7880"/>
                </a:cubicBezTo>
                <a:close/>
              </a:path>
            </a:pathLst>
          </a:cu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000">
                <a:solidFill>
                  <a:srgbClr val="FFFFFF"/>
                </a:solidFill>
                <a:latin typeface="Chalkduster"/>
                <a:ea typeface="Chalkduster"/>
                <a:cs typeface="Chalkduster"/>
                <a:sym typeface="Chalkduster"/>
              </a:defRPr>
            </a:lvl1pPr>
          </a:lstStyle>
          <a:p>
            <a:pPr lvl="0">
              <a:defRPr sz="1800">
                <a:solidFill>
                  <a:srgbClr val="000000"/>
                </a:solidFill>
              </a:defRPr>
            </a:pPr>
            <a:r>
              <a:rPr lang="en-US" sz="3200">
                <a:solidFill>
                  <a:srgbClr val="FFFFFF"/>
                </a:solidFill>
              </a:rPr>
              <a:t>Conference interpreting</a:t>
            </a:r>
          </a:p>
        </p:txBody>
      </p:sp>
      <p:pic>
        <p:nvPicPr>
          <p:cNvPr id="3" name="Picture 16"/>
          <p:cNvPicPr/>
          <p:nvPr/>
        </p:nvPicPr>
        <p:blipFill>
          <a:blip r:embed="rId3"/>
          <a:stretch>
            <a:fillRect/>
          </a:stretch>
        </p:blipFill>
        <p:spPr>
          <a:xfrm rot="7612194">
            <a:off x="4332605" y="5557520"/>
            <a:ext cx="1799590" cy="2379345"/>
          </a:xfrm>
          <a:prstGeom prst="rect">
            <a:avLst/>
          </a:prstGeom>
          <a:effectLst>
            <a:outerShdw blurRad="25400" dist="25400" dir="2700000" rotWithShape="0">
              <a:srgbClr val="FFFFFF">
                <a:alpha val="50000"/>
              </a:srgbClr>
            </a:outerShdw>
          </a:effectLst>
        </p:spPr>
      </p:pic>
      <p:pic>
        <p:nvPicPr>
          <p:cNvPr id="4" name="Picture 21"/>
          <p:cNvPicPr/>
          <p:nvPr/>
        </p:nvPicPr>
        <p:blipFill>
          <a:blip r:embed="rId8"/>
          <a:stretch>
            <a:fillRect/>
          </a:stretch>
        </p:blipFill>
        <p:spPr>
          <a:xfrm>
            <a:off x="5406390" y="8142605"/>
            <a:ext cx="6003925" cy="1365885"/>
          </a:xfrm>
          <a:prstGeom prst="rect">
            <a:avLst/>
          </a:prstGeom>
          <a:effectLst>
            <a:outerShdw blurRad="25400" dist="25400" dir="2700000" rotWithShape="0">
              <a:srgbClr val="FFFFFF">
                <a:alpha val="50000"/>
              </a:srgbClr>
            </a:outerShdw>
          </a:effectLst>
        </p:spPr>
      </p:pic>
      <p:sp>
        <p:nvSpPr>
          <p:cNvPr id="5" name="Shape 501"/>
          <p:cNvSpPr/>
          <p:nvPr/>
        </p:nvSpPr>
        <p:spPr>
          <a:xfrm>
            <a:off x="5753100" y="7987030"/>
            <a:ext cx="4523740" cy="1676400"/>
          </a:xfrm>
          <a:custGeom>
            <a:avLst/>
            <a:gdLst/>
            <a:ahLst/>
            <a:cxnLst>
              <a:cxn ang="0">
                <a:pos x="wd2" y="hd2"/>
              </a:cxn>
              <a:cxn ang="5400000">
                <a:pos x="wd2" y="hd2"/>
              </a:cxn>
              <a:cxn ang="10800000">
                <a:pos x="wd2" y="hd2"/>
              </a:cxn>
              <a:cxn ang="16200000">
                <a:pos x="wd2" y="hd2"/>
              </a:cxn>
            </a:cxnLst>
            <a:rect l="0" t="0" r="r" b="b"/>
            <a:pathLst>
              <a:path w="19162" h="20859" extrusionOk="0">
                <a:moveTo>
                  <a:pt x="18767" y="7880"/>
                </a:moveTo>
                <a:cubicBezTo>
                  <a:pt x="18767" y="7880"/>
                  <a:pt x="17901" y="265"/>
                  <a:pt x="10284" y="8"/>
                </a:cubicBezTo>
                <a:cubicBezTo>
                  <a:pt x="2667" y="-249"/>
                  <a:pt x="840" y="5464"/>
                  <a:pt x="105" y="9567"/>
                </a:cubicBezTo>
                <a:cubicBezTo>
                  <a:pt x="-631" y="13670"/>
                  <a:pt x="2554" y="20275"/>
                  <a:pt x="8022" y="20813"/>
                </a:cubicBezTo>
                <a:cubicBezTo>
                  <a:pt x="13489" y="21351"/>
                  <a:pt x="20969" y="17110"/>
                  <a:pt x="18767" y="7880"/>
                </a:cubicBezTo>
                <a:close/>
              </a:path>
            </a:pathLst>
          </a:cu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000">
                <a:solidFill>
                  <a:srgbClr val="FFFFFF"/>
                </a:solidFill>
                <a:latin typeface="Chalkduster"/>
                <a:ea typeface="Chalkduster"/>
                <a:cs typeface="Chalkduster"/>
                <a:sym typeface="Chalkduster"/>
              </a:defRPr>
            </a:lvl1pPr>
          </a:lstStyle>
          <a:p>
            <a:pPr lvl="0">
              <a:defRPr sz="1800">
                <a:solidFill>
                  <a:srgbClr val="000000"/>
                </a:solidFill>
              </a:defRPr>
            </a:pPr>
            <a:r>
              <a:rPr lang="en-US" sz="3200">
                <a:solidFill>
                  <a:srgbClr val="FFFFFF"/>
                </a:solidFill>
                <a:sym typeface="+mn-ea"/>
              </a:rPr>
              <a:t>Medical interpreting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effectLst/>
              </a:rPr>
              <a:t>1.</a:t>
            </a:r>
            <a:r>
              <a:rPr lang="zh-CN" altLang="en-US" sz="4400" dirty="0">
                <a:effectLst/>
              </a:rPr>
              <a:t> </a:t>
            </a:r>
            <a:r>
              <a:rPr lang="en-GB" altLang="zh-CN" sz="4400" b="0" dirty="0">
                <a:solidFill>
                  <a:srgbClr val="778F91"/>
                </a:solidFill>
                <a:effectLst/>
                <a:latin typeface="+mj-lt"/>
                <a:ea typeface="+mj-ea"/>
                <a:cs typeface="+mj-cs"/>
                <a:sym typeface="American Typewriter"/>
              </a:rPr>
              <a:t>History</a:t>
            </a:r>
            <a:endParaRPr lang="en-US" sz="4400" b="0" dirty="0">
              <a:solidFill>
                <a:srgbClr val="778F91"/>
              </a:solidFill>
              <a:effectLst/>
              <a:latin typeface="+mj-lt"/>
              <a:ea typeface="+mj-ea"/>
              <a:cs typeface="+mj-cs"/>
              <a:sym typeface="American Typewriter"/>
            </a:endParaRPr>
          </a:p>
        </p:txBody>
      </p:sp>
      <p:sp>
        <p:nvSpPr>
          <p:cNvPr id="3" name="Text Placeholder 2"/>
          <p:cNvSpPr>
            <a:spLocks noGrp="1"/>
          </p:cNvSpPr>
          <p:nvPr>
            <p:ph type="body" idx="1"/>
          </p:nvPr>
        </p:nvSpPr>
        <p:spPr/>
        <p:txBody>
          <a:bodyPr/>
          <a:lstStyle/>
          <a:p>
            <a:r>
              <a:rPr lang="en-GB" altLang="zh-CN" dirty="0">
                <a:effectLst/>
              </a:rPr>
              <a:t>Fang </a:t>
            </a:r>
            <a:r>
              <a:rPr lang="en-GB" altLang="zh-CN" dirty="0" err="1">
                <a:effectLst/>
              </a:rPr>
              <a:t>Chuhan</a:t>
            </a:r>
            <a:endParaRPr lang="en-GB" altLang="zh-CN" dirty="0">
              <a:effectLst/>
            </a:endParaRPr>
          </a:p>
        </p:txBody>
      </p:sp>
    </p:spTree>
    <p:extLst>
      <p:ext uri="{BB962C8B-B14F-4D97-AF65-F5344CB8AC3E}">
        <p14:creationId xmlns:p14="http://schemas.microsoft.com/office/powerpoint/2010/main" val="13406928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8E7D6A"/>
                </a:solidFill>
                <a:effectLst>
                  <a:outerShdw blurRad="25400" dist="25400" dir="2700000" rotWithShape="0">
                    <a:srgbClr val="FFFFFF">
                      <a:alpha val="50000"/>
                    </a:srgbClr>
                  </a:outerShdw>
                </a:effectLst>
              </a:rPr>
              <a:t>3.1 Conference</a:t>
            </a:r>
            <a:r>
              <a:rPr lang="en-US" sz="4800" dirty="0">
                <a:solidFill>
                  <a:srgbClr val="8E7D6A"/>
                </a:solidFill>
                <a:effectLst>
                  <a:outerShdw blurRad="25400" dist="25400" dir="2700000" rotWithShape="0">
                    <a:srgbClr val="FFFFFF">
                      <a:alpha val="50000"/>
                    </a:srgbClr>
                  </a:outerShdw>
                </a:effectLst>
              </a:rPr>
              <a:t> interpreting</a:t>
            </a:r>
          </a:p>
        </p:txBody>
      </p:sp>
      <p:sp>
        <p:nvSpPr>
          <p:cNvPr id="10" name="Shape 642"/>
          <p:cNvSpPr>
            <a:spLocks noGrp="1"/>
          </p:cNvSpPr>
          <p:nvPr>
            <p:ph type="body" idx="1"/>
          </p:nvPr>
        </p:nvSpPr>
        <p:spPr>
          <a:xfrm>
            <a:off x="1097280" y="1917700"/>
            <a:ext cx="10246995" cy="4718050"/>
          </a:xfrm>
          <a:prstGeom prst="rect">
            <a:avLst/>
          </a:prstGeom>
        </p:spPr>
        <p:txBody>
          <a:bodyPr/>
          <a:lstStyle/>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b="1" i="1">
              <a:solidFill>
                <a:srgbClr val="778F91"/>
              </a:solidFill>
            </a:endParaRPr>
          </a:p>
          <a:p>
            <a:pPr lvl="0">
              <a:defRPr sz="1800" i="0">
                <a:solidFill>
                  <a:srgbClr val="000000"/>
                </a:solidFill>
              </a:defRPr>
            </a:pPr>
            <a:endParaRPr sz="2800" b="1" i="1">
              <a:solidFill>
                <a:srgbClr val="778F91"/>
              </a:solidFill>
            </a:endParaRP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18" name="Shape 640"/>
          <p:cNvSpPr/>
          <p:nvPr/>
        </p:nvSpPr>
        <p:spPr>
          <a:xfrm>
            <a:off x="39243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2" name="文本框 1"/>
          <p:cNvSpPr txBox="1"/>
          <p:nvPr/>
        </p:nvSpPr>
        <p:spPr>
          <a:xfrm>
            <a:off x="383540" y="1657985"/>
            <a:ext cx="11175365" cy="453326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lvl="0">
              <a:defRPr sz="1800" i="0">
                <a:solidFill>
                  <a:srgbClr val="000000"/>
                </a:solidFill>
              </a:defRPr>
            </a:pPr>
            <a:endParaRPr sz="3200" i="1">
              <a:solidFill>
                <a:srgbClr val="778F91"/>
              </a:solidFill>
              <a:latin typeface="Times New Roman" panose="02020603050405020304" charset="0"/>
              <a:cs typeface="Times New Roman" panose="02020603050405020304" charset="0"/>
              <a:sym typeface="+mn-ea"/>
            </a:endParaRPr>
          </a:p>
          <a:p>
            <a:pPr lvl="0" algn="l">
              <a:defRPr sz="1800" i="0">
                <a:solidFill>
                  <a:srgbClr val="000000"/>
                </a:solidFill>
              </a:defRPr>
            </a:pPr>
            <a:endParaRPr sz="3200" i="1">
              <a:solidFill>
                <a:srgbClr val="778F91"/>
              </a:solidFill>
              <a:latin typeface="Times New Roman" panose="02020603050405020304" charset="0"/>
              <a:cs typeface="Times New Roman" panose="02020603050405020304" charset="0"/>
              <a:sym typeface="+mn-ea"/>
            </a:endParaRPr>
          </a:p>
          <a:p>
            <a:pPr lvl="0" algn="l">
              <a:defRPr sz="1800" i="0">
                <a:solidFill>
                  <a:srgbClr val="000000"/>
                </a:solidFill>
              </a:defRPr>
            </a:pPr>
            <a:r>
              <a:rPr lang="en-US" sz="3200" i="1">
                <a:solidFill>
                  <a:srgbClr val="778F91"/>
                </a:solidFill>
                <a:latin typeface="Times New Roman" panose="02020603050405020304" charset="0"/>
                <a:cs typeface="Times New Roman" panose="02020603050405020304" charset="0"/>
                <a:sym typeface="+mn-ea"/>
              </a:rPr>
              <a:t>1. </a:t>
            </a:r>
            <a:r>
              <a:rPr sz="3200" i="1">
                <a:solidFill>
                  <a:srgbClr val="778F91"/>
                </a:solidFill>
                <a:latin typeface="Times New Roman" panose="02020603050405020304" charset="0"/>
                <a:cs typeface="Times New Roman" panose="02020603050405020304" charset="0"/>
                <a:sym typeface="+mn-ea"/>
              </a:rPr>
              <a:t> interpretation </a:t>
            </a:r>
            <a:r>
              <a:rPr sz="3200" b="1" i="1">
                <a:solidFill>
                  <a:srgbClr val="778F91"/>
                </a:solidFill>
                <a:latin typeface="Times New Roman" panose="02020603050405020304" charset="0"/>
                <a:cs typeface="Times New Roman" panose="02020603050405020304" charset="0"/>
                <a:sym typeface="+mn-ea"/>
              </a:rPr>
              <a:t>at a conference or large meeting</a:t>
            </a:r>
            <a:r>
              <a:rPr sz="3200" i="1">
                <a:solidFill>
                  <a:srgbClr val="778F91"/>
                </a:solidFill>
                <a:latin typeface="Times New Roman" panose="02020603050405020304" charset="0"/>
                <a:cs typeface="Times New Roman" panose="02020603050405020304" charset="0"/>
                <a:sym typeface="+mn-ea"/>
              </a:rPr>
              <a:t>, either simultaneously or consecutively. </a:t>
            </a:r>
            <a:r>
              <a:rPr lang="en-US" sz="3200" i="1">
                <a:solidFill>
                  <a:srgbClr val="778F91"/>
                </a:solidFill>
                <a:latin typeface="Times New Roman" panose="02020603050405020304" charset="0"/>
                <a:cs typeface="Times New Roman" panose="02020603050405020304" charset="0"/>
                <a:sym typeface="+mn-ea"/>
              </a:rPr>
              <a:t> </a:t>
            </a:r>
            <a:endParaRPr sz="3200" i="1">
              <a:solidFill>
                <a:srgbClr val="778F91"/>
              </a:solidFill>
              <a:latin typeface="Times New Roman" panose="02020603050405020304" charset="0"/>
              <a:cs typeface="Times New Roman" panose="02020603050405020304" charset="0"/>
            </a:endParaRPr>
          </a:p>
          <a:p>
            <a:pPr lvl="0" algn="l">
              <a:defRPr sz="1800" i="0">
                <a:solidFill>
                  <a:srgbClr val="000000"/>
                </a:solidFill>
              </a:defRPr>
            </a:pPr>
            <a:endParaRPr sz="3200" i="1">
              <a:solidFill>
                <a:srgbClr val="778F91"/>
              </a:solidFill>
              <a:latin typeface="Times New Roman" panose="02020603050405020304" charset="0"/>
              <a:cs typeface="Times New Roman" panose="02020603050405020304" charset="0"/>
            </a:endParaRPr>
          </a:p>
          <a:p>
            <a:pPr lvl="0" algn="l">
              <a:defRPr sz="1800" i="0">
                <a:solidFill>
                  <a:srgbClr val="000000"/>
                </a:solidFill>
              </a:defRPr>
            </a:pPr>
            <a:r>
              <a:rPr lang="en-US" sz="3200" i="1">
                <a:solidFill>
                  <a:srgbClr val="778F91"/>
                </a:solidFill>
                <a:latin typeface="Times New Roman" panose="02020603050405020304" charset="0"/>
                <a:cs typeface="Times New Roman" panose="02020603050405020304" charset="0"/>
                <a:sym typeface="+mn-ea"/>
              </a:rPr>
              <a:t>2.</a:t>
            </a:r>
            <a:r>
              <a:rPr sz="3200" i="1">
                <a:solidFill>
                  <a:srgbClr val="778F91"/>
                </a:solidFill>
                <a:latin typeface="Times New Roman" panose="02020603050405020304" charset="0"/>
                <a:cs typeface="Times New Roman" panose="02020603050405020304" charset="0"/>
                <a:sym typeface="+mn-ea"/>
              </a:rPr>
              <a:t> two</a:t>
            </a:r>
            <a:r>
              <a:rPr lang="en-US" sz="3200" i="1">
                <a:solidFill>
                  <a:srgbClr val="778F91"/>
                </a:solidFill>
                <a:latin typeface="Times New Roman" panose="02020603050405020304" charset="0"/>
                <a:cs typeface="Times New Roman" panose="02020603050405020304" charset="0"/>
                <a:sym typeface="+mn-ea"/>
              </a:rPr>
              <a:t> main</a:t>
            </a:r>
            <a:r>
              <a:rPr sz="3200" i="1">
                <a:solidFill>
                  <a:srgbClr val="778F91"/>
                </a:solidFill>
                <a:latin typeface="Times New Roman" panose="02020603050405020304" charset="0"/>
                <a:cs typeface="Times New Roman" panose="02020603050405020304" charset="0"/>
                <a:sym typeface="+mn-ea"/>
              </a:rPr>
              <a:t> markets: </a:t>
            </a:r>
            <a:r>
              <a:rPr sz="3200" i="1" u="sng">
                <a:solidFill>
                  <a:srgbClr val="778F91"/>
                </a:solidFill>
                <a:latin typeface="Times New Roman" panose="02020603050405020304" charset="0"/>
                <a:cs typeface="Times New Roman" panose="02020603050405020304" charset="0"/>
                <a:sym typeface="+mn-ea"/>
              </a:rPr>
              <a:t>institutional  institutions </a:t>
            </a:r>
            <a:r>
              <a:rPr sz="3200" i="1">
                <a:solidFill>
                  <a:srgbClr val="778F91"/>
                </a:solidFill>
                <a:latin typeface="Times New Roman" panose="02020603050405020304" charset="0"/>
                <a:cs typeface="Times New Roman" panose="02020603050405020304" charset="0"/>
                <a:sym typeface="+mn-ea"/>
              </a:rPr>
              <a:t>(EU, UN, EPO, et cetera)</a:t>
            </a:r>
            <a:r>
              <a:rPr lang="en-US" sz="3200" i="1">
                <a:solidFill>
                  <a:srgbClr val="778F91"/>
                </a:solidFill>
                <a:latin typeface="Times New Roman" panose="02020603050405020304" charset="0"/>
                <a:cs typeface="Times New Roman" panose="02020603050405020304" charset="0"/>
                <a:sym typeface="+mn-ea"/>
              </a:rPr>
              <a:t> </a:t>
            </a:r>
            <a:r>
              <a:rPr sz="3200" i="1">
                <a:solidFill>
                  <a:srgbClr val="778F91"/>
                </a:solidFill>
                <a:latin typeface="Times New Roman" panose="02020603050405020304" charset="0"/>
                <a:cs typeface="Times New Roman" panose="02020603050405020304" charset="0"/>
                <a:sym typeface="+mn-ea"/>
              </a:rPr>
              <a:t>and </a:t>
            </a:r>
            <a:r>
              <a:rPr sz="3200" i="1" u="sng">
                <a:solidFill>
                  <a:srgbClr val="778F91"/>
                </a:solidFill>
                <a:latin typeface="Times New Roman" panose="02020603050405020304" charset="0"/>
                <a:cs typeface="Times New Roman" panose="02020603050405020304" charset="0"/>
                <a:sym typeface="+mn-ea"/>
              </a:rPr>
              <a:t>Local private markets. </a:t>
            </a:r>
            <a:endParaRPr sz="3200" i="1">
              <a:solidFill>
                <a:srgbClr val="778F91"/>
              </a:solidFill>
              <a:latin typeface="Times New Roman" panose="02020603050405020304" charset="0"/>
              <a:cs typeface="Times New Roman" panose="02020603050405020304" charset="0"/>
            </a:endParaRPr>
          </a:p>
          <a:p>
            <a:pPr lvl="0" algn="l">
              <a:defRPr sz="1800" i="0">
                <a:solidFill>
                  <a:srgbClr val="000000"/>
                </a:solidFill>
              </a:defRPr>
            </a:pPr>
            <a:endParaRPr sz="3200" i="1">
              <a:solidFill>
                <a:srgbClr val="778F91"/>
              </a:solidFill>
              <a:latin typeface="Times New Roman" panose="02020603050405020304" charset="0"/>
              <a:cs typeface="Times New Roman" panose="02020603050405020304" charset="0"/>
            </a:endParaRPr>
          </a:p>
          <a:p>
            <a:pPr marL="0" marR="0" indent="0" algn="ctr" defTabSz="584200" rtl="0" fontAlgn="auto" latinLnBrk="1" hangingPunct="0">
              <a:lnSpc>
                <a:spcPct val="100000"/>
              </a:lnSpc>
              <a:spcBef>
                <a:spcPts val="0"/>
              </a:spcBef>
              <a:spcAft>
                <a:spcPts val="0"/>
              </a:spcAft>
              <a:buClrTx/>
              <a:buSzTx/>
              <a:buFontTx/>
              <a:buNone/>
            </a:pPr>
            <a:endParaRPr kumimoji="0" lang="zh-CN" altLang="en-US" sz="3200" i="1" u="none" strike="noStrike" cap="none" spc="0" normalizeH="0" baseline="0">
              <a:ln>
                <a:noFill/>
              </a:ln>
              <a:solidFill>
                <a:srgbClr val="778F91"/>
              </a:solidFill>
              <a:effectLst/>
              <a:uFillTx/>
              <a:latin typeface="Times New Roman" panose="02020603050405020304" charset="0"/>
              <a:ea typeface="Gill Sans"/>
              <a:cs typeface="Times New Roman" panose="02020603050405020304" charset="0"/>
              <a:sym typeface="Gill Sans"/>
            </a:endParaRPr>
          </a:p>
        </p:txBody>
      </p:sp>
      <p:pic>
        <p:nvPicPr>
          <p:cNvPr id="4" name="Picture 3"/>
          <p:cNvPicPr/>
          <p:nvPr/>
        </p:nvPicPr>
        <p:blipFill>
          <a:blip r:embed="rId3"/>
          <a:stretch>
            <a:fillRect/>
          </a:stretch>
        </p:blipFill>
        <p:spPr>
          <a:xfrm rot="3001962">
            <a:off x="2550795" y="6357620"/>
            <a:ext cx="462915" cy="572770"/>
          </a:xfrm>
          <a:prstGeom prst="rect">
            <a:avLst/>
          </a:prstGeom>
          <a:effectLst>
            <a:outerShdw blurRad="25400" dist="25400" dir="2700000" rotWithShape="0">
              <a:srgbClr val="FFFFFF">
                <a:alpha val="50000"/>
              </a:srgbClr>
            </a:outerShdw>
          </a:effectLst>
        </p:spPr>
      </p:pic>
      <p:pic>
        <p:nvPicPr>
          <p:cNvPr id="5" name="Picture 4"/>
          <p:cNvPicPr/>
          <p:nvPr/>
        </p:nvPicPr>
        <p:blipFill>
          <a:blip r:embed="rId4"/>
          <a:stretch>
            <a:fillRect/>
          </a:stretch>
        </p:blipFill>
        <p:spPr>
          <a:xfrm rot="3000097">
            <a:off x="8482965" y="6358890"/>
            <a:ext cx="462915" cy="572770"/>
          </a:xfrm>
          <a:prstGeom prst="rect">
            <a:avLst/>
          </a:prstGeom>
          <a:effectLst>
            <a:outerShdw blurRad="25400" dist="25400" dir="2700000" rotWithShape="0">
              <a:srgbClr val="FFFFFF">
                <a:alpha val="50000"/>
              </a:srgbClr>
            </a:outerShdw>
          </a:effectLst>
        </p:spPr>
      </p:pic>
      <p:pic>
        <p:nvPicPr>
          <p:cNvPr id="6" name="Picture 5"/>
          <p:cNvPicPr/>
          <p:nvPr/>
        </p:nvPicPr>
        <p:blipFill>
          <a:blip r:embed="rId5"/>
          <a:stretch>
            <a:fillRect/>
          </a:stretch>
        </p:blipFill>
        <p:spPr>
          <a:xfrm>
            <a:off x="1685925" y="5412740"/>
            <a:ext cx="2280920" cy="2407285"/>
          </a:xfrm>
          <a:prstGeom prst="rect">
            <a:avLst/>
          </a:prstGeom>
          <a:effectLst>
            <a:outerShdw blurRad="25400" dist="25400" dir="2700000" rotWithShape="0">
              <a:srgbClr val="FFFFFF">
                <a:alpha val="50000"/>
              </a:srgbClr>
            </a:outerShdw>
          </a:effectLst>
        </p:spPr>
      </p:pic>
      <p:pic>
        <p:nvPicPr>
          <p:cNvPr id="3" name="Picture 6"/>
          <p:cNvPicPr/>
          <p:nvPr/>
        </p:nvPicPr>
        <p:blipFill>
          <a:blip r:embed="rId6"/>
          <a:stretch>
            <a:fillRect/>
          </a:stretch>
        </p:blipFill>
        <p:spPr>
          <a:xfrm>
            <a:off x="7536815" y="5414645"/>
            <a:ext cx="2280920" cy="2406015"/>
          </a:xfrm>
          <a:prstGeom prst="rect">
            <a:avLst/>
          </a:prstGeom>
          <a:effectLst>
            <a:outerShdw blurRad="25400" dist="25400" dir="2700000" rotWithShape="0">
              <a:srgbClr val="FFFFFF">
                <a:alpha val="50000"/>
              </a:srgbClr>
            </a:outerShdw>
          </a:effectLst>
        </p:spPr>
      </p:pic>
      <p:pic>
        <p:nvPicPr>
          <p:cNvPr id="8" name="Picture 7"/>
          <p:cNvPicPr/>
          <p:nvPr/>
        </p:nvPicPr>
        <p:blipFill>
          <a:blip r:embed="rId7"/>
          <a:stretch>
            <a:fillRect/>
          </a:stretch>
        </p:blipFill>
        <p:spPr>
          <a:xfrm rot="2210373">
            <a:off x="8588375" y="6294755"/>
            <a:ext cx="467995" cy="523875"/>
          </a:xfrm>
          <a:prstGeom prst="rect">
            <a:avLst/>
          </a:prstGeom>
          <a:effectLst>
            <a:outerShdw blurRad="25400" dist="25400" dir="2700000" rotWithShape="0">
              <a:srgbClr val="FFFFFF">
                <a:alpha val="50000"/>
              </a:srgbClr>
            </a:outerShdw>
          </a:effectLst>
        </p:spPr>
      </p:pic>
      <p:sp>
        <p:nvSpPr>
          <p:cNvPr id="11" name="Shape 812"/>
          <p:cNvSpPr/>
          <p:nvPr/>
        </p:nvSpPr>
        <p:spPr>
          <a:xfrm>
            <a:off x="10046970" y="6071235"/>
            <a:ext cx="1222375" cy="404495"/>
          </a:xfrm>
          <a:prstGeom prst="rect">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D6665A"/>
                </a:solidFill>
                <a:latin typeface="Chalkduster"/>
                <a:ea typeface="Chalkduster"/>
                <a:cs typeface="Chalkduster"/>
                <a:sym typeface="Chalkduster"/>
              </a:defRPr>
            </a:lvl1pPr>
          </a:lstStyle>
          <a:p>
            <a:pPr lvl="0">
              <a:defRPr sz="1800">
                <a:solidFill>
                  <a:srgbClr val="000000"/>
                </a:solidFill>
              </a:defRPr>
            </a:pPr>
            <a:r>
              <a:rPr sz="2600" i="1">
                <a:solidFill>
                  <a:srgbClr val="778F91"/>
                </a:solidFill>
                <a:latin typeface="Times New Roman" panose="02020603050405020304" charset="0"/>
                <a:cs typeface="Times New Roman" panose="02020603050405020304" charset="0"/>
                <a:sym typeface="+mn-ea"/>
              </a:rPr>
              <a:t>bilingual meetings </a:t>
            </a:r>
            <a:endParaRPr sz="2600">
              <a:solidFill>
                <a:srgbClr val="D6665A"/>
              </a:solidFill>
            </a:endParaRPr>
          </a:p>
        </p:txBody>
      </p:sp>
      <p:sp>
        <p:nvSpPr>
          <p:cNvPr id="12" name="Shape 813"/>
          <p:cNvSpPr/>
          <p:nvPr/>
        </p:nvSpPr>
        <p:spPr>
          <a:xfrm>
            <a:off x="4192270" y="6071235"/>
            <a:ext cx="2030730" cy="404495"/>
          </a:xfrm>
          <a:prstGeom prst="rect">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758D8F"/>
                </a:solidFill>
                <a:latin typeface="Chalkduster"/>
                <a:ea typeface="Chalkduster"/>
                <a:cs typeface="Chalkduster"/>
                <a:sym typeface="Chalkduster"/>
              </a:defRPr>
            </a:lvl1pPr>
          </a:lstStyle>
          <a:p>
            <a:pPr lvl="0">
              <a:defRPr sz="1800">
                <a:solidFill>
                  <a:srgbClr val="000000"/>
                </a:solidFill>
              </a:defRPr>
            </a:pPr>
            <a:r>
              <a:rPr sz="2600" i="1">
                <a:solidFill>
                  <a:srgbClr val="778F91"/>
                </a:solidFill>
                <a:latin typeface="Times New Roman" panose="02020603050405020304" charset="0"/>
                <a:cs typeface="Times New Roman" panose="02020603050405020304" charset="0"/>
                <a:sym typeface="+mn-ea"/>
              </a:rPr>
              <a:t>multilingual meetings</a:t>
            </a:r>
            <a:endParaRPr sz="2600">
              <a:solidFill>
                <a:srgbClr val="758D8F"/>
              </a:solidFill>
            </a:endParaRPr>
          </a:p>
        </p:txBody>
      </p:sp>
      <p:sp>
        <p:nvSpPr>
          <p:cNvPr id="13" name="Shape 810"/>
          <p:cNvSpPr/>
          <p:nvPr/>
        </p:nvSpPr>
        <p:spPr>
          <a:xfrm>
            <a:off x="1215390" y="7820025"/>
            <a:ext cx="5219700" cy="2476501"/>
          </a:xfrm>
          <a:prstGeom prst="rect">
            <a:avLst/>
          </a:prstGeom>
          <a:ln w="12700">
            <a:miter lim="400000"/>
          </a:ln>
        </p:spPr>
        <p:txBody>
          <a:bodyPr lIns="0" tIns="0" rIns="0" bIns="0"/>
          <a:lstStyle/>
          <a:p>
            <a:pPr lvl="0" algn="l">
              <a:lnSpc>
                <a:spcPct val="90000"/>
              </a:lnSpc>
              <a:spcBef>
                <a:spcPts val="2000"/>
              </a:spcBef>
              <a:defRPr sz="1800"/>
            </a:pPr>
            <a:r>
              <a:rPr sz="2800">
                <a:solidFill>
                  <a:srgbClr val="8E7D6A"/>
                </a:solidFill>
                <a:effectLst>
                  <a:outerShdw blurRad="25400" dist="25400" dir="2700000" rotWithShape="0">
                    <a:srgbClr val="FFFFFF">
                      <a:alpha val="50000"/>
                    </a:srgbClr>
                  </a:outerShdw>
                </a:effectLst>
                <a:latin typeface="Chalkduster"/>
                <a:ea typeface="Chalkduster"/>
                <a:cs typeface="Chalkduster"/>
                <a:sym typeface="+mn-ea"/>
              </a:rPr>
              <a:t>International institutions </a:t>
            </a:r>
            <a:endParaRPr sz="2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endParaRPr>
          </a:p>
          <a:p>
            <a:pPr lvl="0" algn="l">
              <a:defRPr sz="1800" i="0">
                <a:solidFill>
                  <a:srgbClr val="000000"/>
                </a:solidFill>
              </a:defRPr>
            </a:pPr>
            <a:r>
              <a:rPr sz="2400" i="1">
                <a:solidFill>
                  <a:srgbClr val="778F91"/>
                </a:solidFill>
                <a:latin typeface="+mn-lt"/>
                <a:ea typeface="+mn-ea"/>
                <a:cs typeface="+mn-cs"/>
                <a:sym typeface="+mn-ea"/>
              </a:rPr>
              <a:t> favor interpreting several foreign languages into the interpreters' mother tongues. </a:t>
            </a:r>
            <a:endParaRPr sz="2400" i="1">
              <a:solidFill>
                <a:srgbClr val="778F91"/>
              </a:solidFill>
              <a:latin typeface="+mn-lt"/>
              <a:ea typeface="+mn-ea"/>
              <a:cs typeface="+mn-cs"/>
              <a:sym typeface="Skia Regular"/>
            </a:endParaRPr>
          </a:p>
        </p:txBody>
      </p:sp>
      <p:sp>
        <p:nvSpPr>
          <p:cNvPr id="15" name="Shape 811"/>
          <p:cNvSpPr/>
          <p:nvPr/>
        </p:nvSpPr>
        <p:spPr>
          <a:xfrm>
            <a:off x="7089775" y="7820660"/>
            <a:ext cx="5219700" cy="2476501"/>
          </a:xfrm>
          <a:prstGeom prst="rect">
            <a:avLst/>
          </a:prstGeom>
          <a:ln w="12700">
            <a:miter lim="400000"/>
          </a:ln>
        </p:spPr>
        <p:txBody>
          <a:bodyPr lIns="0" tIns="0" rIns="0" bIns="0"/>
          <a:lstStyle/>
          <a:p>
            <a:pPr lvl="0" algn="l">
              <a:lnSpc>
                <a:spcPct val="90000"/>
              </a:lnSpc>
              <a:spcBef>
                <a:spcPts val="2000"/>
              </a:spcBef>
              <a:defRPr sz="1800"/>
            </a:pPr>
            <a:r>
              <a:rPr sz="2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rPr>
              <a:t>Local private markets  </a:t>
            </a:r>
          </a:p>
          <a:p>
            <a:pPr lvl="0" algn="l">
              <a:lnSpc>
                <a:spcPct val="90000"/>
              </a:lnSpc>
              <a:spcBef>
                <a:spcPts val="2000"/>
              </a:spcBef>
              <a:defRPr sz="1800"/>
            </a:pPr>
            <a:r>
              <a:rPr sz="2400" i="1">
                <a:solidFill>
                  <a:srgbClr val="778F91"/>
                </a:solidFill>
                <a:latin typeface="+mn-lt"/>
                <a:ea typeface="+mn-ea"/>
                <a:cs typeface="+mn-cs"/>
                <a:sym typeface="Skia Regular"/>
              </a:rPr>
              <a:t>the interpreters work both into and out of their mother tongues.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0"/>
          <p:cNvPicPr/>
          <p:nvPr/>
        </p:nvPicPr>
        <p:blipFill>
          <a:blip r:embed="rId3">
            <a:alphaModFix amt="40000"/>
          </a:blip>
          <a:stretch>
            <a:fillRect/>
          </a:stretch>
        </p:blipFill>
        <p:spPr>
          <a:xfrm>
            <a:off x="457835" y="4160520"/>
            <a:ext cx="2836545" cy="1807210"/>
          </a:xfrm>
          <a:prstGeom prst="rect">
            <a:avLst/>
          </a:prstGeom>
          <a:effectLst>
            <a:outerShdw blurRad="25400" dist="25400" dir="2700000" rotWithShape="0">
              <a:srgbClr val="FFFFFF">
                <a:alpha val="50000"/>
              </a:srgbClr>
            </a:outerShdw>
          </a:effectLst>
        </p:spPr>
      </p:pic>
      <p:pic>
        <p:nvPicPr>
          <p:cNvPr id="32" name="Picture 31"/>
          <p:cNvPicPr/>
          <p:nvPr/>
        </p:nvPicPr>
        <p:blipFill>
          <a:blip r:embed="rId4"/>
          <a:stretch>
            <a:fillRect/>
          </a:stretch>
        </p:blipFill>
        <p:spPr>
          <a:xfrm flipH="1">
            <a:off x="3905250" y="4216399"/>
            <a:ext cx="4533901" cy="2374902"/>
          </a:xfrm>
          <a:prstGeom prst="rect">
            <a:avLst/>
          </a:prstGeom>
          <a:effectLst>
            <a:outerShdw blurRad="25400" dist="25400" dir="2700000" rotWithShape="0">
              <a:srgbClr val="FFFFFF">
                <a:alpha val="50000"/>
              </a:srgbClr>
            </a:outerShdw>
          </a:effectLst>
        </p:spPr>
      </p:pic>
      <p:pic>
        <p:nvPicPr>
          <p:cNvPr id="5" name="Picture 4"/>
          <p:cNvPicPr/>
          <p:nvPr/>
        </p:nvPicPr>
        <p:blipFill>
          <a:blip r:embed="rId5"/>
          <a:stretch>
            <a:fillRect/>
          </a:stretch>
        </p:blipFill>
        <p:spPr>
          <a:xfrm>
            <a:off x="8176018" y="2863661"/>
            <a:ext cx="571738" cy="571515"/>
          </a:xfrm>
          <a:prstGeom prst="rect">
            <a:avLst/>
          </a:prstGeom>
          <a:effectLst>
            <a:outerShdw blurRad="25400" dist="25400" dir="2700000" rotWithShape="0">
              <a:srgbClr val="FFFFFF">
                <a:alpha val="50000"/>
              </a:srgbClr>
            </a:outerShdw>
          </a:effectLst>
        </p:spPr>
      </p:pic>
      <p:pic>
        <p:nvPicPr>
          <p:cNvPr id="7" name="Picture 6"/>
          <p:cNvPicPr/>
          <p:nvPr/>
        </p:nvPicPr>
        <p:blipFill>
          <a:blip r:embed="rId6"/>
          <a:stretch>
            <a:fillRect/>
          </a:stretch>
        </p:blipFill>
        <p:spPr>
          <a:xfrm>
            <a:off x="1035443" y="7473761"/>
            <a:ext cx="571739" cy="571515"/>
          </a:xfrm>
          <a:prstGeom prst="rect">
            <a:avLst/>
          </a:prstGeom>
          <a:effectLst>
            <a:outerShdw blurRad="25400" dist="25400" dir="2700000" rotWithShape="0">
              <a:srgbClr val="FFFFFF">
                <a:alpha val="50000"/>
              </a:srgbClr>
            </a:outerShdw>
          </a:effectLst>
        </p:spPr>
      </p:pic>
      <p:pic>
        <p:nvPicPr>
          <p:cNvPr id="8" name="Picture 7"/>
          <p:cNvPicPr/>
          <p:nvPr/>
        </p:nvPicPr>
        <p:blipFill>
          <a:blip r:embed="rId7"/>
          <a:stretch>
            <a:fillRect/>
          </a:stretch>
        </p:blipFill>
        <p:spPr>
          <a:xfrm rot="12768087" flipH="1">
            <a:off x="7038697" y="2760260"/>
            <a:ext cx="734549" cy="1734455"/>
          </a:xfrm>
          <a:prstGeom prst="rect">
            <a:avLst/>
          </a:prstGeom>
          <a:effectLst>
            <a:outerShdw blurRad="25400" dist="25400" dir="2700000" rotWithShape="0">
              <a:srgbClr val="FFFFFF">
                <a:alpha val="50000"/>
              </a:srgbClr>
            </a:outerShdw>
          </a:effectLst>
        </p:spPr>
      </p:pic>
      <p:pic>
        <p:nvPicPr>
          <p:cNvPr id="10" name="Picture 9"/>
          <p:cNvPicPr/>
          <p:nvPr/>
        </p:nvPicPr>
        <p:blipFill>
          <a:blip r:embed="rId8"/>
          <a:stretch>
            <a:fillRect/>
          </a:stretch>
        </p:blipFill>
        <p:spPr>
          <a:xfrm>
            <a:off x="3375702" y="3079561"/>
            <a:ext cx="571739" cy="571515"/>
          </a:xfrm>
          <a:prstGeom prst="rect">
            <a:avLst/>
          </a:prstGeom>
          <a:effectLst>
            <a:outerShdw blurRad="25400" dist="25400" dir="2700000" rotWithShape="0">
              <a:srgbClr val="FFFFFF">
                <a:alpha val="50000"/>
              </a:srgbClr>
            </a:outerShdw>
          </a:effectLst>
        </p:spPr>
      </p:pic>
      <p:sp>
        <p:nvSpPr>
          <p:cNvPr id="11" name="Shape 474"/>
          <p:cNvSpPr/>
          <p:nvPr/>
        </p:nvSpPr>
        <p:spPr>
          <a:xfrm>
            <a:off x="8204200" y="2857500"/>
            <a:ext cx="508000" cy="508000"/>
          </a:xfrm>
          <a:prstGeom prst="rect">
            <a:avLst/>
          </a:prstGeom>
          <a:ln w="12700">
            <a:miter lim="400000"/>
          </a:ln>
        </p:spPr>
        <p:txBody>
          <a:bodyPr lIns="0" tIns="0" rIns="0" bIns="0" anchor="ctr" anchorCtr="0"/>
          <a:lstStyle>
            <a:lvl1pPr>
              <a:lnSpc>
                <a:spcPct val="9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3</a:t>
            </a:r>
          </a:p>
        </p:txBody>
      </p:sp>
      <p:sp>
        <p:nvSpPr>
          <p:cNvPr id="12" name="Shape 475"/>
          <p:cNvSpPr/>
          <p:nvPr/>
        </p:nvSpPr>
        <p:spPr>
          <a:xfrm>
            <a:off x="3403600" y="3098800"/>
            <a:ext cx="508000" cy="508000"/>
          </a:xfrm>
          <a:prstGeom prst="rect">
            <a:avLst/>
          </a:prstGeom>
          <a:ln w="12700">
            <a:miter lim="400000"/>
          </a:ln>
        </p:spPr>
        <p:txBody>
          <a:bodyPr lIns="0" tIns="0" rIns="0" bIns="0" anchor="ctr" anchorCtr="0"/>
          <a:lstStyle>
            <a:lvl1pPr>
              <a:lnSpc>
                <a:spcPct val="9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2</a:t>
            </a:r>
          </a:p>
        </p:txBody>
      </p:sp>
      <p:pic>
        <p:nvPicPr>
          <p:cNvPr id="13" name="Picture 12"/>
          <p:cNvPicPr/>
          <p:nvPr/>
        </p:nvPicPr>
        <p:blipFill>
          <a:blip r:embed="rId9"/>
          <a:stretch>
            <a:fillRect/>
          </a:stretch>
        </p:blipFill>
        <p:spPr>
          <a:xfrm>
            <a:off x="7338102" y="7854761"/>
            <a:ext cx="571738" cy="571515"/>
          </a:xfrm>
          <a:prstGeom prst="rect">
            <a:avLst/>
          </a:prstGeom>
          <a:effectLst>
            <a:outerShdw blurRad="25400" dist="25400" dir="2700000" rotWithShape="0">
              <a:srgbClr val="FFFFFF">
                <a:alpha val="50000"/>
              </a:srgbClr>
            </a:outerShdw>
          </a:effectLst>
        </p:spPr>
      </p:pic>
      <p:pic>
        <p:nvPicPr>
          <p:cNvPr id="15" name="Picture 14"/>
          <p:cNvPicPr/>
          <p:nvPr/>
        </p:nvPicPr>
        <p:blipFill>
          <a:blip r:embed="rId10"/>
          <a:stretch>
            <a:fillRect/>
          </a:stretch>
        </p:blipFill>
        <p:spPr>
          <a:xfrm rot="10800000">
            <a:off x="3642228" y="3709820"/>
            <a:ext cx="656723" cy="830431"/>
          </a:xfrm>
          <a:prstGeom prst="rect">
            <a:avLst/>
          </a:prstGeom>
          <a:effectLst>
            <a:outerShdw blurRad="25400" dist="25400" dir="2700000" rotWithShape="0">
              <a:srgbClr val="FFFFFF">
                <a:alpha val="50000"/>
              </a:srgbClr>
            </a:outerShdw>
          </a:effectLst>
        </p:spPr>
      </p:pic>
      <p:pic>
        <p:nvPicPr>
          <p:cNvPr id="16" name="Picture 15"/>
          <p:cNvPicPr/>
          <p:nvPr/>
        </p:nvPicPr>
        <p:blipFill>
          <a:blip r:embed="rId11"/>
          <a:stretch>
            <a:fillRect/>
          </a:stretch>
        </p:blipFill>
        <p:spPr>
          <a:xfrm rot="20100000">
            <a:off x="2825115" y="6365240"/>
            <a:ext cx="1410970" cy="609600"/>
          </a:xfrm>
          <a:prstGeom prst="rect">
            <a:avLst/>
          </a:prstGeom>
          <a:effectLst>
            <a:outerShdw blurRad="25400" dist="25400" dir="2700000" rotWithShape="0">
              <a:srgbClr val="FFFFFF">
                <a:alpha val="50000"/>
              </a:srgbClr>
            </a:outerShdw>
          </a:effectLst>
        </p:spPr>
      </p:pic>
      <p:sp>
        <p:nvSpPr>
          <p:cNvPr id="19" name="Shape 482"/>
          <p:cNvSpPr/>
          <p:nvPr/>
        </p:nvSpPr>
        <p:spPr>
          <a:xfrm>
            <a:off x="7378700" y="7886700"/>
            <a:ext cx="508000" cy="508000"/>
          </a:xfrm>
          <a:prstGeom prst="rect">
            <a:avLst/>
          </a:prstGeom>
          <a:ln w="12700">
            <a:miter lim="400000"/>
          </a:ln>
        </p:spPr>
        <p:txBody>
          <a:bodyPr lIns="0" tIns="0" rIns="0" bIns="0" anchor="ctr" anchorCtr="0"/>
          <a:lstStyle>
            <a:lvl1pPr>
              <a:lnSpc>
                <a:spcPct val="9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5</a:t>
            </a:r>
          </a:p>
        </p:txBody>
      </p:sp>
      <p:pic>
        <p:nvPicPr>
          <p:cNvPr id="20" name="Picture 19"/>
          <p:cNvPicPr/>
          <p:nvPr/>
        </p:nvPicPr>
        <p:blipFill>
          <a:blip r:embed="rId12"/>
          <a:stretch>
            <a:fillRect/>
          </a:stretch>
        </p:blipFill>
        <p:spPr>
          <a:xfrm>
            <a:off x="7600944" y="6419844"/>
            <a:ext cx="493758" cy="1444447"/>
          </a:xfrm>
          <a:prstGeom prst="rect">
            <a:avLst/>
          </a:prstGeom>
          <a:effectLst>
            <a:outerShdw blurRad="25400" dist="25400" dir="2700000" rotWithShape="0">
              <a:srgbClr val="FFFFFF">
                <a:alpha val="50000"/>
              </a:srgbClr>
            </a:outerShdw>
          </a:effectLst>
        </p:spPr>
      </p:pic>
      <p:pic>
        <p:nvPicPr>
          <p:cNvPr id="21" name="Picture 20"/>
          <p:cNvPicPr/>
          <p:nvPr/>
        </p:nvPicPr>
        <p:blipFill>
          <a:blip r:embed="rId13"/>
          <a:stretch>
            <a:fillRect/>
          </a:stretch>
        </p:blipFill>
        <p:spPr>
          <a:xfrm>
            <a:off x="9674902" y="6229161"/>
            <a:ext cx="571738" cy="571515"/>
          </a:xfrm>
          <a:prstGeom prst="rect">
            <a:avLst/>
          </a:prstGeom>
          <a:effectLst>
            <a:outerShdw blurRad="25400" dist="25400" dir="2700000" rotWithShape="0">
              <a:srgbClr val="FFFFFF">
                <a:alpha val="50000"/>
              </a:srgbClr>
            </a:outerShdw>
          </a:effectLst>
        </p:spPr>
      </p:pic>
      <p:sp>
        <p:nvSpPr>
          <p:cNvPr id="22" name="Shape 485"/>
          <p:cNvSpPr/>
          <p:nvPr/>
        </p:nvSpPr>
        <p:spPr>
          <a:xfrm>
            <a:off x="9715500" y="6261100"/>
            <a:ext cx="508000" cy="508000"/>
          </a:xfrm>
          <a:prstGeom prst="rect">
            <a:avLst/>
          </a:prstGeom>
          <a:ln w="12700">
            <a:miter lim="400000"/>
          </a:ln>
        </p:spPr>
        <p:txBody>
          <a:bodyPr lIns="0" tIns="0" rIns="0" bIns="0" anchor="ctr" anchorCtr="0"/>
          <a:lstStyle>
            <a:lvl1pPr>
              <a:lnSpc>
                <a:spcPct val="9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4</a:t>
            </a:r>
          </a:p>
        </p:txBody>
      </p:sp>
      <p:pic>
        <p:nvPicPr>
          <p:cNvPr id="23" name="Picture 22"/>
          <p:cNvPicPr/>
          <p:nvPr/>
        </p:nvPicPr>
        <p:blipFill>
          <a:blip r:embed="rId14"/>
          <a:stretch>
            <a:fillRect/>
          </a:stretch>
        </p:blipFill>
        <p:spPr>
          <a:xfrm>
            <a:off x="8535392" y="5327734"/>
            <a:ext cx="1432951" cy="825157"/>
          </a:xfrm>
          <a:prstGeom prst="rect">
            <a:avLst/>
          </a:prstGeom>
          <a:effectLst>
            <a:outerShdw blurRad="25400" dist="25400" dir="2700000" rotWithShape="0">
              <a:srgbClr val="FFFFFF">
                <a:alpha val="50000"/>
              </a:srgbClr>
            </a:outerShdw>
          </a:effectLst>
        </p:spPr>
      </p:pic>
      <p:sp>
        <p:nvSpPr>
          <p:cNvPr id="24" name="Shape 487"/>
          <p:cNvSpPr/>
          <p:nvPr/>
        </p:nvSpPr>
        <p:spPr>
          <a:xfrm>
            <a:off x="10246360" y="6355080"/>
            <a:ext cx="3881755" cy="889000"/>
          </a:xfrm>
          <a:prstGeom prst="rect">
            <a:avLst/>
          </a:prstGeom>
          <a:ln w="12700">
            <a:miter lim="400000"/>
          </a:ln>
          <a:effectLst>
            <a:outerShdw blurRad="25400" dist="25400" dir="2700000" rotWithShape="0">
              <a:srgbClr val="FFFFFF">
                <a:alpha val="50000"/>
              </a:srgbClr>
            </a:outerShdw>
          </a:effectLst>
        </p:spPr>
        <p:txBody>
          <a:bodyPr lIns="0" tIns="0" rIns="0" bIns="0" anchor="ctr"/>
          <a:lstStyle>
            <a:lvl1pPr algn="l">
              <a:lnSpc>
                <a:spcPct val="80000"/>
              </a:lnSpc>
              <a:defRPr sz="2000">
                <a:solidFill>
                  <a:srgbClr val="8E7D6A"/>
                </a:solidFill>
                <a:latin typeface="Chalkduster"/>
                <a:ea typeface="Chalkduster"/>
                <a:cs typeface="Chalkduster"/>
                <a:sym typeface="Chalkduster"/>
              </a:defRPr>
            </a:lvl1pPr>
          </a:lstStyle>
          <a:p>
            <a:pPr lvl="0">
              <a:defRPr sz="1800">
                <a:solidFill>
                  <a:srgbClr val="000000"/>
                </a:solidFill>
              </a:defRPr>
            </a:pPr>
            <a:r>
              <a:rPr sz="2000" i="1">
                <a:solidFill>
                  <a:srgbClr val="778F91"/>
                </a:solidFill>
                <a:sym typeface="+mn-ea"/>
              </a:rPr>
              <a:t>witnesses' testimony</a:t>
            </a:r>
          </a:p>
          <a:p>
            <a:pPr lvl="0">
              <a:defRPr sz="1800">
                <a:solidFill>
                  <a:srgbClr val="000000"/>
                </a:solidFill>
              </a:defRPr>
            </a:pPr>
            <a:r>
              <a:rPr lang="en-US" sz="2000" i="1">
                <a:solidFill>
                  <a:srgbClr val="778F91"/>
                </a:solidFill>
                <a:sym typeface="+mn-ea"/>
              </a:rPr>
              <a:t>/</a:t>
            </a:r>
            <a:r>
              <a:rPr sz="2000" i="1">
                <a:solidFill>
                  <a:srgbClr val="778F91"/>
                </a:solidFill>
                <a:sym typeface="+mn-ea"/>
              </a:rPr>
              <a:t>entire proceedings</a:t>
            </a:r>
            <a:endParaRPr sz="2000">
              <a:solidFill>
                <a:srgbClr val="8E7D6A"/>
              </a:solidFill>
            </a:endParaRPr>
          </a:p>
        </p:txBody>
      </p:sp>
      <p:sp>
        <p:nvSpPr>
          <p:cNvPr id="25" name="Shape 488"/>
          <p:cNvSpPr/>
          <p:nvPr/>
        </p:nvSpPr>
        <p:spPr>
          <a:xfrm>
            <a:off x="666750" y="4460875"/>
            <a:ext cx="2419350" cy="1214755"/>
          </a:xfrm>
          <a:prstGeom prst="rect">
            <a:avLst/>
          </a:prstGeom>
          <a:ln w="12700">
            <a:miter lim="400000"/>
          </a:ln>
          <a:effectLst>
            <a:outerShdw blurRad="25400" dist="25400" dir="2700000" rotWithShape="0">
              <a:srgbClr val="FFFFFF">
                <a:alpha val="50000"/>
              </a:srgbClr>
            </a:outerShdw>
          </a:effectLst>
        </p:spPr>
        <p:txBody>
          <a:bodyPr lIns="0" tIns="0" rIns="0" bIns="0" anchor="ctr"/>
          <a:lstStyle>
            <a:lvl1pPr algn="l">
              <a:lnSpc>
                <a:spcPct val="80000"/>
              </a:lnSpc>
              <a:defRPr sz="2000">
                <a:solidFill>
                  <a:srgbClr val="8E7D6A"/>
                </a:solidFill>
                <a:latin typeface="Chalkduster"/>
                <a:ea typeface="Chalkduster"/>
                <a:cs typeface="Chalkduster"/>
                <a:sym typeface="Chalkduster"/>
              </a:defRPr>
            </a:lvl1pPr>
          </a:lstStyle>
          <a:p>
            <a:pPr lvl="0">
              <a:defRPr sz="1800">
                <a:solidFill>
                  <a:srgbClr val="000000"/>
                </a:solidFill>
              </a:defRPr>
            </a:pPr>
            <a:r>
              <a:rPr sz="2000" b="1" i="1">
                <a:solidFill>
                  <a:srgbClr val="778F91"/>
                </a:solidFill>
                <a:sym typeface="+mn-ea"/>
              </a:rPr>
              <a:t>wherever a legal proceeding is hel</a:t>
            </a:r>
            <a:endParaRPr sz="2000">
              <a:solidFill>
                <a:srgbClr val="8E7D6A"/>
              </a:solidFill>
            </a:endParaRPr>
          </a:p>
        </p:txBody>
      </p:sp>
      <p:sp>
        <p:nvSpPr>
          <p:cNvPr id="26" name="Shape 489"/>
          <p:cNvSpPr/>
          <p:nvPr/>
        </p:nvSpPr>
        <p:spPr>
          <a:xfrm>
            <a:off x="8094980" y="8045450"/>
            <a:ext cx="2921000" cy="889000"/>
          </a:xfrm>
          <a:prstGeom prst="rect">
            <a:avLst/>
          </a:prstGeom>
          <a:ln w="12700">
            <a:miter lim="400000"/>
          </a:ln>
          <a:effectLst>
            <a:outerShdw blurRad="25400" dist="25400" dir="2700000" rotWithShape="0">
              <a:srgbClr val="FFFFFF">
                <a:alpha val="50000"/>
              </a:srgbClr>
            </a:outerShdw>
          </a:effectLst>
        </p:spPr>
        <p:txBody>
          <a:bodyPr lIns="0" tIns="0" rIns="0" bIns="0" anchor="ctr"/>
          <a:lstStyle>
            <a:lvl1pPr algn="l">
              <a:lnSpc>
                <a:spcPct val="80000"/>
              </a:lnSpc>
              <a:defRPr sz="2000">
                <a:solidFill>
                  <a:srgbClr val="8E7D6A"/>
                </a:solidFill>
                <a:latin typeface="Chalkduster"/>
                <a:ea typeface="Chalkduster"/>
                <a:cs typeface="Chalkduster"/>
                <a:sym typeface="Chalkduster"/>
              </a:defRPr>
            </a:lvl1pPr>
          </a:lstStyle>
          <a:p>
            <a:pPr lvl="0" algn="l">
              <a:buClrTx/>
              <a:buSzTx/>
              <a:buNone/>
              <a:defRPr sz="1800">
                <a:solidFill>
                  <a:srgbClr val="000000"/>
                </a:solidFill>
              </a:defRPr>
            </a:pPr>
            <a:r>
              <a:rPr sz="2000" i="1">
                <a:solidFill>
                  <a:srgbClr val="778F91"/>
                </a:solidFill>
              </a:rPr>
              <a:t>One person, or all of the people attending.</a:t>
            </a:r>
          </a:p>
        </p:txBody>
      </p:sp>
      <p:sp>
        <p:nvSpPr>
          <p:cNvPr id="27" name="Shape 490"/>
          <p:cNvSpPr/>
          <p:nvPr/>
        </p:nvSpPr>
        <p:spPr>
          <a:xfrm>
            <a:off x="1634490" y="7372350"/>
            <a:ext cx="2486660" cy="889000"/>
          </a:xfrm>
          <a:prstGeom prst="rect">
            <a:avLst/>
          </a:prstGeom>
          <a:ln w="12700">
            <a:miter lim="400000"/>
          </a:ln>
          <a:effectLst>
            <a:outerShdw blurRad="25400" dist="25400" dir="2700000" rotWithShape="0">
              <a:srgbClr val="FFFFFF">
                <a:alpha val="50000"/>
              </a:srgbClr>
            </a:outerShdw>
          </a:effectLst>
        </p:spPr>
        <p:txBody>
          <a:bodyPr lIns="0" tIns="0" rIns="0" bIns="0" anchor="ctr"/>
          <a:lstStyle>
            <a:lvl1pPr algn="l">
              <a:lnSpc>
                <a:spcPct val="80000"/>
              </a:lnSpc>
              <a:defRPr sz="2000">
                <a:solidFill>
                  <a:srgbClr val="8E7D6A"/>
                </a:solidFill>
                <a:latin typeface="Chalkduster"/>
                <a:ea typeface="Chalkduster"/>
                <a:cs typeface="Chalkduster"/>
                <a:sym typeface="Chalkduster"/>
              </a:defRPr>
            </a:lvl1pPr>
          </a:lstStyle>
          <a:p>
            <a:pPr lvl="0">
              <a:defRPr sz="1800">
                <a:solidFill>
                  <a:srgbClr val="000000"/>
                </a:solidFill>
              </a:defRPr>
            </a:pPr>
            <a:r>
              <a:rPr sz="2000" b="1" i="1">
                <a:solidFill>
                  <a:srgbClr val="778F91"/>
                </a:solidFill>
                <a:sym typeface="+mn-ea"/>
              </a:rPr>
              <a:t>courts of justice</a:t>
            </a:r>
            <a:endParaRPr sz="2000">
              <a:solidFill>
                <a:srgbClr val="8E7D6A"/>
              </a:solidFill>
            </a:endParaRPr>
          </a:p>
        </p:txBody>
      </p:sp>
      <p:sp>
        <p:nvSpPr>
          <p:cNvPr id="28" name="Shape 491"/>
          <p:cNvSpPr/>
          <p:nvPr/>
        </p:nvSpPr>
        <p:spPr>
          <a:xfrm>
            <a:off x="8797290" y="2699385"/>
            <a:ext cx="2478405" cy="1582420"/>
          </a:xfrm>
          <a:prstGeom prst="rect">
            <a:avLst/>
          </a:prstGeom>
          <a:ln w="12700">
            <a:miter lim="400000"/>
          </a:ln>
          <a:effectLst>
            <a:outerShdw blurRad="25400" dist="25400" dir="2700000" rotWithShape="0">
              <a:srgbClr val="FFFFFF">
                <a:alpha val="50000"/>
              </a:srgbClr>
            </a:outerShdw>
          </a:effectLst>
        </p:spPr>
        <p:txBody>
          <a:bodyPr lIns="0" tIns="0" rIns="0" bIns="0" anchor="ctr"/>
          <a:lstStyle>
            <a:lvl1pPr algn="l">
              <a:lnSpc>
                <a:spcPct val="80000"/>
              </a:lnSpc>
              <a:defRPr sz="2000">
                <a:solidFill>
                  <a:srgbClr val="8E7D6A"/>
                </a:solidFill>
                <a:latin typeface="Chalkduster"/>
                <a:ea typeface="Chalkduster"/>
                <a:cs typeface="Chalkduster"/>
                <a:sym typeface="Chalkduster"/>
              </a:defRPr>
            </a:lvl1pPr>
          </a:lstStyle>
          <a:p>
            <a:pPr lvl="0">
              <a:defRPr sz="1800">
                <a:solidFill>
                  <a:srgbClr val="000000"/>
                </a:solidFill>
              </a:defRPr>
            </a:pPr>
            <a:r>
              <a:rPr sz="2000" i="1">
                <a:solidFill>
                  <a:srgbClr val="778F91"/>
                </a:solidFill>
              </a:rPr>
              <a:t>consecutive interpretation/</a:t>
            </a:r>
          </a:p>
          <a:p>
            <a:pPr lvl="0">
              <a:defRPr sz="1800">
                <a:solidFill>
                  <a:srgbClr val="000000"/>
                </a:solidFill>
              </a:defRPr>
            </a:pPr>
            <a:r>
              <a:rPr sz="2000" i="1">
                <a:solidFill>
                  <a:srgbClr val="778F91"/>
                </a:solidFill>
                <a:sym typeface="+mn-ea"/>
              </a:rPr>
              <a:t>simultaneous interpretation</a:t>
            </a:r>
            <a:endParaRPr lang="en-US" sz="2000">
              <a:solidFill>
                <a:srgbClr val="8E7D6A"/>
              </a:solidFill>
            </a:endParaRPr>
          </a:p>
        </p:txBody>
      </p:sp>
      <p:sp>
        <p:nvSpPr>
          <p:cNvPr id="29" name="Shape 492"/>
          <p:cNvSpPr/>
          <p:nvPr/>
        </p:nvSpPr>
        <p:spPr>
          <a:xfrm>
            <a:off x="4121150" y="2908300"/>
            <a:ext cx="2654300" cy="889000"/>
          </a:xfrm>
          <a:prstGeom prst="rect">
            <a:avLst/>
          </a:prstGeom>
          <a:ln w="12700">
            <a:miter lim="400000"/>
          </a:ln>
          <a:effectLst>
            <a:outerShdw blurRad="25400" dist="25400" dir="2700000" rotWithShape="0">
              <a:srgbClr val="FFFFFF">
                <a:alpha val="50000"/>
              </a:srgbClr>
            </a:outerShdw>
          </a:effectLst>
        </p:spPr>
        <p:txBody>
          <a:bodyPr lIns="0" tIns="0" rIns="0" bIns="0" anchor="ctr"/>
          <a:lstStyle>
            <a:lvl1pPr algn="l">
              <a:lnSpc>
                <a:spcPct val="80000"/>
              </a:lnSpc>
              <a:defRPr sz="2000">
                <a:solidFill>
                  <a:srgbClr val="8E7D6A"/>
                </a:solidFill>
                <a:latin typeface="Chalkduster"/>
                <a:ea typeface="Chalkduster"/>
                <a:cs typeface="Chalkduster"/>
                <a:sym typeface="Chalkduster"/>
              </a:defRPr>
            </a:lvl1pPr>
          </a:lstStyle>
          <a:p>
            <a:pPr lvl="0">
              <a:defRPr sz="1800">
                <a:solidFill>
                  <a:srgbClr val="000000"/>
                </a:solidFill>
              </a:defRPr>
            </a:pPr>
            <a:r>
              <a:rPr sz="2000" b="1" i="1">
                <a:solidFill>
                  <a:srgbClr val="778F91"/>
                </a:solidFill>
                <a:sym typeface="+mn-ea"/>
              </a:rPr>
              <a:t>administrative tribunals,</a:t>
            </a:r>
            <a:endParaRPr sz="2000">
              <a:solidFill>
                <a:srgbClr val="8E7D6A"/>
              </a:solidFill>
            </a:endParaRPr>
          </a:p>
        </p:txBody>
      </p:sp>
      <p:sp>
        <p:nvSpPr>
          <p:cNvPr id="30" name="Shape 493"/>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a:solidFill>
                  <a:srgbClr val="778F91"/>
                </a:solidFill>
                <a:effectLst>
                  <a:outerShdw blurRad="25400" dist="25400" dir="2700000" rotWithShape="0">
                    <a:srgbClr val="FFFFFF">
                      <a:alpha val="50000"/>
                    </a:srgbClr>
                  </a:outerShdw>
                </a:effectLst>
              </a:rPr>
              <a:t>3.2 Judiciail Interpreting</a:t>
            </a:r>
          </a:p>
        </p:txBody>
      </p:sp>
      <p:pic>
        <p:nvPicPr>
          <p:cNvPr id="31" name="Picture 30"/>
          <p:cNvPicPr/>
          <p:nvPr/>
        </p:nvPicPr>
        <p:blipFill>
          <a:blip r:embed="rId3"/>
          <a:stretch>
            <a:fillRect/>
          </a:stretch>
        </p:blipFill>
        <p:spPr>
          <a:xfrm>
            <a:off x="3906404" y="4169442"/>
            <a:ext cx="4441628" cy="2422113"/>
          </a:xfrm>
          <a:prstGeom prst="rect">
            <a:avLst/>
          </a:prstGeom>
          <a:effectLst>
            <a:outerShdw blurRad="25400" dist="25400" dir="2700000" rotWithShape="0">
              <a:srgbClr val="FFFFFF">
                <a:alpha val="50000"/>
              </a:srgbClr>
            </a:outerShdw>
          </a:effectLst>
        </p:spPr>
      </p:pic>
      <p:sp>
        <p:nvSpPr>
          <p:cNvPr id="34" name="Shape 477"/>
          <p:cNvSpPr/>
          <p:nvPr/>
        </p:nvSpPr>
        <p:spPr>
          <a:xfrm>
            <a:off x="4005530" y="4222364"/>
            <a:ext cx="4326926" cy="2307269"/>
          </a:xfrm>
          <a:custGeom>
            <a:avLst/>
            <a:gdLst/>
            <a:ahLst/>
            <a:cxnLst>
              <a:cxn ang="0">
                <a:pos x="wd2" y="hd2"/>
              </a:cxn>
              <a:cxn ang="5400000">
                <a:pos x="wd2" y="hd2"/>
              </a:cxn>
              <a:cxn ang="10800000">
                <a:pos x="wd2" y="hd2"/>
              </a:cxn>
              <a:cxn ang="16200000">
                <a:pos x="wd2" y="hd2"/>
              </a:cxn>
            </a:cxnLst>
            <a:rect l="0" t="0" r="r" b="b"/>
            <a:pathLst>
              <a:path w="20687" h="19358" extrusionOk="0">
                <a:moveTo>
                  <a:pt x="49" y="9476"/>
                </a:moveTo>
                <a:cubicBezTo>
                  <a:pt x="49" y="9476"/>
                  <a:pt x="295" y="2773"/>
                  <a:pt x="7820" y="526"/>
                </a:cubicBezTo>
                <a:cubicBezTo>
                  <a:pt x="15346" y="-1721"/>
                  <a:pt x="19817" y="3787"/>
                  <a:pt x="20450" y="6706"/>
                </a:cubicBezTo>
                <a:cubicBezTo>
                  <a:pt x="21082" y="9624"/>
                  <a:pt x="20411" y="13742"/>
                  <a:pt x="18871" y="15337"/>
                </a:cubicBezTo>
                <a:cubicBezTo>
                  <a:pt x="17331" y="16931"/>
                  <a:pt x="14506" y="19879"/>
                  <a:pt x="9217" y="19279"/>
                </a:cubicBezTo>
                <a:cubicBezTo>
                  <a:pt x="3928" y="18679"/>
                  <a:pt x="-518" y="15438"/>
                  <a:pt x="49" y="9476"/>
                </a:cubicBezTo>
                <a:close/>
              </a:path>
            </a:pathLst>
          </a:cu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4800">
                <a:solidFill>
                  <a:srgbClr val="FFFFFF"/>
                </a:solidFill>
                <a:latin typeface="Chalkduster"/>
                <a:ea typeface="Chalkduster"/>
                <a:cs typeface="Chalkduster"/>
                <a:sym typeface="Chalkduster"/>
              </a:defRPr>
            </a:lvl1pPr>
          </a:lstStyle>
          <a:p>
            <a:pPr lvl="0">
              <a:defRPr sz="1800">
                <a:solidFill>
                  <a:srgbClr val="000000"/>
                </a:solidFill>
              </a:defRPr>
            </a:pPr>
            <a:r>
              <a:rPr sz="4400" dirty="0" err="1">
                <a:solidFill>
                  <a:srgbClr val="FFFFFF"/>
                </a:solidFill>
              </a:rPr>
              <a:t>Judiciail</a:t>
            </a:r>
            <a:r>
              <a:rPr sz="4400" dirty="0">
                <a:solidFill>
                  <a:srgbClr val="FFFFFF"/>
                </a:solidFill>
              </a:rPr>
              <a:t> Interpreting</a:t>
            </a:r>
          </a:p>
        </p:txBody>
      </p:sp>
      <p:sp>
        <p:nvSpPr>
          <p:cNvPr id="37" name="Shape 480"/>
          <p:cNvSpPr/>
          <p:nvPr/>
        </p:nvSpPr>
        <p:spPr>
          <a:xfrm rot="10560000" flipV="1">
            <a:off x="1057275" y="6915785"/>
            <a:ext cx="664210" cy="1630680"/>
          </a:xfrm>
          <a:prstGeom prst="rect">
            <a:avLst/>
          </a:prstGeom>
          <a:ln w="12700">
            <a:miter lim="400000"/>
          </a:ln>
        </p:spPr>
        <p:txBody>
          <a:bodyPr lIns="0" tIns="0" rIns="0" bIns="0" anchor="ctr" anchorCtr="0"/>
          <a:lstStyle>
            <a:lvl1pPr>
              <a:lnSpc>
                <a:spcPct val="9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1</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77900" y="489585"/>
            <a:ext cx="11074400" cy="1524000"/>
          </a:xfrm>
          <a:prstGeom prst="rect">
            <a:avLst/>
          </a:prstGeom>
        </p:spPr>
        <p:txBody>
          <a:bodyPr/>
          <a:lstStyle/>
          <a:p>
            <a:pPr lvl="0">
              <a:defRPr sz="1800">
                <a:solidFill>
                  <a:srgbClr val="000000"/>
                </a:solidFill>
                <a:effectLst/>
              </a:defRPr>
            </a:pPr>
            <a:r>
              <a:rPr lang="en-US" sz="4800" dirty="0">
                <a:solidFill>
                  <a:srgbClr val="8E7D6A"/>
                </a:solidFill>
                <a:effectLst>
                  <a:outerShdw blurRad="25400" dist="25400" dir="2700000" rotWithShape="0">
                    <a:srgbClr val="FFFFFF">
                      <a:alpha val="50000"/>
                    </a:srgbClr>
                  </a:outerShdw>
                </a:effectLst>
              </a:rPr>
              <a:t>3.2 </a:t>
            </a:r>
            <a:r>
              <a:rPr sz="4800" dirty="0">
                <a:solidFill>
                  <a:srgbClr val="8E7D6A"/>
                </a:solidFill>
                <a:effectLst>
                  <a:outerShdw blurRad="25400" dist="25400" dir="2700000" rotWithShape="0">
                    <a:srgbClr val="FFFFFF">
                      <a:alpha val="50000"/>
                    </a:srgbClr>
                  </a:outerShdw>
                </a:effectLst>
              </a:rPr>
              <a:t>Judicia</a:t>
            </a:r>
            <a:r>
              <a:rPr lang="en-US" sz="4800" dirty="0">
                <a:solidFill>
                  <a:srgbClr val="8E7D6A"/>
                </a:solidFill>
                <a:effectLst>
                  <a:outerShdw blurRad="25400" dist="25400" dir="2700000" rotWithShape="0">
                    <a:srgbClr val="FFFFFF">
                      <a:alpha val="50000"/>
                    </a:srgbClr>
                  </a:outerShdw>
                </a:effectLst>
                <a:sym typeface="+mn-ea"/>
              </a:rPr>
              <a:t>il Interpreting</a:t>
            </a:r>
            <a:br>
              <a:rPr lang="en-US" sz="4800" dirty="0">
                <a:solidFill>
                  <a:srgbClr val="8E7D6A"/>
                </a:solidFill>
                <a:effectLst>
                  <a:outerShdw blurRad="25400" dist="25400" dir="2700000" rotWithShape="0">
                    <a:srgbClr val="FFFFFF">
                      <a:alpha val="50000"/>
                    </a:srgbClr>
                  </a:outerShdw>
                </a:effectLst>
              </a:rPr>
            </a:br>
            <a:endParaRPr sz="4800" dirty="0">
              <a:solidFill>
                <a:srgbClr val="8E7D6A"/>
              </a:solidFill>
              <a:effectLst>
                <a:outerShdw blurRad="25400" dist="25400" dir="2700000" rotWithShape="0">
                  <a:srgbClr val="FFFFFF">
                    <a:alpha val="50000"/>
                  </a:srgbClr>
                </a:outerShdw>
              </a:effectLst>
            </a:endParaRPr>
          </a:p>
        </p:txBody>
      </p:sp>
      <p:sp>
        <p:nvSpPr>
          <p:cNvPr id="10" name="Shape 642"/>
          <p:cNvSpPr>
            <a:spLocks noGrp="1"/>
          </p:cNvSpPr>
          <p:nvPr>
            <p:ph type="body" idx="1"/>
          </p:nvPr>
        </p:nvSpPr>
        <p:spPr>
          <a:xfrm>
            <a:off x="5584190" y="2787015"/>
            <a:ext cx="7074535" cy="4959985"/>
          </a:xfrm>
          <a:prstGeom prst="rect">
            <a:avLst/>
          </a:prstGeom>
        </p:spPr>
        <p:txBody>
          <a:bodyPr/>
          <a:lstStyle/>
          <a:p>
            <a:pPr lvl="0">
              <a:defRPr sz="1800" i="0">
                <a:solidFill>
                  <a:srgbClr val="000000"/>
                </a:solidFill>
              </a:defRPr>
            </a:pPr>
            <a:endParaRPr sz="2800" i="1">
              <a:solidFill>
                <a:srgbClr val="778F91"/>
              </a:solidFill>
            </a:endParaRPr>
          </a:p>
          <a:p>
            <a:pPr lvl="0">
              <a:defRPr sz="1800" i="0">
                <a:solidFill>
                  <a:srgbClr val="000000"/>
                </a:solidFill>
              </a:defRPr>
            </a:pPr>
            <a:r>
              <a:rPr sz="2800" b="1" i="1">
                <a:solidFill>
                  <a:srgbClr val="778F91"/>
                </a:solidFill>
                <a:sym typeface="+mn-ea"/>
              </a:rPr>
              <a:t>a fundamental rule of justice</a:t>
            </a:r>
            <a:r>
              <a:rPr lang="en-US" sz="2800" b="1" i="1">
                <a:solidFill>
                  <a:srgbClr val="778F91"/>
                </a:solidFill>
                <a:sym typeface="+mn-ea"/>
              </a:rPr>
              <a:t>:</a:t>
            </a:r>
            <a:endParaRPr sz="2800" i="1">
              <a:solidFill>
                <a:srgbClr val="778F91"/>
              </a:solidFill>
            </a:endParaRPr>
          </a:p>
          <a:p>
            <a:pPr lvl="0">
              <a:defRPr sz="1800" i="0">
                <a:solidFill>
                  <a:srgbClr val="000000"/>
                </a:solidFill>
              </a:defRPr>
            </a:pPr>
            <a:r>
              <a:rPr sz="2800" i="1">
                <a:solidFill>
                  <a:srgbClr val="778F91"/>
                </a:solidFill>
              </a:rPr>
              <a:t>The right to a competent interpreter for anyone who does not understand the language of the court </a:t>
            </a:r>
            <a:r>
              <a:rPr sz="2800" i="1" u="sng">
                <a:solidFill>
                  <a:srgbClr val="778F91"/>
                </a:solidFill>
                <a:highlight>
                  <a:srgbClr val="FFFF00"/>
                </a:highlight>
              </a:rPr>
              <a:t>(especially for the accused in a criminal trial) </a:t>
            </a:r>
          </a:p>
          <a:p>
            <a:pPr lvl="0">
              <a:defRPr sz="1800" i="0">
                <a:solidFill>
                  <a:srgbClr val="000000"/>
                </a:solidFill>
              </a:defRPr>
            </a:pPr>
            <a:r>
              <a:rPr lang="en-US" sz="2800" b="1" i="1">
                <a:solidFill>
                  <a:srgbClr val="778F91"/>
                </a:solidFill>
              </a:rPr>
              <a:t>Requirements for interpreters:</a:t>
            </a:r>
            <a:endParaRPr sz="2800" b="1" i="1">
              <a:solidFill>
                <a:srgbClr val="778F91"/>
              </a:solidFill>
            </a:endParaRPr>
          </a:p>
          <a:p>
            <a:pPr lvl="0">
              <a:defRPr sz="1800" i="0">
                <a:solidFill>
                  <a:srgbClr val="000000"/>
                </a:solidFill>
              </a:defRPr>
            </a:pPr>
            <a:r>
              <a:rPr sz="2800" i="1">
                <a:solidFill>
                  <a:srgbClr val="778F91"/>
                </a:solidFill>
              </a:rPr>
              <a:t>Incompetent interpretation, or simply failure to swear in the interpreter, can lead to a </a:t>
            </a:r>
            <a:r>
              <a:rPr sz="2800" b="1" i="1">
                <a:solidFill>
                  <a:srgbClr val="778F91"/>
                </a:solidFill>
              </a:rPr>
              <a:t>mistrial.</a:t>
            </a: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18" name="Shape 640"/>
          <p:cNvSpPr/>
          <p:nvPr/>
        </p:nvSpPr>
        <p:spPr>
          <a:xfrm>
            <a:off x="39243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pic>
        <p:nvPicPr>
          <p:cNvPr id="2" name="Picture 11"/>
          <p:cNvPicPr/>
          <p:nvPr/>
        </p:nvPicPr>
        <p:blipFill>
          <a:blip r:embed="rId3"/>
          <a:stretch>
            <a:fillRect/>
          </a:stretch>
        </p:blipFill>
        <p:spPr>
          <a:xfrm rot="10800000">
            <a:off x="3028950" y="3244850"/>
            <a:ext cx="2044700" cy="4813300"/>
          </a:xfrm>
          <a:prstGeom prst="rect">
            <a:avLst/>
          </a:prstGeom>
          <a:effectLst>
            <a:outerShdw blurRad="25400" dist="25400" dir="2700000" rotWithShape="0">
              <a:srgbClr val="FFFFFF">
                <a:alpha val="50000"/>
              </a:srgbClr>
            </a:outerShdw>
          </a:effectLst>
        </p:spPr>
      </p:pic>
      <p:pic>
        <p:nvPicPr>
          <p:cNvPr id="3" name="Picture 13"/>
          <p:cNvPicPr/>
          <p:nvPr/>
        </p:nvPicPr>
        <p:blipFill>
          <a:blip r:embed="rId3"/>
          <a:stretch>
            <a:fillRect/>
          </a:stretch>
        </p:blipFill>
        <p:spPr>
          <a:xfrm>
            <a:off x="971550" y="3244850"/>
            <a:ext cx="2044701" cy="4813300"/>
          </a:xfrm>
          <a:prstGeom prst="rect">
            <a:avLst/>
          </a:prstGeom>
          <a:effectLst>
            <a:outerShdw blurRad="25400" dist="25400" dir="2700000" rotWithShape="0">
              <a:srgbClr val="FFFFFF">
                <a:alpha val="50000"/>
              </a:srgbClr>
            </a:outerShdw>
          </a:effectLst>
        </p:spPr>
      </p:pic>
      <p:sp>
        <p:nvSpPr>
          <p:cNvPr id="6" name="Shape 508"/>
          <p:cNvSpPr/>
          <p:nvPr/>
        </p:nvSpPr>
        <p:spPr>
          <a:xfrm>
            <a:off x="3289300" y="5257800"/>
            <a:ext cx="1524000" cy="2413000"/>
          </a:xfrm>
          <a:prstGeom prst="rect">
            <a:avLst/>
          </a:prstGeom>
          <a:ln w="12700">
            <a:miter lim="400000"/>
          </a:ln>
        </p:spPr>
        <p:txBody>
          <a:bodyPr lIns="0" tIns="0" rIns="0" bIns="0"/>
          <a:lstStyle/>
          <a:p>
            <a:pPr lvl="0">
              <a:lnSpc>
                <a:spcPct val="90000"/>
              </a:lnSpc>
              <a:spcBef>
                <a:spcPts val="1000"/>
              </a:spcBef>
              <a:defRPr sz="1800"/>
            </a:pPr>
            <a:r>
              <a:rPr sz="2800">
                <a:solidFill>
                  <a:srgbClr val="DC7469"/>
                </a:solidFill>
                <a:effectLst>
                  <a:outerShdw blurRad="25400" dist="25400" dir="2700000" rotWithShape="0">
                    <a:srgbClr val="FFFFFF">
                      <a:alpha val="50000"/>
                    </a:srgbClr>
                  </a:outerShdw>
                </a:effectLst>
                <a:latin typeface="Chalkduster"/>
                <a:ea typeface="Chalkduster"/>
                <a:cs typeface="Chalkduster"/>
                <a:sym typeface="Chalkduster"/>
              </a:rPr>
              <a:t> 2</a:t>
            </a:r>
            <a:r>
              <a:rPr sz="2000" i="1">
                <a:solidFill>
                  <a:srgbClr val="778F91"/>
                </a:solidFill>
                <a:latin typeface="+mn-lt"/>
                <a:ea typeface="+mn-ea"/>
                <a:cs typeface="+mn-cs"/>
                <a:sym typeface="Skia Regular"/>
              </a:rPr>
              <a:t> </a:t>
            </a:r>
          </a:p>
          <a:p>
            <a:pPr lvl="0">
              <a:lnSpc>
                <a:spcPct val="90000"/>
              </a:lnSpc>
              <a:spcBef>
                <a:spcPts val="1000"/>
              </a:spcBef>
              <a:defRPr sz="1800"/>
            </a:pPr>
            <a:r>
              <a:rPr sz="2000" i="1">
                <a:solidFill>
                  <a:srgbClr val="778F91"/>
                </a:solidFill>
                <a:sym typeface="+mn-ea"/>
              </a:rPr>
              <a:t>thorough knowledge of law and legal and court procedures </a:t>
            </a:r>
            <a:endParaRPr sz="2000" i="1">
              <a:solidFill>
                <a:srgbClr val="778F91"/>
              </a:solidFill>
              <a:latin typeface="+mn-lt"/>
              <a:ea typeface="+mn-ea"/>
              <a:cs typeface="+mn-cs"/>
              <a:sym typeface="Skia Regular"/>
            </a:endParaRPr>
          </a:p>
        </p:txBody>
      </p:sp>
      <p:sp>
        <p:nvSpPr>
          <p:cNvPr id="4" name="Shape 509"/>
          <p:cNvSpPr/>
          <p:nvPr/>
        </p:nvSpPr>
        <p:spPr>
          <a:xfrm>
            <a:off x="1231900" y="5257800"/>
            <a:ext cx="1524000" cy="2413000"/>
          </a:xfrm>
          <a:prstGeom prst="rect">
            <a:avLst/>
          </a:prstGeom>
          <a:ln w="12700">
            <a:miter lim="400000"/>
          </a:ln>
        </p:spPr>
        <p:txBody>
          <a:bodyPr lIns="0" tIns="0" rIns="0" bIns="0"/>
          <a:lstStyle/>
          <a:p>
            <a:pPr lvl="0">
              <a:lnSpc>
                <a:spcPct val="90000"/>
              </a:lnSpc>
              <a:spcBef>
                <a:spcPts val="1000"/>
              </a:spcBef>
              <a:defRPr sz="1800"/>
            </a:pPr>
            <a:r>
              <a:rPr sz="2800">
                <a:solidFill>
                  <a:srgbClr val="DC7469"/>
                </a:solidFill>
                <a:effectLst>
                  <a:outerShdw blurRad="25400" dist="25400" dir="2700000" rotWithShape="0">
                    <a:srgbClr val="FFFFFF">
                      <a:alpha val="50000"/>
                    </a:srgbClr>
                  </a:outerShdw>
                </a:effectLst>
                <a:latin typeface="Chalkduster"/>
                <a:ea typeface="Chalkduster"/>
                <a:cs typeface="Chalkduster"/>
                <a:sym typeface="Chalkduster"/>
              </a:rPr>
              <a:t> 1</a:t>
            </a:r>
            <a:r>
              <a:rPr sz="2000" i="1">
                <a:solidFill>
                  <a:srgbClr val="778F91"/>
                </a:solidFill>
                <a:latin typeface="+mn-lt"/>
                <a:ea typeface="+mn-ea"/>
                <a:cs typeface="+mn-cs"/>
                <a:sym typeface="Skia Regular"/>
              </a:rPr>
              <a:t> </a:t>
            </a:r>
          </a:p>
          <a:p>
            <a:pPr lvl="0">
              <a:lnSpc>
                <a:spcPct val="90000"/>
              </a:lnSpc>
              <a:spcBef>
                <a:spcPts val="1000"/>
              </a:spcBef>
              <a:defRPr sz="1800"/>
            </a:pPr>
            <a:r>
              <a:rPr sz="2000" i="1">
                <a:solidFill>
                  <a:srgbClr val="778F91"/>
                </a:solidFill>
                <a:sym typeface="+mn-ea"/>
              </a:rPr>
              <a:t>practical mastery of the source and target languages,</a:t>
            </a:r>
            <a:endParaRPr sz="2000" i="1">
              <a:solidFill>
                <a:srgbClr val="778F91"/>
              </a:solidFill>
              <a:latin typeface="+mn-lt"/>
              <a:ea typeface="+mn-ea"/>
              <a:cs typeface="+mn-cs"/>
              <a:sym typeface="Skia Regular"/>
            </a:endParaRPr>
          </a:p>
        </p:txBody>
      </p:sp>
      <p:sp>
        <p:nvSpPr>
          <p:cNvPr id="8" name="Shape 513"/>
          <p:cNvSpPr/>
          <p:nvPr/>
        </p:nvSpPr>
        <p:spPr>
          <a:xfrm>
            <a:off x="1202055" y="3454400"/>
            <a:ext cx="3611245" cy="1714500"/>
          </a:xfrm>
          <a:prstGeom prst="roundRect">
            <a:avLst>
              <a:gd name="adj" fmla="val 11111"/>
            </a:avLst>
          </a:prstGeom>
          <a:solidFill>
            <a:srgbClr val="D4C7AE"/>
          </a:solidFill>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lang="en-US" sz="2600" b="1" i="1" dirty="0">
                <a:solidFill>
                  <a:srgbClr val="778F91"/>
                </a:solidFill>
                <a:sym typeface="+mn-ea"/>
              </a:rPr>
              <a:t>Requirements</a:t>
            </a:r>
            <a:endParaRPr sz="2600" dirty="0">
              <a:solidFill>
                <a:srgbClr val="FFFFFF"/>
              </a:solidFill>
            </a:endParaRPr>
          </a:p>
        </p:txBody>
      </p:sp>
      <p:pic>
        <p:nvPicPr>
          <p:cNvPr id="19" name="Picture 14"/>
          <p:cNvPicPr/>
          <p:nvPr/>
        </p:nvPicPr>
        <p:blipFill>
          <a:blip r:embed="rId4"/>
          <a:stretch>
            <a:fillRect/>
          </a:stretch>
        </p:blipFill>
        <p:spPr>
          <a:xfrm>
            <a:off x="1623060" y="7670800"/>
            <a:ext cx="3084195" cy="76200"/>
          </a:xfrm>
          <a:prstGeom prst="rect">
            <a:avLst/>
          </a:prstGeom>
          <a:effectLst>
            <a:outerShdw blurRad="25400" dist="25400" dir="2700000" rotWithShape="0">
              <a:srgbClr val="FFFFFF">
                <a:alpha val="50000"/>
              </a:srgbClr>
            </a:outerShdw>
          </a:effec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22"/>
          <p:cNvSpPr>
            <a:spLocks noGrp="1"/>
          </p:cNvSpPr>
          <p:nvPr>
            <p:ph type="body" idx="1"/>
          </p:nvPr>
        </p:nvSpPr>
        <p:spPr>
          <a:xfrm>
            <a:off x="7619365" y="2692400"/>
            <a:ext cx="5098415" cy="6172200"/>
          </a:xfrm>
          <a:prstGeom prst="rect">
            <a:avLst/>
          </a:prstGeom>
        </p:spPr>
        <p:txBody>
          <a:bodyPr/>
          <a:lstStyle/>
          <a:p>
            <a:pPr lvl="0">
              <a:defRPr sz="1800" i="0">
                <a:solidFill>
                  <a:srgbClr val="000000"/>
                </a:solidFill>
              </a:defRPr>
            </a:pPr>
            <a:r>
              <a:rPr sz="2800" b="1" i="1">
                <a:solidFill>
                  <a:srgbClr val="778F91"/>
                </a:solidFill>
              </a:rPr>
              <a:t>Requirements for </a:t>
            </a:r>
            <a:r>
              <a:rPr sz="2800" b="1" i="1">
                <a:solidFill>
                  <a:srgbClr val="778F91"/>
                </a:solidFill>
                <a:sym typeface="+mn-ea"/>
              </a:rPr>
              <a:t>escort interpreter</a:t>
            </a:r>
            <a:r>
              <a:rPr sz="2800" b="1" i="1">
                <a:solidFill>
                  <a:srgbClr val="778F91"/>
                </a:solidFill>
              </a:rPr>
              <a:t>:</a:t>
            </a:r>
          </a:p>
          <a:p>
            <a:pPr lvl="0">
              <a:defRPr sz="1800" i="0">
                <a:solidFill>
                  <a:srgbClr val="000000"/>
                </a:solidFill>
              </a:defRPr>
            </a:pPr>
            <a:r>
              <a:rPr sz="2800" i="1">
                <a:solidFill>
                  <a:srgbClr val="778F91"/>
                </a:solidFill>
              </a:rPr>
              <a:t>needs to be equipped with </a:t>
            </a:r>
            <a:r>
              <a:rPr sz="2800" b="1" i="1" u="sng">
                <a:solidFill>
                  <a:srgbClr val="778F91"/>
                </a:solidFill>
              </a:rPr>
              <a:t>some business and financial knowledg</a:t>
            </a:r>
            <a:r>
              <a:rPr sz="2800" i="1" u="sng">
                <a:solidFill>
                  <a:srgbClr val="778F91"/>
                </a:solidFill>
              </a:rPr>
              <a:t>e</a:t>
            </a:r>
            <a:r>
              <a:rPr sz="2800" i="1">
                <a:solidFill>
                  <a:srgbClr val="778F91"/>
                </a:solidFill>
              </a:rPr>
              <a:t> in order to best understand and convey messages back and forth.</a:t>
            </a:r>
          </a:p>
        </p:txBody>
      </p:sp>
      <p:sp>
        <p:nvSpPr>
          <p:cNvPr id="9" name="Shape 423"/>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lang="en-US" sz="4800" dirty="0">
                <a:solidFill>
                  <a:srgbClr val="8E7D6A"/>
                </a:solidFill>
                <a:effectLst>
                  <a:outerShdw blurRad="25400" dist="25400" dir="2700000" rotWithShape="0">
                    <a:srgbClr val="FFFFFF">
                      <a:alpha val="50000"/>
                    </a:srgbClr>
                  </a:outerShdw>
                </a:effectLst>
                <a:sym typeface="+mn-ea"/>
              </a:rPr>
              <a:t>3.3 </a:t>
            </a:r>
            <a:r>
              <a:rPr sz="4800" dirty="0">
                <a:solidFill>
                  <a:srgbClr val="8E7D6A"/>
                </a:solidFill>
                <a:effectLst>
                  <a:outerShdw blurRad="25400" dist="25400" dir="2700000" rotWithShape="0">
                    <a:srgbClr val="FFFFFF">
                      <a:alpha val="50000"/>
                    </a:srgbClr>
                  </a:outerShdw>
                </a:effectLst>
                <a:sym typeface="+mn-ea"/>
              </a:rPr>
              <a:t>Escort</a:t>
            </a:r>
            <a:r>
              <a:rPr lang="en-US" sz="4800" dirty="0">
                <a:solidFill>
                  <a:srgbClr val="8E7D6A"/>
                </a:solidFill>
                <a:effectLst>
                  <a:outerShdw blurRad="25400" dist="25400" dir="2700000" rotWithShape="0">
                    <a:srgbClr val="FFFFFF">
                      <a:alpha val="50000"/>
                    </a:srgbClr>
                  </a:outerShdw>
                </a:effectLst>
                <a:sym typeface="+mn-ea"/>
              </a:rPr>
              <a:t> Interpreting</a:t>
            </a:r>
            <a:endParaRPr sz="4800" dirty="0">
              <a:solidFill>
                <a:srgbClr val="778F91"/>
              </a:solidFill>
              <a:effectLst>
                <a:outerShdw blurRad="25400" dist="25400" dir="2700000" rotWithShape="0">
                  <a:srgbClr val="FFFFFF">
                    <a:alpha val="50000"/>
                  </a:srgbClr>
                </a:outerShdw>
              </a:effectLst>
            </a:endParaRPr>
          </a:p>
        </p:txBody>
      </p:sp>
      <p:pic>
        <p:nvPicPr>
          <p:cNvPr id="10" name="Picture 9"/>
          <p:cNvPicPr/>
          <p:nvPr/>
        </p:nvPicPr>
        <p:blipFill>
          <a:blip r:embed="rId3"/>
          <a:stretch>
            <a:fillRect/>
          </a:stretch>
        </p:blipFill>
        <p:spPr>
          <a:xfrm>
            <a:off x="4136574" y="3033347"/>
            <a:ext cx="2858612" cy="2579388"/>
          </a:xfrm>
          <a:prstGeom prst="rect">
            <a:avLst/>
          </a:prstGeom>
          <a:effectLst>
            <a:outerShdw blurRad="25400" dist="25400" dir="2700000" rotWithShape="0">
              <a:srgbClr val="FFFFFF">
                <a:alpha val="50000"/>
              </a:srgbClr>
            </a:outerShdw>
          </a:effectLst>
        </p:spPr>
      </p:pic>
      <p:pic>
        <p:nvPicPr>
          <p:cNvPr id="11" name="Picture 10"/>
          <p:cNvPicPr/>
          <p:nvPr/>
        </p:nvPicPr>
        <p:blipFill>
          <a:blip r:embed="rId4"/>
          <a:stretch>
            <a:fillRect/>
          </a:stretch>
        </p:blipFill>
        <p:spPr>
          <a:xfrm>
            <a:off x="962674" y="2977953"/>
            <a:ext cx="2761578" cy="2690178"/>
          </a:xfrm>
          <a:prstGeom prst="rect">
            <a:avLst/>
          </a:prstGeom>
          <a:effectLst>
            <a:outerShdw blurRad="25400" dist="25400" dir="2700000" rotWithShape="0">
              <a:srgbClr val="FFFFFF">
                <a:alpha val="50000"/>
              </a:srgbClr>
            </a:outerShdw>
          </a:effectLst>
        </p:spPr>
      </p:pic>
      <p:pic>
        <p:nvPicPr>
          <p:cNvPr id="12" name="Picture 11"/>
          <p:cNvPicPr/>
          <p:nvPr/>
        </p:nvPicPr>
        <p:blipFill>
          <a:blip r:embed="rId5"/>
          <a:stretch>
            <a:fillRect/>
          </a:stretch>
        </p:blipFill>
        <p:spPr>
          <a:xfrm>
            <a:off x="4136577" y="5941489"/>
            <a:ext cx="2858609" cy="2620934"/>
          </a:xfrm>
          <a:prstGeom prst="rect">
            <a:avLst/>
          </a:prstGeom>
          <a:effectLst>
            <a:outerShdw blurRad="25400" dist="25400" dir="2700000" rotWithShape="0">
              <a:srgbClr val="FFFFFF">
                <a:alpha val="50000"/>
              </a:srgbClr>
            </a:outerShdw>
          </a:effectLst>
        </p:spPr>
      </p:pic>
      <p:pic>
        <p:nvPicPr>
          <p:cNvPr id="13" name="Picture 12"/>
          <p:cNvPicPr/>
          <p:nvPr/>
        </p:nvPicPr>
        <p:blipFill>
          <a:blip r:embed="rId6"/>
          <a:stretch>
            <a:fillRect/>
          </a:stretch>
        </p:blipFill>
        <p:spPr>
          <a:xfrm>
            <a:off x="962675" y="5901269"/>
            <a:ext cx="2761577" cy="2690178"/>
          </a:xfrm>
          <a:prstGeom prst="rect">
            <a:avLst/>
          </a:prstGeom>
          <a:effectLst>
            <a:outerShdw blurRad="25400" dist="25400" dir="2700000" rotWithShape="0">
              <a:srgbClr val="FFFFFF">
                <a:alpha val="50000"/>
              </a:srgbClr>
            </a:outerShdw>
          </a:effectLst>
        </p:spPr>
      </p:pic>
      <p:sp>
        <p:nvSpPr>
          <p:cNvPr id="14" name="Shape 418"/>
          <p:cNvSpPr/>
          <p:nvPr/>
        </p:nvSpPr>
        <p:spPr>
          <a:xfrm>
            <a:off x="4193540" y="3090545"/>
            <a:ext cx="2956560" cy="2465070"/>
          </a:xfrm>
          <a:custGeom>
            <a:avLst/>
            <a:gdLst/>
            <a:ahLst/>
            <a:cxnLst>
              <a:cxn ang="0">
                <a:pos x="wd2" y="hd2"/>
              </a:cxn>
              <a:cxn ang="5400000">
                <a:pos x="wd2" y="hd2"/>
              </a:cxn>
              <a:cxn ang="10800000">
                <a:pos x="wd2" y="hd2"/>
              </a:cxn>
              <a:cxn ang="16200000">
                <a:pos x="wd2" y="hd2"/>
              </a:cxn>
            </a:cxnLst>
            <a:rect l="0" t="0" r="r" b="b"/>
            <a:pathLst>
              <a:path w="19162" h="20859" extrusionOk="0">
                <a:moveTo>
                  <a:pt x="395" y="7880"/>
                </a:moveTo>
                <a:cubicBezTo>
                  <a:pt x="395" y="7880"/>
                  <a:pt x="1261" y="265"/>
                  <a:pt x="8878" y="8"/>
                </a:cubicBezTo>
                <a:cubicBezTo>
                  <a:pt x="16495" y="-249"/>
                  <a:pt x="18322" y="5464"/>
                  <a:pt x="19057" y="9567"/>
                </a:cubicBezTo>
                <a:cubicBezTo>
                  <a:pt x="19793" y="13670"/>
                  <a:pt x="16608" y="20275"/>
                  <a:pt x="11140" y="20813"/>
                </a:cubicBezTo>
                <a:cubicBezTo>
                  <a:pt x="5673" y="21351"/>
                  <a:pt x="-1807" y="17110"/>
                  <a:pt x="395" y="7880"/>
                </a:cubicBezTo>
                <a:close/>
              </a:path>
            </a:pathLst>
          </a:custGeom>
          <a:ln w="12700">
            <a:miter lim="400000"/>
          </a:ln>
        </p:spPr>
        <p:txBody>
          <a:bodyPr lIns="63500" tIns="63500" rIns="63500" bIns="63500" anchor="ctr"/>
          <a:lstStyle>
            <a:lvl1pPr>
              <a:lnSpc>
                <a:spcPct val="80000"/>
              </a:lnSpc>
              <a:defRPr sz="2600" cap="all">
                <a:solidFill>
                  <a:srgbClr val="D6665A"/>
                </a:solidFill>
                <a:latin typeface="Chalkduster"/>
                <a:ea typeface="Chalkduster"/>
                <a:cs typeface="Chalkduster"/>
                <a:sym typeface="Chalkduster"/>
              </a:defRPr>
            </a:lvl1pPr>
          </a:lstStyle>
          <a:p>
            <a:pPr lvl="0">
              <a:defRPr sz="1800" cap="none">
                <a:solidFill>
                  <a:srgbClr val="000000"/>
                </a:solidFill>
              </a:defRPr>
            </a:pPr>
            <a:r>
              <a:rPr sz="2600" cap="all">
                <a:solidFill>
                  <a:srgbClr val="D6665A"/>
                </a:solidFill>
              </a:rPr>
              <a:t>presentation</a:t>
            </a:r>
          </a:p>
        </p:txBody>
      </p:sp>
      <p:sp>
        <p:nvSpPr>
          <p:cNvPr id="15" name="Shape 419"/>
          <p:cNvSpPr/>
          <p:nvPr/>
        </p:nvSpPr>
        <p:spPr>
          <a:xfrm>
            <a:off x="1019829" y="3035110"/>
            <a:ext cx="2647252" cy="2575784"/>
          </a:xfrm>
          <a:custGeom>
            <a:avLst/>
            <a:gdLst/>
            <a:ahLst/>
            <a:cxnLst>
              <a:cxn ang="0">
                <a:pos x="wd2" y="hd2"/>
              </a:cxn>
              <a:cxn ang="5400000">
                <a:pos x="wd2" y="hd2"/>
              </a:cxn>
              <a:cxn ang="10800000">
                <a:pos x="wd2" y="hd2"/>
              </a:cxn>
              <a:cxn ang="16200000">
                <a:pos x="wd2" y="hd2"/>
              </a:cxn>
            </a:cxnLst>
            <a:rect l="0" t="0" r="r" b="b"/>
            <a:pathLst>
              <a:path w="19162" h="20859" extrusionOk="0">
                <a:moveTo>
                  <a:pt x="18767" y="7880"/>
                </a:moveTo>
                <a:cubicBezTo>
                  <a:pt x="18767" y="7880"/>
                  <a:pt x="17901" y="265"/>
                  <a:pt x="10284" y="8"/>
                </a:cubicBezTo>
                <a:cubicBezTo>
                  <a:pt x="2667" y="-249"/>
                  <a:pt x="840" y="5464"/>
                  <a:pt x="105" y="9567"/>
                </a:cubicBezTo>
                <a:cubicBezTo>
                  <a:pt x="-631" y="13670"/>
                  <a:pt x="2554" y="20275"/>
                  <a:pt x="8022" y="20813"/>
                </a:cubicBezTo>
                <a:cubicBezTo>
                  <a:pt x="13489" y="21351"/>
                  <a:pt x="20969" y="17110"/>
                  <a:pt x="18767" y="7880"/>
                </a:cubicBezTo>
                <a:close/>
              </a:path>
            </a:pathLst>
          </a:custGeom>
          <a:ln w="12700">
            <a:miter lim="400000"/>
          </a:ln>
        </p:spPr>
        <p:txBody>
          <a:bodyPr lIns="63500" tIns="63500" rIns="63500" bIns="63500" anchor="ctr"/>
          <a:lstStyle>
            <a:lvl1pPr>
              <a:lnSpc>
                <a:spcPct val="80000"/>
              </a:lnSpc>
              <a:defRPr sz="2600" cap="all">
                <a:solidFill>
                  <a:srgbClr val="758D8F"/>
                </a:solidFill>
                <a:latin typeface="Chalkduster"/>
                <a:ea typeface="Chalkduster"/>
                <a:cs typeface="Chalkduster"/>
                <a:sym typeface="Chalkduster"/>
              </a:defRPr>
            </a:lvl1pPr>
          </a:lstStyle>
          <a:p>
            <a:pPr lvl="0">
              <a:defRPr sz="1800" cap="none">
                <a:solidFill>
                  <a:srgbClr val="000000"/>
                </a:solidFill>
              </a:defRPr>
            </a:pPr>
            <a:r>
              <a:rPr sz="2600" cap="all">
                <a:solidFill>
                  <a:srgbClr val="D6665A"/>
                </a:solidFill>
                <a:sym typeface="+mn-ea"/>
              </a:rPr>
              <a:t>a business meeting </a:t>
            </a:r>
            <a:endParaRPr sz="2600" cap="all">
              <a:solidFill>
                <a:srgbClr val="D6665A"/>
              </a:solidFill>
            </a:endParaRPr>
          </a:p>
        </p:txBody>
      </p:sp>
      <p:sp>
        <p:nvSpPr>
          <p:cNvPr id="16" name="Shape 420"/>
          <p:cNvSpPr/>
          <p:nvPr/>
        </p:nvSpPr>
        <p:spPr>
          <a:xfrm>
            <a:off x="4193758" y="5998645"/>
            <a:ext cx="2744272" cy="2506543"/>
          </a:xfrm>
          <a:custGeom>
            <a:avLst/>
            <a:gdLst/>
            <a:ahLst/>
            <a:cxnLst>
              <a:cxn ang="0">
                <a:pos x="wd2" y="hd2"/>
              </a:cxn>
              <a:cxn ang="5400000">
                <a:pos x="wd2" y="hd2"/>
              </a:cxn>
              <a:cxn ang="10800000">
                <a:pos x="wd2" y="hd2"/>
              </a:cxn>
              <a:cxn ang="16200000">
                <a:pos x="wd2" y="hd2"/>
              </a:cxn>
            </a:cxnLst>
            <a:rect l="0" t="0" r="r" b="b"/>
            <a:pathLst>
              <a:path w="19162" h="20859" extrusionOk="0">
                <a:moveTo>
                  <a:pt x="395" y="7880"/>
                </a:moveTo>
                <a:cubicBezTo>
                  <a:pt x="395" y="7880"/>
                  <a:pt x="1261" y="265"/>
                  <a:pt x="8878" y="8"/>
                </a:cubicBezTo>
                <a:cubicBezTo>
                  <a:pt x="16495" y="-249"/>
                  <a:pt x="18322" y="5464"/>
                  <a:pt x="19057" y="9567"/>
                </a:cubicBezTo>
                <a:cubicBezTo>
                  <a:pt x="19793" y="13670"/>
                  <a:pt x="16608" y="20275"/>
                  <a:pt x="11140" y="20813"/>
                </a:cubicBezTo>
                <a:cubicBezTo>
                  <a:pt x="5673" y="21351"/>
                  <a:pt x="-1807" y="17110"/>
                  <a:pt x="395" y="7880"/>
                </a:cubicBezTo>
                <a:close/>
              </a:path>
            </a:pathLst>
          </a:custGeom>
          <a:ln w="12700">
            <a:miter lim="400000"/>
          </a:ln>
        </p:spPr>
        <p:txBody>
          <a:bodyPr lIns="63500" tIns="63500" rIns="63500" bIns="63500" anchor="ctr"/>
          <a:lstStyle>
            <a:lvl1pPr>
              <a:lnSpc>
                <a:spcPct val="80000"/>
              </a:lnSpc>
              <a:defRPr sz="2600" cap="all">
                <a:solidFill>
                  <a:srgbClr val="758D8F"/>
                </a:solidFill>
                <a:latin typeface="Chalkduster"/>
                <a:ea typeface="Chalkduster"/>
                <a:cs typeface="Chalkduster"/>
                <a:sym typeface="Chalkduster"/>
              </a:defRPr>
            </a:lvl1pPr>
          </a:lstStyle>
          <a:p>
            <a:pPr lvl="0">
              <a:defRPr sz="1800" cap="none">
                <a:solidFill>
                  <a:srgbClr val="000000"/>
                </a:solidFill>
              </a:defRPr>
            </a:pPr>
            <a:r>
              <a:rPr sz="2600" b="1" i="1">
                <a:solidFill>
                  <a:srgbClr val="778F91"/>
                </a:solidFill>
                <a:sym typeface="+mn-ea"/>
              </a:rPr>
              <a:t> a tour, on a visit,or interview.</a:t>
            </a:r>
            <a:endParaRPr sz="2600" cap="all">
              <a:solidFill>
                <a:srgbClr val="758D8F"/>
              </a:solidFill>
            </a:endParaRPr>
          </a:p>
        </p:txBody>
      </p:sp>
      <p:sp>
        <p:nvSpPr>
          <p:cNvPr id="17" name="Shape 421"/>
          <p:cNvSpPr/>
          <p:nvPr/>
        </p:nvSpPr>
        <p:spPr>
          <a:xfrm>
            <a:off x="1019829" y="5958426"/>
            <a:ext cx="2647252" cy="2575784"/>
          </a:xfrm>
          <a:custGeom>
            <a:avLst/>
            <a:gdLst/>
            <a:ahLst/>
            <a:cxnLst>
              <a:cxn ang="0">
                <a:pos x="wd2" y="hd2"/>
              </a:cxn>
              <a:cxn ang="5400000">
                <a:pos x="wd2" y="hd2"/>
              </a:cxn>
              <a:cxn ang="10800000">
                <a:pos x="wd2" y="hd2"/>
              </a:cxn>
              <a:cxn ang="16200000">
                <a:pos x="wd2" y="hd2"/>
              </a:cxn>
            </a:cxnLst>
            <a:rect l="0" t="0" r="r" b="b"/>
            <a:pathLst>
              <a:path w="19162" h="20859" extrusionOk="0">
                <a:moveTo>
                  <a:pt x="18767" y="7880"/>
                </a:moveTo>
                <a:cubicBezTo>
                  <a:pt x="18767" y="7880"/>
                  <a:pt x="17901" y="265"/>
                  <a:pt x="10284" y="8"/>
                </a:cubicBezTo>
                <a:cubicBezTo>
                  <a:pt x="2667" y="-249"/>
                  <a:pt x="840" y="5464"/>
                  <a:pt x="105" y="9567"/>
                </a:cubicBezTo>
                <a:cubicBezTo>
                  <a:pt x="-631" y="13670"/>
                  <a:pt x="2554" y="20275"/>
                  <a:pt x="8022" y="20813"/>
                </a:cubicBezTo>
                <a:cubicBezTo>
                  <a:pt x="13489" y="21351"/>
                  <a:pt x="20969" y="17110"/>
                  <a:pt x="18767" y="7880"/>
                </a:cubicBezTo>
                <a:close/>
              </a:path>
            </a:pathLst>
          </a:custGeom>
          <a:ln w="12700">
            <a:miter lim="400000"/>
          </a:ln>
        </p:spPr>
        <p:txBody>
          <a:bodyPr lIns="63500" tIns="63500" rIns="63500" bIns="63500" anchor="ctr"/>
          <a:lstStyle>
            <a:lvl1pPr>
              <a:lnSpc>
                <a:spcPct val="80000"/>
              </a:lnSpc>
              <a:defRPr sz="2600" cap="all">
                <a:solidFill>
                  <a:srgbClr val="D6665A"/>
                </a:solidFill>
                <a:latin typeface="Chalkduster"/>
                <a:ea typeface="Chalkduster"/>
                <a:cs typeface="Chalkduster"/>
                <a:sym typeface="Chalkduster"/>
              </a:defRPr>
            </a:lvl1pPr>
          </a:lstStyle>
          <a:p>
            <a:pPr lvl="0">
              <a:defRPr sz="1800" cap="none">
                <a:solidFill>
                  <a:srgbClr val="000000"/>
                </a:solidFill>
              </a:defRPr>
            </a:pPr>
            <a:r>
              <a:rPr sz="2600" cap="all">
                <a:solidFill>
                  <a:srgbClr val="D6665A"/>
                </a:solidFill>
              </a:rPr>
              <a:t> investor meetings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8E7D6A"/>
                </a:solidFill>
                <a:effectLst>
                  <a:outerShdw blurRad="25400" dist="25400" dir="2700000" rotWithShape="0">
                    <a:srgbClr val="FFFFFF">
                      <a:alpha val="50000"/>
                    </a:srgbClr>
                  </a:outerShdw>
                </a:effectLst>
              </a:rPr>
              <a:t>3.4 Medical Interpreting</a:t>
            </a:r>
          </a:p>
        </p:txBody>
      </p:sp>
      <p:sp>
        <p:nvSpPr>
          <p:cNvPr id="10" name="Shape 642"/>
          <p:cNvSpPr>
            <a:spLocks noGrp="1"/>
          </p:cNvSpPr>
          <p:nvPr>
            <p:ph type="body" idx="1"/>
          </p:nvPr>
        </p:nvSpPr>
        <p:spPr>
          <a:xfrm>
            <a:off x="7873365" y="2642870"/>
            <a:ext cx="5131435" cy="6856095"/>
          </a:xfrm>
          <a:prstGeom prst="rect">
            <a:avLst/>
          </a:prstGeom>
        </p:spPr>
        <p:txBody>
          <a:bodyPr/>
          <a:lstStyle/>
          <a:p>
            <a:pPr lvl="0">
              <a:defRPr sz="1800" i="0">
                <a:solidFill>
                  <a:srgbClr val="000000"/>
                </a:solidFill>
              </a:defRPr>
            </a:pPr>
            <a:r>
              <a:rPr sz="2800" i="1">
                <a:solidFill>
                  <a:srgbClr val="778F91"/>
                </a:solidFill>
              </a:rPr>
              <a:t>Medical interpreting is a subset of </a:t>
            </a:r>
            <a:r>
              <a:rPr sz="2800" b="1" i="1">
                <a:solidFill>
                  <a:srgbClr val="778F91"/>
                </a:solidFill>
              </a:rPr>
              <a:t>public service interpreting</a:t>
            </a:r>
            <a:r>
              <a:rPr sz="2800" i="1">
                <a:solidFill>
                  <a:srgbClr val="778F91"/>
                </a:solidFill>
              </a:rPr>
              <a:t>, consisting of communication among </a:t>
            </a:r>
            <a:r>
              <a:rPr sz="2800" b="1" i="1">
                <a:solidFill>
                  <a:srgbClr val="778F91"/>
                </a:solidFill>
              </a:rPr>
              <a:t>healthcare personnel and the patient and their family </a:t>
            </a:r>
            <a:r>
              <a:rPr sz="2800" i="1">
                <a:solidFill>
                  <a:srgbClr val="778F91"/>
                </a:solidFill>
              </a:rPr>
              <a:t>or among Healthcare personnel speaking different languages</a:t>
            </a:r>
            <a:r>
              <a:rPr lang="en-US" sz="2800" i="1">
                <a:solidFill>
                  <a:srgbClr val="778F91"/>
                </a:solidFill>
              </a:rPr>
              <a:t>, </a:t>
            </a:r>
            <a:r>
              <a:rPr sz="2800" i="1">
                <a:solidFill>
                  <a:srgbClr val="778F91"/>
                </a:solidFill>
                <a:sym typeface="+mn-ea"/>
              </a:rPr>
              <a:t>facilitated by an interpreter</a:t>
            </a:r>
            <a:r>
              <a:rPr lang="en-US" sz="2800" i="1">
                <a:solidFill>
                  <a:srgbClr val="778F91"/>
                </a:solidFill>
                <a:sym typeface="+mn-ea"/>
              </a:rPr>
              <a:t>.</a:t>
            </a: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18" name="Shape 640"/>
          <p:cNvSpPr/>
          <p:nvPr/>
        </p:nvSpPr>
        <p:spPr>
          <a:xfrm>
            <a:off x="39243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pic>
        <p:nvPicPr>
          <p:cNvPr id="100" name="图片 99"/>
          <p:cNvPicPr/>
          <p:nvPr/>
        </p:nvPicPr>
        <p:blipFill>
          <a:blip r:embed="rId3"/>
          <a:stretch>
            <a:fillRect/>
          </a:stretch>
        </p:blipFill>
        <p:spPr>
          <a:xfrm>
            <a:off x="711200" y="2642870"/>
            <a:ext cx="6604000" cy="5531485"/>
          </a:xfrm>
          <a:prstGeom prst="rect">
            <a:avLst/>
          </a:prstGeom>
          <a:noFill/>
          <a:ln w="9525">
            <a:noFill/>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7"/>
          <p:cNvGrpSpPr/>
          <p:nvPr/>
        </p:nvGrpSpPr>
        <p:grpSpPr>
          <a:xfrm>
            <a:off x="4982845" y="2745105"/>
            <a:ext cx="1152525" cy="3946525"/>
            <a:chOff x="-95259" y="-95251"/>
            <a:chExt cx="1272520" cy="6273816"/>
          </a:xfrm>
        </p:grpSpPr>
        <p:pic>
          <p:nvPicPr>
            <p:cNvPr id="5" name="Picture 4"/>
            <p:cNvPicPr/>
            <p:nvPr/>
          </p:nvPicPr>
          <p:blipFill>
            <a:blip r:embed="rId2"/>
            <a:stretch>
              <a:fillRect/>
            </a:stretch>
          </p:blipFill>
          <p:spPr>
            <a:xfrm>
              <a:off x="-95260" y="-95252"/>
              <a:ext cx="1112637" cy="1277294"/>
            </a:xfrm>
            <a:prstGeom prst="rect">
              <a:avLst/>
            </a:prstGeom>
            <a:effectLst>
              <a:outerShdw blurRad="25400" dist="25400" dir="2700000" rotWithShape="0">
                <a:srgbClr val="FFFFFF">
                  <a:alpha val="50000"/>
                </a:srgbClr>
              </a:outerShdw>
            </a:effectLst>
          </p:spPr>
        </p:pic>
        <p:pic>
          <p:nvPicPr>
            <p:cNvPr id="6" name="Picture 5"/>
            <p:cNvPicPr/>
            <p:nvPr/>
          </p:nvPicPr>
          <p:blipFill>
            <a:blip r:embed="rId3"/>
            <a:stretch>
              <a:fillRect/>
            </a:stretch>
          </p:blipFill>
          <p:spPr>
            <a:xfrm>
              <a:off x="24328" y="823083"/>
              <a:ext cx="1152934" cy="5355482"/>
            </a:xfrm>
            <a:prstGeom prst="rect">
              <a:avLst/>
            </a:prstGeom>
            <a:effectLst>
              <a:outerShdw blurRad="25400" dist="25400" dir="2700000" rotWithShape="0">
                <a:srgbClr val="FFFFFF">
                  <a:alpha val="50000"/>
                </a:srgbClr>
              </a:outerShdw>
            </a:effectLst>
          </p:spPr>
        </p:pic>
      </p:grpSp>
      <p:grpSp>
        <p:nvGrpSpPr>
          <p:cNvPr id="7" name="Group 220"/>
          <p:cNvGrpSpPr/>
          <p:nvPr/>
        </p:nvGrpSpPr>
        <p:grpSpPr>
          <a:xfrm>
            <a:off x="6682105" y="2745105"/>
            <a:ext cx="1141730" cy="3945890"/>
            <a:chOff x="-95344" y="-95251"/>
            <a:chExt cx="1272518" cy="6273816"/>
          </a:xfrm>
        </p:grpSpPr>
        <p:pic>
          <p:nvPicPr>
            <p:cNvPr id="8" name="Picture 7"/>
            <p:cNvPicPr/>
            <p:nvPr/>
          </p:nvPicPr>
          <p:blipFill>
            <a:blip r:embed="rId4"/>
            <a:stretch>
              <a:fillRect/>
            </a:stretch>
          </p:blipFill>
          <p:spPr>
            <a:xfrm>
              <a:off x="64538" y="-95252"/>
              <a:ext cx="1112636" cy="1277294"/>
            </a:xfrm>
            <a:prstGeom prst="rect">
              <a:avLst/>
            </a:prstGeom>
            <a:effectLst>
              <a:outerShdw blurRad="25400" dist="25400" dir="2700000" rotWithShape="0">
                <a:srgbClr val="FFFFFF">
                  <a:alpha val="50000"/>
                </a:srgbClr>
              </a:outerShdw>
            </a:effectLst>
          </p:spPr>
        </p:pic>
        <p:pic>
          <p:nvPicPr>
            <p:cNvPr id="9" name="Picture 8"/>
            <p:cNvPicPr/>
            <p:nvPr/>
          </p:nvPicPr>
          <p:blipFill>
            <a:blip r:embed="rId5"/>
            <a:stretch>
              <a:fillRect/>
            </a:stretch>
          </p:blipFill>
          <p:spPr>
            <a:xfrm>
              <a:off x="-95345" y="823083"/>
              <a:ext cx="1152932" cy="5355482"/>
            </a:xfrm>
            <a:prstGeom prst="rect">
              <a:avLst/>
            </a:prstGeom>
            <a:effectLst>
              <a:outerShdw blurRad="25400" dist="25400" dir="2700000" rotWithShape="0">
                <a:srgbClr val="FFFFFF">
                  <a:alpha val="50000"/>
                </a:srgbClr>
              </a:outerShdw>
            </a:effectLst>
          </p:spPr>
        </p:pic>
      </p:grpSp>
      <p:sp>
        <p:nvSpPr>
          <p:cNvPr id="10" name="Shape 801"/>
          <p:cNvSpPr/>
          <p:nvPr/>
        </p:nvSpPr>
        <p:spPr>
          <a:xfrm>
            <a:off x="8514080" y="1503045"/>
            <a:ext cx="3467100" cy="6172200"/>
          </a:xfrm>
          <a:prstGeom prst="rect">
            <a:avLst/>
          </a:prstGeom>
          <a:ln w="12700">
            <a:miter lim="400000"/>
          </a:ln>
        </p:spPr>
        <p:txBody>
          <a:bodyPr lIns="0" tIns="0" rIns="0" bIns="0" anchor="ctr"/>
          <a:lstStyle/>
          <a:p>
            <a:pPr lvl="0" algn="l">
              <a:lnSpc>
                <a:spcPct val="90000"/>
              </a:lnSpc>
              <a:spcBef>
                <a:spcPts val="2000"/>
              </a:spcBef>
              <a:defRPr sz="1800"/>
            </a:pPr>
            <a:r>
              <a:rPr sz="2800">
                <a:solidFill>
                  <a:srgbClr val="758D8F"/>
                </a:solidFill>
                <a:effectLst>
                  <a:outerShdw blurRad="25400" dist="25400" dir="2700000" rotWithShape="0">
                    <a:srgbClr val="FFFFFF">
                      <a:alpha val="50000"/>
                    </a:srgbClr>
                  </a:outerShdw>
                </a:effectLst>
                <a:latin typeface="Chalkduster"/>
                <a:ea typeface="Chalkduster"/>
                <a:cs typeface="Chalkduster"/>
                <a:sym typeface="Chalkduster"/>
              </a:rPr>
              <a:t>In the United States</a:t>
            </a:r>
          </a:p>
          <a:p>
            <a:pPr lvl="0" algn="l">
              <a:lnSpc>
                <a:spcPct val="90000"/>
              </a:lnSpc>
              <a:spcBef>
                <a:spcPts val="2000"/>
              </a:spcBef>
              <a:defRPr sz="1800"/>
            </a:pPr>
            <a:r>
              <a:rPr sz="2400" i="1">
                <a:solidFill>
                  <a:srgbClr val="8E7D6A"/>
                </a:solidFill>
                <a:latin typeface="+mn-lt"/>
                <a:ea typeface="+mn-ea"/>
                <a:cs typeface="+mn-cs"/>
                <a:sym typeface="Skia Regular"/>
              </a:rPr>
              <a:t>language access is a </a:t>
            </a:r>
            <a:r>
              <a:rPr sz="2400" b="1" i="1" u="sng">
                <a:solidFill>
                  <a:srgbClr val="8E7D6A"/>
                </a:solidFill>
                <a:latin typeface="+mn-lt"/>
                <a:ea typeface="+mn-ea"/>
                <a:cs typeface="+mn-cs"/>
                <a:sym typeface="Skia Regular"/>
              </a:rPr>
              <a:t>socioeconomic disparity</a:t>
            </a:r>
            <a:r>
              <a:rPr sz="2400" i="1">
                <a:solidFill>
                  <a:srgbClr val="8E7D6A"/>
                </a:solidFill>
                <a:latin typeface="+mn-lt"/>
                <a:ea typeface="+mn-ea"/>
                <a:cs typeface="+mn-cs"/>
                <a:sym typeface="Skia Regular"/>
              </a:rPr>
              <a:t>, and to </a:t>
            </a:r>
            <a:r>
              <a:rPr sz="2400" b="1" i="1" u="sng">
                <a:solidFill>
                  <a:srgbClr val="8E7D6A"/>
                </a:solidFill>
                <a:latin typeface="+mn-lt"/>
                <a:ea typeface="+mn-ea"/>
                <a:cs typeface="+mn-cs"/>
                <a:sym typeface="Skia Regular"/>
              </a:rPr>
              <a:t>federally-funded health services </a:t>
            </a:r>
            <a:r>
              <a:rPr sz="2400" i="1">
                <a:solidFill>
                  <a:srgbClr val="8E7D6A"/>
                </a:solidFill>
                <a:latin typeface="+mn-lt"/>
                <a:ea typeface="+mn-ea"/>
                <a:cs typeface="+mn-cs"/>
                <a:sym typeface="Skia Regular"/>
              </a:rPr>
              <a:t>is required by law. .</a:t>
            </a:r>
          </a:p>
        </p:txBody>
      </p:sp>
      <p:sp>
        <p:nvSpPr>
          <p:cNvPr id="11" name="Shape 802"/>
          <p:cNvSpPr/>
          <p:nvPr/>
        </p:nvSpPr>
        <p:spPr>
          <a:xfrm>
            <a:off x="1518920" y="1503045"/>
            <a:ext cx="3213735" cy="6172200"/>
          </a:xfrm>
          <a:prstGeom prst="rect">
            <a:avLst/>
          </a:prstGeom>
          <a:ln w="12700">
            <a:miter lim="400000"/>
          </a:ln>
        </p:spPr>
        <p:txBody>
          <a:bodyPr lIns="0" tIns="0" rIns="0" bIns="0" anchor="ctr"/>
          <a:lstStyle/>
          <a:p>
            <a:pPr lvl="0" algn="r">
              <a:lnSpc>
                <a:spcPct val="90000"/>
              </a:lnSpc>
              <a:spcBef>
                <a:spcPts val="2000"/>
              </a:spcBef>
              <a:defRPr sz="1800"/>
            </a:pPr>
            <a:r>
              <a:rPr sz="2400" i="1">
                <a:solidFill>
                  <a:srgbClr val="8E7D6A"/>
                </a:solidFill>
                <a:latin typeface="+mn-lt"/>
                <a:ea typeface="+mn-ea"/>
                <a:cs typeface="+mn-cs"/>
                <a:sym typeface="Skia Regular"/>
              </a:rPr>
              <a:t> </a:t>
            </a:r>
          </a:p>
          <a:p>
            <a:pPr lvl="0" algn="r">
              <a:lnSpc>
                <a:spcPct val="90000"/>
              </a:lnSpc>
              <a:spcBef>
                <a:spcPts val="2000"/>
              </a:spcBef>
              <a:defRPr sz="1800"/>
            </a:pPr>
            <a:r>
              <a:rPr sz="2400" i="1">
                <a:solidFill>
                  <a:srgbClr val="8E7D6A"/>
                </a:solidFill>
                <a:latin typeface="+mn-lt"/>
                <a:ea typeface="+mn-ea"/>
                <a:cs typeface="+mn-cs"/>
                <a:sym typeface="Skia Regular"/>
              </a:rPr>
              <a:t> </a:t>
            </a:r>
          </a:p>
          <a:p>
            <a:pPr lvl="0" algn="l">
              <a:lnSpc>
                <a:spcPct val="90000"/>
              </a:lnSpc>
              <a:spcBef>
                <a:spcPts val="2000"/>
              </a:spcBef>
              <a:defRPr sz="1800"/>
            </a:pPr>
            <a:r>
              <a:rPr lang="en-US" sz="2400">
                <a:solidFill>
                  <a:srgbClr val="D6665A"/>
                </a:solidFill>
                <a:effectLst>
                  <a:outerShdw blurRad="25400" dist="25400" dir="2700000" rotWithShape="0">
                    <a:srgbClr val="FFFFFF">
                      <a:alpha val="50000"/>
                    </a:srgbClr>
                  </a:outerShdw>
                </a:effectLst>
                <a:latin typeface="Chalkduster"/>
                <a:ea typeface="Chalkduster"/>
                <a:cs typeface="Chalkduster"/>
                <a:sym typeface="Chalkduster"/>
              </a:rPr>
              <a:t> IN CHINA</a:t>
            </a:r>
          </a:p>
          <a:p>
            <a:pPr lvl="0" algn="l">
              <a:lnSpc>
                <a:spcPct val="90000"/>
              </a:lnSpc>
              <a:spcBef>
                <a:spcPts val="2000"/>
              </a:spcBef>
              <a:defRPr sz="1800"/>
            </a:pPr>
            <a:r>
              <a:rPr sz="2400" i="1">
                <a:solidFill>
                  <a:srgbClr val="8E7D6A"/>
                </a:solidFill>
                <a:latin typeface="+mn-lt"/>
                <a:ea typeface="+mn-ea"/>
                <a:cs typeface="+mn-cs"/>
                <a:sym typeface="Skia Regular"/>
              </a:rPr>
              <a:t> </a:t>
            </a:r>
            <a:r>
              <a:rPr lang="en-US" sz="2400" i="1">
                <a:solidFill>
                  <a:srgbClr val="8E7D6A"/>
                </a:solidFill>
                <a:latin typeface="+mn-lt"/>
                <a:ea typeface="+mn-ea"/>
                <a:cs typeface="+mn-cs"/>
                <a:sym typeface="Skia Regular"/>
              </a:rPr>
              <a:t>N</a:t>
            </a:r>
            <a:r>
              <a:rPr sz="2400" i="1">
                <a:solidFill>
                  <a:srgbClr val="8E7D6A"/>
                </a:solidFill>
                <a:latin typeface="+mn-lt"/>
                <a:ea typeface="+mn-ea"/>
                <a:cs typeface="+mn-cs"/>
                <a:sym typeface="Skia Regular"/>
              </a:rPr>
              <a:t>o mandatory certificate for medical interpreters as of 2012. Most interpretation </a:t>
            </a:r>
            <a:r>
              <a:rPr sz="2400" b="1" i="1">
                <a:solidFill>
                  <a:srgbClr val="8E7D6A"/>
                </a:solidFill>
                <a:latin typeface="+mn-lt"/>
                <a:ea typeface="+mn-ea"/>
                <a:cs typeface="+mn-cs"/>
                <a:sym typeface="Skia Regular"/>
              </a:rPr>
              <a:t>is done by doctors, </a:t>
            </a:r>
            <a:r>
              <a:rPr sz="2400" i="1">
                <a:solidFill>
                  <a:srgbClr val="8E7D6A"/>
                </a:solidFill>
                <a:latin typeface="+mn-lt"/>
                <a:ea typeface="+mn-ea"/>
                <a:cs typeface="+mn-cs"/>
                <a:sym typeface="Skia Regular"/>
              </a:rPr>
              <a:t>who are proficient in both Chinese and English (mostly) in his/her specialty.</a:t>
            </a:r>
          </a:p>
          <a:p>
            <a:pPr lvl="0" algn="r">
              <a:lnSpc>
                <a:spcPct val="90000"/>
              </a:lnSpc>
              <a:spcBef>
                <a:spcPts val="2000"/>
              </a:spcBef>
              <a:defRPr sz="1800"/>
            </a:pPr>
            <a:endParaRPr sz="2400" i="1">
              <a:solidFill>
                <a:srgbClr val="8E7D6A"/>
              </a:solidFill>
              <a:latin typeface="+mn-lt"/>
              <a:ea typeface="+mn-ea"/>
              <a:cs typeface="+mn-cs"/>
              <a:sym typeface="Skia Regular"/>
            </a:endParaRPr>
          </a:p>
        </p:txBody>
      </p:sp>
      <p:sp>
        <p:nvSpPr>
          <p:cNvPr id="12" name="Shape 803"/>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lang="en-US" sz="4800" dirty="0">
                <a:solidFill>
                  <a:srgbClr val="8E7D6A"/>
                </a:solidFill>
                <a:effectLst>
                  <a:outerShdw blurRad="25400" dist="25400" dir="2700000" rotWithShape="0">
                    <a:srgbClr val="FFFFFF">
                      <a:alpha val="50000"/>
                    </a:srgbClr>
                  </a:outerShdw>
                </a:effectLst>
              </a:rPr>
              <a:t>3.4 Medical Interpreting</a:t>
            </a:r>
            <a:endParaRPr sz="4800" dirty="0">
              <a:solidFill>
                <a:srgbClr val="8E7D6A"/>
              </a:solidFill>
              <a:effectLst>
                <a:outerShdw blurRad="25400" dist="25400" dir="2700000" rotWithShape="0">
                  <a:srgbClr val="FFFFFF">
                    <a:alpha val="50000"/>
                  </a:srgbClr>
                </a:outerShdw>
              </a:effectLst>
            </a:endParaRPr>
          </a:p>
        </p:txBody>
      </p:sp>
      <p:sp>
        <p:nvSpPr>
          <p:cNvPr id="2" name="Shape 801"/>
          <p:cNvSpPr/>
          <p:nvPr/>
        </p:nvSpPr>
        <p:spPr>
          <a:xfrm>
            <a:off x="1518920" y="5147310"/>
            <a:ext cx="10520680" cy="6172200"/>
          </a:xfrm>
          <a:prstGeom prst="rect">
            <a:avLst/>
          </a:prstGeom>
          <a:ln w="12700">
            <a:miter lim="400000"/>
          </a:ln>
        </p:spPr>
        <p:txBody>
          <a:bodyPr lIns="0" tIns="0" rIns="0" bIns="0" anchor="ctr"/>
          <a:lstStyle/>
          <a:p>
            <a:pPr lvl="0" algn="l">
              <a:lnSpc>
                <a:spcPct val="90000"/>
              </a:lnSpc>
              <a:spcBef>
                <a:spcPts val="2000"/>
              </a:spcBef>
              <a:defRPr sz="1800"/>
            </a:pPr>
            <a:r>
              <a:rPr sz="2800" b="1" i="1">
                <a:solidFill>
                  <a:srgbClr val="8E7D6A"/>
                </a:solidFill>
                <a:latin typeface="+mn-lt"/>
                <a:ea typeface="+mn-ea"/>
                <a:cs typeface="+mn-cs"/>
                <a:sym typeface="Skia Regular"/>
              </a:rPr>
              <a:t>Requirements for escort </a:t>
            </a:r>
            <a:r>
              <a:rPr lang="en-US" sz="2800" b="1" i="1">
                <a:solidFill>
                  <a:srgbClr val="8E7D6A"/>
                </a:solidFill>
                <a:latin typeface="+mn-lt"/>
                <a:ea typeface="+mn-ea"/>
                <a:cs typeface="+mn-cs"/>
                <a:sym typeface="Skia Regular"/>
              </a:rPr>
              <a:t>MEDICAL </a:t>
            </a:r>
            <a:r>
              <a:rPr sz="2800" b="1" i="1">
                <a:solidFill>
                  <a:srgbClr val="8E7D6A"/>
                </a:solidFill>
                <a:latin typeface="+mn-lt"/>
                <a:ea typeface="+mn-ea"/>
                <a:cs typeface="+mn-cs"/>
                <a:sym typeface="Skia Regular"/>
              </a:rPr>
              <a:t>interpreter</a:t>
            </a:r>
            <a:r>
              <a:rPr lang="en-US" sz="2800" b="1" i="1">
                <a:solidFill>
                  <a:srgbClr val="8E7D6A"/>
                </a:solidFill>
                <a:latin typeface="+mn-lt"/>
                <a:ea typeface="+mn-ea"/>
                <a:cs typeface="+mn-cs"/>
                <a:sym typeface="Skia Regular"/>
              </a:rPr>
              <a:t>s</a:t>
            </a:r>
            <a:r>
              <a:rPr sz="2800" b="1" i="1">
                <a:solidFill>
                  <a:srgbClr val="8E7D6A"/>
                </a:solidFill>
                <a:latin typeface="+mn-lt"/>
                <a:ea typeface="+mn-ea"/>
                <a:cs typeface="+mn-cs"/>
                <a:sym typeface="Skia Regular"/>
              </a:rPr>
              <a:t>:</a:t>
            </a:r>
          </a:p>
          <a:p>
            <a:pPr lvl="0" algn="l">
              <a:lnSpc>
                <a:spcPct val="90000"/>
              </a:lnSpc>
              <a:spcBef>
                <a:spcPts val="2000"/>
              </a:spcBef>
              <a:defRPr sz="1800"/>
            </a:pPr>
            <a:r>
              <a:rPr lang="en-US" sz="2400" i="1">
                <a:solidFill>
                  <a:srgbClr val="8E7D6A"/>
                </a:solidFill>
                <a:latin typeface="+mn-lt"/>
                <a:ea typeface="+mn-ea"/>
                <a:cs typeface="+mn-cs"/>
                <a:sym typeface="Skia Regular"/>
              </a:rPr>
              <a:t>S</a:t>
            </a:r>
            <a:r>
              <a:rPr sz="2400" i="1">
                <a:solidFill>
                  <a:srgbClr val="8E7D6A"/>
                </a:solidFill>
                <a:latin typeface="+mn-lt"/>
                <a:ea typeface="+mn-ea"/>
                <a:cs typeface="+mn-cs"/>
                <a:sym typeface="Skia Regular"/>
              </a:rPr>
              <a:t>ome knowledge of </a:t>
            </a:r>
            <a:r>
              <a:rPr sz="2400" b="1" i="1" u="sng">
                <a:solidFill>
                  <a:srgbClr val="8E7D6A"/>
                </a:solidFill>
                <a:latin typeface="+mn-lt"/>
                <a:ea typeface="+mn-ea"/>
                <a:cs typeface="+mn-cs"/>
                <a:sym typeface="Skia Regular"/>
              </a:rPr>
              <a:t>medical terminology, common procedures, the patient interview and exam process.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effectLst/>
              </a:rPr>
              <a:t>4. Key Factors</a:t>
            </a:r>
            <a:endParaRPr lang="en-US" sz="4400" dirty="0"/>
          </a:p>
        </p:txBody>
      </p:sp>
      <p:sp>
        <p:nvSpPr>
          <p:cNvPr id="3" name="Text Placeholder 2"/>
          <p:cNvSpPr>
            <a:spLocks noGrp="1"/>
          </p:cNvSpPr>
          <p:nvPr>
            <p:ph type="body" idx="1"/>
          </p:nvPr>
        </p:nvSpPr>
        <p:spPr/>
        <p:txBody>
          <a:bodyPr/>
          <a:lstStyle/>
          <a:p>
            <a:r>
              <a:rPr lang="en-GB" altLang="zh-CN" dirty="0">
                <a:effectLst/>
              </a:rPr>
              <a:t>Hu </a:t>
            </a:r>
            <a:r>
              <a:rPr lang="en-GB" altLang="zh-CN" dirty="0" err="1">
                <a:effectLst/>
              </a:rPr>
              <a:t>Wenwen</a:t>
            </a:r>
            <a:r>
              <a:rPr lang="zh-CN" altLang="zh-CN" dirty="0">
                <a:effectLst/>
              </a:rPr>
              <a:t> </a:t>
            </a:r>
            <a:endParaRPr lang="en-US"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39"/>
          <p:cNvSpPr/>
          <p:nvPr/>
        </p:nvSpPr>
        <p:spPr>
          <a:xfrm>
            <a:off x="7899400" y="2692400"/>
            <a:ext cx="4140200" cy="6172200"/>
          </a:xfrm>
          <a:prstGeom prst="rect">
            <a:avLst/>
          </a:prstGeom>
          <a:ln w="12700">
            <a:miter lim="400000"/>
          </a:ln>
        </p:spPr>
        <p:txBody>
          <a:bodyPr lIns="0" tIns="0" rIns="0" bIns="0" anchor="ctr"/>
          <a:lstStyle/>
          <a:p>
            <a:pPr lvl="0" algn="l">
              <a:lnSpc>
                <a:spcPct val="90000"/>
              </a:lnSpc>
              <a:spcBef>
                <a:spcPts val="2000"/>
              </a:spcBef>
              <a:defRPr sz="1800"/>
            </a:pPr>
            <a:r>
              <a:rPr sz="2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rPr>
              <a:t>Listening</a:t>
            </a:r>
            <a:br>
              <a:rPr sz="2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rPr>
            </a:br>
            <a:r>
              <a:rPr sz="2400" i="1">
                <a:solidFill>
                  <a:srgbClr val="778F91"/>
                </a:solidFill>
                <a:latin typeface="+mn-lt"/>
                <a:ea typeface="+mn-ea"/>
                <a:cs typeface="+mn-cs"/>
                <a:sym typeface="Skia Regular"/>
              </a:rPr>
              <a:t>Listening comprehension in interpretation is different from that in traditional foreign language learning</a:t>
            </a:r>
            <a:r>
              <a:rPr lang="en-US" sz="2400" i="1">
                <a:solidFill>
                  <a:srgbClr val="778F91"/>
                </a:solidFill>
                <a:latin typeface="+mn-lt"/>
                <a:ea typeface="+mn-ea"/>
                <a:cs typeface="+mn-cs"/>
                <a:sym typeface="Skia Regular"/>
              </a:rPr>
              <a:t>.</a:t>
            </a:r>
            <a:endParaRPr sz="2400" i="1">
              <a:solidFill>
                <a:srgbClr val="778F91"/>
              </a:solidFill>
              <a:latin typeface="+mn-lt"/>
              <a:ea typeface="+mn-ea"/>
              <a:cs typeface="+mn-cs"/>
              <a:sym typeface="Skia Regular"/>
            </a:endParaRPr>
          </a:p>
          <a:p>
            <a:pPr lvl="0" algn="l">
              <a:lnSpc>
                <a:spcPct val="90000"/>
              </a:lnSpc>
              <a:spcBef>
                <a:spcPts val="2000"/>
              </a:spcBef>
              <a:defRPr sz="1800"/>
            </a:pPr>
            <a:r>
              <a:rPr sz="2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rPr>
              <a:t>Memory</a:t>
            </a:r>
            <a:br>
              <a:rPr sz="2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rPr>
            </a:br>
            <a:r>
              <a:rPr lang="en-US" sz="2400" i="1">
                <a:solidFill>
                  <a:srgbClr val="778F91"/>
                </a:solidFill>
                <a:latin typeface="+mn-lt"/>
                <a:ea typeface="+mn-ea"/>
                <a:cs typeface="+mn-cs"/>
                <a:sym typeface="Skia Regular"/>
              </a:rPr>
              <a:t>A</a:t>
            </a:r>
            <a:r>
              <a:rPr sz="2400" i="1">
                <a:solidFill>
                  <a:srgbClr val="778F91"/>
                </a:solidFill>
                <a:latin typeface="+mn-lt"/>
                <a:ea typeface="+mn-ea"/>
                <a:cs typeface="+mn-cs"/>
                <a:sym typeface="Skia Regular"/>
              </a:rPr>
              <a:t>nother important interpreting step followed by interpreting listening comprehension..</a:t>
            </a:r>
          </a:p>
          <a:p>
            <a:pPr lvl="0" algn="l">
              <a:lnSpc>
                <a:spcPct val="90000"/>
              </a:lnSpc>
              <a:spcBef>
                <a:spcPts val="2000"/>
              </a:spcBef>
              <a:defRPr sz="1800"/>
            </a:pPr>
            <a:r>
              <a:rPr sz="2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rPr>
              <a:t>Note-taking</a:t>
            </a:r>
            <a:br>
              <a:rPr sz="2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rPr>
            </a:br>
            <a:r>
              <a:rPr sz="2400" i="1">
                <a:solidFill>
                  <a:srgbClr val="778F91"/>
                </a:solidFill>
                <a:latin typeface="+mn-lt"/>
                <a:ea typeface="+mn-ea"/>
                <a:cs typeface="+mn-cs"/>
                <a:sym typeface="Skia Regular"/>
              </a:rPr>
              <a:t>an important part of interpretation memory</a:t>
            </a:r>
          </a:p>
        </p:txBody>
      </p:sp>
      <p:pic>
        <p:nvPicPr>
          <p:cNvPr id="5" name="Picture 4"/>
          <p:cNvPicPr/>
          <p:nvPr/>
        </p:nvPicPr>
        <p:blipFill>
          <a:blip r:embed="rId2"/>
          <a:stretch>
            <a:fillRect/>
          </a:stretch>
        </p:blipFill>
        <p:spPr>
          <a:xfrm>
            <a:off x="5022986" y="5428798"/>
            <a:ext cx="475134" cy="479987"/>
          </a:xfrm>
          <a:prstGeom prst="rect">
            <a:avLst/>
          </a:prstGeom>
          <a:effectLst>
            <a:outerShdw blurRad="25400" dist="25400" dir="2700000" rotWithShape="0">
              <a:srgbClr val="FFFFFF">
                <a:alpha val="50000"/>
              </a:srgbClr>
            </a:outerShdw>
          </a:effectLst>
        </p:spPr>
      </p:pic>
      <p:pic>
        <p:nvPicPr>
          <p:cNvPr id="9" name="Picture 8"/>
          <p:cNvPicPr/>
          <p:nvPr/>
        </p:nvPicPr>
        <p:blipFill>
          <a:blip r:embed="rId3"/>
          <a:stretch>
            <a:fillRect/>
          </a:stretch>
        </p:blipFill>
        <p:spPr>
          <a:xfrm>
            <a:off x="2724284" y="5469531"/>
            <a:ext cx="471774" cy="492727"/>
          </a:xfrm>
          <a:prstGeom prst="rect">
            <a:avLst/>
          </a:prstGeom>
          <a:effectLst>
            <a:outerShdw blurRad="25400" dist="25400" dir="2700000" rotWithShape="0">
              <a:srgbClr val="FFFFFF">
                <a:alpha val="50000"/>
              </a:srgbClr>
            </a:outerShdw>
          </a:effectLst>
        </p:spPr>
      </p:pic>
      <p:pic>
        <p:nvPicPr>
          <p:cNvPr id="10" name="Picture 9"/>
          <p:cNvPicPr/>
          <p:nvPr/>
        </p:nvPicPr>
        <p:blipFill>
          <a:blip r:embed="rId4"/>
          <a:stretch>
            <a:fillRect/>
          </a:stretch>
        </p:blipFill>
        <p:spPr>
          <a:xfrm>
            <a:off x="3898139" y="7028718"/>
            <a:ext cx="639258" cy="354816"/>
          </a:xfrm>
          <a:prstGeom prst="rect">
            <a:avLst/>
          </a:prstGeom>
          <a:effectLst>
            <a:outerShdw blurRad="25400" dist="25400" dir="2700000" rotWithShape="0">
              <a:srgbClr val="FFFFFF">
                <a:alpha val="50000"/>
              </a:srgbClr>
            </a:outerShdw>
          </a:effectLst>
        </p:spPr>
      </p:pic>
      <p:sp>
        <p:nvSpPr>
          <p:cNvPr id="11" name="Shape 446"/>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778F91"/>
                </a:solidFill>
                <a:effectLst>
                  <a:outerShdw blurRad="25400" dist="25400" dir="2700000" rotWithShape="0">
                    <a:srgbClr val="FFFFFF">
                      <a:alpha val="50000"/>
                    </a:srgbClr>
                  </a:outerShdw>
                </a:effectLst>
              </a:rPr>
              <a:t>Key Factors</a:t>
            </a:r>
          </a:p>
        </p:txBody>
      </p:sp>
      <p:pic>
        <p:nvPicPr>
          <p:cNvPr id="12" name="Picture 11"/>
          <p:cNvPicPr/>
          <p:nvPr/>
        </p:nvPicPr>
        <p:blipFill>
          <a:blip r:embed="rId5"/>
          <a:stretch>
            <a:fillRect/>
          </a:stretch>
        </p:blipFill>
        <p:spPr>
          <a:xfrm>
            <a:off x="2766047" y="3079554"/>
            <a:ext cx="2743238" cy="2476587"/>
          </a:xfrm>
          <a:prstGeom prst="rect">
            <a:avLst/>
          </a:prstGeom>
          <a:effectLst>
            <a:outerShdw blurRad="25400" dist="25400" dir="2700000" rotWithShape="0">
              <a:srgbClr val="FFFFFF">
                <a:alpha val="50000"/>
              </a:srgbClr>
            </a:outerShdw>
          </a:effectLst>
        </p:spPr>
      </p:pic>
      <p:pic>
        <p:nvPicPr>
          <p:cNvPr id="13" name="Picture 12"/>
          <p:cNvPicPr/>
          <p:nvPr/>
        </p:nvPicPr>
        <p:blipFill>
          <a:blip r:embed="rId6"/>
          <a:stretch>
            <a:fillRect/>
          </a:stretch>
        </p:blipFill>
        <p:spPr>
          <a:xfrm>
            <a:off x="4696475" y="5987854"/>
            <a:ext cx="2578121" cy="2514688"/>
          </a:xfrm>
          <a:prstGeom prst="rect">
            <a:avLst/>
          </a:prstGeom>
          <a:effectLst>
            <a:outerShdw blurRad="25400" dist="25400" dir="2700000" rotWithShape="0">
              <a:srgbClr val="FFFFFF">
                <a:alpha val="50000"/>
              </a:srgbClr>
            </a:outerShdw>
          </a:effectLst>
        </p:spPr>
      </p:pic>
      <p:pic>
        <p:nvPicPr>
          <p:cNvPr id="14" name="Picture 13"/>
          <p:cNvPicPr/>
          <p:nvPr/>
        </p:nvPicPr>
        <p:blipFill>
          <a:blip r:embed="rId7"/>
          <a:stretch>
            <a:fillRect/>
          </a:stretch>
        </p:blipFill>
        <p:spPr>
          <a:xfrm>
            <a:off x="962650" y="6000554"/>
            <a:ext cx="2730534" cy="2501988"/>
          </a:xfrm>
          <a:prstGeom prst="rect">
            <a:avLst/>
          </a:prstGeom>
          <a:effectLst>
            <a:outerShdw blurRad="25400" dist="25400" dir="2700000" rotWithShape="0">
              <a:srgbClr val="FFFFFF">
                <a:alpha val="50000"/>
              </a:srgbClr>
            </a:outerShdw>
          </a:effectLst>
        </p:spPr>
      </p:pic>
      <p:sp>
        <p:nvSpPr>
          <p:cNvPr id="15" name="Shape 441"/>
          <p:cNvSpPr/>
          <p:nvPr/>
        </p:nvSpPr>
        <p:spPr>
          <a:xfrm>
            <a:off x="2823229" y="3136710"/>
            <a:ext cx="2628901" cy="2362201"/>
          </a:xfrm>
          <a:custGeom>
            <a:avLst/>
            <a:gdLst/>
            <a:ahLst/>
            <a:cxnLst>
              <a:cxn ang="0">
                <a:pos x="wd2" y="hd2"/>
              </a:cxn>
              <a:cxn ang="5400000">
                <a:pos x="wd2" y="hd2"/>
              </a:cxn>
              <a:cxn ang="10800000">
                <a:pos x="wd2" y="hd2"/>
              </a:cxn>
              <a:cxn ang="16200000">
                <a:pos x="wd2" y="hd2"/>
              </a:cxn>
            </a:cxnLst>
            <a:rect l="0" t="0" r="r" b="b"/>
            <a:pathLst>
              <a:path w="19162" h="20859" extrusionOk="0">
                <a:moveTo>
                  <a:pt x="395" y="7880"/>
                </a:moveTo>
                <a:cubicBezTo>
                  <a:pt x="395" y="7880"/>
                  <a:pt x="1261" y="265"/>
                  <a:pt x="8878" y="8"/>
                </a:cubicBezTo>
                <a:cubicBezTo>
                  <a:pt x="16495" y="-249"/>
                  <a:pt x="18322" y="5464"/>
                  <a:pt x="19057" y="9567"/>
                </a:cubicBezTo>
                <a:cubicBezTo>
                  <a:pt x="19793" y="13670"/>
                  <a:pt x="16608" y="20275"/>
                  <a:pt x="11140" y="20813"/>
                </a:cubicBezTo>
                <a:cubicBezTo>
                  <a:pt x="5673" y="21351"/>
                  <a:pt x="-1807" y="17110"/>
                  <a:pt x="395" y="7880"/>
                </a:cubicBezTo>
                <a:close/>
              </a:path>
            </a:pathLst>
          </a:cu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lnSpc>
                <a:spcPct val="90000"/>
              </a:lnSpc>
              <a:defRPr sz="1800">
                <a:solidFill>
                  <a:srgbClr val="000000"/>
                </a:solidFill>
              </a:defRPr>
            </a:pPr>
            <a:r>
              <a:rPr sz="2600">
                <a:solidFill>
                  <a:srgbClr val="FFFFFF"/>
                </a:solidFill>
              </a:rPr>
              <a:t>Listening</a:t>
            </a:r>
          </a:p>
        </p:txBody>
      </p:sp>
      <p:sp>
        <p:nvSpPr>
          <p:cNvPr id="16" name="Shape 442"/>
          <p:cNvSpPr/>
          <p:nvPr/>
        </p:nvSpPr>
        <p:spPr>
          <a:xfrm>
            <a:off x="4753629" y="6045010"/>
            <a:ext cx="2463801" cy="2400300"/>
          </a:xfrm>
          <a:custGeom>
            <a:avLst/>
            <a:gdLst/>
            <a:ahLst/>
            <a:cxnLst>
              <a:cxn ang="0">
                <a:pos x="wd2" y="hd2"/>
              </a:cxn>
              <a:cxn ang="5400000">
                <a:pos x="wd2" y="hd2"/>
              </a:cxn>
              <a:cxn ang="10800000">
                <a:pos x="wd2" y="hd2"/>
              </a:cxn>
              <a:cxn ang="16200000">
                <a:pos x="wd2" y="hd2"/>
              </a:cxn>
            </a:cxnLst>
            <a:rect l="0" t="0" r="r" b="b"/>
            <a:pathLst>
              <a:path w="19162" h="20859" extrusionOk="0">
                <a:moveTo>
                  <a:pt x="18767" y="7880"/>
                </a:moveTo>
                <a:cubicBezTo>
                  <a:pt x="18767" y="7880"/>
                  <a:pt x="17901" y="265"/>
                  <a:pt x="10284" y="8"/>
                </a:cubicBezTo>
                <a:cubicBezTo>
                  <a:pt x="2667" y="-249"/>
                  <a:pt x="840" y="5464"/>
                  <a:pt x="105" y="9567"/>
                </a:cubicBezTo>
                <a:cubicBezTo>
                  <a:pt x="-631" y="13670"/>
                  <a:pt x="2554" y="20275"/>
                  <a:pt x="8022" y="20813"/>
                </a:cubicBezTo>
                <a:cubicBezTo>
                  <a:pt x="13489" y="21351"/>
                  <a:pt x="20969" y="17110"/>
                  <a:pt x="18767" y="7880"/>
                </a:cubicBezTo>
                <a:close/>
              </a:path>
            </a:pathLst>
          </a:cu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Note-taking</a:t>
            </a:r>
          </a:p>
        </p:txBody>
      </p:sp>
      <p:sp>
        <p:nvSpPr>
          <p:cNvPr id="17" name="Shape 443"/>
          <p:cNvSpPr/>
          <p:nvPr/>
        </p:nvSpPr>
        <p:spPr>
          <a:xfrm>
            <a:off x="1019829" y="6057710"/>
            <a:ext cx="2616200" cy="2387601"/>
          </a:xfrm>
          <a:custGeom>
            <a:avLst/>
            <a:gdLst/>
            <a:ahLst/>
            <a:cxnLst>
              <a:cxn ang="0">
                <a:pos x="wd2" y="hd2"/>
              </a:cxn>
              <a:cxn ang="5400000">
                <a:pos x="wd2" y="hd2"/>
              </a:cxn>
              <a:cxn ang="10800000">
                <a:pos x="wd2" y="hd2"/>
              </a:cxn>
              <a:cxn ang="16200000">
                <a:pos x="wd2" y="hd2"/>
              </a:cxn>
            </a:cxnLst>
            <a:rect l="0" t="0" r="r" b="b"/>
            <a:pathLst>
              <a:path w="19162" h="20859" extrusionOk="0">
                <a:moveTo>
                  <a:pt x="395" y="7880"/>
                </a:moveTo>
                <a:cubicBezTo>
                  <a:pt x="395" y="7880"/>
                  <a:pt x="1261" y="265"/>
                  <a:pt x="8878" y="8"/>
                </a:cubicBezTo>
                <a:cubicBezTo>
                  <a:pt x="16495" y="-249"/>
                  <a:pt x="18322" y="5464"/>
                  <a:pt x="19057" y="9567"/>
                </a:cubicBezTo>
                <a:cubicBezTo>
                  <a:pt x="19793" y="13670"/>
                  <a:pt x="16608" y="20275"/>
                  <a:pt x="11140" y="20813"/>
                </a:cubicBezTo>
                <a:cubicBezTo>
                  <a:pt x="5673" y="21351"/>
                  <a:pt x="-1807" y="17110"/>
                  <a:pt x="395" y="7880"/>
                </a:cubicBezTo>
                <a:close/>
              </a:path>
            </a:pathLst>
          </a:cu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Memory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8E7D6A"/>
                </a:solidFill>
                <a:effectLst>
                  <a:outerShdw blurRad="25400" dist="25400" dir="2700000" rotWithShape="0">
                    <a:srgbClr val="FFFFFF">
                      <a:alpha val="50000"/>
                    </a:srgbClr>
                  </a:outerShdw>
                </a:effectLst>
              </a:rPr>
              <a:t>4.1 Listening</a:t>
            </a:r>
          </a:p>
        </p:txBody>
      </p:sp>
      <p:sp>
        <p:nvSpPr>
          <p:cNvPr id="10" name="Shape 642"/>
          <p:cNvSpPr>
            <a:spLocks noGrp="1"/>
          </p:cNvSpPr>
          <p:nvPr>
            <p:ph type="body" idx="1"/>
          </p:nvPr>
        </p:nvSpPr>
        <p:spPr>
          <a:xfrm>
            <a:off x="1097280" y="2482850"/>
            <a:ext cx="11074400" cy="2882900"/>
          </a:xfrm>
          <a:prstGeom prst="rect">
            <a:avLst/>
          </a:prstGeom>
        </p:spPr>
        <p:txBody>
          <a:bodyPr/>
          <a:lstStyle/>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r>
              <a:rPr sz="2800" b="1" i="1">
                <a:solidFill>
                  <a:srgbClr val="778F91"/>
                </a:solidFill>
              </a:rPr>
              <a:t>Listening comprehension in the process of interpretation is different from that in traditional foreign language learning. The main manifestations are:</a:t>
            </a:r>
          </a:p>
          <a:p>
            <a:pPr lvl="0">
              <a:defRPr sz="1800" i="0">
                <a:solidFill>
                  <a:srgbClr val="000000"/>
                </a:solidFill>
              </a:defRPr>
            </a:pPr>
            <a:r>
              <a:rPr sz="2600" i="1">
                <a:solidFill>
                  <a:srgbClr val="778F91"/>
                </a:solidFill>
              </a:rPr>
              <a:t>1) do not demand </a:t>
            </a:r>
            <a:r>
              <a:rPr sz="2600" b="1" i="1">
                <a:solidFill>
                  <a:srgbClr val="778F91"/>
                </a:solidFill>
              </a:rPr>
              <a:t>pronunciation</a:t>
            </a:r>
            <a:r>
              <a:rPr sz="2600" i="1">
                <a:solidFill>
                  <a:srgbClr val="778F91"/>
                </a:solidFill>
              </a:rPr>
              <a:t>, take </a:t>
            </a:r>
            <a:r>
              <a:rPr sz="2600" b="1" i="1">
                <a:solidFill>
                  <a:srgbClr val="778F91"/>
                </a:solidFill>
              </a:rPr>
              <a:t>"understanding</a:t>
            </a:r>
            <a:r>
              <a:rPr sz="2600" i="1">
                <a:solidFill>
                  <a:srgbClr val="778F91"/>
                </a:solidFill>
              </a:rPr>
              <a:t>" as the first goal, and can hear and distinguish with relatively high efficiency and complete the task of </a:t>
            </a:r>
            <a:r>
              <a:rPr sz="2600" b="1" i="1" u="sng">
                <a:solidFill>
                  <a:srgbClr val="778F91"/>
                </a:solidFill>
                <a:highlight>
                  <a:srgbClr val="FFFF00"/>
                </a:highlight>
              </a:rPr>
              <a:t>transmitting source language information</a:t>
            </a:r>
            <a:r>
              <a:rPr sz="2600" i="1">
                <a:solidFill>
                  <a:srgbClr val="778F91"/>
                </a:solidFill>
                <a:highlight>
                  <a:srgbClr val="FFFF00"/>
                </a:highlight>
              </a:rPr>
              <a:t>;</a:t>
            </a:r>
          </a:p>
          <a:p>
            <a:pPr lvl="0">
              <a:defRPr sz="1800" i="0">
                <a:solidFill>
                  <a:srgbClr val="000000"/>
                </a:solidFill>
              </a:defRPr>
            </a:pPr>
            <a:r>
              <a:rPr sz="2600" i="1">
                <a:solidFill>
                  <a:srgbClr val="778F91"/>
                </a:solidFill>
              </a:rPr>
              <a:t>2) complete phonetic l</a:t>
            </a:r>
            <a:r>
              <a:rPr sz="2600" b="1" i="1">
                <a:solidFill>
                  <a:srgbClr val="778F91"/>
                </a:solidFill>
              </a:rPr>
              <a:t>istening comprehension, word meaning comprehension, sentence level meaning comprehension and even paragraph or text meaning comprehension</a:t>
            </a:r>
            <a:r>
              <a:rPr sz="2600" i="1">
                <a:solidFill>
                  <a:srgbClr val="778F91"/>
                </a:solidFill>
              </a:rPr>
              <a:t> </a:t>
            </a:r>
            <a:r>
              <a:rPr sz="2600" i="1">
                <a:solidFill>
                  <a:srgbClr val="778F91"/>
                </a:solidFill>
                <a:highlight>
                  <a:srgbClr val="FFFF00"/>
                </a:highlight>
              </a:rPr>
              <a:t>at the same time,</a:t>
            </a:r>
            <a:endParaRPr sz="2600" i="1">
              <a:solidFill>
                <a:srgbClr val="778F91"/>
              </a:solidFill>
            </a:endParaRPr>
          </a:p>
          <a:p>
            <a:pPr lvl="0" algn="l">
              <a:buClrTx/>
              <a:buSzTx/>
              <a:buNone/>
              <a:defRPr sz="1800" i="0">
                <a:solidFill>
                  <a:srgbClr val="000000"/>
                </a:solidFill>
              </a:defRPr>
            </a:pPr>
            <a:r>
              <a:rPr sz="2600" i="1">
                <a:solidFill>
                  <a:srgbClr val="778F91"/>
                </a:solidFill>
              </a:rPr>
              <a:t>3) often</a:t>
            </a:r>
            <a:r>
              <a:rPr sz="2600" i="1">
                <a:solidFill>
                  <a:srgbClr val="778F91"/>
                </a:solidFill>
                <a:highlight>
                  <a:srgbClr val="FFFF00"/>
                </a:highlight>
              </a:rPr>
              <a:t> </a:t>
            </a:r>
            <a:r>
              <a:rPr sz="2600" b="1" i="1">
                <a:solidFill>
                  <a:srgbClr val="778F91"/>
                </a:solidFill>
                <a:highlight>
                  <a:srgbClr val="FFFF00"/>
                </a:highlight>
              </a:rPr>
              <a:t>forgets</a:t>
            </a:r>
            <a:r>
              <a:rPr sz="2600" i="1">
                <a:solidFill>
                  <a:srgbClr val="778F91"/>
                </a:solidFill>
                <a:highlight>
                  <a:srgbClr val="FFFF00"/>
                </a:highlight>
              </a:rPr>
              <a:t> most words and focuses</a:t>
            </a:r>
            <a:r>
              <a:rPr sz="2600" i="1">
                <a:solidFill>
                  <a:srgbClr val="778F91"/>
                </a:solidFill>
              </a:rPr>
              <a:t> on the contex</a:t>
            </a:r>
            <a:r>
              <a:rPr sz="2800" i="1">
                <a:solidFill>
                  <a:srgbClr val="778F91"/>
                </a:solidFill>
              </a:rPr>
              <a:t>t</a:t>
            </a:r>
            <a:r>
              <a:rPr sz="2600" i="1">
                <a:solidFill>
                  <a:srgbClr val="778F91"/>
                </a:solidFill>
              </a:rPr>
              <a:t>, discourse logic and discourse content and meaning.</a:t>
            </a: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18" name="Shape 640"/>
          <p:cNvSpPr/>
          <p:nvPr/>
        </p:nvSpPr>
        <p:spPr>
          <a:xfrm>
            <a:off x="39243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8E7D6A"/>
                </a:solidFill>
                <a:effectLst>
                  <a:outerShdw blurRad="25400" dist="25400" dir="2700000" rotWithShape="0">
                    <a:srgbClr val="FFFFFF">
                      <a:alpha val="50000"/>
                    </a:srgbClr>
                  </a:outerShdw>
                </a:effectLst>
              </a:rPr>
              <a:t>4.2 Memory</a:t>
            </a:r>
          </a:p>
        </p:txBody>
      </p:sp>
      <p:sp>
        <p:nvSpPr>
          <p:cNvPr id="10" name="Shape 642"/>
          <p:cNvSpPr>
            <a:spLocks noGrp="1"/>
          </p:cNvSpPr>
          <p:nvPr>
            <p:ph type="body" idx="1"/>
          </p:nvPr>
        </p:nvSpPr>
        <p:spPr>
          <a:xfrm>
            <a:off x="5882640" y="5168900"/>
            <a:ext cx="6733540" cy="1406525"/>
          </a:xfrm>
          <a:prstGeom prst="rect">
            <a:avLst/>
          </a:prstGeom>
        </p:spPr>
        <p:txBody>
          <a:bodyPr/>
          <a:lstStyle/>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r>
              <a:rPr sz="2800" i="1">
                <a:solidFill>
                  <a:srgbClr val="778F91"/>
                </a:solidFill>
              </a:rPr>
              <a:t>According to the relevant research of psychology, memory includes two stages: </a:t>
            </a:r>
            <a:r>
              <a:rPr sz="2800" b="1" i="1" u="sng">
                <a:solidFill>
                  <a:srgbClr val="778F91"/>
                </a:solidFill>
              </a:rPr>
              <a:t>storage and extraction</a:t>
            </a:r>
            <a:r>
              <a:rPr sz="2800" i="1">
                <a:solidFill>
                  <a:srgbClr val="778F91"/>
                </a:solidFill>
              </a:rPr>
              <a:t>. These two links are indispensable. </a:t>
            </a:r>
          </a:p>
          <a:p>
            <a:pPr lvl="0">
              <a:defRPr sz="1800" i="0">
                <a:solidFill>
                  <a:srgbClr val="000000"/>
                </a:solidFill>
              </a:defRPr>
            </a:pPr>
            <a:r>
              <a:rPr sz="2800" i="1">
                <a:solidFill>
                  <a:srgbClr val="778F91"/>
                </a:solidFill>
              </a:rPr>
              <a:t>Good memory may be innate, but the acquired scientific and systematic training can also greatly improve a person's memory. </a:t>
            </a: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pic>
        <p:nvPicPr>
          <p:cNvPr id="2" name="图片 1"/>
          <p:cNvPicPr>
            <a:picLocks noChangeAspect="1"/>
          </p:cNvPicPr>
          <p:nvPr/>
        </p:nvPicPr>
        <p:blipFill>
          <a:blip r:embed="rId3"/>
          <a:stretch>
            <a:fillRect/>
          </a:stretch>
        </p:blipFill>
        <p:spPr>
          <a:xfrm>
            <a:off x="261620" y="3825875"/>
            <a:ext cx="5240655" cy="319405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E3AC84-D808-484B-B68F-08ECA0BCE77C}"/>
              </a:ext>
            </a:extLst>
          </p:cNvPr>
          <p:cNvSpPr>
            <a:spLocks noGrp="1"/>
          </p:cNvSpPr>
          <p:nvPr>
            <p:ph type="title"/>
          </p:nvPr>
        </p:nvSpPr>
        <p:spPr/>
        <p:txBody>
          <a:bodyPr/>
          <a:lstStyle/>
          <a:p>
            <a:pPr algn="ctr" defTabSz="584200">
              <a:lnSpc>
                <a:spcPct val="80000"/>
              </a:lnSpc>
            </a:pPr>
            <a:r>
              <a:rPr lang="en-US" altLang="zh-CN" sz="4400" b="0" dirty="0">
                <a:solidFill>
                  <a:srgbClr val="778F91"/>
                </a:solidFill>
                <a:effectLst/>
                <a:latin typeface="+mj-lt"/>
                <a:ea typeface="+mj-ea"/>
                <a:cs typeface="+mj-cs"/>
                <a:sym typeface="American Typewriter"/>
              </a:rPr>
              <a:t>1.1</a:t>
            </a:r>
            <a:r>
              <a:rPr lang="zh-CN" altLang="en-US" sz="4400" b="0" dirty="0">
                <a:solidFill>
                  <a:srgbClr val="778F91"/>
                </a:solidFill>
                <a:effectLst/>
                <a:latin typeface="+mj-lt"/>
                <a:ea typeface="+mj-ea"/>
                <a:cs typeface="+mj-cs"/>
                <a:sym typeface="American Typewriter"/>
              </a:rPr>
              <a:t> </a:t>
            </a:r>
            <a:r>
              <a:rPr lang="en-US" altLang="zh-CN" sz="4400" b="0" dirty="0">
                <a:solidFill>
                  <a:srgbClr val="778F91"/>
                </a:solidFill>
                <a:effectLst/>
                <a:latin typeface="+mj-lt"/>
                <a:ea typeface="+mj-ea"/>
                <a:cs typeface="+mj-cs"/>
                <a:sym typeface="American Typewriter"/>
              </a:rPr>
              <a:t>Wars</a:t>
            </a:r>
            <a:endParaRPr lang="zh-CN" altLang="en-US" sz="4400" b="0" dirty="0">
              <a:solidFill>
                <a:srgbClr val="778F91"/>
              </a:solidFill>
              <a:effectLst/>
              <a:latin typeface="+mj-lt"/>
              <a:ea typeface="+mj-ea"/>
              <a:cs typeface="+mj-cs"/>
              <a:sym typeface="American Typewriter"/>
            </a:endParaRPr>
          </a:p>
        </p:txBody>
      </p:sp>
      <p:sp>
        <p:nvSpPr>
          <p:cNvPr id="4" name="文本框 3">
            <a:extLst>
              <a:ext uri="{FF2B5EF4-FFF2-40B4-BE49-F238E27FC236}">
                <a16:creationId xmlns:a16="http://schemas.microsoft.com/office/drawing/2014/main" id="{A344517D-1154-8048-8B6A-E75F9CB1287B}"/>
              </a:ext>
            </a:extLst>
          </p:cNvPr>
          <p:cNvSpPr txBox="1"/>
          <p:nvPr/>
        </p:nvSpPr>
        <p:spPr>
          <a:xfrm>
            <a:off x="3531627" y="4943988"/>
            <a:ext cx="102657"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200" b="0"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9" name="Text Placeholder 2">
            <a:extLst>
              <a:ext uri="{FF2B5EF4-FFF2-40B4-BE49-F238E27FC236}">
                <a16:creationId xmlns:a16="http://schemas.microsoft.com/office/drawing/2014/main" id="{137D3481-1034-3747-9036-A2E6CF77989C}"/>
              </a:ext>
            </a:extLst>
          </p:cNvPr>
          <p:cNvSpPr txBox="1">
            <a:spLocks/>
          </p:cNvSpPr>
          <p:nvPr/>
        </p:nvSpPr>
        <p:spPr>
          <a:xfrm>
            <a:off x="3365500" y="5613400"/>
            <a:ext cx="6273800" cy="533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defTabSz="584200">
              <a:lnSpc>
                <a:spcPct val="110000"/>
              </a:lnSpc>
              <a:spcBef>
                <a:spcPts val="2000"/>
              </a:spcBef>
              <a:defRPr sz="2800" i="1">
                <a:solidFill>
                  <a:srgbClr val="778F91"/>
                </a:solidFill>
                <a:latin typeface="+mn-lt"/>
                <a:ea typeface="+mn-ea"/>
                <a:cs typeface="+mn-cs"/>
                <a:sym typeface="Skia Regular"/>
              </a:defRPr>
            </a:lvl1pPr>
            <a:lvl2pPr algn="l" defTabSz="584200">
              <a:lnSpc>
                <a:spcPct val="110000"/>
              </a:lnSpc>
              <a:spcBef>
                <a:spcPts val="2000"/>
              </a:spcBef>
              <a:defRPr sz="2800" i="1">
                <a:solidFill>
                  <a:srgbClr val="778F91"/>
                </a:solidFill>
                <a:latin typeface="+mn-lt"/>
                <a:ea typeface="+mn-ea"/>
                <a:cs typeface="+mn-cs"/>
                <a:sym typeface="Skia Regular"/>
              </a:defRPr>
            </a:lvl2pPr>
            <a:lvl3pPr algn="l" defTabSz="584200">
              <a:lnSpc>
                <a:spcPct val="110000"/>
              </a:lnSpc>
              <a:spcBef>
                <a:spcPts val="2000"/>
              </a:spcBef>
              <a:defRPr sz="2800" i="1">
                <a:solidFill>
                  <a:srgbClr val="778F91"/>
                </a:solidFill>
                <a:latin typeface="+mn-lt"/>
                <a:ea typeface="+mn-ea"/>
                <a:cs typeface="+mn-cs"/>
                <a:sym typeface="Skia Regular"/>
              </a:defRPr>
            </a:lvl3pPr>
            <a:lvl4pPr algn="l" defTabSz="584200">
              <a:lnSpc>
                <a:spcPct val="110000"/>
              </a:lnSpc>
              <a:spcBef>
                <a:spcPts val="2000"/>
              </a:spcBef>
              <a:defRPr sz="2800" i="1">
                <a:solidFill>
                  <a:srgbClr val="778F91"/>
                </a:solidFill>
                <a:latin typeface="+mn-lt"/>
                <a:ea typeface="+mn-ea"/>
                <a:cs typeface="+mn-cs"/>
                <a:sym typeface="Skia Regular"/>
              </a:defRPr>
            </a:lvl4pPr>
            <a:lvl5pPr algn="l" defTabSz="584200">
              <a:lnSpc>
                <a:spcPct val="110000"/>
              </a:lnSpc>
              <a:spcBef>
                <a:spcPts val="2000"/>
              </a:spcBef>
              <a:defRPr sz="2800" i="1">
                <a:solidFill>
                  <a:srgbClr val="778F91"/>
                </a:solidFill>
                <a:latin typeface="+mn-lt"/>
                <a:ea typeface="+mn-ea"/>
                <a:cs typeface="+mn-cs"/>
                <a:sym typeface="Skia Regular"/>
              </a:defRPr>
            </a:lvl5pPr>
            <a:lvl6pPr algn="ctr" defTabSz="584200">
              <a:lnSpc>
                <a:spcPct val="110000"/>
              </a:lnSpc>
              <a:spcBef>
                <a:spcPts val="2000"/>
              </a:spcBef>
              <a:defRPr sz="2800" i="1">
                <a:solidFill>
                  <a:srgbClr val="778F91"/>
                </a:solidFill>
                <a:latin typeface="+mn-lt"/>
                <a:ea typeface="+mn-ea"/>
                <a:cs typeface="+mn-cs"/>
                <a:sym typeface="Skia Regular"/>
              </a:defRPr>
            </a:lvl6pPr>
            <a:lvl7pPr algn="ctr" defTabSz="584200">
              <a:lnSpc>
                <a:spcPct val="110000"/>
              </a:lnSpc>
              <a:spcBef>
                <a:spcPts val="2000"/>
              </a:spcBef>
              <a:defRPr sz="2800" i="1">
                <a:solidFill>
                  <a:srgbClr val="778F91"/>
                </a:solidFill>
                <a:latin typeface="+mn-lt"/>
                <a:ea typeface="+mn-ea"/>
                <a:cs typeface="+mn-cs"/>
                <a:sym typeface="Skia Regular"/>
              </a:defRPr>
            </a:lvl7pPr>
            <a:lvl8pPr algn="ctr" defTabSz="584200">
              <a:lnSpc>
                <a:spcPct val="110000"/>
              </a:lnSpc>
              <a:spcBef>
                <a:spcPts val="2000"/>
              </a:spcBef>
              <a:defRPr sz="2800" i="1">
                <a:solidFill>
                  <a:srgbClr val="778F91"/>
                </a:solidFill>
                <a:latin typeface="+mn-lt"/>
                <a:ea typeface="+mn-ea"/>
                <a:cs typeface="+mn-cs"/>
                <a:sym typeface="Skia Regular"/>
              </a:defRPr>
            </a:lvl8pPr>
            <a:lvl9pPr algn="ctr" defTabSz="584200">
              <a:lnSpc>
                <a:spcPct val="110000"/>
              </a:lnSpc>
              <a:spcBef>
                <a:spcPts val="2000"/>
              </a:spcBef>
              <a:defRPr sz="2800" i="1">
                <a:solidFill>
                  <a:srgbClr val="778F91"/>
                </a:solidFill>
                <a:latin typeface="+mn-lt"/>
                <a:ea typeface="+mn-ea"/>
                <a:cs typeface="+mn-cs"/>
                <a:sym typeface="Skia Regular"/>
              </a:defRPr>
            </a:lvl9pPr>
          </a:lstStyle>
          <a:p>
            <a:endParaRPr lang="en-GB" altLang="zh-CN" dirty="0"/>
          </a:p>
        </p:txBody>
      </p:sp>
      <p:pic>
        <p:nvPicPr>
          <p:cNvPr id="1026" name="Picture 2">
            <a:extLst>
              <a:ext uri="{FF2B5EF4-FFF2-40B4-BE49-F238E27FC236}">
                <a16:creationId xmlns:a16="http://schemas.microsoft.com/office/drawing/2014/main" id="{2E880A13-C31C-814A-9A01-231B14D41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49"/>
          <a:stretch/>
        </p:blipFill>
        <p:spPr bwMode="auto">
          <a:xfrm>
            <a:off x="1329398" y="2973570"/>
            <a:ext cx="3047819" cy="4476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F0DC2E-0122-544E-BBE9-786E007DB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610" y="3649611"/>
            <a:ext cx="6122680" cy="3515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673D66FD-0C00-8C41-8316-81ED66D7ABC4}"/>
              </a:ext>
            </a:extLst>
          </p:cNvPr>
          <p:cNvSpPr txBox="1"/>
          <p:nvPr/>
        </p:nvSpPr>
        <p:spPr>
          <a:xfrm>
            <a:off x="24006" y="7601443"/>
            <a:ext cx="5658604" cy="1015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altLang="zh-CN" sz="2000" spc="-56" dirty="0">
                <a:solidFill>
                  <a:srgbClr val="93816D"/>
                </a:solidFill>
                <a:latin typeface="+mn-lt"/>
                <a:ea typeface="+mn-ea"/>
                <a:cs typeface="+mn-cs"/>
                <a:sym typeface="Skia Regular"/>
              </a:rPr>
              <a:t>Kangxi</a:t>
            </a:r>
            <a:r>
              <a:rPr lang="en-GB" altLang="zh-CN" sz="2000" spc="-56" dirty="0">
                <a:solidFill>
                  <a:srgbClr val="93816D"/>
                </a:solidFill>
                <a:latin typeface="+mn-lt"/>
                <a:ea typeface="+mn-ea"/>
                <a:cs typeface="+mn-cs"/>
              </a:rPr>
              <a:t> Emperor </a:t>
            </a:r>
          </a:p>
          <a:p>
            <a:r>
              <a:rPr lang="en-GB" altLang="zh-CN" sz="2000" spc="-56" dirty="0">
                <a:solidFill>
                  <a:srgbClr val="93816D"/>
                </a:solidFill>
                <a:latin typeface="+mn-lt"/>
                <a:ea typeface="+mn-ea"/>
                <a:cs typeface="+mn-cs"/>
              </a:rPr>
              <a:t>(</a:t>
            </a:r>
            <a:r>
              <a:rPr lang="en-GB" altLang="zh-CN" sz="2000" spc="-56" dirty="0" err="1">
                <a:solidFill>
                  <a:srgbClr val="93816D"/>
                </a:solidFill>
                <a:latin typeface="+mn-lt"/>
                <a:ea typeface="+mn-ea"/>
                <a:cs typeface="+mn-cs"/>
              </a:rPr>
              <a:t>Xuanye</a:t>
            </a:r>
            <a:r>
              <a:rPr lang="en-GB" altLang="zh-CN" sz="2000" spc="-56" dirty="0">
                <a:solidFill>
                  <a:srgbClr val="93816D"/>
                </a:solidFill>
                <a:latin typeface="+mn-lt"/>
                <a:ea typeface="+mn-ea"/>
                <a:cs typeface="+mn-cs"/>
              </a:rPr>
              <a:t>; 4 May 1654 – 20 December 1722) </a:t>
            </a:r>
          </a:p>
          <a:p>
            <a:r>
              <a:rPr lang="en-GB" altLang="zh-CN" sz="2000" spc="-56" dirty="0">
                <a:solidFill>
                  <a:srgbClr val="93816D"/>
                </a:solidFill>
                <a:latin typeface="+mn-lt"/>
                <a:ea typeface="+mn-ea"/>
                <a:cs typeface="+mn-cs"/>
              </a:rPr>
              <a:t>the third Emperor of the Qing dynasty</a:t>
            </a:r>
            <a:endParaRPr lang="zh-CN" altLang="en-US" sz="2000" spc="-56" dirty="0">
              <a:solidFill>
                <a:srgbClr val="93816D"/>
              </a:solidFill>
              <a:latin typeface="+mn-lt"/>
              <a:ea typeface="+mn-ea"/>
              <a:cs typeface="+mn-cs"/>
            </a:endParaRPr>
          </a:p>
        </p:txBody>
      </p:sp>
      <p:sp>
        <p:nvSpPr>
          <p:cNvPr id="17" name="文本框 16">
            <a:extLst>
              <a:ext uri="{FF2B5EF4-FFF2-40B4-BE49-F238E27FC236}">
                <a16:creationId xmlns:a16="http://schemas.microsoft.com/office/drawing/2014/main" id="{DEF38087-E5F4-934B-B0E2-F02726FA5579}"/>
              </a:ext>
            </a:extLst>
          </p:cNvPr>
          <p:cNvSpPr txBox="1"/>
          <p:nvPr/>
        </p:nvSpPr>
        <p:spPr>
          <a:xfrm>
            <a:off x="5448300" y="7690828"/>
            <a:ext cx="6591300" cy="400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000" spc="-56" dirty="0">
                <a:solidFill>
                  <a:srgbClr val="93816D"/>
                </a:solidFill>
                <a:latin typeface="+mn-lt"/>
                <a:ea typeface="+mn-ea"/>
                <a:cs typeface="+mn-cs"/>
              </a:rPr>
              <a:t>Western Jesuits</a:t>
            </a:r>
            <a:r>
              <a:rPr lang="zh-CN" altLang="en-US" sz="2000" spc="-56" dirty="0">
                <a:solidFill>
                  <a:srgbClr val="93816D"/>
                </a:solidFill>
                <a:latin typeface="+mn-lt"/>
                <a:ea typeface="+mn-ea"/>
                <a:cs typeface="+mn-cs"/>
              </a:rPr>
              <a:t> </a:t>
            </a:r>
            <a:r>
              <a:rPr lang="en-US" altLang="zh-CN" sz="2000" spc="-56" dirty="0">
                <a:solidFill>
                  <a:srgbClr val="93816D"/>
                </a:solidFill>
                <a:latin typeface="+mn-lt"/>
                <a:ea typeface="+mn-ea"/>
                <a:cs typeface="+mn-cs"/>
              </a:rPr>
              <a:t>in</a:t>
            </a:r>
            <a:r>
              <a:rPr lang="zh-CN" altLang="en-US" sz="2000" spc="-56" dirty="0">
                <a:solidFill>
                  <a:srgbClr val="93816D"/>
                </a:solidFill>
                <a:latin typeface="+mn-lt"/>
                <a:ea typeface="+mn-ea"/>
                <a:cs typeface="+mn-cs"/>
              </a:rPr>
              <a:t> </a:t>
            </a:r>
            <a:r>
              <a:rPr lang="en-US" altLang="zh-CN" sz="2000" spc="-56" dirty="0">
                <a:solidFill>
                  <a:srgbClr val="93816D"/>
                </a:solidFill>
                <a:latin typeface="+mn-lt"/>
                <a:ea typeface="+mn-ea"/>
                <a:cs typeface="+mn-cs"/>
              </a:rPr>
              <a:t>the Qing dynasty</a:t>
            </a:r>
            <a:endParaRPr lang="zh-CN" altLang="en-US" sz="2000" spc="-56" dirty="0">
              <a:solidFill>
                <a:srgbClr val="93816D"/>
              </a:solidFill>
              <a:latin typeface="+mn-lt"/>
              <a:ea typeface="+mn-ea"/>
              <a:cs typeface="+mn-cs"/>
            </a:endParaRPr>
          </a:p>
        </p:txBody>
      </p:sp>
    </p:spTree>
    <p:extLst>
      <p:ext uri="{BB962C8B-B14F-4D97-AF65-F5344CB8AC3E}">
        <p14:creationId xmlns:p14="http://schemas.microsoft.com/office/powerpoint/2010/main" val="126213307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p:nvPr/>
        </p:nvPicPr>
        <p:blipFill>
          <a:blip r:embed="rId3"/>
          <a:stretch>
            <a:fillRect/>
          </a:stretch>
        </p:blipFill>
        <p:spPr>
          <a:xfrm rot="18917527">
            <a:off x="4216423" y="2335662"/>
            <a:ext cx="4580237" cy="4534672"/>
          </a:xfrm>
          <a:prstGeom prst="rect">
            <a:avLst/>
          </a:prstGeom>
          <a:effectLst>
            <a:outerShdw blurRad="25400" dist="25400" dir="2700000" rotWithShape="0">
              <a:srgbClr val="FFFFFF">
                <a:alpha val="50000"/>
              </a:srgbClr>
            </a:outerShdw>
          </a:effectLst>
        </p:spPr>
      </p:pic>
      <p:sp>
        <p:nvSpPr>
          <p:cNvPr id="23" name="Shape 612"/>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778F91"/>
                </a:solidFill>
                <a:effectLst>
                  <a:outerShdw blurRad="25400" dist="25400" dir="2700000" rotWithShape="0">
                    <a:srgbClr val="FFFFFF">
                      <a:alpha val="50000"/>
                    </a:srgbClr>
                  </a:outerShdw>
                </a:effectLst>
              </a:rPr>
              <a:t>4.2 Memory</a:t>
            </a:r>
          </a:p>
        </p:txBody>
      </p:sp>
      <p:pic>
        <p:nvPicPr>
          <p:cNvPr id="24" name="Picture 23"/>
          <p:cNvPicPr/>
          <p:nvPr/>
        </p:nvPicPr>
        <p:blipFill>
          <a:blip r:embed="rId4"/>
          <a:stretch>
            <a:fillRect/>
          </a:stretch>
        </p:blipFill>
        <p:spPr>
          <a:xfrm rot="18917527">
            <a:off x="8132445" y="4925060"/>
            <a:ext cx="3586480" cy="3630930"/>
          </a:xfrm>
          <a:prstGeom prst="rect">
            <a:avLst/>
          </a:prstGeom>
          <a:effectLst>
            <a:outerShdw blurRad="25400" dist="25400" dir="2700000" rotWithShape="0">
              <a:srgbClr val="FFFFFF">
                <a:alpha val="50000"/>
              </a:srgbClr>
            </a:outerShdw>
          </a:effectLst>
        </p:spPr>
      </p:pic>
      <p:pic>
        <p:nvPicPr>
          <p:cNvPr id="25" name="Picture 24"/>
          <p:cNvPicPr/>
          <p:nvPr/>
        </p:nvPicPr>
        <p:blipFill>
          <a:blip r:embed="rId5"/>
          <a:stretch>
            <a:fillRect/>
          </a:stretch>
        </p:blipFill>
        <p:spPr>
          <a:xfrm>
            <a:off x="5031496" y="2721689"/>
            <a:ext cx="2941808" cy="1494394"/>
          </a:xfrm>
          <a:prstGeom prst="rect">
            <a:avLst/>
          </a:prstGeom>
          <a:effectLst>
            <a:outerShdw blurRad="25400" dist="25400" dir="2700000" rotWithShape="0">
              <a:srgbClr val="FFFFFF">
                <a:alpha val="50000"/>
              </a:srgbClr>
            </a:outerShdw>
          </a:effectLst>
        </p:spPr>
      </p:pic>
      <p:pic>
        <p:nvPicPr>
          <p:cNvPr id="26" name="Picture 25"/>
          <p:cNvPicPr/>
          <p:nvPr/>
        </p:nvPicPr>
        <p:blipFill>
          <a:blip r:embed="rId6"/>
          <a:stretch>
            <a:fillRect/>
          </a:stretch>
        </p:blipFill>
        <p:spPr>
          <a:xfrm rot="13351685">
            <a:off x="3185117" y="6418686"/>
            <a:ext cx="340375" cy="363067"/>
          </a:xfrm>
          <a:prstGeom prst="rect">
            <a:avLst/>
          </a:prstGeom>
          <a:effectLst>
            <a:outerShdw blurRad="25400" dist="25400" dir="2700000" rotWithShape="0">
              <a:srgbClr val="FFFFFF">
                <a:alpha val="50000"/>
              </a:srgbClr>
            </a:outerShdw>
          </a:effectLst>
        </p:spPr>
      </p:pic>
      <p:pic>
        <p:nvPicPr>
          <p:cNvPr id="27" name="Picture 26"/>
          <p:cNvPicPr/>
          <p:nvPr/>
        </p:nvPicPr>
        <p:blipFill>
          <a:blip r:embed="rId7"/>
          <a:stretch>
            <a:fillRect/>
          </a:stretch>
        </p:blipFill>
        <p:spPr>
          <a:xfrm>
            <a:off x="52705" y="7183120"/>
            <a:ext cx="1899920" cy="1494155"/>
          </a:xfrm>
          <a:prstGeom prst="rect">
            <a:avLst/>
          </a:prstGeom>
          <a:effectLst>
            <a:outerShdw blurRad="25400" dist="25400" dir="2700000" rotWithShape="0">
              <a:srgbClr val="FFFFFF">
                <a:alpha val="50000"/>
              </a:srgbClr>
            </a:outerShdw>
          </a:effectLst>
        </p:spPr>
      </p:pic>
      <p:pic>
        <p:nvPicPr>
          <p:cNvPr id="28" name="Picture 27"/>
          <p:cNvPicPr/>
          <p:nvPr/>
        </p:nvPicPr>
        <p:blipFill>
          <a:blip r:embed="rId7"/>
          <a:stretch>
            <a:fillRect/>
          </a:stretch>
        </p:blipFill>
        <p:spPr>
          <a:xfrm>
            <a:off x="6897171" y="7181744"/>
            <a:ext cx="2167609" cy="1494393"/>
          </a:xfrm>
          <a:prstGeom prst="rect">
            <a:avLst/>
          </a:prstGeom>
          <a:effectLst>
            <a:outerShdw blurRad="25400" dist="25400" dir="2700000" rotWithShape="0">
              <a:srgbClr val="FFFFFF">
                <a:alpha val="50000"/>
              </a:srgbClr>
            </a:outerShdw>
          </a:effectLst>
        </p:spPr>
      </p:pic>
      <p:pic>
        <p:nvPicPr>
          <p:cNvPr id="29" name="Picture 28"/>
          <p:cNvPicPr/>
          <p:nvPr/>
        </p:nvPicPr>
        <p:blipFill>
          <a:blip r:embed="rId7"/>
          <a:stretch>
            <a:fillRect/>
          </a:stretch>
        </p:blipFill>
        <p:spPr>
          <a:xfrm>
            <a:off x="10863580" y="7094220"/>
            <a:ext cx="2141220" cy="1494155"/>
          </a:xfrm>
          <a:prstGeom prst="rect">
            <a:avLst/>
          </a:prstGeom>
          <a:effectLst>
            <a:outerShdw blurRad="25400" dist="25400" dir="2700000" rotWithShape="0">
              <a:srgbClr val="FFFFFF">
                <a:alpha val="50000"/>
              </a:srgbClr>
            </a:outerShdw>
          </a:effectLst>
        </p:spPr>
      </p:pic>
      <p:pic>
        <p:nvPicPr>
          <p:cNvPr id="30" name="Picture 29"/>
          <p:cNvPicPr/>
          <p:nvPr/>
        </p:nvPicPr>
        <p:blipFill>
          <a:blip r:embed="rId8"/>
          <a:stretch>
            <a:fillRect/>
          </a:stretch>
        </p:blipFill>
        <p:spPr>
          <a:xfrm rot="13351685">
            <a:off x="5541591" y="6639996"/>
            <a:ext cx="317849" cy="317344"/>
          </a:xfrm>
          <a:prstGeom prst="rect">
            <a:avLst/>
          </a:prstGeom>
          <a:effectLst>
            <a:outerShdw blurRad="25400" dist="25400" dir="2700000" rotWithShape="0">
              <a:srgbClr val="FFFFFF">
                <a:alpha val="50000"/>
              </a:srgbClr>
            </a:outerShdw>
          </a:effectLst>
        </p:spPr>
      </p:pic>
      <p:pic>
        <p:nvPicPr>
          <p:cNvPr id="31" name="Picture 30"/>
          <p:cNvPicPr/>
          <p:nvPr/>
        </p:nvPicPr>
        <p:blipFill>
          <a:blip r:embed="rId4"/>
          <a:stretch>
            <a:fillRect/>
          </a:stretch>
        </p:blipFill>
        <p:spPr>
          <a:xfrm rot="18917527">
            <a:off x="1770380" y="4919980"/>
            <a:ext cx="3430270" cy="3477260"/>
          </a:xfrm>
          <a:prstGeom prst="rect">
            <a:avLst/>
          </a:prstGeom>
          <a:effectLst>
            <a:outerShdw blurRad="25400" dist="25400" dir="2700000" rotWithShape="0">
              <a:srgbClr val="FFFFFF">
                <a:alpha val="50000"/>
              </a:srgbClr>
            </a:outerShdw>
          </a:effectLst>
        </p:spPr>
      </p:pic>
      <p:pic>
        <p:nvPicPr>
          <p:cNvPr id="32" name="Picture 31"/>
          <p:cNvPicPr/>
          <p:nvPr/>
        </p:nvPicPr>
        <p:blipFill>
          <a:blip r:embed="rId9"/>
          <a:stretch>
            <a:fillRect/>
          </a:stretch>
        </p:blipFill>
        <p:spPr>
          <a:xfrm rot="13351685">
            <a:off x="3201069" y="4580314"/>
            <a:ext cx="317850" cy="317344"/>
          </a:xfrm>
          <a:prstGeom prst="rect">
            <a:avLst/>
          </a:prstGeom>
          <a:effectLst>
            <a:outerShdw blurRad="25400" dist="25400" dir="2700000" rotWithShape="0">
              <a:srgbClr val="FFFFFF">
                <a:alpha val="50000"/>
              </a:srgbClr>
            </a:outerShdw>
          </a:effectLst>
        </p:spPr>
      </p:pic>
      <p:pic>
        <p:nvPicPr>
          <p:cNvPr id="33" name="Picture 32"/>
          <p:cNvPicPr/>
          <p:nvPr/>
        </p:nvPicPr>
        <p:blipFill>
          <a:blip r:embed="rId8"/>
          <a:stretch>
            <a:fillRect/>
          </a:stretch>
        </p:blipFill>
        <p:spPr>
          <a:xfrm rot="13351685">
            <a:off x="12136513" y="6639996"/>
            <a:ext cx="317850" cy="317344"/>
          </a:xfrm>
          <a:prstGeom prst="rect">
            <a:avLst/>
          </a:prstGeom>
          <a:effectLst>
            <a:outerShdw blurRad="25400" dist="25400" dir="2700000" rotWithShape="0">
              <a:srgbClr val="FFFFFF">
                <a:alpha val="50000"/>
              </a:srgbClr>
            </a:outerShdw>
          </a:effectLst>
        </p:spPr>
      </p:pic>
      <p:pic>
        <p:nvPicPr>
          <p:cNvPr id="34" name="Picture 33"/>
          <p:cNvPicPr/>
          <p:nvPr/>
        </p:nvPicPr>
        <p:blipFill>
          <a:blip r:embed="rId9"/>
          <a:stretch>
            <a:fillRect/>
          </a:stretch>
        </p:blipFill>
        <p:spPr>
          <a:xfrm rot="13351685">
            <a:off x="9495637" y="4580314"/>
            <a:ext cx="317850" cy="317344"/>
          </a:xfrm>
          <a:prstGeom prst="rect">
            <a:avLst/>
          </a:prstGeom>
          <a:effectLst>
            <a:outerShdw blurRad="25400" dist="25400" dir="2700000" rotWithShape="0">
              <a:srgbClr val="FFFFFF">
                <a:alpha val="50000"/>
              </a:srgbClr>
            </a:outerShdw>
          </a:effectLst>
        </p:spPr>
      </p:pic>
      <p:pic>
        <p:nvPicPr>
          <p:cNvPr id="35" name="Picture 34"/>
          <p:cNvPicPr/>
          <p:nvPr/>
        </p:nvPicPr>
        <p:blipFill>
          <a:blip r:embed="rId8"/>
          <a:stretch>
            <a:fillRect/>
          </a:stretch>
        </p:blipFill>
        <p:spPr>
          <a:xfrm rot="13351685">
            <a:off x="7378940" y="6768266"/>
            <a:ext cx="317849" cy="317344"/>
          </a:xfrm>
          <a:prstGeom prst="rect">
            <a:avLst/>
          </a:prstGeom>
          <a:effectLst>
            <a:outerShdw blurRad="25400" dist="25400" dir="2700000" rotWithShape="0">
              <a:srgbClr val="FFFFFF">
                <a:alpha val="50000"/>
              </a:srgbClr>
            </a:outerShdw>
          </a:effectLst>
        </p:spPr>
      </p:pic>
      <p:pic>
        <p:nvPicPr>
          <p:cNvPr id="36" name="Picture 35"/>
          <p:cNvPicPr/>
          <p:nvPr/>
        </p:nvPicPr>
        <p:blipFill>
          <a:blip r:embed="rId10"/>
          <a:stretch>
            <a:fillRect/>
          </a:stretch>
        </p:blipFill>
        <p:spPr>
          <a:xfrm>
            <a:off x="8178780" y="4960132"/>
            <a:ext cx="2941808" cy="1494393"/>
          </a:xfrm>
          <a:prstGeom prst="rect">
            <a:avLst/>
          </a:prstGeom>
          <a:effectLst>
            <a:outerShdw blurRad="25400" dist="25400" dir="2700000" rotWithShape="0">
              <a:srgbClr val="FFFFFF">
                <a:alpha val="50000"/>
              </a:srgbClr>
            </a:outerShdw>
          </a:effectLst>
        </p:spPr>
      </p:pic>
      <p:pic>
        <p:nvPicPr>
          <p:cNvPr id="37" name="Picture 36"/>
          <p:cNvPicPr/>
          <p:nvPr/>
        </p:nvPicPr>
        <p:blipFill>
          <a:blip r:embed="rId8"/>
          <a:stretch>
            <a:fillRect/>
          </a:stretch>
        </p:blipFill>
        <p:spPr>
          <a:xfrm rot="13351685">
            <a:off x="1108827" y="6768266"/>
            <a:ext cx="317850" cy="317344"/>
          </a:xfrm>
          <a:prstGeom prst="rect">
            <a:avLst/>
          </a:prstGeom>
          <a:effectLst>
            <a:outerShdw blurRad="25400" dist="25400" dir="2700000" rotWithShape="0">
              <a:srgbClr val="FFFFFF">
                <a:alpha val="50000"/>
              </a:srgbClr>
            </a:outerShdw>
          </a:effectLst>
        </p:spPr>
      </p:pic>
      <p:pic>
        <p:nvPicPr>
          <p:cNvPr id="38" name="Picture 37"/>
          <p:cNvPicPr/>
          <p:nvPr/>
        </p:nvPicPr>
        <p:blipFill>
          <a:blip r:embed="rId11"/>
          <a:stretch>
            <a:fillRect/>
          </a:stretch>
        </p:blipFill>
        <p:spPr>
          <a:xfrm rot="13351685">
            <a:off x="6332400" y="4230735"/>
            <a:ext cx="340375" cy="363067"/>
          </a:xfrm>
          <a:prstGeom prst="rect">
            <a:avLst/>
          </a:prstGeom>
          <a:effectLst>
            <a:outerShdw blurRad="25400" dist="25400" dir="2700000" rotWithShape="0">
              <a:srgbClr val="FFFFFF">
                <a:alpha val="50000"/>
              </a:srgbClr>
            </a:outerShdw>
          </a:effectLst>
        </p:spPr>
      </p:pic>
      <p:pic>
        <p:nvPicPr>
          <p:cNvPr id="39" name="Picture 38"/>
          <p:cNvPicPr/>
          <p:nvPr/>
        </p:nvPicPr>
        <p:blipFill>
          <a:blip r:embed="rId6"/>
          <a:stretch>
            <a:fillRect/>
          </a:stretch>
        </p:blipFill>
        <p:spPr>
          <a:xfrm rot="13351685">
            <a:off x="9479684" y="6418686"/>
            <a:ext cx="340376" cy="363067"/>
          </a:xfrm>
          <a:prstGeom prst="rect">
            <a:avLst/>
          </a:prstGeom>
          <a:effectLst>
            <a:outerShdw blurRad="25400" dist="25400" dir="2700000" rotWithShape="0">
              <a:srgbClr val="FFFFFF">
                <a:alpha val="50000"/>
              </a:srgbClr>
            </a:outerShdw>
          </a:effectLst>
        </p:spPr>
      </p:pic>
      <p:pic>
        <p:nvPicPr>
          <p:cNvPr id="40" name="Picture 39"/>
          <p:cNvPicPr/>
          <p:nvPr/>
        </p:nvPicPr>
        <p:blipFill>
          <a:blip r:embed="rId7"/>
          <a:stretch>
            <a:fillRect/>
          </a:stretch>
        </p:blipFill>
        <p:spPr>
          <a:xfrm>
            <a:off x="4592800" y="7151264"/>
            <a:ext cx="2167609" cy="1494393"/>
          </a:xfrm>
          <a:prstGeom prst="rect">
            <a:avLst/>
          </a:prstGeom>
          <a:effectLst>
            <a:outerShdw blurRad="25400" dist="25400" dir="2700000" rotWithShape="0">
              <a:srgbClr val="FFFFFF">
                <a:alpha val="50000"/>
              </a:srgbClr>
            </a:outerShdw>
          </a:effectLst>
        </p:spPr>
      </p:pic>
      <p:pic>
        <p:nvPicPr>
          <p:cNvPr id="41" name="Picture 40"/>
          <p:cNvPicPr/>
          <p:nvPr/>
        </p:nvPicPr>
        <p:blipFill>
          <a:blip r:embed="rId10"/>
          <a:stretch>
            <a:fillRect/>
          </a:stretch>
        </p:blipFill>
        <p:spPr>
          <a:xfrm>
            <a:off x="1884212" y="4960132"/>
            <a:ext cx="2941808" cy="1494393"/>
          </a:xfrm>
          <a:prstGeom prst="rect">
            <a:avLst/>
          </a:prstGeom>
          <a:effectLst>
            <a:outerShdw blurRad="25400" dist="25400" dir="2700000" rotWithShape="0">
              <a:srgbClr val="FFFFFF">
                <a:alpha val="50000"/>
              </a:srgbClr>
            </a:outerShdw>
          </a:effectLst>
        </p:spPr>
      </p:pic>
      <p:sp>
        <p:nvSpPr>
          <p:cNvPr id="42" name="Shape 594"/>
          <p:cNvSpPr/>
          <p:nvPr/>
        </p:nvSpPr>
        <p:spPr>
          <a:xfrm>
            <a:off x="5088646" y="2778839"/>
            <a:ext cx="2827508" cy="1380094"/>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lang="en-US" sz="2600">
                <a:solidFill>
                  <a:srgbClr val="FFFFFF"/>
                </a:solidFill>
              </a:rPr>
              <a:t>Memory</a:t>
            </a:r>
          </a:p>
        </p:txBody>
      </p:sp>
      <p:sp>
        <p:nvSpPr>
          <p:cNvPr id="43" name="Shape 596"/>
          <p:cNvSpPr/>
          <p:nvPr/>
        </p:nvSpPr>
        <p:spPr>
          <a:xfrm>
            <a:off x="-169545" y="7297314"/>
            <a:ext cx="2053309"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sensory storage</a:t>
            </a:r>
          </a:p>
        </p:txBody>
      </p:sp>
      <p:sp>
        <p:nvSpPr>
          <p:cNvPr id="44" name="Shape 597"/>
          <p:cNvSpPr/>
          <p:nvPr/>
        </p:nvSpPr>
        <p:spPr>
          <a:xfrm>
            <a:off x="6971466" y="7238894"/>
            <a:ext cx="2053309"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sound memory</a:t>
            </a:r>
          </a:p>
        </p:txBody>
      </p:sp>
      <p:sp>
        <p:nvSpPr>
          <p:cNvPr id="45" name="Shape 598"/>
          <p:cNvSpPr/>
          <p:nvPr/>
        </p:nvSpPr>
        <p:spPr>
          <a:xfrm>
            <a:off x="9010296" y="7265564"/>
            <a:ext cx="2053310"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Hub 4</a:t>
            </a:r>
          </a:p>
        </p:txBody>
      </p:sp>
      <p:sp>
        <p:nvSpPr>
          <p:cNvPr id="46" name="Shape 605"/>
          <p:cNvSpPr/>
          <p:nvPr/>
        </p:nvSpPr>
        <p:spPr>
          <a:xfrm>
            <a:off x="8235930" y="5017282"/>
            <a:ext cx="2827508"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lang="en-US" sz="2600">
                <a:solidFill>
                  <a:srgbClr val="FFFFFF"/>
                </a:solidFill>
              </a:rPr>
              <a:t>3 means</a:t>
            </a:r>
          </a:p>
        </p:txBody>
      </p:sp>
      <p:sp>
        <p:nvSpPr>
          <p:cNvPr id="47" name="Shape 609"/>
          <p:cNvSpPr/>
          <p:nvPr/>
        </p:nvSpPr>
        <p:spPr>
          <a:xfrm>
            <a:off x="2381095" y="7151264"/>
            <a:ext cx="2053309"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Hub 2</a:t>
            </a:r>
          </a:p>
        </p:txBody>
      </p:sp>
      <p:sp>
        <p:nvSpPr>
          <p:cNvPr id="48" name="Shape 611"/>
          <p:cNvSpPr/>
          <p:nvPr/>
        </p:nvSpPr>
        <p:spPr>
          <a:xfrm>
            <a:off x="1941362" y="5017282"/>
            <a:ext cx="2827508"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lang="en-US" sz="2600">
                <a:solidFill>
                  <a:srgbClr val="FFFFFF"/>
                </a:solidFill>
              </a:rPr>
              <a:t>3 kinds</a:t>
            </a:r>
          </a:p>
        </p:txBody>
      </p:sp>
      <p:pic>
        <p:nvPicPr>
          <p:cNvPr id="2" name="Picture 39"/>
          <p:cNvPicPr/>
          <p:nvPr/>
        </p:nvPicPr>
        <p:blipFill>
          <a:blip r:embed="rId7"/>
          <a:stretch>
            <a:fillRect/>
          </a:stretch>
        </p:blipFill>
        <p:spPr>
          <a:xfrm>
            <a:off x="2242665" y="7151264"/>
            <a:ext cx="2167609" cy="1494393"/>
          </a:xfrm>
          <a:prstGeom prst="rect">
            <a:avLst/>
          </a:prstGeom>
          <a:effectLst>
            <a:outerShdw blurRad="25400" dist="25400" dir="2700000" rotWithShape="0">
              <a:srgbClr val="FFFFFF">
                <a:alpha val="50000"/>
              </a:srgbClr>
            </a:outerShdw>
          </a:effectLst>
        </p:spPr>
      </p:pic>
      <p:pic>
        <p:nvPicPr>
          <p:cNvPr id="3" name="Picture 36"/>
          <p:cNvPicPr/>
          <p:nvPr/>
        </p:nvPicPr>
        <p:blipFill>
          <a:blip r:embed="rId8"/>
          <a:stretch>
            <a:fillRect/>
          </a:stretch>
        </p:blipFill>
        <p:spPr>
          <a:xfrm rot="13351685">
            <a:off x="3272272" y="6800016"/>
            <a:ext cx="317850" cy="317344"/>
          </a:xfrm>
          <a:prstGeom prst="rect">
            <a:avLst/>
          </a:prstGeom>
          <a:effectLst>
            <a:outerShdw blurRad="25400" dist="25400" dir="2700000" rotWithShape="0">
              <a:srgbClr val="FFFFFF">
                <a:alpha val="50000"/>
              </a:srgbClr>
            </a:outerShdw>
          </a:effectLst>
        </p:spPr>
      </p:pic>
      <p:sp>
        <p:nvSpPr>
          <p:cNvPr id="4" name="Shape 596"/>
          <p:cNvSpPr/>
          <p:nvPr/>
        </p:nvSpPr>
        <p:spPr>
          <a:xfrm>
            <a:off x="2247265" y="7265564"/>
            <a:ext cx="2053309"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800" b="1">
                <a:solidFill>
                  <a:srgbClr val="FF0000"/>
                </a:solidFill>
              </a:rPr>
              <a:t>short-term memory</a:t>
            </a:r>
          </a:p>
        </p:txBody>
      </p:sp>
      <p:sp>
        <p:nvSpPr>
          <p:cNvPr id="5" name="Shape 596"/>
          <p:cNvSpPr/>
          <p:nvPr/>
        </p:nvSpPr>
        <p:spPr>
          <a:xfrm>
            <a:off x="4664075" y="7297314"/>
            <a:ext cx="2053309"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sym typeface="+mn-ea"/>
              </a:rPr>
              <a:t>1</a:t>
            </a:r>
            <a:r>
              <a:rPr sz="2600">
                <a:solidFill>
                  <a:srgbClr val="FFFFFF"/>
                </a:solidFill>
              </a:rPr>
              <a:t>ong-term memory</a:t>
            </a:r>
          </a:p>
        </p:txBody>
      </p:sp>
      <p:pic>
        <p:nvPicPr>
          <p:cNvPr id="6" name="Picture 34"/>
          <p:cNvPicPr/>
          <p:nvPr/>
        </p:nvPicPr>
        <p:blipFill>
          <a:blip r:embed="rId8"/>
          <a:stretch>
            <a:fillRect/>
          </a:stretch>
        </p:blipFill>
        <p:spPr>
          <a:xfrm rot="13351685">
            <a:off x="9467455" y="6800016"/>
            <a:ext cx="317849" cy="317344"/>
          </a:xfrm>
          <a:prstGeom prst="rect">
            <a:avLst/>
          </a:prstGeom>
          <a:effectLst>
            <a:outerShdw blurRad="25400" dist="25400" dir="2700000" rotWithShape="0">
              <a:srgbClr val="FFFFFF">
                <a:alpha val="50000"/>
              </a:srgbClr>
            </a:outerShdw>
          </a:effectLst>
        </p:spPr>
      </p:pic>
      <p:pic>
        <p:nvPicPr>
          <p:cNvPr id="8" name="Picture 28"/>
          <p:cNvPicPr/>
          <p:nvPr/>
        </p:nvPicPr>
        <p:blipFill>
          <a:blip r:embed="rId7"/>
          <a:stretch>
            <a:fillRect/>
          </a:stretch>
        </p:blipFill>
        <p:spPr>
          <a:xfrm>
            <a:off x="9110345" y="7151370"/>
            <a:ext cx="1674495" cy="1494155"/>
          </a:xfrm>
          <a:prstGeom prst="rect">
            <a:avLst/>
          </a:prstGeom>
          <a:effectLst>
            <a:outerShdw blurRad="25400" dist="25400" dir="2700000" rotWithShape="0">
              <a:srgbClr val="FFFFFF">
                <a:alpha val="50000"/>
              </a:srgbClr>
            </a:outerShdw>
          </a:effectLst>
        </p:spPr>
      </p:pic>
      <p:sp>
        <p:nvSpPr>
          <p:cNvPr id="9" name="Shape 597"/>
          <p:cNvSpPr/>
          <p:nvPr/>
        </p:nvSpPr>
        <p:spPr>
          <a:xfrm>
            <a:off x="8920281" y="7238894"/>
            <a:ext cx="2053309"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b="1">
                <a:solidFill>
                  <a:srgbClr val="FF0000"/>
                </a:solidFill>
              </a:rPr>
              <a:t>visual memory</a:t>
            </a:r>
          </a:p>
        </p:txBody>
      </p:sp>
      <p:sp>
        <p:nvSpPr>
          <p:cNvPr id="10" name="Shape 597"/>
          <p:cNvSpPr/>
          <p:nvPr/>
        </p:nvSpPr>
        <p:spPr>
          <a:xfrm>
            <a:off x="11060231" y="7183014"/>
            <a:ext cx="2053309" cy="1380093"/>
          </a:xfrm>
          <a:prstGeom prst="roundRect">
            <a:avLst>
              <a:gd name="adj" fmla="val 13803"/>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r>
              <a:rPr sz="2600">
                <a:solidFill>
                  <a:srgbClr val="FFFFFF"/>
                </a:solidFill>
              </a:rPr>
              <a:t>meaning memory</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8E7D6A"/>
                </a:solidFill>
                <a:effectLst>
                  <a:outerShdw blurRad="25400" dist="25400" dir="2700000" rotWithShape="0">
                    <a:srgbClr val="FFFFFF">
                      <a:alpha val="50000"/>
                    </a:srgbClr>
                  </a:outerShdw>
                </a:effectLst>
              </a:rPr>
              <a:t>4.3 Note-taking</a:t>
            </a: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18" name="Shape 640"/>
          <p:cNvSpPr/>
          <p:nvPr/>
        </p:nvSpPr>
        <p:spPr>
          <a:xfrm>
            <a:off x="39243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pic>
        <p:nvPicPr>
          <p:cNvPr id="102" name="图片 101"/>
          <p:cNvPicPr/>
          <p:nvPr/>
        </p:nvPicPr>
        <p:blipFill>
          <a:blip r:embed="rId3"/>
          <a:stretch>
            <a:fillRect/>
          </a:stretch>
        </p:blipFill>
        <p:spPr>
          <a:xfrm>
            <a:off x="431800" y="2557145"/>
            <a:ext cx="4749165" cy="6009640"/>
          </a:xfrm>
          <a:prstGeom prst="rect">
            <a:avLst/>
          </a:prstGeom>
          <a:noFill/>
          <a:ln w="9525">
            <a:noFill/>
          </a:ln>
        </p:spPr>
      </p:pic>
      <p:pic>
        <p:nvPicPr>
          <p:cNvPr id="103" name="图片 102"/>
          <p:cNvPicPr/>
          <p:nvPr/>
        </p:nvPicPr>
        <p:blipFill>
          <a:blip r:embed="rId4"/>
          <a:stretch>
            <a:fillRect/>
          </a:stretch>
        </p:blipFill>
        <p:spPr>
          <a:xfrm>
            <a:off x="6069965" y="2522220"/>
            <a:ext cx="6718300" cy="6106160"/>
          </a:xfrm>
          <a:prstGeom prst="rect">
            <a:avLst/>
          </a:prstGeom>
          <a:noFill/>
          <a:ln w="9525">
            <a:noFill/>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8E7D6A"/>
                </a:solidFill>
                <a:effectLst>
                  <a:outerShdw blurRad="25400" dist="25400" dir="2700000" rotWithShape="0">
                    <a:srgbClr val="FFFFFF">
                      <a:alpha val="50000"/>
                    </a:srgbClr>
                  </a:outerShdw>
                </a:effectLst>
              </a:rPr>
              <a:t>4.3 Note-taking</a:t>
            </a:r>
          </a:p>
        </p:txBody>
      </p:sp>
      <p:sp>
        <p:nvSpPr>
          <p:cNvPr id="10" name="Shape 642"/>
          <p:cNvSpPr>
            <a:spLocks noGrp="1"/>
          </p:cNvSpPr>
          <p:nvPr>
            <p:ph type="body" idx="1"/>
          </p:nvPr>
        </p:nvSpPr>
        <p:spPr>
          <a:xfrm>
            <a:off x="965200" y="1676400"/>
            <a:ext cx="11074400" cy="2882900"/>
          </a:xfrm>
          <a:prstGeom prst="rect">
            <a:avLst/>
          </a:prstGeom>
        </p:spPr>
        <p:txBody>
          <a:bodyPr/>
          <a:lstStyle/>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2800" i="1">
              <a:solidFill>
                <a:srgbClr val="778F91"/>
              </a:solidFill>
            </a:endParaRPr>
          </a:p>
          <a:p>
            <a:pPr lvl="0">
              <a:defRPr sz="1800" i="0">
                <a:solidFill>
                  <a:srgbClr val="000000"/>
                </a:solidFill>
              </a:defRPr>
            </a:pPr>
            <a:endParaRPr sz="3600" b="1" i="1">
              <a:solidFill>
                <a:srgbClr val="FF0000"/>
              </a:solidFill>
            </a:endParaRPr>
          </a:p>
          <a:p>
            <a:pPr lvl="0">
              <a:defRPr sz="1800" i="0">
                <a:solidFill>
                  <a:srgbClr val="000000"/>
                </a:solidFill>
              </a:defRPr>
            </a:pPr>
            <a:endParaRPr sz="3600" b="1" i="1">
              <a:solidFill>
                <a:srgbClr val="FF0000"/>
              </a:solidFill>
            </a:endParaRPr>
          </a:p>
          <a:p>
            <a:pPr lvl="0">
              <a:defRPr sz="1800" i="0">
                <a:solidFill>
                  <a:srgbClr val="000000"/>
                </a:solidFill>
              </a:defRPr>
            </a:pPr>
            <a:r>
              <a:rPr sz="3600" b="1" i="1">
                <a:solidFill>
                  <a:srgbClr val="FF0000"/>
                </a:solidFill>
              </a:rPr>
              <a:t>why should we take notes in interpretation? </a:t>
            </a:r>
            <a:r>
              <a:rPr sz="2800" b="1" i="1">
                <a:solidFill>
                  <a:srgbClr val="FF0000"/>
                </a:solidFill>
              </a:rPr>
              <a:t> </a:t>
            </a:r>
          </a:p>
          <a:p>
            <a:pPr lvl="0">
              <a:defRPr sz="1800" i="0">
                <a:solidFill>
                  <a:srgbClr val="000000"/>
                </a:solidFill>
              </a:defRPr>
            </a:pPr>
            <a:r>
              <a:rPr lang="en-US" sz="2800" i="1">
                <a:solidFill>
                  <a:srgbClr val="778F91"/>
                </a:solidFill>
                <a:latin typeface="Times New Roman" panose="02020603050405020304" charset="0"/>
                <a:cs typeface="Times New Roman" panose="02020603050405020304" charset="0"/>
              </a:rPr>
              <a:t>1. </a:t>
            </a:r>
            <a:r>
              <a:rPr lang="en-US" sz="2800" b="1" i="1">
                <a:solidFill>
                  <a:srgbClr val="778F91"/>
                </a:solidFill>
                <a:latin typeface="Times New Roman" panose="02020603050405020304" charset="0"/>
                <a:cs typeface="Times New Roman" panose="02020603050405020304" charset="0"/>
              </a:rPr>
              <a:t>T</a:t>
            </a:r>
            <a:r>
              <a:rPr sz="2800" b="1" i="1">
                <a:solidFill>
                  <a:srgbClr val="778F91"/>
                </a:solidFill>
                <a:latin typeface="Times New Roman" panose="02020603050405020304" charset="0"/>
                <a:cs typeface="Times New Roman" panose="02020603050405020304" charset="0"/>
              </a:rPr>
              <a:t>he capacity of short-term memory is limited</a:t>
            </a:r>
            <a:r>
              <a:rPr sz="2800" i="1">
                <a:solidFill>
                  <a:srgbClr val="778F91"/>
                </a:solidFill>
                <a:latin typeface="Times New Roman" panose="02020603050405020304" charset="0"/>
                <a:cs typeface="Times New Roman" panose="02020603050405020304" charset="0"/>
              </a:rPr>
              <a:t>.</a:t>
            </a:r>
            <a:r>
              <a:rPr sz="2800" i="1">
                <a:solidFill>
                  <a:srgbClr val="778F91"/>
                </a:solidFill>
                <a:latin typeface="Times New Roman" panose="02020603050405020304" charset="0"/>
                <a:cs typeface="Times New Roman" panose="02020603050405020304" charset="0"/>
                <a:sym typeface="+mn-ea"/>
              </a:rPr>
              <a:t> </a:t>
            </a:r>
            <a:r>
              <a:rPr lang="en-US" sz="2800" i="1">
                <a:solidFill>
                  <a:srgbClr val="778F91"/>
                </a:solidFill>
                <a:latin typeface="Times New Roman" panose="02020603050405020304" charset="0"/>
                <a:cs typeface="Times New Roman" panose="02020603050405020304" charset="0"/>
                <a:sym typeface="+mn-ea"/>
              </a:rPr>
              <a:t>I</a:t>
            </a:r>
            <a:r>
              <a:rPr sz="2800" i="1">
                <a:solidFill>
                  <a:srgbClr val="778F91"/>
                </a:solidFill>
                <a:latin typeface="Times New Roman" panose="02020603050405020304" charset="0"/>
                <a:cs typeface="Times New Roman" panose="02020603050405020304" charset="0"/>
                <a:sym typeface="+mn-ea"/>
              </a:rPr>
              <a:t>t's difficult to write down such a long paragraph without some memory aids. </a:t>
            </a:r>
          </a:p>
          <a:p>
            <a:pPr lvl="0">
              <a:defRPr sz="1800" i="0">
                <a:solidFill>
                  <a:srgbClr val="000000"/>
                </a:solidFill>
              </a:defRPr>
            </a:pPr>
            <a:r>
              <a:rPr lang="en-US" sz="2800" i="1">
                <a:solidFill>
                  <a:srgbClr val="778F91"/>
                </a:solidFill>
                <a:latin typeface="Times New Roman" panose="02020603050405020304" charset="0"/>
                <a:cs typeface="Times New Roman" panose="02020603050405020304" charset="0"/>
                <a:sym typeface="+mn-ea"/>
              </a:rPr>
              <a:t>2.</a:t>
            </a:r>
            <a:r>
              <a:rPr sz="2800" b="1" i="1">
                <a:solidFill>
                  <a:srgbClr val="778F91"/>
                </a:solidFill>
                <a:latin typeface="Times New Roman" panose="02020603050405020304" charset="0"/>
                <a:cs typeface="Times New Roman" panose="02020603050405020304" charset="0"/>
                <a:sym typeface="+mn-ea"/>
              </a:rPr>
              <a:t>The duration of short-term memory is also very short. </a:t>
            </a:r>
            <a:r>
              <a:rPr sz="2800" i="1">
                <a:solidFill>
                  <a:srgbClr val="778F91"/>
                </a:solidFill>
                <a:latin typeface="Times New Roman" panose="02020603050405020304" charset="0"/>
                <a:cs typeface="Times New Roman" panose="02020603050405020304" charset="0"/>
                <a:sym typeface="+mn-ea"/>
              </a:rPr>
              <a:t>If you remember by brain alone, you may forget it soon.</a:t>
            </a:r>
          </a:p>
          <a:p>
            <a:pPr lvl="0">
              <a:defRPr sz="1800" i="0">
                <a:solidFill>
                  <a:srgbClr val="000000"/>
                </a:solidFill>
              </a:defRPr>
            </a:pPr>
            <a:r>
              <a:rPr lang="en-US" sz="2800" i="1">
                <a:solidFill>
                  <a:srgbClr val="778F91"/>
                </a:solidFill>
                <a:latin typeface="Times New Roman" panose="02020603050405020304" charset="0"/>
                <a:cs typeface="Times New Roman" panose="02020603050405020304" charset="0"/>
              </a:rPr>
              <a:t>3</a:t>
            </a:r>
            <a:r>
              <a:rPr lang="en-US" sz="2800" b="1" i="1">
                <a:solidFill>
                  <a:srgbClr val="778F91"/>
                </a:solidFill>
                <a:latin typeface="Times New Roman" panose="02020603050405020304" charset="0"/>
                <a:cs typeface="Times New Roman" panose="02020603050405020304" charset="0"/>
              </a:rPr>
              <a:t>A</a:t>
            </a:r>
            <a:r>
              <a:rPr sz="2800" b="1" i="1">
                <a:solidFill>
                  <a:srgbClr val="778F91"/>
                </a:solidFill>
                <a:latin typeface="Times New Roman" panose="02020603050405020304" charset="0"/>
                <a:cs typeface="Times New Roman" panose="02020603050405020304" charset="0"/>
              </a:rPr>
              <a:t> lot of information in the source language that we need to transcode accurately in interpretation</a:t>
            </a:r>
            <a:r>
              <a:rPr lang="en-US" sz="2800" b="1" i="1">
                <a:solidFill>
                  <a:srgbClr val="778F91"/>
                </a:solidFill>
                <a:latin typeface="Times New Roman" panose="02020603050405020304" charset="0"/>
                <a:cs typeface="Times New Roman" panose="02020603050405020304" charset="0"/>
              </a:rPr>
              <a:t>(</a:t>
            </a:r>
            <a:r>
              <a:rPr sz="2800" i="1">
                <a:solidFill>
                  <a:srgbClr val="778F91"/>
                </a:solidFill>
                <a:latin typeface="Times New Roman" panose="02020603050405020304" charset="0"/>
                <a:cs typeface="Times New Roman" panose="02020603050405020304" charset="0"/>
              </a:rPr>
              <a:t> numbers, proper nouns, listed items, etc. </a:t>
            </a:r>
            <a:r>
              <a:rPr lang="en-US" sz="2800" i="1">
                <a:solidFill>
                  <a:srgbClr val="778F91"/>
                </a:solidFill>
                <a:latin typeface="Times New Roman" panose="02020603050405020304" charset="0"/>
                <a:cs typeface="Times New Roman" panose="02020603050405020304" charset="0"/>
              </a:rPr>
              <a:t>)</a:t>
            </a:r>
            <a:r>
              <a:rPr sz="2800" i="1">
                <a:solidFill>
                  <a:srgbClr val="778F91"/>
                </a:solidFill>
                <a:latin typeface="Times New Roman" panose="02020603050405020304" charset="0"/>
                <a:cs typeface="Times New Roman" panose="02020603050405020304" charset="0"/>
              </a:rPr>
              <a:t>, brain memorization alone may not be able to ensure the accuracy</a:t>
            </a:r>
            <a:r>
              <a:rPr lang="en-US" sz="2800" i="1">
                <a:solidFill>
                  <a:srgbClr val="778F91"/>
                </a:solidFill>
                <a:latin typeface="Times New Roman" panose="02020603050405020304" charset="0"/>
                <a:cs typeface="Times New Roman" panose="02020603050405020304" charset="0"/>
              </a:rPr>
              <a:t>.</a:t>
            </a: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18" name="Shape 640"/>
          <p:cNvSpPr/>
          <p:nvPr/>
        </p:nvSpPr>
        <p:spPr>
          <a:xfrm>
            <a:off x="39243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fade">
                                      <p:cBhvr>
                                        <p:cTn id="16" dur="500"/>
                                        <p:tgtEl>
                                          <p:spTgt spid="10">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animEffect transition="in" filter="fade">
                                      <p:cBhvr>
                                        <p:cTn id="21" dur="500"/>
                                        <p:tgtEl>
                                          <p:spTgt spid="10">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8" end="8"/>
                                            </p:txEl>
                                          </p:spTgt>
                                        </p:tgtEl>
                                        <p:attrNameLst>
                                          <p:attrName>style.visibility</p:attrName>
                                        </p:attrNameLst>
                                      </p:cBhvr>
                                      <p:to>
                                        <p:strVal val="visible"/>
                                      </p:to>
                                    </p:set>
                                    <p:animEffect transition="in" filter="fade">
                                      <p:cBhvr>
                                        <p:cTn id="26" dur="500"/>
                                        <p:tgtEl>
                                          <p:spTgt spid="10">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build="p" animBg="1"/>
      <p:bldP spid="17" grpId="0" bldLvl="0" animBg="1"/>
      <p:bldP spid="1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8E7D6A"/>
                </a:solidFill>
                <a:effectLst>
                  <a:outerShdw blurRad="25400" dist="25400" dir="2700000" rotWithShape="0">
                    <a:srgbClr val="FFFFFF">
                      <a:alpha val="50000"/>
                    </a:srgbClr>
                  </a:outerShdw>
                </a:effectLst>
              </a:rPr>
              <a:t>4.3 Note-taking</a:t>
            </a:r>
          </a:p>
        </p:txBody>
      </p:sp>
      <p:sp>
        <p:nvSpPr>
          <p:cNvPr id="10" name="Shape 642"/>
          <p:cNvSpPr>
            <a:spLocks noGrp="1"/>
          </p:cNvSpPr>
          <p:nvPr>
            <p:ph type="body" idx="1"/>
          </p:nvPr>
        </p:nvSpPr>
        <p:spPr>
          <a:xfrm>
            <a:off x="1078230" y="3098800"/>
            <a:ext cx="11074400" cy="2882900"/>
          </a:xfrm>
          <a:prstGeom prst="rect">
            <a:avLst/>
          </a:prstGeom>
        </p:spPr>
        <p:txBody>
          <a:bodyPr/>
          <a:lstStyle/>
          <a:p>
            <a:pPr lvl="0">
              <a:defRPr sz="1800" i="0">
                <a:solidFill>
                  <a:srgbClr val="000000"/>
                </a:solidFill>
              </a:defRPr>
            </a:pPr>
            <a:r>
              <a:rPr sz="3600" b="1" i="1">
                <a:solidFill>
                  <a:srgbClr val="FF0000"/>
                </a:solidFill>
              </a:rPr>
              <a:t>what role does interpretation notes play?</a:t>
            </a:r>
            <a:r>
              <a:rPr sz="2800" b="1" i="1">
                <a:solidFill>
                  <a:srgbClr val="FF0000"/>
                </a:solidFill>
              </a:rPr>
              <a:t>  </a:t>
            </a:r>
          </a:p>
          <a:p>
            <a:pPr marL="514350" lvl="0" indent="-514350">
              <a:buFont typeface="+mj-lt"/>
              <a:buAutoNum type="arabicPeriod"/>
              <a:defRPr sz="1800" i="0">
                <a:solidFill>
                  <a:srgbClr val="000000"/>
                </a:solidFill>
              </a:defRPr>
            </a:pPr>
            <a:r>
              <a:rPr lang="en-US" sz="2800" i="1">
                <a:solidFill>
                  <a:srgbClr val="778F91"/>
                </a:solidFill>
                <a:latin typeface="Times New Roman" panose="02020603050405020304" charset="0"/>
                <a:cs typeface="Times New Roman" panose="02020603050405020304" charset="0"/>
              </a:rPr>
              <a:t>A</a:t>
            </a:r>
            <a:r>
              <a:rPr sz="2800" i="1">
                <a:solidFill>
                  <a:srgbClr val="778F91"/>
                </a:solidFill>
                <a:latin typeface="Times New Roman" panose="02020603050405020304" charset="0"/>
                <a:cs typeface="Times New Roman" panose="02020603050405020304" charset="0"/>
              </a:rPr>
              <a:t>n aid to supplement memory; </a:t>
            </a:r>
          </a:p>
          <a:p>
            <a:pPr marL="514350" lvl="0" indent="-514350">
              <a:buFont typeface="+mj-lt"/>
              <a:buAutoNum type="arabicPeriod"/>
              <a:defRPr sz="1800" i="0">
                <a:solidFill>
                  <a:srgbClr val="000000"/>
                </a:solidFill>
              </a:defRPr>
            </a:pPr>
            <a:r>
              <a:rPr lang="en-US" sz="2800" i="1">
                <a:solidFill>
                  <a:srgbClr val="778F91"/>
                </a:solidFill>
                <a:latin typeface="Times New Roman" panose="02020603050405020304" charset="0"/>
                <a:cs typeface="Times New Roman" panose="02020603050405020304" charset="0"/>
              </a:rPr>
              <a:t>A </a:t>
            </a:r>
            <a:r>
              <a:rPr sz="2800" i="1">
                <a:solidFill>
                  <a:srgbClr val="778F91"/>
                </a:solidFill>
                <a:latin typeface="Times New Roman" panose="02020603050405020304" charset="0"/>
                <a:cs typeface="Times New Roman" panose="02020603050405020304" charset="0"/>
              </a:rPr>
              <a:t>cue role in brain memory retrieval; </a:t>
            </a:r>
          </a:p>
          <a:p>
            <a:pPr marL="514350" lvl="0" indent="-514350">
              <a:buFont typeface="+mj-lt"/>
              <a:buAutoNum type="arabicPeriod"/>
              <a:defRPr sz="1800" i="0">
                <a:solidFill>
                  <a:srgbClr val="000000"/>
                </a:solidFill>
              </a:defRPr>
            </a:pPr>
            <a:r>
              <a:rPr lang="en-US" sz="2800" i="1">
                <a:solidFill>
                  <a:srgbClr val="778F91"/>
                </a:solidFill>
                <a:latin typeface="Times New Roman" panose="02020603050405020304" charset="0"/>
                <a:cs typeface="Times New Roman" panose="02020603050405020304" charset="0"/>
              </a:rPr>
              <a:t>V</a:t>
            </a:r>
            <a:r>
              <a:rPr sz="2800" i="1">
                <a:solidFill>
                  <a:srgbClr val="778F91"/>
                </a:solidFill>
                <a:latin typeface="Times New Roman" panose="02020603050405020304" charset="0"/>
                <a:cs typeface="Times New Roman" panose="02020603050405020304" charset="0"/>
              </a:rPr>
              <a:t>isualize the structure of SL speech;</a:t>
            </a:r>
          </a:p>
          <a:p>
            <a:pPr marL="514350" lvl="0" indent="-514350">
              <a:buFont typeface="+mj-lt"/>
              <a:buAutoNum type="arabicPeriod"/>
              <a:defRPr sz="1800" i="0">
                <a:solidFill>
                  <a:srgbClr val="000000"/>
                </a:solidFill>
              </a:defRPr>
            </a:pPr>
            <a:r>
              <a:rPr lang="en-US" sz="2800" i="1">
                <a:solidFill>
                  <a:srgbClr val="778F91"/>
                </a:solidFill>
                <a:latin typeface="Times New Roman" panose="02020603050405020304" charset="0"/>
                <a:cs typeface="Times New Roman" panose="02020603050405020304" charset="0"/>
              </a:rPr>
              <a:t>O</a:t>
            </a:r>
            <a:r>
              <a:rPr sz="2800" i="1">
                <a:solidFill>
                  <a:srgbClr val="778F91"/>
                </a:solidFill>
                <a:latin typeface="Times New Roman" panose="02020603050405020304" charset="0"/>
                <a:cs typeface="Times New Roman" panose="02020603050405020304" charset="0"/>
              </a:rPr>
              <a:t>rganize TL reproduction.</a:t>
            </a: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18" name="Shape 640"/>
          <p:cNvSpPr/>
          <p:nvPr/>
        </p:nvSpPr>
        <p:spPr>
          <a:xfrm>
            <a:off x="39243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pic>
        <p:nvPicPr>
          <p:cNvPr id="104" name="图片 103"/>
          <p:cNvPicPr/>
          <p:nvPr/>
        </p:nvPicPr>
        <p:blipFill>
          <a:blip r:link="rId3"/>
          <a:stretch>
            <a:fillRect/>
          </a:stretch>
        </p:blipFill>
        <p:spPr>
          <a:xfrm flipV="1">
            <a:off x="6502400" y="4877435"/>
            <a:ext cx="686435" cy="253365"/>
          </a:xfrm>
          <a:prstGeom prst="rect">
            <a:avLst/>
          </a:prstGeom>
          <a:noFill/>
          <a:ln w="9525">
            <a:noFill/>
          </a:ln>
        </p:spPr>
      </p:pic>
      <p:pic>
        <p:nvPicPr>
          <p:cNvPr id="105" name="图片 104"/>
          <p:cNvPicPr/>
          <p:nvPr/>
        </p:nvPicPr>
        <p:blipFill>
          <a:blip r:embed="rId4"/>
          <a:stretch>
            <a:fillRect/>
          </a:stretch>
        </p:blipFill>
        <p:spPr>
          <a:xfrm>
            <a:off x="3923665" y="6409690"/>
            <a:ext cx="3633470" cy="2730500"/>
          </a:xfrm>
          <a:prstGeom prst="rect">
            <a:avLst/>
          </a:prstGeom>
          <a:noFill/>
          <a:ln w="9525">
            <a:noFill/>
          </a:ln>
        </p:spPr>
      </p:pic>
      <p:pic>
        <p:nvPicPr>
          <p:cNvPr id="106" name="图片 105"/>
          <p:cNvPicPr/>
          <p:nvPr/>
        </p:nvPicPr>
        <p:blipFill>
          <a:blip r:embed="rId5"/>
          <a:stretch>
            <a:fillRect/>
          </a:stretch>
        </p:blipFill>
        <p:spPr>
          <a:xfrm>
            <a:off x="8315960" y="3622675"/>
            <a:ext cx="3166745" cy="5517515"/>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500"/>
                                        <p:tgtEl>
                                          <p:spTgt spid="10">
                                            <p:txEl>
                                              <p:pRg st="4" end="4"/>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build="p" animBg="1"/>
      <p:bldP spid="17" grpId="0" bldLvl="0" animBg="1"/>
      <p:bldP spid="1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9"/>
          <p:cNvSpPr/>
          <p:nvPr/>
        </p:nvSpPr>
        <p:spPr>
          <a:xfrm>
            <a:off x="965200" y="5168900"/>
            <a:ext cx="11074400" cy="812800"/>
          </a:xfrm>
          <a:prstGeom prst="rect">
            <a:avLst/>
          </a:prstGeom>
          <a:ln w="12700">
            <a:miter lim="400000"/>
          </a:ln>
        </p:spPr>
        <p:txBody>
          <a:bodyPr lIns="0" tIns="0" rIns="0" bIns="0"/>
          <a:lstStyle>
            <a:lvl1pPr>
              <a:lnSpc>
                <a:spcPct val="90000"/>
              </a:lnSpc>
              <a:spcBef>
                <a:spcPts val="2000"/>
              </a:spcBef>
              <a:defRPr sz="3800">
                <a:solidFill>
                  <a:srgbClr val="8E7D6A"/>
                </a:solidFill>
                <a:effectLst>
                  <a:outerShdw blurRad="25400" dist="25400" dir="2700000" rotWithShape="0">
                    <a:srgbClr val="FFFFFF">
                      <a:alpha val="50000"/>
                    </a:srgbClr>
                  </a:outerShdw>
                </a:effectLst>
                <a:latin typeface="Chalkduster"/>
                <a:ea typeface="Chalkduster"/>
                <a:cs typeface="Chalkduster"/>
                <a:sym typeface="Chalkduster"/>
              </a:defRPr>
            </a:lvl1pPr>
          </a:lstStyle>
          <a:p>
            <a:pPr lvl="0">
              <a:defRPr sz="1800">
                <a:solidFill>
                  <a:srgbClr val="000000"/>
                </a:solidFill>
                <a:effectLst/>
              </a:defRPr>
            </a:pPr>
            <a:endParaRPr sz="3800">
              <a:solidFill>
                <a:srgbClr val="8E7D6A"/>
              </a:solidFill>
              <a:effectLst>
                <a:outerShdw blurRad="25400" dist="25400" dir="2700000" rotWithShape="0">
                  <a:srgbClr val="FFFFFF">
                    <a:alpha val="50000"/>
                  </a:srgbClr>
                </a:outerShdw>
              </a:effectLst>
            </a:endParaRPr>
          </a:p>
        </p:txBody>
      </p:sp>
      <p:sp>
        <p:nvSpPr>
          <p:cNvPr id="9" name="Shape 641"/>
          <p:cNvSpPr>
            <a:spLocks noGrp="1"/>
          </p:cNvSpPr>
          <p:nvPr>
            <p:ph type="title"/>
          </p:nvPr>
        </p:nvSpPr>
        <p:spPr>
          <a:xfrm>
            <a:off x="965200" y="393700"/>
            <a:ext cx="11074400" cy="1524000"/>
          </a:xfrm>
          <a:prstGeom prst="rect">
            <a:avLst/>
          </a:prstGeom>
        </p:spPr>
        <p:txBody>
          <a:bodyPr/>
          <a:lstStyle/>
          <a:p>
            <a:pPr lvl="0">
              <a:defRPr sz="1800">
                <a:solidFill>
                  <a:srgbClr val="000000"/>
                </a:solidFill>
                <a:effectLst/>
              </a:defRPr>
            </a:pPr>
            <a:r>
              <a:rPr sz="4800" dirty="0">
                <a:solidFill>
                  <a:srgbClr val="8E7D6A"/>
                </a:solidFill>
                <a:effectLst>
                  <a:outerShdw blurRad="25400" dist="25400" dir="2700000" rotWithShape="0">
                    <a:srgbClr val="FFFFFF">
                      <a:alpha val="50000"/>
                    </a:srgbClr>
                  </a:outerShdw>
                </a:effectLst>
              </a:rPr>
              <a:t>4.3 Note-taking</a:t>
            </a:r>
          </a:p>
        </p:txBody>
      </p:sp>
      <p:sp>
        <p:nvSpPr>
          <p:cNvPr id="10" name="Shape 642"/>
          <p:cNvSpPr>
            <a:spLocks noGrp="1"/>
          </p:cNvSpPr>
          <p:nvPr>
            <p:ph type="body" idx="1"/>
          </p:nvPr>
        </p:nvSpPr>
        <p:spPr>
          <a:xfrm>
            <a:off x="1078230" y="3098800"/>
            <a:ext cx="11074400" cy="2882900"/>
          </a:xfrm>
          <a:prstGeom prst="rect">
            <a:avLst/>
          </a:prstGeom>
        </p:spPr>
        <p:txBody>
          <a:bodyPr/>
          <a:lstStyle/>
          <a:p>
            <a:pPr lvl="0">
              <a:defRPr sz="1800" i="0">
                <a:solidFill>
                  <a:srgbClr val="000000"/>
                </a:solidFill>
              </a:defRPr>
            </a:pPr>
            <a:endParaRPr sz="2800" i="1">
              <a:solidFill>
                <a:srgbClr val="778F91"/>
              </a:solidFill>
              <a:latin typeface="Times New Roman" panose="02020603050405020304" charset="0"/>
              <a:cs typeface="Times New Roman" panose="02020603050405020304" charset="0"/>
            </a:endParaRPr>
          </a:p>
          <a:p>
            <a:pPr lvl="0">
              <a:defRPr sz="1800" i="0">
                <a:solidFill>
                  <a:srgbClr val="000000"/>
                </a:solidFill>
              </a:defRPr>
            </a:pPr>
            <a:r>
              <a:rPr sz="4000" b="1" i="1">
                <a:solidFill>
                  <a:srgbClr val="FF0000"/>
                </a:solidFill>
                <a:latin typeface="Times New Roman" panose="02020603050405020304" charset="0"/>
                <a:cs typeface="Times New Roman" panose="02020603050405020304" charset="0"/>
              </a:rPr>
              <a:t> </a:t>
            </a:r>
            <a:r>
              <a:rPr lang="en-US" sz="4000" b="1" i="1">
                <a:solidFill>
                  <a:srgbClr val="FF0000"/>
                </a:solidFill>
                <a:latin typeface="Times New Roman" panose="02020603050405020304" charset="0"/>
                <a:cs typeface="Times New Roman" panose="02020603050405020304" charset="0"/>
              </a:rPr>
              <a:t>I</a:t>
            </a:r>
            <a:r>
              <a:rPr sz="4000" b="1" i="1">
                <a:solidFill>
                  <a:srgbClr val="FF0000"/>
                </a:solidFill>
                <a:latin typeface="Times New Roman" panose="02020603050405020304" charset="0"/>
                <a:cs typeface="Times New Roman" panose="02020603050405020304" charset="0"/>
              </a:rPr>
              <a:t>s the interpretation notes as complete as possible relative to the source language? </a:t>
            </a:r>
          </a:p>
          <a:p>
            <a:pPr lvl="0">
              <a:defRPr sz="1800" i="0">
                <a:solidFill>
                  <a:srgbClr val="000000"/>
                </a:solidFill>
              </a:defRPr>
            </a:pPr>
            <a:r>
              <a:rPr sz="3200" b="1" i="1">
                <a:solidFill>
                  <a:srgbClr val="778F91"/>
                </a:solidFill>
                <a:highlight>
                  <a:srgbClr val="FFFF00"/>
                </a:highlight>
                <a:latin typeface="Times New Roman" panose="02020603050405020304" charset="0"/>
                <a:cs typeface="Times New Roman" panose="02020603050405020304" charset="0"/>
              </a:rPr>
              <a:t>No.</a:t>
            </a:r>
            <a:r>
              <a:rPr sz="3200" i="1">
                <a:solidFill>
                  <a:srgbClr val="778F91"/>
                </a:solidFill>
                <a:highlight>
                  <a:srgbClr val="FFFF00"/>
                </a:highlight>
                <a:latin typeface="Times New Roman" panose="02020603050405020304" charset="0"/>
                <a:cs typeface="Times New Roman" panose="02020603050405020304" charset="0"/>
              </a:rPr>
              <a:t> </a:t>
            </a:r>
            <a:r>
              <a:rPr sz="2800" i="1">
                <a:solidFill>
                  <a:srgbClr val="778F91"/>
                </a:solidFill>
                <a:latin typeface="Times New Roman" panose="02020603050405020304" charset="0"/>
                <a:cs typeface="Times New Roman" panose="02020603050405020304" charset="0"/>
              </a:rPr>
              <a:t>It is unnecessary and impossible to take complete notes.</a:t>
            </a:r>
            <a:r>
              <a:rPr lang="en-US" sz="2800" i="1">
                <a:solidFill>
                  <a:srgbClr val="778F91"/>
                </a:solidFill>
                <a:latin typeface="Times New Roman" panose="02020603050405020304" charset="0"/>
                <a:cs typeface="Times New Roman" panose="02020603050405020304" charset="0"/>
              </a:rPr>
              <a:t> </a:t>
            </a:r>
          </a:p>
          <a:p>
            <a:pPr lvl="0">
              <a:defRPr sz="1800" i="0">
                <a:solidFill>
                  <a:srgbClr val="000000"/>
                </a:solidFill>
              </a:defRPr>
            </a:pPr>
            <a:r>
              <a:rPr sz="2800" i="1">
                <a:solidFill>
                  <a:srgbClr val="778F91"/>
                </a:solidFill>
                <a:latin typeface="Times New Roman" panose="02020603050405020304" charset="0"/>
                <a:cs typeface="Times New Roman" panose="02020603050405020304" charset="0"/>
              </a:rPr>
              <a:t>They only play the role of</a:t>
            </a:r>
            <a:r>
              <a:rPr sz="3200" i="1">
                <a:solidFill>
                  <a:srgbClr val="778F91"/>
                </a:solidFill>
                <a:latin typeface="Times New Roman" panose="02020603050405020304" charset="0"/>
                <a:cs typeface="Times New Roman" panose="02020603050405020304" charset="0"/>
              </a:rPr>
              <a:t> </a:t>
            </a:r>
            <a:r>
              <a:rPr sz="3200" b="1" i="1">
                <a:solidFill>
                  <a:srgbClr val="778F91"/>
                </a:solidFill>
                <a:latin typeface="Times New Roman" panose="02020603050405020304" charset="0"/>
                <a:cs typeface="Times New Roman" panose="02020603050405020304" charset="0"/>
              </a:rPr>
              <a:t>memory assistanc</a:t>
            </a:r>
            <a:r>
              <a:rPr sz="3200" i="1">
                <a:solidFill>
                  <a:srgbClr val="778F91"/>
                </a:solidFill>
                <a:latin typeface="Times New Roman" panose="02020603050405020304" charset="0"/>
                <a:cs typeface="Times New Roman" panose="02020603050405020304" charset="0"/>
              </a:rPr>
              <a:t>e</a:t>
            </a:r>
            <a:r>
              <a:rPr sz="2800" i="1">
                <a:solidFill>
                  <a:srgbClr val="778F91"/>
                </a:solidFill>
                <a:latin typeface="Times New Roman" panose="02020603050405020304" charset="0"/>
                <a:cs typeface="Times New Roman" panose="02020603050405020304" charset="0"/>
              </a:rPr>
              <a:t> and prompt at the time of interpretation</a:t>
            </a:r>
          </a:p>
        </p:txBody>
      </p:sp>
      <p:sp>
        <p:nvSpPr>
          <p:cNvPr id="17" name="Shape 638"/>
          <p:cNvSpPr/>
          <p:nvPr/>
        </p:nvSpPr>
        <p:spPr>
          <a:xfrm>
            <a:off x="9779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0" tIns="0" rIns="0" bIns="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
        <p:nvSpPr>
          <p:cNvPr id="18" name="Shape 640"/>
          <p:cNvSpPr/>
          <p:nvPr/>
        </p:nvSpPr>
        <p:spPr>
          <a:xfrm>
            <a:off x="3924300" y="3289300"/>
            <a:ext cx="2222500" cy="1270000"/>
          </a:xfrm>
          <a:prstGeom prst="roundRect">
            <a:avLst>
              <a:gd name="adj" fmla="val 15000"/>
            </a:avLst>
          </a:prstGeom>
          <a:ln w="12700">
            <a:miter lim="400000"/>
          </a:ln>
          <a:effectLst>
            <a:outerShdw blurRad="25400" dist="25400" dir="2700000" rotWithShape="0">
              <a:srgbClr val="FFFFFF">
                <a:alpha val="50000"/>
              </a:srgbClr>
            </a:outerShdw>
          </a:effectLst>
        </p:spPr>
        <p:txBody>
          <a:bodyPr lIns="63500" tIns="63500" rIns="63500" bIns="63500" anchor="ctr"/>
          <a:lstStyle>
            <a:lvl1pPr>
              <a:lnSpc>
                <a:spcPct val="80000"/>
              </a:lnSpc>
              <a:defRPr sz="2600">
                <a:solidFill>
                  <a:srgbClr val="FFFFFF"/>
                </a:solidFill>
                <a:latin typeface="Chalkduster"/>
                <a:ea typeface="Chalkduster"/>
                <a:cs typeface="Chalkduster"/>
                <a:sym typeface="Chalkduster"/>
              </a:defRPr>
            </a:lvl1pPr>
          </a:lstStyle>
          <a:p>
            <a:pPr lvl="0">
              <a:defRPr sz="1800">
                <a:solidFill>
                  <a:srgbClr val="000000"/>
                </a:solidFill>
              </a:defRPr>
            </a:pPr>
            <a:endParaRPr sz="26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500"/>
                                        <p:tgtEl>
                                          <p:spTgt spid="10">
                                            <p:txEl>
                                              <p:pRg st="3" end="3"/>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build="p" animBg="1"/>
      <p:bldP spid="17" grpId="0" bldLvl="0" animBg="1"/>
      <p:bldP spid="1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0" y="3746500"/>
            <a:ext cx="6210300" cy="2260600"/>
          </a:xfrm>
        </p:spPr>
        <p:txBody>
          <a:bodyPr/>
          <a:lstStyle/>
          <a:p>
            <a:r>
              <a:rPr lang="en-US" altLang="zh-CN" sz="4400" dirty="0">
                <a:solidFill>
                  <a:schemeClr val="accent5">
                    <a:lumMod val="60000"/>
                    <a:lumOff val="40000"/>
                  </a:schemeClr>
                </a:solidFill>
                <a:effectLst/>
              </a:rPr>
              <a:t>THANKS FOR </a:t>
            </a:r>
            <a:br>
              <a:rPr lang="en-US" altLang="zh-CN" sz="4400" dirty="0">
                <a:solidFill>
                  <a:schemeClr val="accent5">
                    <a:lumMod val="60000"/>
                    <a:lumOff val="40000"/>
                  </a:schemeClr>
                </a:solidFill>
                <a:effectLst/>
              </a:rPr>
            </a:br>
            <a:r>
              <a:rPr lang="en-US" altLang="zh-CN" sz="4400" dirty="0">
                <a:solidFill>
                  <a:schemeClr val="accent5">
                    <a:lumMod val="60000"/>
                    <a:lumOff val="40000"/>
                  </a:schemeClr>
                </a:solidFill>
                <a:effectLst/>
              </a:rPr>
              <a:t>YOUR ATTENTION!</a:t>
            </a:r>
            <a:endParaRPr lang="en-US" sz="4400" dirty="0">
              <a:solidFill>
                <a:schemeClr val="accent5">
                  <a:lumMod val="60000"/>
                  <a:lumOff val="40000"/>
                </a:schemeClr>
              </a:solidFill>
            </a:endParaRPr>
          </a:p>
        </p:txBody>
      </p:sp>
    </p:spTree>
    <p:extLst>
      <p:ext uri="{BB962C8B-B14F-4D97-AF65-F5344CB8AC3E}">
        <p14:creationId xmlns:p14="http://schemas.microsoft.com/office/powerpoint/2010/main" val="21857523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E3AC84-D808-484B-B68F-08ECA0BCE77C}"/>
              </a:ext>
            </a:extLst>
          </p:cNvPr>
          <p:cNvSpPr>
            <a:spLocks noGrp="1"/>
          </p:cNvSpPr>
          <p:nvPr>
            <p:ph type="title"/>
          </p:nvPr>
        </p:nvSpPr>
        <p:spPr/>
        <p:txBody>
          <a:bodyPr/>
          <a:lstStyle/>
          <a:p>
            <a:pPr algn="ctr" defTabSz="584200">
              <a:lnSpc>
                <a:spcPct val="80000"/>
              </a:lnSpc>
            </a:pPr>
            <a:r>
              <a:rPr lang="en-US" altLang="zh-CN" sz="4400" b="0" dirty="0">
                <a:solidFill>
                  <a:srgbClr val="778F91"/>
                </a:solidFill>
                <a:effectLst/>
                <a:latin typeface="+mj-lt"/>
                <a:ea typeface="+mj-ea"/>
                <a:cs typeface="+mj-cs"/>
                <a:sym typeface="American Typewriter"/>
              </a:rPr>
              <a:t>1.1</a:t>
            </a:r>
            <a:r>
              <a:rPr lang="zh-CN" altLang="en-US" sz="4400" b="0" dirty="0">
                <a:solidFill>
                  <a:srgbClr val="778F91"/>
                </a:solidFill>
                <a:effectLst/>
                <a:latin typeface="+mj-lt"/>
                <a:ea typeface="+mj-ea"/>
                <a:cs typeface="+mj-cs"/>
                <a:sym typeface="American Typewriter"/>
              </a:rPr>
              <a:t> </a:t>
            </a:r>
            <a:r>
              <a:rPr lang="en-US" altLang="zh-CN" sz="4400" b="0" dirty="0">
                <a:solidFill>
                  <a:srgbClr val="778F91"/>
                </a:solidFill>
                <a:effectLst/>
                <a:latin typeface="+mj-lt"/>
                <a:ea typeface="+mj-ea"/>
                <a:cs typeface="+mj-cs"/>
                <a:sym typeface="American Typewriter"/>
              </a:rPr>
              <a:t>Wars</a:t>
            </a:r>
            <a:endParaRPr lang="zh-CN" altLang="en-US" sz="4400" b="0" dirty="0">
              <a:solidFill>
                <a:srgbClr val="778F91"/>
              </a:solidFill>
              <a:effectLst/>
              <a:latin typeface="+mj-lt"/>
              <a:ea typeface="+mj-ea"/>
              <a:cs typeface="+mj-cs"/>
              <a:sym typeface="American Typewriter"/>
            </a:endParaRPr>
          </a:p>
        </p:txBody>
      </p:sp>
      <p:sp>
        <p:nvSpPr>
          <p:cNvPr id="4" name="文本框 3">
            <a:extLst>
              <a:ext uri="{FF2B5EF4-FFF2-40B4-BE49-F238E27FC236}">
                <a16:creationId xmlns:a16="http://schemas.microsoft.com/office/drawing/2014/main" id="{A344517D-1154-8048-8B6A-E75F9CB1287B}"/>
              </a:ext>
            </a:extLst>
          </p:cNvPr>
          <p:cNvSpPr txBox="1"/>
          <p:nvPr/>
        </p:nvSpPr>
        <p:spPr>
          <a:xfrm>
            <a:off x="3531627" y="4943988"/>
            <a:ext cx="102657"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200" b="0"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9" name="Text Placeholder 2">
            <a:extLst>
              <a:ext uri="{FF2B5EF4-FFF2-40B4-BE49-F238E27FC236}">
                <a16:creationId xmlns:a16="http://schemas.microsoft.com/office/drawing/2014/main" id="{137D3481-1034-3747-9036-A2E6CF77989C}"/>
              </a:ext>
            </a:extLst>
          </p:cNvPr>
          <p:cNvSpPr txBox="1">
            <a:spLocks/>
          </p:cNvSpPr>
          <p:nvPr/>
        </p:nvSpPr>
        <p:spPr>
          <a:xfrm>
            <a:off x="3365500" y="5613400"/>
            <a:ext cx="627380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defTabSz="584200">
              <a:lnSpc>
                <a:spcPct val="110000"/>
              </a:lnSpc>
              <a:spcBef>
                <a:spcPts val="2000"/>
              </a:spcBef>
              <a:defRPr sz="2800" i="1">
                <a:solidFill>
                  <a:srgbClr val="778F91"/>
                </a:solidFill>
                <a:latin typeface="+mn-lt"/>
                <a:ea typeface="+mn-ea"/>
                <a:cs typeface="+mn-cs"/>
                <a:sym typeface="Skia Regular"/>
              </a:defRPr>
            </a:lvl1pPr>
            <a:lvl2pPr algn="l" defTabSz="584200">
              <a:lnSpc>
                <a:spcPct val="110000"/>
              </a:lnSpc>
              <a:spcBef>
                <a:spcPts val="2000"/>
              </a:spcBef>
              <a:defRPr sz="2800" i="1">
                <a:solidFill>
                  <a:srgbClr val="778F91"/>
                </a:solidFill>
                <a:latin typeface="+mn-lt"/>
                <a:ea typeface="+mn-ea"/>
                <a:cs typeface="+mn-cs"/>
                <a:sym typeface="Skia Regular"/>
              </a:defRPr>
            </a:lvl2pPr>
            <a:lvl3pPr algn="l" defTabSz="584200">
              <a:lnSpc>
                <a:spcPct val="110000"/>
              </a:lnSpc>
              <a:spcBef>
                <a:spcPts val="2000"/>
              </a:spcBef>
              <a:defRPr sz="2800" i="1">
                <a:solidFill>
                  <a:srgbClr val="778F91"/>
                </a:solidFill>
                <a:latin typeface="+mn-lt"/>
                <a:ea typeface="+mn-ea"/>
                <a:cs typeface="+mn-cs"/>
                <a:sym typeface="Skia Regular"/>
              </a:defRPr>
            </a:lvl3pPr>
            <a:lvl4pPr algn="l" defTabSz="584200">
              <a:lnSpc>
                <a:spcPct val="110000"/>
              </a:lnSpc>
              <a:spcBef>
                <a:spcPts val="2000"/>
              </a:spcBef>
              <a:defRPr sz="2800" i="1">
                <a:solidFill>
                  <a:srgbClr val="778F91"/>
                </a:solidFill>
                <a:latin typeface="+mn-lt"/>
                <a:ea typeface="+mn-ea"/>
                <a:cs typeface="+mn-cs"/>
                <a:sym typeface="Skia Regular"/>
              </a:defRPr>
            </a:lvl4pPr>
            <a:lvl5pPr algn="l" defTabSz="584200">
              <a:lnSpc>
                <a:spcPct val="110000"/>
              </a:lnSpc>
              <a:spcBef>
                <a:spcPts val="2000"/>
              </a:spcBef>
              <a:defRPr sz="2800" i="1">
                <a:solidFill>
                  <a:srgbClr val="778F91"/>
                </a:solidFill>
                <a:latin typeface="+mn-lt"/>
                <a:ea typeface="+mn-ea"/>
                <a:cs typeface="+mn-cs"/>
                <a:sym typeface="Skia Regular"/>
              </a:defRPr>
            </a:lvl5pPr>
            <a:lvl6pPr algn="ctr" defTabSz="584200">
              <a:lnSpc>
                <a:spcPct val="110000"/>
              </a:lnSpc>
              <a:spcBef>
                <a:spcPts val="2000"/>
              </a:spcBef>
              <a:defRPr sz="2800" i="1">
                <a:solidFill>
                  <a:srgbClr val="778F91"/>
                </a:solidFill>
                <a:latin typeface="+mn-lt"/>
                <a:ea typeface="+mn-ea"/>
                <a:cs typeface="+mn-cs"/>
                <a:sym typeface="Skia Regular"/>
              </a:defRPr>
            </a:lvl6pPr>
            <a:lvl7pPr algn="ctr" defTabSz="584200">
              <a:lnSpc>
                <a:spcPct val="110000"/>
              </a:lnSpc>
              <a:spcBef>
                <a:spcPts val="2000"/>
              </a:spcBef>
              <a:defRPr sz="2800" i="1">
                <a:solidFill>
                  <a:srgbClr val="778F91"/>
                </a:solidFill>
                <a:latin typeface="+mn-lt"/>
                <a:ea typeface="+mn-ea"/>
                <a:cs typeface="+mn-cs"/>
                <a:sym typeface="Skia Regular"/>
              </a:defRPr>
            </a:lvl7pPr>
            <a:lvl8pPr algn="ctr" defTabSz="584200">
              <a:lnSpc>
                <a:spcPct val="110000"/>
              </a:lnSpc>
              <a:spcBef>
                <a:spcPts val="2000"/>
              </a:spcBef>
              <a:defRPr sz="2800" i="1">
                <a:solidFill>
                  <a:srgbClr val="778F91"/>
                </a:solidFill>
                <a:latin typeface="+mn-lt"/>
                <a:ea typeface="+mn-ea"/>
                <a:cs typeface="+mn-cs"/>
                <a:sym typeface="Skia Regular"/>
              </a:defRPr>
            </a:lvl8pPr>
            <a:lvl9pPr algn="ctr" defTabSz="584200">
              <a:lnSpc>
                <a:spcPct val="110000"/>
              </a:lnSpc>
              <a:spcBef>
                <a:spcPts val="2000"/>
              </a:spcBef>
              <a:defRPr sz="2800" i="1">
                <a:solidFill>
                  <a:srgbClr val="778F91"/>
                </a:solidFill>
                <a:latin typeface="+mn-lt"/>
                <a:ea typeface="+mn-ea"/>
                <a:cs typeface="+mn-cs"/>
                <a:sym typeface="Skia Regular"/>
              </a:defRPr>
            </a:lvl9pPr>
          </a:lstStyle>
          <a:p>
            <a:endParaRPr lang="en-GB" altLang="zh-CN" dirty="0"/>
          </a:p>
        </p:txBody>
      </p:sp>
      <p:sp>
        <p:nvSpPr>
          <p:cNvPr id="11" name="文本占位符 10">
            <a:extLst>
              <a:ext uri="{FF2B5EF4-FFF2-40B4-BE49-F238E27FC236}">
                <a16:creationId xmlns:a16="http://schemas.microsoft.com/office/drawing/2014/main" id="{139CAD1F-2A3B-B54E-953E-6184CFC31C5D}"/>
              </a:ext>
            </a:extLst>
          </p:cNvPr>
          <p:cNvSpPr>
            <a:spLocks noGrp="1"/>
          </p:cNvSpPr>
          <p:nvPr>
            <p:ph type="body" idx="1"/>
          </p:nvPr>
        </p:nvSpPr>
        <p:spPr>
          <a:xfrm>
            <a:off x="600075" y="3097285"/>
            <a:ext cx="11804650" cy="5032229"/>
          </a:xfrm>
        </p:spPr>
        <p:txBody>
          <a:bodyPr/>
          <a:lstStyle/>
          <a:p>
            <a:pPr marL="285750" indent="-285750" algn="just">
              <a:buFont typeface="Arial" panose="020B0604020202020204" pitchFamily="34" charset="0"/>
              <a:buChar char="•"/>
            </a:pPr>
            <a:r>
              <a:rPr lang="en-US" altLang="zh-CN" sz="2800" dirty="0">
                <a:solidFill>
                  <a:srgbClr val="778F91"/>
                </a:solidFill>
                <a:latin typeface="+mj-lt"/>
                <a:ea typeface="+mj-ea"/>
                <a:cs typeface="+mj-cs"/>
                <a:sym typeface="American Typewriter"/>
              </a:rPr>
              <a:t>the </a:t>
            </a:r>
            <a:r>
              <a:rPr lang="en-US" altLang="zh-CN" sz="2800" u="sng" dirty="0">
                <a:solidFill>
                  <a:srgbClr val="778F91"/>
                </a:solidFill>
                <a:latin typeface="+mj-lt"/>
                <a:ea typeface="+mj-ea"/>
                <a:cs typeface="+mj-cs"/>
                <a:sym typeface="American Typewriter"/>
              </a:rPr>
              <a:t>late Qing Dynasty</a:t>
            </a:r>
            <a:r>
              <a:rPr lang="zh-CN" altLang="en-US" sz="2800" u="sng" dirty="0">
                <a:solidFill>
                  <a:srgbClr val="778F91"/>
                </a:solidFill>
                <a:latin typeface="+mj-lt"/>
                <a:ea typeface="+mj-ea"/>
                <a:cs typeface="+mj-cs"/>
                <a:sym typeface="American Typewriter"/>
              </a:rPr>
              <a:t> </a:t>
            </a:r>
            <a:r>
              <a:rPr lang="en-US" altLang="zh-CN" sz="2800" dirty="0">
                <a:solidFill>
                  <a:srgbClr val="778F91"/>
                </a:solidFill>
                <a:latin typeface="+mj-lt"/>
                <a:ea typeface="+mj-ea"/>
                <a:cs typeface="+mj-cs"/>
                <a:sym typeface="American Typewriter"/>
              </a:rPr>
              <a:t>(1840 — 1912):</a:t>
            </a:r>
          </a:p>
          <a:p>
            <a:pPr marL="285750" indent="-285750" algn="just">
              <a:buFont typeface="Arial" panose="020B0604020202020204" pitchFamily="34" charset="0"/>
              <a:buChar char="•"/>
            </a:pPr>
            <a:r>
              <a:rPr lang="en-US" altLang="zh-CN" sz="2000" spc="-56" dirty="0">
                <a:solidFill>
                  <a:srgbClr val="93816D"/>
                </a:solidFill>
              </a:rPr>
              <a:t>the Opium War (4 September 1839 – 29 August 1842) a series of wars of aggression against China by the British, French and Eight Allied forces</a:t>
            </a:r>
          </a:p>
          <a:p>
            <a:pPr marL="285750" indent="-285750" algn="just">
              <a:buFont typeface="Arial" panose="020B0604020202020204" pitchFamily="34" charset="0"/>
              <a:buChar char="•"/>
            </a:pPr>
            <a:r>
              <a:rPr lang="en-US" altLang="zh-CN" sz="2800" dirty="0">
                <a:solidFill>
                  <a:srgbClr val="778F91"/>
                </a:solidFill>
                <a:latin typeface="+mj-lt"/>
                <a:ea typeface="+mj-ea"/>
                <a:cs typeface="+mj-cs"/>
              </a:rPr>
              <a:t>the Republic of China</a:t>
            </a:r>
            <a:r>
              <a:rPr lang="zh-CN" altLang="en-US" sz="2800" dirty="0">
                <a:solidFill>
                  <a:srgbClr val="778F91"/>
                </a:solidFill>
                <a:latin typeface="+mj-lt"/>
                <a:ea typeface="+mj-ea"/>
                <a:cs typeface="+mj-cs"/>
              </a:rPr>
              <a:t> </a:t>
            </a:r>
            <a:r>
              <a:rPr lang="en-US" altLang="zh-CN" sz="2800" dirty="0">
                <a:solidFill>
                  <a:srgbClr val="778F91"/>
                </a:solidFill>
                <a:latin typeface="+mj-lt"/>
                <a:ea typeface="+mj-ea"/>
                <a:cs typeface="+mj-cs"/>
              </a:rPr>
              <a:t>(1912 — 1949):</a:t>
            </a:r>
            <a:r>
              <a:rPr lang="en-US" altLang="zh-CN" spc="-56" dirty="0">
                <a:solidFill>
                  <a:srgbClr val="93816D"/>
                </a:solidFill>
              </a:rPr>
              <a:t> </a:t>
            </a:r>
          </a:p>
          <a:p>
            <a:pPr marL="285750" indent="-285750" algn="just">
              <a:buFont typeface="Arial" panose="020B0604020202020204" pitchFamily="34" charset="0"/>
              <a:buChar char="•"/>
            </a:pPr>
            <a:r>
              <a:rPr lang="en-US" altLang="zh-CN" sz="2000" spc="-56" dirty="0">
                <a:solidFill>
                  <a:srgbClr val="93816D"/>
                </a:solidFill>
              </a:rPr>
              <a:t>Northern Expedition army and the Red Army in the Soviet area </a:t>
            </a:r>
          </a:p>
          <a:p>
            <a:pPr marL="285750" indent="-285750" algn="just">
              <a:buFont typeface="Arial" panose="020B0604020202020204" pitchFamily="34" charset="0"/>
              <a:buChar char="•"/>
            </a:pPr>
            <a:r>
              <a:rPr lang="en-GB" altLang="zh-CN" sz="2000" spc="-56" dirty="0">
                <a:solidFill>
                  <a:srgbClr val="93816D"/>
                </a:solidFill>
              </a:rPr>
              <a:t>War of Resistance against Japanese Aggression</a:t>
            </a:r>
            <a:r>
              <a:rPr lang="zh-CN" altLang="en-US" sz="2000" spc="-56" dirty="0">
                <a:solidFill>
                  <a:srgbClr val="93816D"/>
                </a:solidFill>
              </a:rPr>
              <a:t> </a:t>
            </a:r>
            <a:r>
              <a:rPr lang="en-US" altLang="zh-CN" sz="2000" spc="-56" dirty="0">
                <a:solidFill>
                  <a:srgbClr val="93816D"/>
                </a:solidFill>
              </a:rPr>
              <a:t>&amp;</a:t>
            </a:r>
            <a:r>
              <a:rPr lang="zh-CN" altLang="en-US" sz="2000" spc="-56" dirty="0">
                <a:solidFill>
                  <a:srgbClr val="93816D"/>
                </a:solidFill>
              </a:rPr>
              <a:t> </a:t>
            </a:r>
            <a:r>
              <a:rPr lang="en-US" altLang="zh-CN" sz="2000" spc="-56" dirty="0">
                <a:solidFill>
                  <a:srgbClr val="93816D"/>
                </a:solidFill>
              </a:rPr>
              <a:t>the</a:t>
            </a:r>
            <a:r>
              <a:rPr lang="zh-CN" altLang="en-US" sz="2000" spc="-56" dirty="0">
                <a:solidFill>
                  <a:srgbClr val="93816D"/>
                </a:solidFill>
              </a:rPr>
              <a:t> </a:t>
            </a:r>
            <a:r>
              <a:rPr lang="en-US" altLang="zh-CN" sz="2000" spc="-56" dirty="0">
                <a:solidFill>
                  <a:srgbClr val="93816D"/>
                </a:solidFill>
              </a:rPr>
              <a:t>trial</a:t>
            </a:r>
          </a:p>
          <a:p>
            <a:pPr marL="285750" indent="-285750" algn="just">
              <a:buFont typeface="Arial" panose="020B0604020202020204" pitchFamily="34" charset="0"/>
              <a:buChar char="•"/>
            </a:pPr>
            <a:r>
              <a:rPr lang="en-US" altLang="zh-CN" sz="2000" spc="-56" dirty="0">
                <a:solidFill>
                  <a:srgbClr val="93816D"/>
                </a:solidFill>
              </a:rPr>
              <a:t>Civil war. In the armistice negotiation between the Kuomintang and the Communist Party, which was "mediated" by Marshall of the United States, many translators from both the Kuomintang and the Communist Party participated in the negotiation. </a:t>
            </a:r>
          </a:p>
        </p:txBody>
      </p:sp>
    </p:spTree>
    <p:extLst>
      <p:ext uri="{BB962C8B-B14F-4D97-AF65-F5344CB8AC3E}">
        <p14:creationId xmlns:p14="http://schemas.microsoft.com/office/powerpoint/2010/main" val="31344553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AF30FE-072B-A544-9A9A-E49FE2C8FFB8}"/>
              </a:ext>
            </a:extLst>
          </p:cNvPr>
          <p:cNvSpPr>
            <a:spLocks noGrp="1"/>
          </p:cNvSpPr>
          <p:nvPr>
            <p:ph type="title"/>
          </p:nvPr>
        </p:nvSpPr>
        <p:spPr/>
        <p:txBody>
          <a:bodyPr/>
          <a:lstStyle/>
          <a:p>
            <a:pPr algn="ctr" defTabSz="584200">
              <a:lnSpc>
                <a:spcPct val="80000"/>
              </a:lnSpc>
            </a:pPr>
            <a:r>
              <a:rPr lang="en-US" altLang="zh-CN" sz="3600" b="0" dirty="0">
                <a:solidFill>
                  <a:srgbClr val="778F91"/>
                </a:solidFill>
                <a:effectLst/>
                <a:latin typeface="+mj-lt"/>
                <a:ea typeface="+mj-ea"/>
                <a:cs typeface="+mj-cs"/>
                <a:sym typeface="American Typewriter"/>
              </a:rPr>
              <a:t>1.2 Interpretation in Translating Science Works</a:t>
            </a:r>
            <a:endParaRPr lang="zh-CN" altLang="zh-CN" sz="3600" b="0" dirty="0">
              <a:solidFill>
                <a:srgbClr val="778F91"/>
              </a:solidFill>
              <a:effectLst/>
              <a:latin typeface="+mj-lt"/>
              <a:ea typeface="+mj-ea"/>
              <a:cs typeface="+mj-cs"/>
              <a:sym typeface="American Typewriter"/>
            </a:endParaRPr>
          </a:p>
        </p:txBody>
      </p:sp>
      <p:sp>
        <p:nvSpPr>
          <p:cNvPr id="3" name="文本占位符 2">
            <a:extLst>
              <a:ext uri="{FF2B5EF4-FFF2-40B4-BE49-F238E27FC236}">
                <a16:creationId xmlns:a16="http://schemas.microsoft.com/office/drawing/2014/main" id="{B13FC058-B79C-4E4C-8790-570A93790664}"/>
              </a:ext>
            </a:extLst>
          </p:cNvPr>
          <p:cNvSpPr>
            <a:spLocks noGrp="1"/>
          </p:cNvSpPr>
          <p:nvPr>
            <p:ph type="body" idx="1"/>
          </p:nvPr>
        </p:nvSpPr>
        <p:spPr>
          <a:xfrm>
            <a:off x="965200" y="2328863"/>
            <a:ext cx="11074400" cy="1524000"/>
          </a:xfrm>
        </p:spPr>
        <p:txBody>
          <a:bodyPr/>
          <a:lstStyle/>
          <a:p>
            <a:pPr marL="285750" indent="-285750">
              <a:buFont typeface="Arial" panose="020B0604020202020204" pitchFamily="34" charset="0"/>
              <a:buChar char="•"/>
            </a:pPr>
            <a:r>
              <a:rPr lang="en-US" altLang="zh-CN" sz="2400" spc="-56" dirty="0">
                <a:solidFill>
                  <a:srgbClr val="93816D"/>
                </a:solidFill>
              </a:rPr>
              <a:t>In the late Ming and early Qing Dynasties, missionary </a:t>
            </a:r>
            <a:r>
              <a:rPr lang="en-US" altLang="zh-CN" sz="2400" u="sng" spc="-56" dirty="0">
                <a:solidFill>
                  <a:srgbClr val="93816D"/>
                </a:solidFill>
              </a:rPr>
              <a:t>Matteo Ricci</a:t>
            </a:r>
            <a:r>
              <a:rPr lang="en-US" altLang="zh-CN" sz="2400" spc="-56" dirty="0">
                <a:solidFill>
                  <a:srgbClr val="93816D"/>
                </a:solidFill>
              </a:rPr>
              <a:t> and Chinese scientists </a:t>
            </a:r>
            <a:r>
              <a:rPr lang="en-US" altLang="zh-CN" sz="2400" u="sng" spc="-56" dirty="0">
                <a:solidFill>
                  <a:srgbClr val="93816D"/>
                </a:solidFill>
              </a:rPr>
              <a:t>Xu </a:t>
            </a:r>
            <a:r>
              <a:rPr lang="en-US" altLang="zh-CN" sz="2400" u="sng" spc="-56" dirty="0" err="1">
                <a:solidFill>
                  <a:srgbClr val="93816D"/>
                </a:solidFill>
              </a:rPr>
              <a:t>Guangqi</a:t>
            </a:r>
            <a:r>
              <a:rPr lang="en-US" altLang="zh-CN" sz="2400" u="sng" spc="-56" dirty="0">
                <a:solidFill>
                  <a:srgbClr val="93816D"/>
                </a:solidFill>
              </a:rPr>
              <a:t> </a:t>
            </a:r>
            <a:r>
              <a:rPr lang="en-US" altLang="zh-CN" sz="2400" spc="-56" dirty="0">
                <a:solidFill>
                  <a:srgbClr val="93816D"/>
                </a:solidFill>
              </a:rPr>
              <a:t>and </a:t>
            </a:r>
            <a:r>
              <a:rPr lang="en-US" altLang="zh-CN" sz="2400" u="sng" spc="-56" dirty="0">
                <a:solidFill>
                  <a:srgbClr val="93816D"/>
                </a:solidFill>
              </a:rPr>
              <a:t>Li </a:t>
            </a:r>
            <a:r>
              <a:rPr lang="en-US" altLang="zh-CN" sz="2400" u="sng" spc="-56" dirty="0" err="1">
                <a:solidFill>
                  <a:srgbClr val="93816D"/>
                </a:solidFill>
              </a:rPr>
              <a:t>Zhizao</a:t>
            </a:r>
            <a:r>
              <a:rPr lang="en-US" altLang="zh-CN" sz="2400" u="sng" spc="-56" dirty="0">
                <a:solidFill>
                  <a:srgbClr val="93816D"/>
                </a:solidFill>
              </a:rPr>
              <a:t> </a:t>
            </a:r>
            <a:r>
              <a:rPr lang="en-US" altLang="zh-CN" sz="2400" spc="-56" dirty="0">
                <a:solidFill>
                  <a:srgbClr val="93816D"/>
                </a:solidFill>
              </a:rPr>
              <a:t>set off the climax of China's first scientific translation. </a:t>
            </a:r>
            <a:endParaRPr lang="zh-CN" altLang="zh-CN" sz="2400" spc="-56" dirty="0">
              <a:solidFill>
                <a:srgbClr val="93816D"/>
              </a:solidFill>
            </a:endParaRPr>
          </a:p>
        </p:txBody>
      </p:sp>
      <p:pic>
        <p:nvPicPr>
          <p:cNvPr id="3074" name="Picture 2">
            <a:extLst>
              <a:ext uri="{FF2B5EF4-FFF2-40B4-BE49-F238E27FC236}">
                <a16:creationId xmlns:a16="http://schemas.microsoft.com/office/drawing/2014/main" id="{8CF0848A-E74E-8D47-8757-C3A4AAF9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4071260"/>
            <a:ext cx="3328913" cy="4381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Xu Guangqi | Chinese official | Britannica">
            <a:extLst>
              <a:ext uri="{FF2B5EF4-FFF2-40B4-BE49-F238E27FC236}">
                <a16:creationId xmlns:a16="http://schemas.microsoft.com/office/drawing/2014/main" id="{2D026931-F740-8B4A-97A4-7EFFB18D15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71" t="16406" r="28954"/>
          <a:stretch/>
        </p:blipFill>
        <p:spPr bwMode="auto">
          <a:xfrm>
            <a:off x="5430838" y="4071260"/>
            <a:ext cx="2564406" cy="4381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李之藻">
            <a:extLst>
              <a:ext uri="{FF2B5EF4-FFF2-40B4-BE49-F238E27FC236}">
                <a16:creationId xmlns:a16="http://schemas.microsoft.com/office/drawing/2014/main" id="{F44C278A-0A7D-4B45-B81B-6EB977D7F8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469" y="4071260"/>
            <a:ext cx="35052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361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AF30FE-072B-A544-9A9A-E49FE2C8FFB8}"/>
              </a:ext>
            </a:extLst>
          </p:cNvPr>
          <p:cNvSpPr>
            <a:spLocks noGrp="1"/>
          </p:cNvSpPr>
          <p:nvPr>
            <p:ph type="title"/>
          </p:nvPr>
        </p:nvSpPr>
        <p:spPr/>
        <p:txBody>
          <a:bodyPr/>
          <a:lstStyle/>
          <a:p>
            <a:pPr algn="ctr" defTabSz="584200">
              <a:lnSpc>
                <a:spcPct val="80000"/>
              </a:lnSpc>
            </a:pPr>
            <a:r>
              <a:rPr lang="en-US" altLang="zh-CN" sz="3600" b="0" dirty="0">
                <a:solidFill>
                  <a:srgbClr val="778F91"/>
                </a:solidFill>
                <a:effectLst/>
                <a:latin typeface="+mj-lt"/>
                <a:ea typeface="+mj-ea"/>
                <a:cs typeface="+mj-cs"/>
                <a:sym typeface="American Typewriter"/>
              </a:rPr>
              <a:t>1.2 Interpretation in Translating Science Works</a:t>
            </a:r>
            <a:endParaRPr lang="zh-CN" altLang="zh-CN" sz="3600" b="0" dirty="0">
              <a:solidFill>
                <a:srgbClr val="778F91"/>
              </a:solidFill>
              <a:effectLst/>
              <a:latin typeface="+mj-lt"/>
              <a:ea typeface="+mj-ea"/>
              <a:cs typeface="+mj-cs"/>
              <a:sym typeface="American Typewriter"/>
            </a:endParaRPr>
          </a:p>
        </p:txBody>
      </p:sp>
      <p:sp>
        <p:nvSpPr>
          <p:cNvPr id="11" name="文本占位符 2">
            <a:extLst>
              <a:ext uri="{FF2B5EF4-FFF2-40B4-BE49-F238E27FC236}">
                <a16:creationId xmlns:a16="http://schemas.microsoft.com/office/drawing/2014/main" id="{26E38C5E-CEA7-D643-AA5B-3C487D1AE104}"/>
              </a:ext>
            </a:extLst>
          </p:cNvPr>
          <p:cNvSpPr>
            <a:spLocks noGrp="1"/>
          </p:cNvSpPr>
          <p:nvPr>
            <p:ph type="body" idx="1"/>
          </p:nvPr>
        </p:nvSpPr>
        <p:spPr>
          <a:xfrm>
            <a:off x="965200" y="2921000"/>
            <a:ext cx="11074400" cy="6172200"/>
          </a:xfrm>
        </p:spPr>
        <p:txBody>
          <a:bodyPr/>
          <a:lstStyle/>
          <a:p>
            <a:pPr marL="342900" indent="-342900">
              <a:buFont typeface="Arial" panose="020B0604020202020204" pitchFamily="34" charset="0"/>
              <a:buChar char="•"/>
            </a:pPr>
            <a:r>
              <a:rPr lang="en-US" altLang="zh-CN" sz="2400" spc="-56" dirty="0">
                <a:solidFill>
                  <a:srgbClr val="93816D"/>
                </a:solidFill>
              </a:rPr>
              <a:t>During the more than 100 years from the missionaries of </a:t>
            </a:r>
            <a:r>
              <a:rPr lang="en-US" altLang="zh-CN" sz="2400" spc="-56" dirty="0" err="1">
                <a:solidFill>
                  <a:srgbClr val="93816D"/>
                </a:solidFill>
              </a:rPr>
              <a:t>Wanli</a:t>
            </a:r>
            <a:r>
              <a:rPr lang="en-US" altLang="zh-CN" sz="2400" spc="-56" dirty="0">
                <a:solidFill>
                  <a:srgbClr val="93816D"/>
                </a:solidFill>
              </a:rPr>
              <a:t> Dynasty in the Ming Dynasty to the prohibition of religion in </a:t>
            </a:r>
            <a:r>
              <a:rPr lang="en-US" altLang="zh-CN" sz="2400" spc="-56" dirty="0" err="1">
                <a:solidFill>
                  <a:srgbClr val="93816D"/>
                </a:solidFill>
              </a:rPr>
              <a:t>Yongzheng</a:t>
            </a:r>
            <a:r>
              <a:rPr lang="en-US" altLang="zh-CN" sz="2400" spc="-56" dirty="0">
                <a:solidFill>
                  <a:srgbClr val="93816D"/>
                </a:solidFill>
              </a:rPr>
              <a:t> Dynasty in the Qing Dynasty, foreign missionaries and Chinese people who are enthusiastic about western science jointly translated and published more than 170 kinds of science books. At that time, none of the Chinese knew a foreign language. </a:t>
            </a:r>
          </a:p>
          <a:p>
            <a:pPr marL="342900" indent="-342900">
              <a:buFont typeface="Arial" panose="020B0604020202020204" pitchFamily="34" charset="0"/>
              <a:buChar char="•"/>
            </a:pPr>
            <a:r>
              <a:rPr lang="en-US" altLang="zh-CN" sz="2400" spc="-56" dirty="0">
                <a:solidFill>
                  <a:srgbClr val="93816D"/>
                </a:solidFill>
              </a:rPr>
              <a:t>Although missionaries usually learned Chinese before and after coming to China, they were still reluctant to deal with general daily dialogue. </a:t>
            </a:r>
          </a:p>
          <a:p>
            <a:pPr marL="342900" indent="-342900">
              <a:buFont typeface="Arial" panose="020B0604020202020204" pitchFamily="34" charset="0"/>
              <a:buChar char="•"/>
            </a:pPr>
            <a:r>
              <a:rPr lang="en-US" altLang="zh-CN" sz="2400" spc="-56" dirty="0">
                <a:solidFill>
                  <a:srgbClr val="93816D"/>
                </a:solidFill>
              </a:rPr>
              <a:t>Therefore, many versions, especially the widely circulated famous works, were usually translated by </a:t>
            </a:r>
            <a:r>
              <a:rPr lang="en-US" altLang="zh-CN" sz="2400" b="1" spc="-56" dirty="0">
                <a:solidFill>
                  <a:srgbClr val="93816D"/>
                </a:solidFill>
              </a:rPr>
              <a:t>cooperation</a:t>
            </a:r>
            <a:r>
              <a:rPr lang="en-US" altLang="zh-CN" sz="2400" spc="-56" dirty="0">
                <a:solidFill>
                  <a:srgbClr val="93816D"/>
                </a:solidFill>
              </a:rPr>
              <a:t>. That is, it was interpreted by foreign missionaries and written by Chinese scholar bureaucrats, and then proofread and polished repeatedly by foreign missionaries and Chinese scholar bureaucrats. </a:t>
            </a:r>
          </a:p>
          <a:p>
            <a:pPr marL="285750" indent="-285750">
              <a:buFont typeface="Arial" panose="020B0604020202020204" pitchFamily="34" charset="0"/>
              <a:buChar char="•"/>
            </a:pPr>
            <a:endParaRPr kumimoji="1" lang="zh-CN" altLang="en-US" dirty="0"/>
          </a:p>
        </p:txBody>
      </p:sp>
    </p:spTree>
    <p:extLst>
      <p:ext uri="{BB962C8B-B14F-4D97-AF65-F5344CB8AC3E}">
        <p14:creationId xmlns:p14="http://schemas.microsoft.com/office/powerpoint/2010/main" val="2918171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DDBD2A-FB08-224F-AD56-EAD277F73F12}"/>
              </a:ext>
            </a:extLst>
          </p:cNvPr>
          <p:cNvSpPr>
            <a:spLocks noGrp="1"/>
          </p:cNvSpPr>
          <p:nvPr>
            <p:ph type="title"/>
          </p:nvPr>
        </p:nvSpPr>
        <p:spPr/>
        <p:txBody>
          <a:bodyPr/>
          <a:lstStyle/>
          <a:p>
            <a:r>
              <a:rPr kumimoji="1" lang="en-GB" altLang="zh-CN" sz="4000" i="1" dirty="0"/>
              <a:t>Introduction to Astronomy</a:t>
            </a:r>
            <a:r>
              <a:rPr kumimoji="1" lang="en-GB" altLang="zh-CN" sz="4000" dirty="0"/>
              <a:t>, </a:t>
            </a:r>
            <a:br>
              <a:rPr kumimoji="1" lang="en-GB" altLang="zh-CN" sz="4000" dirty="0"/>
            </a:br>
            <a:r>
              <a:rPr kumimoji="1" lang="en-GB" altLang="zh-CN" sz="4000" dirty="0"/>
              <a:t>translated by Xu </a:t>
            </a:r>
            <a:r>
              <a:rPr kumimoji="1" lang="en-GB" altLang="zh-CN" sz="4000" dirty="0" err="1"/>
              <a:t>Guangqi</a:t>
            </a:r>
            <a:endParaRPr kumimoji="1" lang="zh-CN" altLang="en-US" sz="4000" dirty="0"/>
          </a:p>
        </p:txBody>
      </p:sp>
      <p:pic>
        <p:nvPicPr>
          <p:cNvPr id="6" name="Picture 4">
            <a:extLst>
              <a:ext uri="{FF2B5EF4-FFF2-40B4-BE49-F238E27FC236}">
                <a16:creationId xmlns:a16="http://schemas.microsoft.com/office/drawing/2014/main" id="{2FEEEF47-257C-D049-ACA6-DC95EB7EA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987" y="2659101"/>
            <a:ext cx="6600825" cy="614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547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4A0D0-4632-0C4F-B0FB-9764CA37AADC}"/>
              </a:ext>
            </a:extLst>
          </p:cNvPr>
          <p:cNvSpPr>
            <a:spLocks noGrp="1"/>
          </p:cNvSpPr>
          <p:nvPr>
            <p:ph type="title"/>
          </p:nvPr>
        </p:nvSpPr>
        <p:spPr/>
        <p:txBody>
          <a:bodyPr/>
          <a:lstStyle/>
          <a:p>
            <a:pPr algn="ctr" defTabSz="584200">
              <a:lnSpc>
                <a:spcPct val="80000"/>
              </a:lnSpc>
            </a:pPr>
            <a:r>
              <a:rPr lang="en-US" altLang="zh-CN" sz="3600" b="0" dirty="0">
                <a:solidFill>
                  <a:srgbClr val="778F91"/>
                </a:solidFill>
                <a:effectLst/>
                <a:latin typeface="+mj-lt"/>
                <a:ea typeface="+mj-ea"/>
                <a:cs typeface="+mj-cs"/>
                <a:sym typeface="American Typewriter"/>
              </a:rPr>
              <a:t>1.3 Interpretating in Translating Literary Works</a:t>
            </a:r>
            <a:endParaRPr lang="zh-CN" altLang="zh-CN" sz="3600" b="0" dirty="0">
              <a:solidFill>
                <a:srgbClr val="778F91"/>
              </a:solidFill>
              <a:effectLst/>
              <a:latin typeface="+mj-lt"/>
              <a:ea typeface="+mj-ea"/>
              <a:cs typeface="+mj-cs"/>
              <a:sym typeface="American Typewriter"/>
            </a:endParaRPr>
          </a:p>
        </p:txBody>
      </p:sp>
      <p:sp>
        <p:nvSpPr>
          <p:cNvPr id="3" name="文本占位符 2">
            <a:extLst>
              <a:ext uri="{FF2B5EF4-FFF2-40B4-BE49-F238E27FC236}">
                <a16:creationId xmlns:a16="http://schemas.microsoft.com/office/drawing/2014/main" id="{439FBE04-177B-6C42-AB86-B3D2F2566E11}"/>
              </a:ext>
            </a:extLst>
          </p:cNvPr>
          <p:cNvSpPr>
            <a:spLocks noGrp="1"/>
          </p:cNvSpPr>
          <p:nvPr>
            <p:ph type="body" idx="1"/>
          </p:nvPr>
        </p:nvSpPr>
        <p:spPr>
          <a:xfrm>
            <a:off x="1306094" y="6912700"/>
            <a:ext cx="10392611" cy="2016863"/>
          </a:xfrm>
        </p:spPr>
        <p:txBody>
          <a:bodyPr/>
          <a:lstStyle/>
          <a:p>
            <a:pPr marL="342900" indent="-342900">
              <a:buFont typeface="Arial" panose="020B0604020202020204" pitchFamily="34" charset="0"/>
              <a:buChar char="•"/>
            </a:pPr>
            <a:r>
              <a:rPr lang="en-US" altLang="zh-CN" sz="2400" spc="-56" dirty="0">
                <a:solidFill>
                  <a:srgbClr val="93816D"/>
                </a:solidFill>
                <a:latin typeface="Lucida Grande"/>
                <a:ea typeface="Lucida Grande"/>
                <a:cs typeface="Lucida Grande"/>
              </a:rPr>
              <a:t>A large number of translation and introduction of foreign literature began at the turn of the 19th and 20th centuries. </a:t>
            </a:r>
          </a:p>
          <a:p>
            <a:pPr marL="342900" indent="-342900">
              <a:buFont typeface="Arial" panose="020B0604020202020204" pitchFamily="34" charset="0"/>
              <a:buChar char="•"/>
            </a:pPr>
            <a:r>
              <a:rPr lang="en-US" altLang="zh-CN" sz="2400" spc="-56" dirty="0">
                <a:solidFill>
                  <a:srgbClr val="93816D"/>
                </a:solidFill>
                <a:latin typeface="Lucida Grande"/>
                <a:ea typeface="Lucida Grande"/>
                <a:cs typeface="Lucida Grande"/>
              </a:rPr>
              <a:t>In 1899, Lin Shu translated the remains of the </a:t>
            </a:r>
            <a:r>
              <a:rPr lang="en-US" altLang="zh-CN" sz="2400" b="1" i="1" spc="-56" dirty="0">
                <a:solidFill>
                  <a:srgbClr val="93816D"/>
                </a:solidFill>
                <a:latin typeface="Lucida Grande"/>
                <a:ea typeface="Lucida Grande"/>
                <a:cs typeface="Lucida Grande"/>
              </a:rPr>
              <a:t>Camellia in Paris </a:t>
            </a:r>
            <a:r>
              <a:rPr lang="en-US" altLang="zh-CN" sz="2400" spc="-56" dirty="0">
                <a:solidFill>
                  <a:srgbClr val="93816D"/>
                </a:solidFill>
                <a:latin typeface="Lucida Grande"/>
                <a:ea typeface="Lucida Grande"/>
                <a:cs typeface="Lucida Grande"/>
              </a:rPr>
              <a:t>by French little Dumas, which can be regarded as the first work passed on to China by the translator of European literary classics.</a:t>
            </a:r>
            <a:endParaRPr lang="zh-CN" altLang="zh-CN" sz="2400" spc="-56" dirty="0">
              <a:solidFill>
                <a:srgbClr val="93816D"/>
              </a:solidFill>
              <a:latin typeface="Lucida Grande"/>
              <a:ea typeface="Lucida Grande"/>
              <a:cs typeface="Lucida Grande"/>
            </a:endParaRPr>
          </a:p>
        </p:txBody>
      </p:sp>
      <p:pic>
        <p:nvPicPr>
          <p:cNvPr id="6146" name="Picture 2">
            <a:extLst>
              <a:ext uri="{FF2B5EF4-FFF2-40B4-BE49-F238E27FC236}">
                <a16:creationId xmlns:a16="http://schemas.microsoft.com/office/drawing/2014/main" id="{8F6D6BB0-13F1-944B-83AC-A9C07B464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240" y="2622442"/>
            <a:ext cx="2890189" cy="3922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7B0A58F-337A-6B4D-BD67-CB497EA41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786" y="2911642"/>
            <a:ext cx="5021174" cy="35482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635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4A0D0-4632-0C4F-B0FB-9764CA37AADC}"/>
              </a:ext>
            </a:extLst>
          </p:cNvPr>
          <p:cNvSpPr>
            <a:spLocks noGrp="1"/>
          </p:cNvSpPr>
          <p:nvPr>
            <p:ph type="title"/>
          </p:nvPr>
        </p:nvSpPr>
        <p:spPr/>
        <p:txBody>
          <a:bodyPr/>
          <a:lstStyle/>
          <a:p>
            <a:pPr algn="ctr" defTabSz="584200">
              <a:lnSpc>
                <a:spcPct val="80000"/>
              </a:lnSpc>
            </a:pPr>
            <a:r>
              <a:rPr lang="en-US" altLang="zh-CN" sz="3600" b="0" dirty="0">
                <a:solidFill>
                  <a:srgbClr val="778F91"/>
                </a:solidFill>
                <a:effectLst/>
                <a:latin typeface="+mj-lt"/>
                <a:ea typeface="+mj-ea"/>
                <a:cs typeface="+mj-cs"/>
                <a:sym typeface="American Typewriter"/>
              </a:rPr>
              <a:t>1.3 Interpretating in Translating Literary Works</a:t>
            </a:r>
            <a:endParaRPr lang="zh-CN" altLang="zh-CN" sz="3600" b="0" dirty="0">
              <a:solidFill>
                <a:srgbClr val="778F91"/>
              </a:solidFill>
              <a:effectLst/>
              <a:latin typeface="+mj-lt"/>
              <a:ea typeface="+mj-ea"/>
              <a:cs typeface="+mj-cs"/>
              <a:sym typeface="American Typewriter"/>
            </a:endParaRPr>
          </a:p>
        </p:txBody>
      </p:sp>
      <p:pic>
        <p:nvPicPr>
          <p:cNvPr id="6146" name="Picture 2">
            <a:extLst>
              <a:ext uri="{FF2B5EF4-FFF2-40B4-BE49-F238E27FC236}">
                <a16:creationId xmlns:a16="http://schemas.microsoft.com/office/drawing/2014/main" id="{8F6D6BB0-13F1-944B-83AC-A9C07B464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68" y="3186774"/>
            <a:ext cx="3310023" cy="4492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BFEE690F-3088-CD42-8FB0-1C4D6DF0C4D7}"/>
              </a:ext>
            </a:extLst>
          </p:cNvPr>
          <p:cNvSpPr txBox="1"/>
          <p:nvPr/>
        </p:nvSpPr>
        <p:spPr>
          <a:xfrm>
            <a:off x="4465055" y="4309476"/>
            <a:ext cx="7574545" cy="22467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altLang="zh-CN" sz="2800" spc="-56" dirty="0">
                <a:solidFill>
                  <a:srgbClr val="93816D"/>
                </a:solidFill>
                <a:latin typeface="Lucida Grande"/>
                <a:cs typeface="Lucida Grande"/>
                <a:sym typeface="Skia Regular"/>
              </a:rPr>
              <a:t>For more than 20 years from 1898 to 1924, Lin Shu, who did not understand foreign languages, even translated more than 180 kinds of foreign literary works by cooperating with interpreters. </a:t>
            </a:r>
          </a:p>
        </p:txBody>
      </p:sp>
    </p:spTree>
    <p:extLst>
      <p:ext uri="{BB962C8B-B14F-4D97-AF65-F5344CB8AC3E}">
        <p14:creationId xmlns:p14="http://schemas.microsoft.com/office/powerpoint/2010/main" val="228485516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0E9D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merican Typewriter"/>
        <a:ea typeface="American Typewriter"/>
        <a:cs typeface="American Typewriter"/>
      </a:majorFont>
      <a:minorFont>
        <a:latin typeface="Skia Regular"/>
        <a:ea typeface="Skia Regular"/>
        <a:cs typeface="Skia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8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merican Typewriter"/>
        <a:ea typeface="American Typewriter"/>
        <a:cs typeface="American Typewriter"/>
      </a:majorFont>
      <a:minorFont>
        <a:latin typeface="Skia Regular"/>
        <a:ea typeface="Skia Regular"/>
        <a:cs typeface="Skia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8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1516</TotalTime>
  <Words>3574</Words>
  <Application>Microsoft Macintosh PowerPoint</Application>
  <PresentationFormat>自定义</PresentationFormat>
  <Paragraphs>244</Paragraphs>
  <Slides>35</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Skia Regular</vt:lpstr>
      <vt:lpstr>American Typewriter</vt:lpstr>
      <vt:lpstr>Arial</vt:lpstr>
      <vt:lpstr>Chalkduster</vt:lpstr>
      <vt:lpstr>Gill Sans</vt:lpstr>
      <vt:lpstr>Helvetica</vt:lpstr>
      <vt:lpstr>Lucida Grande</vt:lpstr>
      <vt:lpstr>Times New Roman</vt:lpstr>
      <vt:lpstr>White</vt:lpstr>
      <vt:lpstr>Translation:  Oral Interpreting from and into Chinese</vt:lpstr>
      <vt:lpstr>1. History</vt:lpstr>
      <vt:lpstr>1.1 Wars</vt:lpstr>
      <vt:lpstr>1.1 Wars</vt:lpstr>
      <vt:lpstr>1.2 Interpretation in Translating Science Works</vt:lpstr>
      <vt:lpstr>1.2 Interpretation in Translating Science Works</vt:lpstr>
      <vt:lpstr>Introduction to Astronomy,  translated by Xu Guangqi</vt:lpstr>
      <vt:lpstr>1.3 Interpretating in Translating Literary Works</vt:lpstr>
      <vt:lpstr>1.3 Interpretating in Translating Literary Works</vt:lpstr>
      <vt:lpstr>1.3 Interpretating in Translating Literary Works</vt:lpstr>
      <vt:lpstr>James Legge &amp; his Chinese assistants</vt:lpstr>
      <vt:lpstr>1.4 Interpretating in Teaching</vt:lpstr>
      <vt:lpstr>1.4 Interpretating in Teaching</vt:lpstr>
      <vt:lpstr>1.5 Interpreting in Diplomatic Relations</vt:lpstr>
      <vt:lpstr>2. Modes</vt:lpstr>
      <vt:lpstr>Modes of Interpreting</vt:lpstr>
      <vt:lpstr>*SimConsec – Simultaneous Consecutive Interpreting</vt:lpstr>
      <vt:lpstr>3. Types (Setting-based)</vt:lpstr>
      <vt:lpstr>4 Main Types</vt:lpstr>
      <vt:lpstr>3.1 Conference interpreting</vt:lpstr>
      <vt:lpstr>3.2 Judiciail Interpreting</vt:lpstr>
      <vt:lpstr>3.2 Judiciail Interpreting </vt:lpstr>
      <vt:lpstr>3.3 Escort Interpreting</vt:lpstr>
      <vt:lpstr>3.4 Medical Interpreting</vt:lpstr>
      <vt:lpstr>3.4 Medical Interpreting</vt:lpstr>
      <vt:lpstr>4. Key Factors</vt:lpstr>
      <vt:lpstr>Key Factors</vt:lpstr>
      <vt:lpstr>4.1 Listening</vt:lpstr>
      <vt:lpstr>4.2 Memory</vt:lpstr>
      <vt:lpstr>4.2 Memory</vt:lpstr>
      <vt:lpstr>4.3 Note-taking</vt:lpstr>
      <vt:lpstr>4.3 Note-taking</vt:lpstr>
      <vt:lpstr>4.3 Note-taking</vt:lpstr>
      <vt:lpstr>4.3 Note-taking</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chenying0907</dc:title>
  <dc:creator>chenying0907</dc:creator>
  <cp:lastModifiedBy>A305</cp:lastModifiedBy>
  <cp:revision>20</cp:revision>
  <dcterms:modified xsi:type="dcterms:W3CDTF">2022-04-15T01:00:06Z</dcterms:modified>
</cp:coreProperties>
</file>