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3"/>
    <p:sldId id="258" r:id="rId4"/>
    <p:sldId id="259" r:id="rId5"/>
    <p:sldId id="261" r:id="rId6"/>
    <p:sldId id="292" r:id="rId7"/>
    <p:sldId id="260" r:id="rId8"/>
    <p:sldId id="299" r:id="rId9"/>
    <p:sldId id="268" r:id="rId10"/>
    <p:sldId id="303" r:id="rId11"/>
    <p:sldId id="300" r:id="rId12"/>
    <p:sldId id="302" r:id="rId13"/>
    <p:sldId id="262" r:id="rId14"/>
    <p:sldId id="298" r:id="rId15"/>
    <p:sldId id="269" r:id="rId16"/>
    <p:sldId id="321" r:id="rId17"/>
    <p:sldId id="263" r:id="rId18"/>
    <p:sldId id="316" r:id="rId19"/>
    <p:sldId id="319" r:id="rId20"/>
    <p:sldId id="320" r:id="rId21"/>
    <p:sldId id="257" r:id="rId22"/>
  </p:sldIdLst>
  <p:sldSz cx="1219009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92" autoAdjust="0"/>
  </p:normalViewPr>
  <p:slideViewPr>
    <p:cSldViewPr snapToGrid="0">
      <p:cViewPr varScale="1">
        <p:scale>
          <a:sx n="78" d="100"/>
          <a:sy n="78" d="100"/>
        </p:scale>
        <p:origin x="-821" y="-72"/>
      </p:cViewPr>
      <p:guideLst>
        <p:guide orient="horz" pos="212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BEA49-4D5A-4BFE-AB59-2253AF571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D925F-4E9F-4D8E-8F68-794EBD4A2A3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100011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100011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2" Type="http://schemas.openxmlformats.org/officeDocument/2006/relationships/slideLayout" Target="../slideLayouts/slideLayout2.xml"/><Relationship Id="rId31" Type="http://schemas.openxmlformats.org/officeDocument/2006/relationships/tags" Target="../tags/tag31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6100011"/>
            <a:ext cx="12190413" cy="757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808605" y="1470660"/>
            <a:ext cx="6261735" cy="440182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426460" y="3164205"/>
            <a:ext cx="72301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anose="02020603050405020304" charset="0"/>
                <a:cs typeface="Times New Roman" panose="02020603050405020304" charset="0"/>
              </a:rPr>
              <a:t>Scientific Style</a:t>
            </a:r>
            <a:endParaRPr lang="en-US" sz="60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81447" y="1166207"/>
            <a:ext cx="1576426" cy="157642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007946" y="1166207"/>
            <a:ext cx="2173771" cy="217377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663180" y="5344795"/>
            <a:ext cx="7230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Impact" panose="020B0806030902050204" charset="0"/>
                <a:cs typeface="Impact" panose="020B0806030902050204" charset="0"/>
              </a:rPr>
              <a:t>  </a:t>
            </a: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Luo Yuqing &amp; Lou Cancan</a:t>
            </a:r>
            <a:endParaRPr lang="en-US" altLang="zh-CN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2949" y="838548"/>
            <a:ext cx="648525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2. Grammatical Characteristics</a:t>
            </a:r>
            <a:endParaRPr lang="en-US" altLang="zh-CN" sz="4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37"/>
          <p:cNvSpPr txBox="1"/>
          <p:nvPr/>
        </p:nvSpPr>
        <p:spPr>
          <a:xfrm>
            <a:off x="888999" y="1667929"/>
            <a:ext cx="1041209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frequent use of compound nouns and 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nominalization</a:t>
            </a:r>
            <a:endParaRPr lang="en-US" altLang="zh-CN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charset="0"/>
              <a:buChar char="ü"/>
            </a:pPr>
            <a:endParaRPr lang="en-US" altLang="zh-CN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charset="0"/>
              <a:buChar char="ü"/>
            </a:pPr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Clr>
                <a:srgbClr val="000000"/>
              </a:buClr>
              <a:buFont typeface="Wingdings" panose="05000000000000000000" charset="0"/>
              <a:buChar char="ü"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highly occurence of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Passive voice </a:t>
            </a:r>
            <a:endParaRPr lang="en-US" altLang="zh-CN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Clr>
                <a:srgbClr val="000000"/>
              </a:buClr>
              <a:buFont typeface="Wingdings" panose="05000000000000000000" charset="0"/>
              <a:buChar char="ü"/>
            </a:pPr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Clr>
                <a:srgbClr val="000000"/>
              </a:buClr>
              <a:buFont typeface="Wingdings" panose="05000000000000000000" charset="0"/>
              <a:buChar char="ü"/>
            </a:pPr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Clr>
                <a:srgbClr val="000000"/>
              </a:buClr>
              <a:buFont typeface="Wingdings" panose="05000000000000000000" charset="0"/>
              <a:buChar char="ü"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wide use of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simple present tense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400" dirty="0" smtClean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Clr>
                <a:srgbClr val="000000"/>
              </a:buClr>
              <a:buFont typeface="Wingdings" panose="05000000000000000000" charset="0"/>
              <a:buChar char="ü"/>
            </a:pPr>
            <a:endParaRPr lang="en-US" altLang="zh-CN" sz="2400" dirty="0" smtClean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Clr>
                <a:srgbClr val="000000"/>
              </a:buClr>
              <a:buFont typeface="Wingdings" panose="05000000000000000000" charset="0"/>
              <a:buNone/>
            </a:pPr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frequent use of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ong sentences and parallel structures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330" y="78105"/>
            <a:ext cx="68313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Characteristics of Scientific Style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2949" y="838548"/>
            <a:ext cx="600646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  <a:sym typeface="+mn-ea"/>
              </a:rPr>
              <a:t>3. Discoursal Characteristics</a:t>
            </a:r>
            <a:endParaRPr lang="en-US" altLang="zh-CN" sz="4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ea typeface="华文隶书" panose="020108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37"/>
          <p:cNvSpPr txBox="1"/>
          <p:nvPr/>
        </p:nvSpPr>
        <p:spPr>
          <a:xfrm>
            <a:off x="6179414" y="1810140"/>
            <a:ext cx="667766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000"/>
              </a:lnSpc>
            </a:pPr>
            <a:r>
              <a:rPr lang="en-US" altLang="zh-CN" sz="2800" b="1" dirty="0" smtClean="0"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</a:rPr>
              <a:t>coherence</a:t>
            </a:r>
            <a:endParaRPr lang="en-US" altLang="zh-CN" sz="2800" b="1" dirty="0" smtClean="0">
              <a:latin typeface="Times New Roman" panose="02020603050405020304" charset="0"/>
              <a:ea typeface="华文隶书" panose="02010800040101010101" charset="-122"/>
              <a:cs typeface="Times New Roman" panose="02020603050405020304" charset="0"/>
            </a:endParaRPr>
          </a:p>
          <a:p>
            <a:pPr fontAlgn="auto">
              <a:lnSpc>
                <a:spcPts val="3000"/>
              </a:lnSpc>
            </a:pPr>
            <a:endParaRPr lang="en-US" altLang="zh-CN" sz="2800" b="1" dirty="0">
              <a:latin typeface="Times New Roman" panose="02020603050405020304" charset="0"/>
              <a:ea typeface="华文隶书" panose="02010800040101010101" charset="-122"/>
              <a:cs typeface="Times New Roman" panose="02020603050405020304" charset="0"/>
            </a:endParaRPr>
          </a:p>
          <a:p>
            <a:pPr fontAlgn="auto">
              <a:lnSpc>
                <a:spcPts val="3000"/>
              </a:lnSpc>
            </a:pPr>
            <a:r>
              <a:rPr lang="en-US" altLang="zh-CN" sz="2800" b="1" dirty="0" smtClean="0"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</a:rPr>
              <a:t>clearness </a:t>
            </a:r>
            <a:endParaRPr lang="en-US" altLang="zh-CN" sz="2800" b="1" dirty="0" smtClean="0">
              <a:latin typeface="Times New Roman" panose="02020603050405020304" charset="0"/>
              <a:ea typeface="华文隶书" panose="02010800040101010101" charset="-122"/>
              <a:cs typeface="Times New Roman" panose="02020603050405020304" charset="0"/>
            </a:endParaRPr>
          </a:p>
          <a:p>
            <a:pPr fontAlgn="auto">
              <a:lnSpc>
                <a:spcPts val="3000"/>
              </a:lnSpc>
            </a:pPr>
            <a:endParaRPr lang="en-US" altLang="zh-CN" sz="2800" b="1" dirty="0" smtClean="0">
              <a:latin typeface="Times New Roman" panose="02020603050405020304" charset="0"/>
              <a:ea typeface="华文隶书" panose="02010800040101010101" charset="-122"/>
              <a:cs typeface="Times New Roman" panose="02020603050405020304" charset="0"/>
            </a:endParaRPr>
          </a:p>
          <a:p>
            <a:pPr fontAlgn="auto">
              <a:lnSpc>
                <a:spcPts val="3000"/>
              </a:lnSpc>
            </a:pPr>
            <a:r>
              <a:rPr lang="en-US" altLang="zh-CN" sz="2800" b="1" dirty="0" smtClean="0"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</a:rPr>
              <a:t>fluency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ts val="3000"/>
              </a:lnSpc>
            </a:pPr>
            <a:endParaRPr lang="en-US" altLang="zh-CN" sz="28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ts val="3000"/>
              </a:lnSpc>
            </a:pPr>
            <a:r>
              <a:rPr lang="en-US" altLang="zh-CN" sz="2800" b="1" dirty="0" smtClean="0"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</a:rPr>
              <a:t>strict</a:t>
            </a:r>
            <a:r>
              <a:rPr lang="en-US" altLang="zh-CN" sz="4400" b="1" dirty="0" smtClean="0"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</a:rPr>
              <a:t> </a:t>
            </a:r>
            <a:r>
              <a:rPr lang="en-US" altLang="zh-CN" sz="2800" b="1" dirty="0" smtClean="0"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</a:rPr>
              <a:t>logic</a:t>
            </a:r>
            <a:r>
              <a:rPr lang="en-US" altLang="zh-CN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8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ts val="3000"/>
              </a:lnSpc>
            </a:pPr>
            <a:endParaRPr lang="en-US" altLang="zh-CN" sz="2800" b="1" dirty="0">
              <a:latin typeface="Times New Roman" panose="02020603050405020304" charset="0"/>
              <a:ea typeface="华文隶书" panose="02010800040101010101" charset="-122"/>
              <a:cs typeface="Times New Roman" panose="02020603050405020304" charset="0"/>
            </a:endParaRPr>
          </a:p>
          <a:p>
            <a:pPr fontAlgn="auto">
              <a:lnSpc>
                <a:spcPts val="3000"/>
              </a:lnSpc>
            </a:pPr>
            <a:r>
              <a:rPr lang="en-US" altLang="zh-CN" sz="2800" b="1" dirty="0" smtClean="0"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</a:rPr>
              <a:t>objective description</a:t>
            </a:r>
            <a:r>
              <a:rPr lang="en-US" altLang="zh-CN" sz="2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8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330" y="78105"/>
            <a:ext cx="68313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Characteristics of Scientific Style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t="6535" b="-1282"/>
          <a:stretch>
            <a:fillRect/>
          </a:stretch>
        </p:blipFill>
        <p:spPr>
          <a:xfrm>
            <a:off x="736924" y="1810141"/>
            <a:ext cx="4528820" cy="3784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7576" y="2705725"/>
            <a:ext cx="8487410" cy="1446550"/>
            <a:chOff x="3737676" y="2717801"/>
            <a:chExt cx="8487410" cy="1446550"/>
          </a:xfrm>
        </p:grpSpPr>
        <p:sp>
          <p:nvSpPr>
            <p:cNvPr id="3" name="矩形 2"/>
            <p:cNvSpPr/>
            <p:nvPr/>
          </p:nvSpPr>
          <p:spPr>
            <a:xfrm>
              <a:off x="4735261" y="3071496"/>
              <a:ext cx="7489825" cy="1076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The Key Points of  Chinese Translation of Scientific Style</a:t>
              </a:r>
              <a:endPara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4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5400" smtClean="0">
                  <a:solidFill>
                    <a:sysClr val="windowText" lastClr="000000"/>
                  </a:solidFill>
                </a:rPr>
                <a:t>|</a:t>
              </a:r>
              <a:endParaRPr lang="zh-CN" altLang="en-US" sz="5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 smtClean="0">
                  <a:solidFill>
                    <a:sysClr val="windowText" lastClr="000000"/>
                  </a:solidFill>
                </a:rPr>
                <a:t>3</a:t>
              </a:r>
              <a:endParaRPr lang="zh-CN" altLang="en-US" sz="8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zh-CN" alt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3"/>
          <p:cNvSpPr txBox="1"/>
          <p:nvPr/>
        </p:nvSpPr>
        <p:spPr>
          <a:xfrm>
            <a:off x="1951751" y="2056581"/>
            <a:ext cx="93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4800" dirty="0" smtClean="0">
                <a:latin typeface="+mj-lt"/>
              </a:rPr>
              <a:t>1</a:t>
            </a:r>
            <a:endParaRPr lang="zh-CN" altLang="en-US" sz="4000" dirty="0"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120" y="97790"/>
            <a:ext cx="1060196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Key Points of  Chinese Translation of Scientific Style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42" name="直接连接符 41"/>
          <p:cNvCxnSpPr/>
          <p:nvPr>
            <p:custDataLst>
              <p:tags r:id="rId1"/>
            </p:custDataLst>
          </p:nvPr>
        </p:nvCxnSpPr>
        <p:spPr>
          <a:xfrm>
            <a:off x="1949595" y="3439158"/>
            <a:ext cx="292380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" name="椭圆 2"/>
          <p:cNvSpPr/>
          <p:nvPr>
            <p:custDataLst>
              <p:tags r:id="rId2"/>
            </p:custDataLst>
          </p:nvPr>
        </p:nvSpPr>
        <p:spPr>
          <a:xfrm>
            <a:off x="1165860" y="2818967"/>
            <a:ext cx="1613290" cy="1544936"/>
          </a:xfrm>
          <a:prstGeom prst="ellipse">
            <a:avLst/>
          </a:prstGeom>
          <a:solidFill>
            <a:sysClr val="window" lastClr="FFFFFF"/>
          </a:solidFill>
          <a:ln w="57150">
            <a:solidFill>
              <a:srgbClr val="1F74AD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none" tIns="0" bIns="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165860" y="3155043"/>
            <a:ext cx="1613290" cy="87278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 fontAlgn="auto">
              <a:lnSpc>
                <a:spcPct val="120000"/>
              </a:lnSpc>
            </a:pPr>
            <a:r>
              <a:rPr lang="en-US" altLang="zh-CN" sz="2400" b="1" spc="30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Key Points</a:t>
            </a:r>
            <a:endParaRPr lang="en-US" altLang="zh-CN" sz="2400" b="1" spc="30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65" name="直接连接符 64"/>
          <p:cNvCxnSpPr/>
          <p:nvPr>
            <p:custDataLst>
              <p:tags r:id="rId4"/>
            </p:custDataLst>
          </p:nvPr>
        </p:nvCxnSpPr>
        <p:spPr>
          <a:xfrm>
            <a:off x="3188177" y="5709291"/>
            <a:ext cx="653360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4" name="直接连接符 63"/>
          <p:cNvCxnSpPr/>
          <p:nvPr>
            <p:custDataLst>
              <p:tags r:id="rId5"/>
            </p:custDataLst>
          </p:nvPr>
        </p:nvCxnSpPr>
        <p:spPr>
          <a:xfrm>
            <a:off x="3132481" y="4553560"/>
            <a:ext cx="653360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3" name="直接连接符 62"/>
          <p:cNvCxnSpPr/>
          <p:nvPr>
            <p:custDataLst>
              <p:tags r:id="rId6"/>
            </p:custDataLst>
          </p:nvPr>
        </p:nvCxnSpPr>
        <p:spPr>
          <a:xfrm>
            <a:off x="3188110" y="3461024"/>
            <a:ext cx="653360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2" name="直接连接符 61"/>
          <p:cNvCxnSpPr/>
          <p:nvPr>
            <p:custDataLst>
              <p:tags r:id="rId7"/>
            </p:custDataLst>
          </p:nvPr>
        </p:nvCxnSpPr>
        <p:spPr>
          <a:xfrm>
            <a:off x="3125048" y="2367300"/>
            <a:ext cx="653360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61" name="直接连接符 60"/>
          <p:cNvCxnSpPr/>
          <p:nvPr>
            <p:custDataLst>
              <p:tags r:id="rId8"/>
            </p:custDataLst>
          </p:nvPr>
        </p:nvCxnSpPr>
        <p:spPr>
          <a:xfrm>
            <a:off x="3132010" y="1142807"/>
            <a:ext cx="653360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6" name="椭圆 5"/>
          <p:cNvSpPr/>
          <p:nvPr>
            <p:custDataLst>
              <p:tags r:id="rId9"/>
            </p:custDataLst>
          </p:nvPr>
        </p:nvSpPr>
        <p:spPr>
          <a:xfrm>
            <a:off x="3661300" y="911957"/>
            <a:ext cx="462336" cy="462336"/>
          </a:xfrm>
          <a:prstGeom prst="ellipse">
            <a:avLst/>
          </a:prstGeom>
          <a:solidFill>
            <a:srgbClr val="1F74AD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10"/>
            </p:custDataLst>
          </p:nvPr>
        </p:nvSpPr>
        <p:spPr bwMode="auto">
          <a:xfrm>
            <a:off x="3757359" y="1016295"/>
            <a:ext cx="271302" cy="261312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>
            <p:custDataLst>
              <p:tags r:id="rId11"/>
            </p:custDataLst>
          </p:nvPr>
        </p:nvSpPr>
        <p:spPr>
          <a:xfrm>
            <a:off x="3712457" y="4306164"/>
            <a:ext cx="462336" cy="462336"/>
          </a:xfrm>
          <a:prstGeom prst="ellipse">
            <a:avLst/>
          </a:prstGeom>
          <a:solidFill>
            <a:srgbClr val="69A35B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4410897" y="869315"/>
            <a:ext cx="8485437" cy="505063"/>
          </a:xfrm>
          <a:prstGeom prst="rect">
            <a:avLst/>
          </a:prstGeom>
          <a:noFill/>
        </p:spPr>
        <p:txBody>
          <a:bodyPr wrap="square" lIns="89985" tIns="46792" rIns="89985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fontAlgn="auto">
              <a:lnSpc>
                <a:spcPct val="120000"/>
              </a:lnSpc>
            </a:pPr>
            <a:r>
              <a:rPr lang="en-US" altLang="zh-CN" sz="2400" b="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To translate scientific and technological words accurately</a:t>
            </a:r>
            <a:endParaRPr lang="en-US" altLang="zh-CN" sz="2400" b="0" dirty="0" smtClean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13"/>
            </p:custDataLst>
          </p:nvPr>
        </p:nvSpPr>
        <p:spPr>
          <a:xfrm>
            <a:off x="4435475" y="4305935"/>
            <a:ext cx="7754620" cy="404495"/>
          </a:xfrm>
          <a:prstGeom prst="rect">
            <a:avLst/>
          </a:prstGeom>
          <a:noFill/>
        </p:spPr>
        <p:txBody>
          <a:bodyPr wrap="square" lIns="89985" tIns="46792" rIns="89985" bIns="46792" anchor="t"/>
          <a:lstStyle/>
          <a:p>
            <a:pPr algn="l" defTabSz="913765" fontAlgn="auto">
              <a:lnSpc>
                <a:spcPct val="12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To work hard at scientific and technological knowledge</a:t>
            </a:r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33" name="直接连接符 32"/>
          <p:cNvCxnSpPr/>
          <p:nvPr>
            <p:custDataLst>
              <p:tags r:id="rId14"/>
            </p:custDataLst>
          </p:nvPr>
        </p:nvCxnSpPr>
        <p:spPr>
          <a:xfrm flipV="1">
            <a:off x="4112693" y="1143019"/>
            <a:ext cx="322785" cy="7595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0" name="椭圆 29"/>
          <p:cNvSpPr/>
          <p:nvPr>
            <p:custDataLst>
              <p:tags r:id="rId15"/>
            </p:custDataLst>
          </p:nvPr>
        </p:nvSpPr>
        <p:spPr>
          <a:xfrm>
            <a:off x="3745928" y="5478467"/>
            <a:ext cx="462336" cy="462336"/>
          </a:xfrm>
          <a:prstGeom prst="ellipse">
            <a:avLst/>
          </a:prstGeom>
          <a:solidFill>
            <a:srgbClr val="9BBB59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16"/>
            </p:custDataLst>
          </p:nvPr>
        </p:nvSpPr>
        <p:spPr>
          <a:xfrm>
            <a:off x="4435478" y="5478459"/>
            <a:ext cx="7912020" cy="404430"/>
          </a:xfrm>
          <a:prstGeom prst="rect">
            <a:avLst/>
          </a:prstGeom>
          <a:noFill/>
        </p:spPr>
        <p:txBody>
          <a:bodyPr wrap="square" lIns="89985" tIns="46792" rIns="89985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algn="l" fontAlgn="auto">
              <a:lnSpc>
                <a:spcPct val="120000"/>
              </a:lnSpc>
              <a:buClrTx/>
              <a:buSzTx/>
              <a:buFontTx/>
            </a:pPr>
            <a:r>
              <a:rPr lang="en-US" altLang="zh-CN" sz="2400" b="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To maintain a rigorous and responsible working attitude</a:t>
            </a:r>
            <a:endParaRPr lang="en-US" altLang="zh-CN" sz="2400" b="0" dirty="0" smtClean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1" name="椭圆 40"/>
          <p:cNvSpPr/>
          <p:nvPr>
            <p:custDataLst>
              <p:tags r:id="rId17"/>
            </p:custDataLst>
          </p:nvPr>
        </p:nvSpPr>
        <p:spPr>
          <a:xfrm>
            <a:off x="3689599" y="2153217"/>
            <a:ext cx="462336" cy="462336"/>
          </a:xfrm>
          <a:prstGeom prst="ellipse">
            <a:avLst/>
          </a:prstGeom>
          <a:solidFill>
            <a:srgbClr val="3498DB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18"/>
            </p:custDataLst>
          </p:nvPr>
        </p:nvSpPr>
        <p:spPr bwMode="auto">
          <a:xfrm>
            <a:off x="3778516" y="2239220"/>
            <a:ext cx="271519" cy="300000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19"/>
            </p:custDataLst>
          </p:nvPr>
        </p:nvCxnSpPr>
        <p:spPr>
          <a:xfrm flipH="1">
            <a:off x="4139909" y="2367068"/>
            <a:ext cx="270253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5" name="文本框 44"/>
          <p:cNvSpPr txBox="1"/>
          <p:nvPr>
            <p:custDataLst>
              <p:tags r:id="rId20"/>
            </p:custDataLst>
          </p:nvPr>
        </p:nvSpPr>
        <p:spPr>
          <a:xfrm>
            <a:off x="4435478" y="3255395"/>
            <a:ext cx="4697465" cy="406329"/>
          </a:xfrm>
          <a:prstGeom prst="rect">
            <a:avLst/>
          </a:prstGeom>
          <a:noFill/>
        </p:spPr>
        <p:txBody>
          <a:bodyPr wrap="square" lIns="89985" tIns="46792" rIns="89985" bIns="0" anchor="b">
            <a:noAutofit/>
          </a:bodyPr>
          <a:lstStyle>
            <a:defPPr>
              <a:defRPr lang="zh-CN"/>
            </a:defPPr>
            <a:lvl1pPr lvl="0" defTabSz="913765">
              <a:lnSpc>
                <a:spcPct val="140000"/>
              </a:lnSpc>
              <a:spcBef>
                <a:spcPct val="0"/>
              </a:spcBef>
              <a:defRPr sz="16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</a:lstStyle>
          <a:p>
            <a:pPr algn="l" fontAlgn="auto">
              <a:lnSpc>
                <a:spcPct val="120000"/>
              </a:lnSpc>
              <a:buClrTx/>
              <a:buSzTx/>
              <a:buFontTx/>
            </a:pPr>
            <a:r>
              <a:rPr lang="en-US" altLang="zh-CN" sz="2400" b="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To analyze structures thoroughly</a:t>
            </a:r>
            <a:endParaRPr lang="en-US" altLang="zh-CN" sz="2400" b="0" dirty="0" smtClean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2" name="iphone-and-ipad-tools-couple_36130"/>
          <p:cNvSpPr>
            <a:spLocks noChangeAspect="1"/>
          </p:cNvSpPr>
          <p:nvPr>
            <p:custDataLst>
              <p:tags r:id="rId21"/>
            </p:custDataLst>
          </p:nvPr>
        </p:nvSpPr>
        <p:spPr bwMode="auto">
          <a:xfrm>
            <a:off x="3829571" y="5599343"/>
            <a:ext cx="271519" cy="218987"/>
          </a:xfrm>
          <a:custGeom>
            <a:avLst/>
            <a:gdLst>
              <a:gd name="connsiteX0" fmla="*/ 113469 w 605169"/>
              <a:gd name="connsiteY0" fmla="*/ 141705 h 509835"/>
              <a:gd name="connsiteX1" fmla="*/ 133468 w 605169"/>
              <a:gd name="connsiteY1" fmla="*/ 149989 h 509835"/>
              <a:gd name="connsiteX2" fmla="*/ 133468 w 605169"/>
              <a:gd name="connsiteY2" fmla="*/ 190065 h 509835"/>
              <a:gd name="connsiteX3" fmla="*/ 96874 w 605169"/>
              <a:gd name="connsiteY3" fmla="*/ 226600 h 509835"/>
              <a:gd name="connsiteX4" fmla="*/ 425510 w 605169"/>
              <a:gd name="connsiteY4" fmla="*/ 226600 h 509835"/>
              <a:gd name="connsiteX5" fmla="*/ 453877 w 605169"/>
              <a:gd name="connsiteY5" fmla="*/ 254922 h 509835"/>
              <a:gd name="connsiteX6" fmla="*/ 425510 w 605169"/>
              <a:gd name="connsiteY6" fmla="*/ 283244 h 509835"/>
              <a:gd name="connsiteX7" fmla="*/ 96874 w 605169"/>
              <a:gd name="connsiteY7" fmla="*/ 283244 h 509835"/>
              <a:gd name="connsiteX8" fmla="*/ 133468 w 605169"/>
              <a:gd name="connsiteY8" fmla="*/ 319921 h 509835"/>
              <a:gd name="connsiteX9" fmla="*/ 133468 w 605169"/>
              <a:gd name="connsiteY9" fmla="*/ 359997 h 509835"/>
              <a:gd name="connsiteX10" fmla="*/ 113469 w 605169"/>
              <a:gd name="connsiteY10" fmla="*/ 368210 h 509835"/>
              <a:gd name="connsiteX11" fmla="*/ 93470 w 605169"/>
              <a:gd name="connsiteY11" fmla="*/ 359997 h 509835"/>
              <a:gd name="connsiteX12" fmla="*/ 8368 w 605169"/>
              <a:gd name="connsiteY12" fmla="*/ 275031 h 509835"/>
              <a:gd name="connsiteX13" fmla="*/ 8227 w 605169"/>
              <a:gd name="connsiteY13" fmla="*/ 274889 h 509835"/>
              <a:gd name="connsiteX14" fmla="*/ 6383 w 605169"/>
              <a:gd name="connsiteY14" fmla="*/ 272907 h 509835"/>
              <a:gd name="connsiteX15" fmla="*/ 5673 w 605169"/>
              <a:gd name="connsiteY15" fmla="*/ 271915 h 509835"/>
              <a:gd name="connsiteX16" fmla="*/ 4822 w 605169"/>
              <a:gd name="connsiteY16" fmla="*/ 270641 h 509835"/>
              <a:gd name="connsiteX17" fmla="*/ 3971 w 605169"/>
              <a:gd name="connsiteY17" fmla="*/ 269508 h 509835"/>
              <a:gd name="connsiteX18" fmla="*/ 3404 w 605169"/>
              <a:gd name="connsiteY18" fmla="*/ 268375 h 509835"/>
              <a:gd name="connsiteX19" fmla="*/ 2695 w 605169"/>
              <a:gd name="connsiteY19" fmla="*/ 267101 h 509835"/>
              <a:gd name="connsiteX20" fmla="*/ 2128 w 605169"/>
              <a:gd name="connsiteY20" fmla="*/ 265826 h 509835"/>
              <a:gd name="connsiteX21" fmla="*/ 1702 w 605169"/>
              <a:gd name="connsiteY21" fmla="*/ 264552 h 509835"/>
              <a:gd name="connsiteX22" fmla="*/ 1277 w 605169"/>
              <a:gd name="connsiteY22" fmla="*/ 263135 h 509835"/>
              <a:gd name="connsiteX23" fmla="*/ 851 w 605169"/>
              <a:gd name="connsiteY23" fmla="*/ 261861 h 509835"/>
              <a:gd name="connsiteX24" fmla="*/ 567 w 605169"/>
              <a:gd name="connsiteY24" fmla="*/ 260445 h 509835"/>
              <a:gd name="connsiteX25" fmla="*/ 284 w 605169"/>
              <a:gd name="connsiteY25" fmla="*/ 259029 h 509835"/>
              <a:gd name="connsiteX26" fmla="*/ 142 w 605169"/>
              <a:gd name="connsiteY26" fmla="*/ 257754 h 509835"/>
              <a:gd name="connsiteX27" fmla="*/ 0 w 605169"/>
              <a:gd name="connsiteY27" fmla="*/ 255064 h 509835"/>
              <a:gd name="connsiteX28" fmla="*/ 0 w 605169"/>
              <a:gd name="connsiteY28" fmla="*/ 254922 h 509835"/>
              <a:gd name="connsiteX29" fmla="*/ 142 w 605169"/>
              <a:gd name="connsiteY29" fmla="*/ 252231 h 509835"/>
              <a:gd name="connsiteX30" fmla="*/ 284 w 605169"/>
              <a:gd name="connsiteY30" fmla="*/ 250957 h 509835"/>
              <a:gd name="connsiteX31" fmla="*/ 567 w 605169"/>
              <a:gd name="connsiteY31" fmla="*/ 249399 h 509835"/>
              <a:gd name="connsiteX32" fmla="*/ 851 w 605169"/>
              <a:gd name="connsiteY32" fmla="*/ 247983 h 509835"/>
              <a:gd name="connsiteX33" fmla="*/ 1277 w 605169"/>
              <a:gd name="connsiteY33" fmla="*/ 246709 h 509835"/>
              <a:gd name="connsiteX34" fmla="*/ 1702 w 605169"/>
              <a:gd name="connsiteY34" fmla="*/ 245434 h 509835"/>
              <a:gd name="connsiteX35" fmla="*/ 2128 w 605169"/>
              <a:gd name="connsiteY35" fmla="*/ 244160 h 509835"/>
              <a:gd name="connsiteX36" fmla="*/ 2695 w 605169"/>
              <a:gd name="connsiteY36" fmla="*/ 242885 h 509835"/>
              <a:gd name="connsiteX37" fmla="*/ 3404 w 605169"/>
              <a:gd name="connsiteY37" fmla="*/ 241611 h 509835"/>
              <a:gd name="connsiteX38" fmla="*/ 3971 w 605169"/>
              <a:gd name="connsiteY38" fmla="*/ 240478 h 509835"/>
              <a:gd name="connsiteX39" fmla="*/ 4822 w 605169"/>
              <a:gd name="connsiteY39" fmla="*/ 239203 h 509835"/>
              <a:gd name="connsiteX40" fmla="*/ 5673 w 605169"/>
              <a:gd name="connsiteY40" fmla="*/ 237929 h 509835"/>
              <a:gd name="connsiteX41" fmla="*/ 6383 w 605169"/>
              <a:gd name="connsiteY41" fmla="*/ 237079 h 509835"/>
              <a:gd name="connsiteX42" fmla="*/ 8368 w 605169"/>
              <a:gd name="connsiteY42" fmla="*/ 234955 h 509835"/>
              <a:gd name="connsiteX43" fmla="*/ 93470 w 605169"/>
              <a:gd name="connsiteY43" fmla="*/ 149989 h 509835"/>
              <a:gd name="connsiteX44" fmla="*/ 113469 w 605169"/>
              <a:gd name="connsiteY44" fmla="*/ 141705 h 509835"/>
              <a:gd name="connsiteX45" fmla="*/ 217411 w 605169"/>
              <a:gd name="connsiteY45" fmla="*/ 0 h 509835"/>
              <a:gd name="connsiteX46" fmla="*/ 576803 w 605169"/>
              <a:gd name="connsiteY46" fmla="*/ 0 h 509835"/>
              <a:gd name="connsiteX47" fmla="*/ 605169 w 605169"/>
              <a:gd name="connsiteY47" fmla="*/ 28324 h 509835"/>
              <a:gd name="connsiteX48" fmla="*/ 605169 w 605169"/>
              <a:gd name="connsiteY48" fmla="*/ 481511 h 509835"/>
              <a:gd name="connsiteX49" fmla="*/ 576803 w 605169"/>
              <a:gd name="connsiteY49" fmla="*/ 509835 h 509835"/>
              <a:gd name="connsiteX50" fmla="*/ 217411 w 605169"/>
              <a:gd name="connsiteY50" fmla="*/ 509835 h 509835"/>
              <a:gd name="connsiteX51" fmla="*/ 189045 w 605169"/>
              <a:gd name="connsiteY51" fmla="*/ 481511 h 509835"/>
              <a:gd name="connsiteX52" fmla="*/ 189045 w 605169"/>
              <a:gd name="connsiteY52" fmla="*/ 368214 h 509835"/>
              <a:gd name="connsiteX53" fmla="*/ 217411 w 605169"/>
              <a:gd name="connsiteY53" fmla="*/ 339890 h 509835"/>
              <a:gd name="connsiteX54" fmla="*/ 245776 w 605169"/>
              <a:gd name="connsiteY54" fmla="*/ 368214 h 509835"/>
              <a:gd name="connsiteX55" fmla="*/ 245776 w 605169"/>
              <a:gd name="connsiteY55" fmla="*/ 453187 h 509835"/>
              <a:gd name="connsiteX56" fmla="*/ 548438 w 605169"/>
              <a:gd name="connsiteY56" fmla="*/ 453187 h 509835"/>
              <a:gd name="connsiteX57" fmla="*/ 548438 w 605169"/>
              <a:gd name="connsiteY57" fmla="*/ 56649 h 509835"/>
              <a:gd name="connsiteX58" fmla="*/ 245776 w 605169"/>
              <a:gd name="connsiteY58" fmla="*/ 56649 h 509835"/>
              <a:gd name="connsiteX59" fmla="*/ 245776 w 605169"/>
              <a:gd name="connsiteY59" fmla="*/ 141621 h 509835"/>
              <a:gd name="connsiteX60" fmla="*/ 217411 w 605169"/>
              <a:gd name="connsiteY60" fmla="*/ 169945 h 509835"/>
              <a:gd name="connsiteX61" fmla="*/ 189045 w 605169"/>
              <a:gd name="connsiteY61" fmla="*/ 141621 h 509835"/>
              <a:gd name="connsiteX62" fmla="*/ 189045 w 605169"/>
              <a:gd name="connsiteY62" fmla="*/ 28324 h 509835"/>
              <a:gd name="connsiteX63" fmla="*/ 217411 w 605169"/>
              <a:gd name="connsiteY63" fmla="*/ 0 h 50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5169" h="509835">
                <a:moveTo>
                  <a:pt x="113469" y="141705"/>
                </a:moveTo>
                <a:cubicBezTo>
                  <a:pt x="120703" y="141705"/>
                  <a:pt x="127937" y="144466"/>
                  <a:pt x="133468" y="149989"/>
                </a:cubicBezTo>
                <a:cubicBezTo>
                  <a:pt x="144673" y="161034"/>
                  <a:pt x="144673" y="179019"/>
                  <a:pt x="133468" y="190065"/>
                </a:cubicBezTo>
                <a:lnTo>
                  <a:pt x="96874" y="226600"/>
                </a:lnTo>
                <a:lnTo>
                  <a:pt x="425510" y="226600"/>
                </a:lnTo>
                <a:cubicBezTo>
                  <a:pt x="441112" y="226600"/>
                  <a:pt x="453877" y="239345"/>
                  <a:pt x="453877" y="254922"/>
                </a:cubicBezTo>
                <a:cubicBezTo>
                  <a:pt x="453877" y="270641"/>
                  <a:pt x="441112" y="283244"/>
                  <a:pt x="425510" y="283244"/>
                </a:cubicBezTo>
                <a:lnTo>
                  <a:pt x="96874" y="283244"/>
                </a:lnTo>
                <a:lnTo>
                  <a:pt x="133468" y="319921"/>
                </a:lnTo>
                <a:cubicBezTo>
                  <a:pt x="144673" y="330967"/>
                  <a:pt x="144673" y="348951"/>
                  <a:pt x="133468" y="359997"/>
                </a:cubicBezTo>
                <a:cubicBezTo>
                  <a:pt x="127937" y="365520"/>
                  <a:pt x="120703" y="368210"/>
                  <a:pt x="113469" y="368210"/>
                </a:cubicBezTo>
                <a:cubicBezTo>
                  <a:pt x="106236" y="368210"/>
                  <a:pt x="99002" y="365520"/>
                  <a:pt x="93470" y="359997"/>
                </a:cubicBezTo>
                <a:lnTo>
                  <a:pt x="8368" y="275031"/>
                </a:lnTo>
                <a:cubicBezTo>
                  <a:pt x="8227" y="275031"/>
                  <a:pt x="8227" y="274889"/>
                  <a:pt x="8227" y="274889"/>
                </a:cubicBezTo>
                <a:cubicBezTo>
                  <a:pt x="7659" y="274323"/>
                  <a:pt x="6950" y="273615"/>
                  <a:pt x="6383" y="272907"/>
                </a:cubicBezTo>
                <a:cubicBezTo>
                  <a:pt x="6099" y="272623"/>
                  <a:pt x="5957" y="272198"/>
                  <a:pt x="5673" y="271915"/>
                </a:cubicBezTo>
                <a:cubicBezTo>
                  <a:pt x="5390" y="271490"/>
                  <a:pt x="5106" y="271066"/>
                  <a:pt x="4822" y="270641"/>
                </a:cubicBezTo>
                <a:cubicBezTo>
                  <a:pt x="4539" y="270358"/>
                  <a:pt x="4255" y="269933"/>
                  <a:pt x="3971" y="269508"/>
                </a:cubicBezTo>
                <a:cubicBezTo>
                  <a:pt x="3830" y="269083"/>
                  <a:pt x="3546" y="268658"/>
                  <a:pt x="3404" y="268375"/>
                </a:cubicBezTo>
                <a:cubicBezTo>
                  <a:pt x="3120" y="267950"/>
                  <a:pt x="2979" y="267525"/>
                  <a:pt x="2695" y="267101"/>
                </a:cubicBezTo>
                <a:cubicBezTo>
                  <a:pt x="2553" y="266676"/>
                  <a:pt x="2269" y="266251"/>
                  <a:pt x="2128" y="265826"/>
                </a:cubicBezTo>
                <a:cubicBezTo>
                  <a:pt x="1986" y="265401"/>
                  <a:pt x="1844" y="264976"/>
                  <a:pt x="1702" y="264552"/>
                </a:cubicBezTo>
                <a:cubicBezTo>
                  <a:pt x="1560" y="264127"/>
                  <a:pt x="1418" y="263702"/>
                  <a:pt x="1277" y="263135"/>
                </a:cubicBezTo>
                <a:cubicBezTo>
                  <a:pt x="1135" y="262711"/>
                  <a:pt x="993" y="262286"/>
                  <a:pt x="851" y="261861"/>
                </a:cubicBezTo>
                <a:cubicBezTo>
                  <a:pt x="709" y="261436"/>
                  <a:pt x="709" y="261011"/>
                  <a:pt x="567" y="260445"/>
                </a:cubicBezTo>
                <a:cubicBezTo>
                  <a:pt x="426" y="260020"/>
                  <a:pt x="426" y="259454"/>
                  <a:pt x="284" y="259029"/>
                </a:cubicBezTo>
                <a:cubicBezTo>
                  <a:pt x="284" y="258604"/>
                  <a:pt x="142" y="258179"/>
                  <a:pt x="142" y="257754"/>
                </a:cubicBezTo>
                <a:cubicBezTo>
                  <a:pt x="0" y="256905"/>
                  <a:pt x="0" y="255913"/>
                  <a:pt x="0" y="255064"/>
                </a:cubicBezTo>
                <a:cubicBezTo>
                  <a:pt x="0" y="255064"/>
                  <a:pt x="0" y="254922"/>
                  <a:pt x="0" y="254922"/>
                </a:cubicBezTo>
                <a:cubicBezTo>
                  <a:pt x="0" y="254072"/>
                  <a:pt x="0" y="253081"/>
                  <a:pt x="142" y="252231"/>
                </a:cubicBezTo>
                <a:cubicBezTo>
                  <a:pt x="142" y="251807"/>
                  <a:pt x="284" y="251382"/>
                  <a:pt x="284" y="250957"/>
                </a:cubicBezTo>
                <a:cubicBezTo>
                  <a:pt x="426" y="250391"/>
                  <a:pt x="426" y="249966"/>
                  <a:pt x="567" y="249399"/>
                </a:cubicBezTo>
                <a:cubicBezTo>
                  <a:pt x="709" y="248974"/>
                  <a:pt x="709" y="248550"/>
                  <a:pt x="851" y="247983"/>
                </a:cubicBezTo>
                <a:cubicBezTo>
                  <a:pt x="993" y="247558"/>
                  <a:pt x="1135" y="247133"/>
                  <a:pt x="1277" y="246709"/>
                </a:cubicBezTo>
                <a:cubicBezTo>
                  <a:pt x="1418" y="246284"/>
                  <a:pt x="1560" y="245859"/>
                  <a:pt x="1702" y="245434"/>
                </a:cubicBezTo>
                <a:cubicBezTo>
                  <a:pt x="1844" y="245009"/>
                  <a:pt x="1986" y="244584"/>
                  <a:pt x="2128" y="244160"/>
                </a:cubicBezTo>
                <a:cubicBezTo>
                  <a:pt x="2269" y="243735"/>
                  <a:pt x="2553" y="243310"/>
                  <a:pt x="2695" y="242885"/>
                </a:cubicBezTo>
                <a:cubicBezTo>
                  <a:pt x="2979" y="242460"/>
                  <a:pt x="3120" y="242036"/>
                  <a:pt x="3404" y="241611"/>
                </a:cubicBezTo>
                <a:cubicBezTo>
                  <a:pt x="3546" y="241186"/>
                  <a:pt x="3830" y="240903"/>
                  <a:pt x="3971" y="240478"/>
                </a:cubicBezTo>
                <a:cubicBezTo>
                  <a:pt x="4255" y="240053"/>
                  <a:pt x="4539" y="239628"/>
                  <a:pt x="4822" y="239203"/>
                </a:cubicBezTo>
                <a:cubicBezTo>
                  <a:pt x="5106" y="238778"/>
                  <a:pt x="5390" y="238354"/>
                  <a:pt x="5673" y="237929"/>
                </a:cubicBezTo>
                <a:cubicBezTo>
                  <a:pt x="5957" y="237646"/>
                  <a:pt x="6099" y="237362"/>
                  <a:pt x="6383" y="237079"/>
                </a:cubicBezTo>
                <a:cubicBezTo>
                  <a:pt x="7092" y="236229"/>
                  <a:pt x="7659" y="235663"/>
                  <a:pt x="8368" y="234955"/>
                </a:cubicBezTo>
                <a:lnTo>
                  <a:pt x="93470" y="149989"/>
                </a:lnTo>
                <a:cubicBezTo>
                  <a:pt x="99002" y="144466"/>
                  <a:pt x="106236" y="141705"/>
                  <a:pt x="113469" y="141705"/>
                </a:cubicBezTo>
                <a:close/>
                <a:moveTo>
                  <a:pt x="217411" y="0"/>
                </a:moveTo>
                <a:lnTo>
                  <a:pt x="576803" y="0"/>
                </a:lnTo>
                <a:cubicBezTo>
                  <a:pt x="592405" y="0"/>
                  <a:pt x="605169" y="12746"/>
                  <a:pt x="605169" y="28324"/>
                </a:cubicBezTo>
                <a:lnTo>
                  <a:pt x="605169" y="481511"/>
                </a:lnTo>
                <a:cubicBezTo>
                  <a:pt x="605169" y="497231"/>
                  <a:pt x="592405" y="509835"/>
                  <a:pt x="576803" y="509835"/>
                </a:cubicBezTo>
                <a:lnTo>
                  <a:pt x="217411" y="509835"/>
                </a:lnTo>
                <a:cubicBezTo>
                  <a:pt x="201810" y="509835"/>
                  <a:pt x="189045" y="497231"/>
                  <a:pt x="189045" y="481511"/>
                </a:cubicBezTo>
                <a:lnTo>
                  <a:pt x="189045" y="368214"/>
                </a:lnTo>
                <a:cubicBezTo>
                  <a:pt x="189045" y="352636"/>
                  <a:pt x="201810" y="339890"/>
                  <a:pt x="217411" y="339890"/>
                </a:cubicBezTo>
                <a:cubicBezTo>
                  <a:pt x="233154" y="339890"/>
                  <a:pt x="245776" y="352636"/>
                  <a:pt x="245776" y="368214"/>
                </a:cubicBezTo>
                <a:lnTo>
                  <a:pt x="245776" y="453187"/>
                </a:lnTo>
                <a:lnTo>
                  <a:pt x="548438" y="453187"/>
                </a:lnTo>
                <a:lnTo>
                  <a:pt x="548438" y="56649"/>
                </a:lnTo>
                <a:lnTo>
                  <a:pt x="245776" y="56649"/>
                </a:lnTo>
                <a:lnTo>
                  <a:pt x="245776" y="141621"/>
                </a:lnTo>
                <a:cubicBezTo>
                  <a:pt x="245776" y="157341"/>
                  <a:pt x="233154" y="169945"/>
                  <a:pt x="217411" y="169945"/>
                </a:cubicBezTo>
                <a:cubicBezTo>
                  <a:pt x="201810" y="169945"/>
                  <a:pt x="189045" y="157341"/>
                  <a:pt x="189045" y="141621"/>
                </a:cubicBezTo>
                <a:lnTo>
                  <a:pt x="189045" y="28324"/>
                </a:lnTo>
                <a:cubicBezTo>
                  <a:pt x="189045" y="12746"/>
                  <a:pt x="201810" y="0"/>
                  <a:pt x="21741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7" name="直接连接符 46"/>
          <p:cNvCxnSpPr/>
          <p:nvPr>
            <p:custDataLst>
              <p:tags r:id="rId22"/>
            </p:custDataLst>
          </p:nvPr>
        </p:nvCxnSpPr>
        <p:spPr>
          <a:xfrm>
            <a:off x="4123453" y="4553776"/>
            <a:ext cx="302531" cy="8861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8" name="椭圆 47"/>
          <p:cNvSpPr/>
          <p:nvPr>
            <p:custDataLst>
              <p:tags r:id="rId23"/>
            </p:custDataLst>
          </p:nvPr>
        </p:nvSpPr>
        <p:spPr>
          <a:xfrm>
            <a:off x="3689415" y="3228920"/>
            <a:ext cx="462336" cy="462336"/>
          </a:xfrm>
          <a:prstGeom prst="ellipse">
            <a:avLst/>
          </a:prstGeom>
          <a:solidFill>
            <a:srgbClr val="1AA3AA"/>
          </a:solidFill>
          <a:ln w="38100">
            <a:solidFill>
              <a:sysClr val="window" lastClr="FFFFFF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任意多边形 20"/>
          <p:cNvSpPr/>
          <p:nvPr>
            <p:custDataLst>
              <p:tags r:id="rId24"/>
            </p:custDataLst>
          </p:nvPr>
        </p:nvSpPr>
        <p:spPr bwMode="auto">
          <a:xfrm>
            <a:off x="3785565" y="3298252"/>
            <a:ext cx="271302" cy="261312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0" name="直接连接符 49"/>
          <p:cNvCxnSpPr/>
          <p:nvPr>
            <p:custDataLst>
              <p:tags r:id="rId25"/>
            </p:custDataLst>
          </p:nvPr>
        </p:nvCxnSpPr>
        <p:spPr>
          <a:xfrm flipH="1">
            <a:off x="4189276" y="3459034"/>
            <a:ext cx="232911" cy="0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3" name="iphone-and-ipad-tools-couple_36130"/>
          <p:cNvSpPr>
            <a:spLocks noChangeAspect="1"/>
          </p:cNvSpPr>
          <p:nvPr>
            <p:custDataLst>
              <p:tags r:id="rId26"/>
            </p:custDataLst>
          </p:nvPr>
        </p:nvSpPr>
        <p:spPr bwMode="auto">
          <a:xfrm>
            <a:off x="3829743" y="4417135"/>
            <a:ext cx="227547" cy="273175"/>
          </a:xfrm>
          <a:custGeom>
            <a:avLst/>
            <a:gdLst>
              <a:gd name="connsiteX0" fmla="*/ 374494 w 491666"/>
              <a:gd name="connsiteY0" fmla="*/ 544612 h 590254"/>
              <a:gd name="connsiteX1" fmla="*/ 360593 w 491666"/>
              <a:gd name="connsiteY1" fmla="*/ 558503 h 590254"/>
              <a:gd name="connsiteX2" fmla="*/ 374494 w 491666"/>
              <a:gd name="connsiteY2" fmla="*/ 572394 h 590254"/>
              <a:gd name="connsiteX3" fmla="*/ 388396 w 491666"/>
              <a:gd name="connsiteY3" fmla="*/ 558503 h 590254"/>
              <a:gd name="connsiteX4" fmla="*/ 374494 w 491666"/>
              <a:gd name="connsiteY4" fmla="*/ 544612 h 590254"/>
              <a:gd name="connsiteX5" fmla="*/ 179843 w 491666"/>
              <a:gd name="connsiteY5" fmla="*/ 458270 h 590254"/>
              <a:gd name="connsiteX6" fmla="*/ 162951 w 491666"/>
              <a:gd name="connsiteY6" fmla="*/ 475133 h 590254"/>
              <a:gd name="connsiteX7" fmla="*/ 179843 w 491666"/>
              <a:gd name="connsiteY7" fmla="*/ 491996 h 590254"/>
              <a:gd name="connsiteX8" fmla="*/ 196734 w 491666"/>
              <a:gd name="connsiteY8" fmla="*/ 475133 h 590254"/>
              <a:gd name="connsiteX9" fmla="*/ 179843 w 491666"/>
              <a:gd name="connsiteY9" fmla="*/ 458270 h 590254"/>
              <a:gd name="connsiteX10" fmla="*/ 289098 w 491666"/>
              <a:gd name="connsiteY10" fmla="*/ 245952 h 590254"/>
              <a:gd name="connsiteX11" fmla="*/ 289098 w 491666"/>
              <a:gd name="connsiteY11" fmla="*/ 525759 h 590254"/>
              <a:gd name="connsiteX12" fmla="*/ 452940 w 491666"/>
              <a:gd name="connsiteY12" fmla="*/ 524767 h 590254"/>
              <a:gd name="connsiteX13" fmla="*/ 452940 w 491666"/>
              <a:gd name="connsiteY13" fmla="*/ 245952 h 590254"/>
              <a:gd name="connsiteX14" fmla="*/ 341726 w 491666"/>
              <a:gd name="connsiteY14" fmla="*/ 220154 h 590254"/>
              <a:gd name="connsiteX15" fmla="*/ 341726 w 491666"/>
              <a:gd name="connsiteY15" fmla="*/ 226107 h 590254"/>
              <a:gd name="connsiteX16" fmla="*/ 411235 w 491666"/>
              <a:gd name="connsiteY16" fmla="*/ 226107 h 590254"/>
              <a:gd name="connsiteX17" fmla="*/ 411235 w 491666"/>
              <a:gd name="connsiteY17" fmla="*/ 220154 h 590254"/>
              <a:gd name="connsiteX18" fmla="*/ 376480 w 491666"/>
              <a:gd name="connsiteY18" fmla="*/ 201302 h 590254"/>
              <a:gd name="connsiteX19" fmla="*/ 370523 w 491666"/>
              <a:gd name="connsiteY19" fmla="*/ 207255 h 590254"/>
              <a:gd name="connsiteX20" fmla="*/ 376480 w 491666"/>
              <a:gd name="connsiteY20" fmla="*/ 212216 h 590254"/>
              <a:gd name="connsiteX21" fmla="*/ 382438 w 491666"/>
              <a:gd name="connsiteY21" fmla="*/ 207255 h 590254"/>
              <a:gd name="connsiteX22" fmla="*/ 376480 w 491666"/>
              <a:gd name="connsiteY22" fmla="*/ 201302 h 590254"/>
              <a:gd name="connsiteX23" fmla="*/ 250372 w 491666"/>
              <a:gd name="connsiteY23" fmla="*/ 184434 h 590254"/>
              <a:gd name="connsiteX24" fmla="*/ 491666 w 491666"/>
              <a:gd name="connsiteY24" fmla="*/ 184434 h 590254"/>
              <a:gd name="connsiteX25" fmla="*/ 491666 w 491666"/>
              <a:gd name="connsiteY25" fmla="*/ 590254 h 590254"/>
              <a:gd name="connsiteX26" fmla="*/ 250372 w 491666"/>
              <a:gd name="connsiteY26" fmla="*/ 590254 h 590254"/>
              <a:gd name="connsiteX27" fmla="*/ 0 w 491666"/>
              <a:gd name="connsiteY27" fmla="*/ 0 h 590254"/>
              <a:gd name="connsiteX28" fmla="*/ 345775 w 491666"/>
              <a:gd name="connsiteY28" fmla="*/ 0 h 590254"/>
              <a:gd name="connsiteX29" fmla="*/ 345775 w 491666"/>
              <a:gd name="connsiteY29" fmla="*/ 157716 h 590254"/>
              <a:gd name="connsiteX30" fmla="*/ 296095 w 491666"/>
              <a:gd name="connsiteY30" fmla="*/ 157716 h 590254"/>
              <a:gd name="connsiteX31" fmla="*/ 296095 w 491666"/>
              <a:gd name="connsiteY31" fmla="*/ 49596 h 590254"/>
              <a:gd name="connsiteX32" fmla="*/ 49680 w 491666"/>
              <a:gd name="connsiteY32" fmla="*/ 49596 h 590254"/>
              <a:gd name="connsiteX33" fmla="*/ 49680 w 491666"/>
              <a:gd name="connsiteY33" fmla="*/ 431488 h 590254"/>
              <a:gd name="connsiteX34" fmla="*/ 225549 w 491666"/>
              <a:gd name="connsiteY34" fmla="*/ 431488 h 590254"/>
              <a:gd name="connsiteX35" fmla="*/ 225549 w 491666"/>
              <a:gd name="connsiteY35" fmla="*/ 517786 h 590254"/>
              <a:gd name="connsiteX36" fmla="*/ 0 w 491666"/>
              <a:gd name="connsiteY36" fmla="*/ 517786 h 59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91666" h="590254">
                <a:moveTo>
                  <a:pt x="374494" y="544612"/>
                </a:moveTo>
                <a:cubicBezTo>
                  <a:pt x="366551" y="544612"/>
                  <a:pt x="360593" y="551557"/>
                  <a:pt x="360593" y="558503"/>
                </a:cubicBezTo>
                <a:cubicBezTo>
                  <a:pt x="360593" y="566441"/>
                  <a:pt x="366551" y="572394"/>
                  <a:pt x="374494" y="572394"/>
                </a:cubicBezTo>
                <a:cubicBezTo>
                  <a:pt x="381445" y="572394"/>
                  <a:pt x="388396" y="566441"/>
                  <a:pt x="388396" y="558503"/>
                </a:cubicBezTo>
                <a:cubicBezTo>
                  <a:pt x="388396" y="551557"/>
                  <a:pt x="381445" y="544612"/>
                  <a:pt x="374494" y="544612"/>
                </a:cubicBezTo>
                <a:close/>
                <a:moveTo>
                  <a:pt x="179843" y="458270"/>
                </a:moveTo>
                <a:cubicBezTo>
                  <a:pt x="170900" y="458270"/>
                  <a:pt x="162951" y="466206"/>
                  <a:pt x="162951" y="475133"/>
                </a:cubicBezTo>
                <a:cubicBezTo>
                  <a:pt x="162951" y="484060"/>
                  <a:pt x="170900" y="491996"/>
                  <a:pt x="179843" y="491996"/>
                </a:cubicBezTo>
                <a:cubicBezTo>
                  <a:pt x="189779" y="491996"/>
                  <a:pt x="196734" y="484060"/>
                  <a:pt x="196734" y="475133"/>
                </a:cubicBezTo>
                <a:cubicBezTo>
                  <a:pt x="196734" y="466206"/>
                  <a:pt x="189779" y="458270"/>
                  <a:pt x="179843" y="458270"/>
                </a:cubicBezTo>
                <a:close/>
                <a:moveTo>
                  <a:pt x="289098" y="245952"/>
                </a:moveTo>
                <a:lnTo>
                  <a:pt x="289098" y="525759"/>
                </a:lnTo>
                <a:cubicBezTo>
                  <a:pt x="319881" y="525759"/>
                  <a:pt x="390382" y="525759"/>
                  <a:pt x="452940" y="524767"/>
                </a:cubicBezTo>
                <a:lnTo>
                  <a:pt x="452940" y="245952"/>
                </a:lnTo>
                <a:close/>
                <a:moveTo>
                  <a:pt x="341726" y="220154"/>
                </a:moveTo>
                <a:lnTo>
                  <a:pt x="341726" y="226107"/>
                </a:lnTo>
                <a:lnTo>
                  <a:pt x="411235" y="226107"/>
                </a:lnTo>
                <a:lnTo>
                  <a:pt x="411235" y="220154"/>
                </a:lnTo>
                <a:close/>
                <a:moveTo>
                  <a:pt x="376480" y="201302"/>
                </a:moveTo>
                <a:cubicBezTo>
                  <a:pt x="373501" y="201302"/>
                  <a:pt x="370523" y="203286"/>
                  <a:pt x="370523" y="207255"/>
                </a:cubicBezTo>
                <a:cubicBezTo>
                  <a:pt x="370523" y="210232"/>
                  <a:pt x="373501" y="212216"/>
                  <a:pt x="376480" y="212216"/>
                </a:cubicBezTo>
                <a:cubicBezTo>
                  <a:pt x="379459" y="212216"/>
                  <a:pt x="382438" y="210232"/>
                  <a:pt x="382438" y="207255"/>
                </a:cubicBezTo>
                <a:cubicBezTo>
                  <a:pt x="382438" y="203286"/>
                  <a:pt x="379459" y="201302"/>
                  <a:pt x="376480" y="201302"/>
                </a:cubicBezTo>
                <a:close/>
                <a:moveTo>
                  <a:pt x="250372" y="184434"/>
                </a:moveTo>
                <a:lnTo>
                  <a:pt x="491666" y="184434"/>
                </a:lnTo>
                <a:lnTo>
                  <a:pt x="491666" y="590254"/>
                </a:lnTo>
                <a:lnTo>
                  <a:pt x="250372" y="590254"/>
                </a:lnTo>
                <a:close/>
                <a:moveTo>
                  <a:pt x="0" y="0"/>
                </a:moveTo>
                <a:lnTo>
                  <a:pt x="345775" y="0"/>
                </a:lnTo>
                <a:lnTo>
                  <a:pt x="345775" y="157716"/>
                </a:lnTo>
                <a:lnTo>
                  <a:pt x="296095" y="157716"/>
                </a:lnTo>
                <a:lnTo>
                  <a:pt x="296095" y="49596"/>
                </a:lnTo>
                <a:lnTo>
                  <a:pt x="49680" y="49596"/>
                </a:lnTo>
                <a:lnTo>
                  <a:pt x="49680" y="431488"/>
                </a:lnTo>
                <a:lnTo>
                  <a:pt x="225549" y="431488"/>
                </a:lnTo>
                <a:lnTo>
                  <a:pt x="225549" y="517786"/>
                </a:lnTo>
                <a:lnTo>
                  <a:pt x="0" y="51778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</p:sp>
      <p:sp>
        <p:nvSpPr>
          <p:cNvPr id="54" name="文本框 53"/>
          <p:cNvSpPr txBox="1"/>
          <p:nvPr>
            <p:custDataLst>
              <p:tags r:id="rId27"/>
            </p:custDataLst>
          </p:nvPr>
        </p:nvSpPr>
        <p:spPr>
          <a:xfrm>
            <a:off x="4435522" y="2056625"/>
            <a:ext cx="7012653" cy="471519"/>
          </a:xfrm>
          <a:prstGeom prst="rect">
            <a:avLst/>
          </a:prstGeom>
          <a:noFill/>
        </p:spPr>
        <p:txBody>
          <a:bodyPr wrap="square" lIns="89985" tIns="46792" rIns="89985" bIns="46792" anchor="t">
            <a:noAutofit/>
          </a:bodyPr>
          <a:lstStyle/>
          <a:p>
            <a:pPr algn="l" defTabSz="913765" fontAlgn="auto">
              <a:lnSpc>
                <a:spcPct val="12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To be familiar with commonly used structures</a:t>
            </a:r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defTabSz="913765" fontAlgn="auto">
              <a:lnSpc>
                <a:spcPct val="120000"/>
              </a:lnSpc>
              <a:spcBef>
                <a:spcPct val="0"/>
              </a:spcBef>
              <a:defRPr/>
            </a:pPr>
            <a:endParaRPr lang="en-US" altLang="zh-CN" sz="2400" b="1" spc="150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cxnSp>
        <p:nvCxnSpPr>
          <p:cNvPr id="46" name="直接连接符 45"/>
          <p:cNvCxnSpPr/>
          <p:nvPr>
            <p:custDataLst>
              <p:tags r:id="rId28"/>
            </p:custDataLst>
          </p:nvPr>
        </p:nvCxnSpPr>
        <p:spPr>
          <a:xfrm>
            <a:off x="4214592" y="5705041"/>
            <a:ext cx="220886" cy="8861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23" name="直接连接符 22"/>
          <p:cNvCxnSpPr/>
          <p:nvPr>
            <p:custDataLst>
              <p:tags r:id="rId29"/>
            </p:custDataLst>
          </p:nvPr>
        </p:nvCxnSpPr>
        <p:spPr>
          <a:xfrm>
            <a:off x="3125352" y="1143019"/>
            <a:ext cx="6962" cy="4703161"/>
          </a:xfrm>
          <a:prstGeom prst="line">
            <a:avLst/>
          </a:prstGeom>
          <a:ln>
            <a:solidFill>
              <a:sysClr val="window" lastClr="FFFFFF">
                <a:lumMod val="8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1" name="文本框 50"/>
          <p:cNvSpPr txBox="1"/>
          <p:nvPr>
            <p:custDataLst>
              <p:tags r:id="rId30"/>
            </p:custDataLst>
          </p:nvPr>
        </p:nvSpPr>
        <p:spPr>
          <a:xfrm>
            <a:off x="5999968" y="6131029"/>
            <a:ext cx="2637787" cy="404357"/>
          </a:xfrm>
          <a:prstGeom prst="rect">
            <a:avLst/>
          </a:prstGeom>
          <a:noFill/>
        </p:spPr>
        <p:txBody>
          <a:bodyPr wrap="square" lIns="89985" tIns="46792" rIns="89985" bIns="46792" anchor="t">
            <a:normAutofit/>
          </a:bodyPr>
          <a:lstStyle/>
          <a:p>
            <a:pPr defTabSz="913765" fontAlgn="auto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spc="150" dirty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单击此处添加文本具体内容</a:t>
            </a:r>
            <a:endParaRPr lang="zh-CN" altLang="en-US" sz="1400" spc="150" dirty="0">
              <a:solidFill>
                <a:srgbClr val="00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" name="直接连接符 1"/>
          <p:cNvCxnSpPr/>
          <p:nvPr>
            <p:custDataLst>
              <p:tags r:id="rId31"/>
            </p:custDataLst>
          </p:nvPr>
        </p:nvCxnSpPr>
        <p:spPr>
          <a:xfrm flipV="1">
            <a:off x="2820289" y="3459040"/>
            <a:ext cx="305063" cy="1899"/>
          </a:xfrm>
          <a:prstGeom prst="line">
            <a:avLst/>
          </a:prstGeom>
          <a:ln>
            <a:solidFill>
              <a:srgbClr val="000000">
                <a:lumMod val="20000"/>
                <a:lumOff val="80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矩形 140"/>
          <p:cNvSpPr/>
          <p:nvPr/>
        </p:nvSpPr>
        <p:spPr>
          <a:xfrm>
            <a:off x="1" y="909955"/>
            <a:ext cx="12190412" cy="5169535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1.To translate scientific and technological words accurately</a:t>
            </a:r>
            <a:endParaRPr lang="en-US" altLang="zh-CN" sz="2000" b="1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endParaRPr lang="en-US" altLang="zh-CN" sz="2000" b="1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① Paying attention to the special meanings of words in specific fields</a:t>
            </a:r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light show       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轻音乐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×    光显示   √</a:t>
            </a:r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② Learning English word-building</a:t>
            </a:r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Compounding（合成法）      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moon+walk                                               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moonwalk              月面行走      </a:t>
            </a:r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Blending         （混成法）     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medical+care                                             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medicare                 医疗保健</a:t>
            </a:r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Affixation       </a:t>
            </a:r>
            <a:r>
              <a:rPr lang="en-US" altLang="zh-CN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（</a:t>
            </a:r>
            <a:r>
              <a:rPr lang="zh-CN" altLang="en-US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词缀法</a:t>
            </a:r>
            <a:r>
              <a:rPr lang="en-US" altLang="zh-CN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）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micro-  +economics                                   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microeconomics 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微观经济学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                                                   </a:t>
            </a:r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000" b="1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2.To be familiar with commonly used structures</a:t>
            </a:r>
            <a:endParaRPr lang="en-US" altLang="zh-CN" sz="2000" b="1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It is believed that          （人们认为）                                             </a:t>
            </a:r>
            <a:r>
              <a:rPr lang="en-US" altLang="zh-CN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Seeing that          （由于、鉴于）</a:t>
            </a:r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It has been proved that （已经证明）</a:t>
            </a:r>
            <a:r>
              <a:rPr lang="en-US" altLang="zh-CN" dirty="0" smtClean="0">
                <a:solidFill>
                  <a:schemeClr val="tx1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                                  </a:t>
            </a:r>
            <a:r>
              <a:rPr lang="en-US" altLang="zh-CN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Supposing that    （假设）</a:t>
            </a:r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en-US" altLang="zh-CN" dirty="0" smtClean="0">
              <a:solidFill>
                <a:schemeClr val="tx1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110490" y="98425"/>
            <a:ext cx="1011555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Key Points of  Chinese Translation of Scientific Style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>
            <a:off x="6314757" y="3374525"/>
            <a:ext cx="72834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6314757" y="3617595"/>
            <a:ext cx="72834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6314757" y="3917950"/>
            <a:ext cx="72834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矩形 140"/>
          <p:cNvSpPr/>
          <p:nvPr/>
        </p:nvSpPr>
        <p:spPr>
          <a:xfrm>
            <a:off x="507365" y="1329373"/>
            <a:ext cx="10256520" cy="38461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en-US" altLang="zh-CN" sz="2000" b="1" dirty="0" smtClean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en-US" altLang="zh-CN" sz="2400" b="1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3.To analyze structures thoroughly</a:t>
            </a:r>
            <a:endParaRPr lang="en-US" altLang="zh-CN" sz="2000" dirty="0" smtClean="0">
              <a:latin typeface="+mj-lt"/>
            </a:endParaRPr>
          </a:p>
          <a:p>
            <a:endParaRPr lang="en-US" altLang="zh-CN" sz="2000" dirty="0" smtClean="0">
              <a:latin typeface="+mj-lt"/>
            </a:endParaRPr>
          </a:p>
          <a:p>
            <a:r>
              <a:rPr lang="en-US" altLang="zh-CN" sz="2000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① 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Mastering the meanings of words, grammatical relations and thematic relations</a:t>
            </a:r>
            <a:r>
              <a:rPr lang="zh-CN" altLang="en-US" sz="2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；</a:t>
            </a:r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② 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Identifing two types of English words: Form words (including nouns, verbs, adjectives, adverbs)    </a:t>
            </a:r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     and Structure words</a:t>
            </a:r>
            <a:r>
              <a:rPr lang="zh-CN" altLang="en-US" sz="2000" dirty="0" smtClean="0">
                <a:latin typeface="Times New Roman" panose="02020603050405020304" charset="0"/>
                <a:cs typeface="Times New Roman" panose="02020603050405020304" charset="0"/>
              </a:rPr>
              <a:t>；</a:t>
            </a:r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③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 Recognizing the basic structures of English sentences</a:t>
            </a:r>
            <a:r>
              <a:rPr lang="zh-CN" altLang="en-US" sz="2000" dirty="0" smtClean="0">
                <a:latin typeface="Times New Roman" panose="02020603050405020304" charset="0"/>
                <a:cs typeface="Times New Roman" panose="02020603050405020304" charset="0"/>
              </a:rPr>
              <a:t>；</a:t>
            </a:r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dirty="0" smtClean="0"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④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 Finding out the grammatical and thematic relations of each modifier in order to determine its   </a:t>
            </a:r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     position in the structure.</a:t>
            </a:r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110490" y="98425"/>
            <a:ext cx="1011555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Key Points of  Chinese Translation of Scientific Style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7576" y="2705725"/>
            <a:ext cx="6763385" cy="1446550"/>
            <a:chOff x="3737676" y="2717801"/>
            <a:chExt cx="6763385" cy="1446550"/>
          </a:xfrm>
        </p:grpSpPr>
        <p:sp>
          <p:nvSpPr>
            <p:cNvPr id="3" name="矩形 2"/>
            <p:cNvSpPr/>
            <p:nvPr/>
          </p:nvSpPr>
          <p:spPr>
            <a:xfrm>
              <a:off x="4745421" y="3234056"/>
              <a:ext cx="5755640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Translation Skills</a:t>
              </a:r>
              <a:endPara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4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5400" smtClean="0">
                  <a:solidFill>
                    <a:sysClr val="windowText" lastClr="000000"/>
                  </a:solidFill>
                </a:rPr>
                <a:t>|</a:t>
              </a:r>
              <a:endParaRPr lang="zh-CN" altLang="en-US" sz="5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 smtClean="0">
                  <a:solidFill>
                    <a:sysClr val="windowText" lastClr="000000"/>
                  </a:solidFill>
                </a:rPr>
                <a:t>4</a:t>
              </a:r>
              <a:endParaRPr lang="zh-CN" altLang="en-US" sz="8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zh-CN" alt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矩形 144"/>
          <p:cNvSpPr/>
          <p:nvPr/>
        </p:nvSpPr>
        <p:spPr>
          <a:xfrm>
            <a:off x="110490" y="98425"/>
            <a:ext cx="1011555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Translation Skills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49030" y="1201420"/>
            <a:ext cx="10953343" cy="44319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zh-CN" sz="1600" b="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zh-CN" sz="1600" b="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en-US" altLang="zh-CN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Translate the passive voice into the active voice.</a:t>
            </a:r>
            <a:endParaRPr lang="en-US" sz="24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4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His pride must 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be pinched</a:t>
            </a:r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 </a:t>
            </a:r>
            <a:r>
              <a:rPr lang="en-US" sz="24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4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他</a:t>
            </a:r>
            <a:r>
              <a:rPr lang="zh-CN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这股傲气应该</a:t>
            </a:r>
            <a:r>
              <a:rPr lang="zh-CN" sz="24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打下去</a:t>
            </a:r>
            <a:r>
              <a:rPr lang="zh-CN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zh-CN" sz="24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en-US" sz="24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4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</a:t>
            </a:r>
            <a:r>
              <a:rPr lang="zh-CN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Use a general subject, such as </a:t>
            </a:r>
            <a:r>
              <a:rPr lang="zh-CN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“有人”“人们”“大家” </a:t>
            </a:r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or translate the sentence into active voice without subject.</a:t>
            </a:r>
            <a:endParaRPr lang="en-US" sz="24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4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Power would 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be gotten </a:t>
            </a:r>
            <a:r>
              <a:rPr lang="en-US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if there were money to get it with. </a:t>
            </a:r>
            <a:r>
              <a:rPr lang="zh-CN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有了钱</a:t>
            </a:r>
            <a:r>
              <a:rPr lang="zh-CN" sz="24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，就</a:t>
            </a:r>
            <a:r>
              <a:rPr lang="zh-CN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会以钱</a:t>
            </a:r>
            <a:r>
              <a:rPr lang="zh-CN" sz="24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谋权</a:t>
            </a:r>
            <a:r>
              <a:rPr lang="zh-CN" sz="24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en-US" sz="24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zh-CN" sz="1600" b="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zh-CN" altLang="en-US" sz="1600" b="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矩形 144"/>
          <p:cNvSpPr/>
          <p:nvPr/>
        </p:nvSpPr>
        <p:spPr>
          <a:xfrm>
            <a:off x="110490" y="98425"/>
            <a:ext cx="1011555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Translation Skills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3930" y="872490"/>
            <a:ext cx="10262235" cy="4954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en-US" sz="1600" b="0" dirty="0" smtClean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b="0" dirty="0" smtClean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Use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“……为……所……”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0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0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In his late thirties he </a:t>
            </a:r>
            <a:r>
              <a:rPr lang="en-US" sz="20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was 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almost </a:t>
            </a:r>
            <a:r>
              <a:rPr lang="en-US" sz="20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knocked down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in his despondency of the unsuccessful career. </a:t>
            </a:r>
            <a:endParaRPr lang="en-US" sz="20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近四十岁时，由于事业上的挫折，他几乎</a:t>
            </a:r>
            <a:r>
              <a:rPr lang="zh-CN" sz="20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为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失意</a:t>
            </a:r>
            <a:r>
              <a:rPr lang="zh-CN" sz="20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所毁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en-US" sz="20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zh-CN" sz="20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en-US" alt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Use the verbs 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“受”“遭受”“遭到”“受到”</a:t>
            </a:r>
            <a:endParaRPr lang="en-US" sz="20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0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Two super go players from Japan </a:t>
            </a:r>
            <a:r>
              <a:rPr lang="en-US" sz="20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were defeated</a:t>
            </a:r>
            <a:r>
              <a:rPr lang="en-US" sz="2000" b="0" u="sng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one after another. </a:t>
            </a:r>
            <a:endParaRPr lang="en-US" sz="20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日本两位围棋高手接连</a:t>
            </a:r>
            <a:r>
              <a:rPr lang="zh-CN" sz="20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受挫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en-US" sz="20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0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5.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Use 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“被”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when translating English sentences of passive voice into Chinese and we can also use “ 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叫 </a:t>
            </a:r>
            <a:r>
              <a:rPr lang="en-US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</a:t>
            </a:r>
            <a:r>
              <a:rPr lang="zh-CN" altLang="en-US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 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让 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 </a:t>
            </a:r>
            <a:r>
              <a:rPr lang="zh-CN" altLang="en-US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“</a:t>
            </a:r>
            <a:r>
              <a:rPr lang="zh-CN" altLang="en-US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挨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</a:t>
            </a:r>
            <a:r>
              <a:rPr lang="en-US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and “ 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给 </a:t>
            </a:r>
            <a:r>
              <a:rPr lang="en-US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 instead of </a:t>
            </a:r>
            <a:r>
              <a:rPr lang="zh-CN" sz="2000" b="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“被”</a:t>
            </a:r>
            <a:r>
              <a:rPr lang="en-US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endParaRPr lang="en-US" sz="2000" b="0" dirty="0" smtClean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en-US" sz="20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altLang="zh-CN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boy </a:t>
            </a:r>
            <a:r>
              <a:rPr lang="en-US" altLang="zh-CN" sz="2000" b="1" u="sng" dirty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was criticized </a:t>
            </a:r>
            <a:r>
              <a:rPr lang="en-US" altLang="zh-CN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yesterday. </a:t>
            </a:r>
            <a:endParaRPr lang="en-US" altLang="zh-CN" sz="2000" b="0" dirty="0" smtClean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zh-CN" altLang="en-US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这孩子昨天</a:t>
            </a:r>
            <a:r>
              <a:rPr lang="zh-CN" altLang="en-US" sz="2000" b="1" u="sng" dirty="0" smtClean="0">
                <a:solidFill>
                  <a:srgbClr val="0070C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挨</a:t>
            </a:r>
            <a:r>
              <a:rPr lang="zh-CN" altLang="en-US" sz="2000" b="0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了一顿批评。</a:t>
            </a:r>
            <a:endParaRPr lang="en-US" sz="2000" b="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矩形 144"/>
          <p:cNvSpPr/>
          <p:nvPr/>
        </p:nvSpPr>
        <p:spPr>
          <a:xfrm>
            <a:off x="110490" y="98425"/>
            <a:ext cx="1011555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References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84885" y="891540"/>
            <a:ext cx="1102677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sz="20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References</a:t>
            </a:r>
            <a:endParaRPr lang="en-US" sz="24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[1]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边鸿倩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基于目的论视角下科技文本翻译实践报告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[D].西安理工大学,2020.</a:t>
            </a:r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[2]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李金灿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科技英语否定句汉译策略的研究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[D].湖北工业大学,2018.</a:t>
            </a:r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[3]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刘宓庆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 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文体与翻译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[M].北京：中译出版社,2019.</a:t>
            </a:r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/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/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]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马晶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生态翻译学“三维转换”视角下的科技文本翻译策略探究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[D].北京交通大学,2018.</a:t>
            </a:r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]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刘疾橹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科技英语文体风格在英汉翻译中的体现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[D].哈尔滨工业大学,2009.</a:t>
            </a:r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</a:t>
            </a:r>
            <a:r>
              <a:rPr 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]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张伟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 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文体分析在科技英语汉译中的应用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[D].华中师范大学,2000.</a:t>
            </a:r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708650" y="1414780"/>
            <a:ext cx="608584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The Classification of  Scientific Style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4804950" y="1260045"/>
            <a:ext cx="1734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4800" smtClean="0">
                <a:solidFill>
                  <a:sysClr val="windowText" lastClr="000000"/>
                </a:solidFill>
              </a:rPr>
              <a:t>|</a:t>
            </a:r>
            <a:endParaRPr lang="zh-CN" alt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08650" y="2658110"/>
            <a:ext cx="580707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The Characteristics of Scientific Style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4804950" y="2401288"/>
            <a:ext cx="1734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4800" smtClean="0">
                <a:solidFill>
                  <a:sysClr val="windowText" lastClr="000000"/>
                </a:solidFill>
              </a:rPr>
              <a:t>|</a:t>
            </a:r>
            <a:endParaRPr lang="zh-CN" alt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08650" y="3747770"/>
            <a:ext cx="632460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The Key Points of  Chinese Translation of Scientific Style</a:t>
            </a:r>
            <a:endParaRPr lang="en-US" altLang="zh-CN" sz="1200" dirty="0"/>
          </a:p>
        </p:txBody>
      </p:sp>
      <p:sp>
        <p:nvSpPr>
          <p:cNvPr id="27" name="TextBox 18"/>
          <p:cNvSpPr txBox="1"/>
          <p:nvPr/>
        </p:nvSpPr>
        <p:spPr>
          <a:xfrm>
            <a:off x="4805045" y="3625850"/>
            <a:ext cx="1282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4800" smtClean="0">
                <a:solidFill>
                  <a:sysClr val="windowText" lastClr="000000"/>
                </a:solidFill>
              </a:rPr>
              <a:t>|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08392" y="5096147"/>
            <a:ext cx="417646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Translation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Skills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TextBox 18"/>
          <p:cNvSpPr txBox="1"/>
          <p:nvPr/>
        </p:nvSpPr>
        <p:spPr>
          <a:xfrm>
            <a:off x="4804950" y="4847604"/>
            <a:ext cx="641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4800" dirty="0" smtClean="0">
                <a:solidFill>
                  <a:sysClr val="windowText" lastClr="000000"/>
                </a:solidFill>
              </a:rPr>
              <a:t>|</a:t>
            </a:r>
            <a:endParaRPr lang="zh-CN" alt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2" name="文本框 3"/>
          <p:cNvSpPr txBox="1"/>
          <p:nvPr/>
        </p:nvSpPr>
        <p:spPr>
          <a:xfrm>
            <a:off x="148680" y="2767289"/>
            <a:ext cx="4656439" cy="1323423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/>
            <a:r>
              <a:rPr lang="en-US" altLang="zh-CN" sz="800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CONTENTS</a:t>
            </a:r>
            <a:endParaRPr lang="zh-CN" altLang="en-US" sz="8000" dirty="0">
              <a:latin typeface="+mj-lt"/>
              <a:ea typeface="Gungsuh" pitchFamily="18" charset="-127"/>
              <a:cs typeface="Segoe UI" panose="020B0502040204020203" pitchFamily="34" charset="0"/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4755515" y="932815"/>
            <a:ext cx="13328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ysClr val="windowText" lastClr="000000"/>
                </a:solidFill>
              </a:rPr>
              <a:t>1</a:t>
            </a:r>
            <a:endParaRPr lang="zh-CN" altLang="en-US" sz="8000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5201" y="2155702"/>
            <a:ext cx="1734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ysClr val="windowText" lastClr="000000"/>
                </a:solidFill>
              </a:rPr>
              <a:t>2</a:t>
            </a:r>
            <a:endParaRPr lang="zh-CN" altLang="en-US" sz="8000" dirty="0">
              <a:solidFill>
                <a:sysClr val="windowText" lastClr="000000"/>
              </a:solidFill>
            </a:endParaRPr>
          </a:p>
        </p:txBody>
      </p:sp>
      <p:sp>
        <p:nvSpPr>
          <p:cNvPr id="24" name="TextBox 18"/>
          <p:cNvSpPr txBox="1"/>
          <p:nvPr/>
        </p:nvSpPr>
        <p:spPr>
          <a:xfrm>
            <a:off x="4804950" y="3379787"/>
            <a:ext cx="11366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ysClr val="windowText" lastClr="000000"/>
                </a:solidFill>
              </a:rPr>
              <a:t>3</a:t>
            </a:r>
            <a:endParaRPr lang="zh-CN" altLang="en-US" sz="80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18"/>
          <p:cNvSpPr txBox="1"/>
          <p:nvPr/>
        </p:nvSpPr>
        <p:spPr>
          <a:xfrm>
            <a:off x="4804950" y="4601382"/>
            <a:ext cx="641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ysClr val="windowText" lastClr="000000"/>
                </a:solidFill>
              </a:rPr>
              <a:t>4</a:t>
            </a:r>
            <a:endParaRPr lang="zh-CN" altLang="en-US" sz="8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701415" y="1470660"/>
            <a:ext cx="4747260" cy="391604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903359" y="2893774"/>
            <a:ext cx="4302125" cy="13220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8000" dirty="0" smtClean="0">
                <a:latin typeface="Times New Roman" panose="02020603050405020304" charset="0"/>
                <a:ea typeface="Segoe UI" panose="020B0502040204020203" pitchFamily="34" charset="0"/>
                <a:cs typeface="Times New Roman" panose="02020603050405020304" charset="0"/>
              </a:rPr>
              <a:t>THANKS</a:t>
            </a:r>
            <a:endParaRPr lang="zh-CN" altLang="en-US" sz="8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69109" y="5518030"/>
            <a:ext cx="6092825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110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Chancellor George Osborne said on Monday: "I am determined that we go on making the decisions to reform the British economy and tackle our debts. </a:t>
            </a:r>
            <a:endParaRPr lang="en-US" altLang="zh-CN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579609" y="3429000"/>
            <a:ext cx="1576426" cy="157642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859745" y="1405087"/>
            <a:ext cx="986879" cy="98687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78952" y="1668776"/>
            <a:ext cx="1850903" cy="185090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017576" y="2705725"/>
            <a:ext cx="7633970" cy="1446550"/>
            <a:chOff x="3737676" y="2717801"/>
            <a:chExt cx="7633970" cy="1446550"/>
          </a:xfrm>
        </p:grpSpPr>
        <p:sp>
          <p:nvSpPr>
            <p:cNvPr id="4" name="矩形 3"/>
            <p:cNvSpPr/>
            <p:nvPr/>
          </p:nvSpPr>
          <p:spPr>
            <a:xfrm>
              <a:off x="4725101" y="3213736"/>
              <a:ext cx="6646545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The Classification of  Scientific Style</a:t>
              </a:r>
              <a:endPara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5400" dirty="0" smtClean="0">
                  <a:solidFill>
                    <a:sysClr val="windowText" lastClr="000000"/>
                  </a:solidFill>
                </a:rPr>
                <a:t>|</a:t>
              </a:r>
              <a:endParaRPr lang="zh-CN" altLang="en-US" sz="5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 smtClean="0">
                  <a:solidFill>
                    <a:sysClr val="windowText" lastClr="000000"/>
                  </a:solidFill>
                </a:rPr>
                <a:t>1</a:t>
              </a:r>
              <a:endParaRPr lang="zh-CN" altLang="en-US" sz="8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zh-CN" alt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9"/>
          <p:cNvSpPr>
            <a:spLocks noEditPoints="1"/>
          </p:cNvSpPr>
          <p:nvPr/>
        </p:nvSpPr>
        <p:spPr bwMode="auto">
          <a:xfrm>
            <a:off x="6249217" y="3592834"/>
            <a:ext cx="568314" cy="470573"/>
          </a:xfrm>
          <a:custGeom>
            <a:avLst/>
            <a:gdLst>
              <a:gd name="T0" fmla="*/ 1197 w 1907"/>
              <a:gd name="T1" fmla="*/ 1489 h 1579"/>
              <a:gd name="T2" fmla="*/ 1173 w 1907"/>
              <a:gd name="T3" fmla="*/ 1460 h 1579"/>
              <a:gd name="T4" fmla="*/ 1168 w 1907"/>
              <a:gd name="T5" fmla="*/ 1360 h 1579"/>
              <a:gd name="T6" fmla="*/ 1011 w 1907"/>
              <a:gd name="T7" fmla="*/ 1360 h 1579"/>
              <a:gd name="T8" fmla="*/ 906 w 1907"/>
              <a:gd name="T9" fmla="*/ 1360 h 1579"/>
              <a:gd name="T10" fmla="*/ 744 w 1907"/>
              <a:gd name="T11" fmla="*/ 1360 h 1579"/>
              <a:gd name="T12" fmla="*/ 739 w 1907"/>
              <a:gd name="T13" fmla="*/ 1460 h 1579"/>
              <a:gd name="T14" fmla="*/ 715 w 1907"/>
              <a:gd name="T15" fmla="*/ 1489 h 1579"/>
              <a:gd name="T16" fmla="*/ 630 w 1907"/>
              <a:gd name="T17" fmla="*/ 1565 h 1579"/>
              <a:gd name="T18" fmla="*/ 644 w 1907"/>
              <a:gd name="T19" fmla="*/ 1579 h 1579"/>
              <a:gd name="T20" fmla="*/ 906 w 1907"/>
              <a:gd name="T21" fmla="*/ 1579 h 1579"/>
              <a:gd name="T22" fmla="*/ 1011 w 1907"/>
              <a:gd name="T23" fmla="*/ 1579 h 1579"/>
              <a:gd name="T24" fmla="*/ 1268 w 1907"/>
              <a:gd name="T25" fmla="*/ 1579 h 1579"/>
              <a:gd name="T26" fmla="*/ 1283 w 1907"/>
              <a:gd name="T27" fmla="*/ 1565 h 1579"/>
              <a:gd name="T28" fmla="*/ 1197 w 1907"/>
              <a:gd name="T29" fmla="*/ 1489 h 1579"/>
              <a:gd name="T30" fmla="*/ 1197 w 1907"/>
              <a:gd name="T31" fmla="*/ 1489 h 1579"/>
              <a:gd name="T32" fmla="*/ 1850 w 1907"/>
              <a:gd name="T33" fmla="*/ 0 h 1579"/>
              <a:gd name="T34" fmla="*/ 57 w 1907"/>
              <a:gd name="T35" fmla="*/ 0 h 1579"/>
              <a:gd name="T36" fmla="*/ 0 w 1907"/>
              <a:gd name="T37" fmla="*/ 57 h 1579"/>
              <a:gd name="T38" fmla="*/ 0 w 1907"/>
              <a:gd name="T39" fmla="*/ 1264 h 1579"/>
              <a:gd name="T40" fmla="*/ 57 w 1907"/>
              <a:gd name="T41" fmla="*/ 1321 h 1579"/>
              <a:gd name="T42" fmla="*/ 1850 w 1907"/>
              <a:gd name="T43" fmla="*/ 1321 h 1579"/>
              <a:gd name="T44" fmla="*/ 1907 w 1907"/>
              <a:gd name="T45" fmla="*/ 1264 h 1579"/>
              <a:gd name="T46" fmla="*/ 1907 w 1907"/>
              <a:gd name="T47" fmla="*/ 57 h 1579"/>
              <a:gd name="T48" fmla="*/ 1850 w 1907"/>
              <a:gd name="T49" fmla="*/ 0 h 1579"/>
              <a:gd name="T50" fmla="*/ 1817 w 1907"/>
              <a:gd name="T51" fmla="*/ 1083 h 1579"/>
              <a:gd name="T52" fmla="*/ 91 w 1907"/>
              <a:gd name="T53" fmla="*/ 1083 h 1579"/>
              <a:gd name="T54" fmla="*/ 91 w 1907"/>
              <a:gd name="T55" fmla="*/ 95 h 1579"/>
              <a:gd name="T56" fmla="*/ 1817 w 1907"/>
              <a:gd name="T57" fmla="*/ 95 h 1579"/>
              <a:gd name="T58" fmla="*/ 1817 w 1907"/>
              <a:gd name="T59" fmla="*/ 1083 h 1579"/>
              <a:gd name="T60" fmla="*/ 1817 w 1907"/>
              <a:gd name="T61" fmla="*/ 1083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7" h="1579">
                <a:moveTo>
                  <a:pt x="1197" y="1489"/>
                </a:moveTo>
                <a:cubicBezTo>
                  <a:pt x="1197" y="1489"/>
                  <a:pt x="1178" y="1469"/>
                  <a:pt x="1173" y="1460"/>
                </a:cubicBezTo>
                <a:cubicBezTo>
                  <a:pt x="1168" y="1441"/>
                  <a:pt x="1168" y="1384"/>
                  <a:pt x="1168" y="1360"/>
                </a:cubicBezTo>
                <a:cubicBezTo>
                  <a:pt x="1011" y="1360"/>
                  <a:pt x="1011" y="1360"/>
                  <a:pt x="1011" y="1360"/>
                </a:cubicBezTo>
                <a:cubicBezTo>
                  <a:pt x="906" y="1360"/>
                  <a:pt x="906" y="1360"/>
                  <a:pt x="906" y="1360"/>
                </a:cubicBezTo>
                <a:cubicBezTo>
                  <a:pt x="744" y="1360"/>
                  <a:pt x="744" y="1360"/>
                  <a:pt x="744" y="1360"/>
                </a:cubicBezTo>
                <a:cubicBezTo>
                  <a:pt x="744" y="1384"/>
                  <a:pt x="749" y="1441"/>
                  <a:pt x="739" y="1460"/>
                </a:cubicBezTo>
                <a:cubicBezTo>
                  <a:pt x="734" y="1469"/>
                  <a:pt x="715" y="1489"/>
                  <a:pt x="715" y="1489"/>
                </a:cubicBezTo>
                <a:cubicBezTo>
                  <a:pt x="630" y="1565"/>
                  <a:pt x="630" y="1565"/>
                  <a:pt x="630" y="1565"/>
                </a:cubicBezTo>
                <a:cubicBezTo>
                  <a:pt x="630" y="1574"/>
                  <a:pt x="639" y="1579"/>
                  <a:pt x="644" y="1579"/>
                </a:cubicBezTo>
                <a:cubicBezTo>
                  <a:pt x="906" y="1579"/>
                  <a:pt x="906" y="1579"/>
                  <a:pt x="906" y="1579"/>
                </a:cubicBezTo>
                <a:cubicBezTo>
                  <a:pt x="1011" y="1579"/>
                  <a:pt x="1011" y="1579"/>
                  <a:pt x="1011" y="1579"/>
                </a:cubicBezTo>
                <a:cubicBezTo>
                  <a:pt x="1268" y="1579"/>
                  <a:pt x="1268" y="1579"/>
                  <a:pt x="1268" y="1579"/>
                </a:cubicBezTo>
                <a:cubicBezTo>
                  <a:pt x="1273" y="1579"/>
                  <a:pt x="1283" y="1574"/>
                  <a:pt x="1283" y="1565"/>
                </a:cubicBezTo>
                <a:cubicBezTo>
                  <a:pt x="1197" y="1489"/>
                  <a:pt x="1197" y="1489"/>
                  <a:pt x="1197" y="1489"/>
                </a:cubicBezTo>
                <a:cubicBezTo>
                  <a:pt x="1197" y="1489"/>
                  <a:pt x="1197" y="1489"/>
                  <a:pt x="1197" y="1489"/>
                </a:cubicBezTo>
                <a:close/>
                <a:moveTo>
                  <a:pt x="1850" y="0"/>
                </a:moveTo>
                <a:cubicBezTo>
                  <a:pt x="57" y="0"/>
                  <a:pt x="57" y="0"/>
                  <a:pt x="57" y="0"/>
                </a:cubicBezTo>
                <a:cubicBezTo>
                  <a:pt x="24" y="0"/>
                  <a:pt x="0" y="23"/>
                  <a:pt x="0" y="57"/>
                </a:cubicBezTo>
                <a:cubicBezTo>
                  <a:pt x="0" y="1264"/>
                  <a:pt x="0" y="1264"/>
                  <a:pt x="0" y="1264"/>
                </a:cubicBezTo>
                <a:cubicBezTo>
                  <a:pt x="0" y="1298"/>
                  <a:pt x="24" y="1321"/>
                  <a:pt x="57" y="1321"/>
                </a:cubicBezTo>
                <a:cubicBezTo>
                  <a:pt x="1850" y="1321"/>
                  <a:pt x="1850" y="1321"/>
                  <a:pt x="1850" y="1321"/>
                </a:cubicBezTo>
                <a:cubicBezTo>
                  <a:pt x="1884" y="1321"/>
                  <a:pt x="1907" y="1298"/>
                  <a:pt x="1907" y="1264"/>
                </a:cubicBezTo>
                <a:cubicBezTo>
                  <a:pt x="1907" y="57"/>
                  <a:pt x="1907" y="57"/>
                  <a:pt x="1907" y="57"/>
                </a:cubicBezTo>
                <a:cubicBezTo>
                  <a:pt x="1907" y="23"/>
                  <a:pt x="1884" y="0"/>
                  <a:pt x="1850" y="0"/>
                </a:cubicBezTo>
                <a:close/>
                <a:moveTo>
                  <a:pt x="1817" y="1083"/>
                </a:moveTo>
                <a:cubicBezTo>
                  <a:pt x="91" y="1083"/>
                  <a:pt x="91" y="1083"/>
                  <a:pt x="91" y="1083"/>
                </a:cubicBezTo>
                <a:cubicBezTo>
                  <a:pt x="91" y="95"/>
                  <a:pt x="91" y="95"/>
                  <a:pt x="91" y="95"/>
                </a:cubicBezTo>
                <a:cubicBezTo>
                  <a:pt x="1817" y="95"/>
                  <a:pt x="1817" y="95"/>
                  <a:pt x="1817" y="95"/>
                </a:cubicBezTo>
                <a:cubicBezTo>
                  <a:pt x="1817" y="1083"/>
                  <a:pt x="1817" y="1083"/>
                  <a:pt x="1817" y="1083"/>
                </a:cubicBezTo>
                <a:cubicBezTo>
                  <a:pt x="1817" y="1083"/>
                  <a:pt x="1817" y="1083"/>
                  <a:pt x="1817" y="10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" name="文本框 37"/>
          <p:cNvSpPr txBox="1"/>
          <p:nvPr/>
        </p:nvSpPr>
        <p:spPr>
          <a:xfrm>
            <a:off x="0" y="71755"/>
            <a:ext cx="72199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Classification of  Scientific Style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zh-CN" altLang="en-US" sz="1600" b="1" dirty="0">
                <a:solidFill>
                  <a:srgbClr val="0070C0"/>
                </a:solidFill>
                <a:latin typeface="+mj-lt"/>
              </a:rPr>
              <a:t></a:t>
            </a:r>
            <a:endParaRPr lang="zh-CN" altLang="en-US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63745" y="1644015"/>
            <a:ext cx="731266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1. Works, texts and reports on science and technology, test reports, and programs for the development of science and technology.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altLang="zh-CN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2. Scientific and technical information and written materials.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4" name="图片 23" descr="u=20939587,704753926&amp;fm=26&amp;gp=0[1]"/>
          <p:cNvPicPr>
            <a:picLocks noChangeAspect="1"/>
          </p:cNvPicPr>
          <p:nvPr/>
        </p:nvPicPr>
        <p:blipFill>
          <a:blip r:embed="rId1"/>
          <a:srcRect l="14220" r="14390"/>
          <a:stretch>
            <a:fillRect/>
          </a:stretch>
        </p:blipFill>
        <p:spPr>
          <a:xfrm>
            <a:off x="322580" y="1194435"/>
            <a:ext cx="3942715" cy="46316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" y="1194435"/>
            <a:ext cx="3942715" cy="4631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477114" y="1082485"/>
            <a:ext cx="0" cy="5312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37"/>
          <p:cNvSpPr txBox="1"/>
          <p:nvPr/>
        </p:nvSpPr>
        <p:spPr>
          <a:xfrm>
            <a:off x="4126865" y="1047740"/>
            <a:ext cx="8062595" cy="5015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3. Descriptions of structure and rules of operation in operative manuals (of meters, instruments, machines, tools, etc.).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altLang="zh-CN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4. The language of talks, meetings and conversations on scientific or technical problems.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en-US" altLang="zh-CN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5. Commentaries in such audio materials as films, videos, etc.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zh-CN" sz="32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pc="300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Source</a:t>
            </a:r>
            <a:r>
              <a:rPr lang="en-US" altLang="zh-CN" spc="3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: </a:t>
            </a:r>
            <a:r>
              <a:rPr lang="en-US" altLang="zh-CN" i="1" spc="3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English Varieties and Translation </a:t>
            </a:r>
            <a:r>
              <a:rPr lang="en-US" altLang="zh-CN" spc="3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by Liu </a:t>
            </a:r>
            <a:r>
              <a:rPr lang="en-US" altLang="zh-CN" spc="300" dirty="0" err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Miqing</a:t>
            </a:r>
            <a:endParaRPr lang="en-US" altLang="zh-CN" spc="3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endParaRPr lang="zh-CN" altLang="en-US" b="1" dirty="0">
              <a:solidFill>
                <a:srgbClr val="0070C0"/>
              </a:solidFill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" name="图片 5" descr="u=705290321,2238987015&amp;fm=15&amp;gp=0[1]"/>
          <p:cNvPicPr>
            <a:picLocks noChangeAspect="1"/>
          </p:cNvPicPr>
          <p:nvPr/>
        </p:nvPicPr>
        <p:blipFill>
          <a:blip r:embed="rId1"/>
          <a:srcRect l="16213" t="-202" r="15626"/>
          <a:stretch>
            <a:fillRect/>
          </a:stretch>
        </p:blipFill>
        <p:spPr>
          <a:xfrm>
            <a:off x="234950" y="901700"/>
            <a:ext cx="3701415" cy="5032375"/>
          </a:xfrm>
          <a:prstGeom prst="rect">
            <a:avLst/>
          </a:prstGeom>
        </p:spPr>
      </p:pic>
      <p:pic>
        <p:nvPicPr>
          <p:cNvPr id="7" name="图片 6" descr="u=1451607313,3088728960&amp;fm=26&amp;gp=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901700"/>
            <a:ext cx="3815715" cy="5033010"/>
          </a:xfrm>
          <a:prstGeom prst="rect">
            <a:avLst/>
          </a:prstGeom>
        </p:spPr>
      </p:pic>
      <p:sp>
        <p:nvSpPr>
          <p:cNvPr id="9" name="文本框 37"/>
          <p:cNvSpPr txBox="1"/>
          <p:nvPr/>
        </p:nvSpPr>
        <p:spPr>
          <a:xfrm>
            <a:off x="0" y="71755"/>
            <a:ext cx="72199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Classification of  Scientific Style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zh-CN" altLang="en-US" sz="1600" b="1" dirty="0">
                <a:solidFill>
                  <a:srgbClr val="0070C0"/>
                </a:solidFill>
                <a:latin typeface="+mj-lt"/>
              </a:rPr>
              <a:t></a:t>
            </a:r>
            <a:endParaRPr lang="zh-CN" altLang="en-US" sz="16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17576" y="2705725"/>
            <a:ext cx="7593965" cy="1446550"/>
            <a:chOff x="3737676" y="2717801"/>
            <a:chExt cx="7593965" cy="1446550"/>
          </a:xfrm>
        </p:grpSpPr>
        <p:sp>
          <p:nvSpPr>
            <p:cNvPr id="3" name="矩形 2"/>
            <p:cNvSpPr/>
            <p:nvPr/>
          </p:nvSpPr>
          <p:spPr>
            <a:xfrm>
              <a:off x="4704781" y="3223896"/>
              <a:ext cx="6626860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The Characteristics of Scientific Style</a:t>
              </a:r>
              <a:endPara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4" name="TextBox 18"/>
            <p:cNvSpPr txBox="1"/>
            <p:nvPr/>
          </p:nvSpPr>
          <p:spPr>
            <a:xfrm>
              <a:off x="3868235" y="2979411"/>
              <a:ext cx="17344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zh-CN" sz="5400" smtClean="0">
                  <a:solidFill>
                    <a:sysClr val="windowText" lastClr="000000"/>
                  </a:solidFill>
                </a:rPr>
                <a:t>|</a:t>
              </a:r>
              <a:endParaRPr lang="zh-CN" altLang="en-US" sz="5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3737676" y="2717801"/>
              <a:ext cx="17344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dirty="0" smtClean="0">
                  <a:solidFill>
                    <a:sysClr val="windowText" lastClr="000000"/>
                  </a:solidFill>
                </a:rPr>
                <a:t>2</a:t>
              </a:r>
              <a:endParaRPr lang="zh-CN" altLang="en-US" sz="8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TextBox 18"/>
          <p:cNvSpPr txBox="1"/>
          <p:nvPr/>
        </p:nvSpPr>
        <p:spPr>
          <a:xfrm>
            <a:off x="481115" y="205041"/>
            <a:ext cx="173449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zh-CN" alt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0730" y="1501775"/>
            <a:ext cx="8223885" cy="782320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+mj-lt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1227455" y="1656080"/>
            <a:ext cx="2184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PART ONE</a:t>
            </a:r>
            <a:endParaRPr lang="zh-CN" alt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23"/>
          <p:cNvSpPr txBox="1"/>
          <p:nvPr/>
        </p:nvSpPr>
        <p:spPr>
          <a:xfrm>
            <a:off x="750331" y="1501591"/>
            <a:ext cx="93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4800" dirty="0" smtClean="0">
                <a:latin typeface="+mj-lt"/>
              </a:rPr>
              <a:t>1</a:t>
            </a:r>
            <a:endParaRPr lang="zh-CN" altLang="en-US" sz="4000" dirty="0"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08070" y="1631950"/>
            <a:ext cx="651192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Lexical Characteristics </a:t>
            </a:r>
            <a:endParaRPr lang="en-US" altLang="zh-CN" sz="28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0570" y="2743200"/>
            <a:ext cx="8222400" cy="790575"/>
          </a:xfrm>
          <a:prstGeom prst="rect">
            <a:avLst/>
          </a:prstGeom>
          <a:solidFill>
            <a:srgbClr val="FFC00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+mj-lt"/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1227455" y="2898140"/>
            <a:ext cx="2447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PART TWO</a:t>
            </a:r>
            <a:endParaRPr lang="en-US" altLang="zh-CN" sz="2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761035" y="2743016"/>
            <a:ext cx="93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4800" dirty="0" smtClean="0">
                <a:latin typeface="+mj-lt"/>
              </a:rPr>
              <a:t>2</a:t>
            </a:r>
            <a:endParaRPr lang="zh-CN" altLang="en-US" sz="4000" dirty="0"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08070" y="2877185"/>
            <a:ext cx="592201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Grammatical Characteristics</a:t>
            </a:r>
            <a:endParaRPr lang="en-US" altLang="zh-CN" sz="28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50570" y="3943985"/>
            <a:ext cx="8222400" cy="830580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+mj-lt"/>
            </a:endParaRPr>
          </a:p>
        </p:txBody>
      </p:sp>
      <p:sp>
        <p:nvSpPr>
          <p:cNvPr id="20" name="TextBox 22"/>
          <p:cNvSpPr txBox="1"/>
          <p:nvPr/>
        </p:nvSpPr>
        <p:spPr>
          <a:xfrm>
            <a:off x="1227455" y="4168140"/>
            <a:ext cx="2511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PART THREE</a:t>
            </a:r>
            <a:endParaRPr lang="en-US" altLang="zh-CN" sz="2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750784" y="3943801"/>
            <a:ext cx="93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altLang="zh-CN" sz="4800" dirty="0" smtClean="0">
                <a:latin typeface="+mj-lt"/>
              </a:rPr>
              <a:t>3</a:t>
            </a:r>
            <a:endParaRPr lang="zh-CN" altLang="en-US" sz="4000" dirty="0"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608070" y="4168140"/>
            <a:ext cx="577913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  <a:sym typeface="+mn-ea"/>
              </a:rPr>
              <a:t>Discoursal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charset="0"/>
                <a:ea typeface="华文隶书" panose="02010800040101010101" charset="-122"/>
                <a:cs typeface="Times New Roman" panose="02020603050405020304" charset="0"/>
                <a:sym typeface="+mn-ea"/>
              </a:rPr>
              <a:t> Characteristics</a:t>
            </a:r>
            <a:endParaRPr lang="en-US" altLang="zh-CN" sz="2800" b="1" dirty="0" smtClean="0">
              <a:solidFill>
                <a:schemeClr val="bg1"/>
              </a:solidFill>
              <a:latin typeface="Times New Roman" panose="02020603050405020304" charset="0"/>
              <a:ea typeface="华文隶书" panose="0201080004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330" y="78105"/>
            <a:ext cx="68313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Characteristics of Scientific Style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2949" y="838548"/>
            <a:ext cx="535749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1. Lexical Characteristics</a:t>
            </a:r>
            <a:endParaRPr lang="en-US" altLang="zh-CN" sz="4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文本框 37"/>
          <p:cNvSpPr txBox="1"/>
          <p:nvPr/>
        </p:nvSpPr>
        <p:spPr>
          <a:xfrm>
            <a:off x="364490" y="1822450"/>
            <a:ext cx="1171448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 the lexical level, there are a large number of technical terms in EST (English for Science and Technology). Technical terms are the words that express different meanings in a particular field rather than what they do in ordinary English. </a:t>
            </a:r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"processor" in "multi-core processor"</a:t>
            </a:r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"processor" means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</a:rPr>
              <a:t>加工者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，while in scientific and technological texts, it means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</a:rPr>
              <a:t>处</a:t>
            </a:r>
            <a:r>
              <a:rPr lang="zh-CN" altLang="en-US" sz="24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</a:rPr>
              <a:t>理</a:t>
            </a: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</a:rPr>
              <a:t>器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”,</a:t>
            </a:r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therefore, "multi-core processor" means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lang="en-US" altLang="zh-CN" sz="24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Times New Roman" panose="02020603050405020304" charset="0"/>
              </a:rPr>
              <a:t>多核处理器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”.</a:t>
            </a:r>
            <a:endParaRPr lang="en-US" altLang="zh-CN" sz="2400" dirty="0" smtClean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en-US" altLang="zh-CN" sz="2000" dirty="0" smtClean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charset="0"/>
              <a:buChar char="ü"/>
            </a:pPr>
            <a:endParaRPr lang="en-US" altLang="zh-CN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ClrTx/>
              <a:buSzTx/>
              <a:buFont typeface="Wingdings" panose="05000000000000000000" charset="0"/>
              <a:buChar char="ü"/>
            </a:pPr>
            <a:endParaRPr lang="en-US" altLang="zh-CN" sz="2000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330" y="78105"/>
            <a:ext cx="68313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Characteristics of Scientific Style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1204" y="744568"/>
            <a:ext cx="535749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1. Lexical Characteristics</a:t>
            </a:r>
            <a:endParaRPr lang="en-US" altLang="zh-CN" sz="4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330" y="78105"/>
            <a:ext cx="68313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Characteristics of Scientific Style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1025" y="1211580"/>
            <a:ext cx="10890250" cy="498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Tx/>
              <a:buSzTx/>
              <a:buFont typeface="Wingdings" panose="05000000000000000000" charset="0"/>
              <a:buChar char="ü"/>
            </a:pPr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algn="l">
              <a:buClrTx/>
              <a:buSzTx/>
              <a:buFont typeface="Wingdings" panose="05000000000000000000" charset="0"/>
              <a:buChar char="ü"/>
            </a:pP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Lots of abbreviations are employed in scientific English texts, abbreviations are specific in meaning and concise in language. </a:t>
            </a:r>
            <a:endParaRPr lang="en-US" altLang="zh-CN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ClrTx/>
              <a:buSzTx/>
              <a:buFont typeface="Wingdings" panose="05000000000000000000" charset="0"/>
              <a:buChar char="ü"/>
            </a:pPr>
            <a:endParaRPr lang="en-US" altLang="zh-CN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buClrTx/>
              <a:buSzTx/>
              <a:buFont typeface="Wingdings" panose="05000000000000000000" charset="0"/>
              <a:buNone/>
            </a:pP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r>
              <a:rPr lang="en-US" altLang="zh-CN" sz="12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700" dirty="0" smtClean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“WC” </a:t>
            </a:r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buClrTx/>
              <a:buSzTx/>
              <a:buFont typeface="Wingdings" panose="05000000000000000000" charset="0"/>
              <a:buNone/>
            </a:pP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It may stand for “ Water Carrier ” , “ Water Column ”, “ Water Cooled ”,  “ Water Cooler ”,      </a:t>
            </a:r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buClrTx/>
              <a:buSzTx/>
              <a:buFont typeface="Wingdings" panose="05000000000000000000" charset="0"/>
              <a:buNone/>
            </a:pP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“ Wireless Communication ” and “ Water Closet ”.</a:t>
            </a:r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zh-CN" alt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An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 English word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is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 not only used by one major, but also used by many majors to express their professional concepts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“ transmission ” 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altLang="zh-CN" sz="2000" dirty="0" err="1">
                <a:latin typeface="Times New Roman" panose="02020603050405020304" charset="0"/>
                <a:cs typeface="Times New Roman" panose="02020603050405020304" charset="0"/>
              </a:rPr>
              <a:t>Radiao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Engineering    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发射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r>
              <a:rPr lang="zh-CN" altLang="en-US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播送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000" dirty="0" err="1">
                <a:latin typeface="Times New Roman" panose="02020603050405020304" charset="0"/>
                <a:cs typeface="Times New Roman" panose="02020603050405020304" charset="0"/>
              </a:rPr>
              <a:t>Mechanology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传动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r>
              <a:rPr lang="zh-CN" altLang="en-US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变速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endParaRPr lang="en-US" altLang="zh-CN" sz="2000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    Physics                        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透射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                        Medicine                     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遗传</a:t>
            </a:r>
            <a:r>
              <a:rPr lang="en-US" altLang="zh-CN" sz="20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                         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8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8"/>
  <p:tag name="KSO_WM_UNIT_COLOR_SCHEME_SHAPE_ID" val="4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3"/>
  <p:tag name="KSO_WM_UNIT_ID" val="diagram20188036_5*n_h_h_i*1_2_1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9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3"/>
  <p:tag name="KSO_WM_UNIT_ID" val="diagram20188036_5*n_h_h_i*1_2_4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6"/>
  <p:tag name="KSO_WM_UNIT_COLOR_SCHEME_PARENT_PAGE" val="0_5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1_1"/>
  <p:tag name="KSO_WM_UNIT_NOCLEAR" val="0"/>
  <p:tag name="KSO_WM_UNIT_COLOR_SCHEME_SHAPE_ID" val="7"/>
  <p:tag name="KSO_WM_UNIT_COLOR_SCHEME_PARENT_PAGE" val="0_5"/>
  <p:tag name="KSO_WM_UNIT_TEXT_FILL_FORE_SCHEMECOLOR_INDEX" val="5"/>
  <p:tag name="KSO_WM_UNIT_TEXT_FILL_TYPE" val="1"/>
</p:tagLst>
</file>

<file path=ppt/tags/tag13.xml><?xml version="1.0" encoding="utf-8"?>
<p:tagLst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20188036_5*n_h_h_f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28"/>
  <p:tag name="KSO_WM_UNIT_COLOR_SCHEME_PARENT_PAGE" val="0_5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1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1_1"/>
  <p:tag name="KSO_WM_UNIT_COLOR_SCHEME_SHAPE_ID" val="3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1"/>
  <p:tag name="KSO_WM_UNIT_ID" val="diagram20188036_5*n_h_h_i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0"/>
  <p:tag name="KSO_WM_UNIT_COLOR_SCHEME_PARENT_PAGE" val="0_5"/>
  <p:tag name="KSO_WM_UNIT_FILL_FORE_SCHEMECOLOR_INDEX" val="9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5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5_1"/>
  <p:tag name="KSO_WM_UNIT_NOCLEAR" val="0"/>
  <p:tag name="KSO_WM_UNIT_COLOR_SCHEME_SHAPE_ID" val="36"/>
  <p:tag name="KSO_WM_UNIT_COLOR_SCHEME_PARENT_PAGE" val="0_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188036_5*n_h_h_i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1"/>
  <p:tag name="KSO_WM_UNIT_COLOR_SCHEME_PARENT_PAGE" val="0_5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3"/>
  <p:tag name="KSO_WM_UNIT_ID" val="diagram20188036_5*n_h_h_i*1_2_2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7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2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2_2"/>
  <p:tag name="KSO_WM_UNIT_COLOR_SCHEME_SHAPE_ID" val="4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188036_5*n_h_i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COLOR_SCHEME_SHAPE_ID" val="5"/>
  <p:tag name="KSO_WM_UNIT_COLOR_SCHEME_PARENT_PAGE" val="0_5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a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ISCONTENTSTITLE" val="0"/>
  <p:tag name="KSO_WM_UNIT_PRESET_TEXT" val="添加标题"/>
  <p:tag name="KSO_WM_UNIT_VALUE" val="10"/>
  <p:tag name="KSO_WM_UNIT_TYPE" val="n_h_h_a"/>
  <p:tag name="KSO_WM_UNIT_INDEX" val="1_2_3_1"/>
  <p:tag name="KSO_WM_UNIT_NOCLEAR" val="0"/>
  <p:tag name="KSO_WM_UNIT_COLOR_SCHEME_SHAPE_ID" val="45"/>
  <p:tag name="KSO_WM_UNIT_COLOR_SCHEME_PARENT_PAGE" val="0_5"/>
  <p:tag name="KSO_WM_UNIT_TEXT_FILL_FORE_SCHEMECOLOR_INDEX" val="7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5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5_2"/>
  <p:tag name="KSO_WM_UNIT_COLOR_SCHEME_SHAPE_ID" val="52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4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1"/>
  <p:tag name="KSO_WM_UNIT_COLOR_SCHEME_SHAPE_ID" val="47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3"/>
  <p:tag name="KSO_WM_UNIT_ID" val="diagram20188036_5*n_h_h_i*1_2_3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48"/>
  <p:tag name="KSO_WM_UNIT_COLOR_SCHEME_PARENT_PAGE" val="0_5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188036_5*n_h_h_i*1_2_3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31"/>
  <p:tag name="KSO_WM_UNIT_COLOR_SCHEME_PARENT_PAGE" val="0_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3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3_1"/>
  <p:tag name="KSO_WM_UNIT_COLOR_SCHEME_SHAPE_ID" val="50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4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4_2"/>
  <p:tag name="KSO_WM_UNIT_COLOR_SCHEME_SHAPE_ID" val="53"/>
  <p:tag name="KSO_WM_UNIT_COLOR_SCHEME_PARENT_PAGE" val="0_5"/>
  <p:tag name="KSO_WM_UNIT_FILL_FORE_SCHEMECOLOR_INDEX" val="14"/>
  <p:tag name="KSO_WM_UNIT_FILL_TYPE" val="1"/>
</p:tagLst>
</file>

<file path=ppt/tags/tag27.xml><?xml version="1.0" encoding="utf-8"?>
<p:tagLst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188036_5*n_h_h_f*1_2_2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54"/>
  <p:tag name="KSO_WM_UNIT_COLOR_SCHEME_PARENT_PAGE" val="0_5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h_h_i*1_2_5_3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TYPE" val="n_h_h_i"/>
  <p:tag name="KSO_WM_UNIT_INDEX" val="1_2_5_3"/>
  <p:tag name="KSO_WM_UNIT_COLOR_SCHEME_SHAPE_ID" val="46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i"/>
  <p:tag name="KSO_WM_UNIT_INDEX" val="1_1"/>
  <p:tag name="KSO_WM_UNIT_ID" val="diagram20188036_5*n_i*1_1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COLOR_SCHEME_SHAPE_ID" val="12"/>
  <p:tag name="KSO_WM_UNIT_COLOR_SCHEME_PARENT_PAGE" val="0_5"/>
  <p:tag name="KSO_WM_UNIT_DECOLORIZATION" val="1"/>
  <p:tag name="KSO_WM_UNIT_LINE_FORE_SCHEMECOLOR_INDEX" val="14"/>
  <p:tag name="KSO_WM_UNIT_LINE_FILL_TYPE" val="2"/>
</p:tagLst>
</file>

<file path=ppt/tags/tag3.xml><?xml version="1.0" encoding="utf-8"?>
<p:tagLst xmlns:p="http://schemas.openxmlformats.org/presentationml/2006/main">
  <p:tag name="KSO_WM_UNIT_ISCONTENTSTITLE" val="0"/>
  <p:tag name="KSO_WM_UNIT_PRESET_TEXT" val="添加标题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188036_5*n_h_a*1_1_1"/>
  <p:tag name="KSO_WM_TEMPLATE_CATEGORY" val="diagram"/>
  <p:tag name="KSO_WM_TEMPLATE_INDEX" val="20188036"/>
  <p:tag name="KSO_WM_UNIT_LAYERLEVEL" val="1_1_1"/>
  <p:tag name="KSO_WM_TAG_VERSION" val="1.0"/>
  <p:tag name="KSO_WM_BEAUTIFY_FLAG" val="#wm#"/>
  <p:tag name="KSO_WM_UNIT_NOCLEAR" val="0"/>
  <p:tag name="KSO_WM_UNIT_COLOR_SCHEME_SHAPE_ID" val="8"/>
  <p:tag name="KSO_WM_UNIT_COLOR_SCHEME_PARENT_PAGE" val="0_5"/>
  <p:tag name="KSO_WM_UNIT_TEXT_FILL_FORE_SCHEMECOLOR_INDEX" val="13"/>
  <p:tag name="KSO_WM_UNIT_TEXT_FILL_TYPE" val="1"/>
</p:tagLst>
</file>

<file path=ppt/tags/tag30.xml><?xml version="1.0" encoding="utf-8"?>
<p:tagLst xmlns:p="http://schemas.openxmlformats.org/presentationml/2006/main">
  <p:tag name="KSO_WM_UNIT_PRESET_TEXT" val="单击此处添加文本具体内容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6_1"/>
  <p:tag name="KSO_WM_UNIT_ID" val="diagram20188036_5*n_h_h_f*1_2_6_1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NOCLEAR" val="0"/>
  <p:tag name="KSO_WM_UNIT_COLOR_SCHEME_SHAPE_ID" val="35"/>
  <p:tag name="KSO_WM_UNIT_COLOR_SCHEME_PARENT_PAGE" val="0_5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4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4"/>
  <p:tag name="KSO_WM_UNIT_COLOR_SCHEME_SHAPE_ID" val="64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2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2"/>
  <p:tag name="KSO_WM_UNIT_COLOR_SCHEME_SHAPE_ID" val="65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4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4"/>
  <p:tag name="KSO_WM_UNIT_COLOR_SCHEME_SHAPE_ID" val="64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5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5"/>
  <p:tag name="KSO_WM_UNIT_COLOR_SCHEME_SHAPE_ID" val="63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6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6"/>
  <p:tag name="KSO_WM_UNIT_COLOR_SCHEME_SHAPE_ID" val="62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36_5*n_i*1_7"/>
  <p:tag name="KSO_WM_TEMPLATE_CATEGORY" val="diagram"/>
  <p:tag name="KSO_WM_TEMPLATE_INDEX" val="20188036"/>
  <p:tag name="KSO_WM_UNIT_LAYERLEVEL" val="1_1"/>
  <p:tag name="KSO_WM_TAG_VERSION" val="1.0"/>
  <p:tag name="KSO_WM_BEAUTIFY_FLAG" val="#wm#"/>
  <p:tag name="KSO_WM_UNIT_TYPE" val="n_i"/>
  <p:tag name="KSO_WM_UNIT_INDEX" val="1_7"/>
  <p:tag name="KSO_WM_UNIT_COLOR_SCHEME_SHAPE_ID" val="61"/>
  <p:tag name="KSO_WM_UNIT_COLOR_SCHEME_PARENT_PAGE" val="0_5"/>
  <p:tag name="KSO_WM_UNIT_DECOLORIZATION" val="1"/>
  <p:tag name="KSO_WM_UNIT_LINE_FORE_SCHEMECOLOR_INDEX" val="13"/>
  <p:tag name="KSO_WM_UNIT_LINE_FILL_TYPE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188036_5*n_h_h_i*1_2_1_2"/>
  <p:tag name="KSO_WM_TEMPLATE_CATEGORY" val="diagram"/>
  <p:tag name="KSO_WM_TEMPLATE_INDEX" val="20188036"/>
  <p:tag name="KSO_WM_UNIT_LAYERLEVEL" val="1_1_1_1"/>
  <p:tag name="KSO_WM_TAG_VERSION" val="1.0"/>
  <p:tag name="KSO_WM_BEAUTIFY_FLAG" val="#wm#"/>
  <p:tag name="KSO_WM_UNIT_COLOR_SCHEME_SHAPE_ID" val="18"/>
  <p:tag name="KSO_WM_UNIT_COLOR_SCHEME_PARENT_PAGE" val="0_5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89985" tIns="46792" rIns="89985" bIns="0" anchor="b">
        <a:noAutofit/>
      </a:bodyPr>
      <a:lstStyle>
        <a:defPPr fontAlgn="auto">
          <a:lnSpc>
            <a:spcPct val="120000"/>
          </a:lnSpc>
          <a:defRPr lang="zh-CN" altLang="en-US" sz="2000" spc="300" dirty="0">
            <a:solidFill>
              <a:srgbClr val="69A35B"/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5581</Words>
  <Application>WPS 演示</Application>
  <PresentationFormat>自定义</PresentationFormat>
  <Paragraphs>267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Times New Roman</vt:lpstr>
      <vt:lpstr>Impact</vt:lpstr>
      <vt:lpstr>Segoe UI</vt:lpstr>
      <vt:lpstr>Gungsuh</vt:lpstr>
      <vt:lpstr>Malgun Gothic</vt:lpstr>
      <vt:lpstr>华文隶书</vt:lpstr>
      <vt:lpstr>Wingdings</vt:lpstr>
      <vt:lpstr>华文楷体</vt:lpstr>
      <vt:lpstr>Calibri Light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zhchtc</dc:creator>
  <cp:lastModifiedBy>lucky</cp:lastModifiedBy>
  <cp:revision>65</cp:revision>
  <dcterms:created xsi:type="dcterms:W3CDTF">2015-03-24T02:37:00Z</dcterms:created>
  <dcterms:modified xsi:type="dcterms:W3CDTF">2020-11-15T15:08:49Z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