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png"/>
  <Override PartName="/ppt/notesSlides/notesSlide2.xml" ContentType="application/vnd.openxmlformats-officedocument.presentationml.notesSlide+xml"/>
  <Override PartName="/ppt/media/image15.jpg" ContentType="image/png"/>
  <Override PartName="/ppt/media/image23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71" r:id="rId4"/>
    <p:sldId id="261" r:id="rId5"/>
    <p:sldId id="275" r:id="rId6"/>
    <p:sldId id="264" r:id="rId7"/>
    <p:sldId id="265" r:id="rId8"/>
    <p:sldId id="262" r:id="rId9"/>
    <p:sldId id="263" r:id="rId10"/>
    <p:sldId id="269" r:id="rId11"/>
    <p:sldId id="276" r:id="rId12"/>
    <p:sldId id="268" r:id="rId13"/>
    <p:sldId id="273" r:id="rId14"/>
    <p:sldId id="260" r:id="rId15"/>
    <p:sldId id="272" r:id="rId16"/>
    <p:sldId id="2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67E4D-D8E3-4A67-9F69-98F20A35233B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E726F-3593-408A-B32B-6E56A0F683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13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DF07A-4366-4C8D-9F0C-BAE3E6E07C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74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DF07A-4366-4C8D-9F0C-BAE3E6E07C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62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DF07A-4366-4C8D-9F0C-BAE3E6E07C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5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4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39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49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00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1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8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7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2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13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0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7763-550C-487E-83F3-8DAC1E98710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09162-089F-40F8-81E7-53132DE097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45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5.pn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microsoft.com/office/2007/relationships/hdphoto" Target="../media/hdphoto2.wdp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255690" cy="6858000"/>
            <a:chOff x="-63690" y="0"/>
            <a:chExt cx="1225569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-63690" y="0"/>
              <a:ext cx="3111690" cy="685800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089"/>
          <a:stretch/>
        </p:blipFill>
        <p:spPr>
          <a:xfrm rot="5400000">
            <a:off x="1949031" y="-881525"/>
            <a:ext cx="4256419" cy="6857999"/>
          </a:xfrm>
          <a:custGeom>
            <a:avLst/>
            <a:gdLst>
              <a:gd name="connsiteX0" fmla="*/ 0 w 4256419"/>
              <a:gd name="connsiteY0" fmla="*/ 6857999 h 6857999"/>
              <a:gd name="connsiteX1" fmla="*/ 0 w 4256419"/>
              <a:gd name="connsiteY1" fmla="*/ 0 h 6857999"/>
              <a:gd name="connsiteX2" fmla="*/ 4256419 w 4256419"/>
              <a:gd name="connsiteY2" fmla="*/ 0 h 6857999"/>
              <a:gd name="connsiteX3" fmla="*/ 4256419 w 4256419"/>
              <a:gd name="connsiteY3" fmla="*/ 6857999 h 6857999"/>
              <a:gd name="connsiteX4" fmla="*/ 3022429 w 4256419"/>
              <a:gd name="connsiteY4" fmla="*/ 6857999 h 6857999"/>
              <a:gd name="connsiteX5" fmla="*/ 3026414 w 4256419"/>
              <a:gd name="connsiteY5" fmla="*/ 6852659 h 6857999"/>
              <a:gd name="connsiteX6" fmla="*/ 3070143 w 4256419"/>
              <a:gd name="connsiteY6" fmla="*/ 6776316 h 6857999"/>
              <a:gd name="connsiteX7" fmla="*/ 3083791 w 4256419"/>
              <a:gd name="connsiteY7" fmla="*/ 6735372 h 6857999"/>
              <a:gd name="connsiteX8" fmla="*/ 3097438 w 4256419"/>
              <a:gd name="connsiteY8" fmla="*/ 6476066 h 6857999"/>
              <a:gd name="connsiteX9" fmla="*/ 3083791 w 4256419"/>
              <a:gd name="connsiteY9" fmla="*/ 6435123 h 6857999"/>
              <a:gd name="connsiteX10" fmla="*/ 3070143 w 4256419"/>
              <a:gd name="connsiteY10" fmla="*/ 6380531 h 6857999"/>
              <a:gd name="connsiteX11" fmla="*/ 3042847 w 4256419"/>
              <a:gd name="connsiteY11" fmla="*/ 6339587 h 6857999"/>
              <a:gd name="connsiteX12" fmla="*/ 2974608 w 4256419"/>
              <a:gd name="connsiteY12" fmla="*/ 6216757 h 6857999"/>
              <a:gd name="connsiteX13" fmla="*/ 2933665 w 4256419"/>
              <a:gd name="connsiteY13" fmla="*/ 6162166 h 6857999"/>
              <a:gd name="connsiteX14" fmla="*/ 2892722 w 4256419"/>
              <a:gd name="connsiteY14" fmla="*/ 6134872 h 6857999"/>
              <a:gd name="connsiteX15" fmla="*/ 2797188 w 4256419"/>
              <a:gd name="connsiteY15" fmla="*/ 6066632 h 6857999"/>
              <a:gd name="connsiteX16" fmla="*/ 2769892 w 4256419"/>
              <a:gd name="connsiteY16" fmla="*/ 5493427 h 6857999"/>
              <a:gd name="connsiteX17" fmla="*/ 2756244 w 4256419"/>
              <a:gd name="connsiteY17" fmla="*/ 5452483 h 6857999"/>
              <a:gd name="connsiteX18" fmla="*/ 2701653 w 4256419"/>
              <a:gd name="connsiteY18" fmla="*/ 5329653 h 6857999"/>
              <a:gd name="connsiteX19" fmla="*/ 2660710 w 4256419"/>
              <a:gd name="connsiteY19" fmla="*/ 5302358 h 6857999"/>
              <a:gd name="connsiteX20" fmla="*/ 2524233 w 4256419"/>
              <a:gd name="connsiteY20" fmla="*/ 5288711 h 6857999"/>
              <a:gd name="connsiteX21" fmla="*/ 2510585 w 4256419"/>
              <a:gd name="connsiteY21" fmla="*/ 6394179 h 6857999"/>
              <a:gd name="connsiteX22" fmla="*/ 2592471 w 4256419"/>
              <a:gd name="connsiteY22" fmla="*/ 6448770 h 6857999"/>
              <a:gd name="connsiteX23" fmla="*/ 2578823 w 4256419"/>
              <a:gd name="connsiteY23" fmla="*/ 6762669 h 6857999"/>
              <a:gd name="connsiteX24" fmla="*/ 2560798 w 4256419"/>
              <a:gd name="connsiteY24" fmla="*/ 6839777 h 6857999"/>
              <a:gd name="connsiteX25" fmla="*/ 2555532 w 4256419"/>
              <a:gd name="connsiteY2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6419" h="6857999">
                <a:moveTo>
                  <a:pt x="0" y="6857999"/>
                </a:moveTo>
                <a:lnTo>
                  <a:pt x="0" y="0"/>
                </a:lnTo>
                <a:lnTo>
                  <a:pt x="4256419" y="0"/>
                </a:lnTo>
                <a:lnTo>
                  <a:pt x="4256419" y="6857999"/>
                </a:lnTo>
                <a:lnTo>
                  <a:pt x="3022429" y="6857999"/>
                </a:lnTo>
                <a:lnTo>
                  <a:pt x="3026414" y="6852659"/>
                </a:lnTo>
                <a:cubicBezTo>
                  <a:pt x="3045070" y="6828715"/>
                  <a:pt x="3049533" y="6824408"/>
                  <a:pt x="3070143" y="6776316"/>
                </a:cubicBezTo>
                <a:cubicBezTo>
                  <a:pt x="3075810" y="6763094"/>
                  <a:pt x="3082489" y="6749700"/>
                  <a:pt x="3083791" y="6735372"/>
                </a:cubicBezTo>
                <a:cubicBezTo>
                  <a:pt x="3091627" y="6649173"/>
                  <a:pt x="3092889" y="6562501"/>
                  <a:pt x="3097438" y="6476066"/>
                </a:cubicBezTo>
                <a:cubicBezTo>
                  <a:pt x="3092889" y="6462418"/>
                  <a:pt x="3087743" y="6448955"/>
                  <a:pt x="3083791" y="6435123"/>
                </a:cubicBezTo>
                <a:cubicBezTo>
                  <a:pt x="3078638" y="6417087"/>
                  <a:pt x="3077532" y="6397772"/>
                  <a:pt x="3070143" y="6380531"/>
                </a:cubicBezTo>
                <a:cubicBezTo>
                  <a:pt x="3063682" y="6365455"/>
                  <a:pt x="3051946" y="6353236"/>
                  <a:pt x="3042847" y="6339587"/>
                </a:cubicBezTo>
                <a:cubicBezTo>
                  <a:pt x="3020073" y="6271263"/>
                  <a:pt x="3034336" y="6302084"/>
                  <a:pt x="2974608" y="6216757"/>
                </a:cubicBezTo>
                <a:cubicBezTo>
                  <a:pt x="2961564" y="6198123"/>
                  <a:pt x="2949749" y="6178251"/>
                  <a:pt x="2933665" y="6162166"/>
                </a:cubicBezTo>
                <a:cubicBezTo>
                  <a:pt x="2922067" y="6150569"/>
                  <a:pt x="2906069" y="6144406"/>
                  <a:pt x="2892722" y="6134872"/>
                </a:cubicBezTo>
                <a:cubicBezTo>
                  <a:pt x="2774198" y="6050212"/>
                  <a:pt x="2893697" y="6130973"/>
                  <a:pt x="2797188" y="6066632"/>
                </a:cubicBezTo>
                <a:cubicBezTo>
                  <a:pt x="2783171" y="5519989"/>
                  <a:pt x="2839665" y="5702741"/>
                  <a:pt x="2769892" y="5493427"/>
                </a:cubicBezTo>
                <a:lnTo>
                  <a:pt x="2756244" y="5452483"/>
                </a:lnTo>
                <a:cubicBezTo>
                  <a:pt x="2742729" y="5411937"/>
                  <a:pt x="2734096" y="5362096"/>
                  <a:pt x="2701653" y="5329653"/>
                </a:cubicBezTo>
                <a:cubicBezTo>
                  <a:pt x="2690055" y="5318056"/>
                  <a:pt x="2676693" y="5306046"/>
                  <a:pt x="2660710" y="5302358"/>
                </a:cubicBezTo>
                <a:cubicBezTo>
                  <a:pt x="2616162" y="5292077"/>
                  <a:pt x="2530461" y="5243417"/>
                  <a:pt x="2524233" y="5288711"/>
                </a:cubicBezTo>
                <a:cubicBezTo>
                  <a:pt x="2474033" y="5653793"/>
                  <a:pt x="2515134" y="6025689"/>
                  <a:pt x="2510585" y="6394179"/>
                </a:cubicBezTo>
                <a:cubicBezTo>
                  <a:pt x="2510585" y="6394179"/>
                  <a:pt x="2583286" y="6417277"/>
                  <a:pt x="2592471" y="6448770"/>
                </a:cubicBezTo>
                <a:cubicBezTo>
                  <a:pt x="2655580" y="6665146"/>
                  <a:pt x="2647894" y="6659065"/>
                  <a:pt x="2578823" y="6762669"/>
                </a:cubicBezTo>
                <a:cubicBezTo>
                  <a:pt x="2578823" y="6762669"/>
                  <a:pt x="2570143" y="6804065"/>
                  <a:pt x="2560798" y="6839777"/>
                </a:cubicBezTo>
                <a:lnTo>
                  <a:pt x="2555532" y="6857999"/>
                </a:lnTo>
                <a:close/>
              </a:path>
            </a:pathLst>
          </a:custGeom>
          <a:effectLst>
            <a:outerShdw blurRad="50800" dist="50800" dir="2700000" algn="tl" rotWithShape="0">
              <a:schemeClr val="tx1">
                <a:lumMod val="50000"/>
                <a:lumOff val="50000"/>
                <a:alpha val="49000"/>
              </a:scheme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 rot="5400000">
            <a:off x="3592039" y="1951685"/>
            <a:ext cx="0" cy="3960000"/>
          </a:xfrm>
          <a:prstGeom prst="line">
            <a:avLst/>
          </a:prstGeom>
          <a:ln w="12700">
            <a:solidFill>
              <a:srgbClr val="F0CC9A"/>
            </a:solidFill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60556" y="1672196"/>
            <a:ext cx="7937625" cy="21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en-US" altLang="zh-CN" sz="5400" b="1" dirty="0">
                <a:solidFill>
                  <a:srgbClr val="303B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Chinese Traditional Clothing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303B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328"/>
          <a:stretch/>
        </p:blipFill>
        <p:spPr>
          <a:xfrm>
            <a:off x="7662632" y="0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4"/>
          <a:stretch/>
        </p:blipFill>
        <p:spPr>
          <a:xfrm>
            <a:off x="6753425" y="2151100"/>
            <a:ext cx="512582" cy="208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3C92A01-2BB6-4C18-94EA-9EC8C0D587A8}"/>
              </a:ext>
            </a:extLst>
          </p:cNvPr>
          <p:cNvSpPr txBox="1"/>
          <p:nvPr/>
        </p:nvSpPr>
        <p:spPr>
          <a:xfrm>
            <a:off x="4447713" y="4598639"/>
            <a:ext cx="177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舒琳 </a:t>
            </a:r>
          </a:p>
        </p:txBody>
      </p:sp>
    </p:spTree>
    <p:extLst>
      <p:ext uri="{BB962C8B-B14F-4D97-AF65-F5344CB8AC3E}">
        <p14:creationId xmlns:p14="http://schemas.microsoft.com/office/powerpoint/2010/main" val="18985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339103" y="3306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82770" y="447656"/>
            <a:ext cx="5925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Chinese Tunic Suit(Zhongshan Zhuang)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405" y="1891136"/>
            <a:ext cx="4719331" cy="540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C0170FD-C01F-466B-9021-4E5070DC8239}"/>
              </a:ext>
            </a:extLst>
          </p:cNvPr>
          <p:cNvSpPr txBox="1"/>
          <p:nvPr/>
        </p:nvSpPr>
        <p:spPr>
          <a:xfrm>
            <a:off x="6126446" y="1585621"/>
            <a:ext cx="5114616" cy="24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by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Dr.Sun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Yat-sen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（孙中山）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combining the western-style suit and Chinese attire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turn-down collar and four pockets with flaps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9F5861-96C1-46EE-AAE8-595724BBD1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r="12191"/>
          <a:stretch/>
        </p:blipFill>
        <p:spPr>
          <a:xfrm>
            <a:off x="2205771" y="1340518"/>
            <a:ext cx="2899159" cy="38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5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339103" y="3306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405" y="1891136"/>
            <a:ext cx="4719331" cy="54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7A83324-AC67-4CC3-BC49-534E97311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11" y="1239554"/>
            <a:ext cx="2649443" cy="346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C59E66-EC1E-43F2-982C-4620D383A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35" y="1170931"/>
            <a:ext cx="3117600" cy="466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52D21E-801C-4478-9FC0-7DA16DB0E6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950" y="247601"/>
            <a:ext cx="3209623" cy="466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6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38149" y="499208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The Translation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92425" y="1239583"/>
            <a:ext cx="3888000" cy="4565905"/>
            <a:chOff x="3912906" y="931110"/>
            <a:chExt cx="3888000" cy="4565905"/>
          </a:xfrm>
        </p:grpSpPr>
        <p:grpSp>
          <p:nvGrpSpPr>
            <p:cNvPr id="9" name="组合 8"/>
            <p:cNvGrpSpPr/>
            <p:nvPr/>
          </p:nvGrpSpPr>
          <p:grpSpPr>
            <a:xfrm>
              <a:off x="3942722" y="931110"/>
              <a:ext cx="3828369" cy="4542211"/>
              <a:chOff x="785128" y="1170931"/>
              <a:chExt cx="3828369" cy="4542211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475550" y="1330720"/>
                <a:ext cx="461665" cy="1135760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方正铁筋隶书简体" panose="03000509000000000000" pitchFamily="65" charset="-122"/>
                    <a:cs typeface="Times New Roman" panose="02020603050405020304" pitchFamily="18" charset="0"/>
                  </a:rPr>
                  <a:t>Translation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397854" y="1170931"/>
                <a:ext cx="585056" cy="1342518"/>
              </a:xfrm>
              <a:prstGeom prst="rect">
                <a:avLst/>
              </a:prstGeom>
              <a:noFill/>
              <a:ln w="25400">
                <a:solidFill>
                  <a:srgbClr val="3B272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65" b="44378"/>
              <a:stretch>
                <a:fillRect/>
              </a:stretch>
            </p:blipFill>
            <p:spPr>
              <a:xfrm>
                <a:off x="785128" y="1898600"/>
                <a:ext cx="3828369" cy="3814542"/>
              </a:xfrm>
              <a:custGeom>
                <a:avLst/>
                <a:gdLst>
                  <a:gd name="connsiteX0" fmla="*/ 2299843 w 3828369"/>
                  <a:gd name="connsiteY0" fmla="*/ 0 h 3814542"/>
                  <a:gd name="connsiteX1" fmla="*/ 2430359 w 3828369"/>
                  <a:gd name="connsiteY1" fmla="*/ 29254 h 3814542"/>
                  <a:gd name="connsiteX2" fmla="*/ 3812871 w 3828369"/>
                  <a:gd name="connsiteY2" fmla="*/ 1500386 h 3814542"/>
                  <a:gd name="connsiteX3" fmla="*/ 3828369 w 3828369"/>
                  <a:gd name="connsiteY3" fmla="*/ 1601935 h 3814542"/>
                  <a:gd name="connsiteX4" fmla="*/ 3828369 w 3828369"/>
                  <a:gd name="connsiteY4" fmla="*/ 2175149 h 3814542"/>
                  <a:gd name="connsiteX5" fmla="*/ 3812871 w 3828369"/>
                  <a:gd name="connsiteY5" fmla="*/ 2276698 h 3814542"/>
                  <a:gd name="connsiteX6" fmla="*/ 1926000 w 3828369"/>
                  <a:gd name="connsiteY6" fmla="*/ 3814542 h 3814542"/>
                  <a:gd name="connsiteX7" fmla="*/ 0 w 3828369"/>
                  <a:gd name="connsiteY7" fmla="*/ 1888542 h 3814542"/>
                  <a:gd name="connsiteX8" fmla="*/ 1353267 w 3828369"/>
                  <a:gd name="connsiteY8" fmla="*/ 49131 h 3814542"/>
                  <a:gd name="connsiteX9" fmla="*/ 1527990 w 3828369"/>
                  <a:gd name="connsiteY9" fmla="*/ 4205 h 3814542"/>
                  <a:gd name="connsiteX10" fmla="*/ 1527990 w 3828369"/>
                  <a:gd name="connsiteY10" fmla="*/ 716237 h 3814542"/>
                  <a:gd name="connsiteX11" fmla="*/ 2299843 w 3828369"/>
                  <a:gd name="connsiteY11" fmla="*/ 716237 h 3814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28369" h="3814542">
                    <a:moveTo>
                      <a:pt x="2299843" y="0"/>
                    </a:moveTo>
                    <a:lnTo>
                      <a:pt x="2430359" y="29254"/>
                    </a:lnTo>
                    <a:cubicBezTo>
                      <a:pt x="3126954" y="217761"/>
                      <a:pt x="3666952" y="787300"/>
                      <a:pt x="3812871" y="1500386"/>
                    </a:cubicBezTo>
                    <a:lnTo>
                      <a:pt x="3828369" y="1601935"/>
                    </a:lnTo>
                    <a:lnTo>
                      <a:pt x="3828369" y="2175149"/>
                    </a:lnTo>
                    <a:lnTo>
                      <a:pt x="3812871" y="2276698"/>
                    </a:lnTo>
                    <a:cubicBezTo>
                      <a:pt x="3633278" y="3154344"/>
                      <a:pt x="2856738" y="3814542"/>
                      <a:pt x="1926000" y="3814542"/>
                    </a:cubicBezTo>
                    <a:cubicBezTo>
                      <a:pt x="862300" y="3814542"/>
                      <a:pt x="0" y="2952242"/>
                      <a:pt x="0" y="1888542"/>
                    </a:cubicBezTo>
                    <a:cubicBezTo>
                      <a:pt x="0" y="1024286"/>
                      <a:pt x="569253" y="292985"/>
                      <a:pt x="1353267" y="49131"/>
                    </a:cubicBezTo>
                    <a:lnTo>
                      <a:pt x="1527990" y="4205"/>
                    </a:lnTo>
                    <a:lnTo>
                      <a:pt x="1527990" y="716237"/>
                    </a:lnTo>
                    <a:lnTo>
                      <a:pt x="2299843" y="716237"/>
                    </a:lnTo>
                    <a:close/>
                  </a:path>
                </a:pathLst>
              </a:cu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3912906" y="1646577"/>
              <a:ext cx="3888000" cy="3850438"/>
            </a:xfrm>
            <a:custGeom>
              <a:avLst/>
              <a:gdLst>
                <a:gd name="connsiteX0" fmla="*/ 2323116 w 3888000"/>
                <a:gd name="connsiteY0" fmla="*/ 0 h 3850438"/>
                <a:gd name="connsiteX1" fmla="*/ 2335784 w 3888000"/>
                <a:gd name="connsiteY1" fmla="*/ 1933 h 3850438"/>
                <a:gd name="connsiteX2" fmla="*/ 3888000 w 3888000"/>
                <a:gd name="connsiteY2" fmla="*/ 1906438 h 3850438"/>
                <a:gd name="connsiteX3" fmla="*/ 1944000 w 3888000"/>
                <a:gd name="connsiteY3" fmla="*/ 3850438 h 3850438"/>
                <a:gd name="connsiteX4" fmla="*/ 0 w 3888000"/>
                <a:gd name="connsiteY4" fmla="*/ 1906438 h 3850438"/>
                <a:gd name="connsiteX5" fmla="*/ 1365914 w 3888000"/>
                <a:gd name="connsiteY5" fmla="*/ 49837 h 3850438"/>
                <a:gd name="connsiteX6" fmla="*/ 1551263 w 3888000"/>
                <a:gd name="connsiteY6" fmla="*/ 2178 h 3850438"/>
                <a:gd name="connsiteX7" fmla="*/ 1551263 w 3888000"/>
                <a:gd name="connsiteY7" fmla="*/ 287203 h 3850438"/>
                <a:gd name="connsiteX8" fmla="*/ 1448083 w 3888000"/>
                <a:gd name="connsiteY8" fmla="*/ 313734 h 3850438"/>
                <a:gd name="connsiteX9" fmla="*/ 276320 w 3888000"/>
                <a:gd name="connsiteY9" fmla="*/ 1906438 h 3850438"/>
                <a:gd name="connsiteX10" fmla="*/ 1944000 w 3888000"/>
                <a:gd name="connsiteY10" fmla="*/ 3574118 h 3850438"/>
                <a:gd name="connsiteX11" fmla="*/ 3611680 w 3888000"/>
                <a:gd name="connsiteY11" fmla="*/ 1906438 h 3850438"/>
                <a:gd name="connsiteX12" fmla="*/ 2439917 w 3888000"/>
                <a:gd name="connsiteY12" fmla="*/ 313734 h 3850438"/>
                <a:gd name="connsiteX13" fmla="*/ 2323116 w 3888000"/>
                <a:gd name="connsiteY13" fmla="*/ 283701 h 38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8000" h="3850438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33" name="椭圆 32"/>
          <p:cNvSpPr>
            <a:spLocks noChangeAspect="1"/>
          </p:cNvSpPr>
          <p:nvPr/>
        </p:nvSpPr>
        <p:spPr>
          <a:xfrm>
            <a:off x="1702321" y="2441859"/>
            <a:ext cx="2880000" cy="2880000"/>
          </a:xfrm>
          <a:prstGeom prst="ellipse">
            <a:avLst/>
          </a:prstGeom>
          <a:solidFill>
            <a:srgbClr val="DE4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9" b="89990" l="286" r="90000">
                        <a14:backgroundMark x1="40571" y1="17998" x2="86143" y2="24469"/>
                        <a14:backgroundMark x1="53714" y1="22548" x2="81143" y2="26491"/>
                        <a14:backgroundMark x1="79857" y1="28311" x2="78571" y2="43175"/>
                        <a14:backgroundMark x1="77714" y1="32558" x2="65714" y2="41658"/>
                        <a14:backgroundMark x1="75429" y1="45501" x2="78000" y2="64105"/>
                        <a14:backgroundMark x1="12143" y1="45905" x2="23571" y2="48837"/>
                        <a14:backgroundMark x1="52857" y1="39434" x2="56000" y2="39939"/>
                        <a14:backgroundMark x1="48000" y1="39434" x2="52857" y2="40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18552" b="12900"/>
          <a:stretch/>
        </p:blipFill>
        <p:spPr>
          <a:xfrm>
            <a:off x="1034054" y="1319701"/>
            <a:ext cx="3796318" cy="45000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4"/>
          <a:stretch/>
        </p:blipFill>
        <p:spPr>
          <a:xfrm>
            <a:off x="4626874" y="2837859"/>
            <a:ext cx="512582" cy="20880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9460A8F5-03ED-4E9F-B5EB-42851E7A0183}"/>
              </a:ext>
            </a:extLst>
          </p:cNvPr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03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4D331A2-E7BB-4AD5-8A65-74E5B2E44793}"/>
              </a:ext>
            </a:extLst>
          </p:cNvPr>
          <p:cNvSpPr txBox="1"/>
          <p:nvPr/>
        </p:nvSpPr>
        <p:spPr>
          <a:xfrm>
            <a:off x="1738149" y="499208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The Translation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3B615E4-3F68-4C49-B0C9-8EF5353429D6}"/>
              </a:ext>
            </a:extLst>
          </p:cNvPr>
          <p:cNvSpPr txBox="1"/>
          <p:nvPr/>
        </p:nvSpPr>
        <p:spPr>
          <a:xfrm>
            <a:off x="5843614" y="1520503"/>
            <a:ext cx="5114616" cy="436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旗袍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Cheongsam,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 Pao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中山装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Tunic Suit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Zhongshan Zhuang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汉服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Traditional Han Chinese Clothing , Han Fu,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 Dynasty Clothing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唐装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Chinese Suit,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 Zhuang,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Costume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F320AA-5017-4A50-BB67-35BE4EC66654}"/>
              </a:ext>
            </a:extLst>
          </p:cNvPr>
          <p:cNvSpPr/>
          <p:nvPr/>
        </p:nvSpPr>
        <p:spPr>
          <a:xfrm>
            <a:off x="1794032" y="5968471"/>
            <a:ext cx="53447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Free translation VS 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</a:t>
            </a:r>
            <a:r>
              <a:rPr lang="en-US" altLang="zh-CN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ransliteration</a:t>
            </a:r>
            <a:endParaRPr lang="zh-CN" alt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/>
      <p:bldP spid="30" grpId="0"/>
      <p:bldP spid="3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55202" cy="6901032"/>
            <a:chOff x="-11849" y="-19331"/>
            <a:chExt cx="12255202" cy="69010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62954" y="-12062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-11849" y="-19331"/>
              <a:ext cx="3111690" cy="6858000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3" r="9862"/>
          <a:stretch>
            <a:fillRect/>
          </a:stretch>
        </p:blipFill>
        <p:spPr>
          <a:xfrm>
            <a:off x="2887650" y="2130425"/>
            <a:ext cx="3841454" cy="3638550"/>
          </a:xfrm>
          <a:custGeom>
            <a:avLst/>
            <a:gdLst>
              <a:gd name="connsiteX0" fmla="*/ 1208378 w 3841454"/>
              <a:gd name="connsiteY0" fmla="*/ 0 h 3638550"/>
              <a:gd name="connsiteX1" fmla="*/ 1527990 w 3841454"/>
              <a:gd name="connsiteY1" fmla="*/ 0 h 3638550"/>
              <a:gd name="connsiteX2" fmla="*/ 1527990 w 3841454"/>
              <a:gd name="connsiteY2" fmla="*/ 615538 h 3638550"/>
              <a:gd name="connsiteX3" fmla="*/ 2299843 w 3841454"/>
              <a:gd name="connsiteY3" fmla="*/ 615538 h 3638550"/>
              <a:gd name="connsiteX4" fmla="*/ 2299843 w 3841454"/>
              <a:gd name="connsiteY4" fmla="*/ 0 h 3638550"/>
              <a:gd name="connsiteX5" fmla="*/ 2640842 w 3841454"/>
              <a:gd name="connsiteY5" fmla="*/ 0 h 3638550"/>
              <a:gd name="connsiteX6" fmla="*/ 2683778 w 3841454"/>
              <a:gd name="connsiteY6" fmla="*/ 16642 h 3638550"/>
              <a:gd name="connsiteX7" fmla="*/ 3812871 w 3841454"/>
              <a:gd name="connsiteY7" fmla="*/ 1399687 h 3638550"/>
              <a:gd name="connsiteX8" fmla="*/ 3841454 w 3841454"/>
              <a:gd name="connsiteY8" fmla="*/ 1586974 h 3638550"/>
              <a:gd name="connsiteX9" fmla="*/ 3841454 w 3841454"/>
              <a:gd name="connsiteY9" fmla="*/ 1988712 h 3638550"/>
              <a:gd name="connsiteX10" fmla="*/ 3812871 w 3841454"/>
              <a:gd name="connsiteY10" fmla="*/ 2175999 h 3638550"/>
              <a:gd name="connsiteX11" fmla="*/ 2588223 w 3841454"/>
              <a:gd name="connsiteY11" fmla="*/ 3596974 h 3638550"/>
              <a:gd name="connsiteX12" fmla="*/ 2457367 w 3841454"/>
              <a:gd name="connsiteY12" fmla="*/ 3638550 h 3638550"/>
              <a:gd name="connsiteX13" fmla="*/ 1397199 w 3841454"/>
              <a:gd name="connsiteY13" fmla="*/ 3638550 h 3638550"/>
              <a:gd name="connsiteX14" fmla="*/ 1353267 w 3841454"/>
              <a:gd name="connsiteY14" fmla="*/ 3627254 h 3638550"/>
              <a:gd name="connsiteX15" fmla="*/ 0 w 3841454"/>
              <a:gd name="connsiteY15" fmla="*/ 1787843 h 3638550"/>
              <a:gd name="connsiteX16" fmla="*/ 1070021 w 3841454"/>
              <a:gd name="connsiteY16" fmla="*/ 62034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1454" h="3638550">
                <a:moveTo>
                  <a:pt x="1208378" y="0"/>
                </a:moveTo>
                <a:lnTo>
                  <a:pt x="1527990" y="0"/>
                </a:lnTo>
                <a:lnTo>
                  <a:pt x="1527990" y="615538"/>
                </a:lnTo>
                <a:lnTo>
                  <a:pt x="2299843" y="615538"/>
                </a:lnTo>
                <a:lnTo>
                  <a:pt x="2299843" y="0"/>
                </a:lnTo>
                <a:lnTo>
                  <a:pt x="2640842" y="0"/>
                </a:lnTo>
                <a:lnTo>
                  <a:pt x="2683778" y="16642"/>
                </a:lnTo>
                <a:cubicBezTo>
                  <a:pt x="3255796" y="261690"/>
                  <a:pt x="3685192" y="775737"/>
                  <a:pt x="3812871" y="1399687"/>
                </a:cubicBezTo>
                <a:lnTo>
                  <a:pt x="3841454" y="1586974"/>
                </a:lnTo>
                <a:lnTo>
                  <a:pt x="3841454" y="1988712"/>
                </a:lnTo>
                <a:lnTo>
                  <a:pt x="3812871" y="2175999"/>
                </a:lnTo>
                <a:cubicBezTo>
                  <a:pt x="3678176" y="2834234"/>
                  <a:pt x="3207699" y="3370154"/>
                  <a:pt x="2588223" y="3596974"/>
                </a:cubicBezTo>
                <a:lnTo>
                  <a:pt x="2457367" y="3638550"/>
                </a:lnTo>
                <a:lnTo>
                  <a:pt x="1397199" y="3638550"/>
                </a:lnTo>
                <a:lnTo>
                  <a:pt x="1353267" y="3627254"/>
                </a:lnTo>
                <a:cubicBezTo>
                  <a:pt x="569253" y="3383400"/>
                  <a:pt x="0" y="2652100"/>
                  <a:pt x="0" y="1787843"/>
                </a:cubicBezTo>
                <a:cubicBezTo>
                  <a:pt x="0" y="1031619"/>
                  <a:pt x="435835" y="377189"/>
                  <a:pt x="1070021" y="62034"/>
                </a:cubicBez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4623007" y="1505648"/>
            <a:ext cx="461665" cy="10541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方正铁筋隶书简体" panose="03000509000000000000" pitchFamily="65" charset="-122"/>
                <a:cs typeface="Times New Roman" panose="02020603050405020304" pitchFamily="18" charset="0"/>
              </a:rPr>
              <a:t>Reflection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方正铁筋隶书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46798" y="1341198"/>
            <a:ext cx="585056" cy="1342518"/>
          </a:xfrm>
          <a:prstGeom prst="rect">
            <a:avLst/>
          </a:prstGeom>
          <a:noFill/>
          <a:ln w="25400">
            <a:solidFill>
              <a:srgbClr val="3B272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>
            <a:off x="2887650" y="2041937"/>
            <a:ext cx="3888000" cy="3850438"/>
          </a:xfrm>
          <a:custGeom>
            <a:avLst/>
            <a:gdLst>
              <a:gd name="connsiteX0" fmla="*/ 2323116 w 3888000"/>
              <a:gd name="connsiteY0" fmla="*/ 0 h 3850438"/>
              <a:gd name="connsiteX1" fmla="*/ 2335784 w 3888000"/>
              <a:gd name="connsiteY1" fmla="*/ 1933 h 3850438"/>
              <a:gd name="connsiteX2" fmla="*/ 3888000 w 3888000"/>
              <a:gd name="connsiteY2" fmla="*/ 1906438 h 3850438"/>
              <a:gd name="connsiteX3" fmla="*/ 1944000 w 3888000"/>
              <a:gd name="connsiteY3" fmla="*/ 3850438 h 3850438"/>
              <a:gd name="connsiteX4" fmla="*/ 0 w 3888000"/>
              <a:gd name="connsiteY4" fmla="*/ 1906438 h 3850438"/>
              <a:gd name="connsiteX5" fmla="*/ 1365914 w 3888000"/>
              <a:gd name="connsiteY5" fmla="*/ 49837 h 3850438"/>
              <a:gd name="connsiteX6" fmla="*/ 1551263 w 3888000"/>
              <a:gd name="connsiteY6" fmla="*/ 2178 h 3850438"/>
              <a:gd name="connsiteX7" fmla="*/ 1551263 w 3888000"/>
              <a:gd name="connsiteY7" fmla="*/ 287203 h 3850438"/>
              <a:gd name="connsiteX8" fmla="*/ 1448083 w 3888000"/>
              <a:gd name="connsiteY8" fmla="*/ 313734 h 3850438"/>
              <a:gd name="connsiteX9" fmla="*/ 276320 w 3888000"/>
              <a:gd name="connsiteY9" fmla="*/ 1906438 h 3850438"/>
              <a:gd name="connsiteX10" fmla="*/ 1944000 w 3888000"/>
              <a:gd name="connsiteY10" fmla="*/ 3574118 h 3850438"/>
              <a:gd name="connsiteX11" fmla="*/ 3611680 w 3888000"/>
              <a:gd name="connsiteY11" fmla="*/ 1906438 h 3850438"/>
              <a:gd name="connsiteX12" fmla="*/ 2439917 w 3888000"/>
              <a:gd name="connsiteY12" fmla="*/ 313734 h 3850438"/>
              <a:gd name="connsiteX13" fmla="*/ 2323116 w 3888000"/>
              <a:gd name="connsiteY13" fmla="*/ 283701 h 385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88000" h="3850438">
                <a:moveTo>
                  <a:pt x="2323116" y="0"/>
                </a:moveTo>
                <a:lnTo>
                  <a:pt x="2335784" y="1933"/>
                </a:lnTo>
                <a:cubicBezTo>
                  <a:pt x="3221632" y="183204"/>
                  <a:pt x="3888000" y="967001"/>
                  <a:pt x="3888000" y="1906438"/>
                </a:cubicBezTo>
                <a:cubicBezTo>
                  <a:pt x="3888000" y="2980080"/>
                  <a:pt x="3017642" y="3850438"/>
                  <a:pt x="1944000" y="3850438"/>
                </a:cubicBezTo>
                <a:cubicBezTo>
                  <a:pt x="870358" y="3850438"/>
                  <a:pt x="0" y="2980080"/>
                  <a:pt x="0" y="1906438"/>
                </a:cubicBezTo>
                <a:cubicBezTo>
                  <a:pt x="0" y="1034104"/>
                  <a:pt x="574573" y="295969"/>
                  <a:pt x="1365914" y="49837"/>
                </a:cubicBezTo>
                <a:lnTo>
                  <a:pt x="1551263" y="2178"/>
                </a:lnTo>
                <a:lnTo>
                  <a:pt x="1551263" y="287203"/>
                </a:lnTo>
                <a:lnTo>
                  <a:pt x="1448083" y="313734"/>
                </a:lnTo>
                <a:cubicBezTo>
                  <a:pt x="769223" y="524881"/>
                  <a:pt x="276320" y="1158098"/>
                  <a:pt x="276320" y="1906438"/>
                </a:cubicBezTo>
                <a:cubicBezTo>
                  <a:pt x="276320" y="2827472"/>
                  <a:pt x="1022966" y="3574118"/>
                  <a:pt x="1944000" y="3574118"/>
                </a:cubicBezTo>
                <a:cubicBezTo>
                  <a:pt x="2865034" y="3574118"/>
                  <a:pt x="3611680" y="2827472"/>
                  <a:pt x="3611680" y="1906438"/>
                </a:cubicBezTo>
                <a:cubicBezTo>
                  <a:pt x="3611680" y="1158098"/>
                  <a:pt x="3118777" y="524881"/>
                  <a:pt x="2439917" y="313734"/>
                </a:cubicBezTo>
                <a:lnTo>
                  <a:pt x="2323116" y="283701"/>
                </a:lnTo>
                <a:close/>
              </a:path>
            </a:pathLst>
          </a:cu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8E57670-102E-4A07-BFDD-214916C3EBD4}"/>
              </a:ext>
            </a:extLst>
          </p:cNvPr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48241D5-A71F-4B54-A1F7-7A5AACE5A838}"/>
              </a:ext>
            </a:extLst>
          </p:cNvPr>
          <p:cNvSpPr txBox="1"/>
          <p:nvPr/>
        </p:nvSpPr>
        <p:spPr>
          <a:xfrm>
            <a:off x="1761542" y="436433"/>
            <a:ext cx="254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rPr>
              <a:t>My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rPr>
              <a:t> Reflection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26" grpId="0" animBg="1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4"/>
          <a:stretch/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7" y="2453701"/>
            <a:ext cx="3131164" cy="442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20841531-EB9F-49E7-8A44-76C4A7A2D3E3}"/>
              </a:ext>
            </a:extLst>
          </p:cNvPr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334D18A-8055-4BDB-BA0B-F26350916371}"/>
              </a:ext>
            </a:extLst>
          </p:cNvPr>
          <p:cNvSpPr txBox="1"/>
          <p:nvPr/>
        </p:nvSpPr>
        <p:spPr>
          <a:xfrm>
            <a:off x="1761542" y="436433"/>
            <a:ext cx="254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rPr>
              <a:t>My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rPr>
              <a:t> Reflection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17BA6E-9976-4159-AED7-911ECA96DF20}"/>
              </a:ext>
            </a:extLst>
          </p:cNvPr>
          <p:cNvSpPr txBox="1"/>
          <p:nvPr/>
        </p:nvSpPr>
        <p:spPr>
          <a:xfrm>
            <a:off x="2743200" y="1741714"/>
            <a:ext cx="8244114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clothing has gone through a process from conservative to open, from unitary to diverse, reflecting the openness of people‘s minds and the inclusiveness and diversity of Chinese culture.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5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255690" cy="6858000"/>
            <a:chOff x="-63690" y="0"/>
            <a:chExt cx="12255690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0"/>
              <a:ext cx="9144000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-63690" y="0"/>
              <a:ext cx="3111690" cy="685800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089"/>
          <a:stretch/>
        </p:blipFill>
        <p:spPr>
          <a:xfrm rot="5400000">
            <a:off x="2739142" y="51571"/>
            <a:ext cx="4256419" cy="6857999"/>
          </a:xfrm>
          <a:custGeom>
            <a:avLst/>
            <a:gdLst>
              <a:gd name="connsiteX0" fmla="*/ 0 w 4256419"/>
              <a:gd name="connsiteY0" fmla="*/ 6857999 h 6857999"/>
              <a:gd name="connsiteX1" fmla="*/ 0 w 4256419"/>
              <a:gd name="connsiteY1" fmla="*/ 0 h 6857999"/>
              <a:gd name="connsiteX2" fmla="*/ 4256419 w 4256419"/>
              <a:gd name="connsiteY2" fmla="*/ 0 h 6857999"/>
              <a:gd name="connsiteX3" fmla="*/ 4256419 w 4256419"/>
              <a:gd name="connsiteY3" fmla="*/ 6857999 h 6857999"/>
              <a:gd name="connsiteX4" fmla="*/ 3022429 w 4256419"/>
              <a:gd name="connsiteY4" fmla="*/ 6857999 h 6857999"/>
              <a:gd name="connsiteX5" fmla="*/ 3026414 w 4256419"/>
              <a:gd name="connsiteY5" fmla="*/ 6852659 h 6857999"/>
              <a:gd name="connsiteX6" fmla="*/ 3070143 w 4256419"/>
              <a:gd name="connsiteY6" fmla="*/ 6776316 h 6857999"/>
              <a:gd name="connsiteX7" fmla="*/ 3083791 w 4256419"/>
              <a:gd name="connsiteY7" fmla="*/ 6735372 h 6857999"/>
              <a:gd name="connsiteX8" fmla="*/ 3097438 w 4256419"/>
              <a:gd name="connsiteY8" fmla="*/ 6476066 h 6857999"/>
              <a:gd name="connsiteX9" fmla="*/ 3083791 w 4256419"/>
              <a:gd name="connsiteY9" fmla="*/ 6435123 h 6857999"/>
              <a:gd name="connsiteX10" fmla="*/ 3070143 w 4256419"/>
              <a:gd name="connsiteY10" fmla="*/ 6380531 h 6857999"/>
              <a:gd name="connsiteX11" fmla="*/ 3042847 w 4256419"/>
              <a:gd name="connsiteY11" fmla="*/ 6339587 h 6857999"/>
              <a:gd name="connsiteX12" fmla="*/ 2974608 w 4256419"/>
              <a:gd name="connsiteY12" fmla="*/ 6216757 h 6857999"/>
              <a:gd name="connsiteX13" fmla="*/ 2933665 w 4256419"/>
              <a:gd name="connsiteY13" fmla="*/ 6162166 h 6857999"/>
              <a:gd name="connsiteX14" fmla="*/ 2892722 w 4256419"/>
              <a:gd name="connsiteY14" fmla="*/ 6134872 h 6857999"/>
              <a:gd name="connsiteX15" fmla="*/ 2797188 w 4256419"/>
              <a:gd name="connsiteY15" fmla="*/ 6066632 h 6857999"/>
              <a:gd name="connsiteX16" fmla="*/ 2769892 w 4256419"/>
              <a:gd name="connsiteY16" fmla="*/ 5493427 h 6857999"/>
              <a:gd name="connsiteX17" fmla="*/ 2756244 w 4256419"/>
              <a:gd name="connsiteY17" fmla="*/ 5452483 h 6857999"/>
              <a:gd name="connsiteX18" fmla="*/ 2701653 w 4256419"/>
              <a:gd name="connsiteY18" fmla="*/ 5329653 h 6857999"/>
              <a:gd name="connsiteX19" fmla="*/ 2660710 w 4256419"/>
              <a:gd name="connsiteY19" fmla="*/ 5302358 h 6857999"/>
              <a:gd name="connsiteX20" fmla="*/ 2524233 w 4256419"/>
              <a:gd name="connsiteY20" fmla="*/ 5288711 h 6857999"/>
              <a:gd name="connsiteX21" fmla="*/ 2510585 w 4256419"/>
              <a:gd name="connsiteY21" fmla="*/ 6394179 h 6857999"/>
              <a:gd name="connsiteX22" fmla="*/ 2592471 w 4256419"/>
              <a:gd name="connsiteY22" fmla="*/ 6448770 h 6857999"/>
              <a:gd name="connsiteX23" fmla="*/ 2578823 w 4256419"/>
              <a:gd name="connsiteY23" fmla="*/ 6762669 h 6857999"/>
              <a:gd name="connsiteX24" fmla="*/ 2560798 w 4256419"/>
              <a:gd name="connsiteY24" fmla="*/ 6839777 h 6857999"/>
              <a:gd name="connsiteX25" fmla="*/ 2555532 w 4256419"/>
              <a:gd name="connsiteY2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56419" h="6857999">
                <a:moveTo>
                  <a:pt x="0" y="6857999"/>
                </a:moveTo>
                <a:lnTo>
                  <a:pt x="0" y="0"/>
                </a:lnTo>
                <a:lnTo>
                  <a:pt x="4256419" y="0"/>
                </a:lnTo>
                <a:lnTo>
                  <a:pt x="4256419" y="6857999"/>
                </a:lnTo>
                <a:lnTo>
                  <a:pt x="3022429" y="6857999"/>
                </a:lnTo>
                <a:lnTo>
                  <a:pt x="3026414" y="6852659"/>
                </a:lnTo>
                <a:cubicBezTo>
                  <a:pt x="3045070" y="6828715"/>
                  <a:pt x="3049533" y="6824408"/>
                  <a:pt x="3070143" y="6776316"/>
                </a:cubicBezTo>
                <a:cubicBezTo>
                  <a:pt x="3075810" y="6763094"/>
                  <a:pt x="3082489" y="6749700"/>
                  <a:pt x="3083791" y="6735372"/>
                </a:cubicBezTo>
                <a:cubicBezTo>
                  <a:pt x="3091627" y="6649173"/>
                  <a:pt x="3092889" y="6562501"/>
                  <a:pt x="3097438" y="6476066"/>
                </a:cubicBezTo>
                <a:cubicBezTo>
                  <a:pt x="3092889" y="6462418"/>
                  <a:pt x="3087743" y="6448955"/>
                  <a:pt x="3083791" y="6435123"/>
                </a:cubicBezTo>
                <a:cubicBezTo>
                  <a:pt x="3078638" y="6417087"/>
                  <a:pt x="3077532" y="6397772"/>
                  <a:pt x="3070143" y="6380531"/>
                </a:cubicBezTo>
                <a:cubicBezTo>
                  <a:pt x="3063682" y="6365455"/>
                  <a:pt x="3051946" y="6353236"/>
                  <a:pt x="3042847" y="6339587"/>
                </a:cubicBezTo>
                <a:cubicBezTo>
                  <a:pt x="3020073" y="6271263"/>
                  <a:pt x="3034336" y="6302084"/>
                  <a:pt x="2974608" y="6216757"/>
                </a:cubicBezTo>
                <a:cubicBezTo>
                  <a:pt x="2961564" y="6198123"/>
                  <a:pt x="2949749" y="6178251"/>
                  <a:pt x="2933665" y="6162166"/>
                </a:cubicBezTo>
                <a:cubicBezTo>
                  <a:pt x="2922067" y="6150569"/>
                  <a:pt x="2906069" y="6144406"/>
                  <a:pt x="2892722" y="6134872"/>
                </a:cubicBezTo>
                <a:cubicBezTo>
                  <a:pt x="2774198" y="6050212"/>
                  <a:pt x="2893697" y="6130973"/>
                  <a:pt x="2797188" y="6066632"/>
                </a:cubicBezTo>
                <a:cubicBezTo>
                  <a:pt x="2783171" y="5519989"/>
                  <a:pt x="2839665" y="5702741"/>
                  <a:pt x="2769892" y="5493427"/>
                </a:cubicBezTo>
                <a:lnTo>
                  <a:pt x="2756244" y="5452483"/>
                </a:lnTo>
                <a:cubicBezTo>
                  <a:pt x="2742729" y="5411937"/>
                  <a:pt x="2734096" y="5362096"/>
                  <a:pt x="2701653" y="5329653"/>
                </a:cubicBezTo>
                <a:cubicBezTo>
                  <a:pt x="2690055" y="5318056"/>
                  <a:pt x="2676693" y="5306046"/>
                  <a:pt x="2660710" y="5302358"/>
                </a:cubicBezTo>
                <a:cubicBezTo>
                  <a:pt x="2616162" y="5292077"/>
                  <a:pt x="2530461" y="5243417"/>
                  <a:pt x="2524233" y="5288711"/>
                </a:cubicBezTo>
                <a:cubicBezTo>
                  <a:pt x="2474033" y="5653793"/>
                  <a:pt x="2515134" y="6025689"/>
                  <a:pt x="2510585" y="6394179"/>
                </a:cubicBezTo>
                <a:cubicBezTo>
                  <a:pt x="2510585" y="6394179"/>
                  <a:pt x="2583286" y="6417277"/>
                  <a:pt x="2592471" y="6448770"/>
                </a:cubicBezTo>
                <a:cubicBezTo>
                  <a:pt x="2655580" y="6665146"/>
                  <a:pt x="2647894" y="6659065"/>
                  <a:pt x="2578823" y="6762669"/>
                </a:cubicBezTo>
                <a:cubicBezTo>
                  <a:pt x="2578823" y="6762669"/>
                  <a:pt x="2570143" y="6804065"/>
                  <a:pt x="2560798" y="6839777"/>
                </a:cubicBezTo>
                <a:lnTo>
                  <a:pt x="2555532" y="6857999"/>
                </a:lnTo>
                <a:close/>
              </a:path>
            </a:pathLst>
          </a:custGeom>
          <a:effectLst>
            <a:outerShdw blurRad="50800" dist="50800" dir="2700000" algn="tl" rotWithShape="0">
              <a:schemeClr val="tx1">
                <a:lumMod val="50000"/>
                <a:lumOff val="50000"/>
                <a:alpha val="49000"/>
              </a:scheme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 rot="5400000">
            <a:off x="3592039" y="1951685"/>
            <a:ext cx="0" cy="3960000"/>
          </a:xfrm>
          <a:prstGeom prst="line">
            <a:avLst/>
          </a:prstGeom>
          <a:ln w="12700">
            <a:solidFill>
              <a:srgbClr val="F0CC9A"/>
            </a:solidFill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07263" y="1515382"/>
            <a:ext cx="50161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dirty="0">
                <a:solidFill>
                  <a:srgbClr val="44546A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钟齐段宁行书" panose="02010800040101010101" pitchFamily="2" charset="-122"/>
                <a:cs typeface="Times New Roman" panose="02020603050405020304" pitchFamily="18" charset="0"/>
              </a:rPr>
              <a:t>Thanks!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钟齐段宁行书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328"/>
          <a:stretch/>
        </p:blipFill>
        <p:spPr>
          <a:xfrm>
            <a:off x="7662632" y="0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5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63273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242665" y="210998"/>
            <a:ext cx="254428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44546A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7762" y="1501045"/>
            <a:ext cx="665567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noProof="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 rot="16200000">
            <a:off x="3173101" y="342737"/>
            <a:ext cx="739565" cy="3023648"/>
            <a:chOff x="2964500" y="2856553"/>
            <a:chExt cx="493043" cy="111600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4500" y="2856553"/>
              <a:ext cx="493043" cy="111600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33" name="文本框 32"/>
            <p:cNvSpPr txBox="1"/>
            <p:nvPr/>
          </p:nvSpPr>
          <p:spPr>
            <a:xfrm>
              <a:off x="3013672" y="3008090"/>
              <a:ext cx="369332" cy="8194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Characteristics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152648" y="2681163"/>
            <a:ext cx="665567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noProof="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328"/>
          <a:stretch/>
        </p:blipFill>
        <p:spPr>
          <a:xfrm rot="16200000">
            <a:off x="6391714" y="-397967"/>
            <a:ext cx="4593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矩形 38"/>
          <p:cNvSpPr/>
          <p:nvPr/>
        </p:nvSpPr>
        <p:spPr>
          <a:xfrm>
            <a:off x="1187006" y="3799817"/>
            <a:ext cx="665567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19520" y="4883718"/>
            <a:ext cx="665567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7DA082F-6CC8-498C-AB81-35FD2BBB96B7}"/>
              </a:ext>
            </a:extLst>
          </p:cNvPr>
          <p:cNvGrpSpPr/>
          <p:nvPr/>
        </p:nvGrpSpPr>
        <p:grpSpPr>
          <a:xfrm rot="16200000">
            <a:off x="3172081" y="1435211"/>
            <a:ext cx="739565" cy="3025689"/>
            <a:chOff x="2964500" y="2856553"/>
            <a:chExt cx="493043" cy="1116000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52FEE927-8F98-4DEF-B7C5-A1787DD31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4500" y="2856553"/>
              <a:ext cx="493043" cy="111600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DA8CE51-0C8B-4443-9A9D-66CC7958E5C8}"/>
                </a:ext>
              </a:extLst>
            </p:cNvPr>
            <p:cNvSpPr txBox="1"/>
            <p:nvPr/>
          </p:nvSpPr>
          <p:spPr>
            <a:xfrm>
              <a:off x="3013672" y="2975093"/>
              <a:ext cx="369332" cy="88546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Some Examples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BD5B2AA5-2C2B-4785-A546-262E16A9FA7E}"/>
              </a:ext>
            </a:extLst>
          </p:cNvPr>
          <p:cNvGrpSpPr/>
          <p:nvPr/>
        </p:nvGrpSpPr>
        <p:grpSpPr>
          <a:xfrm rot="16200000">
            <a:off x="3148480" y="2615853"/>
            <a:ext cx="739565" cy="3025689"/>
            <a:chOff x="2964500" y="2856553"/>
            <a:chExt cx="493043" cy="1116000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A72B21E3-5F56-4405-AF91-C2C311DDE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4500" y="2856553"/>
              <a:ext cx="493043" cy="111600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5A142DA-513A-41B3-A227-0A281C48A8C5}"/>
                </a:ext>
              </a:extLst>
            </p:cNvPr>
            <p:cNvSpPr txBox="1"/>
            <p:nvPr/>
          </p:nvSpPr>
          <p:spPr>
            <a:xfrm>
              <a:off x="3013671" y="2989282"/>
              <a:ext cx="369332" cy="8570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The</a:t>
              </a:r>
              <a:r>
                <a:rPr lang="zh-CN" altLang="en-US" sz="2400" dirty="0">
                  <a:solidFill>
                    <a:prstClr val="black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Translation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39C8A27-ECBC-4C06-A52B-CC2CD618409F}"/>
              </a:ext>
            </a:extLst>
          </p:cNvPr>
          <p:cNvGrpSpPr/>
          <p:nvPr/>
        </p:nvGrpSpPr>
        <p:grpSpPr>
          <a:xfrm rot="16200000">
            <a:off x="3134701" y="3665238"/>
            <a:ext cx="739565" cy="3025689"/>
            <a:chOff x="2964500" y="2856553"/>
            <a:chExt cx="493043" cy="1116000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9CAE3B3A-6BE1-40C0-AB24-E93C7CE71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964500" y="2856553"/>
              <a:ext cx="493043" cy="111600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lumMod val="50000"/>
                  <a:alpha val="40000"/>
                </a:schemeClr>
              </a:outerShdw>
            </a:effectLst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204A67D-D2E8-4CE3-9B9C-911E7CFFD525}"/>
                </a:ext>
              </a:extLst>
            </p:cNvPr>
            <p:cNvSpPr txBox="1"/>
            <p:nvPr/>
          </p:nvSpPr>
          <p:spPr>
            <a:xfrm>
              <a:off x="3013671" y="3027950"/>
              <a:ext cx="369332" cy="77974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My</a:t>
              </a:r>
              <a:r>
                <a:rPr lang="zh-CN" altLang="en-US" sz="2400" dirty="0">
                  <a:solidFill>
                    <a:prstClr val="black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 </a:t>
              </a:r>
              <a:r>
                <a:rPr lang="en-US" altLang="zh-CN" sz="2400" dirty="0">
                  <a:solidFill>
                    <a:prstClr val="black"/>
                  </a:solidFill>
                  <a:latin typeface="方正铁筋隶书简体" panose="03000509000000000000" pitchFamily="65" charset="-122"/>
                  <a:ea typeface="方正铁筋隶书简体" panose="03000509000000000000" pitchFamily="65" charset="-122"/>
                </a:rPr>
                <a:t>Reflection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1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  <p:bldP spid="35" grpId="0"/>
      <p:bldP spid="39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2892425" y="1287424"/>
            <a:ext cx="3888000" cy="4564554"/>
            <a:chOff x="1020938" y="1146203"/>
            <a:chExt cx="3888000" cy="4564554"/>
          </a:xfrm>
        </p:grpSpPr>
        <p:sp>
          <p:nvSpPr>
            <p:cNvPr id="14" name="文本框 13"/>
            <p:cNvSpPr txBox="1"/>
            <p:nvPr/>
          </p:nvSpPr>
          <p:spPr>
            <a:xfrm>
              <a:off x="2764883" y="1253447"/>
              <a:ext cx="400110" cy="116153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铁筋隶书简体" panose="03000509000000000000" pitchFamily="65" charset="-122"/>
                  <a:cs typeface="Times New Roman" panose="02020603050405020304" pitchFamily="18" charset="0"/>
                </a:rPr>
                <a:t>Characteristics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658688" y="1146203"/>
              <a:ext cx="585056" cy="1342518"/>
            </a:xfrm>
            <a:prstGeom prst="rect">
              <a:avLst/>
            </a:prstGeom>
            <a:noFill/>
            <a:ln w="25400">
              <a:solidFill>
                <a:srgbClr val="3B27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6" t="6178" r="12712" b="38200"/>
            <a:stretch>
              <a:fillRect/>
            </a:stretch>
          </p:blipFill>
          <p:spPr>
            <a:xfrm>
              <a:off x="1032500" y="1860319"/>
              <a:ext cx="3828369" cy="3814542"/>
            </a:xfrm>
            <a:custGeom>
              <a:avLst/>
              <a:gdLst>
                <a:gd name="connsiteX0" fmla="*/ 2299843 w 3828369"/>
                <a:gd name="connsiteY0" fmla="*/ 0 h 3814542"/>
                <a:gd name="connsiteX1" fmla="*/ 2430359 w 3828369"/>
                <a:gd name="connsiteY1" fmla="*/ 29254 h 3814542"/>
                <a:gd name="connsiteX2" fmla="*/ 3812871 w 3828369"/>
                <a:gd name="connsiteY2" fmla="*/ 1500386 h 3814542"/>
                <a:gd name="connsiteX3" fmla="*/ 3828369 w 3828369"/>
                <a:gd name="connsiteY3" fmla="*/ 1601935 h 3814542"/>
                <a:gd name="connsiteX4" fmla="*/ 3828369 w 3828369"/>
                <a:gd name="connsiteY4" fmla="*/ 2175149 h 3814542"/>
                <a:gd name="connsiteX5" fmla="*/ 3812871 w 3828369"/>
                <a:gd name="connsiteY5" fmla="*/ 2276698 h 3814542"/>
                <a:gd name="connsiteX6" fmla="*/ 1926000 w 3828369"/>
                <a:gd name="connsiteY6" fmla="*/ 3814542 h 3814542"/>
                <a:gd name="connsiteX7" fmla="*/ 0 w 3828369"/>
                <a:gd name="connsiteY7" fmla="*/ 1888542 h 3814542"/>
                <a:gd name="connsiteX8" fmla="*/ 1353267 w 3828369"/>
                <a:gd name="connsiteY8" fmla="*/ 49131 h 3814542"/>
                <a:gd name="connsiteX9" fmla="*/ 1527990 w 3828369"/>
                <a:gd name="connsiteY9" fmla="*/ 4205 h 3814542"/>
                <a:gd name="connsiteX10" fmla="*/ 1527990 w 3828369"/>
                <a:gd name="connsiteY10" fmla="*/ 716237 h 3814542"/>
                <a:gd name="connsiteX11" fmla="*/ 2299843 w 3828369"/>
                <a:gd name="connsiteY11" fmla="*/ 716237 h 38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8369" h="3814542">
                  <a:moveTo>
                    <a:pt x="2299843" y="0"/>
                  </a:moveTo>
                  <a:lnTo>
                    <a:pt x="2430359" y="29254"/>
                  </a:lnTo>
                  <a:cubicBezTo>
                    <a:pt x="3126954" y="217761"/>
                    <a:pt x="3666952" y="787300"/>
                    <a:pt x="3812871" y="1500386"/>
                  </a:cubicBezTo>
                  <a:lnTo>
                    <a:pt x="3828369" y="1601935"/>
                  </a:lnTo>
                  <a:lnTo>
                    <a:pt x="3828369" y="2175149"/>
                  </a:lnTo>
                  <a:lnTo>
                    <a:pt x="3812871" y="2276698"/>
                  </a:lnTo>
                  <a:cubicBezTo>
                    <a:pt x="3633278" y="3154344"/>
                    <a:pt x="2856738" y="3814542"/>
                    <a:pt x="1926000" y="3814542"/>
                  </a:cubicBezTo>
                  <a:cubicBezTo>
                    <a:pt x="862300" y="3814542"/>
                    <a:pt x="0" y="2952242"/>
                    <a:pt x="0" y="1888542"/>
                  </a:cubicBezTo>
                  <a:cubicBezTo>
                    <a:pt x="0" y="1024286"/>
                    <a:pt x="569253" y="292985"/>
                    <a:pt x="1353267" y="49131"/>
                  </a:cubicBezTo>
                  <a:lnTo>
                    <a:pt x="1527990" y="4205"/>
                  </a:lnTo>
                  <a:lnTo>
                    <a:pt x="1527990" y="716237"/>
                  </a:lnTo>
                  <a:lnTo>
                    <a:pt x="2299843" y="716237"/>
                  </a:lnTo>
                  <a:close/>
                </a:path>
              </a:pathLst>
            </a:custGeom>
          </p:spPr>
        </p:pic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1020938" y="1860319"/>
              <a:ext cx="3888000" cy="3850438"/>
            </a:xfrm>
            <a:custGeom>
              <a:avLst/>
              <a:gdLst>
                <a:gd name="connsiteX0" fmla="*/ 2323116 w 3888000"/>
                <a:gd name="connsiteY0" fmla="*/ 0 h 3850438"/>
                <a:gd name="connsiteX1" fmla="*/ 2335784 w 3888000"/>
                <a:gd name="connsiteY1" fmla="*/ 1933 h 3850438"/>
                <a:gd name="connsiteX2" fmla="*/ 3888000 w 3888000"/>
                <a:gd name="connsiteY2" fmla="*/ 1906438 h 3850438"/>
                <a:gd name="connsiteX3" fmla="*/ 1944000 w 3888000"/>
                <a:gd name="connsiteY3" fmla="*/ 3850438 h 3850438"/>
                <a:gd name="connsiteX4" fmla="*/ 0 w 3888000"/>
                <a:gd name="connsiteY4" fmla="*/ 1906438 h 3850438"/>
                <a:gd name="connsiteX5" fmla="*/ 1365914 w 3888000"/>
                <a:gd name="connsiteY5" fmla="*/ 49837 h 3850438"/>
                <a:gd name="connsiteX6" fmla="*/ 1551263 w 3888000"/>
                <a:gd name="connsiteY6" fmla="*/ 2178 h 3850438"/>
                <a:gd name="connsiteX7" fmla="*/ 1551263 w 3888000"/>
                <a:gd name="connsiteY7" fmla="*/ 287203 h 3850438"/>
                <a:gd name="connsiteX8" fmla="*/ 1448083 w 3888000"/>
                <a:gd name="connsiteY8" fmla="*/ 313734 h 3850438"/>
                <a:gd name="connsiteX9" fmla="*/ 276320 w 3888000"/>
                <a:gd name="connsiteY9" fmla="*/ 1906438 h 3850438"/>
                <a:gd name="connsiteX10" fmla="*/ 1944000 w 3888000"/>
                <a:gd name="connsiteY10" fmla="*/ 3574118 h 3850438"/>
                <a:gd name="connsiteX11" fmla="*/ 3611680 w 3888000"/>
                <a:gd name="connsiteY11" fmla="*/ 1906438 h 3850438"/>
                <a:gd name="connsiteX12" fmla="*/ 2439917 w 3888000"/>
                <a:gd name="connsiteY12" fmla="*/ 313734 h 3850438"/>
                <a:gd name="connsiteX13" fmla="*/ 2323116 w 3888000"/>
                <a:gd name="connsiteY13" fmla="*/ 283701 h 38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8000" h="3850438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8307970-ED09-4130-85FF-D43D24D87496}"/>
              </a:ext>
            </a:extLst>
          </p:cNvPr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761838F-B452-4581-A6F5-05A1BFAEDF63}"/>
              </a:ext>
            </a:extLst>
          </p:cNvPr>
          <p:cNvSpPr txBox="1"/>
          <p:nvPr/>
        </p:nvSpPr>
        <p:spPr>
          <a:xfrm>
            <a:off x="1484770" y="465686"/>
            <a:ext cx="267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00006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" y="2297051"/>
            <a:ext cx="509238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4"/>
          <a:stretch/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1E6704E-F3C0-48AC-8746-334887BE8143}"/>
              </a:ext>
            </a:extLst>
          </p:cNvPr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903228-F3EA-4F85-87E3-5E37D45924B5}"/>
              </a:ext>
            </a:extLst>
          </p:cNvPr>
          <p:cNvSpPr txBox="1"/>
          <p:nvPr/>
        </p:nvSpPr>
        <p:spPr>
          <a:xfrm>
            <a:off x="4052107" y="1454592"/>
            <a:ext cx="6055824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style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comfortable fabric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 colors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designs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exquisite craft elements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5CF1C67-C461-4D54-BB2C-5959D2D57E21}"/>
              </a:ext>
            </a:extLst>
          </p:cNvPr>
          <p:cNvSpPr txBox="1"/>
          <p:nvPr/>
        </p:nvSpPr>
        <p:spPr>
          <a:xfrm>
            <a:off x="1484770" y="465686"/>
            <a:ext cx="267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252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" y="2297051"/>
            <a:ext cx="509238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4"/>
          <a:stretch/>
        </p:blipFill>
        <p:spPr>
          <a:xfrm>
            <a:off x="3000018" y="2952833"/>
            <a:ext cx="512582" cy="20880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1E6704E-F3C0-48AC-8746-334887BE8143}"/>
              </a:ext>
            </a:extLst>
          </p:cNvPr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903228-F3EA-4F85-87E3-5E37D45924B5}"/>
              </a:ext>
            </a:extLst>
          </p:cNvPr>
          <p:cNvSpPr txBox="1"/>
          <p:nvPr/>
        </p:nvSpPr>
        <p:spPr>
          <a:xfrm>
            <a:off x="4102424" y="1923382"/>
            <a:ext cx="6838896" cy="2415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Elements: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Chinese architecture, costumes, traditional Chinese painting and folk art…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Colors: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 white, yellow, red, black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5CF1C67-C461-4D54-BB2C-5959D2D57E21}"/>
              </a:ext>
            </a:extLst>
          </p:cNvPr>
          <p:cNvSpPr txBox="1"/>
          <p:nvPr/>
        </p:nvSpPr>
        <p:spPr>
          <a:xfrm>
            <a:off x="1484770" y="465686"/>
            <a:ext cx="267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74407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326640" y="-11175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03590" y="557386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Some Examples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861926" y="1217798"/>
            <a:ext cx="3888000" cy="4551177"/>
            <a:chOff x="506986" y="1404558"/>
            <a:chExt cx="3888000" cy="4551177"/>
          </a:xfrm>
        </p:grpSpPr>
        <p:sp>
          <p:nvSpPr>
            <p:cNvPr id="14" name="文本框 13"/>
            <p:cNvSpPr txBox="1"/>
            <p:nvPr/>
          </p:nvSpPr>
          <p:spPr>
            <a:xfrm>
              <a:off x="2268731" y="1642396"/>
              <a:ext cx="430887" cy="90345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铁筋隶书简体" panose="03000509000000000000" pitchFamily="65" charset="-122"/>
                  <a:cs typeface="Times New Roman" panose="02020603050405020304" pitchFamily="18" charset="0"/>
                </a:rPr>
                <a:t>Examples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铁筋隶书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166134" y="1404558"/>
              <a:ext cx="585056" cy="1342518"/>
            </a:xfrm>
            <a:prstGeom prst="rect">
              <a:avLst/>
            </a:prstGeom>
            <a:noFill/>
            <a:ln w="25400">
              <a:solidFill>
                <a:srgbClr val="3B272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58" t="495" r="16141"/>
            <a:stretch>
              <a:fillRect/>
            </a:stretch>
          </p:blipFill>
          <p:spPr>
            <a:xfrm>
              <a:off x="533601" y="2105297"/>
              <a:ext cx="3841454" cy="3797104"/>
            </a:xfrm>
            <a:custGeom>
              <a:avLst/>
              <a:gdLst>
                <a:gd name="connsiteX0" fmla="*/ 2299843 w 3841454"/>
                <a:gd name="connsiteY0" fmla="*/ 0 h 3797104"/>
                <a:gd name="connsiteX1" fmla="*/ 2430359 w 3841454"/>
                <a:gd name="connsiteY1" fmla="*/ 29254 h 3797104"/>
                <a:gd name="connsiteX2" fmla="*/ 3812871 w 3841454"/>
                <a:gd name="connsiteY2" fmla="*/ 1500386 h 3797104"/>
                <a:gd name="connsiteX3" fmla="*/ 3841454 w 3841454"/>
                <a:gd name="connsiteY3" fmla="*/ 1687673 h 3797104"/>
                <a:gd name="connsiteX4" fmla="*/ 3841454 w 3841454"/>
                <a:gd name="connsiteY4" fmla="*/ 2089411 h 3797104"/>
                <a:gd name="connsiteX5" fmla="*/ 3812871 w 3841454"/>
                <a:gd name="connsiteY5" fmla="*/ 2276698 h 3797104"/>
                <a:gd name="connsiteX6" fmla="*/ 2266934 w 3841454"/>
                <a:gd name="connsiteY6" fmla="*/ 3784460 h 3797104"/>
                <a:gd name="connsiteX7" fmla="*/ 2172140 w 3841454"/>
                <a:gd name="connsiteY7" fmla="*/ 3797104 h 3797104"/>
                <a:gd name="connsiteX8" fmla="*/ 1679973 w 3841454"/>
                <a:gd name="connsiteY8" fmla="*/ 3797104 h 3797104"/>
                <a:gd name="connsiteX9" fmla="*/ 1537844 w 3841454"/>
                <a:gd name="connsiteY9" fmla="*/ 3775413 h 3797104"/>
                <a:gd name="connsiteX10" fmla="*/ 0 w 3841454"/>
                <a:gd name="connsiteY10" fmla="*/ 1888542 h 3797104"/>
                <a:gd name="connsiteX11" fmla="*/ 1353267 w 3841454"/>
                <a:gd name="connsiteY11" fmla="*/ 49131 h 3797104"/>
                <a:gd name="connsiteX12" fmla="*/ 1527990 w 3841454"/>
                <a:gd name="connsiteY12" fmla="*/ 4205 h 3797104"/>
                <a:gd name="connsiteX13" fmla="*/ 1527990 w 3841454"/>
                <a:gd name="connsiteY13" fmla="*/ 716237 h 3797104"/>
                <a:gd name="connsiteX14" fmla="*/ 2299843 w 3841454"/>
                <a:gd name="connsiteY14" fmla="*/ 716237 h 37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1454" h="3797104">
                  <a:moveTo>
                    <a:pt x="2299843" y="0"/>
                  </a:moveTo>
                  <a:lnTo>
                    <a:pt x="2430359" y="29254"/>
                  </a:lnTo>
                  <a:cubicBezTo>
                    <a:pt x="3126954" y="217761"/>
                    <a:pt x="3666952" y="787300"/>
                    <a:pt x="3812871" y="1500386"/>
                  </a:cubicBezTo>
                  <a:lnTo>
                    <a:pt x="3841454" y="1687673"/>
                  </a:lnTo>
                  <a:lnTo>
                    <a:pt x="3841454" y="2089411"/>
                  </a:lnTo>
                  <a:lnTo>
                    <a:pt x="3812871" y="2276698"/>
                  </a:lnTo>
                  <a:cubicBezTo>
                    <a:pt x="3655727" y="3044639"/>
                    <a:pt x="3041546" y="3646095"/>
                    <a:pt x="2266934" y="3784460"/>
                  </a:cubicBezTo>
                  <a:lnTo>
                    <a:pt x="2172140" y="3797104"/>
                  </a:lnTo>
                  <a:lnTo>
                    <a:pt x="1679973" y="3797104"/>
                  </a:lnTo>
                  <a:lnTo>
                    <a:pt x="1537844" y="3775413"/>
                  </a:lnTo>
                  <a:cubicBezTo>
                    <a:pt x="660199" y="3595820"/>
                    <a:pt x="0" y="2819280"/>
                    <a:pt x="0" y="1888542"/>
                  </a:cubicBezTo>
                  <a:cubicBezTo>
                    <a:pt x="0" y="1024286"/>
                    <a:pt x="569253" y="292985"/>
                    <a:pt x="1353267" y="49131"/>
                  </a:cubicBezTo>
                  <a:lnTo>
                    <a:pt x="1527990" y="4205"/>
                  </a:lnTo>
                  <a:lnTo>
                    <a:pt x="1527990" y="716237"/>
                  </a:lnTo>
                  <a:lnTo>
                    <a:pt x="2299843" y="716237"/>
                  </a:lnTo>
                  <a:close/>
                </a:path>
              </a:pathLst>
            </a:custGeom>
          </p:spPr>
        </p:pic>
        <p:sp>
          <p:nvSpPr>
            <p:cNvPr id="23" name="任意多边形 22"/>
            <p:cNvSpPr>
              <a:spLocks noChangeAspect="1"/>
            </p:cNvSpPr>
            <p:nvPr/>
          </p:nvSpPr>
          <p:spPr>
            <a:xfrm>
              <a:off x="506986" y="2105297"/>
              <a:ext cx="3888000" cy="3850438"/>
            </a:xfrm>
            <a:custGeom>
              <a:avLst/>
              <a:gdLst>
                <a:gd name="connsiteX0" fmla="*/ 2323116 w 3888000"/>
                <a:gd name="connsiteY0" fmla="*/ 0 h 3850438"/>
                <a:gd name="connsiteX1" fmla="*/ 2335784 w 3888000"/>
                <a:gd name="connsiteY1" fmla="*/ 1933 h 3850438"/>
                <a:gd name="connsiteX2" fmla="*/ 3888000 w 3888000"/>
                <a:gd name="connsiteY2" fmla="*/ 1906438 h 3850438"/>
                <a:gd name="connsiteX3" fmla="*/ 1944000 w 3888000"/>
                <a:gd name="connsiteY3" fmla="*/ 3850438 h 3850438"/>
                <a:gd name="connsiteX4" fmla="*/ 0 w 3888000"/>
                <a:gd name="connsiteY4" fmla="*/ 1906438 h 3850438"/>
                <a:gd name="connsiteX5" fmla="*/ 1365914 w 3888000"/>
                <a:gd name="connsiteY5" fmla="*/ 49837 h 3850438"/>
                <a:gd name="connsiteX6" fmla="*/ 1551263 w 3888000"/>
                <a:gd name="connsiteY6" fmla="*/ 2178 h 3850438"/>
                <a:gd name="connsiteX7" fmla="*/ 1551263 w 3888000"/>
                <a:gd name="connsiteY7" fmla="*/ 287203 h 3850438"/>
                <a:gd name="connsiteX8" fmla="*/ 1448083 w 3888000"/>
                <a:gd name="connsiteY8" fmla="*/ 313734 h 3850438"/>
                <a:gd name="connsiteX9" fmla="*/ 276320 w 3888000"/>
                <a:gd name="connsiteY9" fmla="*/ 1906438 h 3850438"/>
                <a:gd name="connsiteX10" fmla="*/ 1944000 w 3888000"/>
                <a:gd name="connsiteY10" fmla="*/ 3574118 h 3850438"/>
                <a:gd name="connsiteX11" fmla="*/ 3611680 w 3888000"/>
                <a:gd name="connsiteY11" fmla="*/ 1906438 h 3850438"/>
                <a:gd name="connsiteX12" fmla="*/ 2439917 w 3888000"/>
                <a:gd name="connsiteY12" fmla="*/ 313734 h 3850438"/>
                <a:gd name="connsiteX13" fmla="*/ 2323116 w 3888000"/>
                <a:gd name="connsiteY13" fmla="*/ 283701 h 385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88000" h="3850438">
                  <a:moveTo>
                    <a:pt x="2323116" y="0"/>
                  </a:moveTo>
                  <a:lnTo>
                    <a:pt x="2335784" y="1933"/>
                  </a:lnTo>
                  <a:cubicBezTo>
                    <a:pt x="3221632" y="183204"/>
                    <a:pt x="3888000" y="967001"/>
                    <a:pt x="3888000" y="1906438"/>
                  </a:cubicBezTo>
                  <a:cubicBezTo>
                    <a:pt x="3888000" y="2980080"/>
                    <a:pt x="3017642" y="3850438"/>
                    <a:pt x="1944000" y="3850438"/>
                  </a:cubicBezTo>
                  <a:cubicBezTo>
                    <a:pt x="870358" y="3850438"/>
                    <a:pt x="0" y="2980080"/>
                    <a:pt x="0" y="1906438"/>
                  </a:cubicBezTo>
                  <a:cubicBezTo>
                    <a:pt x="0" y="1034104"/>
                    <a:pt x="574573" y="295969"/>
                    <a:pt x="1365914" y="49837"/>
                  </a:cubicBezTo>
                  <a:lnTo>
                    <a:pt x="1551263" y="2178"/>
                  </a:lnTo>
                  <a:lnTo>
                    <a:pt x="1551263" y="287203"/>
                  </a:lnTo>
                  <a:lnTo>
                    <a:pt x="1448083" y="313734"/>
                  </a:lnTo>
                  <a:cubicBezTo>
                    <a:pt x="769223" y="524881"/>
                    <a:pt x="276320" y="1158098"/>
                    <a:pt x="276320" y="1906438"/>
                  </a:cubicBezTo>
                  <a:cubicBezTo>
                    <a:pt x="276320" y="2827472"/>
                    <a:pt x="1022966" y="3574118"/>
                    <a:pt x="1944000" y="3574118"/>
                  </a:cubicBezTo>
                  <a:cubicBezTo>
                    <a:pt x="2865034" y="3574118"/>
                    <a:pt x="3611680" y="2827472"/>
                    <a:pt x="3611680" y="1906438"/>
                  </a:cubicBezTo>
                  <a:cubicBezTo>
                    <a:pt x="3611680" y="1158098"/>
                    <a:pt x="3118777" y="524881"/>
                    <a:pt x="2439917" y="313734"/>
                  </a:cubicBezTo>
                  <a:lnTo>
                    <a:pt x="2323116" y="283701"/>
                  </a:ln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75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F8EFB0A5-15B8-4791-84D3-7C404E58E6C0}"/>
              </a:ext>
            </a:extLst>
          </p:cNvPr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5C9009E-D357-47A9-9D4D-F741E97FDF38}"/>
              </a:ext>
            </a:extLst>
          </p:cNvPr>
          <p:cNvSpPr txBox="1"/>
          <p:nvPr/>
        </p:nvSpPr>
        <p:spPr>
          <a:xfrm>
            <a:off x="1629314" y="522290"/>
            <a:ext cx="6354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Traditional Han Chinese Clothing (Han Fu)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10B5C1-0EB0-44E9-B5D2-0406A32B4F26}"/>
              </a:ext>
            </a:extLst>
          </p:cNvPr>
          <p:cNvSpPr txBox="1"/>
          <p:nvPr/>
        </p:nvSpPr>
        <p:spPr>
          <a:xfrm>
            <a:off x="1117600" y="1582057"/>
            <a:ext cx="5114616" cy="293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and popularized during the Han Dynasty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gown, cross collar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（交叉领）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wrapping the right lapel over the left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loose wide sleeves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buttons but a sash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（腰带）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470FB8-F473-4E31-B604-979C1ECE69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7074" r="13822"/>
          <a:stretch/>
        </p:blipFill>
        <p:spPr>
          <a:xfrm>
            <a:off x="8573952" y="478401"/>
            <a:ext cx="2325678" cy="462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5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  <a:effectLst>
            <a:outerShdw blurRad="50800" dist="50800" dir="5400000" algn="ctr" rotWithShape="0">
              <a:srgbClr val="DE4047"/>
            </a:outerShdw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19D5C3C3-E19A-4BA6-AB1D-E141D81E7F56}"/>
              </a:ext>
            </a:extLst>
          </p:cNvPr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02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9D00C4E-D930-4349-AEAB-FFA309E32ACE}"/>
              </a:ext>
            </a:extLst>
          </p:cNvPr>
          <p:cNvSpPr txBox="1"/>
          <p:nvPr/>
        </p:nvSpPr>
        <p:spPr>
          <a:xfrm>
            <a:off x="1616501" y="478433"/>
            <a:ext cx="411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Chinese Suit(Tang Zhuang)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EC36D85-1A43-4165-8D24-AB35BD1E0A2B}"/>
              </a:ext>
            </a:extLst>
          </p:cNvPr>
          <p:cNvSpPr txBox="1"/>
          <p:nvPr/>
        </p:nvSpPr>
        <p:spPr>
          <a:xfrm>
            <a:off x="1117600" y="1582057"/>
            <a:ext cx="5114616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the Manchu male jacket of the Qing Dynasty and the western style suit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collared, with coiled buttons down the front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Chinese-style color and design but western tailoring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9E53482-C5E6-4122-B639-B4E220340D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/>
          <a:stretch/>
        </p:blipFill>
        <p:spPr>
          <a:xfrm>
            <a:off x="9204507" y="1983994"/>
            <a:ext cx="2824666" cy="416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488C481-7D22-4921-8ADA-3E4F2B7557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6" t="3088" r="14544" b="3088"/>
          <a:stretch/>
        </p:blipFill>
        <p:spPr>
          <a:xfrm>
            <a:off x="6371544" y="294302"/>
            <a:ext cx="2614967" cy="3693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8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2377299" y="-11175"/>
            <a:ext cx="1278052" cy="6858000"/>
          </a:xfrm>
          <a:prstGeom prst="rect">
            <a:avLst/>
          </a:prstGeom>
          <a:effectLst/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3638592" y="-11175"/>
            <a:ext cx="127805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9" b="28788"/>
          <a:stretch/>
        </p:blipFill>
        <p:spPr>
          <a:xfrm>
            <a:off x="7281582" y="0"/>
            <a:ext cx="4910418" cy="488371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3"/>
          <a:stretch/>
        </p:blipFill>
        <p:spPr>
          <a:xfrm>
            <a:off x="6067219" y="-11175"/>
            <a:ext cx="1278052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72" r="46299" b="28788"/>
          <a:stretch/>
        </p:blipFill>
        <p:spPr>
          <a:xfrm>
            <a:off x="7274480" y="4795790"/>
            <a:ext cx="4910418" cy="12783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12243353" cy="6881701"/>
            <a:chOff x="0" y="0"/>
            <a:chExt cx="12243353" cy="68817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78" b="98222" l="1833" r="100000">
                          <a14:foregroundMark x1="76000" y1="74667" x2="79583" y2="74889"/>
                          <a14:foregroundMark x1="80250" y1="74333" x2="80833" y2="72778"/>
                          <a14:foregroundMark x1="38417" y1="80556" x2="45667" y2="77889"/>
                          <a14:foregroundMark x1="63833" y1="80556" x2="65000" y2="87778"/>
                          <a14:foregroundMark x1="59083" y1="82444" x2="61417" y2="91778"/>
                          <a14:foregroundMark x1="70417" y1="81667" x2="70833" y2="93111"/>
                          <a14:foregroundMark x1="60250" y1="98333" x2="67250" y2="94333"/>
                          <a14:foregroundMark x1="13250" y1="95222" x2="47083" y2="95444"/>
                          <a14:foregroundMark x1="1833" y1="95222" x2="18500" y2="93667"/>
                          <a14:foregroundMark x1="2417" y1="91444" x2="17667" y2="91444"/>
                          <a14:foregroundMark x1="61667" y1="80333" x2="69417" y2="78111"/>
                          <a14:foregroundMark x1="91667" y1="54333" x2="92833" y2="46667"/>
                          <a14:foregroundMark x1="76667" y1="92556" x2="92833" y2="87667"/>
                          <a14:foregroundMark x1="65583" y1="89333" x2="66000" y2="84333"/>
                          <a14:foregroundMark x1="78583" y1="75778" x2="80083" y2="75444"/>
                          <a14:foregroundMark x1="73583" y1="80333" x2="75583" y2="81111"/>
                          <a14:foregroundMark x1="94833" y1="52556" x2="95083" y2="57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4" t="43619" r="-685"/>
            <a:stretch/>
          </p:blipFill>
          <p:spPr>
            <a:xfrm>
              <a:off x="7128737" y="3569701"/>
              <a:ext cx="5114616" cy="3312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23"/>
            <a:stretch/>
          </p:blipFill>
          <p:spPr>
            <a:xfrm>
              <a:off x="4876948" y="0"/>
              <a:ext cx="1278052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1000" b="100000" l="250" r="100000">
                          <a14:foregroundMark x1="23000" y1="93667" x2="250" y2="93111"/>
                          <a14:backgroundMark x1="39417" y1="80333" x2="61333" y2="83000"/>
                          <a14:backgroundMark x1="66833" y1="81444" x2="63750" y2="99889"/>
                          <a14:backgroundMark x1="70750" y1="94333" x2="71333" y2="99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87" r="55360"/>
            <a:stretch/>
          </p:blipFill>
          <p:spPr>
            <a:xfrm>
              <a:off x="3160408" y="5434945"/>
              <a:ext cx="4081914" cy="1434230"/>
            </a:xfrm>
            <a:prstGeom prst="rect">
              <a:avLst/>
            </a:prstGeom>
            <a:effectLst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970"/>
            <a:stretch/>
          </p:blipFill>
          <p:spPr>
            <a:xfrm flipH="1">
              <a:off x="0" y="0"/>
              <a:ext cx="3111690" cy="685800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626427" y="247601"/>
            <a:ext cx="995785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铁筋隶书简体" panose="03000509000000000000" pitchFamily="65" charset="-122"/>
                <a:ea typeface="方正铁筋隶书简体" panose="03000509000000000000" pitchFamily="65" charset="-122"/>
                <a:cs typeface="+mn-cs"/>
              </a:rPr>
              <a:t>02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铁筋隶书简体" panose="03000509000000000000" pitchFamily="65" charset="-122"/>
              <a:ea typeface="方正铁筋隶书简体" panose="03000509000000000000" pitchFamily="65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79219" y="484021"/>
            <a:ext cx="3107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dirty="0">
                <a:solidFill>
                  <a:prstClr val="black"/>
                </a:solidFill>
                <a:latin typeface="方正铁筋隶书简体" panose="03000509000000000000" pitchFamily="65" charset="-122"/>
                <a:ea typeface="方正铁筋隶书简体" panose="03000509000000000000" pitchFamily="65" charset="-122"/>
              </a:rPr>
              <a:t>Cheongsam(Qi Pao)</a:t>
            </a:r>
          </a:p>
          <a:p>
            <a:pPr>
              <a:defRPr/>
            </a:pPr>
            <a:r>
              <a:rPr lang="en-US" altLang="zh-CN" dirty="0"/>
              <a:t> /ˈ</a:t>
            </a:r>
            <a:r>
              <a:rPr lang="en-US" altLang="zh-CN" dirty="0" err="1"/>
              <a:t>tʃɑːŋsæm</a:t>
            </a:r>
            <a:r>
              <a:rPr lang="en-US" altLang="zh-CN" dirty="0"/>
              <a:t>/</a:t>
            </a:r>
            <a:r>
              <a:rPr lang="zh-CN" altLang="en-US" sz="24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</a:t>
            </a:r>
            <a:endParaRPr lang="en-US" altLang="zh-CN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994"/>
          <a:stretch/>
        </p:blipFill>
        <p:spPr>
          <a:xfrm>
            <a:off x="10306286" y="3246030"/>
            <a:ext cx="512582" cy="20880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233A8EB3-E9F5-48BB-8C93-C9A5F4E916BA}"/>
              </a:ext>
            </a:extLst>
          </p:cNvPr>
          <p:cNvSpPr txBox="1"/>
          <p:nvPr/>
        </p:nvSpPr>
        <p:spPr>
          <a:xfrm>
            <a:off x="1117600" y="1582057"/>
            <a:ext cx="5114616" cy="38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Originated from the Manchu female clothes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evolved by merging with western patterns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straight collar, strain on the waist, coiled buttons and slits on both sides of the dress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（裙子两边开衩）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silk, cotton and linen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93D4A2-19A4-4A95-8130-3A4FC44EF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02" y="839040"/>
            <a:ext cx="4112079" cy="411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68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328</Words>
  <Application>Microsoft Office PowerPoint</Application>
  <PresentationFormat>宽屏</PresentationFormat>
  <Paragraphs>72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方正铁筋隶书简体</vt:lpstr>
      <vt:lpstr>隶书</vt:lpstr>
      <vt:lpstr>Arial</vt:lpstr>
      <vt:lpstr>Calibri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舒 琳</cp:lastModifiedBy>
  <cp:revision>51</cp:revision>
  <dcterms:created xsi:type="dcterms:W3CDTF">2017-08-30T08:49:51Z</dcterms:created>
  <dcterms:modified xsi:type="dcterms:W3CDTF">2021-05-11T17:20:03Z</dcterms:modified>
</cp:coreProperties>
</file>