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4" r:id="rId8"/>
    <p:sldId id="262" r:id="rId9"/>
    <p:sldId id="259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11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20D5AAD-8583-A795-3611-9C2204B224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0A17CC3-E2ED-E983-8960-437A6D4F8B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6EB1464-28E9-C937-1038-381490EB9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4EC37-2026-4C75-86CF-32751CFED0E7}" type="datetimeFigureOut">
              <a:rPr lang="zh-CN" altLang="en-US" smtClean="0"/>
              <a:t>2025/4/2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492B4E0-F320-C17D-70F1-4A7ABB42F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8FABD16-FB34-6297-2829-7A260191C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C645D-66BA-4585-8719-E589B11CD5A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39171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D8D38E3-A468-06CF-1DF7-E4822B3C7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51F0B2C-799C-86FD-00BD-3CCE23190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0EAED7F-FD53-2B75-9757-6BE03FCDF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4EC37-2026-4C75-86CF-32751CFED0E7}" type="datetimeFigureOut">
              <a:rPr lang="zh-CN" altLang="en-US" smtClean="0"/>
              <a:t>2025/4/2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4DE4B1E-521F-8B34-55B4-2BE5C7D5F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0580E27-4DA1-4067-7A54-6B9A76C7D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C645D-66BA-4585-8719-E589B11CD5A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9699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4DF02495-A1E0-4CB5-69D8-FF262760E2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97940AF5-3020-CF59-EA67-D9D3DA966A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53BBE2A-686B-6E58-3DA9-5AAAA83EA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4EC37-2026-4C75-86CF-32751CFED0E7}" type="datetimeFigureOut">
              <a:rPr lang="zh-CN" altLang="en-US" smtClean="0"/>
              <a:t>2025/4/2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7BC8C80-3500-49A0-B2FA-F397FB06D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4583C09-266D-EA8C-46CC-8AC8FED73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C645D-66BA-4585-8719-E589B11CD5A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4940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1A04027-E133-2D28-EAE3-FC0C5AE6E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8071996-08A5-32AE-BDCB-54C8BADCE1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E000794-25C5-5254-275C-2559B0900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4EC37-2026-4C75-86CF-32751CFED0E7}" type="datetimeFigureOut">
              <a:rPr lang="zh-CN" altLang="en-US" smtClean="0"/>
              <a:t>2025/4/2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963B14C-0973-7F9D-0546-5327A114C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A3BD2DF-13D9-D698-743E-40BC9A746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C645D-66BA-4585-8719-E589B11CD5A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14750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85CC501-0D17-3FAA-C49F-B9A03AE36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7B4C87C-BEFA-155F-AED3-7C17E33E42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68FFF8B-E52A-1755-A2C3-764316D8E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4EC37-2026-4C75-86CF-32751CFED0E7}" type="datetimeFigureOut">
              <a:rPr lang="zh-CN" altLang="en-US" smtClean="0"/>
              <a:t>2025/4/2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8D0517B-39AC-8D80-14B2-EB99A82FC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25DDCAB-FBE3-05FB-1118-8E7628240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C645D-66BA-4585-8719-E589B11CD5A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79339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476062B-B8DF-2A4F-627D-34D631464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D809DEC-CF8E-101F-25DE-CB14B6F0BF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5AA6B3E7-B772-21CC-A7F9-EBF9580F0F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43FE74C-7927-2D51-7185-650CB5AE3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4EC37-2026-4C75-86CF-32751CFED0E7}" type="datetimeFigureOut">
              <a:rPr lang="zh-CN" altLang="en-US" smtClean="0"/>
              <a:t>2025/4/2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B4BF088-B328-5656-9F13-51CCB1F16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2D93E88-8735-EE22-BB20-C0F419449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C645D-66BA-4585-8719-E589B11CD5A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95164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FA2AD11-29EB-1144-38BE-1D6303B7E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59C811C-3AAA-F6D6-014F-63FFF2E8DC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BE26049-2632-6716-D7DD-319940A2B7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D50068D5-6909-9831-BAE6-6A71F024C8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CFFCCE13-1DAB-82BF-8773-A43DE95D35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49C1FAC0-C400-8E86-86F0-91C72AD9E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4EC37-2026-4C75-86CF-32751CFED0E7}" type="datetimeFigureOut">
              <a:rPr lang="zh-CN" altLang="en-US" smtClean="0"/>
              <a:t>2025/4/2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256E887-4AF2-2FC2-193B-3C2E7816C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D9031EBF-802A-0ABE-1B89-63DD016F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C645D-66BA-4585-8719-E589B11CD5A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1338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C06C8E6-94D1-337A-F6BA-0524F7347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450A0267-3924-C496-7BAF-56CDAC1FD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4EC37-2026-4C75-86CF-32751CFED0E7}" type="datetimeFigureOut">
              <a:rPr lang="zh-CN" altLang="en-US" smtClean="0"/>
              <a:t>2025/4/2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C84B5D4-C4C7-6F69-0983-BE3C8F79C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824FCA7-7350-7A82-B229-442EAB48D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C645D-66BA-4585-8719-E589B11CD5A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1055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DA5AFB70-E701-0F7E-72CA-66CB06787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4EC37-2026-4C75-86CF-32751CFED0E7}" type="datetimeFigureOut">
              <a:rPr lang="zh-CN" altLang="en-US" smtClean="0"/>
              <a:t>2025/4/2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F7D74DC1-9C74-9BF6-0FA1-60D79FCF4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D5D4D6B-8154-2BA8-BAC4-0268A5D36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C645D-66BA-4585-8719-E589B11CD5A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78378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9F4C3F6-2833-11AA-F42F-C7B311D74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9FC415D-22B2-35E2-42C0-01CEA850AF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DBD5F30-64DB-8878-9FB9-5478879BE8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64CB1F0-F8F2-8067-AE25-3508CCAD7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4EC37-2026-4C75-86CF-32751CFED0E7}" type="datetimeFigureOut">
              <a:rPr lang="zh-CN" altLang="en-US" smtClean="0"/>
              <a:t>2025/4/2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8768F25-9214-AB2F-6330-7A419D58F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27DD159-45A8-C41C-A683-91B7252D0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C645D-66BA-4585-8719-E589B11CD5A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49365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938DE56-E621-7620-250C-414E755F7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21E712CF-D303-A9B5-643A-85E3F98C18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0678284-7928-CF37-0421-B7AD73B695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8927A2B-4B5F-C327-1B36-A46BE6605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4EC37-2026-4C75-86CF-32751CFED0E7}" type="datetimeFigureOut">
              <a:rPr lang="zh-CN" altLang="en-US" smtClean="0"/>
              <a:t>2025/4/2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85521C9-8008-85E1-D251-3F684C69B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ADA5EED-0FB4-FAD7-C403-A5C5FA1BC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C645D-66BA-4585-8719-E589B11CD5A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3873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3C573B-FEDD-4AAB-2AD8-8A8C2229C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5B42C42-D809-E0E8-8E42-4A1FFE12C9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572F4B9-43DD-1813-CC46-22BA75A0B4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4EC37-2026-4C75-86CF-32751CFED0E7}" type="datetimeFigureOut">
              <a:rPr lang="zh-CN" altLang="en-US" smtClean="0"/>
              <a:t>2025/4/2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CEB1279-3612-186D-C0E2-C0F42F6F4C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C6759BC-1AF5-B996-3E22-EF25A39DE2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FC645D-66BA-4585-8719-E589B11CD5A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686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E6BA324-CC63-A8C3-F08C-89C8F7B9E5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玄奘的翻译理论</a:t>
            </a:r>
            <a:br>
              <a:rPr lang="en-US" altLang="zh-CN" dirty="0"/>
            </a:br>
            <a:r>
              <a:rPr lang="en-US" altLang="zh-CN" dirty="0" err="1"/>
              <a:t>Xuanzangs</a:t>
            </a:r>
            <a:r>
              <a:rPr lang="en-US" altLang="zh-CN" dirty="0"/>
              <a:t> </a:t>
            </a:r>
            <a:r>
              <a:rPr lang="en-US" altLang="zh-CN" dirty="0" err="1"/>
              <a:t>Theorie</a:t>
            </a:r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1BFE7D3C-03D5-521D-5177-F5DD1CB26D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49362"/>
            <a:ext cx="9144000" cy="908437"/>
          </a:xfrm>
        </p:spPr>
        <p:txBody>
          <a:bodyPr/>
          <a:lstStyle/>
          <a:p>
            <a:r>
              <a:rPr lang="zh-CN" altLang="en-US" dirty="0"/>
              <a:t>刘士琪 </a:t>
            </a:r>
            <a:r>
              <a:rPr lang="en-US" altLang="zh-CN" dirty="0"/>
              <a:t>Orion</a:t>
            </a:r>
          </a:p>
          <a:p>
            <a:r>
              <a:rPr lang="en-US" altLang="zh-CN" dirty="0"/>
              <a:t>2025.04.03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38159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C5DBA49-BB29-DE75-F380-0BE957F61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玄奘的生平</a:t>
            </a:r>
          </a:p>
        </p:txBody>
      </p:sp>
      <p:sp>
        <p:nvSpPr>
          <p:cNvPr id="7" name="文本占位符 6">
            <a:extLst>
              <a:ext uri="{FF2B5EF4-FFF2-40B4-BE49-F238E27FC236}">
                <a16:creationId xmlns:a16="http://schemas.microsoft.com/office/drawing/2014/main" id="{BB0C3755-FF83-B2B2-D30A-3CBAA57A9E1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zh-CN" altLang="en-US" sz="1800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玄奘（</a:t>
            </a:r>
            <a:r>
              <a:rPr lang="en-US" altLang="zh-CN" sz="1800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602</a:t>
            </a:r>
            <a:r>
              <a:rPr lang="zh-CN" altLang="en-US" sz="1800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年－</a:t>
            </a:r>
            <a:r>
              <a:rPr lang="en-US" altLang="zh-CN" sz="1800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664</a:t>
            </a:r>
            <a:r>
              <a:rPr lang="zh-CN" altLang="en-US" sz="1800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年），汉传佛教史上最伟大的译经师之一，中国佛教法相唯识宗创始人。俗姓陈，名袆，世称唐三藏，意谓其精于经、律、论三藏，熟知所有佛教圣典。早年于洛阳出家，出家后遍访佛教名师，四处参学游历。贞观三年，玄奘从京都长安出发，历经艰难抵达天竺，游学于天竺各地，贞观十九年回到长安，在大慈恩寺等寺院进行研究和翻译佛经，组织译经，共译出经、论 </a:t>
            </a:r>
            <a:r>
              <a:rPr lang="en-US" altLang="zh-CN" sz="1800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75 </a:t>
            </a:r>
            <a:r>
              <a:rPr lang="zh-CN" altLang="en-US" sz="1800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部，</a:t>
            </a:r>
            <a:r>
              <a:rPr lang="en-US" altLang="zh-CN" sz="1800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1335 </a:t>
            </a:r>
            <a:r>
              <a:rPr lang="zh-CN" altLang="en-US" sz="1800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卷。所译佛经古印度佛教保存了珍贵典籍，被称为中国佛教史上四大译经家之一（其他三位分别是鸠摩罗什、真谛、玄奘、不空）。</a:t>
            </a:r>
            <a:endParaRPr lang="zh-CN" altLang="en-US" sz="18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D09360E-13B2-1D0F-E486-ABA36A8D82BA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4358" y="1825625"/>
            <a:ext cx="3383860" cy="431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2221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C82C8E7-F403-2931-AE65-FD23301CA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翻译理论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五不翻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16CBC3-2649-9523-CA1B-3AA6802511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“五不翻”原则最早记载于南宋法云</a:t>
            </a:r>
            <a:r>
              <a:rPr lang="en-US" altLang="zh-CN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《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翻译名义序</a:t>
            </a:r>
            <a:r>
              <a:rPr lang="en-US" altLang="zh-CN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》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第一卷</a:t>
            </a:r>
            <a:r>
              <a:rPr lang="en-US" altLang="zh-CN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〈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十种通号</a:t>
            </a:r>
            <a:r>
              <a:rPr lang="en-US" altLang="zh-CN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〉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第一“婆伽婆”条，原文如下：唐奘法师明五种不翻：一、秘密故不翻，陀罗尼是。二、多含故不翻，如“薄伽梵”含六义故。三、此无故不翻，如阎浮树。四、顺古故不翻，如“阿耨菩提”，实可翻之。但摩腾已来存梵音故。五、生善故不翻，如“般若”尊重，智慧轻浅。令人生敬，是故不翻。</a:t>
            </a:r>
            <a:endParaRPr lang="en-US" altLang="zh-CN" b="0" i="0" dirty="0">
              <a:solidFill>
                <a:srgbClr val="333333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en-US" altLang="zh-CN" b="0" i="0" dirty="0">
              <a:solidFill>
                <a:srgbClr val="333333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此处“不翻”并不是指不翻译，而是说“不意译”，而是音译。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53028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9634F83-3FC8-A1EB-AA57-E6E70EB9A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一、秘密故不翻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26CC5AE-405F-7528-F962-B028749D7D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具有神秘色彩的词不翻，佛经里有许多咒语，比如“陀罗尼”翻了则会失去其特殊的意义，所以不翻；</a:t>
            </a:r>
            <a:endParaRPr lang="en-US" altLang="zh-CN" b="0" i="0" dirty="0">
              <a:solidFill>
                <a:srgbClr val="333333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endParaRPr lang="en-US" altLang="zh-CN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endParaRPr lang="en-US" altLang="zh-CN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例：</a:t>
            </a:r>
            <a:r>
              <a:rPr lang="en-US" altLang="zh-CN" b="0" dirty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Namo </a:t>
            </a:r>
            <a:r>
              <a:rPr lang="en-US" altLang="zh-CN" b="0" dirty="0" err="1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Amitābha</a:t>
            </a:r>
            <a:r>
              <a:rPr lang="en-US" altLang="zh-CN" dirty="0">
                <a:solidFill>
                  <a:srgbClr val="111111"/>
                </a:solidFill>
                <a:latin typeface="Arial" panose="020B0604020202020204" pitchFamily="34" charset="0"/>
              </a:rPr>
              <a:t> - 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南无阿弥陀佛</a:t>
            </a:r>
          </a:p>
        </p:txBody>
      </p:sp>
    </p:spTree>
    <p:extLst>
      <p:ext uri="{BB962C8B-B14F-4D97-AF65-F5344CB8AC3E}">
        <p14:creationId xmlns:p14="http://schemas.microsoft.com/office/powerpoint/2010/main" val="3177480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6F2499-2F32-6502-C253-FDE8DB3175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1024A32-C2C4-9505-0FAE-1EDBA5E5A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二、多含故不翻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78AE24D-C823-518C-AD3F-E1C29AF975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含义多不翻，即一词多义的梵文不翻，如“薄伽梵”一词有六种意义，故保留原文，只作音译；</a:t>
            </a:r>
            <a:endParaRPr lang="en-US" altLang="zh-CN" b="0" i="0" dirty="0">
              <a:solidFill>
                <a:srgbClr val="333333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en-US" altLang="zh-CN" dirty="0">
              <a:solidFill>
                <a:srgbClr val="333333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en-US" altLang="zh-CN" dirty="0">
              <a:solidFill>
                <a:srgbClr val="333333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rgbClr val="333333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道</a:t>
            </a:r>
            <a:r>
              <a:rPr lang="en-US" altLang="zh-CN" dirty="0">
                <a:solidFill>
                  <a:srgbClr val="333333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-Tao/Dao  or  way?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01105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B296DB-83F7-F275-B608-74C6229541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4161A78-DBAC-D09F-EAD4-5C9CC40CA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三、此无故不翻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45BA34F-C543-BA80-985E-90FBFA0D0F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此土所无不翻，即在译语文化中没有的事物概念不翻，如佛教中的“阎浮树”是印度特有的一种树，应音译；</a:t>
            </a:r>
            <a:endParaRPr lang="en-US" altLang="zh-CN" b="0" i="0" dirty="0">
              <a:solidFill>
                <a:srgbClr val="333333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en-US" altLang="zh-CN" dirty="0">
              <a:solidFill>
                <a:srgbClr val="333333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en-US" altLang="zh-CN" dirty="0">
              <a:solidFill>
                <a:srgbClr val="333333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rgbClr val="333333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太极 粽子 馒头 饺子</a:t>
            </a:r>
            <a:r>
              <a:rPr lang="en-US" altLang="zh-CN" dirty="0">
                <a:solidFill>
                  <a:srgbClr val="333333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…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333333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Chocolate Coffee Aspirin …</a:t>
            </a:r>
          </a:p>
          <a:p>
            <a:pPr marL="0" indent="0">
              <a:buNone/>
            </a:pPr>
            <a:endParaRPr lang="en-US" altLang="zh-CN" dirty="0">
              <a:solidFill>
                <a:srgbClr val="333333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18758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2D0352-A1A6-8B36-1F93-0DEBB4E98B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7095A52-162C-7C00-A307-8DE501FAE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四、顺古故不翻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58FFC5C-D0B8-B04D-7C2B-987839AFD6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顺古不翻，即约定俗成的词语应该遵循习惯采取音译。如已有古人把某些佛教专用语译出，如“阿耨菩提”，虽可再译，但造成混乱，因此最好要照用古人翻译，不再作新的翻译；</a:t>
            </a:r>
            <a:endParaRPr lang="en-US" altLang="zh-CN" b="0" i="0" dirty="0">
              <a:solidFill>
                <a:srgbClr val="333333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en-US" altLang="zh-CN" dirty="0">
              <a:solidFill>
                <a:srgbClr val="333333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en-US" altLang="zh-CN" dirty="0">
              <a:solidFill>
                <a:srgbClr val="333333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rgbClr val="333333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人名</a:t>
            </a:r>
            <a:endParaRPr lang="en-US" altLang="zh-CN" dirty="0">
              <a:solidFill>
                <a:srgbClr val="333333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rgbClr val="333333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地名 </a:t>
            </a:r>
            <a:r>
              <a:rPr lang="en-US" altLang="zh-CN" dirty="0">
                <a:solidFill>
                  <a:srgbClr val="333333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Macau Beijing/Peking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488435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EA8EC5-3088-A260-DA8B-B06830524C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9C619CC-C969-8CF0-BE8B-3E4D5F6E2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五、生善故不翻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88DF994-CF92-10F7-7E9C-A297D55BB5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生善故不翻是指有些词汇用音译能令人生尊重之念，否则容易等闲视之。比如，梵文里“般若”的意思和智慧差不多，但如果我们把“般若”翻译成“智慧”就显得轻浅。</a:t>
            </a:r>
            <a:endParaRPr lang="en-US" altLang="zh-CN" b="0" i="0" dirty="0">
              <a:solidFill>
                <a:srgbClr val="333333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en-US" altLang="zh-CN" dirty="0">
              <a:solidFill>
                <a:srgbClr val="333333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en-US" altLang="zh-CN" dirty="0">
              <a:solidFill>
                <a:srgbClr val="333333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rgbClr val="333333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推拿</a:t>
            </a:r>
            <a:r>
              <a:rPr lang="en-US" altLang="zh-CN" dirty="0">
                <a:solidFill>
                  <a:srgbClr val="333333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–Massage</a:t>
            </a:r>
          </a:p>
          <a:p>
            <a:pPr marL="0" indent="0">
              <a:buNone/>
            </a:pPr>
            <a:r>
              <a:rPr lang="zh-CN" altLang="en-US" dirty="0">
                <a:solidFill>
                  <a:srgbClr val="333333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龙 </a:t>
            </a:r>
            <a:r>
              <a:rPr lang="en-US" altLang="zh-CN" dirty="0">
                <a:solidFill>
                  <a:srgbClr val="333333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- Dragen</a:t>
            </a:r>
          </a:p>
          <a:p>
            <a:pPr marL="0" indent="0">
              <a:buNone/>
            </a:pPr>
            <a:r>
              <a:rPr lang="en-US" altLang="zh-CN" dirty="0" err="1">
                <a:solidFill>
                  <a:srgbClr val="333333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Aufheben</a:t>
            </a:r>
            <a:r>
              <a:rPr lang="en-US" altLang="zh-CN" dirty="0">
                <a:solidFill>
                  <a:srgbClr val="333333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- </a:t>
            </a:r>
            <a:r>
              <a:rPr lang="zh-CN" altLang="en-US" dirty="0">
                <a:solidFill>
                  <a:srgbClr val="333333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奥伏赫变</a:t>
            </a:r>
            <a:endParaRPr lang="en-US" altLang="zh-CN" dirty="0">
              <a:solidFill>
                <a:srgbClr val="333333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288842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8C9C9D5-5DD4-EDD9-C47D-D40BD9605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影响和意义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C04C132-9E9C-46DF-117C-8B93FD5787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玄奘的翻译理论不仅奠定了汉传佛教经典的文本基础，更对后世翻译思想产生深远影响，其 “五不翻” 原则成为处理文化专有项的重要范式，至今在宗教、哲学翻译中沿用。</a:t>
            </a:r>
          </a:p>
          <a:p>
            <a:pPr marL="0" indent="0">
              <a:buNone/>
            </a:pPr>
            <a:endParaRPr lang="en-US" altLang="zh-CN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直接的音译保留了一些古代语言的形式，为我们分析古代的语言提供了材料。</a:t>
            </a:r>
            <a:endParaRPr lang="en-US" altLang="zh-CN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endParaRPr lang="en-US" altLang="zh-CN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28803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668</Words>
  <Application>Microsoft Office PowerPoint</Application>
  <PresentationFormat>宽屏</PresentationFormat>
  <Paragraphs>42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4" baseType="lpstr">
      <vt:lpstr>等线</vt:lpstr>
      <vt:lpstr>等线 Light</vt:lpstr>
      <vt:lpstr>黑体</vt:lpstr>
      <vt:lpstr>Arial</vt:lpstr>
      <vt:lpstr>Office 主题​​</vt:lpstr>
      <vt:lpstr>玄奘的翻译理论 Xuanzangs Theorie</vt:lpstr>
      <vt:lpstr>玄奘的生平</vt:lpstr>
      <vt:lpstr>翻译理论-五不翻</vt:lpstr>
      <vt:lpstr>一、秘密故不翻</vt:lpstr>
      <vt:lpstr>二、多含故不翻</vt:lpstr>
      <vt:lpstr>三、此无故不翻</vt:lpstr>
      <vt:lpstr>四、顺古故不翻</vt:lpstr>
      <vt:lpstr>五、生善故不翻</vt:lpstr>
      <vt:lpstr>影响和意义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1941355420@qq.com</dc:creator>
  <cp:lastModifiedBy>1941355420@qq.com</cp:lastModifiedBy>
  <cp:revision>1</cp:revision>
  <dcterms:created xsi:type="dcterms:W3CDTF">2025-04-02T13:53:03Z</dcterms:created>
  <dcterms:modified xsi:type="dcterms:W3CDTF">2025-04-02T14:35:00Z</dcterms:modified>
</cp:coreProperties>
</file>