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48" y="1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95A7AB5-CAAD-4A82-BCB2-2808519F5588}" type="slidenum">
              <a:rPr lang="zh-CN" altLang="en-US" smtClean="0"/>
              <a:t>‹#›</a:t>
            </a:fld>
            <a:endParaRPr lang="zh-CN" alt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35521958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3848165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253421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1880187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zh-CN" alt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95A7AB5-CAAD-4A82-BCB2-2808519F5588}" type="slidenum">
              <a:rPr lang="zh-CN" altLang="en-US" smtClean="0"/>
              <a:t>‹#›</a:t>
            </a:fld>
            <a:endParaRPr lang="zh-CN" alt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1726550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1836279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1535880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25017124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5E13A-9054-4949-A7A0-073B0C8AE6A3}" type="datetimeFigureOut">
              <a:rPr lang="zh-CN" altLang="en-US" smtClean="0"/>
              <a:t>2025/4/9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495A7AB5-CAAD-4A82-BCB2-2808519F5588}" type="slidenum">
              <a:rPr lang="zh-CN" altLang="en-US" smtClean="0"/>
              <a:t>‹#›</a:t>
            </a:fld>
            <a:endParaRPr lang="zh-CN" altLang="en-US"/>
          </a:p>
        </p:txBody>
      </p:sp>
    </p:spTree>
    <p:extLst>
      <p:ext uri="{BB962C8B-B14F-4D97-AF65-F5344CB8AC3E}">
        <p14:creationId xmlns:p14="http://schemas.microsoft.com/office/powerpoint/2010/main" val="899530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8D5E13A-9054-4949-A7A0-073B0C8AE6A3}" type="datetimeFigureOut">
              <a:rPr lang="zh-CN" altLang="en-US" smtClean="0"/>
              <a:t>2025/4/9</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95A7AB5-CAAD-4A82-BCB2-2808519F5588}"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02057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8D5E13A-9054-4949-A7A0-073B0C8AE6A3}" type="datetimeFigureOut">
              <a:rPr lang="zh-CN" altLang="en-US" smtClean="0"/>
              <a:t>2025/4/9</a:t>
            </a:fld>
            <a:endParaRPr lang="zh-CN" alt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zh-CN" alt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95A7AB5-CAAD-4A82-BCB2-2808519F5588}" type="slidenum">
              <a:rPr lang="zh-CN" altLang="en-US" smtClean="0"/>
              <a:t>‹#›</a:t>
            </a:fld>
            <a:endParaRPr lang="zh-CN" alt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59852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8D5E13A-9054-4949-A7A0-073B0C8AE6A3}" type="datetimeFigureOut">
              <a:rPr lang="zh-CN" altLang="en-US" smtClean="0"/>
              <a:t>2025/4/9</a:t>
            </a:fld>
            <a:endParaRPr lang="zh-CN" alt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zh-CN" alt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95A7AB5-CAAD-4A82-BCB2-2808519F5588}" type="slidenum">
              <a:rPr lang="zh-CN" altLang="en-US" smtClean="0"/>
              <a:t>‹#›</a:t>
            </a:fld>
            <a:endParaRPr lang="zh-CN" alt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8718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3926C0-075F-640D-408F-4337E1C9B451}"/>
              </a:ext>
            </a:extLst>
          </p:cNvPr>
          <p:cNvSpPr>
            <a:spLocks noGrp="1"/>
          </p:cNvSpPr>
          <p:nvPr>
            <p:ph type="ctrTitle"/>
          </p:nvPr>
        </p:nvSpPr>
        <p:spPr>
          <a:xfrm>
            <a:off x="1915385" y="1828211"/>
            <a:ext cx="8361229" cy="2098226"/>
          </a:xfrm>
        </p:spPr>
        <p:txBody>
          <a:bodyPr/>
          <a:lstStyle/>
          <a:p>
            <a:r>
              <a:rPr lang="en-US" altLang="zh-CN" dirty="0" err="1">
                <a:latin typeface="Times New Roman" panose="02020603050405020304" pitchFamily="18" charset="0"/>
                <a:cs typeface="Times New Roman" panose="02020603050405020304" pitchFamily="18" charset="0"/>
              </a:rPr>
              <a:t>Kulturelle</a:t>
            </a:r>
            <a:r>
              <a:rPr lang="en-US" altLang="zh-CN" dirty="0">
                <a:latin typeface="Times New Roman" panose="02020603050405020304" pitchFamily="18" charset="0"/>
                <a:cs typeface="Times New Roman" panose="02020603050405020304" pitchFamily="18" charset="0"/>
              </a:rPr>
              <a:t> </a:t>
            </a:r>
            <a:r>
              <a:rPr lang="en-US" altLang="zh-CN" dirty="0" err="1">
                <a:latin typeface="Times New Roman" panose="02020603050405020304" pitchFamily="18" charset="0"/>
                <a:cs typeface="Times New Roman" panose="02020603050405020304" pitchFamily="18" charset="0"/>
              </a:rPr>
              <a:t>wende</a:t>
            </a:r>
            <a:endParaRPr lang="zh-CN" altLang="en-US" dirty="0">
              <a:latin typeface="Times New Roman" panose="02020603050405020304" pitchFamily="18" charset="0"/>
              <a:cs typeface="Times New Roman" panose="02020603050405020304" pitchFamily="18" charset="0"/>
            </a:endParaRPr>
          </a:p>
        </p:txBody>
      </p:sp>
      <p:sp>
        <p:nvSpPr>
          <p:cNvPr id="3" name="副标题 2">
            <a:extLst>
              <a:ext uri="{FF2B5EF4-FFF2-40B4-BE49-F238E27FC236}">
                <a16:creationId xmlns:a16="http://schemas.microsoft.com/office/drawing/2014/main" id="{C399466A-2B4F-E77A-8D05-381C6FBF55E8}"/>
              </a:ext>
            </a:extLst>
          </p:cNvPr>
          <p:cNvSpPr>
            <a:spLocks noGrp="1"/>
          </p:cNvSpPr>
          <p:nvPr>
            <p:ph type="subTitle" idx="1"/>
          </p:nvPr>
        </p:nvSpPr>
        <p:spPr>
          <a:xfrm>
            <a:off x="5433266" y="5029789"/>
            <a:ext cx="6831673" cy="1086237"/>
          </a:xfrm>
        </p:spPr>
        <p:txBody>
          <a:bodyPr/>
          <a:lstStyle/>
          <a:p>
            <a:r>
              <a:rPr lang="en-US" altLang="zh-CN" dirty="0"/>
              <a:t>202230092219 </a:t>
            </a:r>
            <a:r>
              <a:rPr lang="zh-CN" altLang="en-US" dirty="0"/>
              <a:t>刘冰颖</a:t>
            </a:r>
          </a:p>
        </p:txBody>
      </p:sp>
    </p:spTree>
    <p:extLst>
      <p:ext uri="{BB962C8B-B14F-4D97-AF65-F5344CB8AC3E}">
        <p14:creationId xmlns:p14="http://schemas.microsoft.com/office/powerpoint/2010/main" val="2505095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4E5350A-188E-E2BC-7D55-61B2EDF55434}"/>
              </a:ext>
            </a:extLst>
          </p:cNvPr>
          <p:cNvSpPr>
            <a:spLocks noGrp="1"/>
          </p:cNvSpPr>
          <p:nvPr>
            <p:ph idx="1"/>
          </p:nvPr>
        </p:nvSpPr>
        <p:spPr>
          <a:xfrm>
            <a:off x="1361440" y="1638300"/>
            <a:ext cx="10454640" cy="3581400"/>
          </a:xfrm>
        </p:spPr>
        <p:txBody>
          <a:bodyPr>
            <a:normAutofit/>
          </a:bodyPr>
          <a:lstStyle/>
          <a:p>
            <a:r>
              <a:rPr lang="zh-CN" altLang="en-US" sz="2800" dirty="0"/>
              <a:t>他是一只铁公鸡</a:t>
            </a:r>
            <a:endParaRPr lang="en-US" altLang="zh-CN" sz="2800" dirty="0"/>
          </a:p>
          <a:p>
            <a:r>
              <a:rPr lang="zh-CN" altLang="en-US" sz="2800" b="1" dirty="0"/>
              <a:t>直译</a:t>
            </a:r>
            <a:r>
              <a:rPr lang="zh-CN" altLang="en-US" sz="2800" dirty="0"/>
              <a:t>：</a:t>
            </a:r>
            <a:r>
              <a:rPr lang="en-US" altLang="zh-CN" sz="2800" dirty="0">
                <a:latin typeface="Times New Roman" panose="02020603050405020304" pitchFamily="18" charset="0"/>
                <a:cs typeface="Times New Roman" panose="02020603050405020304" pitchFamily="18" charset="0"/>
              </a:rPr>
              <a:t>Er </a:t>
            </a:r>
            <a:r>
              <a:rPr lang="en-US" altLang="zh-CN" sz="2800" dirty="0" err="1">
                <a:latin typeface="Times New Roman" panose="02020603050405020304" pitchFamily="18" charset="0"/>
                <a:cs typeface="Times New Roman" panose="02020603050405020304" pitchFamily="18" charset="0"/>
              </a:rPr>
              <a:t>ist</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ein</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eiserner</a:t>
            </a:r>
            <a:r>
              <a:rPr lang="en-US" altLang="zh-CN" sz="2800" dirty="0">
                <a:latin typeface="Times New Roman" panose="02020603050405020304" pitchFamily="18" charset="0"/>
                <a:cs typeface="Times New Roman" panose="02020603050405020304" pitchFamily="18" charset="0"/>
              </a:rPr>
              <a:t> Hahn.</a:t>
            </a:r>
          </a:p>
          <a:p>
            <a:r>
              <a:rPr lang="zh-CN" altLang="en-US" sz="2800" b="1" dirty="0">
                <a:latin typeface="Times New Roman" panose="02020603050405020304" pitchFamily="18" charset="0"/>
                <a:cs typeface="Times New Roman" panose="02020603050405020304" pitchFamily="18" charset="0"/>
              </a:rPr>
              <a:t>问题</a:t>
            </a:r>
            <a:r>
              <a:rPr lang="zh-CN" altLang="en-US" sz="2800" dirty="0">
                <a:latin typeface="Times New Roman" panose="02020603050405020304" pitchFamily="18" charset="0"/>
                <a:cs typeface="Times New Roman" panose="02020603050405020304" pitchFamily="18" charset="0"/>
              </a:rPr>
              <a:t>：中文用“铁公鸡”比喻吝啬，德语读者无法关联意象。</a:t>
            </a:r>
            <a:endParaRPr lang="en-US" altLang="zh-CN" sz="2800" dirty="0">
              <a:latin typeface="Times New Roman" panose="02020603050405020304" pitchFamily="18" charset="0"/>
              <a:cs typeface="Times New Roman" panose="02020603050405020304" pitchFamily="18" charset="0"/>
            </a:endParaRPr>
          </a:p>
          <a:p>
            <a:r>
              <a:rPr lang="zh-CN" altLang="en-US" sz="2800" b="1" dirty="0">
                <a:latin typeface="Times New Roman" panose="02020603050405020304" pitchFamily="18" charset="0"/>
                <a:cs typeface="Times New Roman" panose="02020603050405020304" pitchFamily="18" charset="0"/>
              </a:rPr>
              <a:t>文化转向策略</a:t>
            </a:r>
            <a:r>
              <a:rPr lang="zh-CN" altLang="en-US"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pPr marL="0" indent="0">
              <a:buNone/>
            </a:pPr>
            <a:r>
              <a:rPr lang="en-US" altLang="zh-CN" sz="2800" dirty="0">
                <a:latin typeface="Times New Roman" panose="02020603050405020304" pitchFamily="18" charset="0"/>
                <a:cs typeface="Times New Roman" panose="02020603050405020304" pitchFamily="18" charset="0"/>
              </a:rPr>
              <a:t>Er </a:t>
            </a:r>
            <a:r>
              <a:rPr lang="en-US" altLang="zh-CN" sz="2800" dirty="0" err="1">
                <a:latin typeface="Times New Roman" panose="02020603050405020304" pitchFamily="18" charset="0"/>
                <a:cs typeface="Times New Roman" panose="02020603050405020304" pitchFamily="18" charset="0"/>
              </a:rPr>
              <a:t>ist</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ein</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Geizkragen</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Geizkragen</a:t>
            </a:r>
            <a:r>
              <a:rPr lang="zh-CN" altLang="en-US" sz="2800" dirty="0">
                <a:latin typeface="Times New Roman" panose="02020603050405020304" pitchFamily="18" charset="0"/>
                <a:cs typeface="Times New Roman" panose="02020603050405020304" pitchFamily="18" charset="0"/>
              </a:rPr>
              <a:t>在德语中即为“吝啬鬼”的意思）</a:t>
            </a:r>
          </a:p>
        </p:txBody>
      </p:sp>
    </p:spTree>
    <p:extLst>
      <p:ext uri="{BB962C8B-B14F-4D97-AF65-F5344CB8AC3E}">
        <p14:creationId xmlns:p14="http://schemas.microsoft.com/office/powerpoint/2010/main" val="1558655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9C8BBBFF-3F2E-815B-3054-E7A8291E0341}"/>
              </a:ext>
            </a:extLst>
          </p:cNvPr>
          <p:cNvSpPr>
            <a:spLocks noGrp="1"/>
          </p:cNvSpPr>
          <p:nvPr>
            <p:ph idx="1"/>
          </p:nvPr>
        </p:nvSpPr>
        <p:spPr>
          <a:xfrm>
            <a:off x="1295400" y="1638300"/>
            <a:ext cx="9601200" cy="3581400"/>
          </a:xfrm>
        </p:spPr>
        <p:txBody>
          <a:bodyPr>
            <a:normAutofit/>
          </a:bodyPr>
          <a:lstStyle/>
          <a:p>
            <a:r>
              <a:rPr lang="en-US" altLang="zh-CN" sz="2800" dirty="0">
                <a:latin typeface="Times New Roman" panose="02020603050405020304" pitchFamily="18" charset="0"/>
                <a:cs typeface="Times New Roman" panose="02020603050405020304" pitchFamily="18" charset="0"/>
              </a:rPr>
              <a:t>Da </a:t>
            </a:r>
            <a:r>
              <a:rPr lang="en-US" altLang="zh-CN" sz="2800" dirty="0" err="1">
                <a:latin typeface="Times New Roman" panose="02020603050405020304" pitchFamily="18" charset="0"/>
                <a:cs typeface="Times New Roman" panose="02020603050405020304" pitchFamily="18" charset="0"/>
              </a:rPr>
              <a:t>liegt</a:t>
            </a:r>
            <a:r>
              <a:rPr lang="en-US" altLang="zh-CN" sz="2800" dirty="0">
                <a:latin typeface="Times New Roman" panose="02020603050405020304" pitchFamily="18" charset="0"/>
                <a:cs typeface="Times New Roman" panose="02020603050405020304" pitchFamily="18" charset="0"/>
              </a:rPr>
              <a:t> der Hund </a:t>
            </a:r>
            <a:r>
              <a:rPr lang="en-US" altLang="zh-CN" sz="2800" dirty="0" err="1">
                <a:latin typeface="Times New Roman" panose="02020603050405020304" pitchFamily="18" charset="0"/>
                <a:cs typeface="Times New Roman" panose="02020603050405020304" pitchFamily="18" charset="0"/>
              </a:rPr>
              <a:t>begraben</a:t>
            </a:r>
            <a:r>
              <a:rPr lang="en-US" altLang="zh-CN" sz="2800" dirty="0">
                <a:latin typeface="Times New Roman" panose="02020603050405020304" pitchFamily="18" charset="0"/>
                <a:cs typeface="Times New Roman" panose="02020603050405020304" pitchFamily="18" charset="0"/>
              </a:rPr>
              <a:t>. </a:t>
            </a:r>
          </a:p>
          <a:p>
            <a:r>
              <a:rPr lang="zh-CN" altLang="en-US" sz="2800" b="1" dirty="0"/>
              <a:t>直译</a:t>
            </a:r>
            <a:r>
              <a:rPr lang="zh-CN" altLang="en-US" sz="2800" dirty="0"/>
              <a:t>：狗被埋在这里       </a:t>
            </a:r>
            <a:endParaRPr lang="en-US" altLang="zh-CN" sz="2800" dirty="0"/>
          </a:p>
          <a:p>
            <a:r>
              <a:rPr lang="zh-CN" altLang="en-US" sz="2800" b="1" dirty="0"/>
              <a:t>问题</a:t>
            </a:r>
            <a:r>
              <a:rPr lang="zh-CN" altLang="en-US" sz="2800" dirty="0"/>
              <a:t>：德语用“狗”隐喻“问题的根源”，中文直译丢失文化意象。   </a:t>
            </a:r>
            <a:endParaRPr lang="en-US" altLang="zh-CN" sz="2800" dirty="0"/>
          </a:p>
          <a:p>
            <a:r>
              <a:rPr lang="zh-CN" altLang="en-US" sz="2800" b="1" dirty="0"/>
              <a:t>文化转向策略</a:t>
            </a:r>
            <a:r>
              <a:rPr lang="zh-CN" altLang="en-US" sz="2800" dirty="0"/>
              <a:t>：</a:t>
            </a:r>
            <a:endParaRPr lang="en-US" altLang="zh-CN" sz="2800" dirty="0"/>
          </a:p>
          <a:p>
            <a:pPr marL="0" indent="0">
              <a:buNone/>
            </a:pPr>
            <a:r>
              <a:rPr lang="en-US" altLang="zh-CN" sz="2800" dirty="0"/>
              <a:t> </a:t>
            </a:r>
            <a:r>
              <a:rPr lang="zh-CN" altLang="en-US" sz="2800" dirty="0"/>
              <a:t>替换为中文习语：这就是问题的症结所在。</a:t>
            </a:r>
          </a:p>
        </p:txBody>
      </p:sp>
    </p:spTree>
    <p:extLst>
      <p:ext uri="{BB962C8B-B14F-4D97-AF65-F5344CB8AC3E}">
        <p14:creationId xmlns:p14="http://schemas.microsoft.com/office/powerpoint/2010/main" val="2389942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E60CB5A4-8FA7-A2CF-1E2F-29EECCD3AF38}"/>
              </a:ext>
            </a:extLst>
          </p:cNvPr>
          <p:cNvSpPr txBox="1"/>
          <p:nvPr/>
        </p:nvSpPr>
        <p:spPr>
          <a:xfrm>
            <a:off x="2946400" y="2459504"/>
            <a:ext cx="9245600" cy="1938992"/>
          </a:xfrm>
          <a:prstGeom prst="rect">
            <a:avLst/>
          </a:prstGeom>
          <a:noFill/>
        </p:spPr>
        <p:txBody>
          <a:bodyPr wrap="square" rtlCol="0">
            <a:spAutoFit/>
          </a:bodyPr>
          <a:lstStyle/>
          <a:p>
            <a:r>
              <a:rPr lang="de-DE" altLang="zh-CN" sz="6000" dirty="0">
                <a:latin typeface="Times New Roman" panose="02020603050405020304" pitchFamily="18" charset="0"/>
                <a:cs typeface="Times New Roman" panose="02020603050405020304" pitchFamily="18" charset="0"/>
              </a:rPr>
              <a:t>Vielen Dank für Ihre Aufmerksamkeit!</a:t>
            </a:r>
            <a:endParaRPr lang="zh-CN" altLang="en-US" sz="6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4907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177CF94-3EB3-11B4-311E-D302C02A5812}"/>
              </a:ext>
            </a:extLst>
          </p:cNvPr>
          <p:cNvSpPr>
            <a:spLocks noGrp="1"/>
          </p:cNvSpPr>
          <p:nvPr>
            <p:ph type="title"/>
          </p:nvPr>
        </p:nvSpPr>
        <p:spPr>
          <a:xfrm>
            <a:off x="1148080" y="687071"/>
            <a:ext cx="9601200" cy="1485900"/>
          </a:xfrm>
        </p:spPr>
        <p:txBody>
          <a:bodyPr>
            <a:normAutofit/>
          </a:bodyPr>
          <a:lstStyle/>
          <a:p>
            <a:r>
              <a:rPr lang="en-US" altLang="zh-CN" sz="7200" dirty="0" err="1">
                <a:latin typeface="Times New Roman" panose="02020603050405020304" pitchFamily="18" charset="0"/>
                <a:cs typeface="Times New Roman" panose="02020603050405020304" pitchFamily="18" charset="0"/>
              </a:rPr>
              <a:t>Katalog</a:t>
            </a:r>
            <a:endParaRPr lang="zh-CN" altLang="en-US" sz="7200" dirty="0">
              <a:latin typeface="Times New Roman" panose="02020603050405020304" pitchFamily="18" charset="0"/>
              <a:cs typeface="Times New Roman" panose="02020603050405020304" pitchFamily="18" charset="0"/>
            </a:endParaRPr>
          </a:p>
        </p:txBody>
      </p:sp>
      <p:sp>
        <p:nvSpPr>
          <p:cNvPr id="3" name="内容占位符 2">
            <a:extLst>
              <a:ext uri="{FF2B5EF4-FFF2-40B4-BE49-F238E27FC236}">
                <a16:creationId xmlns:a16="http://schemas.microsoft.com/office/drawing/2014/main" id="{4F0E6786-C94F-CCA8-14EB-8306442B5DD7}"/>
              </a:ext>
            </a:extLst>
          </p:cNvPr>
          <p:cNvSpPr>
            <a:spLocks noGrp="1"/>
          </p:cNvSpPr>
          <p:nvPr>
            <p:ph idx="1"/>
          </p:nvPr>
        </p:nvSpPr>
        <p:spPr>
          <a:xfrm>
            <a:off x="1148080" y="2172971"/>
            <a:ext cx="10739120" cy="2439669"/>
          </a:xfrm>
        </p:spPr>
        <p:txBody>
          <a:bodyPr>
            <a:normAutofit/>
          </a:bodyPr>
          <a:lstStyle/>
          <a:p>
            <a:r>
              <a:rPr lang="en-US" altLang="zh-CN" sz="3600" dirty="0">
                <a:latin typeface="Times New Roman" panose="02020603050405020304" pitchFamily="18" charset="0"/>
                <a:cs typeface="Times New Roman" panose="02020603050405020304" pitchFamily="18" charset="0"/>
              </a:rPr>
              <a:t>Definition</a:t>
            </a:r>
          </a:p>
          <a:p>
            <a:r>
              <a:rPr lang="en-US" altLang="zh-CN" sz="3600" dirty="0">
                <a:latin typeface="Times New Roman" panose="02020603050405020304" pitchFamily="18" charset="0"/>
                <a:cs typeface="Times New Roman" panose="02020603050405020304" pitchFamily="18" charset="0"/>
              </a:rPr>
              <a:t>Die </a:t>
            </a:r>
            <a:r>
              <a:rPr lang="en-US" altLang="zh-CN" sz="3600" dirty="0" err="1">
                <a:latin typeface="Times New Roman" panose="02020603050405020304" pitchFamily="18" charset="0"/>
                <a:cs typeface="Times New Roman" panose="02020603050405020304" pitchFamily="18" charset="0"/>
              </a:rPr>
              <a:t>Gründe</a:t>
            </a:r>
            <a:endParaRPr lang="en-US" altLang="zh-CN" sz="3600" dirty="0">
              <a:latin typeface="Times New Roman" panose="02020603050405020304" pitchFamily="18" charset="0"/>
              <a:cs typeface="Times New Roman" panose="02020603050405020304" pitchFamily="18" charset="0"/>
            </a:endParaRPr>
          </a:p>
          <a:p>
            <a:r>
              <a:rPr lang="de-DE" altLang="zh-CN" sz="3600" dirty="0">
                <a:latin typeface="Times New Roman" panose="02020603050405020304" pitchFamily="18" charset="0"/>
                <a:cs typeface="Times New Roman" panose="02020603050405020304" pitchFamily="18" charset="0"/>
              </a:rPr>
              <a:t>Die Manifestationen in der Übersetzungspraxis</a:t>
            </a:r>
          </a:p>
        </p:txBody>
      </p:sp>
    </p:spTree>
    <p:extLst>
      <p:ext uri="{BB962C8B-B14F-4D97-AF65-F5344CB8AC3E}">
        <p14:creationId xmlns:p14="http://schemas.microsoft.com/office/powerpoint/2010/main" val="1024136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FCAC83-F25E-E7D1-232E-51B97A53DC4B}"/>
              </a:ext>
            </a:extLst>
          </p:cNvPr>
          <p:cNvSpPr>
            <a:spLocks noGrp="1"/>
          </p:cNvSpPr>
          <p:nvPr>
            <p:ph type="title"/>
          </p:nvPr>
        </p:nvSpPr>
        <p:spPr>
          <a:xfrm>
            <a:off x="726440" y="20320"/>
            <a:ext cx="9601200" cy="1485900"/>
          </a:xfrm>
        </p:spPr>
        <p:txBody>
          <a:bodyPr>
            <a:normAutofit fontScale="90000"/>
          </a:bodyPr>
          <a:lstStyle/>
          <a:p>
            <a:pPr marL="384048" marR="0" lvl="0" indent="-384048" defTabSz="914400" rtl="0" eaLnBrk="1" fontAlgn="auto" latinLnBrk="0" hangingPunct="1">
              <a:lnSpc>
                <a:spcPct val="94000"/>
              </a:lnSpc>
              <a:spcBef>
                <a:spcPts val="1000"/>
              </a:spcBef>
              <a:spcAft>
                <a:spcPts val="200"/>
              </a:spcAft>
              <a:tabLst/>
              <a:defRPr/>
            </a:pPr>
            <a:r>
              <a:rPr kumimoji="0" lang="en-US" altLang="zh-CN" sz="7300"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t>Definition</a:t>
            </a:r>
            <a:br>
              <a:rPr kumimoji="0" lang="en-US" altLang="zh-CN" sz="3600"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br>
            <a:endParaRPr lang="zh-CN" altLang="en-US" dirty="0"/>
          </a:p>
        </p:txBody>
      </p:sp>
      <p:sp>
        <p:nvSpPr>
          <p:cNvPr id="3" name="内容占位符 2">
            <a:extLst>
              <a:ext uri="{FF2B5EF4-FFF2-40B4-BE49-F238E27FC236}">
                <a16:creationId xmlns:a16="http://schemas.microsoft.com/office/drawing/2014/main" id="{56986AB8-2EE5-E780-F03C-AFB874D67D91}"/>
              </a:ext>
            </a:extLst>
          </p:cNvPr>
          <p:cNvSpPr>
            <a:spLocks noGrp="1"/>
          </p:cNvSpPr>
          <p:nvPr>
            <p:ph idx="1"/>
          </p:nvPr>
        </p:nvSpPr>
        <p:spPr>
          <a:xfrm>
            <a:off x="904240" y="1650365"/>
            <a:ext cx="11176000" cy="3557270"/>
          </a:xfrm>
        </p:spPr>
        <p:txBody>
          <a:bodyPr>
            <a:normAutofit/>
          </a:bodyPr>
          <a:lstStyle/>
          <a:p>
            <a:r>
              <a:rPr lang="zh-CN" altLang="en-US" sz="2800" dirty="0">
                <a:latin typeface="Times New Roman" panose="02020603050405020304" pitchFamily="18" charset="0"/>
                <a:cs typeface="Times New Roman" panose="02020603050405020304" pitchFamily="18" charset="0"/>
              </a:rPr>
              <a:t>提出者：</a:t>
            </a:r>
            <a:r>
              <a:rPr lang="en-US" altLang="zh-CN" sz="2800" dirty="0">
                <a:latin typeface="Times New Roman" panose="02020603050405020304" pitchFamily="18" charset="0"/>
                <a:cs typeface="Times New Roman" panose="02020603050405020304" pitchFamily="18" charset="0"/>
              </a:rPr>
              <a:t>André Lefevere</a:t>
            </a:r>
            <a:r>
              <a:rPr lang="zh-CN" altLang="en-US" sz="2400"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安德烈</a:t>
            </a:r>
            <a:r>
              <a:rPr lang="en-US" altLang="zh-CN"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勒菲弗尔</a:t>
            </a:r>
            <a:r>
              <a:rPr lang="zh-CN" altLang="en-US" sz="2400" dirty="0">
                <a:latin typeface="Times New Roman" panose="02020603050405020304" pitchFamily="18" charset="0"/>
                <a:cs typeface="Times New Roman" panose="02020603050405020304" pitchFamily="18" charset="0"/>
              </a:rPr>
              <a:t>）</a:t>
            </a:r>
            <a:r>
              <a:rPr lang="zh-CN" altLang="en-US" sz="2800" dirty="0">
                <a:latin typeface="Times New Roman" panose="02020603050405020304" pitchFamily="18" charset="0"/>
                <a:cs typeface="Times New Roman" panose="02020603050405020304" pitchFamily="18" charset="0"/>
              </a:rPr>
              <a:t>和</a:t>
            </a:r>
            <a:r>
              <a:rPr lang="en-US" altLang="zh-CN" sz="2800" dirty="0">
                <a:latin typeface="Times New Roman" panose="02020603050405020304" pitchFamily="18" charset="0"/>
                <a:cs typeface="Times New Roman" panose="02020603050405020304" pitchFamily="18" charset="0"/>
              </a:rPr>
              <a:t>Susan </a:t>
            </a:r>
            <a:r>
              <a:rPr lang="en-US" altLang="zh-CN" sz="2800" dirty="0" err="1">
                <a:latin typeface="Times New Roman" panose="02020603050405020304" pitchFamily="18" charset="0"/>
                <a:cs typeface="Times New Roman" panose="02020603050405020304" pitchFamily="18" charset="0"/>
              </a:rPr>
              <a:t>Bassnett</a:t>
            </a:r>
            <a:r>
              <a:rPr lang="zh-CN" altLang="en-US" sz="2400"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苏珊</a:t>
            </a:r>
            <a:r>
              <a:rPr lang="en-US" altLang="zh-CN" dirty="0">
                <a:latin typeface="Times New Roman" panose="02020603050405020304" pitchFamily="18" charset="0"/>
                <a:cs typeface="Times New Roman" panose="02020603050405020304" pitchFamily="18" charset="0"/>
              </a:rPr>
              <a:t>·</a:t>
            </a:r>
            <a:r>
              <a:rPr lang="zh-CN" altLang="en-US" dirty="0">
                <a:latin typeface="Times New Roman" panose="02020603050405020304" pitchFamily="18" charset="0"/>
                <a:cs typeface="Times New Roman" panose="02020603050405020304" pitchFamily="18" charset="0"/>
              </a:rPr>
              <a:t>巴斯奈特</a:t>
            </a:r>
            <a:r>
              <a:rPr lang="zh-CN" altLang="en-US" sz="2400" dirty="0">
                <a:latin typeface="Times New Roman" panose="02020603050405020304" pitchFamily="18" charset="0"/>
                <a:cs typeface="Times New Roman" panose="02020603050405020304" pitchFamily="18" charset="0"/>
              </a:rPr>
              <a:t>）</a:t>
            </a:r>
            <a:endParaRPr lang="de-DE" altLang="zh-CN" sz="2400" dirty="0">
              <a:latin typeface="Times New Roman" panose="02020603050405020304" pitchFamily="18" charset="0"/>
              <a:cs typeface="Times New Roman" panose="02020603050405020304" pitchFamily="18" charset="0"/>
            </a:endParaRPr>
          </a:p>
          <a:p>
            <a:endParaRPr lang="de-DE" altLang="zh-CN" sz="2400" dirty="0">
              <a:latin typeface="Times New Roman" panose="02020603050405020304" pitchFamily="18" charset="0"/>
              <a:cs typeface="Times New Roman" panose="02020603050405020304" pitchFamily="18" charset="0"/>
            </a:endParaRPr>
          </a:p>
          <a:p>
            <a:endParaRPr lang="de-DE" altLang="zh-CN" sz="2800" dirty="0">
              <a:latin typeface="Times New Roman" panose="02020603050405020304" pitchFamily="18" charset="0"/>
              <a:cs typeface="Times New Roman" panose="02020603050405020304" pitchFamily="18" charset="0"/>
            </a:endParaRPr>
          </a:p>
          <a:p>
            <a:r>
              <a:rPr lang="en-US" altLang="zh-CN" sz="2800" dirty="0">
                <a:latin typeface="Times New Roman" panose="02020603050405020304" pitchFamily="18" charset="0"/>
                <a:cs typeface="Times New Roman" panose="02020603050405020304" pitchFamily="18" charset="0"/>
              </a:rPr>
              <a:t>Definition:</a:t>
            </a:r>
            <a:r>
              <a:rPr lang="zh-CN" altLang="en-US" sz="2800" dirty="0">
                <a:latin typeface="Times New Roman" panose="02020603050405020304" pitchFamily="18" charset="0"/>
                <a:cs typeface="Times New Roman" panose="02020603050405020304" pitchFamily="18" charset="0"/>
              </a:rPr>
              <a:t> </a:t>
            </a:r>
            <a:r>
              <a:rPr lang="de-DE" altLang="zh-CN" sz="2800" dirty="0">
                <a:latin typeface="Times New Roman" panose="02020603050405020304" pitchFamily="18" charset="0"/>
                <a:cs typeface="Times New Roman" panose="02020603050405020304" pitchFamily="18" charset="0"/>
              </a:rPr>
              <a:t>Die Übersetzungsforschung muss sich nicht nur mit sprachlichen Fragen befassen, sondern muss ihre Diskussionen in einem breiteren historischen und kulturellen Horizont entfalten.</a:t>
            </a:r>
          </a:p>
          <a:p>
            <a:pPr marL="0" indent="0">
              <a:buNone/>
            </a:pPr>
            <a:r>
              <a:rPr lang="zh-CN" altLang="en-US" sz="1800" dirty="0"/>
              <a:t>      翻译研究所要关注的不仅仅是语言问题，它必须在更广阔的历史文化视野中展开自己的讨论。</a:t>
            </a:r>
            <a:endParaRPr lang="en-US" altLang="zh-CN" sz="1800" dirty="0"/>
          </a:p>
          <a:p>
            <a:pPr marL="0" indent="0">
              <a:buNone/>
            </a:pPr>
            <a:endParaRPr lang="en-US" altLang="zh-CN" sz="1800" dirty="0"/>
          </a:p>
        </p:txBody>
      </p:sp>
    </p:spTree>
    <p:extLst>
      <p:ext uri="{BB962C8B-B14F-4D97-AF65-F5344CB8AC3E}">
        <p14:creationId xmlns:p14="http://schemas.microsoft.com/office/powerpoint/2010/main" val="95338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A406F413-A092-13CF-755C-0B247DA3EAE5}"/>
              </a:ext>
            </a:extLst>
          </p:cNvPr>
          <p:cNvGraphicFramePr>
            <a:graphicFrameLocks noGrp="1"/>
          </p:cNvGraphicFramePr>
          <p:nvPr>
            <p:extLst>
              <p:ext uri="{D42A27DB-BD31-4B8C-83A1-F6EECF244321}">
                <p14:modId xmlns:p14="http://schemas.microsoft.com/office/powerpoint/2010/main" val="628747550"/>
              </p:ext>
            </p:extLst>
          </p:nvPr>
        </p:nvGraphicFramePr>
        <p:xfrm>
          <a:off x="1249680" y="0"/>
          <a:ext cx="10637520" cy="6858001"/>
        </p:xfrm>
        <a:graphic>
          <a:graphicData uri="http://schemas.openxmlformats.org/drawingml/2006/table">
            <a:tbl>
              <a:tblPr firstRow="1" bandRow="1">
                <a:tableStyleId>{5C22544A-7EE6-4342-B048-85BDC9FD1C3A}</a:tableStyleId>
              </a:tblPr>
              <a:tblGrid>
                <a:gridCol w="3027680">
                  <a:extLst>
                    <a:ext uri="{9D8B030D-6E8A-4147-A177-3AD203B41FA5}">
                      <a16:colId xmlns:a16="http://schemas.microsoft.com/office/drawing/2014/main" val="3216883803"/>
                    </a:ext>
                  </a:extLst>
                </a:gridCol>
                <a:gridCol w="3921760">
                  <a:extLst>
                    <a:ext uri="{9D8B030D-6E8A-4147-A177-3AD203B41FA5}">
                      <a16:colId xmlns:a16="http://schemas.microsoft.com/office/drawing/2014/main" val="127602691"/>
                    </a:ext>
                  </a:extLst>
                </a:gridCol>
                <a:gridCol w="3688080">
                  <a:extLst>
                    <a:ext uri="{9D8B030D-6E8A-4147-A177-3AD203B41FA5}">
                      <a16:colId xmlns:a16="http://schemas.microsoft.com/office/drawing/2014/main" val="2105476991"/>
                    </a:ext>
                  </a:extLst>
                </a:gridCol>
              </a:tblGrid>
              <a:tr h="711002">
                <a:tc>
                  <a:txBody>
                    <a:bodyPr/>
                    <a:lstStyle/>
                    <a:p>
                      <a:r>
                        <a:rPr lang="zh-CN" altLang="en-US" dirty="0"/>
                        <a:t>对比项目</a:t>
                      </a:r>
                    </a:p>
                  </a:txBody>
                  <a:tcPr/>
                </a:tc>
                <a:tc>
                  <a:txBody>
                    <a:bodyPr/>
                    <a:lstStyle/>
                    <a:p>
                      <a:r>
                        <a:rPr lang="zh-CN" altLang="en-US" dirty="0"/>
                        <a:t>传统翻译理论</a:t>
                      </a:r>
                    </a:p>
                  </a:txBody>
                  <a:tcPr/>
                </a:tc>
                <a:tc>
                  <a:txBody>
                    <a:bodyPr/>
                    <a:lstStyle/>
                    <a:p>
                      <a:r>
                        <a:rPr lang="zh-CN" altLang="en-US" dirty="0"/>
                        <a:t>文化转向后的翻译理论</a:t>
                      </a:r>
                    </a:p>
                  </a:txBody>
                  <a:tcPr/>
                </a:tc>
                <a:extLst>
                  <a:ext uri="{0D108BD9-81ED-4DB2-BD59-A6C34878D82A}">
                    <a16:rowId xmlns:a16="http://schemas.microsoft.com/office/drawing/2014/main" val="794289195"/>
                  </a:ext>
                </a:extLst>
              </a:tr>
              <a:tr h="1198251">
                <a:tc>
                  <a:txBody>
                    <a:bodyPr/>
                    <a:lstStyle/>
                    <a:p>
                      <a:r>
                        <a:rPr lang="zh-CN" altLang="en-US" dirty="0"/>
                        <a:t>关注点</a:t>
                      </a:r>
                    </a:p>
                  </a:txBody>
                  <a:tcPr/>
                </a:tc>
                <a:tc>
                  <a:txBody>
                    <a:bodyPr/>
                    <a:lstStyle/>
                    <a:p>
                      <a:r>
                        <a:rPr lang="zh-CN" altLang="en-US" dirty="0"/>
                        <a:t>语言层面的对等，如词汇、语法、句法的对应，追求译文与原文在意义和形式上的高度一致</a:t>
                      </a:r>
                    </a:p>
                  </a:txBody>
                  <a:tcPr/>
                </a:tc>
                <a:tc>
                  <a:txBody>
                    <a:bodyPr/>
                    <a:lstStyle/>
                    <a:p>
                      <a:r>
                        <a:rPr lang="zh-CN" altLang="en-US" dirty="0"/>
                        <a:t>文化因素，包括文化背景、文化功能、文化意象的传递，考虑译文在目标文化中的接受度和文化效应</a:t>
                      </a:r>
                    </a:p>
                  </a:txBody>
                  <a:tcPr/>
                </a:tc>
                <a:extLst>
                  <a:ext uri="{0D108BD9-81ED-4DB2-BD59-A6C34878D82A}">
                    <a16:rowId xmlns:a16="http://schemas.microsoft.com/office/drawing/2014/main" val="4204350457"/>
                  </a:ext>
                </a:extLst>
              </a:tr>
              <a:tr h="1198251">
                <a:tc>
                  <a:txBody>
                    <a:bodyPr/>
                    <a:lstStyle/>
                    <a:p>
                      <a:r>
                        <a:rPr lang="zh-CN" altLang="en-US" dirty="0"/>
                        <a:t>研究方法</a:t>
                      </a:r>
                    </a:p>
                  </a:txBody>
                  <a:tcPr/>
                </a:tc>
                <a:tc>
                  <a:txBody>
                    <a:bodyPr/>
                    <a:lstStyle/>
                    <a:p>
                      <a:r>
                        <a:rPr lang="zh-CN" altLang="en-US" dirty="0"/>
                        <a:t>以语言学分析为主，注重对原文和译文的语言结构进行对比和分析</a:t>
                      </a:r>
                    </a:p>
                  </a:txBody>
                  <a:tcPr/>
                </a:tc>
                <a:tc>
                  <a:txBody>
                    <a:bodyPr/>
                    <a:lstStyle/>
                    <a:p>
                      <a:r>
                        <a:rPr lang="zh-CN" altLang="en-US" dirty="0"/>
                        <a:t>跨学科研究方法，融合文化学、社会学、历史学等多学科理论和方法，研究翻译与文化的相互作用</a:t>
                      </a:r>
                    </a:p>
                  </a:txBody>
                  <a:tcPr/>
                </a:tc>
                <a:extLst>
                  <a:ext uri="{0D108BD9-81ED-4DB2-BD59-A6C34878D82A}">
                    <a16:rowId xmlns:a16="http://schemas.microsoft.com/office/drawing/2014/main" val="2112101653"/>
                  </a:ext>
                </a:extLst>
              </a:tr>
              <a:tr h="1333510">
                <a:tc>
                  <a:txBody>
                    <a:bodyPr/>
                    <a:lstStyle/>
                    <a:p>
                      <a:r>
                        <a:rPr lang="zh-CN" altLang="en-US" dirty="0"/>
                        <a:t>译者角色</a:t>
                      </a:r>
                    </a:p>
                  </a:txBody>
                  <a:tcPr/>
                </a:tc>
                <a:tc>
                  <a:txBody>
                    <a:bodyPr/>
                    <a:lstStyle/>
                    <a:p>
                      <a:r>
                        <a:rPr lang="zh-CN" altLang="en-US" dirty="0"/>
                        <a:t>译者是原作者的“仆人”，需忠实再现原文，处于从属地位</a:t>
                      </a:r>
                    </a:p>
                  </a:txBody>
                  <a:tcPr/>
                </a:tc>
                <a:tc>
                  <a:txBody>
                    <a:bodyPr/>
                    <a:lstStyle/>
                    <a:p>
                      <a:r>
                        <a:rPr lang="zh-CN" altLang="en-US" dirty="0"/>
                        <a:t>译者是文化的传播者和协调者，具有一定的主动性和创造性，可根据目标文化的需要对原文进行适当调整</a:t>
                      </a:r>
                    </a:p>
                  </a:txBody>
                  <a:tcPr/>
                </a:tc>
                <a:extLst>
                  <a:ext uri="{0D108BD9-81ED-4DB2-BD59-A6C34878D82A}">
                    <a16:rowId xmlns:a16="http://schemas.microsoft.com/office/drawing/2014/main" val="1164927892"/>
                  </a:ext>
                </a:extLst>
              </a:tr>
              <a:tr h="1083477">
                <a:tc>
                  <a:txBody>
                    <a:bodyPr/>
                    <a:lstStyle/>
                    <a:p>
                      <a:r>
                        <a:rPr lang="zh-CN" altLang="en-US" dirty="0"/>
                        <a:t>原文地位</a:t>
                      </a:r>
                    </a:p>
                  </a:txBody>
                  <a:tcPr/>
                </a:tc>
                <a:tc>
                  <a:txBody>
                    <a:bodyPr/>
                    <a:lstStyle/>
                    <a:p>
                      <a:r>
                        <a:rPr lang="zh-CN" altLang="en-US" dirty="0"/>
                        <a:t>原文是中心，具有绝对权威，译文应尽量贴近原文</a:t>
                      </a:r>
                    </a:p>
                  </a:txBody>
                  <a:tcPr/>
                </a:tc>
                <a:tc>
                  <a:txBody>
                    <a:bodyPr/>
                    <a:lstStyle/>
                    <a:p>
                      <a:r>
                        <a:rPr lang="zh-CN" altLang="en-US" dirty="0"/>
                        <a:t>原文地位相对下降，译文被视为目标文化的一部分，需在目标文化语境中发挥作用</a:t>
                      </a:r>
                    </a:p>
                  </a:txBody>
                  <a:tcPr/>
                </a:tc>
                <a:extLst>
                  <a:ext uri="{0D108BD9-81ED-4DB2-BD59-A6C34878D82A}">
                    <a16:rowId xmlns:a16="http://schemas.microsoft.com/office/drawing/2014/main" val="1900479404"/>
                  </a:ext>
                </a:extLst>
              </a:tr>
              <a:tr h="1333510">
                <a:tc>
                  <a:txBody>
                    <a:bodyPr/>
                    <a:lstStyle/>
                    <a:p>
                      <a:r>
                        <a:rPr lang="zh-CN" altLang="en-US" dirty="0"/>
                        <a:t>评价标准</a:t>
                      </a:r>
                    </a:p>
                  </a:txBody>
                  <a:tcPr/>
                </a:tc>
                <a:tc>
                  <a:txBody>
                    <a:bodyPr/>
                    <a:lstStyle/>
                    <a:p>
                      <a:r>
                        <a:rPr lang="zh-CN" altLang="en-US" dirty="0"/>
                        <a:t>以忠实于原文为主要评价标准，看译文是否准确传达了原文的意义和风格</a:t>
                      </a:r>
                    </a:p>
                  </a:txBody>
                  <a:tcPr/>
                </a:tc>
                <a:tc>
                  <a:txBody>
                    <a:bodyPr/>
                    <a:lstStyle/>
                    <a:p>
                      <a:r>
                        <a:rPr lang="zh-CN" altLang="en-US" dirty="0"/>
                        <a:t>多元评价标准，除了考虑译文对原文的忠实程度外，还关注译文在目标文化中的文化传播效果、社会影响等</a:t>
                      </a:r>
                    </a:p>
                  </a:txBody>
                  <a:tcPr/>
                </a:tc>
                <a:extLst>
                  <a:ext uri="{0D108BD9-81ED-4DB2-BD59-A6C34878D82A}">
                    <a16:rowId xmlns:a16="http://schemas.microsoft.com/office/drawing/2014/main" val="3011135559"/>
                  </a:ext>
                </a:extLst>
              </a:tr>
            </a:tbl>
          </a:graphicData>
        </a:graphic>
      </p:graphicFrame>
    </p:spTree>
    <p:extLst>
      <p:ext uri="{BB962C8B-B14F-4D97-AF65-F5344CB8AC3E}">
        <p14:creationId xmlns:p14="http://schemas.microsoft.com/office/powerpoint/2010/main" val="1575255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0DEBFE1-7C44-9EE2-1968-69D18C0989E5}"/>
              </a:ext>
            </a:extLst>
          </p:cNvPr>
          <p:cNvSpPr>
            <a:spLocks noGrp="1"/>
          </p:cNvSpPr>
          <p:nvPr>
            <p:ph type="title"/>
          </p:nvPr>
        </p:nvSpPr>
        <p:spPr>
          <a:xfrm>
            <a:off x="701040" y="0"/>
            <a:ext cx="9601200" cy="1485900"/>
          </a:xfrm>
        </p:spPr>
        <p:txBody>
          <a:bodyPr>
            <a:normAutofit fontScale="90000"/>
          </a:bodyPr>
          <a:lstStyle/>
          <a:p>
            <a:pPr marL="384048" marR="0" lvl="0" indent="-384048" defTabSz="914400" rtl="0" eaLnBrk="1" fontAlgn="auto" latinLnBrk="0" hangingPunct="1">
              <a:lnSpc>
                <a:spcPct val="94000"/>
              </a:lnSpc>
              <a:spcBef>
                <a:spcPts val="1000"/>
              </a:spcBef>
              <a:spcAft>
                <a:spcPts val="200"/>
              </a:spcAft>
              <a:tabLst/>
              <a:defRPr/>
            </a:pPr>
            <a:r>
              <a:rPr kumimoji="0" lang="en-US" altLang="zh-CN" sz="7300"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t>Die </a:t>
            </a:r>
            <a:r>
              <a:rPr lang="en-US" altLang="zh-CN" sz="7300" dirty="0">
                <a:solidFill>
                  <a:srgbClr val="191B0E"/>
                </a:solidFill>
                <a:latin typeface="Times New Roman" panose="02020603050405020304" pitchFamily="18" charset="0"/>
                <a:ea typeface="华文楷体" panose="02010600040101010101" pitchFamily="2" charset="-122"/>
                <a:cs typeface="Times New Roman" panose="02020603050405020304" pitchFamily="18" charset="0"/>
              </a:rPr>
              <a:t>G</a:t>
            </a:r>
            <a:r>
              <a:rPr kumimoji="0" lang="en-US" altLang="zh-CN" sz="7300" b="0" i="0" u="none" strike="noStrike" kern="1200" cap="none" spc="0" normalizeH="0" baseline="0" noProof="0" dirty="0" err="1">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t>ründe</a:t>
            </a:r>
            <a:br>
              <a:rPr kumimoji="0" lang="en-US" altLang="zh-CN" sz="3600"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br>
            <a:endParaRPr lang="zh-CN" altLang="en-US" dirty="0"/>
          </a:p>
        </p:txBody>
      </p:sp>
      <p:sp>
        <p:nvSpPr>
          <p:cNvPr id="3" name="内容占位符 2">
            <a:extLst>
              <a:ext uri="{FF2B5EF4-FFF2-40B4-BE49-F238E27FC236}">
                <a16:creationId xmlns:a16="http://schemas.microsoft.com/office/drawing/2014/main" id="{009B0695-9D51-1338-F623-29512D017BA1}"/>
              </a:ext>
            </a:extLst>
          </p:cNvPr>
          <p:cNvSpPr>
            <a:spLocks noGrp="1"/>
          </p:cNvSpPr>
          <p:nvPr>
            <p:ph idx="1"/>
          </p:nvPr>
        </p:nvSpPr>
        <p:spPr>
          <a:xfrm>
            <a:off x="802640" y="1607820"/>
            <a:ext cx="11267440" cy="4315460"/>
          </a:xfrm>
        </p:spPr>
        <p:txBody>
          <a:bodyPr>
            <a:normAutofit/>
          </a:bodyPr>
          <a:lstStyle/>
          <a:p>
            <a:r>
              <a:rPr lang="de-DE" altLang="zh-CN" sz="3200" dirty="0">
                <a:latin typeface="Times New Roman" panose="02020603050405020304" pitchFamily="18" charset="0"/>
                <a:cs typeface="Times New Roman" panose="02020603050405020304" pitchFamily="18" charset="0"/>
              </a:rPr>
              <a:t>Beschleunigung des Prozesses der Globalisierung   </a:t>
            </a:r>
            <a:r>
              <a:rPr lang="zh-CN" altLang="en-US" dirty="0">
                <a:latin typeface="Times New Roman" panose="02020603050405020304" pitchFamily="18" charset="0"/>
                <a:cs typeface="Times New Roman" panose="02020603050405020304" pitchFamily="18" charset="0"/>
              </a:rPr>
              <a:t>全球化进程加速</a:t>
            </a:r>
            <a:endParaRPr lang="de-DE" altLang="zh-CN" sz="3200" dirty="0">
              <a:latin typeface="Times New Roman" panose="02020603050405020304" pitchFamily="18" charset="0"/>
              <a:cs typeface="Times New Roman" panose="02020603050405020304" pitchFamily="18" charset="0"/>
            </a:endParaRPr>
          </a:p>
          <a:p>
            <a:pPr marL="0" indent="0">
              <a:buNone/>
            </a:pPr>
            <a:endParaRPr lang="de-DE" altLang="zh-CN" sz="2400" dirty="0">
              <a:latin typeface="Times New Roman" panose="02020603050405020304" pitchFamily="18" charset="0"/>
              <a:cs typeface="Times New Roman" panose="02020603050405020304" pitchFamily="18" charset="0"/>
            </a:endParaRPr>
          </a:p>
          <a:p>
            <a:pPr marL="0" indent="0">
              <a:buNone/>
            </a:pPr>
            <a:r>
              <a:rPr lang="de-DE" altLang="zh-CN" sz="2400" dirty="0">
                <a:latin typeface="Times New Roman" panose="02020603050405020304" pitchFamily="18" charset="0"/>
                <a:cs typeface="Times New Roman" panose="02020603050405020304" pitchFamily="18" charset="0"/>
              </a:rPr>
              <a:t>Der Globalisierung folgt ein häufigerer kultureller Austausch. Der gegenseitige Einfluss und die Durchdringung zwischen verschiedenen Kulturen werden immer stärker. Als wichtiges Mittel des interkulturellen Austausches muss die Übersetzung mehr kulturelle Faktoren berücksichtigen.</a:t>
            </a:r>
          </a:p>
          <a:p>
            <a:pPr marL="0" indent="0">
              <a:buNone/>
            </a:pPr>
            <a:r>
              <a:rPr lang="zh-CN" altLang="en-US" dirty="0">
                <a:latin typeface="Times New Roman" panose="02020603050405020304" pitchFamily="18" charset="0"/>
                <a:cs typeface="Times New Roman" panose="02020603050405020304" pitchFamily="18" charset="0"/>
              </a:rPr>
              <a:t>随着全球化的发展，文化交流变得更加频繁，不同文化之间的相互影响和渗透日益加深，翻译作为跨文化交流的重要工具，需要更多地考虑文化因素。</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20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6D06A5AA-87F0-56B9-AD48-D6714659E442}"/>
              </a:ext>
            </a:extLst>
          </p:cNvPr>
          <p:cNvSpPr>
            <a:spLocks noGrp="1"/>
          </p:cNvSpPr>
          <p:nvPr>
            <p:ph idx="1"/>
          </p:nvPr>
        </p:nvSpPr>
        <p:spPr>
          <a:xfrm>
            <a:off x="1320800" y="1310640"/>
            <a:ext cx="10495280" cy="4805680"/>
          </a:xfrm>
        </p:spPr>
        <p:txBody>
          <a:bodyPr/>
          <a:lstStyle/>
          <a:p>
            <a:r>
              <a:rPr lang="de-DE" altLang="zh-CN" sz="3200" dirty="0">
                <a:latin typeface="Times New Roman" panose="02020603050405020304" pitchFamily="18" charset="0"/>
                <a:cs typeface="Times New Roman" panose="02020603050405020304" pitchFamily="18" charset="0"/>
              </a:rPr>
              <a:t>Der Aufstieg der Kulturforschung </a:t>
            </a:r>
            <a:r>
              <a:rPr lang="zh-CN" altLang="en-US" dirty="0">
                <a:latin typeface="Times New Roman" panose="02020603050405020304" pitchFamily="18" charset="0"/>
                <a:cs typeface="Times New Roman" panose="02020603050405020304" pitchFamily="18" charset="0"/>
              </a:rPr>
              <a:t>文化研究的兴起</a:t>
            </a:r>
            <a:endParaRPr lang="de-DE" altLang="zh-CN" sz="3200" dirty="0">
              <a:latin typeface="Times New Roman" panose="02020603050405020304" pitchFamily="18" charset="0"/>
              <a:cs typeface="Times New Roman" panose="02020603050405020304" pitchFamily="18" charset="0"/>
            </a:endParaRPr>
          </a:p>
          <a:p>
            <a:pPr marL="0" indent="0">
              <a:buNone/>
            </a:pPr>
            <a:r>
              <a:rPr lang="de-DE" altLang="zh-CN" sz="2400" dirty="0">
                <a:latin typeface="Times New Roman" panose="02020603050405020304" pitchFamily="18" charset="0"/>
                <a:cs typeface="Times New Roman" panose="02020603050405020304" pitchFamily="18" charset="0"/>
              </a:rPr>
              <a:t>Die Kulturforschung hat sich in der Mitte und im Ende der 20. Jahrhundert stark entwickelt und hat der Übersetzungsforschung neue theoretische Ansichten und Forschungsmethoden geboten. Dadurch werden die Übersetzungsforscher dazu angeregt, sich mit den kulturellen Fragen bei der Übersetzung auseinanderzusetzen.</a:t>
            </a:r>
            <a:r>
              <a:rPr lang="zh-CN" altLang="en-US" sz="2400" dirty="0">
                <a:latin typeface="Times New Roman" panose="02020603050405020304" pitchFamily="18" charset="0"/>
                <a:cs typeface="Times New Roman" panose="02020603050405020304" pitchFamily="18" charset="0"/>
              </a:rPr>
              <a:t> </a:t>
            </a:r>
            <a:endParaRPr lang="en-US" altLang="zh-CN" sz="2400" dirty="0">
              <a:latin typeface="Times New Roman" panose="02020603050405020304" pitchFamily="18" charset="0"/>
              <a:cs typeface="Times New Roman" panose="02020603050405020304" pitchFamily="18" charset="0"/>
            </a:endParaRPr>
          </a:p>
          <a:p>
            <a:pPr marL="0" indent="0">
              <a:buNone/>
            </a:pPr>
            <a:r>
              <a:rPr lang="zh-CN" altLang="en-US" dirty="0">
                <a:latin typeface="Times New Roman" panose="02020603050405020304" pitchFamily="18" charset="0"/>
                <a:cs typeface="Times New Roman" panose="02020603050405020304" pitchFamily="18" charset="0"/>
              </a:rPr>
              <a:t>文化研究在</a:t>
            </a:r>
            <a:r>
              <a:rPr lang="en-US" altLang="zh-CN" dirty="0">
                <a:latin typeface="Times New Roman" panose="02020603050405020304" pitchFamily="18" charset="0"/>
                <a:cs typeface="Times New Roman" panose="02020603050405020304" pitchFamily="18" charset="0"/>
              </a:rPr>
              <a:t>20</a:t>
            </a:r>
            <a:r>
              <a:rPr lang="zh-CN" altLang="en-US" dirty="0">
                <a:latin typeface="Times New Roman" panose="02020603050405020304" pitchFamily="18" charset="0"/>
                <a:cs typeface="Times New Roman" panose="02020603050405020304" pitchFamily="18" charset="0"/>
              </a:rPr>
              <a:t>世纪中后期蓬勃发展，为翻译研究提供了新的理论视角和研究方法，促使翻译研究者关注翻译中的文化问题。</a:t>
            </a:r>
          </a:p>
        </p:txBody>
      </p:sp>
    </p:spTree>
    <p:extLst>
      <p:ext uri="{BB962C8B-B14F-4D97-AF65-F5344CB8AC3E}">
        <p14:creationId xmlns:p14="http://schemas.microsoft.com/office/powerpoint/2010/main" val="1194241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B82BE21-CD80-5981-E8A4-5D6C760CF290}"/>
              </a:ext>
            </a:extLst>
          </p:cNvPr>
          <p:cNvSpPr>
            <a:spLocks noGrp="1"/>
          </p:cNvSpPr>
          <p:nvPr>
            <p:ph idx="1"/>
          </p:nvPr>
        </p:nvSpPr>
        <p:spPr>
          <a:xfrm>
            <a:off x="924560" y="1112520"/>
            <a:ext cx="11267440" cy="4632960"/>
          </a:xfrm>
        </p:spPr>
        <p:txBody>
          <a:bodyPr/>
          <a:lstStyle/>
          <a:p>
            <a:r>
              <a:rPr lang="de-DE" altLang="zh-CN" sz="3200" dirty="0">
                <a:latin typeface="Times New Roman" panose="02020603050405020304" pitchFamily="18" charset="0"/>
                <a:cs typeface="Times New Roman" panose="02020603050405020304" pitchFamily="18" charset="0"/>
              </a:rPr>
              <a:t>Die Vertiefung der Erkenntnis über das Wesen der Übersetzung</a:t>
            </a:r>
          </a:p>
          <a:p>
            <a:pPr marL="0" indent="0">
              <a:buNone/>
            </a:pPr>
            <a:r>
              <a:rPr lang="de-DE" altLang="zh-CN" sz="3200" dirty="0">
                <a:latin typeface="Times New Roman" panose="02020603050405020304" pitchFamily="18" charset="0"/>
                <a:cs typeface="Times New Roman" panose="02020603050405020304" pitchFamily="18" charset="0"/>
              </a:rPr>
              <a:t>    </a:t>
            </a:r>
            <a:r>
              <a:rPr lang="zh-CN" altLang="en-US" dirty="0">
                <a:latin typeface="Times New Roman" panose="02020603050405020304" pitchFamily="18" charset="0"/>
                <a:cs typeface="Times New Roman" panose="02020603050405020304" pitchFamily="18" charset="0"/>
              </a:rPr>
              <a:t>对翻译本质认识的深化</a:t>
            </a:r>
            <a:endParaRPr lang="de-DE" altLang="zh-CN" dirty="0">
              <a:latin typeface="Times New Roman" panose="02020603050405020304" pitchFamily="18" charset="0"/>
              <a:cs typeface="Times New Roman" panose="02020603050405020304" pitchFamily="18" charset="0"/>
            </a:endParaRPr>
          </a:p>
          <a:p>
            <a:pPr marL="0" indent="0">
              <a:buNone/>
            </a:pPr>
            <a:r>
              <a:rPr lang="de-DE" altLang="zh-CN" dirty="0">
                <a:latin typeface="Times New Roman" panose="02020603050405020304" pitchFamily="18" charset="0"/>
                <a:cs typeface="Times New Roman" panose="02020603050405020304" pitchFamily="18" charset="0"/>
              </a:rPr>
              <a:t> </a:t>
            </a:r>
            <a:r>
              <a:rPr lang="de-DE" altLang="zh-CN" sz="2400" dirty="0">
                <a:latin typeface="Times New Roman" panose="02020603050405020304" pitchFamily="18" charset="0"/>
                <a:cs typeface="Times New Roman" panose="02020603050405020304" pitchFamily="18" charset="0"/>
              </a:rPr>
              <a:t>Mit dem Fortschreiten der Forschung haben die Menschen allmählich erkannt, dass die Übersetzung nicht einfach eine sprachliche Umwandlung ist, sondern vielmehr ein Austausch und eine Übertragung von Kultur darstellt. Die Behandlung von kulturellen Informationen im Übersetzungsprozess ist von entscheidender Bedeutung.</a:t>
            </a:r>
            <a:r>
              <a:rPr lang="zh-CN" altLang="en-US" sz="2400" dirty="0">
                <a:latin typeface="Times New Roman" panose="02020603050405020304" pitchFamily="18" charset="0"/>
                <a:cs typeface="Times New Roman" panose="02020603050405020304" pitchFamily="18" charset="0"/>
              </a:rPr>
              <a:t> </a:t>
            </a:r>
            <a:endParaRPr lang="en-US" altLang="zh-CN" sz="2400" dirty="0">
              <a:latin typeface="Times New Roman" panose="02020603050405020304" pitchFamily="18" charset="0"/>
              <a:cs typeface="Times New Roman" panose="02020603050405020304" pitchFamily="18" charset="0"/>
            </a:endParaRPr>
          </a:p>
          <a:p>
            <a:pPr marL="0" indent="0">
              <a:buNone/>
            </a:pPr>
            <a:r>
              <a:rPr lang="zh-CN" altLang="en-US" dirty="0">
                <a:latin typeface="Times New Roman" panose="02020603050405020304" pitchFamily="18" charset="0"/>
                <a:cs typeface="Times New Roman" panose="02020603050405020304" pitchFamily="18" charset="0"/>
              </a:rPr>
              <a:t>随着研究的深入，人们逐渐认识到翻译不仅仅是语言转换，更是文化的传递和交流，翻译过程中文化信息的处理至关重要。</a:t>
            </a:r>
          </a:p>
        </p:txBody>
      </p:sp>
    </p:spTree>
    <p:extLst>
      <p:ext uri="{BB962C8B-B14F-4D97-AF65-F5344CB8AC3E}">
        <p14:creationId xmlns:p14="http://schemas.microsoft.com/office/powerpoint/2010/main" val="357833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91247F-0416-5B67-B03F-AD725EBD20D3}"/>
              </a:ext>
            </a:extLst>
          </p:cNvPr>
          <p:cNvSpPr>
            <a:spLocks noGrp="1"/>
          </p:cNvSpPr>
          <p:nvPr>
            <p:ph type="title"/>
          </p:nvPr>
        </p:nvSpPr>
        <p:spPr>
          <a:xfrm>
            <a:off x="792480" y="411480"/>
            <a:ext cx="11501120" cy="782320"/>
          </a:xfrm>
        </p:spPr>
        <p:txBody>
          <a:bodyPr>
            <a:normAutofit fontScale="90000"/>
          </a:bodyPr>
          <a:lstStyle/>
          <a:p>
            <a:pPr marL="384048" lvl="0" indent="-384048">
              <a:lnSpc>
                <a:spcPct val="94000"/>
              </a:lnSpc>
              <a:spcBef>
                <a:spcPts val="1000"/>
              </a:spcBef>
              <a:spcAft>
                <a:spcPts val="200"/>
              </a:spcAft>
              <a:defRPr/>
            </a:pPr>
            <a:r>
              <a:rPr kumimoji="0" lang="de-DE" altLang="zh-CN" sz="5300"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t>Die Manifestationen in der </a:t>
            </a:r>
            <a:r>
              <a:rPr lang="de-DE" altLang="zh-CN" sz="4900" dirty="0">
                <a:solidFill>
                  <a:srgbClr val="191B0E"/>
                </a:solidFill>
                <a:latin typeface="Times New Roman" panose="02020603050405020304" pitchFamily="18" charset="0"/>
                <a:cs typeface="Times New Roman" panose="02020603050405020304" pitchFamily="18" charset="0"/>
              </a:rPr>
              <a:t>Übersetzungspraxis</a:t>
            </a:r>
            <a:br>
              <a:rPr kumimoji="0" lang="de-DE" altLang="zh-CN" b="0" i="0" u="none" strike="noStrike" kern="1200" cap="none" spc="0" normalizeH="0" baseline="0" noProof="0" dirty="0">
                <a:ln>
                  <a:noFill/>
                </a:ln>
                <a:solidFill>
                  <a:srgbClr val="191B0E"/>
                </a:solidFill>
                <a:effectLst/>
                <a:uLnTx/>
                <a:uFillTx/>
                <a:latin typeface="Times New Roman" panose="02020603050405020304" pitchFamily="18" charset="0"/>
                <a:ea typeface="华文楷体" panose="02010600040101010101" pitchFamily="2" charset="-122"/>
                <a:cs typeface="Times New Roman" panose="02020603050405020304" pitchFamily="18" charset="0"/>
              </a:rPr>
            </a:br>
            <a:endParaRPr lang="zh-CN" altLang="en-US" dirty="0"/>
          </a:p>
        </p:txBody>
      </p:sp>
      <p:sp>
        <p:nvSpPr>
          <p:cNvPr id="3" name="内容占位符 2">
            <a:extLst>
              <a:ext uri="{FF2B5EF4-FFF2-40B4-BE49-F238E27FC236}">
                <a16:creationId xmlns:a16="http://schemas.microsoft.com/office/drawing/2014/main" id="{F5A90E04-0610-9C7A-180C-B718D132FACA}"/>
              </a:ext>
            </a:extLst>
          </p:cNvPr>
          <p:cNvSpPr>
            <a:spLocks noGrp="1"/>
          </p:cNvSpPr>
          <p:nvPr>
            <p:ph idx="1"/>
          </p:nvPr>
        </p:nvSpPr>
        <p:spPr>
          <a:xfrm>
            <a:off x="1295400" y="1788160"/>
            <a:ext cx="10673080" cy="4267200"/>
          </a:xfrm>
        </p:spPr>
        <p:txBody>
          <a:bodyPr/>
          <a:lstStyle/>
          <a:p>
            <a:r>
              <a:rPr lang="zh-CN" altLang="en-US" sz="2800" dirty="0"/>
              <a:t>节气 （如立秋）</a:t>
            </a:r>
            <a:endParaRPr lang="en-US" altLang="zh-CN" sz="2800" dirty="0"/>
          </a:p>
          <a:p>
            <a:r>
              <a:rPr lang="zh-CN" altLang="en-US" sz="2800" b="1" dirty="0"/>
              <a:t>直译</a:t>
            </a:r>
            <a:r>
              <a:rPr lang="zh-CN" altLang="en-US" sz="2800" dirty="0"/>
              <a:t>：</a:t>
            </a:r>
            <a:r>
              <a:rPr lang="en-US" altLang="zh-CN" sz="2800" dirty="0" err="1">
                <a:latin typeface="Times New Roman" panose="02020603050405020304" pitchFamily="18" charset="0"/>
                <a:cs typeface="Times New Roman" panose="02020603050405020304" pitchFamily="18" charset="0"/>
              </a:rPr>
              <a:t>solartermine</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z.B.</a:t>
            </a:r>
            <a:r>
              <a:rPr lang="en-US" altLang="zh-CN" sz="2800" dirty="0">
                <a:latin typeface="Times New Roman" panose="02020603050405020304" pitchFamily="18" charset="0"/>
                <a:cs typeface="Times New Roman" panose="02020603050405020304" pitchFamily="18" charset="0"/>
              </a:rPr>
              <a:t> </a:t>
            </a:r>
            <a:r>
              <a:rPr lang="en-US" altLang="zh-CN" sz="2800" dirty="0" err="1">
                <a:latin typeface="Times New Roman" panose="02020603050405020304" pitchFamily="18" charset="0"/>
                <a:cs typeface="Times New Roman" panose="02020603050405020304" pitchFamily="18" charset="0"/>
              </a:rPr>
              <a:t>Beginn</a:t>
            </a:r>
            <a:r>
              <a:rPr lang="en-US" altLang="zh-CN" sz="2800" dirty="0">
                <a:latin typeface="Times New Roman" panose="02020603050405020304" pitchFamily="18" charset="0"/>
                <a:cs typeface="Times New Roman" panose="02020603050405020304" pitchFamily="18" charset="0"/>
              </a:rPr>
              <a:t> des </a:t>
            </a:r>
            <a:r>
              <a:rPr lang="en-US" altLang="zh-CN" sz="2800" dirty="0" err="1">
                <a:latin typeface="Times New Roman" panose="02020603050405020304" pitchFamily="18" charset="0"/>
                <a:cs typeface="Times New Roman" panose="02020603050405020304" pitchFamily="18" charset="0"/>
              </a:rPr>
              <a:t>herbstes</a:t>
            </a:r>
            <a:r>
              <a:rPr lang="en-US" altLang="zh-CN" sz="2800" dirty="0">
                <a:latin typeface="Times New Roman" panose="02020603050405020304" pitchFamily="18" charset="0"/>
                <a:cs typeface="Times New Roman" panose="02020603050405020304" pitchFamily="18" charset="0"/>
              </a:rPr>
              <a:t>)</a:t>
            </a:r>
          </a:p>
          <a:p>
            <a:r>
              <a:rPr lang="zh-CN" altLang="en-US" sz="2800" b="1" dirty="0">
                <a:latin typeface="Times New Roman" panose="02020603050405020304" pitchFamily="18" charset="0"/>
                <a:cs typeface="Times New Roman" panose="02020603050405020304" pitchFamily="18" charset="0"/>
              </a:rPr>
              <a:t>问题</a:t>
            </a:r>
            <a:r>
              <a:rPr lang="zh-CN" altLang="en-US" sz="2800" dirty="0">
                <a:latin typeface="Times New Roman" panose="02020603050405020304" pitchFamily="18" charset="0"/>
                <a:cs typeface="Times New Roman" panose="02020603050405020304" pitchFamily="18" charset="0"/>
              </a:rPr>
              <a:t>：德语中无对应概念，容易被误解为单纯天文术语，忽略与农耕文化的关联。</a:t>
            </a:r>
            <a:endParaRPr lang="en-US" altLang="zh-CN" sz="2800" dirty="0">
              <a:latin typeface="Times New Roman" panose="02020603050405020304" pitchFamily="18" charset="0"/>
              <a:cs typeface="Times New Roman" panose="02020603050405020304" pitchFamily="18" charset="0"/>
            </a:endParaRPr>
          </a:p>
          <a:p>
            <a:r>
              <a:rPr lang="zh-CN" altLang="en-US" sz="2800" b="1" dirty="0">
                <a:latin typeface="Times New Roman" panose="02020603050405020304" pitchFamily="18" charset="0"/>
                <a:cs typeface="Times New Roman" panose="02020603050405020304" pitchFamily="18" charset="0"/>
              </a:rPr>
              <a:t>文化转向策略</a:t>
            </a:r>
            <a:r>
              <a:rPr lang="zh-CN" altLang="en-US" sz="2800" dirty="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pPr marL="0" indent="0">
              <a:buNone/>
            </a:pPr>
            <a:r>
              <a:rPr lang="de-DE" altLang="zh-CN" sz="2800" dirty="0">
                <a:latin typeface="Times New Roman" panose="02020603050405020304" pitchFamily="18" charset="0"/>
                <a:cs typeface="Times New Roman" panose="02020603050405020304" pitchFamily="18" charset="0"/>
              </a:rPr>
              <a:t>Solartermin</a:t>
            </a:r>
            <a:r>
              <a:rPr lang="en-US" altLang="zh-CN" sz="2800" dirty="0">
                <a:latin typeface="Times New Roman" panose="02020603050405020304" pitchFamily="18" charset="0"/>
                <a:cs typeface="Times New Roman" panose="02020603050405020304" pitchFamily="18" charset="0"/>
              </a:rPr>
              <a:t>e</a:t>
            </a:r>
            <a:r>
              <a:rPr lang="de-DE" altLang="zh-CN" sz="2800" dirty="0">
                <a:latin typeface="Times New Roman" panose="02020603050405020304" pitchFamily="18" charset="0"/>
                <a:cs typeface="Times New Roman" panose="02020603050405020304" pitchFamily="18" charset="0"/>
              </a:rPr>
              <a:t> (24 traditionelle chinesische Zeitabschnitte, die landwirtschaftliche und kulturelle Aktivitäten steuern)</a:t>
            </a:r>
            <a:endParaRPr lang="zh-CN"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274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1BD3442-F5BC-E2A0-FB59-6B00C0E32B94}"/>
              </a:ext>
            </a:extLst>
          </p:cNvPr>
          <p:cNvSpPr>
            <a:spLocks noGrp="1"/>
          </p:cNvSpPr>
          <p:nvPr>
            <p:ph idx="1"/>
          </p:nvPr>
        </p:nvSpPr>
        <p:spPr>
          <a:xfrm>
            <a:off x="1493520" y="1361440"/>
            <a:ext cx="9601200" cy="3581400"/>
          </a:xfrm>
        </p:spPr>
        <p:txBody>
          <a:bodyPr/>
          <a:lstStyle/>
          <a:p>
            <a:r>
              <a:rPr lang="en-US" altLang="zh-CN" sz="2800" dirty="0" err="1">
                <a:latin typeface="Times New Roman" panose="02020603050405020304" pitchFamily="18" charset="0"/>
                <a:cs typeface="Times New Roman" panose="02020603050405020304" pitchFamily="18" charset="0"/>
              </a:rPr>
              <a:t>Verschlimmbessern</a:t>
            </a:r>
            <a:endParaRPr lang="en-US" altLang="zh-CN" sz="2800" dirty="0">
              <a:latin typeface="Times New Roman" panose="02020603050405020304" pitchFamily="18" charset="0"/>
              <a:cs typeface="Times New Roman" panose="02020603050405020304" pitchFamily="18" charset="0"/>
            </a:endParaRPr>
          </a:p>
          <a:p>
            <a:r>
              <a:rPr lang="zh-CN" altLang="en-US" sz="2800" b="1" dirty="0"/>
              <a:t>直译</a:t>
            </a:r>
            <a:r>
              <a:rPr lang="zh-CN" altLang="en-US" sz="2800" dirty="0"/>
              <a:t>：把</a:t>
            </a:r>
            <a:r>
              <a:rPr lang="en-US" altLang="zh-CN" sz="2800" dirty="0"/>
              <a:t>…</a:t>
            </a:r>
            <a:r>
              <a:rPr lang="zh-CN" altLang="en-US" sz="2800" dirty="0"/>
              <a:t>越改越糟</a:t>
            </a:r>
            <a:endParaRPr lang="en-US" altLang="zh-CN" sz="2800" dirty="0"/>
          </a:p>
          <a:p>
            <a:r>
              <a:rPr lang="zh-CN" altLang="en-US" sz="2800" b="1" dirty="0"/>
              <a:t>问题</a:t>
            </a:r>
            <a:r>
              <a:rPr lang="zh-CN" altLang="en-US" sz="2800" dirty="0"/>
              <a:t>：德语中该词幽默表达“本想改进却弄巧成拙”，中文直译失去该语言的趣味性</a:t>
            </a:r>
            <a:endParaRPr lang="en-US" altLang="zh-CN" sz="2800" dirty="0"/>
          </a:p>
          <a:p>
            <a:r>
              <a:rPr lang="zh-CN" altLang="en-US" sz="2800" b="1" dirty="0"/>
              <a:t>文化转向策略</a:t>
            </a:r>
            <a:r>
              <a:rPr lang="zh-CN" altLang="en-US" sz="2800" dirty="0"/>
              <a:t>：</a:t>
            </a:r>
            <a:endParaRPr lang="en-US" altLang="zh-CN" sz="2800" dirty="0"/>
          </a:p>
          <a:p>
            <a:pPr marL="0" indent="0">
              <a:buNone/>
            </a:pPr>
            <a:r>
              <a:rPr lang="zh-CN" altLang="en-US" sz="2800" dirty="0"/>
              <a:t>好心办坏事</a:t>
            </a:r>
          </a:p>
        </p:txBody>
      </p:sp>
    </p:spTree>
    <p:extLst>
      <p:ext uri="{BB962C8B-B14F-4D97-AF65-F5344CB8AC3E}">
        <p14:creationId xmlns:p14="http://schemas.microsoft.com/office/powerpoint/2010/main" val="1670987006"/>
      </p:ext>
    </p:extLst>
  </p:cSld>
  <p:clrMapOvr>
    <a:masterClrMapping/>
  </p:clrMapOvr>
</p:sld>
</file>

<file path=ppt/theme/theme1.xml><?xml version="1.0" encoding="utf-8"?>
<a:theme xmlns:a="http://schemas.openxmlformats.org/drawingml/2006/main" name="剪切">
  <a:themeElements>
    <a:clrScheme name="剪切">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剪切">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剪切">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剪切</Template>
  <TotalTime>113</TotalTime>
  <Words>785</Words>
  <Application>Microsoft Office PowerPoint</Application>
  <PresentationFormat>宽屏</PresentationFormat>
  <Paragraphs>64</Paragraphs>
  <Slides>12</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12</vt:i4>
      </vt:variant>
    </vt:vector>
  </HeadingPairs>
  <TitlesOfParts>
    <vt:vector size="15" baseType="lpstr">
      <vt:lpstr>Franklin Gothic Book</vt:lpstr>
      <vt:lpstr>Times New Roman</vt:lpstr>
      <vt:lpstr>剪切</vt:lpstr>
      <vt:lpstr>Kulturelle wende</vt:lpstr>
      <vt:lpstr>Katalog</vt:lpstr>
      <vt:lpstr>Definition </vt:lpstr>
      <vt:lpstr>PowerPoint 演示文稿</vt:lpstr>
      <vt:lpstr>Die Gründe </vt:lpstr>
      <vt:lpstr>PowerPoint 演示文稿</vt:lpstr>
      <vt:lpstr>PowerPoint 演示文稿</vt:lpstr>
      <vt:lpstr>Die Manifestationen in der Übersetzungspraxis </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冰颖 刘</dc:creator>
  <cp:lastModifiedBy>冰颖 刘</cp:lastModifiedBy>
  <cp:revision>2</cp:revision>
  <dcterms:created xsi:type="dcterms:W3CDTF">2025-04-09T11:42:11Z</dcterms:created>
  <dcterms:modified xsi:type="dcterms:W3CDTF">2025-04-09T13:35:37Z</dcterms:modified>
</cp:coreProperties>
</file>