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8" r:id="rId6"/>
    <p:sldId id="261" r:id="rId7"/>
    <p:sldId id="269" r:id="rId8"/>
    <p:sldId id="262" r:id="rId9"/>
    <p:sldId id="270" r:id="rId10"/>
    <p:sldId id="266" r:id="rId11"/>
    <p:sldId id="265" r:id="rId12"/>
    <p:sldId id="272" r:id="rId13"/>
    <p:sldId id="273" r:id="rId14"/>
    <p:sldId id="274" r:id="rId15"/>
    <p:sldId id="275" r:id="rId16"/>
    <p:sldId id="276" r:id="rId17"/>
    <p:sldId id="277" r:id="rId18"/>
    <p:sldId id="27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B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8"/>
    <p:restoredTop sz="94659"/>
  </p:normalViewPr>
  <p:slideViewPr>
    <p:cSldViewPr snapToGrid="0" snapToObjects="1">
      <p:cViewPr varScale="1">
        <p:scale>
          <a:sx n="67" d="100"/>
          <a:sy n="67" d="100"/>
        </p:scale>
        <p:origin x="4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FB73A-8C2B-F042-BFED-8E9BC3020D72}" type="datetimeFigureOut">
              <a:rPr kumimoji="1" lang="zh-CN" altLang="en-US" smtClean="0"/>
              <a:t>2022/3/3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9EAAB-1021-C349-BB54-F3B029F995C7}" type="slidenum">
              <a:rPr kumimoji="1" lang="zh-CN" altLang="en-US" smtClean="0"/>
              <a:t>‹#›</a:t>
            </a:fld>
            <a:endParaRPr kumimoji="1" lang="zh-CN" altLang="en-US"/>
          </a:p>
        </p:txBody>
      </p:sp>
    </p:spTree>
    <p:extLst>
      <p:ext uri="{BB962C8B-B14F-4D97-AF65-F5344CB8AC3E}">
        <p14:creationId xmlns:p14="http://schemas.microsoft.com/office/powerpoint/2010/main" val="198362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37855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69398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54760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21101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11474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92228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26946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204153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72389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79953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2D6EBC2-8EF4-5745-A7E6-C254FEEAD67A}" type="datetimeFigureOut">
              <a:rPr kumimoji="1" lang="zh-CN" altLang="en-US" smtClean="0"/>
              <a:t>2022/3/3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76503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6EBC2-8EF4-5745-A7E6-C254FEEAD67A}" type="datetimeFigureOut">
              <a:rPr kumimoji="1" lang="zh-CN" altLang="en-US" smtClean="0"/>
              <a:t>2022/3/3</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532848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f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9905821-48CF-4B40-8166-F7F93AAE0A8B}"/>
              </a:ext>
            </a:extLst>
          </p:cNvPr>
          <p:cNvSpPr txBox="1"/>
          <p:nvPr/>
        </p:nvSpPr>
        <p:spPr>
          <a:xfrm>
            <a:off x="481625" y="2318453"/>
            <a:ext cx="4094592" cy="1938992"/>
          </a:xfrm>
          <a:prstGeom prst="rect">
            <a:avLst/>
          </a:prstGeom>
          <a:noFill/>
        </p:spPr>
        <p:txBody>
          <a:bodyPr wrap="square" rtlCol="0">
            <a:spAutoFit/>
          </a:bodyPr>
          <a:lstStyle/>
          <a:p>
            <a:pPr algn="ctr"/>
            <a:r>
              <a:rPr lang="en-US" altLang="zh-CN" sz="4000" dirty="0">
                <a:solidFill>
                  <a:schemeClr val="bg1"/>
                </a:solidFill>
                <a:latin typeface="Bodoni MT" panose="02070603080606020203" pitchFamily="18" charset="0"/>
              </a:rPr>
              <a:t>Fengshui in </a:t>
            </a:r>
          </a:p>
          <a:p>
            <a:pPr algn="ctr"/>
            <a:r>
              <a:rPr lang="en-US" altLang="zh-CN" sz="4000" dirty="0">
                <a:solidFill>
                  <a:schemeClr val="bg1"/>
                </a:solidFill>
                <a:latin typeface="Bodoni MT" panose="02070603080606020203" pitchFamily="18" charset="0"/>
              </a:rPr>
              <a:t>Chinese </a:t>
            </a:r>
          </a:p>
          <a:p>
            <a:pPr algn="ctr"/>
            <a:r>
              <a:rPr lang="en-US" altLang="zh-CN" sz="4000" dirty="0">
                <a:solidFill>
                  <a:schemeClr val="bg1"/>
                </a:solidFill>
                <a:latin typeface="Bodoni MT" panose="02070603080606020203" pitchFamily="18" charset="0"/>
              </a:rPr>
              <a:t>Architecture</a:t>
            </a:r>
            <a:endParaRPr lang="zh-CN" altLang="en-US" sz="4000" dirty="0">
              <a:solidFill>
                <a:schemeClr val="bg1"/>
              </a:solidFill>
              <a:latin typeface="Bodoni MT" panose="02070603080606020203" pitchFamily="18" charset="0"/>
            </a:endParaRPr>
          </a:p>
        </p:txBody>
      </p:sp>
      <p:pic>
        <p:nvPicPr>
          <p:cNvPr id="5" name="图片 4">
            <a:extLst>
              <a:ext uri="{FF2B5EF4-FFF2-40B4-BE49-F238E27FC236}">
                <a16:creationId xmlns:a16="http://schemas.microsoft.com/office/drawing/2014/main" id="{E12FEF4A-06B6-4400-B082-59F8B3E0B38D}"/>
              </a:ext>
            </a:extLst>
          </p:cNvPr>
          <p:cNvPicPr>
            <a:picLocks noChangeAspect="1"/>
          </p:cNvPicPr>
          <p:nvPr/>
        </p:nvPicPr>
        <p:blipFill>
          <a:blip r:embed="rId2"/>
          <a:stretch>
            <a:fillRect/>
          </a:stretch>
        </p:blipFill>
        <p:spPr>
          <a:xfrm>
            <a:off x="4839241" y="1378950"/>
            <a:ext cx="7058304" cy="4702595"/>
          </a:xfrm>
          <a:prstGeom prst="rect">
            <a:avLst/>
          </a:prstGeom>
          <a:effectLst>
            <a:softEdge rad="101600"/>
          </a:effectLst>
        </p:spPr>
      </p:pic>
    </p:spTree>
    <p:extLst>
      <p:ext uri="{BB962C8B-B14F-4D97-AF65-F5344CB8AC3E}">
        <p14:creationId xmlns:p14="http://schemas.microsoft.com/office/powerpoint/2010/main" val="28831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0"/>
            <a:ext cx="12192000" cy="1419849"/>
          </a:xfrm>
          <a:prstGeom prst="rect">
            <a:avLst/>
          </a:prstGeom>
        </p:spPr>
      </p:pic>
      <p:sp>
        <p:nvSpPr>
          <p:cNvPr id="5" name="文本框 4">
            <a:extLst>
              <a:ext uri="{FF2B5EF4-FFF2-40B4-BE49-F238E27FC236}">
                <a16:creationId xmlns:a16="http://schemas.microsoft.com/office/drawing/2014/main" id="{2134028E-05BD-4FC9-B686-FF8C8A5DBBB3}"/>
              </a:ext>
            </a:extLst>
          </p:cNvPr>
          <p:cNvSpPr txBox="1"/>
          <p:nvPr/>
        </p:nvSpPr>
        <p:spPr>
          <a:xfrm>
            <a:off x="1404605" y="2546940"/>
            <a:ext cx="4603898" cy="2308324"/>
          </a:xfrm>
          <a:prstGeom prst="rect">
            <a:avLst/>
          </a:prstGeom>
          <a:noFill/>
        </p:spPr>
        <p:txBody>
          <a:bodyPr wrap="square" rtlCol="0">
            <a:spAutoFit/>
          </a:bodyPr>
          <a:lstStyle/>
          <a:p>
            <a:r>
              <a:rPr lang="en-US" altLang="zh-CN" sz="2400" dirty="0">
                <a:solidFill>
                  <a:schemeClr val="bg1"/>
                </a:solidFill>
              </a:rPr>
              <a:t>As Fengshui is a complicated theory, here we only list some major principles which we need to pay attention to when we select a site or build an architecture.</a:t>
            </a:r>
            <a:endParaRPr lang="zh-CN" altLang="en-US" sz="2400" dirty="0">
              <a:solidFill>
                <a:schemeClr val="bg1"/>
              </a:solidFill>
            </a:endParaRPr>
          </a:p>
        </p:txBody>
      </p:sp>
      <p:sp>
        <p:nvSpPr>
          <p:cNvPr id="6" name="文本框 5">
            <a:extLst>
              <a:ext uri="{FF2B5EF4-FFF2-40B4-BE49-F238E27FC236}">
                <a16:creationId xmlns:a16="http://schemas.microsoft.com/office/drawing/2014/main" id="{454C2C7F-B5ED-44D1-8CE5-4C661CF337AC}"/>
              </a:ext>
            </a:extLst>
          </p:cNvPr>
          <p:cNvSpPr txBox="1"/>
          <p:nvPr/>
        </p:nvSpPr>
        <p:spPr>
          <a:xfrm>
            <a:off x="7088374" y="2189864"/>
            <a:ext cx="4146697" cy="3693319"/>
          </a:xfrm>
          <a:prstGeom prst="rect">
            <a:avLst/>
          </a:prstGeom>
          <a:noFill/>
        </p:spPr>
        <p:txBody>
          <a:bodyPr wrap="square" rtlCol="0">
            <a:spAutoFit/>
          </a:bodyPr>
          <a:lstStyle/>
          <a:p>
            <a:pPr marL="342900" indent="-342900">
              <a:buAutoNum type="alphaUcPeriod"/>
            </a:pPr>
            <a:r>
              <a:rPr lang="en-US" altLang="zh-CN" sz="2400" dirty="0">
                <a:solidFill>
                  <a:schemeClr val="bg1"/>
                </a:solidFill>
              </a:rPr>
              <a:t>In accordance with local conditions </a:t>
            </a:r>
            <a:r>
              <a:rPr lang="zh-CN" altLang="en-US" sz="2400" dirty="0">
                <a:solidFill>
                  <a:schemeClr val="bg1"/>
                </a:solidFill>
              </a:rPr>
              <a:t>因地制宜</a:t>
            </a:r>
            <a:endParaRPr lang="en-US" altLang="zh-CN" sz="2400" dirty="0">
              <a:solidFill>
                <a:schemeClr val="bg1"/>
              </a:solidFill>
            </a:endParaRPr>
          </a:p>
          <a:p>
            <a:pPr marL="342900" indent="-342900">
              <a:buAutoNum type="alphaUcPeriod"/>
            </a:pPr>
            <a:r>
              <a:rPr lang="en-US" altLang="zh-CN" sz="2400" dirty="0">
                <a:solidFill>
                  <a:schemeClr val="bg1"/>
                </a:solidFill>
              </a:rPr>
              <a:t>Leaning against mountains and facing rivers </a:t>
            </a:r>
            <a:r>
              <a:rPr lang="zh-CN" altLang="en-US" sz="2400" dirty="0">
                <a:solidFill>
                  <a:schemeClr val="bg1"/>
                </a:solidFill>
              </a:rPr>
              <a:t>依山傍水</a:t>
            </a:r>
            <a:r>
              <a:rPr lang="en-US" altLang="zh-CN" sz="2400" dirty="0">
                <a:solidFill>
                  <a:schemeClr val="bg1"/>
                </a:solidFill>
              </a:rPr>
              <a:t>  </a:t>
            </a:r>
          </a:p>
          <a:p>
            <a:pPr marL="342900" indent="-342900">
              <a:buAutoNum type="alphaUcPeriod"/>
            </a:pPr>
            <a:r>
              <a:rPr lang="en-GB" altLang="zh-CN" sz="2400" dirty="0">
                <a:solidFill>
                  <a:schemeClr val="bg1"/>
                </a:solidFill>
              </a:rPr>
              <a:t>Facing south </a:t>
            </a:r>
            <a:r>
              <a:rPr lang="zh-CN" altLang="en-US" sz="2400" dirty="0">
                <a:solidFill>
                  <a:schemeClr val="bg1"/>
                </a:solidFill>
              </a:rPr>
              <a:t>坐北朝南</a:t>
            </a:r>
            <a:endParaRPr lang="en-US" altLang="zh-CN" sz="2400" dirty="0">
              <a:solidFill>
                <a:schemeClr val="bg1"/>
              </a:solidFill>
            </a:endParaRPr>
          </a:p>
          <a:p>
            <a:pPr marL="342900" indent="-342900">
              <a:buAutoNum type="alphaUcPeriod"/>
            </a:pPr>
            <a:r>
              <a:rPr lang="en-US" altLang="zh-CN" sz="2400" dirty="0">
                <a:solidFill>
                  <a:schemeClr val="bg1"/>
                </a:solidFill>
              </a:rPr>
              <a:t>Moderate size and middle situation </a:t>
            </a:r>
            <a:r>
              <a:rPr lang="zh-CN" altLang="en-US" sz="2400" dirty="0">
                <a:solidFill>
                  <a:schemeClr val="bg1"/>
                </a:solidFill>
              </a:rPr>
              <a:t>中庸之道</a:t>
            </a:r>
            <a:endParaRPr lang="en-US" altLang="zh-CN" sz="2400" dirty="0">
              <a:solidFill>
                <a:schemeClr val="bg1"/>
              </a:solidFill>
            </a:endParaRPr>
          </a:p>
          <a:p>
            <a:pPr marL="342900" indent="-342900">
              <a:buAutoNum type="alphaUcPeriod"/>
            </a:pPr>
            <a:r>
              <a:rPr lang="en-GB" altLang="zh-CN" sz="2400" dirty="0">
                <a:solidFill>
                  <a:schemeClr val="bg1"/>
                </a:solidFill>
              </a:rPr>
              <a:t>Taking advantage of </a:t>
            </a:r>
            <a:r>
              <a:rPr lang="en-GB" altLang="zh-CN" sz="2400" dirty="0">
                <a:solidFill>
                  <a:srgbClr val="C00000"/>
                </a:solidFill>
              </a:rPr>
              <a:t>qi    </a:t>
            </a:r>
            <a:r>
              <a:rPr lang="zh-CN" altLang="en-US" sz="2400" dirty="0">
                <a:solidFill>
                  <a:schemeClr val="bg1"/>
                </a:solidFill>
              </a:rPr>
              <a:t>本原</a:t>
            </a:r>
            <a:endParaRPr lang="en-US" altLang="zh-CN" sz="2400" dirty="0">
              <a:solidFill>
                <a:schemeClr val="bg1"/>
              </a:solidFill>
            </a:endParaRPr>
          </a:p>
          <a:p>
            <a:pPr marL="342900" indent="-342900">
              <a:buAutoNum type="alphaUcPeriod"/>
            </a:pPr>
            <a:endParaRPr lang="zh-CN" altLang="en-US" dirty="0">
              <a:solidFill>
                <a:schemeClr val="bg1"/>
              </a:solidFill>
            </a:endParaRPr>
          </a:p>
        </p:txBody>
      </p:sp>
    </p:spTree>
    <p:extLst>
      <p:ext uri="{BB962C8B-B14F-4D97-AF65-F5344CB8AC3E}">
        <p14:creationId xmlns:p14="http://schemas.microsoft.com/office/powerpoint/2010/main" val="118317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38150" y="500390"/>
            <a:ext cx="6705600" cy="523220"/>
          </a:xfrm>
          <a:prstGeom prst="rect">
            <a:avLst/>
          </a:prstGeom>
          <a:noFill/>
        </p:spPr>
        <p:txBody>
          <a:bodyPr wrap="square" rtlCol="0">
            <a:spAutoFit/>
          </a:bodyPr>
          <a:lstStyle/>
          <a:p>
            <a:r>
              <a:rPr lang="en-US" altLang="zh-CN" sz="2800" dirty="0">
                <a:solidFill>
                  <a:schemeClr val="bg1"/>
                </a:solidFill>
              </a:rPr>
              <a:t>A. In accordance with local conditions</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066800" y="1457325"/>
            <a:ext cx="9563100" cy="3785652"/>
          </a:xfrm>
          <a:prstGeom prst="rect">
            <a:avLst/>
          </a:prstGeom>
          <a:noFill/>
        </p:spPr>
        <p:txBody>
          <a:bodyPr wrap="square" rtlCol="0">
            <a:spAutoFit/>
          </a:bodyPr>
          <a:lstStyle/>
          <a:p>
            <a:r>
              <a:rPr lang="en-US" altLang="zh-CN" sz="2400" dirty="0">
                <a:solidFill>
                  <a:schemeClr val="bg1"/>
                </a:solidFill>
              </a:rPr>
              <a:t>‘In accordance with local </a:t>
            </a:r>
            <a:r>
              <a:rPr lang="en-US" altLang="zh-CN" sz="2400" dirty="0" err="1">
                <a:solidFill>
                  <a:schemeClr val="bg1"/>
                </a:solidFill>
              </a:rPr>
              <a:t>conditions’is</a:t>
            </a:r>
            <a:r>
              <a:rPr lang="en-US" altLang="zh-CN" sz="2400" dirty="0">
                <a:solidFill>
                  <a:schemeClr val="bg1"/>
                </a:solidFill>
              </a:rPr>
              <a:t> to adopt a lifestyle suitable to nature, based on the objectivity of the environment. China is a vast country with a wide range of climates, different soils and various forms of architectures. In Northwest China where is dry, people live in cave-dwellings. The southwest is wet and rainy where has many insects and beasts, people take the bamboo-cottages to live. In addition, the </a:t>
            </a:r>
            <a:r>
              <a:rPr lang="en-US" altLang="zh-CN" sz="2400" dirty="0">
                <a:solidFill>
                  <a:srgbClr val="C00000"/>
                </a:solidFill>
              </a:rPr>
              <a:t>Mongolian </a:t>
            </a:r>
            <a:r>
              <a:rPr lang="en-US" altLang="zh-CN" sz="2400" dirty="0">
                <a:solidFill>
                  <a:schemeClr val="bg1"/>
                </a:solidFill>
              </a:rPr>
              <a:t>nomads use the yurt as a house as it is easily moved. The people in the mountainous areas of </a:t>
            </a:r>
            <a:r>
              <a:rPr lang="en-US" altLang="zh-CN" sz="2400" dirty="0">
                <a:solidFill>
                  <a:srgbClr val="C00000"/>
                </a:solidFill>
              </a:rPr>
              <a:t>Guizhou</a:t>
            </a:r>
            <a:r>
              <a:rPr lang="en-US" altLang="zh-CN" sz="2400" dirty="0">
                <a:solidFill>
                  <a:schemeClr val="bg1"/>
                </a:solidFill>
              </a:rPr>
              <a:t> construct their houses with mountains and stones. These forms of architectures were all created according to the specific conditions of local conditions. </a:t>
            </a:r>
            <a:endParaRPr lang="zh-CN" altLang="en-US" sz="2400" dirty="0">
              <a:solidFill>
                <a:schemeClr val="bg1"/>
              </a:solidFill>
            </a:endParaRPr>
          </a:p>
        </p:txBody>
      </p:sp>
    </p:spTree>
    <p:extLst>
      <p:ext uri="{BB962C8B-B14F-4D97-AF65-F5344CB8AC3E}">
        <p14:creationId xmlns:p14="http://schemas.microsoft.com/office/powerpoint/2010/main" val="77193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95300" y="334803"/>
            <a:ext cx="4953000" cy="954107"/>
          </a:xfrm>
          <a:prstGeom prst="rect">
            <a:avLst/>
          </a:prstGeom>
          <a:noFill/>
        </p:spPr>
        <p:txBody>
          <a:bodyPr wrap="square" rtlCol="0">
            <a:spAutoFit/>
          </a:bodyPr>
          <a:lstStyle/>
          <a:p>
            <a:r>
              <a:rPr lang="en-US" altLang="zh-CN" sz="2800" dirty="0">
                <a:solidFill>
                  <a:schemeClr val="bg1"/>
                </a:solidFill>
              </a:rPr>
              <a:t>B. Leaning against mountains and facing river</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590551" y="1457325"/>
            <a:ext cx="10982324" cy="4154984"/>
          </a:xfrm>
          <a:prstGeom prst="rect">
            <a:avLst/>
          </a:prstGeom>
          <a:noFill/>
        </p:spPr>
        <p:txBody>
          <a:bodyPr wrap="square" rtlCol="0">
            <a:spAutoFit/>
          </a:bodyPr>
          <a:lstStyle/>
          <a:p>
            <a:r>
              <a:rPr lang="en-US" altLang="zh-CN" sz="2400" dirty="0">
                <a:solidFill>
                  <a:schemeClr val="bg1"/>
                </a:solidFill>
              </a:rPr>
              <a:t>Mountains are the skeletons of the earth and water is the source of all living things. People could not survive without mountains and water. That why some Fengshui masters think a house leaning against mountains and facing rivers is auspicious and can bring good luck to people who live in it. There are two types of ‘</a:t>
            </a:r>
            <a:r>
              <a:rPr lang="en-US" altLang="zh-CN" sz="2400" dirty="0">
                <a:solidFill>
                  <a:srgbClr val="C00000"/>
                </a:solidFill>
              </a:rPr>
              <a:t>leaning against mountains(</a:t>
            </a:r>
            <a:r>
              <a:rPr lang="zh-CN" altLang="en-US" sz="2400" dirty="0">
                <a:solidFill>
                  <a:srgbClr val="C00000"/>
                </a:solidFill>
              </a:rPr>
              <a:t>依山</a:t>
            </a:r>
            <a:r>
              <a:rPr lang="en-US" altLang="zh-CN" sz="2400" dirty="0">
                <a:solidFill>
                  <a:srgbClr val="C00000"/>
                </a:solidFill>
              </a:rPr>
              <a:t>)</a:t>
            </a:r>
            <a:r>
              <a:rPr lang="en-US" altLang="zh-CN" sz="2400" dirty="0">
                <a:solidFill>
                  <a:schemeClr val="bg1"/>
                </a:solidFill>
              </a:rPr>
              <a:t>’. One is ‘</a:t>
            </a:r>
            <a:r>
              <a:rPr lang="en-US" altLang="zh-CN" sz="2400" dirty="0">
                <a:solidFill>
                  <a:srgbClr val="C00000"/>
                </a:solidFill>
              </a:rPr>
              <a:t>houses covering the mountain</a:t>
            </a:r>
            <a:r>
              <a:rPr lang="en-US" altLang="zh-CN" sz="2400" dirty="0">
                <a:solidFill>
                  <a:schemeClr val="bg1"/>
                </a:solidFill>
              </a:rPr>
              <a:t>’. That is, the house is surrounded by mountains on the northern, western and eastern sides while its southern side is open and flat with water flowing by. The other is ‘</a:t>
            </a:r>
            <a:r>
              <a:rPr lang="en-US" altLang="zh-CN" sz="2400" dirty="0">
                <a:solidFill>
                  <a:srgbClr val="C00000"/>
                </a:solidFill>
              </a:rPr>
              <a:t>houses covering the mountain’(</a:t>
            </a:r>
            <a:r>
              <a:rPr lang="zh-CN" altLang="en-US" sz="2400" dirty="0">
                <a:solidFill>
                  <a:srgbClr val="C00000"/>
                </a:solidFill>
              </a:rPr>
              <a:t>屋抱山</a:t>
            </a:r>
            <a:r>
              <a:rPr lang="en-US" altLang="zh-CN" sz="2400" dirty="0">
                <a:solidFill>
                  <a:srgbClr val="C00000"/>
                </a:solidFill>
              </a:rPr>
              <a:t>).</a:t>
            </a:r>
            <a:r>
              <a:rPr lang="en-US" altLang="zh-CN" sz="2400" dirty="0">
                <a:solidFill>
                  <a:schemeClr val="bg1"/>
                </a:solidFill>
              </a:rPr>
              <a:t> That is, vast stretches of houses cover the mountain slope, from mountain foot all the way up the mountainside. Many villages along the middle and lower reach of the Yangtze River are built in the way of “houses covering the mountain”.</a:t>
            </a:r>
            <a:endParaRPr lang="zh-CN" altLang="en-US" sz="2400" dirty="0">
              <a:solidFill>
                <a:schemeClr val="bg1"/>
              </a:solidFill>
            </a:endParaRPr>
          </a:p>
        </p:txBody>
      </p:sp>
    </p:spTree>
    <p:extLst>
      <p:ext uri="{BB962C8B-B14F-4D97-AF65-F5344CB8AC3E}">
        <p14:creationId xmlns:p14="http://schemas.microsoft.com/office/powerpoint/2010/main" val="278989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1190625" y="666750"/>
            <a:ext cx="4105275" cy="523220"/>
          </a:xfrm>
          <a:prstGeom prst="rect">
            <a:avLst/>
          </a:prstGeom>
          <a:noFill/>
        </p:spPr>
        <p:txBody>
          <a:bodyPr wrap="square" rtlCol="0">
            <a:spAutoFit/>
          </a:bodyPr>
          <a:lstStyle/>
          <a:p>
            <a:r>
              <a:rPr lang="en-US" altLang="zh-CN" sz="2800" dirty="0">
                <a:solidFill>
                  <a:schemeClr val="bg1"/>
                </a:solidFill>
              </a:rPr>
              <a:t>C. Facing south</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524000" y="1838325"/>
            <a:ext cx="8839200" cy="3046988"/>
          </a:xfrm>
          <a:prstGeom prst="rect">
            <a:avLst/>
          </a:prstGeom>
          <a:noFill/>
        </p:spPr>
        <p:txBody>
          <a:bodyPr wrap="square" rtlCol="0">
            <a:spAutoFit/>
          </a:bodyPr>
          <a:lstStyle/>
          <a:p>
            <a:r>
              <a:rPr lang="en-US" altLang="zh-CN" sz="2400" dirty="0">
                <a:solidFill>
                  <a:schemeClr val="bg1"/>
                </a:solidFill>
              </a:rPr>
              <a:t>China is located in the northern hemisphere, east of Eurasia. Most of China’s territory is located to the north of the Tropic of Cancer(</a:t>
            </a:r>
            <a:r>
              <a:rPr lang="zh-CN" altLang="en-US" sz="2400" dirty="0">
                <a:solidFill>
                  <a:schemeClr val="bg1"/>
                </a:solidFill>
              </a:rPr>
              <a:t>北回归线</a:t>
            </a:r>
            <a:r>
              <a:rPr lang="en-US" altLang="zh-CN" sz="2400" dirty="0">
                <a:solidFill>
                  <a:schemeClr val="bg1"/>
                </a:solidFill>
              </a:rPr>
              <a:t>), so the sun shines from the south all year around. The houses facing south can easily absorb sunshine. Human beings can get many benefits from sunshine. Facing south is not only for the light, but also for avoiding the north wind. The northwest wind is always bleak and cold because of the topography(</a:t>
            </a:r>
            <a:r>
              <a:rPr lang="zh-CN" altLang="en-US" sz="2400" dirty="0">
                <a:solidFill>
                  <a:schemeClr val="bg1"/>
                </a:solidFill>
              </a:rPr>
              <a:t>地形</a:t>
            </a:r>
            <a:r>
              <a:rPr lang="en-US" altLang="zh-CN" sz="2400" dirty="0">
                <a:solidFill>
                  <a:schemeClr val="bg1"/>
                </a:solidFill>
              </a:rPr>
              <a:t>) in China.</a:t>
            </a:r>
            <a:endParaRPr lang="zh-CN" altLang="en-US" sz="2400" dirty="0">
              <a:solidFill>
                <a:schemeClr val="bg1"/>
              </a:solidFill>
            </a:endParaRPr>
          </a:p>
        </p:txBody>
      </p:sp>
    </p:spTree>
    <p:extLst>
      <p:ext uri="{BB962C8B-B14F-4D97-AF65-F5344CB8AC3E}">
        <p14:creationId xmlns:p14="http://schemas.microsoft.com/office/powerpoint/2010/main" val="396026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666750" y="861617"/>
            <a:ext cx="6286500" cy="523220"/>
          </a:xfrm>
          <a:prstGeom prst="rect">
            <a:avLst/>
          </a:prstGeom>
          <a:noFill/>
        </p:spPr>
        <p:txBody>
          <a:bodyPr wrap="square" rtlCol="0">
            <a:spAutoFit/>
          </a:bodyPr>
          <a:lstStyle/>
          <a:p>
            <a:r>
              <a:rPr lang="en-US" altLang="zh-CN" sz="2800" dirty="0">
                <a:solidFill>
                  <a:schemeClr val="bg1"/>
                </a:solidFill>
              </a:rPr>
              <a:t>D. Moderate size and middle situation</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485899" y="2090172"/>
            <a:ext cx="8772526" cy="2677656"/>
          </a:xfrm>
          <a:prstGeom prst="rect">
            <a:avLst/>
          </a:prstGeom>
          <a:noFill/>
        </p:spPr>
        <p:txBody>
          <a:bodyPr wrap="square" rtlCol="0">
            <a:spAutoFit/>
          </a:bodyPr>
          <a:lstStyle/>
          <a:p>
            <a:r>
              <a:rPr lang="en-US" altLang="zh-CN" sz="2400" dirty="0">
                <a:solidFill>
                  <a:schemeClr val="bg1"/>
                </a:solidFill>
              </a:rPr>
              <a:t>This principle was produced in the Qin Dynasty. First, the size of a house must be moderate, neither too big or too small. A big house with few people is not auspicious(</a:t>
            </a:r>
            <a:r>
              <a:rPr lang="zh-CN" altLang="en-US" sz="2400" dirty="0">
                <a:solidFill>
                  <a:schemeClr val="bg1"/>
                </a:solidFill>
              </a:rPr>
              <a:t>吉利的</a:t>
            </a:r>
            <a:r>
              <a:rPr lang="en-US" altLang="zh-CN" sz="2400" dirty="0">
                <a:solidFill>
                  <a:schemeClr val="bg1"/>
                </a:solidFill>
              </a:rPr>
              <a:t>), neither a small house with many people. Then, the situation of the house must be middle, neither too high or too low. And this principle also calls for stressing </a:t>
            </a:r>
            <a:r>
              <a:rPr lang="en-US" altLang="zh-CN" sz="2400" dirty="0">
                <a:solidFill>
                  <a:srgbClr val="C00000"/>
                </a:solidFill>
              </a:rPr>
              <a:t>the center(</a:t>
            </a:r>
            <a:r>
              <a:rPr lang="zh-CN" altLang="en-US" sz="2400" dirty="0">
                <a:solidFill>
                  <a:srgbClr val="C00000"/>
                </a:solidFill>
              </a:rPr>
              <a:t>中宫</a:t>
            </a:r>
            <a:r>
              <a:rPr lang="en-US" altLang="zh-CN" sz="2400" dirty="0">
                <a:solidFill>
                  <a:srgbClr val="C00000"/>
                </a:solidFill>
              </a:rPr>
              <a:t>)</a:t>
            </a:r>
            <a:r>
              <a:rPr lang="en-US" altLang="zh-CN" sz="2400" dirty="0">
                <a:solidFill>
                  <a:schemeClr val="bg1"/>
                </a:solidFill>
              </a:rPr>
              <a:t>. The layout must be neat and other facilities should surround the central house.</a:t>
            </a:r>
            <a:endParaRPr lang="zh-CN" altLang="en-US" sz="2400" dirty="0">
              <a:solidFill>
                <a:schemeClr val="bg1"/>
              </a:solidFill>
            </a:endParaRPr>
          </a:p>
        </p:txBody>
      </p:sp>
    </p:spTree>
    <p:extLst>
      <p:ext uri="{BB962C8B-B14F-4D97-AF65-F5344CB8AC3E}">
        <p14:creationId xmlns:p14="http://schemas.microsoft.com/office/powerpoint/2010/main" val="261848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781050" y="762000"/>
            <a:ext cx="4105275" cy="461665"/>
          </a:xfrm>
          <a:prstGeom prst="rect">
            <a:avLst/>
          </a:prstGeom>
          <a:noFill/>
        </p:spPr>
        <p:txBody>
          <a:bodyPr wrap="square" rtlCol="0">
            <a:spAutoFit/>
          </a:bodyPr>
          <a:lstStyle/>
          <a:p>
            <a:r>
              <a:rPr lang="en-US" altLang="zh-CN" sz="2400" dirty="0">
                <a:solidFill>
                  <a:schemeClr val="bg1"/>
                </a:solidFill>
              </a:rPr>
              <a:t>E. Taking advantage of qi</a:t>
            </a:r>
            <a:endParaRPr lang="zh-CN" altLang="en-US" sz="24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590675" y="2100644"/>
            <a:ext cx="8629650" cy="2677656"/>
          </a:xfrm>
          <a:prstGeom prst="rect">
            <a:avLst/>
          </a:prstGeom>
          <a:noFill/>
        </p:spPr>
        <p:txBody>
          <a:bodyPr wrap="square" rtlCol="0">
            <a:spAutoFit/>
          </a:bodyPr>
          <a:lstStyle/>
          <a:p>
            <a:r>
              <a:rPr lang="en-US" altLang="zh-CN" sz="2400" dirty="0">
                <a:solidFill>
                  <a:schemeClr val="bg1"/>
                </a:solidFill>
              </a:rPr>
              <a:t>In Fengshui, Qi is the origin of all things. And Fengshui requires people build architecture in which is full of qi. In this way, people can live longer and heathier. So how to take advantage of qi? If there is a road or a river loop in front of the house, the house has the qi. People who live in it will gain more energy. It is also convenient for them to communicate. If there is no road or river, there is no qi, which represents the ominous(</a:t>
            </a:r>
            <a:r>
              <a:rPr lang="zh-CN" altLang="en-US" sz="2400" dirty="0">
                <a:solidFill>
                  <a:schemeClr val="bg1"/>
                </a:solidFill>
              </a:rPr>
              <a:t>不详的</a:t>
            </a:r>
            <a:r>
              <a:rPr lang="en-US" altLang="zh-CN" sz="2400" dirty="0">
                <a:solidFill>
                  <a:schemeClr val="bg1"/>
                </a:solidFill>
              </a:rPr>
              <a:t>).</a:t>
            </a:r>
            <a:endParaRPr lang="zh-CN" altLang="en-US" sz="2400" dirty="0">
              <a:solidFill>
                <a:schemeClr val="bg1"/>
              </a:solidFill>
            </a:endParaRPr>
          </a:p>
        </p:txBody>
      </p:sp>
    </p:spTree>
    <p:extLst>
      <p:ext uri="{BB962C8B-B14F-4D97-AF65-F5344CB8AC3E}">
        <p14:creationId xmlns:p14="http://schemas.microsoft.com/office/powerpoint/2010/main" val="338462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19100" y="205085"/>
            <a:ext cx="4105275" cy="523220"/>
          </a:xfrm>
          <a:prstGeom prst="rect">
            <a:avLst/>
          </a:prstGeom>
          <a:noFill/>
        </p:spPr>
        <p:txBody>
          <a:bodyPr wrap="square" rtlCol="0">
            <a:spAutoFit/>
          </a:bodyPr>
          <a:lstStyle/>
          <a:p>
            <a:r>
              <a:rPr lang="en-US" altLang="zh-CN" sz="2800" dirty="0">
                <a:solidFill>
                  <a:schemeClr val="bg1"/>
                </a:solidFill>
              </a:rPr>
              <a:t>E. Taking advantage of qi</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819149" y="762000"/>
            <a:ext cx="10201275" cy="4893647"/>
          </a:xfrm>
          <a:prstGeom prst="rect">
            <a:avLst/>
          </a:prstGeom>
          <a:noFill/>
        </p:spPr>
        <p:txBody>
          <a:bodyPr wrap="square" rtlCol="0">
            <a:spAutoFit/>
          </a:bodyPr>
          <a:lstStyle/>
          <a:p>
            <a:r>
              <a:rPr lang="en-US" altLang="zh-CN" sz="2400" dirty="0">
                <a:solidFill>
                  <a:schemeClr val="bg1"/>
                </a:solidFill>
              </a:rPr>
              <a:t>The Imperial Palace, also known as the Forbidden City, is the royal palace of China in the Ming and Qing Dynasties. It is located in the </a:t>
            </a:r>
            <a:r>
              <a:rPr lang="en-US" altLang="zh-CN" sz="2400" dirty="0">
                <a:solidFill>
                  <a:srgbClr val="C00000"/>
                </a:solidFill>
              </a:rPr>
              <a:t>center</a:t>
            </a:r>
            <a:r>
              <a:rPr lang="en-US" altLang="zh-CN" sz="2400" dirty="0">
                <a:solidFill>
                  <a:schemeClr val="bg1"/>
                </a:solidFill>
              </a:rPr>
              <a:t> of the </a:t>
            </a:r>
            <a:r>
              <a:rPr lang="en-US" altLang="zh-CN" sz="2400" dirty="0">
                <a:solidFill>
                  <a:srgbClr val="C00000"/>
                </a:solidFill>
              </a:rPr>
              <a:t>Peking axis(</a:t>
            </a:r>
            <a:r>
              <a:rPr lang="zh-CN" altLang="en-US" sz="2400" dirty="0">
                <a:solidFill>
                  <a:srgbClr val="C00000"/>
                </a:solidFill>
              </a:rPr>
              <a:t>北京中轴线</a:t>
            </a:r>
            <a:r>
              <a:rPr lang="en-US" altLang="zh-CN" sz="2400" dirty="0">
                <a:solidFill>
                  <a:srgbClr val="C00000"/>
                </a:solidFill>
              </a:rPr>
              <a:t>) </a:t>
            </a:r>
            <a:r>
              <a:rPr lang="en-US" altLang="zh-CN" sz="2400" dirty="0">
                <a:solidFill>
                  <a:schemeClr val="bg1"/>
                </a:solidFill>
              </a:rPr>
              <a:t>and takes the three main halls as the core, occupying 72hm². There are more than 70 palaces which contain nearly 10000 houses. The Imperial Palace is the representative of Fengshui-architecture in ancient China. The core of the Imperial Palace was an axis line, which traveled through the palace in a </a:t>
            </a:r>
            <a:r>
              <a:rPr lang="en-US" altLang="zh-CN" sz="2400" dirty="0">
                <a:solidFill>
                  <a:srgbClr val="C00000"/>
                </a:solidFill>
              </a:rPr>
              <a:t>south-north direction</a:t>
            </a:r>
            <a:r>
              <a:rPr lang="en-US" altLang="zh-CN" sz="2400" dirty="0">
                <a:solidFill>
                  <a:schemeClr val="bg1"/>
                </a:solidFill>
              </a:rPr>
              <a:t>. It is used to divide the Imperial Palace into two parts: the East and the West. The East belongs to Yang while the west belongs to Yin. The main halls on the central axis all face south. The left is Yang, from which the sun rises; the right is Yin, where the sun falls down. The Imperial Palace is backed by </a:t>
            </a:r>
            <a:r>
              <a:rPr lang="en-US" altLang="zh-CN" sz="2400" dirty="0" err="1">
                <a:solidFill>
                  <a:srgbClr val="C00000"/>
                </a:solidFill>
              </a:rPr>
              <a:t>Jingshan</a:t>
            </a:r>
            <a:r>
              <a:rPr lang="en-US" altLang="zh-CN" sz="2400" dirty="0">
                <a:solidFill>
                  <a:schemeClr val="bg1"/>
                </a:solidFill>
              </a:rPr>
              <a:t> Mountain(</a:t>
            </a:r>
            <a:r>
              <a:rPr lang="zh-CN" altLang="en-US" sz="2400" dirty="0">
                <a:solidFill>
                  <a:schemeClr val="bg1"/>
                </a:solidFill>
              </a:rPr>
              <a:t>景山</a:t>
            </a:r>
            <a:r>
              <a:rPr lang="en-US" altLang="zh-CN" sz="2400" dirty="0">
                <a:solidFill>
                  <a:schemeClr val="bg1"/>
                </a:solidFill>
              </a:rPr>
              <a:t>) and </a:t>
            </a:r>
            <a:r>
              <a:rPr lang="en-US" altLang="zh-CN" sz="2400" dirty="0">
                <a:solidFill>
                  <a:srgbClr val="C00000"/>
                </a:solidFill>
              </a:rPr>
              <a:t>Longevity Hill(</a:t>
            </a:r>
            <a:r>
              <a:rPr lang="zh-CN" altLang="en-US" sz="2400" dirty="0">
                <a:solidFill>
                  <a:srgbClr val="C00000"/>
                </a:solidFill>
              </a:rPr>
              <a:t>长寿山</a:t>
            </a:r>
            <a:r>
              <a:rPr lang="en-US" altLang="zh-CN" sz="2400" dirty="0">
                <a:solidFill>
                  <a:srgbClr val="C00000"/>
                </a:solidFill>
              </a:rPr>
              <a:t>) </a:t>
            </a:r>
            <a:r>
              <a:rPr lang="en-US" altLang="zh-CN" sz="2400" dirty="0">
                <a:solidFill>
                  <a:schemeClr val="bg1"/>
                </a:solidFill>
              </a:rPr>
              <a:t>and surrounded by the moat, the Golden Stream(</a:t>
            </a:r>
            <a:r>
              <a:rPr lang="zh-CN" altLang="en-US" sz="2400" dirty="0">
                <a:solidFill>
                  <a:schemeClr val="bg1"/>
                </a:solidFill>
              </a:rPr>
              <a:t>金水河</a:t>
            </a:r>
            <a:r>
              <a:rPr lang="en-US" altLang="zh-CN" sz="2400" dirty="0">
                <a:solidFill>
                  <a:schemeClr val="bg1"/>
                </a:solidFill>
              </a:rPr>
              <a:t>). </a:t>
            </a:r>
            <a:endParaRPr lang="zh-CN" altLang="en-US" sz="2400" dirty="0">
              <a:solidFill>
                <a:schemeClr val="bg1"/>
              </a:solidFill>
            </a:endParaRPr>
          </a:p>
        </p:txBody>
      </p:sp>
    </p:spTree>
    <p:extLst>
      <p:ext uri="{BB962C8B-B14F-4D97-AF65-F5344CB8AC3E}">
        <p14:creationId xmlns:p14="http://schemas.microsoft.com/office/powerpoint/2010/main" val="138834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71487" y="561945"/>
            <a:ext cx="4105275" cy="523220"/>
          </a:xfrm>
          <a:prstGeom prst="rect">
            <a:avLst/>
          </a:prstGeom>
          <a:noFill/>
        </p:spPr>
        <p:txBody>
          <a:bodyPr wrap="square" rtlCol="0">
            <a:spAutoFit/>
          </a:bodyPr>
          <a:lstStyle/>
          <a:p>
            <a:r>
              <a:rPr lang="en-US" altLang="zh-CN" sz="2800" dirty="0">
                <a:solidFill>
                  <a:schemeClr val="bg1"/>
                </a:solidFill>
              </a:rPr>
              <a:t>E. Taking advantage of qi</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895351" y="1818680"/>
            <a:ext cx="5305424" cy="2677656"/>
          </a:xfrm>
          <a:prstGeom prst="rect">
            <a:avLst/>
          </a:prstGeom>
          <a:noFill/>
        </p:spPr>
        <p:txBody>
          <a:bodyPr wrap="square" rtlCol="0">
            <a:spAutoFit/>
          </a:bodyPr>
          <a:lstStyle/>
          <a:p>
            <a:r>
              <a:rPr lang="en-US" altLang="zh-CN" sz="2400" dirty="0">
                <a:solidFill>
                  <a:schemeClr val="bg1"/>
                </a:solidFill>
              </a:rPr>
              <a:t>Here just some of the principles of Fengshui the Imperial Palace embodies: leaning against mountains and facing rivers, facing south, taking advantage of qi. And there are still lots of mysteries of Fengshui waiting to be explored.</a:t>
            </a:r>
            <a:endParaRPr lang="zh-CN" altLang="en-US" sz="2400" dirty="0">
              <a:solidFill>
                <a:schemeClr val="bg1"/>
              </a:solidFill>
            </a:endParaRPr>
          </a:p>
        </p:txBody>
      </p:sp>
      <p:pic>
        <p:nvPicPr>
          <p:cNvPr id="4" name="图片 3">
            <a:extLst>
              <a:ext uri="{FF2B5EF4-FFF2-40B4-BE49-F238E27FC236}">
                <a16:creationId xmlns:a16="http://schemas.microsoft.com/office/drawing/2014/main" id="{46619843-2D9A-4842-A676-6C5FDDC0ABA2}"/>
              </a:ext>
            </a:extLst>
          </p:cNvPr>
          <p:cNvPicPr>
            <a:picLocks noChangeAspect="1"/>
          </p:cNvPicPr>
          <p:nvPr/>
        </p:nvPicPr>
        <p:blipFill>
          <a:blip r:embed="rId4"/>
          <a:stretch>
            <a:fillRect/>
          </a:stretch>
        </p:blipFill>
        <p:spPr>
          <a:xfrm>
            <a:off x="6508564" y="1085165"/>
            <a:ext cx="4311835" cy="4335790"/>
          </a:xfrm>
          <a:prstGeom prst="rect">
            <a:avLst/>
          </a:prstGeom>
        </p:spPr>
      </p:pic>
    </p:spTree>
    <p:extLst>
      <p:ext uri="{BB962C8B-B14F-4D97-AF65-F5344CB8AC3E}">
        <p14:creationId xmlns:p14="http://schemas.microsoft.com/office/powerpoint/2010/main" val="174344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0538C13-B705-40C5-AFA0-CDA7624F78A7}"/>
              </a:ext>
            </a:extLst>
          </p:cNvPr>
          <p:cNvSpPr txBox="1"/>
          <p:nvPr/>
        </p:nvSpPr>
        <p:spPr>
          <a:xfrm>
            <a:off x="4189227" y="2921168"/>
            <a:ext cx="4774019" cy="1015663"/>
          </a:xfrm>
          <a:prstGeom prst="rect">
            <a:avLst/>
          </a:prstGeom>
          <a:noFill/>
        </p:spPr>
        <p:txBody>
          <a:bodyPr wrap="square" rtlCol="0">
            <a:spAutoFit/>
          </a:bodyPr>
          <a:lstStyle/>
          <a:p>
            <a:r>
              <a:rPr lang="en-US" altLang="zh-CN" sz="6000" dirty="0">
                <a:solidFill>
                  <a:schemeClr val="bg1"/>
                </a:solidFill>
              </a:rPr>
              <a:t>Thank you!</a:t>
            </a:r>
            <a:endParaRPr lang="zh-CN" altLang="en-US" sz="6000" dirty="0">
              <a:solidFill>
                <a:schemeClr val="bg1"/>
              </a:solidFill>
            </a:endParaRPr>
          </a:p>
        </p:txBody>
      </p:sp>
    </p:spTree>
    <p:extLst>
      <p:ext uri="{BB962C8B-B14F-4D97-AF65-F5344CB8AC3E}">
        <p14:creationId xmlns:p14="http://schemas.microsoft.com/office/powerpoint/2010/main" val="119248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3"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6" name="矩形 5">
            <a:extLst>
              <a:ext uri="{FF2B5EF4-FFF2-40B4-BE49-F238E27FC236}">
                <a16:creationId xmlns:a16="http://schemas.microsoft.com/office/drawing/2014/main" id="{5DD235E5-01EB-4098-A295-2B1BDCD84CDA}"/>
              </a:ext>
            </a:extLst>
          </p:cNvPr>
          <p:cNvSpPr/>
          <p:nvPr/>
        </p:nvSpPr>
        <p:spPr>
          <a:xfrm>
            <a:off x="818313" y="1803176"/>
            <a:ext cx="3626096" cy="1419849"/>
          </a:xfrm>
          <a:prstGeom prst="rect">
            <a:avLst/>
          </a:prstGeom>
          <a:noFill/>
          <a:ln w="12700" cmpd="sng">
            <a:solidFill>
              <a:schemeClr val="bg1">
                <a:alpha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18312" y="1892545"/>
            <a:ext cx="3757101" cy="1015663"/>
          </a:xfrm>
          <a:prstGeom prst="rect">
            <a:avLst/>
          </a:prstGeom>
          <a:noFill/>
        </p:spPr>
        <p:txBody>
          <a:bodyPr wrap="square" rtlCol="0">
            <a:spAutoFit/>
          </a:bodyPr>
          <a:lstStyle/>
          <a:p>
            <a:r>
              <a:rPr kumimoji="1" lang="en-US" altLang="zh-CN" sz="6000" dirty="0">
                <a:solidFill>
                  <a:schemeClr val="bg1"/>
                </a:solidFill>
                <a:latin typeface="叶根友行书(繁)" charset="-122"/>
                <a:ea typeface="叶根友行书(繁)" charset="-122"/>
                <a:cs typeface="叶根友行书(繁)" charset="-122"/>
              </a:rPr>
              <a:t>Contents</a:t>
            </a:r>
            <a:endParaRPr kumimoji="1" lang="zh-CN" altLang="en-US" sz="6000" dirty="0">
              <a:solidFill>
                <a:schemeClr val="bg1"/>
              </a:solidFill>
              <a:latin typeface="叶根友行书(繁)" charset="-122"/>
              <a:ea typeface="叶根友行书(繁)" charset="-122"/>
              <a:cs typeface="叶根友行书(繁)" charset="-122"/>
            </a:endParaRPr>
          </a:p>
        </p:txBody>
      </p:sp>
      <p:sp>
        <p:nvSpPr>
          <p:cNvPr id="7" name="文本框 6"/>
          <p:cNvSpPr txBox="1"/>
          <p:nvPr/>
        </p:nvSpPr>
        <p:spPr>
          <a:xfrm>
            <a:off x="5134230" y="1284781"/>
            <a:ext cx="3997413" cy="523220"/>
          </a:xfrm>
          <a:prstGeom prst="rect">
            <a:avLst/>
          </a:prstGeom>
          <a:noFill/>
        </p:spPr>
        <p:txBody>
          <a:bodyPr wrap="square" rtlCol="0">
            <a:spAutoFit/>
          </a:bodyPr>
          <a:lstStyle/>
          <a:p>
            <a:r>
              <a:rPr kumimoji="1" lang="en-US" altLang="zh-CN" sz="2800" dirty="0">
                <a:solidFill>
                  <a:srgbClr val="C03B5D"/>
                </a:solidFill>
                <a:latin typeface="叶根友行书(繁)" charset="-122"/>
                <a:ea typeface="叶根友行书(繁)" charset="-122"/>
                <a:cs typeface="叶根友行书(繁)" charset="-122"/>
              </a:rPr>
              <a:t>1</a:t>
            </a:r>
            <a:r>
              <a:rPr kumimoji="1" lang="en-US" altLang="zh-CN" sz="2800" dirty="0">
                <a:solidFill>
                  <a:schemeClr val="bg1"/>
                </a:solidFill>
                <a:latin typeface="叶根友行书(繁)" charset="-122"/>
                <a:ea typeface="叶根友行书(繁)" charset="-122"/>
                <a:cs typeface="叶根友行书(繁)" charset="-122"/>
              </a:rPr>
              <a:t>·Definition</a:t>
            </a:r>
            <a:endParaRPr kumimoji="1" lang="zh-CN" altLang="en-US" sz="2800" dirty="0">
              <a:solidFill>
                <a:schemeClr val="bg1"/>
              </a:solidFill>
              <a:latin typeface="叶根友行书(繁)" charset="-122"/>
              <a:ea typeface="叶根友行书(繁)" charset="-122"/>
              <a:cs typeface="叶根友行书(繁)" charset="-122"/>
            </a:endParaRPr>
          </a:p>
        </p:txBody>
      </p:sp>
      <p:sp>
        <p:nvSpPr>
          <p:cNvPr id="8" name="文本框 7"/>
          <p:cNvSpPr txBox="1"/>
          <p:nvPr/>
        </p:nvSpPr>
        <p:spPr>
          <a:xfrm>
            <a:off x="5134230" y="2164374"/>
            <a:ext cx="3997413" cy="523220"/>
          </a:xfrm>
          <a:prstGeom prst="rect">
            <a:avLst/>
          </a:prstGeom>
          <a:noFill/>
        </p:spPr>
        <p:txBody>
          <a:bodyPr wrap="square" rtlCol="0">
            <a:spAutoFit/>
          </a:bodyPr>
          <a:lstStyle/>
          <a:p>
            <a:r>
              <a:rPr kumimoji="1" lang="en-US" altLang="zh-CN" sz="2800" dirty="0">
                <a:solidFill>
                  <a:srgbClr val="C03B5D"/>
                </a:solidFill>
                <a:latin typeface="叶根友行书(繁)" charset="-122"/>
                <a:ea typeface="叶根友行书(繁)" charset="-122"/>
                <a:cs typeface="叶根友行书(繁)" charset="-122"/>
              </a:rPr>
              <a:t>2</a:t>
            </a:r>
            <a:r>
              <a:rPr kumimoji="1" lang="en-US" altLang="zh-CN" sz="2800" dirty="0">
                <a:solidFill>
                  <a:schemeClr val="bg1"/>
                </a:solidFill>
                <a:latin typeface="叶根友行书(繁)" charset="-122"/>
                <a:ea typeface="叶根友行书(繁)" charset="-122"/>
                <a:cs typeface="叶根友行书(繁)" charset="-122"/>
              </a:rPr>
              <a:t>·History</a:t>
            </a:r>
            <a:endParaRPr kumimoji="1" lang="zh-CN" altLang="en-US" sz="2800" dirty="0">
              <a:solidFill>
                <a:schemeClr val="bg1"/>
              </a:solidFill>
              <a:latin typeface="叶根友行书(繁)" charset="-122"/>
              <a:ea typeface="叶根友行书(繁)" charset="-122"/>
              <a:cs typeface="叶根友行书(繁)" charset="-122"/>
            </a:endParaRPr>
          </a:p>
        </p:txBody>
      </p:sp>
      <p:sp>
        <p:nvSpPr>
          <p:cNvPr id="9" name="文本框 8"/>
          <p:cNvSpPr txBox="1"/>
          <p:nvPr/>
        </p:nvSpPr>
        <p:spPr>
          <a:xfrm>
            <a:off x="5134230" y="3012729"/>
            <a:ext cx="3626097" cy="523220"/>
          </a:xfrm>
          <a:prstGeom prst="rect">
            <a:avLst/>
          </a:prstGeom>
          <a:noFill/>
        </p:spPr>
        <p:txBody>
          <a:bodyPr wrap="square" rtlCol="0">
            <a:spAutoFit/>
          </a:bodyPr>
          <a:lstStyle/>
          <a:p>
            <a:r>
              <a:rPr kumimoji="1" lang="en-US" altLang="zh-CN" sz="2800" dirty="0">
                <a:solidFill>
                  <a:srgbClr val="C03B5D"/>
                </a:solidFill>
                <a:latin typeface="叶根友行书(繁)" charset="-122"/>
                <a:ea typeface="叶根友行书(繁)" charset="-122"/>
                <a:cs typeface="叶根友行书(繁)" charset="-122"/>
              </a:rPr>
              <a:t>3</a:t>
            </a:r>
            <a:r>
              <a:rPr kumimoji="1" lang="en-US" altLang="zh-CN" sz="2800" dirty="0">
                <a:solidFill>
                  <a:schemeClr val="bg1"/>
                </a:solidFill>
                <a:latin typeface="叶根友行书(繁)" charset="-122"/>
                <a:ea typeface="叶根友行书(繁)" charset="-122"/>
                <a:cs typeface="叶根友行书(繁)" charset="-122"/>
              </a:rPr>
              <a:t>·Different</a:t>
            </a:r>
            <a:r>
              <a:rPr kumimoji="1" lang="zh-CN" altLang="en-US" sz="2800" dirty="0">
                <a:solidFill>
                  <a:schemeClr val="bg1"/>
                </a:solidFill>
                <a:latin typeface="叶根友行书(繁)" charset="-122"/>
                <a:ea typeface="叶根友行书(繁)" charset="-122"/>
                <a:cs typeface="叶根友行书(繁)" charset="-122"/>
              </a:rPr>
              <a:t> </a:t>
            </a:r>
            <a:r>
              <a:rPr kumimoji="1" lang="en-US" altLang="zh-CN" sz="2800" dirty="0">
                <a:solidFill>
                  <a:schemeClr val="bg1"/>
                </a:solidFill>
                <a:latin typeface="叶根友行书(繁)" charset="-122"/>
                <a:ea typeface="叶根友行书(繁)" charset="-122"/>
                <a:cs typeface="叶根友行书(繁)" charset="-122"/>
              </a:rPr>
              <a:t>schools</a:t>
            </a:r>
            <a:endParaRPr kumimoji="1" lang="zh-CN" altLang="en-US" sz="2800" dirty="0">
              <a:solidFill>
                <a:schemeClr val="bg1"/>
              </a:solidFill>
              <a:latin typeface="叶根友行书(繁)" charset="-122"/>
              <a:ea typeface="叶根友行书(繁)" charset="-122"/>
              <a:cs typeface="叶根友行书(繁)" charset="-122"/>
            </a:endParaRPr>
          </a:p>
        </p:txBody>
      </p:sp>
      <p:sp>
        <p:nvSpPr>
          <p:cNvPr id="10" name="文本框 9"/>
          <p:cNvSpPr txBox="1"/>
          <p:nvPr/>
        </p:nvSpPr>
        <p:spPr>
          <a:xfrm>
            <a:off x="5134230" y="3892322"/>
            <a:ext cx="3997413" cy="523220"/>
          </a:xfrm>
          <a:prstGeom prst="rect">
            <a:avLst/>
          </a:prstGeom>
          <a:noFill/>
        </p:spPr>
        <p:txBody>
          <a:bodyPr wrap="square" rtlCol="0">
            <a:spAutoFit/>
          </a:bodyPr>
          <a:lstStyle/>
          <a:p>
            <a:r>
              <a:rPr kumimoji="1" lang="en-US" altLang="zh-CN" sz="2800" dirty="0">
                <a:solidFill>
                  <a:srgbClr val="C03B5D"/>
                </a:solidFill>
                <a:latin typeface="叶根友行书(繁)" charset="-122"/>
                <a:ea typeface="叶根友行书(繁)" charset="-122"/>
                <a:cs typeface="叶根友行书(繁)" charset="-122"/>
              </a:rPr>
              <a:t>4</a:t>
            </a:r>
            <a:r>
              <a:rPr kumimoji="1" lang="en-US" altLang="zh-CN" sz="2800" dirty="0">
                <a:solidFill>
                  <a:schemeClr val="bg1"/>
                </a:solidFill>
                <a:latin typeface="叶根友行书(繁)" charset="-122"/>
                <a:ea typeface="叶根友行书(繁)" charset="-122"/>
                <a:cs typeface="叶根友行书(繁)" charset="-122"/>
              </a:rPr>
              <a:t>·Major</a:t>
            </a:r>
            <a:r>
              <a:rPr kumimoji="1" lang="zh-CN" altLang="en-US" sz="2800" dirty="0">
                <a:solidFill>
                  <a:schemeClr val="bg1"/>
                </a:solidFill>
                <a:latin typeface="叶根友行书(繁)" charset="-122"/>
                <a:ea typeface="叶根友行书(繁)" charset="-122"/>
                <a:cs typeface="叶根友行书(繁)" charset="-122"/>
              </a:rPr>
              <a:t> </a:t>
            </a:r>
            <a:r>
              <a:rPr kumimoji="1" lang="en-US" altLang="zh-CN" sz="2800" dirty="0">
                <a:solidFill>
                  <a:schemeClr val="bg1"/>
                </a:solidFill>
                <a:latin typeface="叶根友行书(繁)" charset="-122"/>
                <a:ea typeface="叶根友行书(繁)" charset="-122"/>
                <a:cs typeface="叶根友行书(繁)" charset="-122"/>
              </a:rPr>
              <a:t>principles</a:t>
            </a:r>
            <a:endParaRPr kumimoji="1" lang="zh-CN" altLang="en-US" sz="2800" dirty="0">
              <a:solidFill>
                <a:schemeClr val="bg1"/>
              </a:solidFill>
              <a:latin typeface="叶根友行书(繁)" charset="-122"/>
              <a:ea typeface="叶根友行书(繁)" charset="-122"/>
              <a:cs typeface="叶根友行书(繁)" charset="-122"/>
            </a:endParaRPr>
          </a:p>
        </p:txBody>
      </p:sp>
      <p:pic>
        <p:nvPicPr>
          <p:cNvPr id="11"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7240647" y="1351439"/>
            <a:ext cx="844270" cy="487800"/>
          </a:xfrm>
          <a:prstGeom prst="rect">
            <a:avLst/>
          </a:prstGeom>
        </p:spPr>
      </p:pic>
      <p:pic>
        <p:nvPicPr>
          <p:cNvPr id="12"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7213105" y="2225646"/>
            <a:ext cx="844270" cy="487800"/>
          </a:xfrm>
          <a:prstGeom prst="rect">
            <a:avLst/>
          </a:prstGeom>
        </p:spPr>
      </p:pic>
      <p:pic>
        <p:nvPicPr>
          <p:cNvPr id="13"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8612969" y="3030439"/>
            <a:ext cx="844270" cy="487800"/>
          </a:xfrm>
          <a:prstGeom prst="rect">
            <a:avLst/>
          </a:prstGeom>
        </p:spPr>
      </p:pic>
      <p:pic>
        <p:nvPicPr>
          <p:cNvPr id="14"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8417886" y="3927742"/>
            <a:ext cx="844270" cy="487800"/>
          </a:xfrm>
          <a:prstGeom prst="rect">
            <a:avLst/>
          </a:prstGeom>
        </p:spPr>
      </p:pic>
      <p:pic>
        <p:nvPicPr>
          <p:cNvPr id="15"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rot="16200000">
            <a:off x="3974880" y="1648645"/>
            <a:ext cx="844270" cy="487800"/>
          </a:xfrm>
          <a:prstGeom prst="rect">
            <a:avLst/>
          </a:prstGeom>
        </p:spPr>
      </p:pic>
      <p:pic>
        <p:nvPicPr>
          <p:cNvPr id="16"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rot="5694294">
            <a:off x="396175" y="2645000"/>
            <a:ext cx="844270" cy="487800"/>
          </a:xfrm>
          <a:prstGeom prst="rect">
            <a:avLst/>
          </a:prstGeom>
        </p:spPr>
      </p:pic>
    </p:spTree>
    <p:extLst>
      <p:ext uri="{BB962C8B-B14F-4D97-AF65-F5344CB8AC3E}">
        <p14:creationId xmlns:p14="http://schemas.microsoft.com/office/powerpoint/2010/main" val="176907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387" y="1428380"/>
            <a:ext cx="7186269" cy="4682944"/>
          </a:xfrm>
          <a:prstGeom prst="rect">
            <a:avLst/>
          </a:prstGeom>
        </p:spPr>
      </p:pic>
      <p:sp>
        <p:nvSpPr>
          <p:cNvPr id="3" name="文本框 2"/>
          <p:cNvSpPr txBox="1"/>
          <p:nvPr/>
        </p:nvSpPr>
        <p:spPr>
          <a:xfrm>
            <a:off x="4364022" y="1868821"/>
            <a:ext cx="3238257" cy="1569660"/>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1</a:t>
            </a:r>
          </a:p>
          <a:p>
            <a:pPr algn="ctr"/>
            <a:r>
              <a:rPr kumimoji="1" lang="en-US" altLang="zh-CN" sz="4800" dirty="0">
                <a:solidFill>
                  <a:schemeClr val="bg1"/>
                </a:solidFill>
                <a:latin typeface="叶根友行书(繁)" charset="-122"/>
                <a:ea typeface="叶根友行书(繁)" charset="-122"/>
                <a:cs typeface="叶根友行书(繁)" charset="-122"/>
              </a:rPr>
              <a:t>Definition</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64064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rot="5400000">
            <a:off x="-5510100" y="4673652"/>
            <a:ext cx="12192000" cy="1419849"/>
          </a:xfrm>
          <a:prstGeom prst="rect">
            <a:avLst/>
          </a:prstGeom>
        </p:spPr>
      </p:pic>
      <p:sp>
        <p:nvSpPr>
          <p:cNvPr id="2" name="文本框 1">
            <a:extLst>
              <a:ext uri="{FF2B5EF4-FFF2-40B4-BE49-F238E27FC236}">
                <a16:creationId xmlns:a16="http://schemas.microsoft.com/office/drawing/2014/main" id="{B3C9C20F-1A4E-472D-817A-FD823373A67E}"/>
              </a:ext>
            </a:extLst>
          </p:cNvPr>
          <p:cNvSpPr txBox="1"/>
          <p:nvPr/>
        </p:nvSpPr>
        <p:spPr>
          <a:xfrm>
            <a:off x="2741428" y="752253"/>
            <a:ext cx="7442791" cy="4893647"/>
          </a:xfrm>
          <a:prstGeom prst="rect">
            <a:avLst/>
          </a:prstGeom>
          <a:noFill/>
        </p:spPr>
        <p:txBody>
          <a:bodyPr wrap="square" rtlCol="0">
            <a:spAutoFit/>
          </a:bodyPr>
          <a:lstStyle/>
          <a:p>
            <a:r>
              <a:rPr lang="en-US" altLang="zh-CN" sz="2400" dirty="0">
                <a:solidFill>
                  <a:schemeClr val="bg1"/>
                </a:solidFill>
              </a:rPr>
              <a:t>Fengshui is a system of landscape assessment for finding propitious places for architectures. It's an art about location selection and layout of ancient Chinese architectures. This unique Chinese system of site selection covers both science and superstition. Nevertheless, Fengshui is still very important to traditional Chinese architecture. Fengshui is concerned as one of three old architecture theories together with gardening theory and construction theory in China. Its core concept is the harmonious coexistence between human beings and nature. Fengshui is concerned as one of the three old architecture theories together with gardening theory and construction theory in China. </a:t>
            </a:r>
            <a:endParaRPr lang="zh-CN" altLang="en-US" sz="2400" dirty="0">
              <a:solidFill>
                <a:schemeClr val="bg1"/>
              </a:solidFill>
            </a:endParaRPr>
          </a:p>
        </p:txBody>
      </p:sp>
    </p:spTree>
    <p:extLst>
      <p:ext uri="{BB962C8B-B14F-4D97-AF65-F5344CB8AC3E}">
        <p14:creationId xmlns:p14="http://schemas.microsoft.com/office/powerpoint/2010/main" val="147747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387" y="1428380"/>
            <a:ext cx="7186269" cy="4682944"/>
          </a:xfrm>
          <a:prstGeom prst="rect">
            <a:avLst/>
          </a:prstGeom>
        </p:spPr>
      </p:pic>
      <p:sp>
        <p:nvSpPr>
          <p:cNvPr id="3" name="文本框 2"/>
          <p:cNvSpPr txBox="1"/>
          <p:nvPr/>
        </p:nvSpPr>
        <p:spPr>
          <a:xfrm>
            <a:off x="4661734" y="1875392"/>
            <a:ext cx="2827573" cy="1569660"/>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2</a:t>
            </a:r>
          </a:p>
          <a:p>
            <a:pPr algn="ctr"/>
            <a:r>
              <a:rPr kumimoji="1" lang="en-US" altLang="zh-CN" sz="4800" dirty="0">
                <a:solidFill>
                  <a:schemeClr val="bg1"/>
                </a:solidFill>
                <a:latin typeface="叶根友行书(繁)" charset="-122"/>
                <a:ea typeface="叶根友行书(繁)" charset="-122"/>
                <a:cs typeface="叶根友行书(繁)" charset="-122"/>
              </a:rPr>
              <a:t>History</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69397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rot="5400000">
            <a:off x="-5510100" y="4673652"/>
            <a:ext cx="12192000" cy="1419849"/>
          </a:xfrm>
          <a:prstGeom prst="rect">
            <a:avLst/>
          </a:prstGeom>
        </p:spPr>
      </p:pic>
      <p:sp>
        <p:nvSpPr>
          <p:cNvPr id="5" name="文本框 4">
            <a:extLst>
              <a:ext uri="{FF2B5EF4-FFF2-40B4-BE49-F238E27FC236}">
                <a16:creationId xmlns:a16="http://schemas.microsoft.com/office/drawing/2014/main" id="{EE853BFD-D1BF-4F25-BFB4-37F969488337}"/>
              </a:ext>
            </a:extLst>
          </p:cNvPr>
          <p:cNvSpPr txBox="1"/>
          <p:nvPr/>
        </p:nvSpPr>
        <p:spPr>
          <a:xfrm>
            <a:off x="2647507" y="982176"/>
            <a:ext cx="7527851" cy="4893647"/>
          </a:xfrm>
          <a:prstGeom prst="rect">
            <a:avLst/>
          </a:prstGeom>
          <a:noFill/>
        </p:spPr>
        <p:txBody>
          <a:bodyPr wrap="square" rtlCol="0">
            <a:spAutoFit/>
          </a:bodyPr>
          <a:lstStyle/>
          <a:p>
            <a:r>
              <a:rPr lang="en-US" altLang="zh-CN" sz="2400" dirty="0">
                <a:solidFill>
                  <a:schemeClr val="bg1"/>
                </a:solidFill>
              </a:rPr>
              <a:t>Fengshui has a very long history in China. It originated in early human settlement. In the Zhou Dynasty (1046 – 256 BC), people used methods of observing soil, tasting water, and investigating terrain to choose the ideal base. In the Warring States Period (475 – 221 BC), the famous militarist and politician of the Qin State, </a:t>
            </a:r>
            <a:r>
              <a:rPr lang="en-US" altLang="zh-CN" sz="2400" b="1" dirty="0">
                <a:solidFill>
                  <a:srgbClr val="C00000"/>
                </a:solidFill>
              </a:rPr>
              <a:t>Chu </a:t>
            </a:r>
            <a:r>
              <a:rPr lang="en-US" altLang="zh-CN" sz="2400" b="1" dirty="0" err="1">
                <a:solidFill>
                  <a:srgbClr val="C00000"/>
                </a:solidFill>
              </a:rPr>
              <a:t>Liji</a:t>
            </a:r>
            <a:r>
              <a:rPr lang="en-US" altLang="zh-CN" sz="2400" b="1" dirty="0">
                <a:solidFill>
                  <a:srgbClr val="C00000"/>
                </a:solidFill>
              </a:rPr>
              <a:t> </a:t>
            </a:r>
            <a:r>
              <a:rPr lang="en-US" altLang="zh-CN" sz="2400" dirty="0">
                <a:solidFill>
                  <a:schemeClr val="bg1"/>
                </a:solidFill>
              </a:rPr>
              <a:t>predicted the future by observing the geographical features. The basic theories of Fengshui formed in the Han Dynasty (202 BC – 220 AD), based on observing surrounding geographical characteristics. These theories matured in the Tang, Song, and Yuan Dynasties (618 – 1368 AD) and perfected in the Ming and Qing Dynasties (1368 – 1911 AD).</a:t>
            </a:r>
            <a:endParaRPr lang="zh-CN" altLang="en-US" sz="2400" dirty="0">
              <a:solidFill>
                <a:schemeClr val="bg1"/>
              </a:solidFill>
            </a:endParaRPr>
          </a:p>
        </p:txBody>
      </p:sp>
    </p:spTree>
    <p:extLst>
      <p:ext uri="{BB962C8B-B14F-4D97-AF65-F5344CB8AC3E}">
        <p14:creationId xmlns:p14="http://schemas.microsoft.com/office/powerpoint/2010/main" val="20584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2865" y="1428380"/>
            <a:ext cx="7186269" cy="4682944"/>
          </a:xfrm>
          <a:prstGeom prst="rect">
            <a:avLst/>
          </a:prstGeom>
        </p:spPr>
      </p:pic>
      <p:sp>
        <p:nvSpPr>
          <p:cNvPr id="3" name="文本框 2"/>
          <p:cNvSpPr txBox="1"/>
          <p:nvPr/>
        </p:nvSpPr>
        <p:spPr>
          <a:xfrm>
            <a:off x="4534143" y="1598945"/>
            <a:ext cx="2827573" cy="2308324"/>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3</a:t>
            </a:r>
          </a:p>
          <a:p>
            <a:pPr algn="ctr"/>
            <a:r>
              <a:rPr kumimoji="1" lang="en-US" altLang="zh-CN" sz="4800" dirty="0">
                <a:solidFill>
                  <a:schemeClr val="bg1"/>
                </a:solidFill>
                <a:latin typeface="叶根友行书(繁)" charset="-122"/>
                <a:ea typeface="叶根友行书(繁)" charset="-122"/>
                <a:cs typeface="叶根友行书(繁)" charset="-122"/>
              </a:rPr>
              <a:t>Different</a:t>
            </a:r>
            <a:r>
              <a:rPr kumimoji="1" lang="zh-CN" altLang="en-US" sz="4800" dirty="0">
                <a:solidFill>
                  <a:schemeClr val="bg1"/>
                </a:solidFill>
                <a:latin typeface="叶根友行书(繁)" charset="-122"/>
                <a:ea typeface="叶根友行书(繁)" charset="-122"/>
                <a:cs typeface="叶根友行书(繁)" charset="-122"/>
              </a:rPr>
              <a:t> </a:t>
            </a:r>
            <a:r>
              <a:rPr kumimoji="1" lang="en-US" altLang="zh-CN" sz="4800" dirty="0">
                <a:solidFill>
                  <a:schemeClr val="bg1"/>
                </a:solidFill>
                <a:latin typeface="叶根友行书(繁)" charset="-122"/>
                <a:ea typeface="叶根友行书(繁)" charset="-122"/>
                <a:cs typeface="叶根友行书(繁)" charset="-122"/>
              </a:rPr>
              <a:t>schools</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6036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B88D09C6-A8BC-44A8-9DC3-7365C075C99E}"/>
              </a:ext>
            </a:extLst>
          </p:cNvPr>
          <p:cNvSpPr txBox="1"/>
          <p:nvPr/>
        </p:nvSpPr>
        <p:spPr>
          <a:xfrm>
            <a:off x="2009775" y="560867"/>
            <a:ext cx="7985494" cy="4893647"/>
          </a:xfrm>
          <a:prstGeom prst="rect">
            <a:avLst/>
          </a:prstGeom>
          <a:noFill/>
        </p:spPr>
        <p:txBody>
          <a:bodyPr wrap="square" rtlCol="0">
            <a:spAutoFit/>
          </a:bodyPr>
          <a:lstStyle/>
          <a:p>
            <a:r>
              <a:rPr lang="en-US" altLang="zh-CN" sz="2400" dirty="0">
                <a:solidFill>
                  <a:schemeClr val="bg1"/>
                </a:solidFill>
              </a:rPr>
              <a:t>Fengshui can be divided into two main schools: </a:t>
            </a:r>
            <a:r>
              <a:rPr lang="en-US" altLang="zh-CN" sz="2400" b="1" dirty="0" err="1">
                <a:solidFill>
                  <a:srgbClr val="C00000"/>
                </a:solidFill>
              </a:rPr>
              <a:t>Xingshi</a:t>
            </a:r>
            <a:r>
              <a:rPr lang="en-US" altLang="zh-CN" sz="2400" b="1" dirty="0">
                <a:solidFill>
                  <a:schemeClr val="bg1"/>
                </a:solidFill>
              </a:rPr>
              <a:t> </a:t>
            </a:r>
            <a:r>
              <a:rPr lang="en-US" altLang="zh-CN" sz="2400" b="1" dirty="0">
                <a:solidFill>
                  <a:srgbClr val="C00000"/>
                </a:solidFill>
              </a:rPr>
              <a:t>School (</a:t>
            </a:r>
            <a:r>
              <a:rPr lang="zh-CN" altLang="en-US" sz="2400" b="1" dirty="0">
                <a:solidFill>
                  <a:srgbClr val="C00000"/>
                </a:solidFill>
              </a:rPr>
              <a:t>形势派</a:t>
            </a:r>
            <a:r>
              <a:rPr lang="en-US" altLang="zh-CN" sz="2400" b="1" dirty="0">
                <a:solidFill>
                  <a:srgbClr val="C00000"/>
                </a:solidFill>
              </a:rPr>
              <a:t>)</a:t>
            </a:r>
            <a:r>
              <a:rPr lang="en-US" altLang="zh-CN" sz="2400" dirty="0">
                <a:solidFill>
                  <a:schemeClr val="bg1"/>
                </a:solidFill>
              </a:rPr>
              <a:t>focuses on the study of mountains and rivers as well as the site selection for architecture. By using its main method (examining soil and tasting water), followers advocate that houses should be built at the mountain foot, encircled by mountains, exposed to the sun, and facing water. </a:t>
            </a:r>
            <a:r>
              <a:rPr lang="en-US" altLang="zh-CN" sz="2400" b="1" dirty="0" err="1">
                <a:solidFill>
                  <a:srgbClr val="C00000"/>
                </a:solidFill>
              </a:rPr>
              <a:t>Liqi</a:t>
            </a:r>
            <a:r>
              <a:rPr lang="en-US" altLang="zh-CN" sz="2400" b="1" dirty="0">
                <a:solidFill>
                  <a:srgbClr val="C00000"/>
                </a:solidFill>
              </a:rPr>
              <a:t> School(</a:t>
            </a:r>
            <a:r>
              <a:rPr lang="zh-CN" altLang="en-US" sz="2400" b="1" dirty="0">
                <a:solidFill>
                  <a:srgbClr val="C00000"/>
                </a:solidFill>
              </a:rPr>
              <a:t>理气派</a:t>
            </a:r>
            <a:r>
              <a:rPr lang="en-US" altLang="zh-CN" sz="2400" b="1" dirty="0">
                <a:solidFill>
                  <a:srgbClr val="C00000"/>
                </a:solidFill>
              </a:rPr>
              <a:t>) </a:t>
            </a:r>
            <a:r>
              <a:rPr lang="en-US" altLang="zh-CN" sz="2400" dirty="0">
                <a:solidFill>
                  <a:schemeClr val="bg1"/>
                </a:solidFill>
              </a:rPr>
              <a:t>pays more attention to the position, orientation and layout of architecture by using eight diagrams and twelve earthly branches, which mainly derive from </a:t>
            </a:r>
            <a:r>
              <a:rPr lang="en-US" altLang="zh-CN" sz="2400" dirty="0">
                <a:solidFill>
                  <a:srgbClr val="C00000"/>
                </a:solidFill>
              </a:rPr>
              <a:t>The Book of Changes and astronomy</a:t>
            </a:r>
            <a:r>
              <a:rPr lang="en-US" altLang="zh-CN" sz="2400" dirty="0">
                <a:solidFill>
                  <a:schemeClr val="bg1"/>
                </a:solidFill>
              </a:rPr>
              <a:t>. The famous tool of </a:t>
            </a:r>
            <a:r>
              <a:rPr lang="en-US" altLang="zh-CN" sz="2400" dirty="0" err="1">
                <a:solidFill>
                  <a:schemeClr val="bg1"/>
                </a:solidFill>
              </a:rPr>
              <a:t>Liqi</a:t>
            </a:r>
            <a:r>
              <a:rPr lang="en-US" altLang="zh-CN" sz="2400" dirty="0">
                <a:solidFill>
                  <a:schemeClr val="bg1"/>
                </a:solidFill>
              </a:rPr>
              <a:t> School is the Fengshui compass. In history, famous Fengshui experts are well versed in both </a:t>
            </a:r>
            <a:r>
              <a:rPr lang="en-US" altLang="zh-CN" sz="2400" dirty="0" err="1">
                <a:solidFill>
                  <a:schemeClr val="bg1"/>
                </a:solidFill>
              </a:rPr>
              <a:t>Xingshi</a:t>
            </a:r>
            <a:r>
              <a:rPr lang="en-US" altLang="zh-CN" sz="2400" dirty="0">
                <a:solidFill>
                  <a:schemeClr val="bg1"/>
                </a:solidFill>
              </a:rPr>
              <a:t> and </a:t>
            </a:r>
            <a:r>
              <a:rPr lang="en-US" altLang="zh-CN" sz="2400" dirty="0" err="1">
                <a:solidFill>
                  <a:schemeClr val="bg1"/>
                </a:solidFill>
              </a:rPr>
              <a:t>Liqi</a:t>
            </a:r>
            <a:r>
              <a:rPr lang="en-US" altLang="zh-CN" sz="2400" dirty="0">
                <a:solidFill>
                  <a:schemeClr val="bg1"/>
                </a:solidFill>
              </a:rPr>
              <a:t> theories.</a:t>
            </a:r>
            <a:endParaRPr lang="zh-CN" altLang="en-US" sz="2400" dirty="0">
              <a:solidFill>
                <a:schemeClr val="bg1"/>
              </a:solidFill>
            </a:endParaRPr>
          </a:p>
        </p:txBody>
      </p:sp>
    </p:spTree>
    <p:extLst>
      <p:ext uri="{BB962C8B-B14F-4D97-AF65-F5344CB8AC3E}">
        <p14:creationId xmlns:p14="http://schemas.microsoft.com/office/powerpoint/2010/main" val="22057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387" y="1428380"/>
            <a:ext cx="7186269" cy="4682944"/>
          </a:xfrm>
          <a:prstGeom prst="rect">
            <a:avLst/>
          </a:prstGeom>
        </p:spPr>
      </p:pic>
      <p:sp>
        <p:nvSpPr>
          <p:cNvPr id="3" name="文本框 2"/>
          <p:cNvSpPr txBox="1"/>
          <p:nvPr/>
        </p:nvSpPr>
        <p:spPr>
          <a:xfrm>
            <a:off x="4225799" y="1461528"/>
            <a:ext cx="3344582" cy="2308324"/>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4</a:t>
            </a:r>
          </a:p>
          <a:p>
            <a:pPr algn="ctr"/>
            <a:r>
              <a:rPr kumimoji="1" lang="en-US" altLang="zh-CN" sz="4800" dirty="0">
                <a:solidFill>
                  <a:schemeClr val="bg1"/>
                </a:solidFill>
                <a:latin typeface="叶根友行书(繁)" charset="-122"/>
                <a:ea typeface="叶根友行书(繁)" charset="-122"/>
                <a:cs typeface="叶根友行书(繁)" charset="-122"/>
              </a:rPr>
              <a:t>Major</a:t>
            </a:r>
            <a:r>
              <a:rPr kumimoji="1" lang="zh-CN" altLang="en-US" sz="4800" dirty="0">
                <a:solidFill>
                  <a:schemeClr val="bg1"/>
                </a:solidFill>
                <a:latin typeface="叶根友行书(繁)" charset="-122"/>
                <a:ea typeface="叶根友行书(繁)" charset="-122"/>
                <a:cs typeface="叶根友行书(繁)" charset="-122"/>
              </a:rPr>
              <a:t> </a:t>
            </a:r>
            <a:r>
              <a:rPr kumimoji="1" lang="en-US" altLang="zh-CN" sz="4800" dirty="0">
                <a:solidFill>
                  <a:schemeClr val="bg1"/>
                </a:solidFill>
                <a:latin typeface="叶根友行书(繁)" charset="-122"/>
                <a:ea typeface="叶根友行书(繁)" charset="-122"/>
                <a:cs typeface="叶根友行书(繁)" charset="-122"/>
              </a:rPr>
              <a:t>principles</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815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1318</Words>
  <Application>Microsoft Office PowerPoint</Application>
  <PresentationFormat>宽屏</PresentationFormat>
  <Paragraphs>40</Paragraphs>
  <Slides>18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DengXian</vt:lpstr>
      <vt:lpstr>DengXian Light</vt:lpstr>
      <vt:lpstr>叶根友行书(繁)</vt:lpstr>
      <vt:lpstr>Arial</vt:lpstr>
      <vt:lpstr>Bodoni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office365</dc:creator>
  <cp:lastModifiedBy>陈 诚</cp:lastModifiedBy>
  <cp:revision>55</cp:revision>
  <dcterms:created xsi:type="dcterms:W3CDTF">2019-10-22T04:07:43Z</dcterms:created>
  <dcterms:modified xsi:type="dcterms:W3CDTF">2022-03-03T12:29:40Z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v1.0_mb_FvRX8Z+dlSirpGeU3alQiw==</vt:lpwstr>
  </property>
</Properties>
</file>