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Override PartName="/docProps/custom.xml" ContentType="application/vnd.openxmlformats-officedocument.custom-propertie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 id="2147483660" r:id="rId8"/>
  </p:sldMasterIdLst>
  <p:notesMasterIdLst>
    <p:notesMasterId r:id="rId6"/>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Lst>
  <p:sldSz cx="12192000" cy="6858000"/>
  <p:notesSz cx="6858000" cy="9144000"/>
  <p:defaultTextStyle>
    <a:defPPr lvl="0" marR="0" rtl="0" algn="l">
      <a:lnSpc>
        <a:spcPct val="100000"/>
      </a:lnSpc>
      <a:spcBef>
        <a:spcPts val="0"/>
      </a:spcBef>
      <a:spcAft>
        <a:spcPts val="0"/>
      </a:spcAft>
    </a:defPPr>
    <a:lvl1pPr lvl="0" marR="0" rtl="0" algn="l" marL="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marL="45720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marL="91440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marL="137160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marL="182880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marL="228600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marL="274320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marL="320040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marL="3657600">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Relationships xmlns="http://schemas.openxmlformats.org/package/2006/relationships"><Relationship Id="rId1" Target="theme/theme1.xml" Type="http://schemas.openxmlformats.org/officeDocument/2006/relationships/theme"/><Relationship Id="rId10" Target="slides/slide2.xml" Type="http://schemas.openxmlformats.org/officeDocument/2006/relationships/slide"/><Relationship Id="rId11" Target="slides/slide3.xml" Type="http://schemas.openxmlformats.org/officeDocument/2006/relationships/slide"/><Relationship Id="rId12" Target="slides/slide4.xml" Type="http://schemas.openxmlformats.org/officeDocument/2006/relationships/slide"/><Relationship Id="rId13" Target="slides/slide5.xml" Type="http://schemas.openxmlformats.org/officeDocument/2006/relationships/slide"/><Relationship Id="rId14" Target="slides/slide6.xml" Type="http://schemas.openxmlformats.org/officeDocument/2006/relationships/slide"/><Relationship Id="rId15" Target="slides/slide7.xml" Type="http://schemas.openxmlformats.org/officeDocument/2006/relationships/slide"/><Relationship Id="rId16" Target="slides/slide8.xml" Type="http://schemas.openxmlformats.org/officeDocument/2006/relationships/slide"/><Relationship Id="rId17" Target="slides/slide9.xml" Type="http://schemas.openxmlformats.org/officeDocument/2006/relationships/slide"/><Relationship Id="rId18" Target="slides/slide10.xml" Type="http://schemas.openxmlformats.org/officeDocument/2006/relationships/slide"/><Relationship Id="rId19" Target="slides/slide11.xml" Type="http://schemas.openxmlformats.org/officeDocument/2006/relationships/slide"/><Relationship Id="rId2" Target="viewProps.xml" Type="http://schemas.openxmlformats.org/officeDocument/2006/relationships/viewProps"/><Relationship Id="rId20" Target="slides/slide12.xml" Type="http://schemas.openxmlformats.org/officeDocument/2006/relationships/slide"/><Relationship Id="rId21" Target="slides/slide13.xml" Type="http://schemas.openxmlformats.org/officeDocument/2006/relationships/slide"/><Relationship Id="rId22" Target="slides/slide14.xml" Type="http://schemas.openxmlformats.org/officeDocument/2006/relationships/slide"/><Relationship Id="rId23" Target="slides/slide15.xml" Type="http://schemas.openxmlformats.org/officeDocument/2006/relationships/slide"/><Relationship Id="rId24" Target="notesSlides/notesSlide1.xml" Type="http://schemas.openxmlformats.org/officeDocument/2006/relationships/notesSlide"/><Relationship Id="rId25" Target="notesSlides/notesSlide2.xml" Type="http://schemas.openxmlformats.org/officeDocument/2006/relationships/notesSlide"/><Relationship Id="rId26" Target="notesSlides/notesSlide3.xml" Type="http://schemas.openxmlformats.org/officeDocument/2006/relationships/notesSlide"/><Relationship Id="rId27" Target="notesSlides/notesSlide4.xml" Type="http://schemas.openxmlformats.org/officeDocument/2006/relationships/notesSlide"/><Relationship Id="rId28" Target="notesSlides/notesSlide5.xml" Type="http://schemas.openxmlformats.org/officeDocument/2006/relationships/notesSlide"/><Relationship Id="rId29" Target="notesSlides/notesSlide6.xml" Type="http://schemas.openxmlformats.org/officeDocument/2006/relationships/notesSlide"/><Relationship Id="rId3" Target="presProps.xml" Type="http://schemas.openxmlformats.org/officeDocument/2006/relationships/presProps"/><Relationship Id="rId30" Target="notesSlides/notesSlide7.xml" Type="http://schemas.openxmlformats.org/officeDocument/2006/relationships/notesSlide"/><Relationship Id="rId31" Target="notesSlides/notesSlide8.xml" Type="http://schemas.openxmlformats.org/officeDocument/2006/relationships/notesSlide"/><Relationship Id="rId32" Target="notesSlides/notesSlide9.xml" Type="http://schemas.openxmlformats.org/officeDocument/2006/relationships/notesSlide"/><Relationship Id="rId33" Target="notesSlides/notesSlide10.xml" Type="http://schemas.openxmlformats.org/officeDocument/2006/relationships/notesSlide"/><Relationship Id="rId34" Target="notesSlides/notesSlide11.xml" Type="http://schemas.openxmlformats.org/officeDocument/2006/relationships/notesSlide"/><Relationship Id="rId35" Target="notesSlides/notesSlide12.xml" Type="http://schemas.openxmlformats.org/officeDocument/2006/relationships/notesSlide"/><Relationship Id="rId36" Target="notesSlides/notesSlide13.xml" Type="http://schemas.openxmlformats.org/officeDocument/2006/relationships/notesSlide"/><Relationship Id="rId37" Target="notesSlides/notesSlide14.xml" Type="http://schemas.openxmlformats.org/officeDocument/2006/relationships/notesSlide"/><Relationship Id="rId38" Target="notesSlides/notesSlide15.xml" Type="http://schemas.openxmlformats.org/officeDocument/2006/relationships/notesSlide"/><Relationship Id="rId4" Target="slideMasters/slideMaster1.xml" Type="http://schemas.openxmlformats.org/officeDocument/2006/relationships/slideMaster"/><Relationship Id="rId6" Target="notesMasters/notesMaster1.xml" Type="http://schemas.openxmlformats.org/officeDocument/2006/relationships/notesMaster"/><Relationship Id="rId7" Target="theme/theme2.xml" Type="http://schemas.openxmlformats.org/officeDocument/2006/relationships/theme"/><Relationship Id="rId8" Target="slideMasters/slideMaster2.xml" Type="http://schemas.openxmlformats.org/officeDocument/2006/relationships/slideMaster"/><Relationship Id="rId9" Target="slides/slide1.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marL="0" indent="0">
              <a:lnSpc>
                <a:spcPct val="100000"/>
              </a:lnSpc>
            </a:pPr>
            <a:r>
              <a:rPr lang="en-US" b="false" i="false" strike="noStrike" u="none" sz="1400">
                <a:solidFill>
                  <a:srgbClr val="000000"/>
                </a:solidFill>
              </a:rPr>
              <a:t>Hello everyone, and welcome. Today, we're embarking on a fascinating journey to discover a unique and delicious treasure from the heart of China. This is a story of nature, tradition, and a flavor that has delighted generations. Let's begin our exploration of Suanzao Gao, China's Amber Delight.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marL="0" indent="0">
              <a:lnSpc>
                <a:spcPct val="100000"/>
              </a:lnSpc>
            </a:pPr>
            <a:r>
              <a:rPr lang="en-US" b="false" i="false" strike="noStrike" u="none" sz="1400">
                <a:solidFill>
                  <a:srgbClr val="000000"/>
                </a:solidFill>
              </a:rPr>
              <a:t>The traditional artisanal process is a true labor of love. It begins with handpicking the ripe fruit, washing it, and steaming it. The most delicate step is peeling and pitting the fruit while it's still hot. The pulp is then mashed, sweetened with pure cane sugar, and finally sun-dried for up to two weeks. This slow process allows the natural flavors to concentrate and the pectin to work its magic.</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marL="0" indent="0">
              <a:lnSpc>
                <a:spcPct val="100000"/>
              </a:lnSpc>
            </a:pPr>
            <a:r>
              <a:rPr lang="en-US" b="false" i="false" strike="noStrike" u="none" sz="1400">
                <a:solidFill>
                  <a:srgbClr val="000000"/>
                </a:solidFill>
              </a:rPr>
              <a:t>While the traditional method is still cherished, modern producers like Qiyunshan have adapted the process for consistency and safety. They use mechanized sorting, automated peeling, and temperature-controlled drying rooms. This allows them to produce large quantities while preserving the authentic taste. Modern technology has also brought innovation, like new flavors such as yogurt, blending the old with the new.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marL="0" indent="0">
              <a:lnSpc>
                <a:spcPct val="100000"/>
              </a:lnSpc>
            </a:pPr>
            <a:r>
              <a:rPr lang="en-US" b="false" i="false" strike="noStrike" u="none" sz="1400">
                <a:solidFill>
                  <a:srgbClr val="000000"/>
                </a:solidFill>
              </a:rPr>
              <a:t>Finally, let's explore the third and final part of our journey. We'll discover why Suanzao Gao is much more than just a delicious snack; it's a cultural icon with deep significance.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marL="0" indent="0">
              <a:lnSpc>
                <a:spcPct val="100000"/>
              </a:lnSpc>
            </a:pPr>
            <a:r>
              <a:rPr lang="en-US" b="false" i="false" strike="noStrike" u="none" sz="1400">
                <a:solidFill>
                  <a:srgbClr val="000000"/>
                </a:solidFill>
              </a:rPr>
              <a:t>Suanzao Gao holds immense cultural value. For many, it's a taste of nostalgia, a reminder of home. It's a symbol of regional identity, a source of local pride as a protected geographical indication. It also represents a healthful tradition, aligning with modern healthy eating trends. Most importantly, it has become a driver of rural prosperity, supporting local economies and creating a sustainable industry.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marL="0" indent="0">
              <a:lnSpc>
                <a:spcPct val="100000"/>
              </a:lnSpc>
            </a:pPr>
            <a:r>
              <a:rPr lang="en-US" b="false" i="false" strike="noStrike" u="none" sz="1400">
                <a:solidFill>
                  <a:srgbClr val="000000"/>
                </a:solidFill>
              </a:rPr>
              <a:t>In conclusion, Suanzao Gao is more than just a sweet and sour treat. It is a perfect blend of nature, tradition, culture, and health. It tells a story of a region, its people, and their ingenuity. It is truly a unique treasure that encapsulates the very essence of Chinese culinary heritage.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marL="0" indent="0">
              <a:lnSpc>
                <a:spcPct val="100000"/>
              </a:lnSpc>
            </a:pPr>
            <a:r>
              <a:rPr lang="en-US" b="false" i="false" strike="noStrike" u="none" sz="1400">
                <a:solidFill>
                  <a:srgbClr val="000000"/>
                </a:solidFill>
              </a:rPr>
              <a:t>Thank you for joining me on this journey into the world of Suanzao Gao. I hope you've gained a new appreciation for this wonderful Chinese delight.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marL="0" indent="0">
              <a:lnSpc>
                <a:spcPct val="100000"/>
              </a:lnSpc>
            </a:pPr>
            <a:r>
              <a:rPr lang="en-US" b="false" i="false" strike="noStrike" u="none" sz="1400">
                <a:solidFill>
                  <a:srgbClr val="000000"/>
                </a:solidFill>
              </a:rPr>
              <a:t>Let's start with a fun interactive question. Before we dive into the details, I'd like you to take a guess. Looking at this beautiful amber-colored treat, what flavors do you think it holds? Is it sour, sweet, spicy, bitter, or salty? Take a moment to discuss with your neighbor or just think about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marL="0" indent="0">
              <a:lnSpc>
                <a:spcPct val="100000"/>
              </a:lnSpc>
            </a:pPr>
            <a:r>
              <a:rPr lang="en-US" b="false" i="false" strike="noStrike" u="none" sz="1400">
                <a:solidFill>
                  <a:srgbClr val="000000"/>
                </a:solidFill>
              </a:rPr>
              <a:t>So, what's the answer? The primary flavors are indeed sour and sweet. It's a perfect balance of the wild fruit's natural tartness and a gentle sweetness, creating a truly unique and addictive taste. If you were lucky enough to try one, you'll know exactly what I mean.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marL="0" indent="0">
              <a:lnSpc>
                <a:spcPct val="100000"/>
              </a:lnSpc>
            </a:pPr>
            <a:r>
              <a:rPr lang="en-US" b="false" i="false" strike="noStrike" u="none" sz="1400">
                <a:solidFill>
                  <a:srgbClr val="000000"/>
                </a:solidFill>
              </a:rPr>
              <a:t>Now that we've tasted the mystery, let's uncover its story. Today, we'll explore three main parts: first, we'll travel back in time to discover its historical origins and where it's most beloved. Then, we'll get a close-up look at how this delicious treat is made, from the fruit to the final product. Finally, we'll discuss why Suanzao Gao is much more than just a snack, but a cultural icon.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marL="0" indent="0">
              <a:lnSpc>
                <a:spcPct val="100000"/>
              </a:lnSpc>
            </a:pPr>
            <a:r>
              <a:rPr lang="en-US" b="false" i="false" strike="noStrike" u="none" sz="1400">
                <a:solidFill>
                  <a:srgbClr val="000000"/>
                </a:solidFill>
              </a:rPr>
              <a:t>Let's begin our journey with the first chapter: A Taste Steeped in History. We'll explore where this tradition was born and how it has evolved over centuries.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marL="0" indent="0">
              <a:lnSpc>
                <a:spcPct val="100000"/>
              </a:lnSpc>
            </a:pPr>
            <a:r>
              <a:rPr lang="en-US" b="false" i="false" strike="noStrike" u="none" sz="1400">
                <a:solidFill>
                  <a:srgbClr val="000000"/>
                </a:solidFill>
              </a:rPr>
              <a:t>So, where does this delicious snack come from? Suanzao Gao is deeply rooted in the mountainous regions of Southern China. Two provinces stand out: Jiangxi, and in particular Chongyi County, known as the 'Hometown of Chinese Wild Jujube', home to the famous brand Qiyunshan. And Fujian, where Pucheng County is celebrated for its ancient, intangible cultural heritage craft of making Suanzao Gao.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marL="0" indent="0">
              <a:lnSpc>
                <a:spcPct val="100000"/>
              </a:lnSpc>
            </a:pPr>
            <a:r>
              <a:rPr lang="en-US" b="false" i="false" strike="noStrike" u="none" sz="1400">
                <a:solidFill>
                  <a:srgbClr val="000000"/>
                </a:solidFill>
              </a:rPr>
              <a:t>The history of Suanzao Gao is a story of rural ingenuity. While its exact origin is unclear, records trace it back to the Qing Dynasty. It's believed to have been invented by villagers looking to preserve the wild jujube harvest. This simple act of preservation became a cherished tradition. From a local homemade treat, it has grown into a national treasure, officially recognized for its unique origin and quality.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marL="0" indent="0">
              <a:lnSpc>
                <a:spcPct val="100000"/>
              </a:lnSpc>
            </a:pPr>
            <a:r>
              <a:rPr lang="en-US" b="false" i="false" strike="noStrike" u="none" sz="1400">
                <a:solidFill>
                  <a:srgbClr val="000000"/>
                </a:solidFill>
              </a:rPr>
              <a:t>Now, let's move to the second part of our journey: From Fruit to Delicacy. We'll explore the star ingredient and the meticulous process that transforms it into the treat we know and love.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false" i="false" u="none" strike="noStrike"/>
            </a:lvl1pPr>
          </a:lstStyle>
          <a:p>
            <a:pPr algn="l" marL="0" indent="0">
              <a:lnSpc>
                <a:spcPct val="100000"/>
              </a:lnSpc>
            </a:pPr>
            <a:r>
              <a:rPr lang="en-US" b="false" i="false" strike="noStrike" u="none" sz="1400">
                <a:solidFill>
                  <a:srgbClr val="000000"/>
                </a:solidFill>
              </a:rPr>
              <a:t>The magic of Suanzao Gao starts with its star ingredient: the wild jujube, or 'Suanzao'. This fruit, also known as the 'Five-Eyed Fruit', grows in the pristine mountain forests of Southern China. It's packed with nutrients: natural pectin which acts as a gelling agent, high levels of Vitamin C, beneficial plant flavonoids, and the organic acids that give it its signature sour taste.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11" name="Shape 11"/>
        <p:cNvGrpSpPr/>
        <p:nvPr/>
      </p:nvGrpSpPr>
      <p:grpSpPr>
        <a:xfrm>
          <a:off x="0" y="0"/>
          <a:ext cx="0" cy="0"/>
          <a:chOff x="0" y="0"/>
          <a:chExt cx="0" cy="0"/>
        </a:xfrm>
      </p:grpSpPr>
      <p:sp>
        <p:nvSpPr>
          <p:cNvPr id="12" name="Shape 30"/>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68" name="Shape 68"/>
        <p:cNvGrpSpPr/>
        <p:nvPr/>
      </p:nvGrpSpPr>
      <p:grpSpPr>
        <a:xfrm>
          <a:off x="0" y="0"/>
          <a:ext cx="0" cy="0"/>
          <a:chOff x="0" y="0"/>
          <a:chExt cx="0" cy="0"/>
        </a:xfrm>
      </p:grpSpPr>
      <p:sp>
        <p:nvSpPr>
          <p:cNvPr id="69" name="Shape 4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1" name="Shape 5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74" name="Shape 74"/>
        <p:cNvGrpSpPr/>
        <p:nvPr/>
      </p:nvGrpSpPr>
      <p:grpSpPr>
        <a:xfrm>
          <a:off x="0" y="0"/>
          <a:ext cx="0" cy="0"/>
          <a:chOff x="0" y="0"/>
          <a:chExt cx="0" cy="0"/>
        </a:xfrm>
      </p:grpSpPr>
      <p:sp>
        <p:nvSpPr>
          <p:cNvPr id="75" name="Shape 15"/>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Shape 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17" name="Shape 17"/>
        <p:cNvGrpSpPr/>
        <p:nvPr/>
      </p:nvGrpSpPr>
      <p:grpSpPr>
        <a:xfrm>
          <a:off x="0" y="0"/>
          <a:ext cx="0" cy="0"/>
          <a:chOff x="0" y="0"/>
          <a:chExt cx="0" cy="0"/>
        </a:xfrm>
      </p:grpSpPr>
      <p:sp>
        <p:nvSpPr>
          <p:cNvPr id="18" name="Shape 5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 name="Shape 5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3" name="Shape 23"/>
        <p:cNvGrpSpPr/>
        <p:nvPr/>
      </p:nvGrpSpPr>
      <p:grpSpPr>
        <a:xfrm>
          <a:off x="0" y="0"/>
          <a:ext cx="0" cy="0"/>
          <a:chOff x="0" y="0"/>
          <a:chExt cx="0" cy="0"/>
        </a:xfrm>
      </p:grpSpPr>
      <p:sp>
        <p:nvSpPr>
          <p:cNvPr id="24" name="Shape 59"/>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29" name="Shape 29"/>
        <p:cNvGrpSpPr/>
        <p:nvPr/>
      </p:nvGrpSpPr>
      <p:grpSpPr>
        <a:xfrm>
          <a:off x="0" y="0"/>
          <a:ext cx="0" cy="0"/>
          <a:chOff x="0" y="0"/>
          <a:chExt cx="0" cy="0"/>
        </a:xfrm>
      </p:grpSpPr>
      <p:sp>
        <p:nvSpPr>
          <p:cNvPr id="30" name="Shape 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 name="Shape 11"/>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Shape 1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36" name="Shape 36"/>
        <p:cNvGrpSpPr/>
        <p:nvPr/>
      </p:nvGrpSpPr>
      <p:grpSpPr>
        <a:xfrm>
          <a:off x="0" y="0"/>
          <a:ext cx="0" cy="0"/>
          <a:chOff x="0" y="0"/>
          <a:chExt cx="0" cy="0"/>
        </a:xfrm>
      </p:grpSpPr>
      <p:sp>
        <p:nvSpPr>
          <p:cNvPr id="37" name="Shape 35"/>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9" name="Shape 37"/>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 name="Shape 3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1" name="Shape 39"/>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2" name="Shape 4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45" name="Shape 45"/>
        <p:cNvGrpSpPr/>
        <p:nvPr/>
      </p:nvGrpSpPr>
      <p:grpSpPr>
        <a:xfrm>
          <a:off x="0" y="0"/>
          <a:ext cx="0" cy="0"/>
          <a:chOff x="0" y="0"/>
          <a:chExt cx="0" cy="0"/>
        </a:xfrm>
      </p:grpSpPr>
      <p:sp>
        <p:nvSpPr>
          <p:cNvPr id="46" name="Shape 2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0" name="Shape 50"/>
        <p:cNvGrpSpPr/>
        <p:nvPr/>
      </p:nvGrpSpPr>
      <p:grpSpPr>
        <a:xfrm>
          <a:off x="0" y="0"/>
          <a:ext cx="0" cy="0"/>
          <a:chOff x="0" y="0"/>
          <a:chExt cx="0" cy="0"/>
        </a:xfrm>
      </p:grpSpPr>
      <p:sp>
        <p:nvSpPr>
          <p:cNvPr id="51" name="Shape 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54" name="Shape 54"/>
        <p:cNvGrpSpPr/>
        <p:nvPr/>
      </p:nvGrpSpPr>
      <p:grpSpPr>
        <a:xfrm>
          <a:off x="0" y="0"/>
          <a:ext cx="0" cy="0"/>
          <a:chOff x="0" y="0"/>
          <a:chExt cx="0" cy="0"/>
        </a:xfrm>
      </p:grpSpPr>
      <p:sp>
        <p:nvSpPr>
          <p:cNvPr id="55" name="Shape 43"/>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7" name="Shape 45"/>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8" name="Shape 4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61" name="Shape 61"/>
        <p:cNvGrpSpPr/>
        <p:nvPr/>
      </p:nvGrpSpPr>
      <p:grpSpPr>
        <a:xfrm>
          <a:off x="0" y="0"/>
          <a:ext cx="0" cy="0"/>
          <a:chOff x="0" y="0"/>
          <a:chExt cx="0" cy="0"/>
        </a:xfrm>
      </p:grpSpPr>
      <p:sp>
        <p:nvSpPr>
          <p:cNvPr id="62" name="Shape 2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p:nvPr>
            <p:ph idx="2" type="pic"/>
          </p:nvPr>
        </p:nvSpPr>
        <p:spPr>
          <a:xfrm>
            <a:off x="3887391" y="740569"/>
            <a:ext cx="4629150" cy="3655219"/>
          </a:xfrm>
          <a:prstGeom prst="rect">
            <a:avLst/>
          </a:prstGeom>
          <a:noFill/>
          <a:ln>
            <a:noFill/>
          </a:ln>
        </p:spPr>
      </p:sp>
      <p:sp>
        <p:nvSpPr>
          <p:cNvPr id="64" name="Shape 26"/>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5" name="Shape 2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theme/theme3.xml" Type="http://schemas.openxmlformats.org/officeDocument/2006/relationships/theme"/><Relationship Id="rId2"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Shape 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Shape 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9" name="Shape 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0" name="Shape 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Arial"/>
                <a:ea typeface="Arial"/>
                <a:cs typeface="Arial"/>
                <a:sym typeface="Arial"/>
              </a:defRPr>
            </a:lvl1pPr>
            <a:lvl2pPr indent="0" lvl="1" marL="0" marR="0" rtl="0" algn="r">
              <a:spcBef>
                <a:spcPts val="0"/>
              </a:spcBef>
              <a:buNone/>
              <a:defRPr b="0" i="0" sz="900" u="none" cap="none" strike="noStrike">
                <a:solidFill>
                  <a:srgbClr val="888888"/>
                </a:solidFill>
                <a:latin typeface="Arial"/>
                <a:ea typeface="Arial"/>
                <a:cs typeface="Arial"/>
                <a:sym typeface="Arial"/>
              </a:defRPr>
            </a:lvl2pPr>
            <a:lvl3pPr indent="0" lvl="2" marL="0" marR="0" rtl="0" algn="r">
              <a:spcBef>
                <a:spcPts val="0"/>
              </a:spcBef>
              <a:buNone/>
              <a:defRPr b="0" i="0" sz="900" u="none" cap="none" strike="noStrike">
                <a:solidFill>
                  <a:srgbClr val="888888"/>
                </a:solidFill>
                <a:latin typeface="Arial"/>
                <a:ea typeface="Arial"/>
                <a:cs typeface="Arial"/>
                <a:sym typeface="Arial"/>
              </a:defRPr>
            </a:lvl3pPr>
            <a:lvl4pPr indent="0" lvl="3" marL="0" marR="0" rtl="0" algn="r">
              <a:spcBef>
                <a:spcPts val="0"/>
              </a:spcBef>
              <a:buNone/>
              <a:defRPr b="0" i="0" sz="900" u="none" cap="none" strike="noStrike">
                <a:solidFill>
                  <a:srgbClr val="888888"/>
                </a:solidFill>
                <a:latin typeface="Arial"/>
                <a:ea typeface="Arial"/>
                <a:cs typeface="Arial"/>
                <a:sym typeface="Arial"/>
              </a:defRPr>
            </a:lvl4pPr>
            <a:lvl5pPr indent="0" lvl="4" marL="0" marR="0" rtl="0" algn="r">
              <a:spcBef>
                <a:spcPts val="0"/>
              </a:spcBef>
              <a:buNone/>
              <a:defRPr b="0" i="0" sz="900" u="none" cap="none" strike="noStrike">
                <a:solidFill>
                  <a:srgbClr val="888888"/>
                </a:solidFill>
                <a:latin typeface="Arial"/>
                <a:ea typeface="Arial"/>
                <a:cs typeface="Arial"/>
                <a:sym typeface="Arial"/>
              </a:defRPr>
            </a:lvl5pPr>
            <a:lvl6pPr indent="0" lvl="5" marL="0" marR="0" rtl="0" algn="r">
              <a:spcBef>
                <a:spcPts val="0"/>
              </a:spcBef>
              <a:buNone/>
              <a:defRPr b="0" i="0" sz="900" u="none" cap="none" strike="noStrike">
                <a:solidFill>
                  <a:srgbClr val="888888"/>
                </a:solidFill>
                <a:latin typeface="Arial"/>
                <a:ea typeface="Arial"/>
                <a:cs typeface="Arial"/>
                <a:sym typeface="Arial"/>
              </a:defRPr>
            </a:lvl6pPr>
            <a:lvl7pPr indent="0" lvl="6" marL="0" marR="0" rtl="0" algn="r">
              <a:spcBef>
                <a:spcPts val="0"/>
              </a:spcBef>
              <a:buNone/>
              <a:defRPr b="0" i="0" sz="900" u="none" cap="none" strike="noStrike">
                <a:solidFill>
                  <a:srgbClr val="888888"/>
                </a:solidFill>
                <a:latin typeface="Arial"/>
                <a:ea typeface="Arial"/>
                <a:cs typeface="Arial"/>
                <a:sym typeface="Arial"/>
              </a:defRPr>
            </a:lvl7pPr>
            <a:lvl8pPr indent="0" lvl="7" marL="0" marR="0" rtl="0" algn="r">
              <a:spcBef>
                <a:spcPts val="0"/>
              </a:spcBef>
              <a:buNone/>
              <a:defRPr b="0" i="0" sz="900" u="none" cap="none" strike="noStrike">
                <a:solidFill>
                  <a:srgbClr val="888888"/>
                </a:solidFill>
                <a:latin typeface="Arial"/>
                <a:ea typeface="Arial"/>
                <a:cs typeface="Arial"/>
                <a:sym typeface="Arial"/>
              </a:defRPr>
            </a:lvl8pPr>
            <a:lvl9pPr indent="0" lvl="8" marL="0" marR="0" rt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默认主题">
    <p:bg>
      <p:bgPr>
        <a:solidFill>
          <a:srgbClr val="FFFFFF">
            <a:alpha val="100000"/>
          </a:srgbClr>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5748369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jpeg" Type="http://schemas.openxmlformats.org/officeDocument/2006/relationships/image"/><Relationship Id="rId3"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 Id="rId5"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17.jpeg" Type="http://schemas.openxmlformats.org/officeDocument/2006/relationships/image"/><Relationship Id="rId4" Target="../media/image18.jpeg" Type="http://schemas.openxmlformats.org/officeDocument/2006/relationships/image"/><Relationship Id="rId5" Target="../media/image19.png" Type="http://schemas.openxmlformats.org/officeDocument/2006/relationships/image"/><Relationship Id="rId6" Target="../media/image20.svg" Type="http://schemas.openxmlformats.org/officeDocument/2006/relationships/image"/><Relationship Id="rId7"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1.jpeg" Type="http://schemas.openxmlformats.org/officeDocument/2006/relationships/image"/><Relationship Id="rId3"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26.png" Type="http://schemas.openxmlformats.org/officeDocument/2006/relationships/image"/><Relationship Id="rId11" Target="../media/image27.svg" Type="http://schemas.openxmlformats.org/officeDocument/2006/relationships/image"/><Relationship Id="rId12" Target="../notesSlides/notesSlide13.xml" Type="http://schemas.openxmlformats.org/officeDocument/2006/relationships/notesSlide"/><Relationship Id="rId2" Target="../media/image2.jpeg" Type="http://schemas.openxmlformats.org/officeDocument/2006/relationships/image"/><Relationship Id="rId3" Target="../media/image21.jpe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33.svg" Type="http://schemas.openxmlformats.org/officeDocument/2006/relationships/image"/><Relationship Id="rId11" Target="../media/image3.jpeg" Type="http://schemas.openxmlformats.org/officeDocument/2006/relationships/image"/><Relationship Id="rId12" Target="../notesSlides/notesSlide14.xml" Type="http://schemas.openxmlformats.org/officeDocument/2006/relationships/notesSlide"/><Relationship Id="rId2" Target="../media/image2.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28.png" Type="http://schemas.openxmlformats.org/officeDocument/2006/relationships/image"/><Relationship Id="rId6" Target="../media/image29.svg" Type="http://schemas.openxmlformats.org/officeDocument/2006/relationships/image"/><Relationship Id="rId7" Target="../media/image30.png" Type="http://schemas.openxmlformats.org/officeDocument/2006/relationships/image"/><Relationship Id="rId8" Target="../media/image31.svg" Type="http://schemas.openxmlformats.org/officeDocument/2006/relationships/image"/><Relationship Id="rId9" Target="../media/image3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4.jpeg" Type="http://schemas.openxmlformats.org/officeDocument/2006/relationships/image"/><Relationship Id="rId3" Target="../notesSlides/notesSlide15.xml" Type="http://schemas.openxmlformats.org/officeDocument/2006/relationships/notesSlide"/><Relationship Id="rId4" Target="../media/image3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jpeg" Type="http://schemas.openxmlformats.org/officeDocument/2006/relationships/image"/><Relationship Id="rId3"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4.jpeg" Type="http://schemas.openxmlformats.org/officeDocument/2006/relationships/image"/><Relationship Id="rId4"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 Id="rId3" Target="../media/image5.jpeg" Type="http://schemas.openxmlformats.org/officeDocument/2006/relationships/image"/><Relationship Id="rId4"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6.jpeg" Type="http://schemas.openxmlformats.org/officeDocument/2006/relationships/image"/><Relationship Id="rId3"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12" Target="../notesSlides/notesSlide9.xml" Type="http://schemas.openxmlformats.org/officeDocument/2006/relationships/notesSlide"/><Relationship Id="rId2" Target="../media/image2.jpeg" Type="http://schemas.openxmlformats.org/officeDocument/2006/relationships/image"/><Relationship Id="rId3" Target="../media/image6.jpe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000000">
              <a:alpha val="4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1016000" y="2032000"/>
            <a:ext cx="10160000" cy="1016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false" i="false" strike="noStrike" u="none" sz="4800">
                <a:solidFill>
                  <a:srgbClr val="FFFFFF"/>
                </a:solidFill>
                <a:latin typeface="Playfair Display"/>
                <a:ea typeface="Playfair Display"/>
                <a:cs typeface="Playfair Display"/>
                <a:sym typeface="Playfair Display"/>
              </a:rPr>
              <a:t>A Journey into the World of Suanzao Gao</a:t>
            </a:r>
            <a:endParaRPr lang="en-US" sz="1100"/>
          </a:p>
        </p:txBody>
      </p:sp>
      <p:sp>
        <p:nvSpPr>
          <p:cNvPr name="AutoShape 4" id="4"/>
          <p:cNvSpPr/>
          <p:nvPr/>
        </p:nvSpPr>
        <p:spPr>
          <a:xfrm rot="0" flipH="false" flipV="false">
            <a:off x="1016000" y="3429000"/>
            <a:ext cx="10160000" cy="1524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7200">
                <a:solidFill>
                  <a:srgbClr val="D97706"/>
                </a:solidFill>
                <a:latin typeface="Playfair Display"/>
                <a:ea typeface="Playfair Display"/>
                <a:cs typeface="Playfair Display"/>
                <a:sym typeface="Playfair Display"/>
              </a:rPr>
              <a:t>China's Amber Delight</a:t>
            </a:r>
            <a:endParaRPr lang="en-US" sz="1100"/>
          </a:p>
        </p:txBody>
      </p:sp>
      <p:sp>
        <p:nvSpPr>
          <p:cNvPr name="AutoShape 5" id="5"/>
          <p:cNvSpPr/>
          <p:nvPr/>
        </p:nvSpPr>
        <p:spPr>
          <a:xfrm rot="0" flipH="false" flipV="false">
            <a:off x="1016000" y="5207000"/>
            <a:ext cx="10160000" cy="762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false" i="false" strike="noStrike" u="none" sz="2400">
                <a:solidFill>
                  <a:srgbClr val="FFFFFF">
                    <a:alpha val="90196"/>
                  </a:srgbClr>
                </a:solidFill>
                <a:latin typeface="Noto Serif SC"/>
                <a:ea typeface="Noto Serif SC"/>
                <a:cs typeface="Noto Serif SC"/>
                <a:sym typeface="Noto Serif SC"/>
              </a:rPr>
              <a:t>琥珀 · 酸枣糕</a:t>
            </a:r>
            <a:r>
              <a:rPr lang="en-US" b="false" i="true" strike="noStrike" u="none" sz="1800">
                <a:solidFill>
                  <a:srgbClr val="FFFFFF">
                    <a:alpha val="70196"/>
                  </a:srgbClr>
                </a:solidFill>
                <a:latin typeface="Playfair Display"/>
                <a:ea typeface="Playfair Display"/>
                <a:cs typeface="Playfair Display"/>
                <a:sym typeface="Playfair Display"/>
              </a:rPr>
              <a:t>| A Traditional Chinese Confectionery</a:t>
            </a:r>
            <a:endParaRPr lang="en-US" sz="1100"/>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65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635000"/>
            <a:ext cx="10668000" cy="635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3200">
                <a:solidFill>
                  <a:srgbClr val="374151"/>
                </a:solidFill>
                <a:latin typeface="Playfair Display"/>
                <a:ea typeface="Playfair Display"/>
                <a:cs typeface="Playfair Display"/>
                <a:sym typeface="Playfair Display"/>
              </a:rPr>
              <a:t>The Traditional Artisanal Process</a:t>
            </a:r>
            <a:r>
              <a:rPr lang="en-US" b="true" i="false" strike="noStrike" u="none" sz="2800">
                <a:solidFill>
                  <a:srgbClr val="D97706"/>
                </a:solidFill>
                <a:latin typeface="Noto Sans SC"/>
                <a:ea typeface="Noto Sans SC"/>
                <a:cs typeface="Noto Sans SC"/>
                <a:sym typeface="Noto Sans SC"/>
              </a:rPr>
              <a:t>(古法工艺)</a:t>
            </a:r>
            <a:endParaRPr lang="en-US" sz="1100"/>
          </a:p>
        </p:txBody>
      </p:sp>
      <p:sp>
        <p:nvSpPr>
          <p:cNvPr name="AutoShape 4" id="4"/>
          <p:cNvSpPr/>
          <p:nvPr/>
        </p:nvSpPr>
        <p:spPr>
          <a:xfrm rot="0" flipH="false" flipV="false">
            <a:off x="762000" y="1524000"/>
            <a:ext cx="10668000" cy="508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false" i="true" strike="noStrike" u="none" sz="1400">
                <a:solidFill>
                  <a:srgbClr val="4B5563"/>
                </a:solidFill>
                <a:latin typeface="Noto Sans SC"/>
                <a:ea typeface="Noto Sans SC"/>
                <a:cs typeface="Noto Sans SC"/>
                <a:sym typeface="Noto Sans SC"/>
              </a:rPr>
              <a:t>The traditional method is a labor-intensive process that honors the fruit's natural essence.</a:t>
            </a:r>
            <a:endParaRPr lang="en-US" sz="1100"/>
          </a:p>
        </p:txBody>
      </p:sp>
      <p:sp>
        <p:nvSpPr>
          <p:cNvPr name="AutoShape 5" id="5"/>
          <p:cNvSpPr/>
          <p:nvPr/>
        </p:nvSpPr>
        <p:spPr>
          <a:xfrm rot="0" flipH="false" flipV="false">
            <a:off x="762000" y="2413000"/>
            <a:ext cx="3302000" cy="3937000"/>
          </a:xfrm>
          <a:prstGeom prst="roundRect">
            <a:avLst>
              <a:gd name="adj" fmla="val 3846"/>
            </a:avLst>
          </a:prstGeom>
          <a:solidFill>
            <a:srgbClr val="FFFFFF">
              <a:alpha val="92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6" id="6"/>
          <p:cNvSpPr/>
          <p:nvPr/>
        </p:nvSpPr>
        <p:spPr>
          <a:xfrm rot="0" flipH="false" flipV="false">
            <a:off x="952500" y="2667000"/>
            <a:ext cx="2921000" cy="762000"/>
          </a:xfrm>
          <a:prstGeom prst="rect">
            <a:avLst/>
          </a:prstGeom>
          <a:noFill/>
          <a:ln w="12700" cmpd="sng" cap="flat">
            <a:noFill/>
            <a:prstDash val="solid"/>
            <a:round/>
          </a:ln>
        </p:spPr>
        <p:txBody>
          <a:bodyPr anchor="ctr" rtlCol="false" anchorCtr="false" vert="horz" wrap="square" lIns="0" rIns="0" tIns="0" bIns="0"/>
          <a:lstStyle/>
          <a:p>
            <a:pPr algn="l" marL="0" indent="0">
              <a:lnSpc>
                <a:spcPct val="100000"/>
              </a:lnSpc>
              <a:defRPr/>
            </a:pPr>
            <a:r>
              <a:rPr lang="en-US" b="true" i="false" strike="noStrike" u="none" sz="1800">
                <a:solidFill>
                  <a:srgbClr val="D97706"/>
                </a:solidFill>
                <a:latin typeface="Playfair Display"/>
                <a:ea typeface="Playfair Display"/>
                <a:cs typeface="Playfair Display"/>
                <a:sym typeface="Playfair Display"/>
              </a:rPr>
              <a:t>01.</a:t>
            </a:r>
            <a:r>
              <a:rPr lang="en-US" b="true" i="false" strike="noStrike" u="none" sz="1500">
                <a:solidFill>
                  <a:srgbClr val="1F2937"/>
                </a:solidFill>
                <a:latin typeface="Noto Sans SC"/>
                <a:ea typeface="Noto Sans SC"/>
                <a:cs typeface="Noto Sans SC"/>
                <a:sym typeface="Noto Sans SC"/>
              </a:rPr>
              <a:t>Harvesting</a:t>
            </a:r>
            <a:r>
              <a:rPr lang="en-US" b="false" i="false" strike="noStrike" u="none" sz="1300">
                <a:solidFill>
                  <a:srgbClr val="6B7280"/>
                </a:solidFill>
                <a:latin typeface="Noto Sans SC"/>
                <a:ea typeface="Noto Sans SC"/>
                <a:cs typeface="Noto Sans SC"/>
                <a:sym typeface="Noto Sans SC"/>
              </a:rPr>
              <a:t>(采摘)</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25000"/>
              </a:lnSpc>
              <a:spcBef>
                <a:spcPts val="400"/>
              </a:spcBef>
            </a:pPr>
            <a:r>
              <a:rPr lang="en-US" b="false" i="false" strike="noStrike" u="none" sz="1200">
                <a:solidFill>
                  <a:srgbClr val="4B5563"/>
                </a:solidFill>
                <a:latin typeface="Noto Sans SC"/>
                <a:ea typeface="Noto Sans SC"/>
                <a:cs typeface="Noto Sans SC"/>
                <a:sym typeface="Noto Sans SC"/>
              </a:rPr>
              <a:t>Handpicking ripe jujubes at the peak of sweetness.</a:t>
            </a:r>
          </a:p>
        </p:txBody>
      </p:sp>
      <p:sp>
        <p:nvSpPr>
          <p:cNvPr name="AutoShape 7" id="7"/>
          <p:cNvSpPr/>
          <p:nvPr/>
        </p:nvSpPr>
        <p:spPr>
          <a:xfrm rot="0" flipH="false" flipV="false">
            <a:off x="952500" y="3683000"/>
            <a:ext cx="2921000" cy="762000"/>
          </a:xfrm>
          <a:prstGeom prst="rect">
            <a:avLst/>
          </a:prstGeom>
          <a:noFill/>
          <a:ln w="12700" cmpd="sng" cap="flat">
            <a:noFill/>
            <a:prstDash val="solid"/>
            <a:round/>
          </a:ln>
        </p:spPr>
        <p:txBody>
          <a:bodyPr anchor="ctr" rtlCol="false" anchorCtr="false" vert="horz" wrap="square" lIns="0" rIns="0" tIns="0" bIns="0"/>
          <a:lstStyle/>
          <a:p>
            <a:pPr algn="l" marL="0" indent="0">
              <a:lnSpc>
                <a:spcPct val="100000"/>
              </a:lnSpc>
              <a:defRPr/>
            </a:pPr>
            <a:r>
              <a:rPr lang="en-US" b="true" i="false" strike="noStrike" u="none" sz="1800">
                <a:solidFill>
                  <a:srgbClr val="D97706"/>
                </a:solidFill>
                <a:latin typeface="Playfair Display"/>
                <a:ea typeface="Playfair Display"/>
                <a:cs typeface="Playfair Display"/>
                <a:sym typeface="Playfair Display"/>
              </a:rPr>
              <a:t>02.</a:t>
            </a:r>
            <a:r>
              <a:rPr lang="en-US" b="true" i="false" strike="noStrike" u="none" sz="1500">
                <a:solidFill>
                  <a:srgbClr val="1F2937"/>
                </a:solidFill>
                <a:latin typeface="Noto Sans SC"/>
                <a:ea typeface="Noto Sans SC"/>
                <a:cs typeface="Noto Sans SC"/>
                <a:sym typeface="Noto Sans SC"/>
              </a:rPr>
              <a:t>Cleaning</a:t>
            </a:r>
            <a:r>
              <a:rPr lang="en-US" b="false" i="false" strike="noStrike" u="none" sz="1300">
                <a:solidFill>
                  <a:srgbClr val="6B7280"/>
                </a:solidFill>
                <a:latin typeface="Noto Sans SC"/>
                <a:ea typeface="Noto Sans SC"/>
                <a:cs typeface="Noto Sans SC"/>
                <a:sym typeface="Noto Sans SC"/>
              </a:rPr>
              <a:t>(清洗)</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25000"/>
              </a:lnSpc>
              <a:spcBef>
                <a:spcPts val="400"/>
              </a:spcBef>
            </a:pPr>
            <a:r>
              <a:rPr lang="en-US" b="false" i="false" strike="noStrike" u="none" sz="1200">
                <a:solidFill>
                  <a:srgbClr val="4B5563"/>
                </a:solidFill>
                <a:latin typeface="Noto Sans SC"/>
                <a:ea typeface="Noto Sans SC"/>
                <a:cs typeface="Noto Sans SC"/>
                <a:sym typeface="Noto Sans SC"/>
              </a:rPr>
              <a:t>Gentle washing with pure mountain spring water.</a:t>
            </a:r>
          </a:p>
        </p:txBody>
      </p:sp>
      <p:sp>
        <p:nvSpPr>
          <p:cNvPr name="AutoShape 8" id="8"/>
          <p:cNvSpPr/>
          <p:nvPr/>
        </p:nvSpPr>
        <p:spPr>
          <a:xfrm rot="0" flipH="false" flipV="false">
            <a:off x="952500" y="4699000"/>
            <a:ext cx="2921000" cy="1397000"/>
          </a:xfrm>
          <a:prstGeom prst="rect">
            <a:avLst/>
          </a:prstGeom>
          <a:noFill/>
          <a:ln w="12700" cmpd="sng" cap="flat">
            <a:noFill/>
            <a:prstDash val="solid"/>
            <a:round/>
          </a:ln>
        </p:spPr>
        <p:txBody>
          <a:bodyPr anchor="ctr" rtlCol="false" anchorCtr="false" vert="horz" wrap="square" lIns="0" rIns="0" tIns="0" bIns="0"/>
          <a:lstStyle/>
          <a:p>
            <a:pPr algn="l" marL="0" indent="0">
              <a:lnSpc>
                <a:spcPct val="100000"/>
              </a:lnSpc>
              <a:defRPr/>
            </a:pPr>
            <a:r>
              <a:rPr lang="en-US" b="true" i="false" strike="noStrike" u="none" sz="1800">
                <a:solidFill>
                  <a:srgbClr val="D97706"/>
                </a:solidFill>
                <a:latin typeface="Playfair Display"/>
                <a:ea typeface="Playfair Display"/>
                <a:cs typeface="Playfair Display"/>
                <a:sym typeface="Playfair Display"/>
              </a:rPr>
              <a:t>03.</a:t>
            </a:r>
            <a:r>
              <a:rPr lang="en-US" b="true" i="false" strike="noStrike" u="none" sz="1500">
                <a:solidFill>
                  <a:srgbClr val="1F2937"/>
                </a:solidFill>
                <a:latin typeface="Noto Sans SC"/>
                <a:ea typeface="Noto Sans SC"/>
                <a:cs typeface="Noto Sans SC"/>
                <a:sym typeface="Noto Sans SC"/>
              </a:rPr>
              <a:t>Steaming</a:t>
            </a:r>
            <a:r>
              <a:rPr lang="en-US" b="false" i="false" strike="noStrike" u="none" sz="1300">
                <a:solidFill>
                  <a:srgbClr val="6B7280"/>
                </a:solidFill>
                <a:latin typeface="Noto Sans SC"/>
                <a:ea typeface="Noto Sans SC"/>
                <a:cs typeface="Noto Sans SC"/>
                <a:sym typeface="Noto Sans SC"/>
              </a:rPr>
              <a:t>(蒸煮)</a:t>
            </a:r>
            <a:r>
              <a:rPr lang="en-US" b="false" i="false" strike="noStrike" u="none" sz="1200">
                <a:solidFill>
                  <a:srgbClr val="4B5563"/>
                </a:solidFill>
                <a:latin typeface="Noto Sans SC"/>
                <a:ea typeface="Noto Sans SC"/>
                <a:cs typeface="Noto Sans SC"/>
                <a:sym typeface="Noto Sans SC"/>
              </a:rPr>
              <a:t>– Softening fruit over an open fire.</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00000"/>
              </a:lnSpc>
              <a:spcBef>
                <a:spcPts val="1200"/>
              </a:spcBef>
            </a:pPr>
            <a:r>
              <a:rPr lang="en-US" b="true" i="false" strike="noStrike" u="none" sz="1800">
                <a:solidFill>
                  <a:srgbClr val="D97706"/>
                </a:solidFill>
                <a:latin typeface="Playfair Display"/>
                <a:ea typeface="Playfair Display"/>
                <a:cs typeface="Playfair Display"/>
                <a:sym typeface="Playfair Display"/>
              </a:rPr>
              <a:t>04.</a:t>
            </a:r>
            <a:r>
              <a:rPr lang="en-US" b="true" i="false" strike="noStrike" u="none" sz="1500">
                <a:solidFill>
                  <a:srgbClr val="1F2937"/>
                </a:solidFill>
                <a:latin typeface="Noto Sans SC"/>
                <a:ea typeface="Noto Sans SC"/>
                <a:cs typeface="Noto Sans SC"/>
                <a:sym typeface="Noto Sans SC"/>
              </a:rPr>
              <a:t>Peeling &amp; Pitting</a:t>
            </a:r>
            <a:r>
              <a:rPr lang="en-US" b="false" i="false" strike="noStrike" u="none" sz="1300">
                <a:solidFill>
                  <a:srgbClr val="6B7280"/>
                </a:solidFill>
                <a:latin typeface="Noto Sans SC"/>
                <a:ea typeface="Noto Sans SC"/>
                <a:cs typeface="Noto Sans SC"/>
                <a:sym typeface="Noto Sans SC"/>
              </a:rPr>
              <a:t>(去皮去核)</a:t>
            </a:r>
            <a:r>
              <a:rPr lang="en-US" b="false" i="false" strike="noStrike" u="none" sz="1200">
                <a:solidFill>
                  <a:srgbClr val="4B5563"/>
                </a:solidFill>
                <a:latin typeface="Noto Sans SC"/>
                <a:ea typeface="Noto Sans SC"/>
                <a:cs typeface="Noto Sans SC"/>
                <a:sym typeface="Noto Sans SC"/>
              </a:rPr>
              <a:t>– A delicate, fast step done by hand.</a:t>
            </a:r>
          </a:p>
        </p:txBody>
      </p:sp>
      <p:pic>
        <p:nvPicPr>
          <p:cNvPr name="Picture 9" id="9"/>
          <p:cNvPicPr>
            <a:picLocks noChangeAspect="true"/>
          </p:cNvPicPr>
          <p:nvPr/>
        </p:nvPicPr>
        <p:blipFill>
          <a:blip r:embed="rId3"/>
          <a:srcRect l="19139" r="19139" t="0" b="0"/>
          <a:stretch>
            <a:fillRect/>
          </a:stretch>
        </p:blipFill>
        <p:spPr>
          <a:xfrm rot="0" flipH="false" flipV="false">
            <a:off x="4445000" y="2413000"/>
            <a:ext cx="3302000" cy="3937000"/>
          </a:xfrm>
          <a:prstGeom prst="roundRect">
            <a:avLst>
              <a:gd name="adj" fmla="val 3846"/>
            </a:avLst>
          </a:prstGeom>
          <a:noFill/>
          <a:ln w="25400" cmpd="sng" cap="flat">
            <a:noFill/>
            <a:prstDash val="solid"/>
            <a:round/>
          </a:ln>
          <a:effectLst>
            <a:outerShdw dir="2700000" dist="190500" blurRad="444500" algn="tl" rotWithShape="false">
              <a:srgbClr val="000000">
                <a:alpha val="25000"/>
              </a:srgbClr>
            </a:outerShdw>
          </a:effectLst>
        </p:spPr>
      </p:pic>
      <p:pic>
        <p:nvPicPr>
          <p:cNvPr name="Picture 10" id="10"/>
          <p:cNvPicPr>
            <a:picLocks noChangeAspect="true"/>
          </p:cNvPicPr>
          <p:nvPr/>
        </p:nvPicPr>
        <p:blipFill>
          <a:blip r:embed="rId4"/>
          <a:srcRect l="0" r="0" t="6942" b="6942"/>
          <a:stretch>
            <a:fillRect/>
          </a:stretch>
        </p:blipFill>
        <p:spPr>
          <a:xfrm rot="0" flipH="false" flipV="false">
            <a:off x="8128000" y="2413000"/>
            <a:ext cx="3302000" cy="1841500"/>
          </a:xfrm>
          <a:prstGeom prst="roundRect">
            <a:avLst>
              <a:gd name="adj" fmla="val 6896"/>
            </a:avLst>
          </a:prstGeom>
          <a:noFill/>
          <a:ln w="25400" cmpd="sng" cap="flat">
            <a:noFill/>
            <a:prstDash val="solid"/>
            <a:round/>
          </a:ln>
          <a:effectLst>
            <a:outerShdw dir="2700000" dist="190500" blurRad="444500" algn="tl" rotWithShape="false">
              <a:srgbClr val="000000">
                <a:alpha val="25000"/>
              </a:srgbClr>
            </a:outerShdw>
          </a:effectLst>
        </p:spPr>
      </p:pic>
      <p:sp>
        <p:nvSpPr>
          <p:cNvPr name="AutoShape 11" id="11"/>
          <p:cNvSpPr/>
          <p:nvPr/>
        </p:nvSpPr>
        <p:spPr>
          <a:xfrm rot="0" flipH="false" flipV="false">
            <a:off x="8128000" y="4508500"/>
            <a:ext cx="3302000" cy="1841500"/>
          </a:xfrm>
          <a:prstGeom prst="roundRect">
            <a:avLst>
              <a:gd name="adj" fmla="val 6896"/>
            </a:avLst>
          </a:prstGeom>
          <a:solidFill>
            <a:srgbClr val="FFFFFF">
              <a:alpha val="92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2" id="12"/>
          <p:cNvSpPr/>
          <p:nvPr/>
        </p:nvSpPr>
        <p:spPr>
          <a:xfrm rot="0" flipH="false" flipV="false">
            <a:off x="8318500" y="4699000"/>
            <a:ext cx="2921000" cy="1460500"/>
          </a:xfrm>
          <a:prstGeom prst="rect">
            <a:avLst/>
          </a:prstGeom>
          <a:noFill/>
          <a:ln w="12700" cmpd="sng" cap="flat">
            <a:noFill/>
            <a:prstDash val="solid"/>
            <a:round/>
          </a:ln>
        </p:spPr>
        <p:txBody>
          <a:bodyPr anchor="ctr" rtlCol="false" anchorCtr="false" vert="horz" wrap="square" lIns="0" rIns="0" tIns="0" bIns="0"/>
          <a:lstStyle/>
          <a:p>
            <a:pPr algn="l" marL="0" indent="0">
              <a:lnSpc>
                <a:spcPct val="108333"/>
              </a:lnSpc>
              <a:defRPr/>
            </a:pPr>
            <a:r>
              <a:rPr lang="en-US" b="true" i="false" strike="noStrike" u="none" sz="1600">
                <a:solidFill>
                  <a:srgbClr val="D97706"/>
                </a:solidFill>
                <a:latin typeface="Playfair Display"/>
                <a:ea typeface="Playfair Display"/>
                <a:cs typeface="Playfair Display"/>
                <a:sym typeface="Playfair Display"/>
              </a:rPr>
              <a:t>05.</a:t>
            </a:r>
            <a:r>
              <a:rPr lang="en-US" b="true" i="false" strike="noStrike" u="none" sz="1400">
                <a:solidFill>
                  <a:srgbClr val="1F2937"/>
                </a:solidFill>
                <a:latin typeface="Noto Sans SC"/>
                <a:ea typeface="Noto Sans SC"/>
                <a:cs typeface="Noto Sans SC"/>
                <a:sym typeface="Noto Sans SC"/>
              </a:rPr>
              <a:t>Mashing &amp; Kneading</a:t>
            </a:r>
            <a:r>
              <a:rPr lang="en-US" b="false" i="false" strike="noStrike" u="none" sz="1200">
                <a:solidFill>
                  <a:srgbClr val="6B7280"/>
                </a:solidFill>
                <a:latin typeface="Noto Sans SC"/>
                <a:ea typeface="Noto Sans SC"/>
                <a:cs typeface="Noto Sans SC"/>
                <a:sym typeface="Noto Sans SC"/>
              </a:rPr>
              <a:t>(揉捏)</a:t>
            </a:r>
            <a:r>
              <a:rPr lang="en-US" b="false" i="false" strike="noStrike" u="none" sz="1100">
                <a:solidFill>
                  <a:srgbClr val="4B5563"/>
                </a:solidFill>
                <a:latin typeface="Noto Sans SC"/>
                <a:ea typeface="Noto Sans SC"/>
                <a:cs typeface="Noto Sans SC"/>
                <a:sym typeface="Noto Sans SC"/>
              </a:rPr>
              <a:t>: Forming a smooth paste.</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08333"/>
              </a:lnSpc>
              <a:spcBef>
                <a:spcPts val="600"/>
              </a:spcBef>
            </a:pPr>
            <a:r>
              <a:rPr lang="en-US" b="true" i="false" strike="noStrike" u="none" sz="1600">
                <a:solidFill>
                  <a:srgbClr val="D97706"/>
                </a:solidFill>
                <a:latin typeface="Playfair Display"/>
                <a:ea typeface="Playfair Display"/>
                <a:cs typeface="Playfair Display"/>
                <a:sym typeface="Playfair Display"/>
              </a:rPr>
              <a:t>06.</a:t>
            </a:r>
            <a:r>
              <a:rPr lang="en-US" b="true" i="false" strike="noStrike" u="none" sz="1400">
                <a:solidFill>
                  <a:srgbClr val="1F2937"/>
                </a:solidFill>
                <a:latin typeface="Noto Sans SC"/>
                <a:ea typeface="Noto Sans SC"/>
                <a:cs typeface="Noto Sans SC"/>
                <a:sym typeface="Noto Sans SC"/>
              </a:rPr>
              <a:t>Sweetening</a:t>
            </a:r>
            <a:r>
              <a:rPr lang="en-US" b="false" i="false" strike="noStrike" u="none" sz="1200">
                <a:solidFill>
                  <a:srgbClr val="6B7280"/>
                </a:solidFill>
                <a:latin typeface="Noto Sans SC"/>
                <a:ea typeface="Noto Sans SC"/>
                <a:cs typeface="Noto Sans SC"/>
                <a:sym typeface="Noto Sans SC"/>
              </a:rPr>
              <a:t>(拌糖)</a:t>
            </a:r>
            <a:r>
              <a:rPr lang="en-US" b="false" i="false" strike="noStrike" u="none" sz="1100">
                <a:solidFill>
                  <a:srgbClr val="4B5563"/>
                </a:solidFill>
                <a:latin typeface="Noto Sans SC"/>
                <a:ea typeface="Noto Sans SC"/>
                <a:cs typeface="Noto Sans SC"/>
                <a:sym typeface="Noto Sans SC"/>
              </a:rPr>
              <a:t>: Adding pure cane sugar.</a:t>
            </a:r>
            <a:r>
              <a:rPr lang="en-US" b="false" i="false" strike="noStrike" u="none" sz="1600">
                <a:solidFill>
                  <a:srgbClr val="1F2329"/>
                </a:solidFill>
                <a:latin typeface="Noto Sans SC"/>
                <a:ea typeface="Noto Sans SC"/>
                <a:cs typeface="Noto Sans SC"/>
                <a:sym typeface="Noto Sans SC"/>
              </a:rPr>
              <a:t/>
            </a:r>
          </a:p>
          <a:p>
            <a:pPr algn="l" marL="0" indent="0">
              <a:lnSpc>
                <a:spcPct val="108333"/>
              </a:lnSpc>
              <a:spcBef>
                <a:spcPts val="600"/>
              </a:spcBef>
            </a:pPr>
            <a:r>
              <a:rPr lang="en-US" b="true" i="false" strike="noStrike" u="none" sz="1600">
                <a:solidFill>
                  <a:srgbClr val="D97706"/>
                </a:solidFill>
                <a:latin typeface="Playfair Display"/>
                <a:ea typeface="Playfair Display"/>
                <a:cs typeface="Playfair Display"/>
                <a:sym typeface="Playfair Display"/>
              </a:rPr>
              <a:t>07.</a:t>
            </a:r>
            <a:r>
              <a:rPr lang="en-US" b="true" i="false" strike="noStrike" u="none" sz="1400">
                <a:solidFill>
                  <a:srgbClr val="1F2937"/>
                </a:solidFill>
                <a:latin typeface="Noto Sans SC"/>
                <a:ea typeface="Noto Sans SC"/>
                <a:cs typeface="Noto Sans SC"/>
                <a:sym typeface="Noto Sans SC"/>
              </a:rPr>
              <a:t>Sun-Drying</a:t>
            </a:r>
            <a:r>
              <a:rPr lang="en-US" b="false" i="false" strike="noStrike" u="none" sz="1200">
                <a:solidFill>
                  <a:srgbClr val="6B7280"/>
                </a:solidFill>
                <a:latin typeface="Noto Sans SC"/>
                <a:ea typeface="Noto Sans SC"/>
                <a:cs typeface="Noto Sans SC"/>
                <a:sym typeface="Noto Sans SC"/>
              </a:rPr>
              <a:t>(晾晒)</a:t>
            </a:r>
            <a:r>
              <a:rPr lang="en-US" b="false" i="false" strike="noStrike" u="none" sz="1100">
                <a:solidFill>
                  <a:srgbClr val="4B5563"/>
                </a:solidFill>
                <a:latin typeface="Noto Sans SC"/>
                <a:ea typeface="Noto Sans SC"/>
                <a:cs typeface="Noto Sans SC"/>
                <a:sym typeface="Noto Sans SC"/>
              </a:rPr>
              <a:t>: Drying 7-14 days to concentrate flavors.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6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635000"/>
            <a:ext cx="10668000" cy="508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3200">
                <a:solidFill>
                  <a:srgbClr val="374151"/>
                </a:solidFill>
                <a:latin typeface="Playfair Display"/>
                <a:ea typeface="Playfair Display"/>
                <a:cs typeface="Playfair Display"/>
                <a:sym typeface="Playfair Display"/>
              </a:rPr>
              <a:t>The Modern Industrial Process (现代工艺)</a:t>
            </a:r>
            <a:endParaRPr lang="en-US" sz="1100"/>
          </a:p>
        </p:txBody>
      </p:sp>
      <p:sp>
        <p:nvSpPr>
          <p:cNvPr name="AutoShape 4" id="4"/>
          <p:cNvSpPr/>
          <p:nvPr/>
        </p:nvSpPr>
        <p:spPr>
          <a:xfrm rot="0" flipH="false" flipV="false">
            <a:off x="762000" y="1397000"/>
            <a:ext cx="10668000" cy="4445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false" i="false" strike="noStrike" u="none" sz="1400">
                <a:solidFill>
                  <a:srgbClr val="4B5563"/>
                </a:solidFill>
                <a:latin typeface="Noto Sans SC"/>
                <a:ea typeface="Noto Sans SC"/>
                <a:cs typeface="Noto Sans SC"/>
                <a:sym typeface="Noto Sans SC"/>
              </a:rPr>
              <a:t>Modern producers combine traditional principles with advanced technology to ensure consistency and safety.</a:t>
            </a:r>
            <a:endParaRPr lang="en-US" sz="1100"/>
          </a:p>
        </p:txBody>
      </p:sp>
      <p:sp>
        <p:nvSpPr>
          <p:cNvPr name="AutoShape 5" id="5"/>
          <p:cNvSpPr/>
          <p:nvPr/>
        </p:nvSpPr>
        <p:spPr>
          <a:xfrm rot="0" flipH="false" flipV="false">
            <a:off x="762000" y="2159000"/>
            <a:ext cx="2540000" cy="1651000"/>
          </a:xfrm>
          <a:prstGeom prst="roundRect">
            <a:avLst>
              <a:gd name="adj" fmla="val 6153"/>
            </a:avLst>
          </a:prstGeom>
          <a:solidFill>
            <a:srgbClr val="FFFFFF">
              <a:alpha val="95000"/>
            </a:srgbClr>
          </a:solidFill>
          <a:ln w="12700" cmpd="sng" cap="flat">
            <a:solidFill>
              <a:srgbClr val="D97706">
                <a:alpha val="4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6" id="6"/>
          <p:cNvSpPr/>
          <p:nvPr/>
        </p:nvSpPr>
        <p:spPr>
          <a:xfrm rot="0" flipH="false" flipV="false">
            <a:off x="889000" y="2286000"/>
            <a:ext cx="2286000" cy="1397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2400">
                <a:solidFill>
                  <a:srgbClr val="D97706"/>
                </a:solidFill>
                <a:latin typeface="Playfair Display"/>
                <a:ea typeface="Playfair Display"/>
                <a:cs typeface="Playfair Display"/>
                <a:sym typeface="Playfair Display"/>
              </a:rPr>
              <a:t>01</a:t>
            </a:r>
            <a:r>
              <a:rPr lang="en-US" b="true" i="false" strike="noStrike" u="none" sz="1600">
                <a:solidFill>
                  <a:srgbClr val="374151"/>
                </a:solidFill>
                <a:latin typeface="Noto Sans SC"/>
                <a:ea typeface="Noto Sans SC"/>
                <a:cs typeface="Noto Sans SC"/>
                <a:sym typeface="Noto Sans SC"/>
              </a:rPr>
              <a:t>Selection &amp; Washing</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25000"/>
              </a:lnSpc>
              <a:spcBef>
                <a:spcPts val="800"/>
              </a:spcBef>
            </a:pPr>
            <a:r>
              <a:rPr lang="en-US" b="false" i="false" strike="noStrike" u="none" sz="1200">
                <a:solidFill>
                  <a:srgbClr val="6B7280"/>
                </a:solidFill>
                <a:latin typeface="Noto Sans SC"/>
                <a:ea typeface="Noto Sans SC"/>
                <a:cs typeface="Noto Sans SC"/>
                <a:sym typeface="Noto Sans SC"/>
              </a:rPr>
              <a:t>Mechanized sorting ensures quality.</a:t>
            </a:r>
          </a:p>
        </p:txBody>
      </p:sp>
      <p:sp>
        <p:nvSpPr>
          <p:cNvPr name="AutoShape 7" id="7"/>
          <p:cNvSpPr/>
          <p:nvPr/>
        </p:nvSpPr>
        <p:spPr>
          <a:xfrm rot="0" flipH="false" flipV="false">
            <a:off x="3492500" y="2159000"/>
            <a:ext cx="2540000" cy="1651000"/>
          </a:xfrm>
          <a:prstGeom prst="roundRect">
            <a:avLst>
              <a:gd name="adj" fmla="val 6153"/>
            </a:avLst>
          </a:prstGeom>
          <a:solidFill>
            <a:srgbClr val="FFFFFF">
              <a:alpha val="95000"/>
            </a:srgbClr>
          </a:solidFill>
          <a:ln w="12700" cmpd="sng" cap="flat">
            <a:solidFill>
              <a:srgbClr val="D97706">
                <a:alpha val="4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8" id="8"/>
          <p:cNvSpPr/>
          <p:nvPr/>
        </p:nvSpPr>
        <p:spPr>
          <a:xfrm rot="0" flipH="false" flipV="false">
            <a:off x="3619500" y="2286000"/>
            <a:ext cx="2286000" cy="1397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2400">
                <a:solidFill>
                  <a:srgbClr val="D97706"/>
                </a:solidFill>
                <a:latin typeface="Playfair Display"/>
                <a:ea typeface="Playfair Display"/>
                <a:cs typeface="Playfair Display"/>
                <a:sym typeface="Playfair Display"/>
              </a:rPr>
              <a:t>02</a:t>
            </a:r>
            <a:r>
              <a:rPr lang="en-US" b="true" i="false" strike="noStrike" u="none" sz="1600">
                <a:solidFill>
                  <a:srgbClr val="374151"/>
                </a:solidFill>
                <a:latin typeface="Noto Sans SC"/>
                <a:ea typeface="Noto Sans SC"/>
                <a:cs typeface="Noto Sans SC"/>
                <a:sym typeface="Noto Sans SC"/>
              </a:rPr>
              <a:t>Blanching / Freezing</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25000"/>
              </a:lnSpc>
              <a:spcBef>
                <a:spcPts val="800"/>
              </a:spcBef>
            </a:pPr>
            <a:r>
              <a:rPr lang="en-US" b="false" i="false" strike="noStrike" u="none" sz="1200">
                <a:solidFill>
                  <a:srgbClr val="6B7280"/>
                </a:solidFill>
                <a:latin typeface="Noto Sans SC"/>
                <a:ea typeface="Noto Sans SC"/>
                <a:cs typeface="Noto Sans SC"/>
                <a:sym typeface="Noto Sans SC"/>
              </a:rPr>
              <a:t>Loosens the skin for easy removal.</a:t>
            </a:r>
          </a:p>
        </p:txBody>
      </p:sp>
      <p:sp>
        <p:nvSpPr>
          <p:cNvPr name="AutoShape 9" id="9"/>
          <p:cNvSpPr/>
          <p:nvPr/>
        </p:nvSpPr>
        <p:spPr>
          <a:xfrm rot="0" flipH="false" flipV="false">
            <a:off x="6223000" y="2159000"/>
            <a:ext cx="2540000" cy="1651000"/>
          </a:xfrm>
          <a:prstGeom prst="roundRect">
            <a:avLst>
              <a:gd name="adj" fmla="val 6153"/>
            </a:avLst>
          </a:prstGeom>
          <a:solidFill>
            <a:srgbClr val="FFFFFF">
              <a:alpha val="95000"/>
            </a:srgbClr>
          </a:solidFill>
          <a:ln w="12700" cmpd="sng" cap="flat">
            <a:solidFill>
              <a:srgbClr val="D97706">
                <a:alpha val="4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0" id="10"/>
          <p:cNvSpPr/>
          <p:nvPr/>
        </p:nvSpPr>
        <p:spPr>
          <a:xfrm rot="0" flipH="false" flipV="false">
            <a:off x="6350000" y="2286000"/>
            <a:ext cx="2286000" cy="1397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2400">
                <a:solidFill>
                  <a:srgbClr val="D97706"/>
                </a:solidFill>
                <a:latin typeface="Playfair Display"/>
                <a:ea typeface="Playfair Display"/>
                <a:cs typeface="Playfair Display"/>
                <a:sym typeface="Playfair Display"/>
              </a:rPr>
              <a:t>03</a:t>
            </a:r>
            <a:r>
              <a:rPr lang="en-US" b="true" i="false" strike="noStrike" u="none" sz="1600">
                <a:solidFill>
                  <a:srgbClr val="374151"/>
                </a:solidFill>
                <a:latin typeface="Noto Sans SC"/>
                <a:ea typeface="Noto Sans SC"/>
                <a:cs typeface="Noto Sans SC"/>
                <a:sym typeface="Noto Sans SC"/>
              </a:rPr>
              <a:t>Automated Peeling &amp; Pitting</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25000"/>
              </a:lnSpc>
              <a:spcBef>
                <a:spcPts val="800"/>
              </a:spcBef>
            </a:pPr>
            <a:r>
              <a:rPr lang="en-US" b="false" i="false" strike="noStrike" u="none" sz="1200">
                <a:solidFill>
                  <a:srgbClr val="6B7280"/>
                </a:solidFill>
                <a:latin typeface="Noto Sans SC"/>
                <a:ea typeface="Noto Sans SC"/>
                <a:cs typeface="Noto Sans SC"/>
                <a:sym typeface="Noto Sans SC"/>
              </a:rPr>
              <a:t>Efficient separation of skin and pit.</a:t>
            </a:r>
          </a:p>
        </p:txBody>
      </p:sp>
      <p:sp>
        <p:nvSpPr>
          <p:cNvPr name="AutoShape 11" id="11"/>
          <p:cNvSpPr/>
          <p:nvPr/>
        </p:nvSpPr>
        <p:spPr>
          <a:xfrm rot="0" flipH="false" flipV="false">
            <a:off x="762000" y="4064000"/>
            <a:ext cx="2540000" cy="1651000"/>
          </a:xfrm>
          <a:prstGeom prst="roundRect">
            <a:avLst>
              <a:gd name="adj" fmla="val 6153"/>
            </a:avLst>
          </a:prstGeom>
          <a:solidFill>
            <a:srgbClr val="FFFFFF">
              <a:alpha val="95000"/>
            </a:srgbClr>
          </a:solidFill>
          <a:ln w="12700" cmpd="sng" cap="flat">
            <a:solidFill>
              <a:srgbClr val="D97706">
                <a:alpha val="4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2" id="12"/>
          <p:cNvSpPr/>
          <p:nvPr/>
        </p:nvSpPr>
        <p:spPr>
          <a:xfrm rot="0" flipH="false" flipV="false">
            <a:off x="889000" y="4191000"/>
            <a:ext cx="2286000" cy="1397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2400">
                <a:solidFill>
                  <a:srgbClr val="D97706"/>
                </a:solidFill>
                <a:latin typeface="Playfair Display"/>
                <a:ea typeface="Playfair Display"/>
                <a:cs typeface="Playfair Display"/>
                <a:sym typeface="Playfair Display"/>
              </a:rPr>
              <a:t>04</a:t>
            </a:r>
            <a:r>
              <a:rPr lang="en-US" b="true" i="false" strike="noStrike" u="none" sz="1600">
                <a:solidFill>
                  <a:srgbClr val="374151"/>
                </a:solidFill>
                <a:latin typeface="Noto Sans SC"/>
                <a:ea typeface="Noto Sans SC"/>
                <a:cs typeface="Noto Sans SC"/>
                <a:sym typeface="Noto Sans SC"/>
              </a:rPr>
              <a:t>Cooking</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25000"/>
              </a:lnSpc>
              <a:spcBef>
                <a:spcPts val="800"/>
              </a:spcBef>
            </a:pPr>
            <a:r>
              <a:rPr lang="en-US" b="false" i="false" strike="noStrike" u="none" sz="1200">
                <a:solidFill>
                  <a:srgbClr val="6B7280"/>
                </a:solidFill>
                <a:latin typeface="Noto Sans SC"/>
                <a:ea typeface="Noto Sans SC"/>
                <a:cs typeface="Noto Sans SC"/>
                <a:sym typeface="Noto Sans SC"/>
              </a:rPr>
              <a:t>Controlled cooking to create a homogeneous paste.</a:t>
            </a:r>
          </a:p>
        </p:txBody>
      </p:sp>
      <p:sp>
        <p:nvSpPr>
          <p:cNvPr name="AutoShape 13" id="13"/>
          <p:cNvSpPr/>
          <p:nvPr/>
        </p:nvSpPr>
        <p:spPr>
          <a:xfrm rot="0" flipH="false" flipV="false">
            <a:off x="3492500" y="4064000"/>
            <a:ext cx="2540000" cy="1651000"/>
          </a:xfrm>
          <a:prstGeom prst="roundRect">
            <a:avLst>
              <a:gd name="adj" fmla="val 6153"/>
            </a:avLst>
          </a:prstGeom>
          <a:solidFill>
            <a:srgbClr val="FFFFFF">
              <a:alpha val="95000"/>
            </a:srgbClr>
          </a:solidFill>
          <a:ln w="12700" cmpd="sng" cap="flat">
            <a:solidFill>
              <a:srgbClr val="D97706">
                <a:alpha val="4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4" id="14"/>
          <p:cNvSpPr/>
          <p:nvPr/>
        </p:nvSpPr>
        <p:spPr>
          <a:xfrm rot="0" flipH="false" flipV="false">
            <a:off x="3619500" y="4191000"/>
            <a:ext cx="2286000" cy="1397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2400">
                <a:solidFill>
                  <a:srgbClr val="D97706"/>
                </a:solidFill>
                <a:latin typeface="Playfair Display"/>
                <a:ea typeface="Playfair Display"/>
                <a:cs typeface="Playfair Display"/>
                <a:sym typeface="Playfair Display"/>
              </a:rPr>
              <a:t>05</a:t>
            </a:r>
            <a:r>
              <a:rPr lang="en-US" b="true" i="false" strike="noStrike" u="none" sz="1600">
                <a:solidFill>
                  <a:srgbClr val="374151"/>
                </a:solidFill>
                <a:latin typeface="Noto Sans SC"/>
                <a:ea typeface="Noto Sans SC"/>
                <a:cs typeface="Noto Sans SC"/>
                <a:sym typeface="Noto Sans SC"/>
              </a:rPr>
              <a:t>Controlled Drying</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25000"/>
              </a:lnSpc>
              <a:spcBef>
                <a:spcPts val="800"/>
              </a:spcBef>
            </a:pPr>
            <a:r>
              <a:rPr lang="en-US" b="false" i="false" strike="noStrike" u="none" sz="1200">
                <a:solidFill>
                  <a:srgbClr val="6B7280"/>
                </a:solidFill>
                <a:latin typeface="Noto Sans SC"/>
                <a:ea typeface="Noto Sans SC"/>
                <a:cs typeface="Noto Sans SC"/>
                <a:sym typeface="Noto Sans SC"/>
              </a:rPr>
              <a:t>Temperature and humidity-controlled rooms replace sun-drying for uniformity.</a:t>
            </a:r>
          </a:p>
        </p:txBody>
      </p:sp>
      <p:sp>
        <p:nvSpPr>
          <p:cNvPr name="AutoShape 15" id="15"/>
          <p:cNvSpPr/>
          <p:nvPr/>
        </p:nvSpPr>
        <p:spPr>
          <a:xfrm rot="0" flipH="false" flipV="false">
            <a:off x="6223000" y="4064000"/>
            <a:ext cx="2540000" cy="1651000"/>
          </a:xfrm>
          <a:prstGeom prst="roundRect">
            <a:avLst>
              <a:gd name="adj" fmla="val 6153"/>
            </a:avLst>
          </a:prstGeom>
          <a:solidFill>
            <a:srgbClr val="FFFFFF">
              <a:alpha val="95000"/>
            </a:srgbClr>
          </a:solidFill>
          <a:ln w="12700" cmpd="sng" cap="flat">
            <a:solidFill>
              <a:srgbClr val="D97706">
                <a:alpha val="4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6" id="16"/>
          <p:cNvSpPr/>
          <p:nvPr/>
        </p:nvSpPr>
        <p:spPr>
          <a:xfrm rot="0" flipH="false" flipV="false">
            <a:off x="6350000" y="4191000"/>
            <a:ext cx="2286000" cy="1397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2400">
                <a:solidFill>
                  <a:srgbClr val="D97706"/>
                </a:solidFill>
                <a:latin typeface="Playfair Display"/>
                <a:ea typeface="Playfair Display"/>
                <a:cs typeface="Playfair Display"/>
                <a:sym typeface="Playfair Display"/>
              </a:rPr>
              <a:t>06</a:t>
            </a:r>
            <a:r>
              <a:rPr lang="en-US" b="true" i="false" strike="noStrike" u="none" sz="1600">
                <a:solidFill>
                  <a:srgbClr val="374151"/>
                </a:solidFill>
                <a:latin typeface="Noto Sans SC"/>
                <a:ea typeface="Noto Sans SC"/>
                <a:cs typeface="Noto Sans SC"/>
                <a:sym typeface="Noto Sans SC"/>
              </a:rPr>
              <a:t>Inspection &amp; Packaging</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25000"/>
              </a:lnSpc>
              <a:spcBef>
                <a:spcPts val="800"/>
              </a:spcBef>
            </a:pPr>
            <a:r>
              <a:rPr lang="en-US" b="false" i="false" strike="noStrike" u="none" sz="1200">
                <a:solidFill>
                  <a:srgbClr val="6B7280"/>
                </a:solidFill>
                <a:latin typeface="Noto Sans SC"/>
                <a:ea typeface="Noto Sans SC"/>
                <a:cs typeface="Noto Sans SC"/>
                <a:sym typeface="Noto Sans SC"/>
              </a:rPr>
              <a:t>Ensures safety and quality before sealing.</a:t>
            </a:r>
          </a:p>
        </p:txBody>
      </p:sp>
      <p:pic>
        <p:nvPicPr>
          <p:cNvPr name="Picture 17" id="17"/>
          <p:cNvPicPr>
            <a:picLocks noChangeAspect="true"/>
          </p:cNvPicPr>
          <p:nvPr/>
        </p:nvPicPr>
        <p:blipFill>
          <a:blip r:embed="rId3"/>
          <a:srcRect l="0" r="0" t="15789" b="15789"/>
          <a:stretch>
            <a:fillRect/>
          </a:stretch>
        </p:blipFill>
        <p:spPr>
          <a:xfrm rot="0" flipH="false" flipV="false">
            <a:off x="9017000" y="2159000"/>
            <a:ext cx="2413000" cy="1651000"/>
          </a:xfrm>
          <a:prstGeom prst="roundRect">
            <a:avLst>
              <a:gd name="adj" fmla="val 6153"/>
            </a:avLst>
          </a:prstGeom>
          <a:noFill/>
          <a:ln w="12700" cmpd="sng" cap="flat">
            <a:solidFill>
              <a:srgbClr val="D97706">
                <a:alpha val="70000"/>
              </a:srgbClr>
            </a:solidFill>
            <a:prstDash val="solid"/>
            <a:round/>
          </a:ln>
          <a:effectLst>
            <a:outerShdw dir="2700000" dist="190500" blurRad="444500" algn="tl" rotWithShape="false">
              <a:srgbClr val="000000">
                <a:alpha val="25000"/>
              </a:srgbClr>
            </a:outerShdw>
          </a:effectLst>
        </p:spPr>
      </p:pic>
      <p:pic>
        <p:nvPicPr>
          <p:cNvPr name="Picture 18" id="18"/>
          <p:cNvPicPr>
            <a:picLocks noChangeAspect="true"/>
          </p:cNvPicPr>
          <p:nvPr/>
        </p:nvPicPr>
        <p:blipFill>
          <a:blip r:embed="rId4"/>
          <a:srcRect l="1282" r="1282" t="0" b="0"/>
          <a:stretch>
            <a:fillRect/>
          </a:stretch>
        </p:blipFill>
        <p:spPr>
          <a:xfrm rot="0" flipH="false" flipV="false">
            <a:off x="9017000" y="4064000"/>
            <a:ext cx="2413000" cy="1651000"/>
          </a:xfrm>
          <a:prstGeom prst="roundRect">
            <a:avLst>
              <a:gd name="adj" fmla="val 6153"/>
            </a:avLst>
          </a:prstGeom>
          <a:noFill/>
          <a:ln w="12700" cmpd="sng" cap="flat">
            <a:solidFill>
              <a:srgbClr val="D97706">
                <a:alpha val="70000"/>
              </a:srgbClr>
            </a:solidFill>
            <a:prstDash val="solid"/>
            <a:round/>
          </a:ln>
          <a:effectLst>
            <a:outerShdw dir="2700000" dist="190500" blurRad="444500" algn="tl" rotWithShape="false">
              <a:srgbClr val="000000">
                <a:alpha val="25000"/>
              </a:srgbClr>
            </a:outerShdw>
          </a:effectLst>
        </p:spPr>
      </p:pic>
      <p:sp>
        <p:nvSpPr>
          <p:cNvPr name="AutoShape 19" id="19"/>
          <p:cNvSpPr/>
          <p:nvPr/>
        </p:nvSpPr>
        <p:spPr>
          <a:xfrm rot="0" flipH="false" flipV="false">
            <a:off x="762000" y="5842000"/>
            <a:ext cx="10668000" cy="762000"/>
          </a:xfrm>
          <a:prstGeom prst="roundRect">
            <a:avLst>
              <a:gd name="adj" fmla="val 20000"/>
            </a:avLst>
          </a:prstGeom>
          <a:solidFill>
            <a:srgbClr val="FEF3C7">
              <a:alpha val="100000"/>
            </a:srgbClr>
          </a:solidFill>
          <a:ln w="25400" cmpd="sng" cap="flat">
            <a:noFill/>
            <a:prstDash val="solid"/>
            <a:round/>
          </a:ln>
        </p:spPr>
        <p:txBody>
          <a:bodyPr anchor="ctr" rtlCol="false" vert="horz" wrap="square" lIns="63500" rIns="63500" tIns="63500" bIns="63500"/>
          <a:lstStyle/>
          <a:p>
            <a:pPr algn="ctr">
              <a:defRPr/>
            </a:pPr>
            <a:endParaRPr/>
          </a:p>
        </p:txBody>
      </p:sp>
      <p:pic>
        <p:nvPicPr>
          <p:cNvPr name="Picture 20" id="20"/>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1016000" y="6007100"/>
            <a:ext cx="431800" cy="431800"/>
          </a:xfrm>
          <a:prstGeom prst="rect">
            <a:avLst/>
          </a:prstGeom>
        </p:spPr>
      </p:pic>
      <p:sp>
        <p:nvSpPr>
          <p:cNvPr name="AutoShape 21" id="21"/>
          <p:cNvSpPr/>
          <p:nvPr/>
        </p:nvSpPr>
        <p:spPr>
          <a:xfrm rot="0" flipH="false" flipV="false">
            <a:off x="1651000" y="5969000"/>
            <a:ext cx="9525000" cy="508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1800">
                <a:solidFill>
                  <a:srgbClr val="B45309"/>
                </a:solidFill>
                <a:latin typeface="Playfair Display"/>
                <a:ea typeface="Playfair Display"/>
                <a:cs typeface="Playfair Display"/>
                <a:sym typeface="Playfair Display"/>
              </a:rPr>
              <a:t>Innovation:</a:t>
            </a:r>
            <a:r>
              <a:rPr lang="en-US" b="false" i="false" strike="noStrike" u="none" sz="1400">
                <a:solidFill>
                  <a:srgbClr val="374151"/>
                </a:solidFill>
                <a:latin typeface="Noto Sans SC"/>
                <a:ea typeface="Noto Sans SC"/>
                <a:cs typeface="Noto Sans SC"/>
                <a:sym typeface="Noto Sans SC"/>
              </a:rPr>
              <a:t>Modern technology has led to new flavors like yogurt, combining tradition with new tastes.</a:t>
            </a:r>
            <a:endParaRPr lang="en-US" sz="1100"/>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38888" r="0" b="-38888"/>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4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0" y="1143000"/>
            <a:ext cx="12192000" cy="1397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true" i="false" strike="noStrike" u="none" sz="9600">
                <a:solidFill>
                  <a:srgbClr val="D97706"/>
                </a:solidFill>
                <a:latin typeface="Playfair Display"/>
                <a:ea typeface="Playfair Display"/>
                <a:cs typeface="Playfair Display"/>
                <a:sym typeface="Playfair Display"/>
              </a:rPr>
              <a:t>Part 3</a:t>
            </a:r>
            <a:endParaRPr lang="en-US" sz="1100"/>
          </a:p>
        </p:txBody>
      </p:sp>
      <p:sp>
        <p:nvSpPr>
          <p:cNvPr name="AutoShape 4" id="4"/>
          <p:cNvSpPr/>
          <p:nvPr/>
        </p:nvSpPr>
        <p:spPr>
          <a:xfrm rot="0" flipH="false" flipV="false">
            <a:off x="0" y="2794000"/>
            <a:ext cx="12192000" cy="889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true" i="false" strike="noStrike" u="none" sz="4000">
                <a:solidFill>
                  <a:srgbClr val="374151"/>
                </a:solidFill>
                <a:latin typeface="Playfair Display"/>
                <a:ea typeface="Playfair Display"/>
                <a:cs typeface="Playfair Display"/>
                <a:sym typeface="Playfair Display"/>
              </a:rPr>
              <a:t>More Than a Snack</a:t>
            </a:r>
            <a:endParaRPr lang="en-US" sz="1100"/>
          </a:p>
        </p:txBody>
      </p:sp>
      <p:sp>
        <p:nvSpPr>
          <p:cNvPr name="AutoShape 5" id="5"/>
          <p:cNvSpPr/>
          <p:nvPr/>
        </p:nvSpPr>
        <p:spPr>
          <a:xfrm rot="0" flipH="false" flipV="false">
            <a:off x="5588000" y="4191000"/>
            <a:ext cx="1016000" cy="50800"/>
          </a:xfrm>
          <a:prstGeom prst="roundRect">
            <a:avLst>
              <a:gd name="adj" fmla="val 0"/>
            </a:avLst>
          </a:prstGeom>
          <a:solidFill>
            <a:srgbClr val="D9770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6" id="6"/>
          <p:cNvSpPr/>
          <p:nvPr/>
        </p:nvSpPr>
        <p:spPr>
          <a:xfrm rot="0" flipH="false" flipV="false">
            <a:off x="0" y="4953000"/>
            <a:ext cx="12192000" cy="762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false" i="false" strike="noStrike" u="none" sz="2400" spc="400">
                <a:solidFill>
                  <a:srgbClr val="4B5563"/>
                </a:solidFill>
                <a:latin typeface="Noto Serif SC"/>
                <a:ea typeface="Noto Serif SC"/>
                <a:cs typeface="Noto Serif SC"/>
                <a:sym typeface="Noto Serif SC"/>
              </a:rPr>
              <a:t>不止于味 · 更是心意</a:t>
            </a:r>
            <a:endParaRPr lang="en-US" sz="1100"/>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762000" y="635000"/>
            <a:ext cx="10668000" cy="635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3200">
                <a:solidFill>
                  <a:srgbClr val="374151"/>
                </a:solidFill>
                <a:latin typeface="Playfair Display"/>
                <a:ea typeface="Playfair Display"/>
                <a:cs typeface="Playfair Display"/>
                <a:sym typeface="Playfair Display"/>
              </a:rPr>
              <a:t>Cultural Value and Significance</a:t>
            </a:r>
            <a:endParaRPr lang="en-US" sz="1100"/>
          </a:p>
        </p:txBody>
      </p:sp>
      <p:pic>
        <p:nvPicPr>
          <p:cNvPr name="Picture 3" id="3"/>
          <p:cNvPicPr>
            <a:picLocks noChangeAspect="true"/>
          </p:cNvPicPr>
          <p:nvPr/>
        </p:nvPicPr>
        <p:blipFill>
          <a:blip r:embed="rId3"/>
          <a:srcRect l="4545" r="4545" t="0" b="0"/>
          <a:stretch>
            <a:fillRect/>
          </a:stretch>
        </p:blipFill>
        <p:spPr>
          <a:xfrm rot="0" flipH="false" flipV="false">
            <a:off x="762000" y="1905000"/>
            <a:ext cx="3810000" cy="4191000"/>
          </a:xfrm>
          <a:prstGeom prst="roundRect">
            <a:avLst>
              <a:gd name="adj" fmla="val 4000"/>
            </a:avLst>
          </a:prstGeom>
          <a:noFill/>
          <a:ln w="25400" cmpd="sng" cap="flat">
            <a:solidFill>
              <a:srgbClr val="D97706">
                <a:alpha val="100000"/>
              </a:srgbClr>
            </a:solidFill>
            <a:prstDash val="solid"/>
            <a:round/>
          </a:ln>
          <a:effectLst>
            <a:outerShdw dir="2700000" dist="190500" blurRad="444500" algn="tl" rotWithShape="false">
              <a:srgbClr val="000000">
                <a:alpha val="25000"/>
              </a:srgbClr>
            </a:outerShdw>
          </a:effectLst>
        </p:spPr>
      </p:pic>
      <p:sp>
        <p:nvSpPr>
          <p:cNvPr name="AutoShape 4" id="4"/>
          <p:cNvSpPr/>
          <p:nvPr/>
        </p:nvSpPr>
        <p:spPr>
          <a:xfrm rot="0" flipH="false" flipV="false">
            <a:off x="4953000" y="1905000"/>
            <a:ext cx="3302000" cy="1968500"/>
          </a:xfrm>
          <a:prstGeom prst="roundRect">
            <a:avLst>
              <a:gd name="adj" fmla="val 5161"/>
            </a:avLst>
          </a:prstGeom>
          <a:solidFill>
            <a:srgbClr val="FFFFFF">
              <a:alpha val="85000"/>
            </a:srgbClr>
          </a:solidFill>
          <a:ln w="12700" cmpd="sng" cap="flat">
            <a:solidFill>
              <a:srgbClr val="D97706">
                <a:alpha val="2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5" id="5"/>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0" flipH="false" flipV="false">
            <a:off x="5143500" y="2095500"/>
            <a:ext cx="304800" cy="304800"/>
          </a:xfrm>
          <a:prstGeom prst="rect">
            <a:avLst/>
          </a:prstGeom>
        </p:spPr>
      </p:pic>
      <p:sp>
        <p:nvSpPr>
          <p:cNvPr name="AutoShape 6" id="6"/>
          <p:cNvSpPr/>
          <p:nvPr/>
        </p:nvSpPr>
        <p:spPr>
          <a:xfrm rot="0" flipH="false" flipV="false">
            <a:off x="5588000" y="2057400"/>
            <a:ext cx="2476500" cy="381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1700">
                <a:solidFill>
                  <a:srgbClr val="D97706"/>
                </a:solidFill>
                <a:latin typeface="Playfair Display"/>
                <a:ea typeface="Playfair Display"/>
                <a:cs typeface="Playfair Display"/>
                <a:sym typeface="Playfair Display"/>
              </a:rPr>
              <a:t>A Taste of Nostalgia</a:t>
            </a:r>
            <a:r>
              <a:rPr lang="en-US" b="true" i="false" strike="noStrike" u="none" sz="1500">
                <a:solidFill>
                  <a:srgbClr val="374151"/>
                </a:solidFill>
                <a:latin typeface="Noto Sans SC"/>
                <a:ea typeface="Noto Sans SC"/>
                <a:cs typeface="Noto Sans SC"/>
                <a:sym typeface="Noto Sans SC"/>
              </a:rPr>
              <a:t>(乡愁的味道)</a:t>
            </a:r>
            <a:endParaRPr lang="en-US" sz="1100"/>
          </a:p>
        </p:txBody>
      </p:sp>
      <p:sp>
        <p:nvSpPr>
          <p:cNvPr name="AutoShape 7" id="7"/>
          <p:cNvSpPr/>
          <p:nvPr/>
        </p:nvSpPr>
        <p:spPr>
          <a:xfrm rot="0" flipH="false" flipV="false">
            <a:off x="5143500" y="2667000"/>
            <a:ext cx="2921000" cy="1016000"/>
          </a:xfrm>
          <a:prstGeom prst="rect">
            <a:avLst/>
          </a:prstGeom>
          <a:noFill/>
          <a:ln w="12700" cmpd="sng" cap="flat">
            <a:noFill/>
            <a:prstDash val="solid"/>
            <a:round/>
          </a:ln>
        </p:spPr>
        <p:txBody>
          <a:bodyPr anchor="ctr" rtlCol="false" anchorCtr="false" vert="horz" wrap="square" lIns="0" rIns="0" tIns="0" bIns="0"/>
          <a:lstStyle/>
          <a:p>
            <a:pPr algn="l" marL="0" indent="0">
              <a:lnSpc>
                <a:spcPct val="108333"/>
              </a:lnSpc>
              <a:defRPr/>
            </a:pPr>
            <a:r>
              <a:rPr lang="en-US" b="false" i="false" strike="noStrike" u="none" sz="1200">
                <a:solidFill>
                  <a:srgbClr val="4B5563"/>
                </a:solidFill>
                <a:latin typeface="Noto Sans SC"/>
                <a:ea typeface="Noto Sans SC"/>
                <a:cs typeface="Noto Sans SC"/>
                <a:sym typeface="Noto Sans SC"/>
              </a:rPr>
              <a:t>For many, it evokes memories of childhood and home, a tangible link to one's roots and the warmth of family.</a:t>
            </a:r>
            <a:endParaRPr lang="en-US" sz="1100"/>
          </a:p>
        </p:txBody>
      </p:sp>
      <p:sp>
        <p:nvSpPr>
          <p:cNvPr name="AutoShape 8" id="8"/>
          <p:cNvSpPr/>
          <p:nvPr/>
        </p:nvSpPr>
        <p:spPr>
          <a:xfrm rot="0" flipH="false" flipV="false">
            <a:off x="8509000" y="1905000"/>
            <a:ext cx="2921000" cy="1968500"/>
          </a:xfrm>
          <a:prstGeom prst="roundRect">
            <a:avLst>
              <a:gd name="adj" fmla="val 5161"/>
            </a:avLst>
          </a:prstGeom>
          <a:solidFill>
            <a:srgbClr val="FFFFFF">
              <a:alpha val="85000"/>
            </a:srgbClr>
          </a:solidFill>
          <a:ln w="12700" cmpd="sng" cap="flat">
            <a:solidFill>
              <a:srgbClr val="D97706">
                <a:alpha val="2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0" flipH="false" flipV="false">
            <a:off x="8699500" y="2095500"/>
            <a:ext cx="304800" cy="304800"/>
          </a:xfrm>
          <a:prstGeom prst="rect">
            <a:avLst/>
          </a:prstGeom>
        </p:spPr>
      </p:pic>
      <p:sp>
        <p:nvSpPr>
          <p:cNvPr name="AutoShape 10" id="10"/>
          <p:cNvSpPr/>
          <p:nvPr/>
        </p:nvSpPr>
        <p:spPr>
          <a:xfrm rot="0" flipH="false" flipV="false">
            <a:off x="9144000" y="2057400"/>
            <a:ext cx="2095500" cy="381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1700">
                <a:solidFill>
                  <a:srgbClr val="D97706"/>
                </a:solidFill>
                <a:latin typeface="Playfair Display"/>
                <a:ea typeface="Playfair Display"/>
                <a:cs typeface="Playfair Display"/>
                <a:sym typeface="Playfair Display"/>
              </a:rPr>
              <a:t>Regional Identity</a:t>
            </a:r>
            <a:r>
              <a:rPr lang="en-US" b="true" i="false" strike="noStrike" u="none" sz="1500">
                <a:solidFill>
                  <a:srgbClr val="374151"/>
                </a:solidFill>
                <a:latin typeface="Noto Sans SC"/>
                <a:ea typeface="Noto Sans SC"/>
                <a:cs typeface="Noto Sans SC"/>
                <a:sym typeface="Noto Sans SC"/>
              </a:rPr>
              <a:t>(地域名片)</a:t>
            </a:r>
            <a:endParaRPr lang="en-US" sz="1100"/>
          </a:p>
        </p:txBody>
      </p:sp>
      <p:sp>
        <p:nvSpPr>
          <p:cNvPr name="AutoShape 11" id="11"/>
          <p:cNvSpPr/>
          <p:nvPr/>
        </p:nvSpPr>
        <p:spPr>
          <a:xfrm rot="0" flipH="false" flipV="false">
            <a:off x="8699500" y="2667000"/>
            <a:ext cx="2540000" cy="1016000"/>
          </a:xfrm>
          <a:prstGeom prst="rect">
            <a:avLst/>
          </a:prstGeom>
          <a:noFill/>
          <a:ln w="12700" cmpd="sng" cap="flat">
            <a:noFill/>
            <a:prstDash val="solid"/>
            <a:round/>
          </a:ln>
        </p:spPr>
        <p:txBody>
          <a:bodyPr anchor="ctr" rtlCol="false" anchorCtr="false" vert="horz" wrap="square" lIns="0" rIns="0" tIns="0" bIns="0"/>
          <a:lstStyle/>
          <a:p>
            <a:pPr algn="l" marL="0" indent="0">
              <a:lnSpc>
                <a:spcPct val="108333"/>
              </a:lnSpc>
              <a:defRPr/>
            </a:pPr>
            <a:r>
              <a:rPr lang="en-US" b="false" i="false" strike="noStrike" u="none" sz="1200">
                <a:solidFill>
                  <a:srgbClr val="4B5563"/>
                </a:solidFill>
                <a:latin typeface="Noto Sans SC"/>
                <a:ea typeface="Noto Sans SC"/>
                <a:cs typeface="Noto Sans SC"/>
                <a:sym typeface="Noto Sans SC"/>
              </a:rPr>
              <a:t>As a protected Geographical Indication product and Intangible Cultural Heritage, it is a proud symbol of its birthplace.</a:t>
            </a:r>
            <a:endParaRPr lang="en-US" sz="1100"/>
          </a:p>
        </p:txBody>
      </p:sp>
      <p:sp>
        <p:nvSpPr>
          <p:cNvPr name="AutoShape 12" id="12"/>
          <p:cNvSpPr/>
          <p:nvPr/>
        </p:nvSpPr>
        <p:spPr>
          <a:xfrm rot="0" flipH="false" flipV="false">
            <a:off x="4953000" y="4191000"/>
            <a:ext cx="3302000" cy="1968500"/>
          </a:xfrm>
          <a:prstGeom prst="roundRect">
            <a:avLst>
              <a:gd name="adj" fmla="val 5161"/>
            </a:avLst>
          </a:prstGeom>
          <a:solidFill>
            <a:srgbClr val="FFFFFF">
              <a:alpha val="85000"/>
            </a:srgbClr>
          </a:solidFill>
          <a:ln w="12700" cmpd="sng" cap="flat">
            <a:solidFill>
              <a:srgbClr val="D97706">
                <a:alpha val="2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3" id="13"/>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0" flipH="false" flipV="false">
            <a:off x="5143500" y="4381500"/>
            <a:ext cx="304800" cy="304800"/>
          </a:xfrm>
          <a:prstGeom prst="rect">
            <a:avLst/>
          </a:prstGeom>
        </p:spPr>
      </p:pic>
      <p:sp>
        <p:nvSpPr>
          <p:cNvPr name="AutoShape 14" id="14"/>
          <p:cNvSpPr/>
          <p:nvPr/>
        </p:nvSpPr>
        <p:spPr>
          <a:xfrm rot="0" flipH="false" flipV="false">
            <a:off x="5588000" y="4343400"/>
            <a:ext cx="2476500" cy="381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1700">
                <a:solidFill>
                  <a:srgbClr val="D97706"/>
                </a:solidFill>
                <a:latin typeface="Playfair Display"/>
                <a:ea typeface="Playfair Display"/>
                <a:cs typeface="Playfair Display"/>
                <a:sym typeface="Playfair Display"/>
              </a:rPr>
              <a:t>A Healthful Tradition</a:t>
            </a:r>
            <a:r>
              <a:rPr lang="en-US" b="true" i="false" strike="noStrike" u="none" sz="1500">
                <a:solidFill>
                  <a:srgbClr val="374151"/>
                </a:solidFill>
                <a:latin typeface="Noto Sans SC"/>
                <a:ea typeface="Noto Sans SC"/>
                <a:cs typeface="Noto Sans SC"/>
                <a:sym typeface="Noto Sans SC"/>
              </a:rPr>
              <a:t>(健康理念)</a:t>
            </a:r>
            <a:endParaRPr lang="en-US" sz="1100"/>
          </a:p>
        </p:txBody>
      </p:sp>
      <p:sp>
        <p:nvSpPr>
          <p:cNvPr name="AutoShape 15" id="15"/>
          <p:cNvSpPr/>
          <p:nvPr/>
        </p:nvSpPr>
        <p:spPr>
          <a:xfrm rot="0" flipH="false" flipV="false">
            <a:off x="5143500" y="4953000"/>
            <a:ext cx="2921000" cy="1079500"/>
          </a:xfrm>
          <a:prstGeom prst="rect">
            <a:avLst/>
          </a:prstGeom>
          <a:noFill/>
          <a:ln w="12700" cmpd="sng" cap="flat">
            <a:noFill/>
            <a:prstDash val="solid"/>
            <a:round/>
          </a:ln>
        </p:spPr>
        <p:txBody>
          <a:bodyPr anchor="ctr" rtlCol="false" anchorCtr="false" vert="horz" wrap="square" lIns="0" rIns="0" tIns="0" bIns="0"/>
          <a:lstStyle/>
          <a:p>
            <a:pPr algn="l" marL="0" indent="0">
              <a:lnSpc>
                <a:spcPct val="108333"/>
              </a:lnSpc>
              <a:defRPr/>
            </a:pPr>
            <a:r>
              <a:rPr lang="en-US" b="false" i="false" strike="noStrike" u="none" sz="1200">
                <a:solidFill>
                  <a:srgbClr val="4B5563"/>
                </a:solidFill>
                <a:latin typeface="Noto Sans SC"/>
                <a:ea typeface="Noto Sans SC"/>
                <a:cs typeface="Noto Sans SC"/>
                <a:sym typeface="Noto Sans SC"/>
              </a:rPr>
              <a:t>Aligns with modern demands for healthy, additive-free snacks, perfectly combining traditional Chinese medicine properties with contemporary health consciousness.</a:t>
            </a:r>
            <a:endParaRPr lang="en-US" sz="1100"/>
          </a:p>
        </p:txBody>
      </p:sp>
      <p:sp>
        <p:nvSpPr>
          <p:cNvPr name="AutoShape 16" id="16"/>
          <p:cNvSpPr/>
          <p:nvPr/>
        </p:nvSpPr>
        <p:spPr>
          <a:xfrm rot="0" flipH="false" flipV="false">
            <a:off x="8509000" y="4191000"/>
            <a:ext cx="2921000" cy="1968500"/>
          </a:xfrm>
          <a:prstGeom prst="roundRect">
            <a:avLst>
              <a:gd name="adj" fmla="val 5161"/>
            </a:avLst>
          </a:prstGeom>
          <a:solidFill>
            <a:srgbClr val="FFFFFF">
              <a:alpha val="85000"/>
            </a:srgbClr>
          </a:solidFill>
          <a:ln w="12700" cmpd="sng" cap="flat">
            <a:solidFill>
              <a:srgbClr val="D97706">
                <a:alpha val="2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7" id="1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0" flipH="false" flipV="false">
            <a:off x="8699500" y="4381500"/>
            <a:ext cx="304800" cy="304800"/>
          </a:xfrm>
          <a:prstGeom prst="rect">
            <a:avLst/>
          </a:prstGeom>
        </p:spPr>
      </p:pic>
      <p:sp>
        <p:nvSpPr>
          <p:cNvPr name="AutoShape 18" id="18"/>
          <p:cNvSpPr/>
          <p:nvPr/>
        </p:nvSpPr>
        <p:spPr>
          <a:xfrm rot="0" flipH="false" flipV="false">
            <a:off x="9144000" y="4343400"/>
            <a:ext cx="2095500" cy="381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1700">
                <a:solidFill>
                  <a:srgbClr val="D97706"/>
                </a:solidFill>
                <a:latin typeface="Playfair Display"/>
                <a:ea typeface="Playfair Display"/>
                <a:cs typeface="Playfair Display"/>
                <a:sym typeface="Playfair Display"/>
              </a:rPr>
              <a:t>Rural Prosperity</a:t>
            </a:r>
            <a:r>
              <a:rPr lang="en-US" b="true" i="false" strike="noStrike" u="none" sz="1500">
                <a:solidFill>
                  <a:srgbClr val="374151"/>
                </a:solidFill>
                <a:latin typeface="Noto Sans SC"/>
                <a:ea typeface="Noto Sans SC"/>
                <a:cs typeface="Noto Sans SC"/>
                <a:sym typeface="Noto Sans SC"/>
              </a:rPr>
              <a:t>(富民产业)</a:t>
            </a:r>
            <a:endParaRPr lang="en-US" sz="1100"/>
          </a:p>
        </p:txBody>
      </p:sp>
      <p:sp>
        <p:nvSpPr>
          <p:cNvPr name="AutoShape 19" id="19"/>
          <p:cNvSpPr/>
          <p:nvPr/>
        </p:nvSpPr>
        <p:spPr>
          <a:xfrm rot="0" flipH="false" flipV="false">
            <a:off x="8699500" y="4953000"/>
            <a:ext cx="2540000" cy="1079500"/>
          </a:xfrm>
          <a:prstGeom prst="rect">
            <a:avLst/>
          </a:prstGeom>
          <a:noFill/>
          <a:ln w="12700" cmpd="sng" cap="flat">
            <a:noFill/>
            <a:prstDash val="solid"/>
            <a:round/>
          </a:ln>
        </p:spPr>
        <p:txBody>
          <a:bodyPr anchor="ctr" rtlCol="false" anchorCtr="false" vert="horz" wrap="square" lIns="0" rIns="0" tIns="0" bIns="0"/>
          <a:lstStyle/>
          <a:p>
            <a:pPr algn="l" marL="0" indent="0">
              <a:lnSpc>
                <a:spcPct val="108333"/>
              </a:lnSpc>
              <a:defRPr/>
            </a:pPr>
            <a:r>
              <a:rPr lang="en-US" b="false" i="false" strike="noStrike" u="none" sz="1200">
                <a:solidFill>
                  <a:srgbClr val="4B5563"/>
                </a:solidFill>
                <a:latin typeface="Noto Sans SC"/>
                <a:ea typeface="Noto Sans SC"/>
                <a:cs typeface="Noto Sans SC"/>
                <a:sym typeface="Noto Sans SC"/>
              </a:rPr>
              <a:t>The industry drives rural economies, providing employment and encouraging sustainable development. In Chongyi alone, the annual output value exceeds</a:t>
            </a:r>
            <a:r>
              <a:rPr lang="en-US" b="true" i="false" strike="noStrike" u="none" sz="1200">
                <a:solidFill>
                  <a:srgbClr val="D97706"/>
                </a:solidFill>
                <a:latin typeface="Noto Sans SC"/>
                <a:ea typeface="Noto Sans SC"/>
                <a:cs typeface="Noto Sans SC"/>
                <a:sym typeface="Noto Sans SC"/>
              </a:rPr>
              <a:t>2.4 billion RMB</a:t>
            </a:r>
            <a:r>
              <a:rPr lang="en-US" b="false" i="false" strike="noStrike" u="none" sz="1200">
                <a:solidFill>
                  <a:srgbClr val="4B5563"/>
                </a:solidFill>
                <a:latin typeface="Noto Sans SC"/>
                <a:ea typeface="Noto Sans SC"/>
                <a:cs typeface="Noto Sans SC"/>
                <a:sym typeface="Noto Sans SC"/>
              </a:rPr>
              <a:t>.</a:t>
            </a:r>
            <a:endParaRPr lang="en-US" sz="1100"/>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DF5">
              <a:alpha val="6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635000"/>
            <a:ext cx="10668000" cy="635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3200">
                <a:solidFill>
                  <a:srgbClr val="374151"/>
                </a:solidFill>
                <a:latin typeface="Playfair Display"/>
                <a:ea typeface="Playfair Display"/>
                <a:cs typeface="Playfair Display"/>
                <a:sym typeface="Playfair Display"/>
              </a:rPr>
              <a:t>Conclusion</a:t>
            </a:r>
            <a:endParaRPr lang="en-US" sz="1100"/>
          </a:p>
        </p:txBody>
      </p:sp>
      <p:sp>
        <p:nvSpPr>
          <p:cNvPr name="AutoShape 4" id="4"/>
          <p:cNvSpPr/>
          <p:nvPr/>
        </p:nvSpPr>
        <p:spPr>
          <a:xfrm rot="0" flipH="false" flipV="false">
            <a:off x="762000" y="1651000"/>
            <a:ext cx="5207000" cy="762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2200">
                <a:solidFill>
                  <a:srgbClr val="1F2937"/>
                </a:solidFill>
                <a:latin typeface="Noto Serif SC"/>
                <a:ea typeface="Noto Serif SC"/>
                <a:cs typeface="Noto Serif SC"/>
                <a:sym typeface="Noto Serif SC"/>
              </a:rPr>
              <a:t>Suanzao Gao is a perfect blend of:</a:t>
            </a:r>
            <a:endParaRPr lang="en-US" sz="1100"/>
          </a:p>
        </p:txBody>
      </p:sp>
      <p:sp>
        <p:nvSpPr>
          <p:cNvPr name="AutoShape 5" id="5"/>
          <p:cNvSpPr/>
          <p:nvPr/>
        </p:nvSpPr>
        <p:spPr>
          <a:xfrm rot="0" flipH="false" flipV="false">
            <a:off x="762000" y="2667000"/>
            <a:ext cx="2476500" cy="1460500"/>
          </a:xfrm>
          <a:prstGeom prst="roundRect">
            <a:avLst>
              <a:gd name="adj" fmla="val 10434"/>
            </a:avLst>
          </a:prstGeom>
          <a:solidFill>
            <a:srgbClr val="FFFFFF">
              <a:alpha val="90000"/>
            </a:srgbClr>
          </a:solidFill>
          <a:ln w="12700" cmpd="sng" cap="flat">
            <a:solidFill>
              <a:srgbClr val="D97706">
                <a:alpha val="4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6" id="6"/>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0" flipH="false" flipV="false">
            <a:off x="952500" y="2921000"/>
            <a:ext cx="406400" cy="406400"/>
          </a:xfrm>
          <a:prstGeom prst="rect">
            <a:avLst/>
          </a:prstGeom>
        </p:spPr>
      </p:pic>
      <p:sp>
        <p:nvSpPr>
          <p:cNvPr name="AutoShape 7" id="7"/>
          <p:cNvSpPr/>
          <p:nvPr/>
        </p:nvSpPr>
        <p:spPr>
          <a:xfrm rot="0" flipH="false" flipV="false">
            <a:off x="1524000" y="2857500"/>
            <a:ext cx="1587500" cy="10795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1800">
                <a:solidFill>
                  <a:srgbClr val="D97706"/>
                </a:solidFill>
                <a:latin typeface="Playfair Display"/>
                <a:ea typeface="Playfair Display"/>
                <a:cs typeface="Playfair Display"/>
                <a:sym typeface="Playfair Display"/>
              </a:rPr>
              <a:t>Nature</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00000"/>
              </a:lnSpc>
            </a:pPr>
            <a:r>
              <a:rPr lang="en-US" b="false" i="false" strike="noStrike" u="none" sz="1200">
                <a:solidFill>
                  <a:srgbClr val="4B5563"/>
                </a:solidFill>
                <a:latin typeface="Noto Sans SC"/>
                <a:ea typeface="Noto Sans SC"/>
                <a:cs typeface="Noto Sans SC"/>
                <a:sym typeface="Noto Sans SC"/>
              </a:rPr>
              <a:t>From the wild fruits of Southern China's mountains.</a:t>
            </a:r>
          </a:p>
        </p:txBody>
      </p:sp>
      <p:sp>
        <p:nvSpPr>
          <p:cNvPr name="AutoShape 8" id="8"/>
          <p:cNvSpPr/>
          <p:nvPr/>
        </p:nvSpPr>
        <p:spPr>
          <a:xfrm rot="0" flipH="false" flipV="false">
            <a:off x="3492500" y="2667000"/>
            <a:ext cx="2476500" cy="1460500"/>
          </a:xfrm>
          <a:prstGeom prst="roundRect">
            <a:avLst>
              <a:gd name="adj" fmla="val 10434"/>
            </a:avLst>
          </a:prstGeom>
          <a:solidFill>
            <a:srgbClr val="FFFFFF">
              <a:alpha val="90000"/>
            </a:srgbClr>
          </a:solidFill>
          <a:ln w="12700" cmpd="sng" cap="flat">
            <a:solidFill>
              <a:srgbClr val="D97706">
                <a:alpha val="4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9" id="9"/>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0" flipH="false" flipV="false">
            <a:off x="3683000" y="2921000"/>
            <a:ext cx="406400" cy="406400"/>
          </a:xfrm>
          <a:prstGeom prst="rect">
            <a:avLst/>
          </a:prstGeom>
        </p:spPr>
      </p:pic>
      <p:sp>
        <p:nvSpPr>
          <p:cNvPr name="AutoShape 10" id="10"/>
          <p:cNvSpPr/>
          <p:nvPr/>
        </p:nvSpPr>
        <p:spPr>
          <a:xfrm rot="0" flipH="false" flipV="false">
            <a:off x="4254500" y="2857500"/>
            <a:ext cx="1587500" cy="10795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1800">
                <a:solidFill>
                  <a:srgbClr val="D97706"/>
                </a:solidFill>
                <a:latin typeface="Playfair Display"/>
                <a:ea typeface="Playfair Display"/>
                <a:cs typeface="Playfair Display"/>
                <a:sym typeface="Playfair Display"/>
              </a:rPr>
              <a:t>Tradition</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00000"/>
              </a:lnSpc>
            </a:pPr>
            <a:r>
              <a:rPr lang="en-US" b="false" i="false" strike="noStrike" u="none" sz="1200">
                <a:solidFill>
                  <a:srgbClr val="4B5563"/>
                </a:solidFill>
                <a:latin typeface="Noto Sans SC"/>
                <a:ea typeface="Noto Sans SC"/>
                <a:cs typeface="Noto Sans SC"/>
                <a:sym typeface="Noto Sans SC"/>
              </a:rPr>
              <a:t>A craft passed down through generations.</a:t>
            </a:r>
          </a:p>
        </p:txBody>
      </p:sp>
      <p:sp>
        <p:nvSpPr>
          <p:cNvPr name="AutoShape 11" id="11"/>
          <p:cNvSpPr/>
          <p:nvPr/>
        </p:nvSpPr>
        <p:spPr>
          <a:xfrm rot="0" flipH="false" flipV="false">
            <a:off x="762000" y="4318000"/>
            <a:ext cx="2476500" cy="1460500"/>
          </a:xfrm>
          <a:prstGeom prst="roundRect">
            <a:avLst>
              <a:gd name="adj" fmla="val 10434"/>
            </a:avLst>
          </a:prstGeom>
          <a:solidFill>
            <a:srgbClr val="FFFFFF">
              <a:alpha val="90000"/>
            </a:srgbClr>
          </a:solidFill>
          <a:ln w="12700" cmpd="sng" cap="flat">
            <a:solidFill>
              <a:srgbClr val="D97706">
                <a:alpha val="4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2" id="12"/>
          <p:cNvPicPr>
            <a:picLocks noChangeAspect="true"/>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0" flipH="false" flipV="false">
            <a:off x="952500" y="4572000"/>
            <a:ext cx="406400" cy="406400"/>
          </a:xfrm>
          <a:prstGeom prst="rect">
            <a:avLst/>
          </a:prstGeom>
        </p:spPr>
      </p:pic>
      <p:sp>
        <p:nvSpPr>
          <p:cNvPr name="AutoShape 13" id="13"/>
          <p:cNvSpPr/>
          <p:nvPr/>
        </p:nvSpPr>
        <p:spPr>
          <a:xfrm rot="0" flipH="false" flipV="false">
            <a:off x="1524000" y="4508500"/>
            <a:ext cx="1587500" cy="10795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1800">
                <a:solidFill>
                  <a:srgbClr val="D97706"/>
                </a:solidFill>
                <a:latin typeface="Playfair Display"/>
                <a:ea typeface="Playfair Display"/>
                <a:cs typeface="Playfair Display"/>
                <a:sym typeface="Playfair Display"/>
              </a:rPr>
              <a:t>Culture</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00000"/>
              </a:lnSpc>
            </a:pPr>
            <a:r>
              <a:rPr lang="en-US" b="false" i="false" strike="noStrike" u="none" sz="1200">
                <a:solidFill>
                  <a:srgbClr val="4B5563"/>
                </a:solidFill>
                <a:latin typeface="Noto Sans SC"/>
                <a:ea typeface="Noto Sans SC"/>
                <a:cs typeface="Noto Sans SC"/>
                <a:sym typeface="Noto Sans SC"/>
              </a:rPr>
              <a:t>A symbol of heritage and regional pride.</a:t>
            </a:r>
          </a:p>
        </p:txBody>
      </p:sp>
      <p:sp>
        <p:nvSpPr>
          <p:cNvPr name="AutoShape 14" id="14"/>
          <p:cNvSpPr/>
          <p:nvPr/>
        </p:nvSpPr>
        <p:spPr>
          <a:xfrm rot="0" flipH="false" flipV="false">
            <a:off x="3492500" y="4318000"/>
            <a:ext cx="2476500" cy="1460500"/>
          </a:xfrm>
          <a:prstGeom prst="roundRect">
            <a:avLst>
              <a:gd name="adj" fmla="val 10434"/>
            </a:avLst>
          </a:prstGeom>
          <a:solidFill>
            <a:srgbClr val="FFFFFF">
              <a:alpha val="90000"/>
            </a:srgbClr>
          </a:solidFill>
          <a:ln w="12700" cmpd="sng" cap="flat">
            <a:solidFill>
              <a:srgbClr val="D97706">
                <a:alpha val="4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pic>
        <p:nvPicPr>
          <p:cNvPr name="Picture 15" id="15"/>
          <p:cNvPicPr>
            <a:picLocks noChangeAspect="true"/>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0" flipH="false" flipV="false">
            <a:off x="3683000" y="4572000"/>
            <a:ext cx="406400" cy="406400"/>
          </a:xfrm>
          <a:prstGeom prst="rect">
            <a:avLst/>
          </a:prstGeom>
        </p:spPr>
      </p:pic>
      <p:sp>
        <p:nvSpPr>
          <p:cNvPr name="AutoShape 16" id="16"/>
          <p:cNvSpPr/>
          <p:nvPr/>
        </p:nvSpPr>
        <p:spPr>
          <a:xfrm rot="0" flipH="false" flipV="false">
            <a:off x="4254500" y="4508500"/>
            <a:ext cx="1587500" cy="10795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1800">
                <a:solidFill>
                  <a:srgbClr val="D97706"/>
                </a:solidFill>
                <a:latin typeface="Playfair Display"/>
                <a:ea typeface="Playfair Display"/>
                <a:cs typeface="Playfair Display"/>
                <a:sym typeface="Playfair Display"/>
              </a:rPr>
              <a:t>Health</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00000"/>
              </a:lnSpc>
            </a:pPr>
            <a:r>
              <a:rPr lang="en-US" b="false" i="false" strike="noStrike" u="none" sz="1200">
                <a:solidFill>
                  <a:srgbClr val="4B5563"/>
                </a:solidFill>
                <a:latin typeface="Noto Sans SC"/>
                <a:ea typeface="Noto Sans SC"/>
                <a:cs typeface="Noto Sans SC"/>
                <a:sym typeface="Noto Sans SC"/>
              </a:rPr>
              <a:t>A natural, nutritious snack.</a:t>
            </a:r>
          </a:p>
        </p:txBody>
      </p:sp>
      <p:sp>
        <p:nvSpPr>
          <p:cNvPr name="AutoShape 17" id="17"/>
          <p:cNvSpPr/>
          <p:nvPr/>
        </p:nvSpPr>
        <p:spPr>
          <a:xfrm rot="0" flipH="false" flipV="false">
            <a:off x="762000" y="5905500"/>
            <a:ext cx="5207000" cy="762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false" i="true" strike="noStrike" u="none" sz="1500">
                <a:solidFill>
                  <a:srgbClr val="374151"/>
                </a:solidFill>
                <a:latin typeface="Noto Serif SC"/>
                <a:ea typeface="Noto Serif SC"/>
                <a:cs typeface="Noto Serif SC"/>
                <a:sym typeface="Noto Serif SC"/>
              </a:rPr>
              <a:t>It is truly a unique treasure that encapsulates the essence of Chinese culinary heritage.</a:t>
            </a:r>
            <a:endParaRPr lang="en-US" sz="1100"/>
          </a:p>
        </p:txBody>
      </p:sp>
      <p:pic>
        <p:nvPicPr>
          <p:cNvPr name="Picture 18" id="18"/>
          <p:cNvPicPr>
            <a:picLocks noChangeAspect="true"/>
          </p:cNvPicPr>
          <p:nvPr/>
        </p:nvPicPr>
        <p:blipFill>
          <a:blip r:embed="rId11"/>
          <a:srcRect l="0" r="0" t="3846" b="3846"/>
          <a:stretch>
            <a:fillRect/>
          </a:stretch>
        </p:blipFill>
        <p:spPr>
          <a:xfrm rot="0" flipH="false" flipV="false">
            <a:off x="6477000" y="2159000"/>
            <a:ext cx="4953000" cy="3048000"/>
          </a:xfrm>
          <a:prstGeom prst="rect">
            <a:avLst/>
          </a:prstGeom>
          <a:noFill/>
          <a:ln w="50800" cmpd="sng" cap="flat">
            <a:solidFill>
              <a:srgbClr val="FFFFFF">
                <a:alpha val="100000"/>
              </a:srgbClr>
            </a:solidFill>
            <a:prstDash val="solid"/>
            <a:round/>
          </a:ln>
          <a:effectLst>
            <a:outerShdw dir="2700000" dist="190500" blurRad="444500" algn="tl" rotWithShape="false">
              <a:srgbClr val="000000">
                <a:alpha val="25000"/>
              </a:srgbClr>
            </a:outerShdw>
          </a:effectLst>
        </p:spPr>
      </p:pic>
      <p:sp>
        <p:nvSpPr>
          <p:cNvPr name="AutoShape 19" id="19"/>
          <p:cNvSpPr/>
          <p:nvPr/>
        </p:nvSpPr>
        <p:spPr>
          <a:xfrm rot="0" flipH="false" flipV="false">
            <a:off x="6477000" y="5461000"/>
            <a:ext cx="4953000" cy="762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true" i="false" strike="noStrike" u="none" sz="1600">
                <a:solidFill>
                  <a:srgbClr val="B45309"/>
                </a:solidFill>
                <a:latin typeface="Playfair Display"/>
                <a:ea typeface="Playfair Display"/>
                <a:cs typeface="Playfair Display"/>
                <a:sym typeface="Playfair Display"/>
              </a:rPr>
              <a:t>Qiyunshan Suanzao Gao</a:t>
            </a:r>
            <a:r>
              <a:rPr lang="en-US" b="false" i="false" strike="noStrike" u="none" sz="1600">
                <a:solidFill>
                  <a:srgbClr val="1F2329"/>
                </a:solidFill>
                <a:latin typeface="Noto Sans SC"/>
                <a:ea typeface="Noto Sans SC"/>
                <a:cs typeface="Noto Sans SC"/>
                <a:sym typeface="Noto Sans SC"/>
              </a:rPr>
              <a:t/>
            </a:r>
            <a:endParaRPr lang="en-US" sz="1100"/>
          </a:p>
          <a:p>
            <a:pPr algn="ctr" marL="0" indent="0">
              <a:lnSpc>
                <a:spcPct val="125000"/>
              </a:lnSpc>
            </a:pPr>
            <a:r>
              <a:rPr lang="en-US" b="false" i="false" strike="noStrike" u="none" sz="1200">
                <a:solidFill>
                  <a:srgbClr val="6B7280"/>
                </a:solidFill>
                <a:latin typeface="Noto Sans SC"/>
                <a:ea typeface="Noto Sans SC"/>
                <a:cs typeface="Noto Sans SC"/>
                <a:sym typeface="Noto Sans SC"/>
              </a:rPr>
              <a:t>A Taste of Southern China</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6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0" y="2667000"/>
            <a:ext cx="12192000" cy="1016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true" i="false" strike="noStrike" u="none" sz="6000">
                <a:solidFill>
                  <a:srgbClr val="374151"/>
                </a:solidFill>
                <a:latin typeface="Playfair Display"/>
                <a:ea typeface="Playfair Display"/>
                <a:cs typeface="Playfair Display"/>
                <a:sym typeface="Playfair Display"/>
              </a:rPr>
              <a:t>Thank You</a:t>
            </a:r>
            <a:endParaRPr lang="en-US" sz="1100"/>
          </a:p>
        </p:txBody>
      </p:sp>
      <p:sp>
        <p:nvSpPr>
          <p:cNvPr name="AutoShape 4" id="4"/>
          <p:cNvSpPr/>
          <p:nvPr/>
        </p:nvSpPr>
        <p:spPr>
          <a:xfrm rot="0" flipH="false" flipV="false">
            <a:off x="5588000" y="4064000"/>
            <a:ext cx="1016000" cy="50800"/>
          </a:xfrm>
          <a:prstGeom prst="roundRect">
            <a:avLst>
              <a:gd name="adj" fmla="val 0"/>
            </a:avLst>
          </a:prstGeom>
          <a:solidFill>
            <a:srgbClr val="D9770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5" id="5"/>
          <p:cNvSpPr/>
          <p:nvPr/>
        </p:nvSpPr>
        <p:spPr>
          <a:xfrm rot="0" flipH="false" flipV="false">
            <a:off x="0" y="4699000"/>
            <a:ext cx="12192000" cy="762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true" i="false" strike="noStrike" u="none" sz="3200">
                <a:solidFill>
                  <a:srgbClr val="374151"/>
                </a:solidFill>
                <a:latin typeface="Noto Serif SC"/>
                <a:ea typeface="Noto Serif SC"/>
                <a:cs typeface="Noto Serif SC"/>
                <a:sym typeface="Noto Serif SC"/>
              </a:rPr>
              <a:t>感谢观看</a:t>
            </a:r>
            <a:endParaRPr lang="en-US" sz="1100"/>
          </a:p>
        </p:txBody>
      </p:sp>
      <p:sp>
        <p:nvSpPr>
          <p:cNvPr name="AutoShape 6" id="6"/>
          <p:cNvSpPr/>
          <p:nvPr/>
        </p:nvSpPr>
        <p:spPr>
          <a:xfrm rot="0" flipH="false" flipV="false">
            <a:off x="0" y="5715000"/>
            <a:ext cx="12192000" cy="508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false" i="false" strike="noStrike" u="none" sz="1600">
                <a:solidFill>
                  <a:srgbClr val="6B7280"/>
                </a:solidFill>
                <a:latin typeface="Noto Sans SC"/>
                <a:ea typeface="Noto Sans SC"/>
                <a:cs typeface="Noto Sans SC"/>
                <a:sym typeface="Noto Sans SC"/>
              </a:rPr>
              <a:t>期待与您再次相遇</a:t>
            </a:r>
            <a:endParaRPr lang="en-US" sz="1100"/>
          </a:p>
        </p:txBody>
      </p:sp>
      <p:pic>
        <p:nvPicPr>
          <p:cNvPr name="Picture 7" id="7"/>
          <p:cNvPicPr>
            <a:picLocks noChangeAspect="true"/>
          </p:cNvPicPr>
          <p:nvPr/>
        </p:nvPicPr>
        <p:blipFill>
          <a:blip r:embed="rId4"/>
          <a:stretch>
            <a:fillRect/>
          </a:stretch>
        </p:blipFill>
        <p:spPr>
          <a:xfrm>
            <a:off x="10668000" y="6190112"/>
            <a:ext cx="1524000" cy="667888"/>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762000" y="635000"/>
            <a:ext cx="10668000" cy="635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3200">
                <a:solidFill>
                  <a:srgbClr val="374151"/>
                </a:solidFill>
                <a:latin typeface="Playfair Display"/>
                <a:ea typeface="Playfair Display"/>
                <a:cs typeface="Playfair Display"/>
                <a:sym typeface="Playfair Display"/>
              </a:rPr>
              <a:t>Interactive Opening: The Taste of a Legend</a:t>
            </a:r>
            <a:endParaRPr lang="en-US" sz="1100"/>
          </a:p>
        </p:txBody>
      </p:sp>
      <p:sp>
        <p:nvSpPr>
          <p:cNvPr name="AutoShape 3" id="3"/>
          <p:cNvSpPr/>
          <p:nvPr/>
        </p:nvSpPr>
        <p:spPr>
          <a:xfrm rot="0" flipH="false" flipV="false">
            <a:off x="0" y="1778000"/>
            <a:ext cx="12192000" cy="762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true" i="false" strike="noStrike" u="none" sz="3600">
                <a:solidFill>
                  <a:srgbClr val="D97706"/>
                </a:solidFill>
                <a:latin typeface="Noto Serif SC"/>
                <a:ea typeface="Noto Serif SC"/>
                <a:cs typeface="Noto Serif SC"/>
                <a:sym typeface="Noto Serif SC"/>
              </a:rPr>
              <a:t>What Does Suanzao Gao Taste Like?</a:t>
            </a:r>
            <a:endParaRPr lang="en-US" sz="1100"/>
          </a:p>
        </p:txBody>
      </p:sp>
      <p:sp>
        <p:nvSpPr>
          <p:cNvPr name="AutoShape 4" id="4"/>
          <p:cNvSpPr/>
          <p:nvPr/>
        </p:nvSpPr>
        <p:spPr>
          <a:xfrm rot="0" flipH="false" flipV="false">
            <a:off x="1016000" y="2794000"/>
            <a:ext cx="10160000" cy="889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16666"/>
              </a:lnSpc>
              <a:defRPr/>
            </a:pPr>
            <a:r>
              <a:rPr lang="en-US" b="false" i="false" strike="noStrike" u="none" sz="1600">
                <a:solidFill>
                  <a:srgbClr val="4B5563"/>
                </a:solidFill>
                <a:latin typeface="Noto Sans SC"/>
                <a:ea typeface="Noto Sans SC"/>
                <a:cs typeface="Noto Sans SC"/>
                <a:sym typeface="Noto Sans SC"/>
              </a:rPr>
              <a:t>Let's start with a fun interactive question. Before we dive into the details, what flavors do you think this beautiful amber-colored treat holds?</a:t>
            </a:r>
            <a:endParaRPr lang="en-US" sz="1100"/>
          </a:p>
        </p:txBody>
      </p:sp>
      <p:sp>
        <p:nvSpPr>
          <p:cNvPr name="AutoShape 5" id="5"/>
          <p:cNvSpPr/>
          <p:nvPr/>
        </p:nvSpPr>
        <p:spPr>
          <a:xfrm rot="0" flipH="false" flipV="false">
            <a:off x="762000" y="3937000"/>
            <a:ext cx="2032000" cy="1524000"/>
          </a:xfrm>
          <a:prstGeom prst="roundRect">
            <a:avLst>
              <a:gd name="adj" fmla="val 6666"/>
            </a:avLst>
          </a:prstGeom>
          <a:solidFill>
            <a:srgbClr val="FFFFFF">
              <a:alpha val="90000"/>
            </a:srgbClr>
          </a:solidFill>
          <a:ln w="12700" cmpd="sng" cap="flat">
            <a:solidFill>
              <a:srgbClr val="D97706">
                <a:alpha val="8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6" id="6"/>
          <p:cNvSpPr/>
          <p:nvPr/>
        </p:nvSpPr>
        <p:spPr>
          <a:xfrm rot="0" flipH="false" flipV="false">
            <a:off x="762000" y="4127500"/>
            <a:ext cx="2032000" cy="1143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true" i="false" strike="noStrike" u="none" sz="2800">
                <a:solidFill>
                  <a:srgbClr val="D97706"/>
                </a:solidFill>
                <a:latin typeface="Playfair Display"/>
                <a:ea typeface="Playfair Display"/>
                <a:cs typeface="Playfair Display"/>
                <a:sym typeface="Playfair Display"/>
              </a:rPr>
              <a:t>A</a:t>
            </a:r>
            <a:r>
              <a:rPr lang="en-US" b="false" i="false" strike="noStrike" u="none" sz="1600">
                <a:solidFill>
                  <a:srgbClr val="1F2329"/>
                </a:solidFill>
                <a:latin typeface="Noto Sans SC"/>
                <a:ea typeface="Noto Sans SC"/>
                <a:cs typeface="Noto Sans SC"/>
                <a:sym typeface="Noto Sans SC"/>
              </a:rPr>
              <a:t/>
            </a:r>
            <a:endParaRPr lang="en-US" sz="1100"/>
          </a:p>
          <a:p>
            <a:pPr algn="ctr" marL="0" indent="0">
              <a:lnSpc>
                <a:spcPct val="125000"/>
              </a:lnSpc>
            </a:pPr>
            <a:r>
              <a:rPr lang="en-US" b="true" i="false" strike="noStrike" u="none" sz="1600">
                <a:solidFill>
                  <a:srgbClr val="374151"/>
                </a:solidFill>
                <a:latin typeface="Noto Sans SC"/>
                <a:ea typeface="Noto Sans SC"/>
                <a:cs typeface="Noto Sans SC"/>
                <a:sym typeface="Noto Sans SC"/>
              </a:rPr>
              <a:t>Sour</a:t>
            </a:r>
            <a:r>
              <a:rPr lang="en-US" b="false" i="false" strike="noStrike" u="none" sz="1600">
                <a:solidFill>
                  <a:srgbClr val="1F2329"/>
                </a:solidFill>
                <a:latin typeface="Noto Sans SC"/>
                <a:ea typeface="Noto Sans SC"/>
                <a:cs typeface="Noto Sans SC"/>
                <a:sym typeface="Noto Sans SC"/>
              </a:rPr>
              <a:t/>
            </a:r>
          </a:p>
          <a:p>
            <a:pPr algn="ctr" marL="0" indent="0">
              <a:lnSpc>
                <a:spcPct val="125000"/>
              </a:lnSpc>
            </a:pPr>
            <a:r>
              <a:rPr lang="en-US" b="false" i="false" strike="noStrike" u="none" sz="1400">
                <a:solidFill>
                  <a:srgbClr val="6B7280"/>
                </a:solidFill>
                <a:latin typeface="Noto Serif SC"/>
                <a:ea typeface="Noto Serif SC"/>
                <a:cs typeface="Noto Serif SC"/>
                <a:sym typeface="Noto Serif SC"/>
              </a:rPr>
              <a:t>酸 (Suān)</a:t>
            </a:r>
          </a:p>
        </p:txBody>
      </p:sp>
      <p:sp>
        <p:nvSpPr>
          <p:cNvPr name="AutoShape 7" id="7"/>
          <p:cNvSpPr/>
          <p:nvPr/>
        </p:nvSpPr>
        <p:spPr>
          <a:xfrm rot="0" flipH="false" flipV="false">
            <a:off x="2984500" y="3937000"/>
            <a:ext cx="2032000" cy="1524000"/>
          </a:xfrm>
          <a:prstGeom prst="roundRect">
            <a:avLst>
              <a:gd name="adj" fmla="val 6666"/>
            </a:avLst>
          </a:prstGeom>
          <a:solidFill>
            <a:srgbClr val="FFFFFF">
              <a:alpha val="90000"/>
            </a:srgbClr>
          </a:solidFill>
          <a:ln w="12700" cmpd="sng" cap="flat">
            <a:solidFill>
              <a:srgbClr val="D97706">
                <a:alpha val="8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8" id="8"/>
          <p:cNvSpPr/>
          <p:nvPr/>
        </p:nvSpPr>
        <p:spPr>
          <a:xfrm rot="0" flipH="false" flipV="false">
            <a:off x="2984500" y="4127500"/>
            <a:ext cx="2032000" cy="1143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true" i="false" strike="noStrike" u="none" sz="2800">
                <a:solidFill>
                  <a:srgbClr val="D97706"/>
                </a:solidFill>
                <a:latin typeface="Playfair Display"/>
                <a:ea typeface="Playfair Display"/>
                <a:cs typeface="Playfair Display"/>
                <a:sym typeface="Playfair Display"/>
              </a:rPr>
              <a:t>B</a:t>
            </a:r>
            <a:r>
              <a:rPr lang="en-US" b="false" i="false" strike="noStrike" u="none" sz="1600">
                <a:solidFill>
                  <a:srgbClr val="1F2329"/>
                </a:solidFill>
                <a:latin typeface="Noto Sans SC"/>
                <a:ea typeface="Noto Sans SC"/>
                <a:cs typeface="Noto Sans SC"/>
                <a:sym typeface="Noto Sans SC"/>
              </a:rPr>
              <a:t/>
            </a:r>
            <a:endParaRPr lang="en-US" sz="1100"/>
          </a:p>
          <a:p>
            <a:pPr algn="ctr" marL="0" indent="0">
              <a:lnSpc>
                <a:spcPct val="125000"/>
              </a:lnSpc>
            </a:pPr>
            <a:r>
              <a:rPr lang="en-US" b="true" i="false" strike="noStrike" u="none" sz="1600">
                <a:solidFill>
                  <a:srgbClr val="374151"/>
                </a:solidFill>
                <a:latin typeface="Noto Sans SC"/>
                <a:ea typeface="Noto Sans SC"/>
                <a:cs typeface="Noto Sans SC"/>
                <a:sym typeface="Noto Sans SC"/>
              </a:rPr>
              <a:t>Sweet</a:t>
            </a:r>
            <a:r>
              <a:rPr lang="en-US" b="false" i="false" strike="noStrike" u="none" sz="1600">
                <a:solidFill>
                  <a:srgbClr val="1F2329"/>
                </a:solidFill>
                <a:latin typeface="Noto Sans SC"/>
                <a:ea typeface="Noto Sans SC"/>
                <a:cs typeface="Noto Sans SC"/>
                <a:sym typeface="Noto Sans SC"/>
              </a:rPr>
              <a:t/>
            </a:r>
          </a:p>
          <a:p>
            <a:pPr algn="ctr" marL="0" indent="0">
              <a:lnSpc>
                <a:spcPct val="125000"/>
              </a:lnSpc>
            </a:pPr>
            <a:r>
              <a:rPr lang="en-US" b="false" i="false" strike="noStrike" u="none" sz="1400">
                <a:solidFill>
                  <a:srgbClr val="6B7280"/>
                </a:solidFill>
                <a:latin typeface="Noto Serif SC"/>
                <a:ea typeface="Noto Serif SC"/>
                <a:cs typeface="Noto Serif SC"/>
                <a:sym typeface="Noto Serif SC"/>
              </a:rPr>
              <a:t>甜 (Tián)</a:t>
            </a:r>
          </a:p>
        </p:txBody>
      </p:sp>
      <p:sp>
        <p:nvSpPr>
          <p:cNvPr name="AutoShape 9" id="9"/>
          <p:cNvSpPr/>
          <p:nvPr/>
        </p:nvSpPr>
        <p:spPr>
          <a:xfrm rot="0" flipH="false" flipV="false">
            <a:off x="5207000" y="3937000"/>
            <a:ext cx="2032000" cy="1524000"/>
          </a:xfrm>
          <a:prstGeom prst="roundRect">
            <a:avLst>
              <a:gd name="adj" fmla="val 6666"/>
            </a:avLst>
          </a:prstGeom>
          <a:solidFill>
            <a:srgbClr val="FFFFFF">
              <a:alpha val="90000"/>
            </a:srgbClr>
          </a:solidFill>
          <a:ln w="12700" cmpd="sng" cap="flat">
            <a:solidFill>
              <a:srgbClr val="D97706">
                <a:alpha val="8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0" id="10"/>
          <p:cNvSpPr/>
          <p:nvPr/>
        </p:nvSpPr>
        <p:spPr>
          <a:xfrm rot="0" flipH="false" flipV="false">
            <a:off x="5207000" y="4127500"/>
            <a:ext cx="2032000" cy="1143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true" i="false" strike="noStrike" u="none" sz="2800">
                <a:solidFill>
                  <a:srgbClr val="D97706"/>
                </a:solidFill>
                <a:latin typeface="Playfair Display"/>
                <a:ea typeface="Playfair Display"/>
                <a:cs typeface="Playfair Display"/>
                <a:sym typeface="Playfair Display"/>
              </a:rPr>
              <a:t>C</a:t>
            </a:r>
            <a:r>
              <a:rPr lang="en-US" b="false" i="false" strike="noStrike" u="none" sz="1600">
                <a:solidFill>
                  <a:srgbClr val="1F2329"/>
                </a:solidFill>
                <a:latin typeface="Noto Sans SC"/>
                <a:ea typeface="Noto Sans SC"/>
                <a:cs typeface="Noto Sans SC"/>
                <a:sym typeface="Noto Sans SC"/>
              </a:rPr>
              <a:t/>
            </a:r>
            <a:endParaRPr lang="en-US" sz="1100"/>
          </a:p>
          <a:p>
            <a:pPr algn="ctr" marL="0" indent="0">
              <a:lnSpc>
                <a:spcPct val="125000"/>
              </a:lnSpc>
            </a:pPr>
            <a:r>
              <a:rPr lang="en-US" b="true" i="false" strike="noStrike" u="none" sz="1600">
                <a:solidFill>
                  <a:srgbClr val="374151"/>
                </a:solidFill>
                <a:latin typeface="Noto Sans SC"/>
                <a:ea typeface="Noto Sans SC"/>
                <a:cs typeface="Noto Sans SC"/>
                <a:sym typeface="Noto Sans SC"/>
              </a:rPr>
              <a:t>Spicy</a:t>
            </a:r>
            <a:r>
              <a:rPr lang="en-US" b="false" i="false" strike="noStrike" u="none" sz="1600">
                <a:solidFill>
                  <a:srgbClr val="1F2329"/>
                </a:solidFill>
                <a:latin typeface="Noto Sans SC"/>
                <a:ea typeface="Noto Sans SC"/>
                <a:cs typeface="Noto Sans SC"/>
                <a:sym typeface="Noto Sans SC"/>
              </a:rPr>
              <a:t/>
            </a:r>
          </a:p>
          <a:p>
            <a:pPr algn="ctr" marL="0" indent="0">
              <a:lnSpc>
                <a:spcPct val="125000"/>
              </a:lnSpc>
            </a:pPr>
            <a:r>
              <a:rPr lang="en-US" b="false" i="false" strike="noStrike" u="none" sz="1400">
                <a:solidFill>
                  <a:srgbClr val="6B7280"/>
                </a:solidFill>
                <a:latin typeface="Noto Serif SC"/>
                <a:ea typeface="Noto Serif SC"/>
                <a:cs typeface="Noto Serif SC"/>
                <a:sym typeface="Noto Serif SC"/>
              </a:rPr>
              <a:t>辣 (Là)</a:t>
            </a:r>
          </a:p>
        </p:txBody>
      </p:sp>
      <p:sp>
        <p:nvSpPr>
          <p:cNvPr name="AutoShape 11" id="11"/>
          <p:cNvSpPr/>
          <p:nvPr/>
        </p:nvSpPr>
        <p:spPr>
          <a:xfrm rot="0" flipH="false" flipV="false">
            <a:off x="7429500" y="3937000"/>
            <a:ext cx="2032000" cy="1524000"/>
          </a:xfrm>
          <a:prstGeom prst="roundRect">
            <a:avLst>
              <a:gd name="adj" fmla="val 6666"/>
            </a:avLst>
          </a:prstGeom>
          <a:solidFill>
            <a:srgbClr val="FFFFFF">
              <a:alpha val="90000"/>
            </a:srgbClr>
          </a:solidFill>
          <a:ln w="12700" cmpd="sng" cap="flat">
            <a:solidFill>
              <a:srgbClr val="D97706">
                <a:alpha val="8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2" id="12"/>
          <p:cNvSpPr/>
          <p:nvPr/>
        </p:nvSpPr>
        <p:spPr>
          <a:xfrm rot="0" flipH="false" flipV="false">
            <a:off x="7429500" y="4127500"/>
            <a:ext cx="2032000" cy="1143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true" i="false" strike="noStrike" u="none" sz="2800">
                <a:solidFill>
                  <a:srgbClr val="D97706"/>
                </a:solidFill>
                <a:latin typeface="Playfair Display"/>
                <a:ea typeface="Playfair Display"/>
                <a:cs typeface="Playfair Display"/>
                <a:sym typeface="Playfair Display"/>
              </a:rPr>
              <a:t>D</a:t>
            </a:r>
            <a:r>
              <a:rPr lang="en-US" b="false" i="false" strike="noStrike" u="none" sz="1600">
                <a:solidFill>
                  <a:srgbClr val="1F2329"/>
                </a:solidFill>
                <a:latin typeface="Noto Sans SC"/>
                <a:ea typeface="Noto Sans SC"/>
                <a:cs typeface="Noto Sans SC"/>
                <a:sym typeface="Noto Sans SC"/>
              </a:rPr>
              <a:t/>
            </a:r>
            <a:endParaRPr lang="en-US" sz="1100"/>
          </a:p>
          <a:p>
            <a:pPr algn="ctr" marL="0" indent="0">
              <a:lnSpc>
                <a:spcPct val="125000"/>
              </a:lnSpc>
            </a:pPr>
            <a:r>
              <a:rPr lang="en-US" b="true" i="false" strike="noStrike" u="none" sz="1600">
                <a:solidFill>
                  <a:srgbClr val="374151"/>
                </a:solidFill>
                <a:latin typeface="Noto Sans SC"/>
                <a:ea typeface="Noto Sans SC"/>
                <a:cs typeface="Noto Sans SC"/>
                <a:sym typeface="Noto Sans SC"/>
              </a:rPr>
              <a:t>Bitter</a:t>
            </a:r>
            <a:r>
              <a:rPr lang="en-US" b="false" i="false" strike="noStrike" u="none" sz="1600">
                <a:solidFill>
                  <a:srgbClr val="1F2329"/>
                </a:solidFill>
                <a:latin typeface="Noto Sans SC"/>
                <a:ea typeface="Noto Sans SC"/>
                <a:cs typeface="Noto Sans SC"/>
                <a:sym typeface="Noto Sans SC"/>
              </a:rPr>
              <a:t/>
            </a:r>
          </a:p>
          <a:p>
            <a:pPr algn="ctr" marL="0" indent="0">
              <a:lnSpc>
                <a:spcPct val="125000"/>
              </a:lnSpc>
            </a:pPr>
            <a:r>
              <a:rPr lang="en-US" b="false" i="false" strike="noStrike" u="none" sz="1400">
                <a:solidFill>
                  <a:srgbClr val="6B7280"/>
                </a:solidFill>
                <a:latin typeface="Noto Serif SC"/>
                <a:ea typeface="Noto Serif SC"/>
                <a:cs typeface="Noto Serif SC"/>
                <a:sym typeface="Noto Serif SC"/>
              </a:rPr>
              <a:t>苦 (Kǔ)</a:t>
            </a:r>
          </a:p>
        </p:txBody>
      </p:sp>
      <p:sp>
        <p:nvSpPr>
          <p:cNvPr name="AutoShape 13" id="13"/>
          <p:cNvSpPr/>
          <p:nvPr/>
        </p:nvSpPr>
        <p:spPr>
          <a:xfrm rot="0" flipH="false" flipV="false">
            <a:off x="9652000" y="3937000"/>
            <a:ext cx="1778000" cy="1524000"/>
          </a:xfrm>
          <a:prstGeom prst="roundRect">
            <a:avLst>
              <a:gd name="adj" fmla="val 6666"/>
            </a:avLst>
          </a:prstGeom>
          <a:solidFill>
            <a:srgbClr val="FFFFFF">
              <a:alpha val="90000"/>
            </a:srgbClr>
          </a:solidFill>
          <a:ln w="12700" cmpd="sng" cap="flat">
            <a:solidFill>
              <a:srgbClr val="D97706">
                <a:alpha val="8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4" id="14"/>
          <p:cNvSpPr/>
          <p:nvPr/>
        </p:nvSpPr>
        <p:spPr>
          <a:xfrm rot="0" flipH="false" flipV="false">
            <a:off x="9652000" y="4127500"/>
            <a:ext cx="1778000" cy="1143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true" i="false" strike="noStrike" u="none" sz="2800">
                <a:solidFill>
                  <a:srgbClr val="D97706"/>
                </a:solidFill>
                <a:latin typeface="Playfair Display"/>
                <a:ea typeface="Playfair Display"/>
                <a:cs typeface="Playfair Display"/>
                <a:sym typeface="Playfair Display"/>
              </a:rPr>
              <a:t>E</a:t>
            </a:r>
            <a:r>
              <a:rPr lang="en-US" b="false" i="false" strike="noStrike" u="none" sz="1600">
                <a:solidFill>
                  <a:srgbClr val="1F2329"/>
                </a:solidFill>
                <a:latin typeface="Noto Sans SC"/>
                <a:ea typeface="Noto Sans SC"/>
                <a:cs typeface="Noto Sans SC"/>
                <a:sym typeface="Noto Sans SC"/>
              </a:rPr>
              <a:t/>
            </a:r>
            <a:endParaRPr lang="en-US" sz="1100"/>
          </a:p>
          <a:p>
            <a:pPr algn="ctr" marL="0" indent="0">
              <a:lnSpc>
                <a:spcPct val="125000"/>
              </a:lnSpc>
            </a:pPr>
            <a:r>
              <a:rPr lang="en-US" b="true" i="false" strike="noStrike" u="none" sz="1600">
                <a:solidFill>
                  <a:srgbClr val="374151"/>
                </a:solidFill>
                <a:latin typeface="Noto Sans SC"/>
                <a:ea typeface="Noto Sans SC"/>
                <a:cs typeface="Noto Sans SC"/>
                <a:sym typeface="Noto Sans SC"/>
              </a:rPr>
              <a:t>Salty</a:t>
            </a:r>
            <a:r>
              <a:rPr lang="en-US" b="false" i="false" strike="noStrike" u="none" sz="1600">
                <a:solidFill>
                  <a:srgbClr val="1F2329"/>
                </a:solidFill>
                <a:latin typeface="Noto Sans SC"/>
                <a:ea typeface="Noto Sans SC"/>
                <a:cs typeface="Noto Sans SC"/>
                <a:sym typeface="Noto Sans SC"/>
              </a:rPr>
              <a:t/>
            </a:r>
          </a:p>
          <a:p>
            <a:pPr algn="ctr" marL="0" indent="0">
              <a:lnSpc>
                <a:spcPct val="125000"/>
              </a:lnSpc>
            </a:pPr>
            <a:r>
              <a:rPr lang="en-US" b="false" i="false" strike="noStrike" u="none" sz="1400">
                <a:solidFill>
                  <a:srgbClr val="6B7280"/>
                </a:solidFill>
                <a:latin typeface="Noto Serif SC"/>
                <a:ea typeface="Noto Serif SC"/>
                <a:cs typeface="Noto Serif SC"/>
                <a:sym typeface="Noto Serif SC"/>
              </a:rPr>
              <a:t>咸 (Xián)</a:t>
            </a:r>
          </a:p>
        </p:txBody>
      </p:sp>
      <p:sp>
        <p:nvSpPr>
          <p:cNvPr name="AutoShape 15" id="15"/>
          <p:cNvSpPr/>
          <p:nvPr/>
        </p:nvSpPr>
        <p:spPr>
          <a:xfrm rot="0" flipH="false" flipV="false">
            <a:off x="0" y="5842000"/>
            <a:ext cx="12192000" cy="508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false" i="true" strike="noStrike" u="none" sz="1300">
                <a:solidFill>
                  <a:srgbClr val="6B7280"/>
                </a:solidFill>
                <a:latin typeface="Noto Sans SC"/>
                <a:ea typeface="Noto Sans SC"/>
                <a:cs typeface="Noto Sans SC"/>
                <a:sym typeface="Noto Sans SC"/>
              </a:rPr>
              <a:t>Allow the audience a moment to guess or discuss...</a:t>
            </a:r>
            <a:endParaRPr lang="en-US" sz="1100"/>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6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635000"/>
            <a:ext cx="10668000" cy="635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3200">
                <a:solidFill>
                  <a:srgbClr val="374151"/>
                </a:solidFill>
                <a:latin typeface="Playfair Display"/>
                <a:ea typeface="Playfair Display"/>
                <a:cs typeface="Playfair Display"/>
                <a:sym typeface="Playfair Display"/>
              </a:rPr>
              <a:t>Answer Reveal</a:t>
            </a:r>
            <a:endParaRPr lang="en-US" sz="1100"/>
          </a:p>
        </p:txBody>
      </p:sp>
      <p:sp>
        <p:nvSpPr>
          <p:cNvPr name="AutoShape 4" id="4"/>
          <p:cNvSpPr/>
          <p:nvPr/>
        </p:nvSpPr>
        <p:spPr>
          <a:xfrm rot="0" flipH="false" flipV="false">
            <a:off x="762000" y="2159000"/>
            <a:ext cx="4826000" cy="508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false" i="false" strike="noStrike" u="none" sz="1800">
                <a:solidFill>
                  <a:srgbClr val="6B7280"/>
                </a:solidFill>
                <a:latin typeface="Noto Sans SC"/>
                <a:ea typeface="Noto Sans SC"/>
                <a:cs typeface="Noto Sans SC"/>
                <a:sym typeface="Noto Sans SC"/>
              </a:rPr>
              <a:t>THE PRIMARY FLAVORS</a:t>
            </a:r>
            <a:endParaRPr lang="en-US" sz="1100"/>
          </a:p>
        </p:txBody>
      </p:sp>
      <p:sp>
        <p:nvSpPr>
          <p:cNvPr name="AutoShape 5" id="5"/>
          <p:cNvSpPr/>
          <p:nvPr/>
        </p:nvSpPr>
        <p:spPr>
          <a:xfrm rot="0" flipH="false" flipV="false">
            <a:off x="762000" y="3048000"/>
            <a:ext cx="4826000" cy="1143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4800">
                <a:solidFill>
                  <a:srgbClr val="D97706"/>
                </a:solidFill>
                <a:latin typeface="Playfair Display"/>
                <a:ea typeface="Playfair Display"/>
                <a:cs typeface="Playfair Display"/>
                <a:sym typeface="Playfair Display"/>
              </a:rPr>
              <a:t>A) Sour &amp; B) Sweet</a:t>
            </a:r>
            <a:endParaRPr lang="en-US" sz="1100"/>
          </a:p>
        </p:txBody>
      </p:sp>
      <p:sp>
        <p:nvSpPr>
          <p:cNvPr name="AutoShape 6" id="6"/>
          <p:cNvSpPr/>
          <p:nvPr/>
        </p:nvSpPr>
        <p:spPr>
          <a:xfrm rot="0" flipH="false" flipV="false">
            <a:off x="762000" y="4445000"/>
            <a:ext cx="1016000" cy="50800"/>
          </a:xfrm>
          <a:prstGeom prst="roundRect">
            <a:avLst>
              <a:gd name="adj" fmla="val 0"/>
            </a:avLst>
          </a:prstGeom>
          <a:solidFill>
            <a:srgbClr val="D9770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7" id="7"/>
          <p:cNvSpPr/>
          <p:nvPr/>
        </p:nvSpPr>
        <p:spPr>
          <a:xfrm rot="0" flipH="false" flipV="false">
            <a:off x="762000" y="5080000"/>
            <a:ext cx="4826000" cy="1397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false" i="false" strike="noStrike" u="none" sz="1400">
                <a:solidFill>
                  <a:srgbClr val="4B5563"/>
                </a:solidFill>
                <a:latin typeface="Noto Sans SC"/>
                <a:ea typeface="Noto Sans SC"/>
                <a:cs typeface="Noto Sans SC"/>
                <a:sym typeface="Noto Sans SC"/>
              </a:rPr>
              <a:t>It's a delightful, balanced harmony of natural fruit acidity and gentle sweetness, creating a unique and addictive taste that is loved by many.</a:t>
            </a:r>
            <a:endParaRPr lang="en-US" sz="1100"/>
          </a:p>
        </p:txBody>
      </p:sp>
      <p:pic>
        <p:nvPicPr>
          <p:cNvPr name="Picture 8" id="8"/>
          <p:cNvPicPr>
            <a:picLocks noChangeAspect="true"/>
          </p:cNvPicPr>
          <p:nvPr/>
        </p:nvPicPr>
        <p:blipFill>
          <a:blip r:embed="rId3"/>
          <a:srcRect l="10416" r="10416" t="0" b="0"/>
          <a:stretch>
            <a:fillRect/>
          </a:stretch>
        </p:blipFill>
        <p:spPr>
          <a:xfrm rot="0" flipH="false" flipV="false">
            <a:off x="6350000" y="2159000"/>
            <a:ext cx="4826000" cy="4064000"/>
          </a:xfrm>
          <a:prstGeom prst="roundRect">
            <a:avLst>
              <a:gd name="adj" fmla="val 3750"/>
            </a:avLst>
          </a:prstGeom>
          <a:noFill/>
          <a:ln w="25400" cmpd="sng" cap="flat">
            <a:noFill/>
            <a:prstDash val="solid"/>
            <a:round/>
          </a:ln>
          <a:effectLst>
            <a:outerShdw dir="2700000" dist="190500" blurRad="444500" algn="tl" rotWithShape="false">
              <a:srgbClr val="000000">
                <a:alpha val="25000"/>
              </a:srgbClr>
            </a:outerShdw>
          </a:effectLst>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762000" y="635000"/>
            <a:ext cx="10668000" cy="762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3200">
                <a:solidFill>
                  <a:srgbClr val="374151"/>
                </a:solidFill>
                <a:latin typeface="Playfair Display"/>
                <a:ea typeface="Playfair Display"/>
                <a:cs typeface="Playfair Display"/>
                <a:sym typeface="Playfair Display"/>
              </a:rPr>
              <a:t>Contents</a:t>
            </a:r>
            <a:endParaRPr lang="en-US" sz="1100"/>
          </a:p>
        </p:txBody>
      </p:sp>
      <p:sp>
        <p:nvSpPr>
          <p:cNvPr name="AutoShape 3" id="3"/>
          <p:cNvSpPr/>
          <p:nvPr/>
        </p:nvSpPr>
        <p:spPr>
          <a:xfrm rot="0" flipH="false" flipV="false">
            <a:off x="762000" y="2032000"/>
            <a:ext cx="3302000" cy="3810000"/>
          </a:xfrm>
          <a:prstGeom prst="roundRect">
            <a:avLst>
              <a:gd name="adj" fmla="val 4615"/>
            </a:avLst>
          </a:prstGeom>
          <a:solidFill>
            <a:srgbClr val="FFFFFF">
              <a:alpha val="88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4" id="4"/>
          <p:cNvSpPr/>
          <p:nvPr/>
        </p:nvSpPr>
        <p:spPr>
          <a:xfrm rot="0" flipH="false" flipV="false">
            <a:off x="1016000" y="2413000"/>
            <a:ext cx="2794000" cy="1016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6000">
                <a:solidFill>
                  <a:srgbClr val="D97706"/>
                </a:solidFill>
                <a:latin typeface="Playfair Display"/>
                <a:ea typeface="Playfair Display"/>
                <a:cs typeface="Playfair Display"/>
                <a:sym typeface="Playfair Display"/>
              </a:rPr>
              <a:t>01</a:t>
            </a:r>
            <a:endParaRPr lang="en-US" sz="1100"/>
          </a:p>
        </p:txBody>
      </p:sp>
      <p:sp>
        <p:nvSpPr>
          <p:cNvPr name="AutoShape 5" id="5"/>
          <p:cNvSpPr/>
          <p:nvPr/>
        </p:nvSpPr>
        <p:spPr>
          <a:xfrm rot="0" flipH="false" flipV="false">
            <a:off x="1016000" y="3683000"/>
            <a:ext cx="2794000" cy="762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2000">
                <a:solidFill>
                  <a:srgbClr val="374151"/>
                </a:solidFill>
                <a:latin typeface="Playfair Display"/>
                <a:ea typeface="Playfair Display"/>
                <a:cs typeface="Playfair Display"/>
                <a:sym typeface="Playfair Display"/>
              </a:rPr>
              <a:t>A Taste Steeped in History</a:t>
            </a:r>
            <a:endParaRPr lang="en-US" sz="1100"/>
          </a:p>
        </p:txBody>
      </p:sp>
      <p:sp>
        <p:nvSpPr>
          <p:cNvPr name="AutoShape 6" id="6"/>
          <p:cNvSpPr/>
          <p:nvPr/>
        </p:nvSpPr>
        <p:spPr>
          <a:xfrm rot="0" flipH="false" flipV="false">
            <a:off x="1016000" y="4826000"/>
            <a:ext cx="2794000" cy="1016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false" i="false" strike="noStrike" u="none" sz="1400">
                <a:solidFill>
                  <a:srgbClr val="6B7280"/>
                </a:solidFill>
                <a:latin typeface="Noto Sans SC"/>
                <a:ea typeface="Noto Sans SC"/>
                <a:cs typeface="Noto Sans SC"/>
                <a:sym typeface="Noto Sans SC"/>
              </a:rPr>
              <a:t>Popular Regions and Historical Origins</a:t>
            </a:r>
            <a:endParaRPr lang="en-US" sz="1100"/>
          </a:p>
        </p:txBody>
      </p:sp>
      <p:sp>
        <p:nvSpPr>
          <p:cNvPr name="AutoShape 7" id="7"/>
          <p:cNvSpPr/>
          <p:nvPr/>
        </p:nvSpPr>
        <p:spPr>
          <a:xfrm rot="0" flipH="false" flipV="false">
            <a:off x="4445000" y="2032000"/>
            <a:ext cx="3302000" cy="3810000"/>
          </a:xfrm>
          <a:prstGeom prst="roundRect">
            <a:avLst>
              <a:gd name="adj" fmla="val 4615"/>
            </a:avLst>
          </a:prstGeom>
          <a:solidFill>
            <a:srgbClr val="FFFFFF">
              <a:alpha val="88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8" id="8"/>
          <p:cNvSpPr/>
          <p:nvPr/>
        </p:nvSpPr>
        <p:spPr>
          <a:xfrm rot="0" flipH="false" flipV="false">
            <a:off x="4699000" y="2413000"/>
            <a:ext cx="2794000" cy="1016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6000">
                <a:solidFill>
                  <a:srgbClr val="D97706"/>
                </a:solidFill>
                <a:latin typeface="Playfair Display"/>
                <a:ea typeface="Playfair Display"/>
                <a:cs typeface="Playfair Display"/>
                <a:sym typeface="Playfair Display"/>
              </a:rPr>
              <a:t>02</a:t>
            </a:r>
            <a:endParaRPr lang="en-US" sz="1100"/>
          </a:p>
        </p:txBody>
      </p:sp>
      <p:sp>
        <p:nvSpPr>
          <p:cNvPr name="AutoShape 9" id="9"/>
          <p:cNvSpPr/>
          <p:nvPr/>
        </p:nvSpPr>
        <p:spPr>
          <a:xfrm rot="0" flipH="false" flipV="false">
            <a:off x="4699000" y="3683000"/>
            <a:ext cx="2794000" cy="762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2000">
                <a:solidFill>
                  <a:srgbClr val="374151"/>
                </a:solidFill>
                <a:latin typeface="Playfair Display"/>
                <a:ea typeface="Playfair Display"/>
                <a:cs typeface="Playfair Display"/>
                <a:sym typeface="Playfair Display"/>
              </a:rPr>
              <a:t>From Fruit to Delicacy</a:t>
            </a:r>
            <a:endParaRPr lang="en-US" sz="1100"/>
          </a:p>
        </p:txBody>
      </p:sp>
      <p:sp>
        <p:nvSpPr>
          <p:cNvPr name="AutoShape 10" id="10"/>
          <p:cNvSpPr/>
          <p:nvPr/>
        </p:nvSpPr>
        <p:spPr>
          <a:xfrm rot="0" flipH="false" flipV="false">
            <a:off x="4699000" y="4826000"/>
            <a:ext cx="2794000" cy="1016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false" i="false" strike="noStrike" u="none" sz="1400">
                <a:solidFill>
                  <a:srgbClr val="6B7280"/>
                </a:solidFill>
                <a:latin typeface="Noto Sans SC"/>
                <a:ea typeface="Noto Sans SC"/>
                <a:cs typeface="Noto Sans SC"/>
                <a:sym typeface="Noto Sans SC"/>
              </a:rPr>
              <a:t>Raw Materials and Production Process</a:t>
            </a:r>
            <a:endParaRPr lang="en-US" sz="1100"/>
          </a:p>
        </p:txBody>
      </p:sp>
      <p:sp>
        <p:nvSpPr>
          <p:cNvPr name="AutoShape 11" id="11"/>
          <p:cNvSpPr/>
          <p:nvPr/>
        </p:nvSpPr>
        <p:spPr>
          <a:xfrm rot="0" flipH="false" flipV="false">
            <a:off x="8128000" y="2032000"/>
            <a:ext cx="3302000" cy="3810000"/>
          </a:xfrm>
          <a:prstGeom prst="roundRect">
            <a:avLst>
              <a:gd name="adj" fmla="val 4615"/>
            </a:avLst>
          </a:prstGeom>
          <a:solidFill>
            <a:srgbClr val="FFFFFF">
              <a:alpha val="88000"/>
            </a:srgbClr>
          </a:solidFill>
          <a:ln w="12700" cmpd="sng" cap="flat">
            <a:solidFill>
              <a:srgbClr val="E5E7EB">
                <a:alpha val="100000"/>
              </a:srgbClr>
            </a:solid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2" id="12"/>
          <p:cNvSpPr/>
          <p:nvPr/>
        </p:nvSpPr>
        <p:spPr>
          <a:xfrm rot="0" flipH="false" flipV="false">
            <a:off x="8382000" y="2413000"/>
            <a:ext cx="2794000" cy="1016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6000">
                <a:solidFill>
                  <a:srgbClr val="D97706"/>
                </a:solidFill>
                <a:latin typeface="Playfair Display"/>
                <a:ea typeface="Playfair Display"/>
                <a:cs typeface="Playfair Display"/>
                <a:sym typeface="Playfair Display"/>
              </a:rPr>
              <a:t>03</a:t>
            </a:r>
            <a:endParaRPr lang="en-US" sz="1100"/>
          </a:p>
        </p:txBody>
      </p:sp>
      <p:sp>
        <p:nvSpPr>
          <p:cNvPr name="AutoShape 13" id="13"/>
          <p:cNvSpPr/>
          <p:nvPr/>
        </p:nvSpPr>
        <p:spPr>
          <a:xfrm rot="0" flipH="false" flipV="false">
            <a:off x="8382000" y="3683000"/>
            <a:ext cx="2794000" cy="762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2000">
                <a:solidFill>
                  <a:srgbClr val="374151"/>
                </a:solidFill>
                <a:latin typeface="Playfair Display"/>
                <a:ea typeface="Playfair Display"/>
                <a:cs typeface="Playfair Display"/>
                <a:sym typeface="Playfair Display"/>
              </a:rPr>
              <a:t>More Than a Snack</a:t>
            </a:r>
            <a:endParaRPr lang="en-US" sz="1100"/>
          </a:p>
        </p:txBody>
      </p:sp>
      <p:sp>
        <p:nvSpPr>
          <p:cNvPr name="AutoShape 14" id="14"/>
          <p:cNvSpPr/>
          <p:nvPr/>
        </p:nvSpPr>
        <p:spPr>
          <a:xfrm rot="0" flipH="false" flipV="false">
            <a:off x="8382000" y="4826000"/>
            <a:ext cx="2794000" cy="1016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false" i="false" strike="noStrike" u="none" sz="1400">
                <a:solidFill>
                  <a:srgbClr val="6B7280"/>
                </a:solidFill>
                <a:latin typeface="Noto Sans SC"/>
                <a:ea typeface="Noto Sans SC"/>
                <a:cs typeface="Noto Sans SC"/>
                <a:sym typeface="Noto Sans SC"/>
              </a:rPr>
              <a:t>Cultural Value and Significance</a:t>
            </a:r>
            <a:endParaRPr lang="en-US" sz="1100"/>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9074" r="0" b="-9074"/>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4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0" y="1143000"/>
            <a:ext cx="12192000" cy="1524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true" i="false" strike="noStrike" u="none" sz="9600">
                <a:solidFill>
                  <a:srgbClr val="D97706"/>
                </a:solidFill>
                <a:latin typeface="Playfair Display"/>
                <a:ea typeface="Playfair Display"/>
                <a:cs typeface="Playfair Display"/>
                <a:sym typeface="Playfair Display"/>
              </a:rPr>
              <a:t>PART 01</a:t>
            </a:r>
            <a:endParaRPr lang="en-US" sz="1100"/>
          </a:p>
        </p:txBody>
      </p:sp>
      <p:sp>
        <p:nvSpPr>
          <p:cNvPr name="AutoShape 4" id="4"/>
          <p:cNvSpPr/>
          <p:nvPr/>
        </p:nvSpPr>
        <p:spPr>
          <a:xfrm rot="0" flipH="false" flipV="false">
            <a:off x="0" y="2794000"/>
            <a:ext cx="12192000" cy="1016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true" i="false" strike="noStrike" u="none" sz="4000">
                <a:solidFill>
                  <a:srgbClr val="374151"/>
                </a:solidFill>
                <a:latin typeface="Playfair Display"/>
                <a:ea typeface="Playfair Display"/>
                <a:cs typeface="Playfair Display"/>
                <a:sym typeface="Playfair Display"/>
              </a:rPr>
              <a:t>A Taste Steeped in History</a:t>
            </a:r>
            <a:endParaRPr lang="en-US" sz="1100"/>
          </a:p>
        </p:txBody>
      </p:sp>
      <p:sp>
        <p:nvSpPr>
          <p:cNvPr name="AutoShape 5" id="5"/>
          <p:cNvSpPr/>
          <p:nvPr/>
        </p:nvSpPr>
        <p:spPr>
          <a:xfrm rot="0" flipH="false" flipV="false">
            <a:off x="5715000" y="4318000"/>
            <a:ext cx="762000" cy="50800"/>
          </a:xfrm>
          <a:prstGeom prst="roundRect">
            <a:avLst>
              <a:gd name="adj" fmla="val 0"/>
            </a:avLst>
          </a:prstGeom>
          <a:solidFill>
            <a:srgbClr val="D9770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6" id="6"/>
          <p:cNvSpPr/>
          <p:nvPr/>
        </p:nvSpPr>
        <p:spPr>
          <a:xfrm rot="0" flipH="false" flipV="false">
            <a:off x="0" y="5080000"/>
            <a:ext cx="12192000" cy="762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false" i="false" strike="noStrike" u="none" sz="2400" spc="600">
                <a:solidFill>
                  <a:srgbClr val="4B5563"/>
                </a:solidFill>
                <a:latin typeface="Noto Serif SC"/>
                <a:ea typeface="Noto Serif SC"/>
                <a:cs typeface="Noto Serif SC"/>
                <a:sym typeface="Noto Serif SC"/>
              </a:rPr>
              <a:t>壹 · 溯源</a:t>
            </a:r>
            <a:endParaRPr lang="en-US" sz="1100"/>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762000" y="635000"/>
            <a:ext cx="10668000" cy="762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3200">
                <a:solidFill>
                  <a:srgbClr val="374151"/>
                </a:solidFill>
                <a:latin typeface="Playfair Display"/>
                <a:ea typeface="Playfair Display"/>
                <a:cs typeface="Playfair Display"/>
                <a:sym typeface="Playfair Display"/>
              </a:rPr>
              <a:t>Where is Suanzao Gao From?</a:t>
            </a:r>
            <a:endParaRPr lang="en-US" sz="1100"/>
          </a:p>
        </p:txBody>
      </p:sp>
      <p:sp>
        <p:nvSpPr>
          <p:cNvPr name="AutoShape 3" id="3"/>
          <p:cNvSpPr/>
          <p:nvPr/>
        </p:nvSpPr>
        <p:spPr>
          <a:xfrm rot="0" flipH="false" flipV="false">
            <a:off x="762000" y="1778000"/>
            <a:ext cx="5207000" cy="1016000"/>
          </a:xfrm>
          <a:prstGeom prst="rect">
            <a:avLst/>
          </a:prstGeom>
          <a:noFill/>
          <a:ln w="12700" cmpd="sng" cap="flat">
            <a:noFill/>
            <a:prstDash val="solid"/>
            <a:round/>
          </a:ln>
        </p:spPr>
        <p:txBody>
          <a:bodyPr anchor="ctr" rtlCol="false" anchorCtr="false" vert="horz" wrap="square" lIns="0" rIns="0" tIns="0" bIns="0"/>
          <a:lstStyle/>
          <a:p>
            <a:pPr algn="l" marL="0" indent="0">
              <a:lnSpc>
                <a:spcPct val="116666"/>
              </a:lnSpc>
              <a:defRPr/>
            </a:pPr>
            <a:r>
              <a:rPr lang="en-US" b="false" i="false" strike="noStrike" u="none" sz="1400">
                <a:solidFill>
                  <a:srgbClr val="4B5563"/>
                </a:solidFill>
                <a:latin typeface="Noto Sans SC"/>
                <a:ea typeface="Noto Sans SC"/>
                <a:cs typeface="Noto Sans SC"/>
                <a:sym typeface="Noto Sans SC"/>
              </a:rPr>
              <a:t>Suanzao Gao is a beloved traditional snack deeply rooted in the mountainous regions of Southern China. Its popularity is most prominent in two key provinces:</a:t>
            </a:r>
            <a:endParaRPr lang="en-US" sz="1100"/>
          </a:p>
        </p:txBody>
      </p:sp>
      <p:sp>
        <p:nvSpPr>
          <p:cNvPr name="AutoShape 4" id="4"/>
          <p:cNvSpPr/>
          <p:nvPr/>
        </p:nvSpPr>
        <p:spPr>
          <a:xfrm rot="0" flipH="false" flipV="false">
            <a:off x="762000" y="2921000"/>
            <a:ext cx="5207000" cy="1651000"/>
          </a:xfrm>
          <a:prstGeom prst="roundRect">
            <a:avLst>
              <a:gd name="adj" fmla="val 9230"/>
            </a:avLst>
          </a:prstGeom>
          <a:solidFill>
            <a:srgbClr val="FFFFFF">
              <a:alpha val="9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5" id="5"/>
          <p:cNvSpPr/>
          <p:nvPr/>
        </p:nvSpPr>
        <p:spPr>
          <a:xfrm rot="0" flipH="false" flipV="false">
            <a:off x="952500" y="3149600"/>
            <a:ext cx="76200" cy="1193800"/>
          </a:xfrm>
          <a:prstGeom prst="roundRect">
            <a:avLst>
              <a:gd name="adj" fmla="val 0"/>
            </a:avLst>
          </a:prstGeom>
          <a:solidFill>
            <a:srgbClr val="D9770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6" id="6"/>
          <p:cNvSpPr/>
          <p:nvPr/>
        </p:nvSpPr>
        <p:spPr>
          <a:xfrm rot="0" flipH="false" flipV="false">
            <a:off x="1206500" y="3111500"/>
            <a:ext cx="4572000" cy="1270000"/>
          </a:xfrm>
          <a:prstGeom prst="rect">
            <a:avLst/>
          </a:prstGeom>
          <a:noFill/>
          <a:ln w="12700" cmpd="sng" cap="flat">
            <a:noFill/>
            <a:prstDash val="solid"/>
            <a:round/>
          </a:ln>
        </p:spPr>
        <p:txBody>
          <a:bodyPr anchor="ctr" rtlCol="false" anchorCtr="false" vert="horz" wrap="square" lIns="0" rIns="0" tIns="0" bIns="0"/>
          <a:lstStyle/>
          <a:p>
            <a:pPr algn="l" marL="0" indent="0">
              <a:lnSpc>
                <a:spcPct val="108333"/>
              </a:lnSpc>
              <a:defRPr/>
            </a:pPr>
            <a:r>
              <a:rPr lang="en-US" b="true" i="false" strike="noStrike" u="none" sz="1700">
                <a:solidFill>
                  <a:srgbClr val="1F2937"/>
                </a:solidFill>
                <a:latin typeface="Noto Sans SC"/>
                <a:ea typeface="Noto Sans SC"/>
                <a:cs typeface="Noto Sans SC"/>
                <a:sym typeface="Noto Sans SC"/>
              </a:rPr>
              <a:t>Jiangxi Province (江西省)</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16666"/>
              </a:lnSpc>
              <a:spcBef>
                <a:spcPts val="800"/>
              </a:spcBef>
            </a:pPr>
            <a:r>
              <a:rPr lang="en-US" b="false" i="false" strike="noStrike" u="none" sz="1200">
                <a:solidFill>
                  <a:srgbClr val="4B5563"/>
                </a:solidFill>
                <a:latin typeface="Noto Sans SC"/>
                <a:ea typeface="Noto Sans SC"/>
                <a:cs typeface="Noto Sans SC"/>
                <a:sym typeface="Noto Sans SC"/>
              </a:rPr>
              <a:t>Specifically,</a:t>
            </a:r>
            <a:r>
              <a:rPr lang="en-US" b="true" i="false" strike="noStrike" u="none" sz="1200">
                <a:solidFill>
                  <a:srgbClr val="D97706"/>
                </a:solidFill>
                <a:latin typeface="Noto Sans SC"/>
                <a:ea typeface="Noto Sans SC"/>
                <a:cs typeface="Noto Sans SC"/>
                <a:sym typeface="Noto Sans SC"/>
              </a:rPr>
              <a:t>Chongyi County (崇义县)</a:t>
            </a:r>
            <a:r>
              <a:rPr lang="en-US" b="false" i="false" strike="noStrike" u="none" sz="1200">
                <a:solidFill>
                  <a:srgbClr val="4B5563"/>
                </a:solidFill>
                <a:latin typeface="Noto Sans SC"/>
                <a:ea typeface="Noto Sans SC"/>
                <a:cs typeface="Noto Sans SC"/>
                <a:sym typeface="Noto Sans SC"/>
              </a:rPr>
              <a:t>in Ganzhou City is hailed as the "Hometown of Chinese Wild Jujube". The brand</a:t>
            </a:r>
            <a:r>
              <a:rPr lang="en-US" b="true" i="false" strike="noStrike" u="none" sz="1200">
                <a:solidFill>
                  <a:srgbClr val="4B5563"/>
                </a:solidFill>
                <a:latin typeface="Noto Sans SC"/>
                <a:ea typeface="Noto Sans SC"/>
                <a:cs typeface="Noto Sans SC"/>
                <a:sym typeface="Noto Sans SC"/>
              </a:rPr>
              <a:t>Qiyunshan (齐云山)</a:t>
            </a:r>
            <a:r>
              <a:rPr lang="en-US" b="false" i="false" strike="noStrike" u="none" sz="1200">
                <a:solidFill>
                  <a:srgbClr val="4B5563"/>
                </a:solidFill>
                <a:latin typeface="Noto Sans SC"/>
                <a:ea typeface="Noto Sans SC"/>
                <a:cs typeface="Noto Sans SC"/>
                <a:sym typeface="Noto Sans SC"/>
              </a:rPr>
              <a:t>from this region is a leading producer.</a:t>
            </a:r>
          </a:p>
        </p:txBody>
      </p:sp>
      <p:sp>
        <p:nvSpPr>
          <p:cNvPr name="AutoShape 7" id="7"/>
          <p:cNvSpPr/>
          <p:nvPr/>
        </p:nvSpPr>
        <p:spPr>
          <a:xfrm rot="0" flipH="false" flipV="false">
            <a:off x="762000" y="4826000"/>
            <a:ext cx="5207000" cy="1651000"/>
          </a:xfrm>
          <a:prstGeom prst="roundRect">
            <a:avLst>
              <a:gd name="adj" fmla="val 9230"/>
            </a:avLst>
          </a:prstGeom>
          <a:solidFill>
            <a:srgbClr val="FFFFFF">
              <a:alpha val="90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8" id="8"/>
          <p:cNvSpPr/>
          <p:nvPr/>
        </p:nvSpPr>
        <p:spPr>
          <a:xfrm rot="0" flipH="false" flipV="false">
            <a:off x="952500" y="5054600"/>
            <a:ext cx="76200" cy="1193800"/>
          </a:xfrm>
          <a:prstGeom prst="roundRect">
            <a:avLst>
              <a:gd name="adj" fmla="val 0"/>
            </a:avLst>
          </a:prstGeom>
          <a:solidFill>
            <a:srgbClr val="D9770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9" id="9"/>
          <p:cNvSpPr/>
          <p:nvPr/>
        </p:nvSpPr>
        <p:spPr>
          <a:xfrm rot="0" flipH="false" flipV="false">
            <a:off x="1206500" y="5016500"/>
            <a:ext cx="4572000" cy="1270000"/>
          </a:xfrm>
          <a:prstGeom prst="rect">
            <a:avLst/>
          </a:prstGeom>
          <a:noFill/>
          <a:ln w="12700" cmpd="sng" cap="flat">
            <a:noFill/>
            <a:prstDash val="solid"/>
            <a:round/>
          </a:ln>
        </p:spPr>
        <p:txBody>
          <a:bodyPr anchor="ctr" rtlCol="false" anchorCtr="false" vert="horz" wrap="square" lIns="0" rIns="0" tIns="0" bIns="0"/>
          <a:lstStyle/>
          <a:p>
            <a:pPr algn="l" marL="0" indent="0">
              <a:lnSpc>
                <a:spcPct val="108333"/>
              </a:lnSpc>
              <a:defRPr/>
            </a:pPr>
            <a:r>
              <a:rPr lang="en-US" b="true" i="false" strike="noStrike" u="none" sz="1700">
                <a:solidFill>
                  <a:srgbClr val="1F2937"/>
                </a:solidFill>
                <a:latin typeface="Noto Sans SC"/>
                <a:ea typeface="Noto Sans SC"/>
                <a:cs typeface="Noto Sans SC"/>
                <a:sym typeface="Noto Sans SC"/>
              </a:rPr>
              <a:t>Fujian Province (福建省)</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16666"/>
              </a:lnSpc>
              <a:spcBef>
                <a:spcPts val="800"/>
              </a:spcBef>
            </a:pPr>
            <a:r>
              <a:rPr lang="en-US" b="false" i="false" strike="noStrike" u="none" sz="1200">
                <a:solidFill>
                  <a:srgbClr val="4B5563"/>
                </a:solidFill>
                <a:latin typeface="Noto Sans SC"/>
                <a:ea typeface="Noto Sans SC"/>
                <a:cs typeface="Noto Sans SC"/>
                <a:sym typeface="Noto Sans SC"/>
              </a:rPr>
              <a:t>The county of</a:t>
            </a:r>
            <a:r>
              <a:rPr lang="en-US" b="true" i="false" strike="noStrike" u="none" sz="1200">
                <a:solidFill>
                  <a:srgbClr val="D97706"/>
                </a:solidFill>
                <a:latin typeface="Noto Sans SC"/>
                <a:ea typeface="Noto Sans SC"/>
                <a:cs typeface="Noto Sans SC"/>
                <a:sym typeface="Noto Sans SC"/>
              </a:rPr>
              <a:t>Pucheng (浦城县)</a:t>
            </a:r>
            <a:r>
              <a:rPr lang="en-US" b="false" i="false" strike="noStrike" u="none" sz="1200">
                <a:solidFill>
                  <a:srgbClr val="4B5563"/>
                </a:solidFill>
                <a:latin typeface="Noto Sans SC"/>
                <a:ea typeface="Noto Sans SC"/>
                <a:cs typeface="Noto Sans SC"/>
                <a:sym typeface="Noto Sans SC"/>
              </a:rPr>
              <a:t>in Nanping City is renowned for its ancient craftsmanship, recognized as an</a:t>
            </a:r>
            <a:r>
              <a:rPr lang="en-US" b="true" i="false" strike="noStrike" u="none" sz="1200">
                <a:solidFill>
                  <a:srgbClr val="4B5563"/>
                </a:solidFill>
                <a:latin typeface="Noto Sans SC"/>
                <a:ea typeface="Noto Sans SC"/>
                <a:cs typeface="Noto Sans SC"/>
                <a:sym typeface="Noto Sans SC"/>
              </a:rPr>
              <a:t>Intangible Cultural Heritage</a:t>
            </a:r>
            <a:r>
              <a:rPr lang="en-US" b="false" i="false" strike="noStrike" u="none" sz="1200">
                <a:solidFill>
                  <a:srgbClr val="4B5563"/>
                </a:solidFill>
                <a:latin typeface="Noto Sans SC"/>
                <a:ea typeface="Noto Sans SC"/>
                <a:cs typeface="Noto Sans SC"/>
                <a:sym typeface="Noto Sans SC"/>
              </a:rPr>
              <a:t>.</a:t>
            </a:r>
          </a:p>
        </p:txBody>
      </p:sp>
      <p:pic>
        <p:nvPicPr>
          <p:cNvPr name="Picture 10" id="10"/>
          <p:cNvPicPr>
            <a:picLocks noChangeAspect="true"/>
          </p:cNvPicPr>
          <p:nvPr/>
        </p:nvPicPr>
        <p:blipFill>
          <a:blip r:embed="rId3"/>
          <a:srcRect l="0" r="0" t="474" b="474"/>
          <a:stretch>
            <a:fillRect/>
          </a:stretch>
        </p:blipFill>
        <p:spPr>
          <a:xfrm rot="0" flipH="false" flipV="false">
            <a:off x="6223000" y="2159000"/>
            <a:ext cx="5207000" cy="3429000"/>
          </a:xfrm>
          <a:prstGeom prst="roundRect">
            <a:avLst>
              <a:gd name="adj" fmla="val 4444"/>
            </a:avLst>
          </a:prstGeom>
          <a:noFill/>
          <a:ln w="25400" cmpd="sng" cap="flat">
            <a:noFill/>
            <a:prstDash val="solid"/>
            <a:round/>
          </a:ln>
          <a:effectLst>
            <a:outerShdw dir="2700000" dist="190500" blurRad="444500" algn="tl" rotWithShape="false">
              <a:srgbClr val="000000">
                <a:alpha val="25000"/>
              </a:srgbClr>
            </a:outerShdw>
          </a:effectLst>
        </p:spPr>
      </p:pic>
      <p:sp>
        <p:nvSpPr>
          <p:cNvPr name="AutoShape 11" id="11"/>
          <p:cNvSpPr/>
          <p:nvPr/>
        </p:nvSpPr>
        <p:spPr>
          <a:xfrm rot="0" flipH="false" flipV="false">
            <a:off x="6223000" y="5842000"/>
            <a:ext cx="5207000" cy="762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00000"/>
              </a:lnSpc>
              <a:defRPr/>
            </a:pPr>
            <a:r>
              <a:rPr lang="en-US" b="false" i="true" strike="noStrike" u="none" sz="1300">
                <a:solidFill>
                  <a:srgbClr val="4B5563"/>
                </a:solidFill>
                <a:latin typeface="Playfair Display"/>
                <a:ea typeface="Playfair Display"/>
                <a:cs typeface="Playfair Display"/>
                <a:sym typeface="Playfair Display"/>
              </a:rPr>
              <a:t>Southern China's mountainous landscape —</a:t>
            </a:r>
            <a:r>
              <a:rPr lang="en-US" b="false" i="true" strike="noStrike" u="none" sz="1300">
                <a:solidFill>
                  <a:srgbClr val="4B5563"/>
                </a:solidFill>
                <a:latin typeface="Playfair Display"/>
                <a:ea typeface="Playfair Display"/>
                <a:cs typeface="Playfair Display"/>
                <a:sym typeface="Playfair Display"/>
              </a:rPr>
              <a:t/>
            </a:r>
            <a:br>
              <a:rPr lang="en-US" b="false" i="true" strike="noStrike" u="none" sz="1300">
                <a:solidFill>
                  <a:srgbClr val="4B5563"/>
                </a:solidFill>
                <a:latin typeface="Playfair Display"/>
                <a:ea typeface="Playfair Display"/>
                <a:cs typeface="Playfair Display"/>
                <a:sym typeface="Playfair Display"/>
              </a:rPr>
            </a:br>
            <a:r>
              <a:rPr lang="en-US" b="false" i="true" strike="noStrike" u="none" sz="1300">
                <a:solidFill>
                  <a:srgbClr val="4B5563"/>
                </a:solidFill>
                <a:latin typeface="Playfair Display"/>
                <a:ea typeface="Playfair Display"/>
                <a:cs typeface="Playfair Display"/>
                <a:sym typeface="Playfair Display"/>
              </a:rPr>
              <a:t>The birthplace of wild jujubes</a:t>
            </a:r>
            <a:endParaRPr lang="en-US" sz="1100"/>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4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762000" y="635000"/>
            <a:ext cx="10668000" cy="635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3200">
                <a:solidFill>
                  <a:srgbClr val="374151"/>
                </a:solidFill>
                <a:latin typeface="Playfair Display"/>
                <a:ea typeface="Playfair Display"/>
                <a:cs typeface="Playfair Display"/>
                <a:sym typeface="Playfair Display"/>
              </a:rPr>
              <a:t>A Taste Steeped in History</a:t>
            </a:r>
            <a:endParaRPr lang="en-US" sz="1100"/>
          </a:p>
        </p:txBody>
      </p:sp>
      <p:sp>
        <p:nvSpPr>
          <p:cNvPr name="AutoShape 4" id="4"/>
          <p:cNvSpPr/>
          <p:nvPr/>
        </p:nvSpPr>
        <p:spPr>
          <a:xfrm rot="0" flipH="false" flipV="false">
            <a:off x="762000" y="1778000"/>
            <a:ext cx="6096000" cy="1460500"/>
          </a:xfrm>
          <a:prstGeom prst="roundRect">
            <a:avLst>
              <a:gd name="adj" fmla="val 6956"/>
            </a:avLst>
          </a:prstGeom>
          <a:solidFill>
            <a:srgbClr val="FFFFFF">
              <a:alpha val="8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5" id="5"/>
          <p:cNvSpPr/>
          <p:nvPr/>
        </p:nvSpPr>
        <p:spPr>
          <a:xfrm rot="0" flipH="false" flipV="false">
            <a:off x="952500" y="2032000"/>
            <a:ext cx="50800" cy="952500"/>
          </a:xfrm>
          <a:prstGeom prst="roundRect">
            <a:avLst>
              <a:gd name="adj" fmla="val 0"/>
            </a:avLst>
          </a:prstGeom>
          <a:solidFill>
            <a:srgbClr val="D9770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6" id="6"/>
          <p:cNvSpPr/>
          <p:nvPr/>
        </p:nvSpPr>
        <p:spPr>
          <a:xfrm rot="0" flipH="false" flipV="false">
            <a:off x="1206500" y="1905000"/>
            <a:ext cx="5461000" cy="12065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1800">
                <a:solidFill>
                  <a:srgbClr val="D97706"/>
                </a:solidFill>
                <a:latin typeface="Noto Sans SC"/>
                <a:ea typeface="Noto Sans SC"/>
                <a:cs typeface="Noto Sans SC"/>
                <a:sym typeface="Noto Sans SC"/>
              </a:rPr>
              <a:t>Ancient Roots</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08333"/>
              </a:lnSpc>
              <a:spcBef>
                <a:spcPts val="600"/>
              </a:spcBef>
            </a:pPr>
            <a:r>
              <a:rPr lang="en-US" b="false" i="false" strike="noStrike" u="none" sz="1300">
                <a:solidFill>
                  <a:srgbClr val="374151"/>
                </a:solidFill>
                <a:latin typeface="Noto Sans SC"/>
                <a:ea typeface="Noto Sans SC"/>
                <a:cs typeface="Noto Sans SC"/>
                <a:sym typeface="Noto Sans SC"/>
              </a:rPr>
              <a:t>Historical records trace its consumption back to at least the</a:t>
            </a:r>
            <a:r>
              <a:rPr lang="en-US" b="true" i="false" strike="noStrike" u="none" sz="1300">
                <a:solidFill>
                  <a:srgbClr val="374151"/>
                </a:solidFill>
                <a:latin typeface="Noto Sans SC"/>
                <a:ea typeface="Noto Sans SC"/>
                <a:cs typeface="Noto Sans SC"/>
                <a:sym typeface="Noto Sans SC"/>
              </a:rPr>
              <a:t>Qing Dynasty (清朝, 1636-1912)</a:t>
            </a:r>
            <a:r>
              <a:rPr lang="en-US" b="false" i="false" strike="noStrike" u="none" sz="1300">
                <a:solidFill>
                  <a:srgbClr val="374151"/>
                </a:solidFill>
                <a:latin typeface="Noto Sans SC"/>
                <a:ea typeface="Noto Sans SC"/>
                <a:cs typeface="Noto Sans SC"/>
                <a:sym typeface="Noto Sans SC"/>
              </a:rPr>
              <a:t>. It was a way for mountain villagers to preserve the abundant wild jujube harvest.</a:t>
            </a:r>
          </a:p>
        </p:txBody>
      </p:sp>
      <p:sp>
        <p:nvSpPr>
          <p:cNvPr name="AutoShape 7" id="7"/>
          <p:cNvSpPr/>
          <p:nvPr/>
        </p:nvSpPr>
        <p:spPr>
          <a:xfrm rot="0" flipH="false" flipV="false">
            <a:off x="762000" y="3429000"/>
            <a:ext cx="6096000" cy="1460500"/>
          </a:xfrm>
          <a:prstGeom prst="roundRect">
            <a:avLst>
              <a:gd name="adj" fmla="val 6956"/>
            </a:avLst>
          </a:prstGeom>
          <a:solidFill>
            <a:srgbClr val="FFFFFF">
              <a:alpha val="8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8" id="8"/>
          <p:cNvSpPr/>
          <p:nvPr/>
        </p:nvSpPr>
        <p:spPr>
          <a:xfrm rot="0" flipH="false" flipV="false">
            <a:off x="952500" y="3683000"/>
            <a:ext cx="50800" cy="952500"/>
          </a:xfrm>
          <a:prstGeom prst="roundRect">
            <a:avLst>
              <a:gd name="adj" fmla="val 0"/>
            </a:avLst>
          </a:prstGeom>
          <a:solidFill>
            <a:srgbClr val="D9770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9" id="9"/>
          <p:cNvSpPr/>
          <p:nvPr/>
        </p:nvSpPr>
        <p:spPr>
          <a:xfrm rot="0" flipH="false" flipV="false">
            <a:off x="1206500" y="3556000"/>
            <a:ext cx="5461000" cy="12065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1800">
                <a:solidFill>
                  <a:srgbClr val="D97706"/>
                </a:solidFill>
                <a:latin typeface="Noto Sans SC"/>
                <a:ea typeface="Noto Sans SC"/>
                <a:cs typeface="Noto Sans SC"/>
                <a:sym typeface="Noto Sans SC"/>
              </a:rPr>
              <a:t>Anecdotal Origin Story</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08333"/>
              </a:lnSpc>
              <a:spcBef>
                <a:spcPts val="600"/>
              </a:spcBef>
            </a:pPr>
            <a:r>
              <a:rPr lang="en-US" b="false" i="false" strike="noStrike" u="none" sz="1300">
                <a:solidFill>
                  <a:srgbClr val="374151"/>
                </a:solidFill>
                <a:latin typeface="Noto Sans SC"/>
                <a:ea typeface="Noto Sans SC"/>
                <a:cs typeface="Noto Sans SC"/>
                <a:sym typeface="Noto Sans SC"/>
              </a:rPr>
              <a:t>Legend has it a clever village woman experimented by boiling the sour fruit with sugar and sun-drying it, creating a chewy cake that could be stored for months.</a:t>
            </a:r>
          </a:p>
        </p:txBody>
      </p:sp>
      <p:sp>
        <p:nvSpPr>
          <p:cNvPr name="AutoShape 10" id="10"/>
          <p:cNvSpPr/>
          <p:nvPr/>
        </p:nvSpPr>
        <p:spPr>
          <a:xfrm rot="0" flipH="false" flipV="false">
            <a:off x="762000" y="5080000"/>
            <a:ext cx="6096000" cy="1460500"/>
          </a:xfrm>
          <a:prstGeom prst="roundRect">
            <a:avLst>
              <a:gd name="adj" fmla="val 6956"/>
            </a:avLst>
          </a:prstGeom>
          <a:solidFill>
            <a:srgbClr val="FFFFFF">
              <a:alpha val="85000"/>
            </a:srgbClr>
          </a:solidFill>
          <a:ln w="25400" cmpd="sng" cap="flat">
            <a:noFill/>
            <a:prstDash val="solid"/>
            <a:round/>
          </a:ln>
          <a:effectLst>
            <a:outerShdw dir="2700000" dist="190500" blurRad="444500" algn="tl" rotWithShape="false">
              <a:srgbClr val="000000">
                <a:alpha val="25000"/>
              </a:srgbClr>
            </a:outerShdw>
          </a:effectLst>
        </p:spPr>
        <p:txBody>
          <a:bodyPr anchor="ctr" rtlCol="false" vert="horz" wrap="square" lIns="63500" rIns="63500" tIns="63500" bIns="63500"/>
          <a:lstStyle/>
          <a:p>
            <a:pPr algn="ctr">
              <a:defRPr/>
            </a:pPr>
            <a:endParaRPr/>
          </a:p>
        </p:txBody>
      </p:sp>
      <p:sp>
        <p:nvSpPr>
          <p:cNvPr name="AutoShape 11" id="11"/>
          <p:cNvSpPr/>
          <p:nvPr/>
        </p:nvSpPr>
        <p:spPr>
          <a:xfrm rot="0" flipH="false" flipV="false">
            <a:off x="952500" y="5334000"/>
            <a:ext cx="50800" cy="952500"/>
          </a:xfrm>
          <a:prstGeom prst="roundRect">
            <a:avLst>
              <a:gd name="adj" fmla="val 0"/>
            </a:avLst>
          </a:prstGeom>
          <a:solidFill>
            <a:srgbClr val="D9770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12" id="12"/>
          <p:cNvSpPr/>
          <p:nvPr/>
        </p:nvSpPr>
        <p:spPr>
          <a:xfrm rot="0" flipH="false" flipV="false">
            <a:off x="1206500" y="5207000"/>
            <a:ext cx="5461000" cy="12065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1800">
                <a:solidFill>
                  <a:srgbClr val="D97706"/>
                </a:solidFill>
                <a:latin typeface="Noto Sans SC"/>
                <a:ea typeface="Noto Sans SC"/>
                <a:cs typeface="Noto Sans SC"/>
                <a:sym typeface="Noto Sans SC"/>
              </a:rPr>
              <a:t>From Local Delicacy to National Treasure</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08333"/>
              </a:lnSpc>
              <a:spcBef>
                <a:spcPts val="600"/>
              </a:spcBef>
            </a:pPr>
            <a:r>
              <a:rPr lang="en-US" b="false" i="false" strike="noStrike" u="none" sz="1300">
                <a:solidFill>
                  <a:srgbClr val="374151"/>
                </a:solidFill>
                <a:latin typeface="Noto Sans SC"/>
                <a:ea typeface="Noto Sans SC"/>
                <a:cs typeface="Noto Sans SC"/>
                <a:sym typeface="Noto Sans SC"/>
              </a:rPr>
              <a:t>It was a homemade treat for centuries. In 2018, "Chongyi Suanzao Gao" was registered as a</a:t>
            </a:r>
            <a:r>
              <a:rPr lang="en-US" b="true" i="false" strike="noStrike" u="none" sz="1300">
                <a:solidFill>
                  <a:srgbClr val="D97706"/>
                </a:solidFill>
                <a:latin typeface="Noto Sans SC"/>
                <a:ea typeface="Noto Sans SC"/>
                <a:cs typeface="Noto Sans SC"/>
                <a:sym typeface="Noto Sans SC"/>
              </a:rPr>
              <a:t>National Geographical Indication Product</a:t>
            </a:r>
            <a:r>
              <a:rPr lang="en-US" b="false" i="false" strike="noStrike" u="none" sz="1300">
                <a:solidFill>
                  <a:srgbClr val="374151"/>
                </a:solidFill>
                <a:latin typeface="Noto Sans SC"/>
                <a:ea typeface="Noto Sans SC"/>
                <a:cs typeface="Noto Sans SC"/>
                <a:sym typeface="Noto Sans SC"/>
              </a:rPr>
              <a:t>, recognizing its unique origin and quality.</a:t>
            </a:r>
          </a:p>
        </p:txBody>
      </p:sp>
      <p:pic>
        <p:nvPicPr>
          <p:cNvPr name="Picture 13" id="13"/>
          <p:cNvPicPr>
            <a:picLocks noChangeAspect="true"/>
          </p:cNvPicPr>
          <p:nvPr/>
        </p:nvPicPr>
        <p:blipFill>
          <a:blip r:embed="rId3"/>
          <a:srcRect l="0" r="0" t="11313" b="11313"/>
          <a:stretch>
            <a:fillRect/>
          </a:stretch>
        </p:blipFill>
        <p:spPr>
          <a:xfrm rot="0" flipH="false" flipV="false">
            <a:off x="7239000" y="1778000"/>
            <a:ext cx="4064000" cy="4762500"/>
          </a:xfrm>
          <a:prstGeom prst="rect">
            <a:avLst/>
          </a:prstGeom>
          <a:noFill/>
          <a:ln w="50800" cmpd="sng" cap="flat">
            <a:solidFill>
              <a:srgbClr val="FFFFFF">
                <a:alpha val="90000"/>
              </a:srgbClr>
            </a:solidFill>
            <a:prstDash val="solid"/>
            <a:round/>
          </a:ln>
          <a:effectLst>
            <a:outerShdw dir="2700000" dist="190500" blurRad="444500" algn="tl" rotWithShape="false">
              <a:srgbClr val="000000">
                <a:alpha val="25000"/>
              </a:srgbClr>
            </a:outerShdw>
          </a:effectLst>
        </p:spPr>
      </p:pic>
      <p:sp>
        <p:nvSpPr>
          <p:cNvPr name="AutoShape 14" id="14"/>
          <p:cNvSpPr/>
          <p:nvPr/>
        </p:nvSpPr>
        <p:spPr>
          <a:xfrm rot="0" flipH="false" flipV="false">
            <a:off x="7239000" y="5461000"/>
            <a:ext cx="4064000" cy="508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false" i="true" strike="noStrike" u="none" sz="1200">
                <a:solidFill>
                  <a:srgbClr val="374151"/>
                </a:solidFill>
                <a:latin typeface="Playfair Display"/>
                <a:ea typeface="Playfair Display"/>
                <a:cs typeface="Playfair Display"/>
                <a:sym typeface="Playfair Display"/>
              </a:rPr>
              <a:t>Historical Records &amp; Local Chronicles</a:t>
            </a:r>
            <a:endParaRPr lang="en-US" sz="1100"/>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43559" r="0" b="-43559"/>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0" y="0"/>
            <a:ext cx="12192000" cy="6858000"/>
          </a:xfrm>
          <a:prstGeom prst="roundRect">
            <a:avLst>
              <a:gd name="adj" fmla="val 0"/>
            </a:avLst>
          </a:prstGeom>
          <a:solidFill>
            <a:srgbClr val="FFFFFF">
              <a:alpha val="4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3" id="3"/>
          <p:cNvSpPr/>
          <p:nvPr/>
        </p:nvSpPr>
        <p:spPr>
          <a:xfrm rot="0" flipH="false" flipV="false">
            <a:off x="0" y="1143000"/>
            <a:ext cx="12192000" cy="1397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true" i="false" strike="noStrike" u="none" sz="9600">
                <a:solidFill>
                  <a:srgbClr val="D97706"/>
                </a:solidFill>
                <a:latin typeface="Playfair Display"/>
                <a:ea typeface="Playfair Display"/>
                <a:cs typeface="Playfair Display"/>
                <a:sym typeface="Playfair Display"/>
              </a:rPr>
              <a:t>Part 2</a:t>
            </a:r>
            <a:endParaRPr lang="en-US" sz="1100"/>
          </a:p>
        </p:txBody>
      </p:sp>
      <p:sp>
        <p:nvSpPr>
          <p:cNvPr name="AutoShape 4" id="4"/>
          <p:cNvSpPr/>
          <p:nvPr/>
        </p:nvSpPr>
        <p:spPr>
          <a:xfrm rot="0" flipH="false" flipV="false">
            <a:off x="0" y="2794000"/>
            <a:ext cx="12192000" cy="889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false" i="false" strike="noStrike" u="none" sz="4000">
                <a:solidFill>
                  <a:srgbClr val="374151"/>
                </a:solidFill>
                <a:latin typeface="Playfair Display"/>
                <a:ea typeface="Playfair Display"/>
                <a:cs typeface="Playfair Display"/>
                <a:sym typeface="Playfair Display"/>
              </a:rPr>
              <a:t>From Fruit to Delicacy</a:t>
            </a:r>
            <a:endParaRPr lang="en-US" sz="1100"/>
          </a:p>
        </p:txBody>
      </p:sp>
      <p:sp>
        <p:nvSpPr>
          <p:cNvPr name="AutoShape 5" id="5"/>
          <p:cNvSpPr/>
          <p:nvPr/>
        </p:nvSpPr>
        <p:spPr>
          <a:xfrm rot="0" flipH="false" flipV="false">
            <a:off x="5715000" y="4318000"/>
            <a:ext cx="762000" cy="50800"/>
          </a:xfrm>
          <a:prstGeom prst="roundRect">
            <a:avLst>
              <a:gd name="adj" fmla="val 0"/>
            </a:avLst>
          </a:prstGeom>
          <a:solidFill>
            <a:srgbClr val="D9770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6" id="6"/>
          <p:cNvSpPr/>
          <p:nvPr/>
        </p:nvSpPr>
        <p:spPr>
          <a:xfrm rot="0" flipH="false" flipV="false">
            <a:off x="0" y="4953000"/>
            <a:ext cx="12192000" cy="762000"/>
          </a:xfrm>
          <a:prstGeom prst="rect">
            <a:avLst/>
          </a:prstGeom>
          <a:noFill/>
          <a:ln w="12700" cmpd="sng" cap="flat">
            <a:noFill/>
            <a:prstDash val="solid"/>
            <a:round/>
          </a:ln>
        </p:spPr>
        <p:txBody>
          <a:bodyPr anchor="ctr" rtlCol="false" anchorCtr="false" vert="horz" wrap="square" lIns="0" rIns="0" tIns="0" bIns="0"/>
          <a:lstStyle/>
          <a:p>
            <a:pPr algn="ctr" marL="0" indent="0">
              <a:lnSpc>
                <a:spcPct val="125000"/>
              </a:lnSpc>
              <a:defRPr/>
            </a:pPr>
            <a:r>
              <a:rPr lang="en-US" b="false" i="false" strike="noStrike" u="none" sz="2600">
                <a:solidFill>
                  <a:srgbClr val="4B5563"/>
                </a:solidFill>
                <a:latin typeface="Noto Serif SC"/>
                <a:ea typeface="Noto Serif SC"/>
                <a:cs typeface="Noto Serif SC"/>
                <a:sym typeface="Noto Serif SC"/>
              </a:rPr>
              <a:t>果物 · 匠心</a:t>
            </a:r>
            <a:endParaRPr lang="en-US" sz="1100"/>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blipFill dpi="0" rotWithShape="true">
          <a:blip r:embed="rId2">
            <a:lum/>
          </a:blip>
          <a:srcRect/>
          <a:stretch>
            <a:fillRect l="0" t="0" r="0" b="0"/>
          </a:stretch>
        </a:blipFill>
        <a:effectLst/>
      </p:bgPr>
    </p:bg>
    <p:spTree>
      <p:nvGrpSpPr>
        <p:cNvPr id="1" name=""/>
        <p:cNvGrpSpPr/>
        <p:nvPr/>
      </p:nvGrpSpPr>
      <p:grpSpPr>
        <a:xfrm>
          <a:off x="0" y="0"/>
          <a:ext cx="0" cy="0"/>
          <a:chOff x="0" y="0"/>
          <a:chExt cx="0" cy="0"/>
        </a:xfrm>
      </p:grpSpPr>
      <p:sp>
        <p:nvSpPr>
          <p:cNvPr name="AutoShape 2" id="2"/>
          <p:cNvSpPr/>
          <p:nvPr/>
        </p:nvSpPr>
        <p:spPr>
          <a:xfrm rot="0" flipH="false" flipV="false">
            <a:off x="762000" y="635000"/>
            <a:ext cx="10668000" cy="635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3200">
                <a:solidFill>
                  <a:srgbClr val="374151"/>
                </a:solidFill>
                <a:latin typeface="Playfair Display"/>
                <a:ea typeface="Playfair Display"/>
                <a:cs typeface="Playfair Display"/>
                <a:sym typeface="Playfair Display"/>
              </a:rPr>
              <a:t>The Star Ingredient: The Wild Jujube (南酸枣)</a:t>
            </a:r>
            <a:endParaRPr lang="en-US" sz="1100"/>
          </a:p>
        </p:txBody>
      </p:sp>
      <p:pic>
        <p:nvPicPr>
          <p:cNvPr name="Picture 3" id="3"/>
          <p:cNvPicPr>
            <a:picLocks noChangeAspect="true"/>
          </p:cNvPicPr>
          <p:nvPr/>
        </p:nvPicPr>
        <p:blipFill>
          <a:blip r:embed="rId3"/>
          <a:srcRect l="470" r="470" t="0" b="0"/>
          <a:stretch>
            <a:fillRect/>
          </a:stretch>
        </p:blipFill>
        <p:spPr>
          <a:xfrm rot="0" flipH="false" flipV="false">
            <a:off x="762000" y="1905000"/>
            <a:ext cx="4064000" cy="4318000"/>
          </a:xfrm>
          <a:prstGeom prst="roundRect">
            <a:avLst>
              <a:gd name="adj" fmla="val 3750"/>
            </a:avLst>
          </a:prstGeom>
          <a:noFill/>
          <a:ln w="25400" cmpd="sng" cap="flat">
            <a:solidFill>
              <a:srgbClr val="D97706">
                <a:alpha val="40000"/>
              </a:srgbClr>
            </a:solidFill>
            <a:prstDash val="solid"/>
            <a:round/>
          </a:ln>
          <a:effectLst>
            <a:outerShdw dir="2700000" dist="190500" blurRad="444500" algn="tl" rotWithShape="false">
              <a:srgbClr val="000000">
                <a:alpha val="25000"/>
              </a:srgbClr>
            </a:outerShdw>
          </a:effectLst>
        </p:spPr>
      </p:pic>
      <p:sp>
        <p:nvSpPr>
          <p:cNvPr name="AutoShape 4" id="4"/>
          <p:cNvSpPr/>
          <p:nvPr/>
        </p:nvSpPr>
        <p:spPr>
          <a:xfrm rot="0" flipH="false" flipV="false">
            <a:off x="5207000" y="1905000"/>
            <a:ext cx="6223000" cy="1143000"/>
          </a:xfrm>
          <a:prstGeom prst="rect">
            <a:avLst/>
          </a:prstGeom>
          <a:noFill/>
          <a:ln w="12700" cmpd="sng" cap="flat">
            <a:noFill/>
            <a:prstDash val="solid"/>
            <a:round/>
          </a:ln>
        </p:spPr>
        <p:txBody>
          <a:bodyPr anchor="ctr" rtlCol="false" anchorCtr="false" vert="horz" wrap="square" lIns="0" rIns="0" tIns="0" bIns="0"/>
          <a:lstStyle/>
          <a:p>
            <a:pPr algn="l" marL="0" indent="0">
              <a:lnSpc>
                <a:spcPct val="116666"/>
              </a:lnSpc>
              <a:defRPr/>
            </a:pPr>
            <a:r>
              <a:rPr lang="en-US" b="false" i="false" strike="noStrike" u="none" sz="1500">
                <a:solidFill>
                  <a:srgbClr val="374151"/>
                </a:solidFill>
                <a:latin typeface="Noto Sans SC"/>
                <a:ea typeface="Noto Sans SC"/>
                <a:cs typeface="Noto Sans SC"/>
                <a:sym typeface="Noto Sans SC"/>
              </a:rPr>
              <a:t>The magic starts with the fruit of the</a:t>
            </a:r>
            <a:r>
              <a:rPr lang="en-US" b="true" i="false" strike="noStrike" u="none" sz="1500">
                <a:solidFill>
                  <a:srgbClr val="D97706"/>
                </a:solidFill>
                <a:latin typeface="Noto Sans SC"/>
                <a:ea typeface="Noto Sans SC"/>
                <a:cs typeface="Noto Sans SC"/>
                <a:sym typeface="Noto Sans SC"/>
              </a:rPr>
              <a:t>Choerospondias axillaris</a:t>
            </a:r>
            <a:r>
              <a:rPr lang="en-US" b="false" i="false" strike="noStrike" u="none" sz="1500">
                <a:solidFill>
                  <a:srgbClr val="374151"/>
                </a:solidFill>
                <a:latin typeface="Noto Sans SC"/>
                <a:ea typeface="Noto Sans SC"/>
                <a:cs typeface="Noto Sans SC"/>
                <a:sym typeface="Noto Sans SC"/>
              </a:rPr>
              <a:t>tree, known as</a:t>
            </a:r>
            <a:r>
              <a:rPr lang="en-US" b="true" i="false" strike="noStrike" u="none" sz="1500">
                <a:solidFill>
                  <a:srgbClr val="D97706"/>
                </a:solidFill>
                <a:latin typeface="Noto Sans SC"/>
                <a:ea typeface="Noto Sans SC"/>
                <a:cs typeface="Noto Sans SC"/>
                <a:sym typeface="Noto Sans SC"/>
              </a:rPr>
              <a:t>Suanzao (酸枣)</a:t>
            </a:r>
            <a:r>
              <a:rPr lang="en-US" b="false" i="false" strike="noStrike" u="none" sz="1500">
                <a:solidFill>
                  <a:srgbClr val="374151"/>
                </a:solidFill>
                <a:latin typeface="Noto Sans SC"/>
                <a:ea typeface="Noto Sans SC"/>
                <a:cs typeface="Noto Sans SC"/>
                <a:sym typeface="Noto Sans SC"/>
              </a:rPr>
              <a:t>or "Five-Eyed Fruit" (五眼果).</a:t>
            </a:r>
            <a:endParaRPr lang="en-US" sz="1100"/>
          </a:p>
        </p:txBody>
      </p:sp>
      <p:sp>
        <p:nvSpPr>
          <p:cNvPr name="AutoShape 5" id="5"/>
          <p:cNvSpPr/>
          <p:nvPr/>
        </p:nvSpPr>
        <p:spPr>
          <a:xfrm rot="0" flipH="false" flipV="false">
            <a:off x="5207000" y="3302000"/>
            <a:ext cx="50800" cy="279400"/>
          </a:xfrm>
          <a:prstGeom prst="roundRect">
            <a:avLst>
              <a:gd name="adj" fmla="val 0"/>
            </a:avLst>
          </a:prstGeom>
          <a:solidFill>
            <a:srgbClr val="D97706">
              <a:alpha val="100000"/>
            </a:srgbClr>
          </a:solidFill>
          <a:ln w="25400" cmpd="sng" cap="flat">
            <a:noFill/>
            <a:prstDash val="solid"/>
            <a:round/>
          </a:ln>
        </p:spPr>
        <p:txBody>
          <a:bodyPr anchor="ctr" rtlCol="false" vert="horz" wrap="square" lIns="63500" rIns="63500" tIns="63500" bIns="63500"/>
          <a:lstStyle/>
          <a:p>
            <a:pPr algn="ctr">
              <a:defRPr/>
            </a:pPr>
            <a:endParaRPr/>
          </a:p>
        </p:txBody>
      </p:sp>
      <p:sp>
        <p:nvSpPr>
          <p:cNvPr name="AutoShape 6" id="6"/>
          <p:cNvSpPr/>
          <p:nvPr/>
        </p:nvSpPr>
        <p:spPr>
          <a:xfrm rot="0" flipH="false" flipV="false">
            <a:off x="5384800" y="3276600"/>
            <a:ext cx="5842000" cy="762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1800">
                <a:solidFill>
                  <a:srgbClr val="374151"/>
                </a:solidFill>
                <a:latin typeface="Playfair Display"/>
                <a:ea typeface="Playfair Display"/>
                <a:cs typeface="Playfair Display"/>
                <a:sym typeface="Playfair Display"/>
              </a:rPr>
              <a:t>Natural Habitat</a:t>
            </a:r>
            <a:r>
              <a:rPr lang="en-US" b="false" i="false" strike="noStrike" u="none" sz="1300">
                <a:solidFill>
                  <a:srgbClr val="4B5563"/>
                </a:solidFill>
                <a:latin typeface="Noto Sans SC"/>
                <a:ea typeface="Noto Sans SC"/>
                <a:cs typeface="Noto Sans SC"/>
                <a:sym typeface="Noto Sans SC"/>
              </a:rPr>
              <a:t>| Thrives in the pristine subtropical mountain forests of Southern China.</a:t>
            </a:r>
            <a:endParaRPr lang="en-US" sz="1100"/>
          </a:p>
        </p:txBody>
      </p:sp>
      <p:sp>
        <p:nvSpPr>
          <p:cNvPr name="AutoShape 7" id="7"/>
          <p:cNvSpPr/>
          <p:nvPr/>
        </p:nvSpPr>
        <p:spPr>
          <a:xfrm rot="0" flipH="false" flipV="false">
            <a:off x="5207000" y="4318000"/>
            <a:ext cx="2984500" cy="1143000"/>
          </a:xfrm>
          <a:prstGeom prst="roundRect">
            <a:avLst>
              <a:gd name="adj" fmla="val 8888"/>
            </a:avLst>
          </a:prstGeom>
          <a:solidFill>
            <a:srgbClr val="FFFFFF">
              <a:alpha val="92000"/>
            </a:srgbClr>
          </a:solidFill>
          <a:ln w="12700" cmpd="sng" cap="flat">
            <a:solidFill>
              <a:srgbClr val="E5E7EB">
                <a:alpha val="100000"/>
              </a:srgbClr>
            </a:solidFill>
            <a:prstDash val="solid"/>
            <a:round/>
          </a:ln>
        </p:spPr>
        <p:txBody>
          <a:bodyPr anchor="ctr" rtlCol="false" vert="horz" wrap="square" lIns="63500" rIns="63500" tIns="63500" bIns="63500"/>
          <a:lstStyle/>
          <a:p>
            <a:pPr algn="ctr">
              <a:defRPr/>
            </a:pPr>
            <a:endParaRPr/>
          </a:p>
        </p:txBody>
      </p:sp>
      <p:pic>
        <p:nvPicPr>
          <p:cNvPr name="Picture 8" id="8"/>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0" flipH="false" flipV="false">
            <a:off x="5359400" y="4610100"/>
            <a:ext cx="304800" cy="304800"/>
          </a:xfrm>
          <a:prstGeom prst="rect">
            <a:avLst/>
          </a:prstGeom>
        </p:spPr>
      </p:pic>
      <p:sp>
        <p:nvSpPr>
          <p:cNvPr name="AutoShape 9" id="9"/>
          <p:cNvSpPr/>
          <p:nvPr/>
        </p:nvSpPr>
        <p:spPr>
          <a:xfrm rot="0" flipH="false" flipV="false">
            <a:off x="5778500" y="4445000"/>
            <a:ext cx="2286000" cy="889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1400">
                <a:solidFill>
                  <a:srgbClr val="D97706"/>
                </a:solidFill>
                <a:latin typeface="Noto Sans SC"/>
                <a:ea typeface="Noto Sans SC"/>
                <a:cs typeface="Noto Sans SC"/>
                <a:sym typeface="Noto Sans SC"/>
              </a:rPr>
              <a:t>Natural Pectin (天然果胶)</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25000"/>
              </a:lnSpc>
            </a:pPr>
            <a:r>
              <a:rPr lang="en-US" b="false" i="false" strike="noStrike" u="none" sz="1100">
                <a:solidFill>
                  <a:srgbClr val="6B7280"/>
                </a:solidFill>
                <a:latin typeface="Noto Sans SC"/>
                <a:ea typeface="Noto Sans SC"/>
                <a:cs typeface="Noto Sans SC"/>
                <a:sym typeface="Noto Sans SC"/>
              </a:rPr>
              <a:t>Acts as a natural gelling agent for texture.</a:t>
            </a:r>
          </a:p>
        </p:txBody>
      </p:sp>
      <p:sp>
        <p:nvSpPr>
          <p:cNvPr name="AutoShape 10" id="10"/>
          <p:cNvSpPr/>
          <p:nvPr/>
        </p:nvSpPr>
        <p:spPr>
          <a:xfrm rot="0" flipH="false" flipV="false">
            <a:off x="8445500" y="4318000"/>
            <a:ext cx="2984500" cy="1143000"/>
          </a:xfrm>
          <a:prstGeom prst="roundRect">
            <a:avLst>
              <a:gd name="adj" fmla="val 8888"/>
            </a:avLst>
          </a:prstGeom>
          <a:solidFill>
            <a:srgbClr val="FFFFFF">
              <a:alpha val="92000"/>
            </a:srgbClr>
          </a:solidFill>
          <a:ln w="12700" cmpd="sng" cap="flat">
            <a:solidFill>
              <a:srgbClr val="E5E7EB">
                <a:alpha val="100000"/>
              </a:srgbClr>
            </a:solidFill>
            <a:prstDash val="solid"/>
            <a:round/>
          </a:ln>
        </p:spPr>
        <p:txBody>
          <a:bodyPr anchor="ctr" rtlCol="false" vert="horz" wrap="square" lIns="63500" rIns="63500" tIns="63500" bIns="63500"/>
          <a:lstStyle/>
          <a:p>
            <a:pPr algn="ctr">
              <a:defRPr/>
            </a:pPr>
            <a:endParaRPr/>
          </a:p>
        </p:txBody>
      </p:sp>
      <p:pic>
        <p:nvPicPr>
          <p:cNvPr name="Picture 11" id="11"/>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0" flipH="false" flipV="false">
            <a:off x="8597900" y="4610100"/>
            <a:ext cx="304800" cy="304800"/>
          </a:xfrm>
          <a:prstGeom prst="rect">
            <a:avLst/>
          </a:prstGeom>
        </p:spPr>
      </p:pic>
      <p:sp>
        <p:nvSpPr>
          <p:cNvPr name="AutoShape 12" id="12"/>
          <p:cNvSpPr/>
          <p:nvPr/>
        </p:nvSpPr>
        <p:spPr>
          <a:xfrm rot="0" flipH="false" flipV="false">
            <a:off x="9017000" y="4445000"/>
            <a:ext cx="2286000" cy="889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1400">
                <a:solidFill>
                  <a:srgbClr val="D97706"/>
                </a:solidFill>
                <a:latin typeface="Noto Sans SC"/>
                <a:ea typeface="Noto Sans SC"/>
                <a:cs typeface="Noto Sans SC"/>
                <a:sym typeface="Noto Sans SC"/>
              </a:rPr>
              <a:t>Vitamin C</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25000"/>
              </a:lnSpc>
            </a:pPr>
            <a:r>
              <a:rPr lang="en-US" b="false" i="false" strike="noStrike" u="none" sz="1100">
                <a:solidFill>
                  <a:srgbClr val="6B7280"/>
                </a:solidFill>
                <a:latin typeface="Noto Sans SC"/>
                <a:ea typeface="Noto Sans SC"/>
                <a:cs typeface="Noto Sans SC"/>
                <a:sym typeface="Noto Sans SC"/>
              </a:rPr>
              <a:t>Exceptionally rich content, comparable to kiwi.</a:t>
            </a:r>
          </a:p>
        </p:txBody>
      </p:sp>
      <p:sp>
        <p:nvSpPr>
          <p:cNvPr name="AutoShape 13" id="13"/>
          <p:cNvSpPr/>
          <p:nvPr/>
        </p:nvSpPr>
        <p:spPr>
          <a:xfrm rot="0" flipH="false" flipV="false">
            <a:off x="5207000" y="5588000"/>
            <a:ext cx="2984500" cy="1143000"/>
          </a:xfrm>
          <a:prstGeom prst="roundRect">
            <a:avLst>
              <a:gd name="adj" fmla="val 8888"/>
            </a:avLst>
          </a:prstGeom>
          <a:solidFill>
            <a:srgbClr val="FFFFFF">
              <a:alpha val="92000"/>
            </a:srgbClr>
          </a:solidFill>
          <a:ln w="12700" cmpd="sng" cap="flat">
            <a:solidFill>
              <a:srgbClr val="E5E7EB">
                <a:alpha val="100000"/>
              </a:srgbClr>
            </a:solidFill>
            <a:prstDash val="solid"/>
            <a:round/>
          </a:ln>
        </p:spPr>
        <p:txBody>
          <a:bodyPr anchor="ctr" rtlCol="false" vert="horz" wrap="square" lIns="63500" rIns="63500" tIns="63500" bIns="63500"/>
          <a:lstStyle/>
          <a:p>
            <a:pPr algn="ctr">
              <a:defRPr/>
            </a:pPr>
            <a:endParaRPr/>
          </a:p>
        </p:txBody>
      </p:sp>
      <p:pic>
        <p:nvPicPr>
          <p:cNvPr name="Picture 14" id="14"/>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0" flipH="false" flipV="false">
            <a:off x="5359400" y="5880100"/>
            <a:ext cx="304800" cy="304800"/>
          </a:xfrm>
          <a:prstGeom prst="rect">
            <a:avLst/>
          </a:prstGeom>
        </p:spPr>
      </p:pic>
      <p:sp>
        <p:nvSpPr>
          <p:cNvPr name="AutoShape 15" id="15"/>
          <p:cNvSpPr/>
          <p:nvPr/>
        </p:nvSpPr>
        <p:spPr>
          <a:xfrm rot="0" flipH="false" flipV="false">
            <a:off x="5778500" y="5715000"/>
            <a:ext cx="2286000" cy="889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1400">
                <a:solidFill>
                  <a:srgbClr val="D97706"/>
                </a:solidFill>
                <a:latin typeface="Noto Sans SC"/>
                <a:ea typeface="Noto Sans SC"/>
                <a:cs typeface="Noto Sans SC"/>
                <a:sym typeface="Noto Sans SC"/>
              </a:rPr>
              <a:t>Plant Flavonoids (植物黄酮)</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25000"/>
              </a:lnSpc>
            </a:pPr>
            <a:r>
              <a:rPr lang="en-US" b="false" i="false" strike="noStrike" u="none" sz="1100">
                <a:solidFill>
                  <a:srgbClr val="6B7280"/>
                </a:solidFill>
                <a:latin typeface="Noto Sans SC"/>
                <a:ea typeface="Noto Sans SC"/>
                <a:cs typeface="Noto Sans SC"/>
                <a:sym typeface="Noto Sans SC"/>
              </a:rPr>
              <a:t>Powerful antioxidants for health benefits.</a:t>
            </a:r>
          </a:p>
        </p:txBody>
      </p:sp>
      <p:sp>
        <p:nvSpPr>
          <p:cNvPr name="AutoShape 16" id="16"/>
          <p:cNvSpPr/>
          <p:nvPr/>
        </p:nvSpPr>
        <p:spPr>
          <a:xfrm rot="0" flipH="false" flipV="false">
            <a:off x="8445500" y="5588000"/>
            <a:ext cx="2984500" cy="1143000"/>
          </a:xfrm>
          <a:prstGeom prst="roundRect">
            <a:avLst>
              <a:gd name="adj" fmla="val 8888"/>
            </a:avLst>
          </a:prstGeom>
          <a:solidFill>
            <a:srgbClr val="FFFFFF">
              <a:alpha val="92000"/>
            </a:srgbClr>
          </a:solidFill>
          <a:ln w="12700" cmpd="sng" cap="flat">
            <a:solidFill>
              <a:srgbClr val="E5E7EB">
                <a:alpha val="100000"/>
              </a:srgbClr>
            </a:solidFill>
            <a:prstDash val="solid"/>
            <a:round/>
          </a:ln>
        </p:spPr>
        <p:txBody>
          <a:bodyPr anchor="ctr" rtlCol="false" vert="horz" wrap="square" lIns="63500" rIns="63500" tIns="63500" bIns="63500"/>
          <a:lstStyle/>
          <a:p>
            <a:pPr algn="ctr">
              <a:defRPr/>
            </a:pPr>
            <a:endParaRPr/>
          </a:p>
        </p:txBody>
      </p:sp>
      <p:pic>
        <p:nvPicPr>
          <p:cNvPr name="Picture 17" id="1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0" flipH="false" flipV="false">
            <a:off x="8597900" y="5880100"/>
            <a:ext cx="304800" cy="304800"/>
          </a:xfrm>
          <a:prstGeom prst="rect">
            <a:avLst/>
          </a:prstGeom>
        </p:spPr>
      </p:pic>
      <p:sp>
        <p:nvSpPr>
          <p:cNvPr name="AutoShape 18" id="18"/>
          <p:cNvSpPr/>
          <p:nvPr/>
        </p:nvSpPr>
        <p:spPr>
          <a:xfrm rot="0" flipH="false" flipV="false">
            <a:off x="9017000" y="5715000"/>
            <a:ext cx="2286000" cy="889000"/>
          </a:xfrm>
          <a:prstGeom prst="rect">
            <a:avLst/>
          </a:prstGeom>
          <a:noFill/>
          <a:ln w="12700" cmpd="sng" cap="flat">
            <a:noFill/>
            <a:prstDash val="solid"/>
            <a:round/>
          </a:ln>
        </p:spPr>
        <p:txBody>
          <a:bodyPr anchor="ctr" rtlCol="false" anchorCtr="false" vert="horz" wrap="square" lIns="0" rIns="0" tIns="0" bIns="0"/>
          <a:lstStyle/>
          <a:p>
            <a:pPr algn="l" marL="0" indent="0">
              <a:lnSpc>
                <a:spcPct val="125000"/>
              </a:lnSpc>
              <a:defRPr/>
            </a:pPr>
            <a:r>
              <a:rPr lang="en-US" b="true" i="false" strike="noStrike" u="none" sz="1400">
                <a:solidFill>
                  <a:srgbClr val="D97706"/>
                </a:solidFill>
                <a:latin typeface="Noto Sans SC"/>
                <a:ea typeface="Noto Sans SC"/>
                <a:cs typeface="Noto Sans SC"/>
                <a:sym typeface="Noto Sans SC"/>
              </a:rPr>
              <a:t>Organic Acids</a:t>
            </a:r>
            <a:r>
              <a:rPr lang="en-US" b="false" i="false" strike="noStrike" u="none" sz="1600">
                <a:solidFill>
                  <a:srgbClr val="1F2329"/>
                </a:solidFill>
                <a:latin typeface="Noto Sans SC"/>
                <a:ea typeface="Noto Sans SC"/>
                <a:cs typeface="Noto Sans SC"/>
                <a:sym typeface="Noto Sans SC"/>
              </a:rPr>
              <a:t/>
            </a:r>
            <a:endParaRPr lang="en-US" sz="1100"/>
          </a:p>
          <a:p>
            <a:pPr algn="l" marL="0" indent="0">
              <a:lnSpc>
                <a:spcPct val="125000"/>
              </a:lnSpc>
            </a:pPr>
            <a:r>
              <a:rPr lang="en-US" b="false" i="false" strike="noStrike" u="none" sz="1100">
                <a:solidFill>
                  <a:srgbClr val="6B7280"/>
                </a:solidFill>
                <a:latin typeface="Noto Sans SC"/>
                <a:ea typeface="Noto Sans SC"/>
                <a:cs typeface="Noto Sans SC"/>
                <a:sym typeface="Noto Sans SC"/>
              </a:rPr>
              <a:t>Source of the fruit's characteristic bright sourness.</a:t>
            </a:r>
          </a:p>
        </p:txBody>
      </p:sp>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{"Label":"1","ContentProducer":"001191110102MACQD9K64010000","ProduceID":"7644091546228706246","ReservedCode1":"","ContentPropagator":"","PropagateID":"","ReservedCode2":""}</vt:lpwstr>
  </property>
</Properties>
</file>