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mp4" ContentType="video/mp4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sldIdLst>
    <p:sldId id="350" r:id="rId3"/>
    <p:sldId id="281" r:id="rId4"/>
    <p:sldId id="351" r:id="rId5"/>
    <p:sldId id="352" r:id="rId6"/>
    <p:sldId id="355" r:id="rId7"/>
    <p:sldId id="354" r:id="rId8"/>
    <p:sldId id="361" r:id="rId9"/>
    <p:sldId id="362" r:id="rId10"/>
    <p:sldId id="363" r:id="rId11"/>
    <p:sldId id="353" r:id="rId12"/>
    <p:sldId id="356" r:id="rId13"/>
    <p:sldId id="365" r:id="rId14"/>
    <p:sldId id="357" r:id="rId15"/>
    <p:sldId id="358" r:id="rId16"/>
    <p:sldId id="359" r:id="rId17"/>
    <p:sldId id="339" r:id="rId18"/>
  </p:sldIdLst>
  <p:sldSz cx="12192000" cy="6858000"/>
  <p:notesSz cx="6858000" cy="9144000"/>
  <p:embeddedFontLst>
    <p:embeddedFont>
      <p:font typeface="A75" panose="02010600000000000000" pitchFamily="2" charset="-122"/>
      <p:regular r:id="rId24"/>
    </p:embeddedFont>
    <p:embeddedFont>
      <p:font typeface="Cambria" panose="02040503050406030204" pitchFamily="18" charset="0"/>
      <p:regular r:id="rId25"/>
      <p:bold r:id="rId26"/>
      <p:italic r:id="rId27"/>
      <p:boldItalic r:id="rId28"/>
    </p:embeddedFont>
    <p:embeddedFont>
      <p:font typeface="等线 Light" panose="02010600030101010101" charset="-122"/>
      <p:regular r:id="rId29"/>
    </p:embeddedFont>
    <p:embeddedFont>
      <p:font typeface="等线" panose="02010600030101010101" charset="-122"/>
      <p:regular r:id="rId30"/>
    </p:embeddedFont>
    <p:embeddedFont>
      <p:font typeface="Calibri" panose="020F0502020204030204" charset="0"/>
      <p:regular r:id="rId31"/>
      <p:bold r:id="rId32"/>
      <p:italic r:id="rId33"/>
      <p:boldItalic r:id="rId34"/>
    </p:embeddedFont>
  </p:embeddedFontLst>
  <p:custDataLst>
    <p:tags r:id="rId3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佩珊 李" initials="佩李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E5545"/>
    <a:srgbClr val="E77F69"/>
    <a:srgbClr val="FC907B"/>
    <a:srgbClr val="FFFF35"/>
    <a:srgbClr val="C4FBFF"/>
    <a:srgbClr val="89C5D3"/>
    <a:srgbClr val="6EB7C9"/>
    <a:srgbClr val="72B8CF"/>
    <a:srgbClr val="FE649C"/>
    <a:srgbClr val="0909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849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72" y="3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5" Type="http://schemas.openxmlformats.org/officeDocument/2006/relationships/tags" Target="tags/tag27.xml"/><Relationship Id="rId34" Type="http://schemas.openxmlformats.org/officeDocument/2006/relationships/font" Target="fonts/font11.fntdata"/><Relationship Id="rId33" Type="http://schemas.openxmlformats.org/officeDocument/2006/relationships/font" Target="fonts/font10.fntdata"/><Relationship Id="rId32" Type="http://schemas.openxmlformats.org/officeDocument/2006/relationships/font" Target="fonts/font9.fntdata"/><Relationship Id="rId31" Type="http://schemas.openxmlformats.org/officeDocument/2006/relationships/font" Target="fonts/font8.fntdata"/><Relationship Id="rId30" Type="http://schemas.openxmlformats.org/officeDocument/2006/relationships/font" Target="fonts/font7.fntdata"/><Relationship Id="rId3" Type="http://schemas.openxmlformats.org/officeDocument/2006/relationships/slide" Target="slides/slide1.xml"/><Relationship Id="rId29" Type="http://schemas.openxmlformats.org/officeDocument/2006/relationships/font" Target="fonts/font6.fntdata"/><Relationship Id="rId28" Type="http://schemas.openxmlformats.org/officeDocument/2006/relationships/font" Target="fonts/font5.fntdata"/><Relationship Id="rId27" Type="http://schemas.openxmlformats.org/officeDocument/2006/relationships/font" Target="fonts/font4.fntdata"/><Relationship Id="rId26" Type="http://schemas.openxmlformats.org/officeDocument/2006/relationships/font" Target="fonts/font3.fntdata"/><Relationship Id="rId25" Type="http://schemas.openxmlformats.org/officeDocument/2006/relationships/font" Target="fonts/font2.fntdata"/><Relationship Id="rId24" Type="http://schemas.openxmlformats.org/officeDocument/2006/relationships/font" Target="fonts/font1.fntdata"/><Relationship Id="rId23" Type="http://schemas.openxmlformats.org/officeDocument/2006/relationships/commentAuthors" Target="commentAuthors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notesMaster" Target="notesMasters/notesMaster1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2BBBF-BAEE-4478-A6CB-E12AE86746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0EC38-A018-4A89-9EF6-800A74E5110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2BBBF-BAEE-4478-A6CB-E12AE86746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0EC38-A018-4A89-9EF6-800A74E5110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2BBBF-BAEE-4478-A6CB-E12AE86746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0EC38-A018-4A89-9EF6-800A74E5110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2BBBF-BAEE-4478-A6CB-E12AE86746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0EC38-A018-4A89-9EF6-800A74E5110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2BBBF-BAEE-4478-A6CB-E12AE86746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0EC38-A018-4A89-9EF6-800A74E5110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2BBBF-BAEE-4478-A6CB-E12AE86746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0EC38-A018-4A89-9EF6-800A74E5110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2BBBF-BAEE-4478-A6CB-E12AE86746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0EC38-A018-4A89-9EF6-800A74E5110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2BBBF-BAEE-4478-A6CB-E12AE86746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0EC38-A018-4A89-9EF6-800A74E5110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2BBBF-BAEE-4478-A6CB-E12AE86746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0EC38-A018-4A89-9EF6-800A74E5110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2BBBF-BAEE-4478-A6CB-E12AE86746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0EC38-A018-4A89-9EF6-800A74E5110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2BBBF-BAEE-4478-A6CB-E12AE86746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0EC38-A018-4A89-9EF6-800A74E5110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2BBBF-BAEE-4478-A6CB-E12AE86746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20EC38-A018-4A89-9EF6-800A74E5110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2.xml"/><Relationship Id="rId4" Type="http://schemas.openxmlformats.org/officeDocument/2006/relationships/tags" Target="../tags/tag1.xml"/><Relationship Id="rId3" Type="http://schemas.openxmlformats.org/officeDocument/2006/relationships/image" Target="../media/image3.png"/><Relationship Id="rId2" Type="http://schemas.microsoft.com/office/2007/relationships/hdphoto" Target="../media/image2.wdp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image" Target="../media/image27.png"/><Relationship Id="rId2" Type="http://schemas.microsoft.com/office/2007/relationships/hdphoto" Target="../media/image26.wdp"/><Relationship Id="rId1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0.png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0.png"/><Relationship Id="rId1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openxmlformats.org/officeDocument/2006/relationships/image" Target="../media/image40.jpeg"/><Relationship Id="rId7" Type="http://schemas.openxmlformats.org/officeDocument/2006/relationships/image" Target="../media/image39.jpeg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Relationship Id="rId3" Type="http://schemas.openxmlformats.org/officeDocument/2006/relationships/image" Target="../media/image35.jpeg"/><Relationship Id="rId2" Type="http://schemas.microsoft.com/office/2007/relationships/hdphoto" Target="../media/image34.wdp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image" Target="../media/image44.png"/><Relationship Id="rId8" Type="http://schemas.microsoft.com/office/2007/relationships/media" Target="../media/media2.mp3"/><Relationship Id="rId7" Type="http://schemas.openxmlformats.org/officeDocument/2006/relationships/audio" Target="../media/media2.mp3"/><Relationship Id="rId6" Type="http://schemas.openxmlformats.org/officeDocument/2006/relationships/image" Target="../media/image10.png"/><Relationship Id="rId5" Type="http://schemas.openxmlformats.org/officeDocument/2006/relationships/image" Target="../media/image43.jpeg"/><Relationship Id="rId4" Type="http://schemas.microsoft.com/office/2007/relationships/media" Target="../media/media1.mp4"/><Relationship Id="rId3" Type="http://schemas.openxmlformats.org/officeDocument/2006/relationships/video" Target="../media/media1.mp4"/><Relationship Id="rId2" Type="http://schemas.microsoft.com/office/2007/relationships/hdphoto" Target="../media/image42.wdp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41.jpe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26.xml"/><Relationship Id="rId3" Type="http://schemas.openxmlformats.org/officeDocument/2006/relationships/tags" Target="../tags/tag25.xml"/><Relationship Id="rId2" Type="http://schemas.microsoft.com/office/2007/relationships/hdphoto" Target="../media/image46.wdp"/><Relationship Id="rId1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0.xml"/><Relationship Id="rId8" Type="http://schemas.openxmlformats.org/officeDocument/2006/relationships/tags" Target="../tags/tag9.xml"/><Relationship Id="rId7" Type="http://schemas.openxmlformats.org/officeDocument/2006/relationships/tags" Target="../tags/tag8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7" Type="http://schemas.openxmlformats.org/officeDocument/2006/relationships/slideLayout" Target="../slideLayouts/slideLayout1.xml"/><Relationship Id="rId16" Type="http://schemas.openxmlformats.org/officeDocument/2006/relationships/image" Target="../media/image6.png"/><Relationship Id="rId15" Type="http://schemas.openxmlformats.org/officeDocument/2006/relationships/tags" Target="../tags/tag15.xml"/><Relationship Id="rId14" Type="http://schemas.openxmlformats.org/officeDocument/2006/relationships/tags" Target="../tags/tag14.xml"/><Relationship Id="rId13" Type="http://schemas.openxmlformats.org/officeDocument/2006/relationships/image" Target="../media/image5.png"/><Relationship Id="rId12" Type="http://schemas.openxmlformats.org/officeDocument/2006/relationships/tags" Target="../tags/tag13.xml"/><Relationship Id="rId11" Type="http://schemas.openxmlformats.org/officeDocument/2006/relationships/tags" Target="../tags/tag12.xml"/><Relationship Id="rId10" Type="http://schemas.openxmlformats.org/officeDocument/2006/relationships/tags" Target="../tags/tag11.xml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17.xml"/><Relationship Id="rId3" Type="http://schemas.openxmlformats.org/officeDocument/2006/relationships/image" Target="../media/image8.png"/><Relationship Id="rId2" Type="http://schemas.openxmlformats.org/officeDocument/2006/relationships/tags" Target="../tags/tag16.xml"/><Relationship Id="rId1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image" Target="../media/image15.png"/><Relationship Id="rId2" Type="http://schemas.microsoft.com/office/2007/relationships/hdphoto" Target="../media/image14.wdp"/><Relationship Id="rId1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20.xml"/><Relationship Id="rId3" Type="http://schemas.openxmlformats.org/officeDocument/2006/relationships/image" Target="../media/image10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image" Target="../media/image10.png"/><Relationship Id="rId1" Type="http://schemas.openxmlformats.org/officeDocument/2006/relationships/tags" Target="../tags/tag21.xml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tags" Target="../tags/tag22.xml"/><Relationship Id="rId4" Type="http://schemas.microsoft.com/office/2007/relationships/hdphoto" Target="../media/image24.wdp"/><Relationship Id="rId3" Type="http://schemas.openxmlformats.org/officeDocument/2006/relationships/image" Target="../media/image23.jpeg"/><Relationship Id="rId2" Type="http://schemas.microsoft.com/office/2007/relationships/hdphoto" Target="../media/image22.wdp"/><Relationship Id="rId1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1" cstate="email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3434" cy="68580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 cstate="email"/>
          <a:srcRect t="179" r="30"/>
          <a:stretch>
            <a:fillRect/>
          </a:stretch>
        </p:blipFill>
        <p:spPr>
          <a:xfrm>
            <a:off x="73014" y="3875541"/>
            <a:ext cx="3044097" cy="3046069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4"/>
            </p:custDataLst>
          </p:nvPr>
        </p:nvSpPr>
        <p:spPr>
          <a:xfrm>
            <a:off x="7107614" y="6042396"/>
            <a:ext cx="4194690" cy="478371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/>
          <a:lstStyle/>
          <a:p>
            <a:pPr>
              <a:spcAft>
                <a:spcPts val="150"/>
              </a:spcAft>
            </a:pPr>
            <a:r>
              <a:rPr lang="en-US" altLang="zh-CN" sz="2000" kern="100" dirty="0">
                <a:latin typeface="A75" panose="02010600000000000000" pitchFamily="2" charset="-122"/>
                <a:ea typeface="A75" panose="02010600000000000000" pitchFamily="2" charset="-122"/>
                <a:cs typeface="ADLaM Display" panose="02010000000000000000" pitchFamily="2" charset="0"/>
              </a:rPr>
              <a:t>Reporter: Liu Wenziqin</a:t>
            </a:r>
            <a:endParaRPr lang="en-US" altLang="zh-CN" sz="2000" kern="100" dirty="0">
              <a:latin typeface="A75" panose="02010600000000000000" pitchFamily="2" charset="-122"/>
              <a:ea typeface="A75" panose="02010600000000000000" pitchFamily="2" charset="-122"/>
              <a:cs typeface="ADLaM Display" panose="02010000000000000000" pitchFamily="2" charset="0"/>
            </a:endParaRPr>
          </a:p>
        </p:txBody>
      </p:sp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548838" y="111319"/>
            <a:ext cx="5271515" cy="2767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/>
          <a:lstStyle/>
          <a:p>
            <a:pPr>
              <a:spcAft>
                <a:spcPts val="150"/>
              </a:spcAft>
            </a:pPr>
            <a:r>
              <a:rPr lang="en-US" altLang="zh-CN" sz="6000" kern="100" dirty="0">
                <a:solidFill>
                  <a:schemeClr val="bg1"/>
                </a:solidFill>
                <a:latin typeface="A75" panose="02010600000000000000" pitchFamily="2" charset="-122"/>
                <a:ea typeface="A75" panose="02010600000000000000" pitchFamily="2" charset="-122"/>
                <a:cs typeface="ADLaM Display" panose="02010000000000000000" pitchFamily="2" charset="0"/>
              </a:rPr>
              <a:t>Chinese </a:t>
            </a:r>
            <a:endParaRPr lang="en-US" altLang="zh-CN" sz="6000" kern="100" dirty="0">
              <a:solidFill>
                <a:schemeClr val="bg1"/>
              </a:solidFill>
              <a:latin typeface="A75" panose="02010600000000000000" pitchFamily="2" charset="-122"/>
              <a:ea typeface="A75" panose="02010600000000000000" pitchFamily="2" charset="-122"/>
              <a:cs typeface="ADLaM Display" panose="02010000000000000000" pitchFamily="2" charset="0"/>
            </a:endParaRPr>
          </a:p>
          <a:p>
            <a:pPr>
              <a:spcAft>
                <a:spcPts val="150"/>
              </a:spcAft>
            </a:pPr>
            <a:r>
              <a:rPr lang="en-US" altLang="zh-CN" sz="6000" kern="100" dirty="0">
                <a:solidFill>
                  <a:schemeClr val="bg1"/>
                </a:solidFill>
                <a:latin typeface="A75" panose="02010600000000000000" pitchFamily="2" charset="-122"/>
                <a:ea typeface="A75" panose="02010600000000000000" pitchFamily="2" charset="-122"/>
                <a:cs typeface="ADLaM Display" panose="02010000000000000000" pitchFamily="2" charset="0"/>
              </a:rPr>
              <a:t>Dreamcore</a:t>
            </a:r>
            <a:endParaRPr lang="zh-CN" altLang="zh-CN" sz="13800" dirty="0">
              <a:solidFill>
                <a:schemeClr val="bg1"/>
              </a:solidFill>
              <a:effectLst/>
              <a:latin typeface="A75" panose="02010600000000000000" pitchFamily="2" charset="-122"/>
              <a:ea typeface="A75" panose="02010600000000000000" pitchFamily="2" charset="-122"/>
              <a:cs typeface="ADLaM Display" panose="0201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email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762"/>
            <a:ext cx="12192000" cy="68564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email"/>
          <a:srcRect r="23" b="338"/>
          <a:stretch>
            <a:fillRect/>
          </a:stretch>
        </p:blipFill>
        <p:spPr>
          <a:xfrm>
            <a:off x="1525590" y="600172"/>
            <a:ext cx="4928906" cy="1968153"/>
          </a:xfrm>
          <a:prstGeom prst="rect">
            <a:avLst/>
          </a:prstGeom>
        </p:spPr>
      </p:pic>
      <p:sp>
        <p:nvSpPr>
          <p:cNvPr id="24" name="文本框 23"/>
          <p:cNvSpPr txBox="1"/>
          <p:nvPr>
            <p:custDataLst>
              <p:tags r:id="rId4"/>
            </p:custDataLst>
          </p:nvPr>
        </p:nvSpPr>
        <p:spPr>
          <a:xfrm>
            <a:off x="2204486" y="474791"/>
            <a:ext cx="3571115" cy="1692862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/>
          <a:lstStyle/>
          <a:p>
            <a:pPr>
              <a:lnSpc>
                <a:spcPct val="150000"/>
              </a:lnSpc>
              <a:spcAft>
                <a:spcPts val="150"/>
              </a:spcAft>
            </a:pPr>
            <a:r>
              <a:rPr lang="en-US" altLang="zh-CN" sz="8000" kern="100" dirty="0">
                <a:effectLst/>
                <a:latin typeface="A75" panose="02010600000000000000" pitchFamily="2" charset="-122"/>
                <a:ea typeface="A75" panose="02010600000000000000" pitchFamily="2" charset="-122"/>
                <a:cs typeface="ADLaM Display" panose="02010000000000000000" pitchFamily="2" charset="0"/>
              </a:rPr>
              <a:t>PART 3</a:t>
            </a:r>
            <a:endParaRPr lang="zh-CN" altLang="zh-CN" sz="34400" dirty="0">
              <a:effectLst/>
              <a:latin typeface="A75" panose="02010600000000000000" pitchFamily="2" charset="-122"/>
              <a:ea typeface="A75" panose="02010600000000000000" pitchFamily="2" charset="-122"/>
              <a:cs typeface="ADLaM Display" panose="02010000000000000000" pitchFamily="2" charset="0"/>
            </a:endParaRPr>
          </a:p>
        </p:txBody>
      </p:sp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5989675" y="1089707"/>
            <a:ext cx="4571999" cy="110452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/>
          <a:lstStyle/>
          <a:p>
            <a:pPr algn="ctr">
              <a:spcAft>
                <a:spcPts val="150"/>
              </a:spcAft>
            </a:pPr>
            <a:r>
              <a:rPr lang="en-US" altLang="zh-CN" sz="2800" kern="1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DLaM Display" panose="02010000000000000000" pitchFamily="2" charset="0"/>
              </a:rPr>
              <a:t>The Characteristics of "Chinese Dreamcore"</a:t>
            </a:r>
            <a:endParaRPr lang="zh-CN" altLang="zh-CN" sz="7200" dirty="0">
              <a:solidFill>
                <a:schemeClr val="bg1"/>
              </a:solidFill>
              <a:effectLst/>
              <a:latin typeface="Cambria" panose="02040503050406030204" pitchFamily="18" charset="0"/>
              <a:ea typeface="A80" panose="02010601030101010101" pitchFamily="2" charset="-122"/>
              <a:cs typeface="ADLaM Display" panose="02010000000000000000" pitchFamily="2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6" cstate="email"/>
          <a:srcRect t="2" r="23" b="48062"/>
          <a:stretch>
            <a:fillRect/>
          </a:stretch>
        </p:blipFill>
        <p:spPr>
          <a:xfrm>
            <a:off x="7366614" y="2167653"/>
            <a:ext cx="2282941" cy="19681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1077892" y="4933422"/>
            <a:ext cx="4171732" cy="168973"/>
          </a:xfrm>
          <a:prstGeom prst="rect">
            <a:avLst/>
          </a:prstGeom>
          <a:solidFill>
            <a:srgbClr val="5E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033037" y="873664"/>
            <a:ext cx="4588923" cy="231897"/>
          </a:xfrm>
          <a:prstGeom prst="rect">
            <a:avLst/>
          </a:prstGeom>
          <a:solidFill>
            <a:srgbClr val="5E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 cstate="email"/>
          <a:srcRect l="100" t="9"/>
          <a:stretch>
            <a:fillRect/>
          </a:stretch>
        </p:blipFill>
        <p:spPr>
          <a:xfrm>
            <a:off x="6586912" y="2307430"/>
            <a:ext cx="5325895" cy="436093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 cstate="email"/>
          <a:srcRect r="82" b="17"/>
          <a:stretch>
            <a:fillRect/>
          </a:stretch>
        </p:blipFill>
        <p:spPr>
          <a:xfrm>
            <a:off x="0" y="392899"/>
            <a:ext cx="7129305" cy="3955312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7033038" y="1283922"/>
            <a:ext cx="497603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old residential buildings with blue glass windows</a:t>
            </a:r>
            <a:endParaRPr lang="en-US" altLang="zh-CN" sz="1800" kern="1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altLang="zh-CN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traditional houses with yellow wooden interiors</a:t>
            </a:r>
            <a:endParaRPr lang="en-US" altLang="zh-CN" sz="1800" kern="1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033036" y="745485"/>
            <a:ext cx="485553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b="1" kern="1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distinctly nostalgic architectural styles</a:t>
            </a:r>
            <a:endParaRPr lang="zh-CN" altLang="en-US" sz="2000" b="1" dirty="0">
              <a:latin typeface="Cambria" panose="02040503050406030204" pitchFamily="18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975334" y="4808003"/>
            <a:ext cx="503983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b="1" kern="1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the essence of everyday Chinese life</a:t>
            </a:r>
            <a:endParaRPr lang="zh-CN" altLang="en-US" sz="2000" b="1" dirty="0">
              <a:latin typeface="Cambria" panose="02040503050406030204" pitchFamily="18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975334" y="5324902"/>
            <a:ext cx="557146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small shops near school gates</a:t>
            </a:r>
            <a:endParaRPr lang="en-US" altLang="zh-CN" sz="1800" kern="1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altLang="zh-CN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stationery stores adorned with rows of clocks</a:t>
            </a:r>
            <a:endParaRPr lang="en-US" altLang="zh-CN" sz="1800" kern="1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altLang="zh-CN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commuter buses traveling between villages and towns</a:t>
            </a:r>
            <a:endParaRPr lang="zh-CN" altLang="en-US" dirty="0">
              <a:latin typeface="Cambria" panose="02040503050406030204" pitchFamily="18" charset="0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616689" y="732643"/>
            <a:ext cx="2970602" cy="1117300"/>
          </a:xfrm>
          <a:prstGeom prst="ellipse">
            <a:avLst/>
          </a:prstGeom>
          <a:solidFill>
            <a:srgbClr val="C1DEC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19245" y="868424"/>
            <a:ext cx="2868045" cy="829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latin typeface="Cambria" panose="02040503050406030204" pitchFamily="18" charset="0"/>
              </a:rPr>
              <a:t>Surreal Chinese-Style Scenes</a:t>
            </a:r>
            <a:endParaRPr lang="en-US" altLang="zh-CN" sz="2400" b="1" dirty="0">
              <a:latin typeface="Cambria" panose="02040503050406030204" pitchFamily="18" charset="0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 cstate="email"/>
          <a:srcRect l="13656" t="57035" r="23067" b="87"/>
          <a:stretch>
            <a:fillRect/>
          </a:stretch>
        </p:blipFill>
        <p:spPr>
          <a:xfrm>
            <a:off x="6414978" y="232863"/>
            <a:ext cx="993520" cy="1117301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 cstate="email"/>
          <a:srcRect l="13656" t="57035" r="23067" b="87"/>
          <a:stretch>
            <a:fillRect/>
          </a:stretch>
        </p:blipFill>
        <p:spPr>
          <a:xfrm>
            <a:off x="279193" y="4291283"/>
            <a:ext cx="993520" cy="11173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2" grpId="0" animBg="1"/>
      <p:bldP spid="6" grpId="0"/>
      <p:bldP spid="9" grpId="0"/>
      <p:bldP spid="11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1077892" y="4933422"/>
            <a:ext cx="4171732" cy="168973"/>
          </a:xfrm>
          <a:prstGeom prst="rect">
            <a:avLst/>
          </a:prstGeom>
          <a:solidFill>
            <a:srgbClr val="5E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735955" y="873760"/>
            <a:ext cx="5886450" cy="231775"/>
          </a:xfrm>
          <a:prstGeom prst="rect">
            <a:avLst/>
          </a:prstGeom>
          <a:solidFill>
            <a:srgbClr val="5E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352953" y="1283922"/>
            <a:ext cx="4976037" cy="1198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childhood photos of themselves or </a:t>
            </a:r>
            <a:endParaRPr lang="en-US" altLang="zh-CN" sz="1800" kern="1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altLang="zh-CN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images of family members in their youth as the base for their creations. </a:t>
            </a:r>
            <a:endParaRPr lang="en-US" altLang="zh-CN" sz="1800" kern="1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altLang="zh-CN" sz="1800" kern="1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861050" y="790575"/>
            <a:ext cx="5960110" cy="398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b="1" dirty="0">
                <a:latin typeface="Cambria" panose="02040503050406030204" pitchFamily="18" charset="0"/>
              </a:rPr>
              <a:t>high saturation, high contrast, and blurred filters</a:t>
            </a:r>
            <a:endParaRPr lang="en-US" altLang="zh-CN" sz="2000" b="1" dirty="0">
              <a:latin typeface="Cambria" panose="02040503050406030204" pitchFamily="18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975334" y="4808003"/>
            <a:ext cx="5039833" cy="398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b="1" dirty="0">
                <a:latin typeface="Cambria" panose="02040503050406030204" pitchFamily="18" charset="0"/>
              </a:rPr>
              <a:t>a sense of absurdity and unease</a:t>
            </a:r>
            <a:endParaRPr lang="en-US" altLang="zh-CN" sz="2000" b="1" dirty="0">
              <a:latin typeface="Cambria" panose="02040503050406030204" pitchFamily="18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975334" y="5324902"/>
            <a:ext cx="5571461" cy="922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latin typeface="Cambria" panose="02040503050406030204" pitchFamily="18" charset="0"/>
              </a:rPr>
              <a:t>In these works, the faces, exposed limbs, or even entire figures of the individuals in the photos are obscured with color blocks or smudges</a:t>
            </a:r>
            <a:endParaRPr lang="en-US" altLang="zh-CN" dirty="0">
              <a:latin typeface="Cambria" panose="02040503050406030204" pitchFamily="18" charset="0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616689" y="387203"/>
            <a:ext cx="2970602" cy="1117300"/>
          </a:xfrm>
          <a:prstGeom prst="ellipse">
            <a:avLst/>
          </a:prstGeom>
          <a:solidFill>
            <a:srgbClr val="C1DEC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18610" y="519809"/>
            <a:ext cx="2868045" cy="829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latin typeface="Cambria" panose="02040503050406030204" pitchFamily="18" charset="0"/>
              </a:rPr>
              <a:t>Blurred Human Figures</a:t>
            </a:r>
            <a:endParaRPr lang="en-US" altLang="zh-CN" sz="2400" b="1" dirty="0">
              <a:latin typeface="Cambria" panose="02040503050406030204" pitchFamily="18" charset="0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1" cstate="email"/>
          <a:srcRect l="13656" t="57035" r="23067" b="87"/>
          <a:stretch>
            <a:fillRect/>
          </a:stretch>
        </p:blipFill>
        <p:spPr>
          <a:xfrm>
            <a:off x="5139263" y="357323"/>
            <a:ext cx="993520" cy="1117301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" cstate="email"/>
          <a:srcRect l="13656" t="57035" r="23067" b="87"/>
          <a:stretch>
            <a:fillRect/>
          </a:stretch>
        </p:blipFill>
        <p:spPr>
          <a:xfrm>
            <a:off x="279193" y="4291283"/>
            <a:ext cx="993520" cy="111730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6850" y="2303145"/>
            <a:ext cx="5148580" cy="386270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33195" y="1665605"/>
            <a:ext cx="3973195" cy="29806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  <p:bldP spid="12" grpId="0" bldLvl="0" animBg="1"/>
      <p:bldP spid="6" grpId="0"/>
      <p:bldP spid="9" grpId="0"/>
      <p:bldP spid="11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3434" cy="685800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6335382" y="1319666"/>
            <a:ext cx="4056520" cy="207006"/>
          </a:xfrm>
          <a:prstGeom prst="rect">
            <a:avLst/>
          </a:prstGeom>
          <a:solidFill>
            <a:srgbClr val="FFFD8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335382" y="1870850"/>
            <a:ext cx="4056520" cy="207006"/>
          </a:xfrm>
          <a:prstGeom prst="rect">
            <a:avLst/>
          </a:prstGeom>
          <a:solidFill>
            <a:srgbClr val="C2FE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335382" y="2439843"/>
            <a:ext cx="4446033" cy="207006"/>
          </a:xfrm>
          <a:prstGeom prst="rect">
            <a:avLst/>
          </a:prstGeom>
          <a:solidFill>
            <a:srgbClr val="FE866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" name="椭圆 3"/>
          <p:cNvSpPr/>
          <p:nvPr/>
        </p:nvSpPr>
        <p:spPr>
          <a:xfrm>
            <a:off x="694660" y="409372"/>
            <a:ext cx="3299638" cy="1117300"/>
          </a:xfrm>
          <a:prstGeom prst="ellipse">
            <a:avLst/>
          </a:prstGeom>
          <a:solidFill>
            <a:srgbClr val="AB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69088" y="552524"/>
            <a:ext cx="315078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400" b="1" kern="100" dirty="0">
                <a:solidFill>
                  <a:srgbClr val="2A2B2E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Presenting Dream Core Characteristics</a:t>
            </a:r>
            <a:endParaRPr lang="zh-CN" altLang="en-US" sz="2400" dirty="0">
              <a:latin typeface="Cambria" panose="020405030504060302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428796" y="1056356"/>
            <a:ext cx="4713077" cy="16857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kern="1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By using high saturation, high contrast, and blurred filters, a dreamlike atmosphere is created. </a:t>
            </a:r>
            <a:endParaRPr lang="en-US" altLang="zh-CN" sz="2400" kern="1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047532" y="6113902"/>
            <a:ext cx="3381264" cy="222194"/>
          </a:xfrm>
          <a:prstGeom prst="rect">
            <a:avLst/>
          </a:prstGeom>
          <a:solidFill>
            <a:srgbClr val="75E5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047532" y="5986040"/>
            <a:ext cx="3439483" cy="409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b="1" kern="1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both inviting and unsettling</a:t>
            </a:r>
            <a:endParaRPr lang="zh-CN" altLang="en-US" sz="2000" b="1" dirty="0">
              <a:latin typeface="Cambria" panose="02040503050406030204" pitchFamily="18" charset="0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2" cstate="email"/>
          <a:srcRect l="13656" t="57035" r="23067" b="87"/>
          <a:stretch>
            <a:fillRect/>
          </a:stretch>
        </p:blipFill>
        <p:spPr>
          <a:xfrm>
            <a:off x="5698592" y="689618"/>
            <a:ext cx="993520" cy="11173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6" grpId="0"/>
      <p:bldP spid="15" grpId="0" animBg="1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GlowDiffused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59" y="0"/>
            <a:ext cx="12177081" cy="6858000"/>
          </a:xfrm>
          <a:prstGeom prst="rect">
            <a:avLst/>
          </a:prstGeom>
        </p:spPr>
      </p:pic>
      <p:sp>
        <p:nvSpPr>
          <p:cNvPr id="23" name="椭圆 22"/>
          <p:cNvSpPr/>
          <p:nvPr/>
        </p:nvSpPr>
        <p:spPr>
          <a:xfrm>
            <a:off x="779780" y="201930"/>
            <a:ext cx="3686175" cy="924560"/>
          </a:xfrm>
          <a:prstGeom prst="ellipse">
            <a:avLst/>
          </a:prstGeom>
          <a:solidFill>
            <a:srgbClr val="46D6A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3519" y="2504557"/>
            <a:ext cx="5508108" cy="229504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13385" y="269875"/>
            <a:ext cx="4522470" cy="72644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/>
            <a:r>
              <a:rPr lang="en-US" altLang="zh-CN" sz="2400" b="1" dirty="0">
                <a:latin typeface="Cambria" panose="02040503050406030204" pitchFamily="18" charset="0"/>
              </a:rPr>
              <a:t>Ambiguous Narratives </a:t>
            </a:r>
            <a:endParaRPr lang="en-US" altLang="zh-CN" sz="2400" b="1" dirty="0">
              <a:latin typeface="Cambria" panose="02040503050406030204" pitchFamily="18" charset="0"/>
            </a:endParaRPr>
          </a:p>
          <a:p>
            <a:pPr algn="ctr"/>
            <a:r>
              <a:rPr lang="en-US" altLang="zh-CN" sz="2400" b="1" dirty="0">
                <a:latin typeface="Cambria" panose="02040503050406030204" pitchFamily="18" charset="0"/>
              </a:rPr>
              <a:t>in Text</a:t>
            </a:r>
            <a:endParaRPr lang="en-US" altLang="zh-CN" sz="2400" b="1" dirty="0">
              <a:latin typeface="Cambria" panose="020405030504060302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63868" y="1176185"/>
            <a:ext cx="4021935" cy="9585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altLang="zh-CN" sz="2000" b="1" kern="1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contextless phrases</a:t>
            </a:r>
            <a:endParaRPr lang="fr-FR" altLang="zh-CN" sz="2000" b="1" kern="1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fr-FR" altLang="zh-CN" sz="2000" b="1" kern="1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entire dialogues or monologues</a:t>
            </a:r>
            <a:endParaRPr lang="en-US" altLang="zh-CN" sz="2000" b="1" kern="1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49348" y="5441694"/>
            <a:ext cx="6826103" cy="9585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kern="100" dirty="0">
                <a:solidFill>
                  <a:srgbClr val="2A2B2E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These enigmatic words, intertwined with the visuals, further enhance the mysterious atmosphere of Dream Core.</a:t>
            </a:r>
            <a:endParaRPr lang="zh-CN" altLang="en-US" sz="2000" dirty="0">
              <a:latin typeface="Cambria" panose="02040503050406030204" pitchFamily="18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953626" y="2841941"/>
            <a:ext cx="2465624" cy="347376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622" y="3856942"/>
            <a:ext cx="2766628" cy="376756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05141" y="3833214"/>
            <a:ext cx="3598869" cy="71415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05141" y="2431824"/>
            <a:ext cx="2980314" cy="455482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3868" y="4374305"/>
            <a:ext cx="2744136" cy="331771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9" cstate="email"/>
          <a:srcRect l="13656" t="57035" r="23067" b="87"/>
          <a:stretch>
            <a:fillRect/>
          </a:stretch>
        </p:blipFill>
        <p:spPr>
          <a:xfrm>
            <a:off x="779722" y="800221"/>
            <a:ext cx="993520" cy="11173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 cstate="email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806"/>
            <a:ext cx="12192000" cy="6857194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2108788" y="5024403"/>
            <a:ext cx="7425072" cy="207006"/>
          </a:xfrm>
          <a:prstGeom prst="rect">
            <a:avLst/>
          </a:prstGeom>
          <a:solidFill>
            <a:srgbClr val="FFB77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108787" y="5488291"/>
            <a:ext cx="7744049" cy="207006"/>
          </a:xfrm>
          <a:prstGeom prst="rect">
            <a:avLst/>
          </a:prstGeom>
          <a:solidFill>
            <a:srgbClr val="84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108787" y="5952179"/>
            <a:ext cx="7644814" cy="207006"/>
          </a:xfrm>
          <a:prstGeom prst="rect">
            <a:avLst/>
          </a:prstGeom>
          <a:solidFill>
            <a:srgbClr val="FF806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" name="椭圆 4"/>
          <p:cNvSpPr/>
          <p:nvPr/>
        </p:nvSpPr>
        <p:spPr>
          <a:xfrm>
            <a:off x="3529330" y="302895"/>
            <a:ext cx="4584065" cy="1233805"/>
          </a:xfrm>
          <a:prstGeom prst="ellipse">
            <a:avLst/>
          </a:prstGeom>
          <a:solidFill>
            <a:srgbClr val="FFFE7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819525" y="504825"/>
            <a:ext cx="4003040" cy="829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latin typeface="Cambria" panose="02040503050406030204" pitchFamily="18" charset="0"/>
              </a:rPr>
              <a:t>The Essence of Nostalgia in "Chinese Dreamcore"</a:t>
            </a:r>
            <a:endParaRPr lang="en-US" altLang="zh-CN" sz="2400" b="1" dirty="0">
              <a:latin typeface="Cambria" panose="020405030504060302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108788" y="4813412"/>
            <a:ext cx="7974421" cy="14202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kern="1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The background music is predominantly slow-paced, with a calming rhythm that creates a sense of immersion. At the same time, it deepens the overall mood of unease, eeriness, or dreaminess within the work.</a:t>
            </a:r>
            <a:endParaRPr lang="en-US" altLang="zh-CN" sz="2000" kern="1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" name="c58ae0c7cd64c901849e3fc010b60e64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88108" y="1747679"/>
            <a:ext cx="3065887" cy="306588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 cstate="email"/>
          <a:srcRect l="13656" t="57035" r="23067" b="87"/>
          <a:stretch>
            <a:fillRect/>
          </a:stretch>
        </p:blipFill>
        <p:spPr>
          <a:xfrm>
            <a:off x="1446029" y="4342167"/>
            <a:ext cx="993520" cy="111730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email"/>
          <a:srcRect l="13656" t="57035" r="23067" b="87"/>
          <a:stretch>
            <a:fillRect/>
          </a:stretch>
        </p:blipFill>
        <p:spPr>
          <a:xfrm rot="1034066">
            <a:off x="9311775" y="5352896"/>
            <a:ext cx="993520" cy="1117301"/>
          </a:xfrm>
          <a:prstGeom prst="rect">
            <a:avLst/>
          </a:prstGeom>
        </p:spPr>
      </p:pic>
      <p:pic>
        <p:nvPicPr>
          <p:cNvPr id="14" name="it's just a burning memory">
            <a:hlinkClick r:id="" action="ppaction://media"/>
          </p:cNvPr>
          <p:cNvPicPr/>
          <p:nvPr>
            <a:audioFile r:link="rId7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425825" y="2605405"/>
            <a:ext cx="412750" cy="4127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3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75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9" dur="5172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0" mute="1">
                <p:cTn id="10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>
                <p:cTn id="16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 cstate="email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GlowDiffused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88" y="0"/>
            <a:ext cx="12189023" cy="6858000"/>
          </a:xfrm>
          <a:prstGeom prst="rect">
            <a:avLst/>
          </a:prstGeom>
        </p:spPr>
      </p:pic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3973845" y="5355360"/>
            <a:ext cx="4244309" cy="49254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/>
          <a:lstStyle/>
          <a:p>
            <a:pPr>
              <a:spcAft>
                <a:spcPts val="150"/>
              </a:spcAft>
            </a:pPr>
            <a:r>
              <a:rPr lang="en-US" altLang="zh-CN" sz="2000" kern="100" dirty="0">
                <a:latin typeface="A75" panose="02010600000000000000" pitchFamily="2" charset="-122"/>
                <a:ea typeface="A75" panose="02010600000000000000" pitchFamily="2" charset="-122"/>
                <a:cs typeface="ADLaM Display" panose="02010000000000000000" pitchFamily="2" charset="0"/>
              </a:rPr>
              <a:t>Reporter: Liu Wenziqin</a:t>
            </a:r>
            <a:endParaRPr lang="en-US" altLang="zh-CN" sz="2000" kern="100" dirty="0">
              <a:latin typeface="A75" panose="02010600000000000000" pitchFamily="2" charset="-122"/>
              <a:ea typeface="A75" panose="02010600000000000000" pitchFamily="2" charset="-122"/>
              <a:cs typeface="ADLaM Display" panose="02010000000000000000" pitchFamily="2" charset="0"/>
            </a:endParaRPr>
          </a:p>
        </p:txBody>
      </p:sp>
      <p:sp>
        <p:nvSpPr>
          <p:cNvPr id="3" name="文本框 2"/>
          <p:cNvSpPr txBox="1"/>
          <p:nvPr>
            <p:custDataLst>
              <p:tags r:id="rId4"/>
            </p:custDataLst>
          </p:nvPr>
        </p:nvSpPr>
        <p:spPr>
          <a:xfrm>
            <a:off x="2046094" y="1721654"/>
            <a:ext cx="8395078" cy="1813672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/>
          <a:lstStyle/>
          <a:p>
            <a:pPr algn="ctr">
              <a:spcAft>
                <a:spcPts val="150"/>
              </a:spcAft>
            </a:pPr>
            <a:r>
              <a:rPr lang="en-US" altLang="zh-CN" sz="11500" kern="100" dirty="0">
                <a:effectLst/>
                <a:latin typeface="A75" panose="02010600000000000000" pitchFamily="2" charset="-122"/>
                <a:ea typeface="A75" panose="02010600000000000000" pitchFamily="2" charset="-122"/>
                <a:cs typeface="ADLaM Display" panose="02010000000000000000" pitchFamily="2" charset="0"/>
              </a:rPr>
              <a:t>Thank You</a:t>
            </a:r>
            <a:r>
              <a:rPr lang="zh-CN" altLang="en-US" sz="11500" kern="100" dirty="0">
                <a:effectLst/>
                <a:latin typeface="A75" panose="02010600000000000000" pitchFamily="2" charset="-122"/>
                <a:ea typeface="A75" panose="02010600000000000000" pitchFamily="2" charset="-122"/>
                <a:cs typeface="ADLaM Display" panose="02010000000000000000" pitchFamily="2" charset="0"/>
              </a:rPr>
              <a:t>！</a:t>
            </a:r>
            <a:endParaRPr lang="zh-CN" altLang="zh-CN" sz="59500" dirty="0">
              <a:effectLst/>
              <a:latin typeface="A75" panose="02010600000000000000" pitchFamily="2" charset="-122"/>
              <a:ea typeface="A75" panose="02010600000000000000" pitchFamily="2" charset="-122"/>
              <a:cs typeface="ADLaM Display" panose="0201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3" name="矩形: 圆角 22"/>
          <p:cNvSpPr/>
          <p:nvPr>
            <p:custDataLst>
              <p:tags r:id="rId2"/>
            </p:custDataLst>
          </p:nvPr>
        </p:nvSpPr>
        <p:spPr>
          <a:xfrm>
            <a:off x="1155533" y="5239566"/>
            <a:ext cx="2133472" cy="1019354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5" name="矩形: 圆角 24"/>
          <p:cNvSpPr/>
          <p:nvPr>
            <p:custDataLst>
              <p:tags r:id="rId3"/>
            </p:custDataLst>
          </p:nvPr>
        </p:nvSpPr>
        <p:spPr>
          <a:xfrm>
            <a:off x="4646492" y="5224501"/>
            <a:ext cx="2597851" cy="1019354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6" name="矩形: 圆角 25"/>
          <p:cNvSpPr/>
          <p:nvPr>
            <p:custDataLst>
              <p:tags r:id="rId4"/>
            </p:custDataLst>
          </p:nvPr>
        </p:nvSpPr>
        <p:spPr>
          <a:xfrm>
            <a:off x="8352237" y="5239566"/>
            <a:ext cx="2597851" cy="1019354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0" name="文本框 9"/>
          <p:cNvSpPr txBox="1"/>
          <p:nvPr>
            <p:custDataLst>
              <p:tags r:id="rId5"/>
            </p:custDataLst>
          </p:nvPr>
        </p:nvSpPr>
        <p:spPr>
          <a:xfrm>
            <a:off x="1155533" y="5218185"/>
            <a:ext cx="2074075" cy="104073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/>
          <a:lstStyle/>
          <a:p>
            <a:pPr algn="ctr">
              <a:spcAft>
                <a:spcPts val="150"/>
              </a:spcAft>
            </a:pPr>
            <a:r>
              <a:rPr lang="en-US" altLang="zh-CN" sz="2000" kern="100" dirty="0">
                <a:latin typeface="Cambria" panose="02040503050406030204" pitchFamily="18" charset="0"/>
                <a:ea typeface="Cambria" panose="02040503050406030204" pitchFamily="18" charset="0"/>
                <a:cs typeface="ADLaM Display" panose="02010000000000000000" pitchFamily="2" charset="0"/>
              </a:rPr>
              <a:t>The Concept of "Chinese Dreamcore"</a:t>
            </a:r>
            <a:endParaRPr lang="zh-CN" altLang="zh-CN" sz="6000" dirty="0">
              <a:effectLst/>
              <a:latin typeface="Cambria" panose="02040503050406030204" pitchFamily="18" charset="0"/>
              <a:ea typeface="A80" panose="02010601030101010101" pitchFamily="2" charset="-122"/>
              <a:cs typeface="ADLaM Display" panose="02010000000000000000" pitchFamily="2" charset="0"/>
            </a:endParaRPr>
          </a:p>
        </p:txBody>
      </p:sp>
      <p:sp>
        <p:nvSpPr>
          <p:cNvPr id="3" name="文本框 2"/>
          <p:cNvSpPr txBox="1"/>
          <p:nvPr>
            <p:custDataLst>
              <p:tags r:id="rId6"/>
            </p:custDataLst>
          </p:nvPr>
        </p:nvSpPr>
        <p:spPr>
          <a:xfrm>
            <a:off x="3681027" y="-97530"/>
            <a:ext cx="4312584" cy="167309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/>
          <a:lstStyle/>
          <a:p>
            <a:pPr>
              <a:lnSpc>
                <a:spcPct val="150000"/>
              </a:lnSpc>
              <a:spcAft>
                <a:spcPts val="150"/>
              </a:spcAft>
            </a:pPr>
            <a:r>
              <a:rPr lang="en-US" altLang="zh-CN" sz="8000" kern="100" dirty="0">
                <a:effectLst/>
                <a:latin typeface="A75" panose="02010600000000000000" pitchFamily="2" charset="-122"/>
                <a:ea typeface="A75" panose="02010600000000000000" pitchFamily="2" charset="-122"/>
                <a:cs typeface="ADLaM Display" panose="02010000000000000000" pitchFamily="2" charset="0"/>
              </a:rPr>
              <a:t>Contents</a:t>
            </a:r>
            <a:endParaRPr lang="zh-CN" altLang="zh-CN" sz="34400" dirty="0">
              <a:effectLst/>
              <a:latin typeface="A75" panose="02010600000000000000" pitchFamily="2" charset="-122"/>
              <a:ea typeface="A75" panose="02010600000000000000" pitchFamily="2" charset="-122"/>
              <a:cs typeface="ADLaM Display" panose="02010000000000000000" pitchFamily="2" charset="0"/>
            </a:endParaRPr>
          </a:p>
        </p:txBody>
      </p:sp>
      <p:sp>
        <p:nvSpPr>
          <p:cNvPr id="8" name="文本框 7"/>
          <p:cNvSpPr txBox="1"/>
          <p:nvPr>
            <p:custDataLst>
              <p:tags r:id="rId7"/>
            </p:custDataLst>
          </p:nvPr>
        </p:nvSpPr>
        <p:spPr>
          <a:xfrm>
            <a:off x="5015037" y="1754525"/>
            <a:ext cx="1845763" cy="82693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/>
          <a:lstStyle/>
          <a:p>
            <a:pPr>
              <a:lnSpc>
                <a:spcPct val="150000"/>
              </a:lnSpc>
              <a:spcAft>
                <a:spcPts val="150"/>
              </a:spcAft>
            </a:pPr>
            <a:r>
              <a:rPr lang="en-US" altLang="zh-CN" sz="4000" kern="100" dirty="0">
                <a:effectLst/>
                <a:latin typeface="A75" panose="02010600000000000000" pitchFamily="2" charset="-122"/>
                <a:ea typeface="A75" panose="02010600000000000000" pitchFamily="2" charset="-122"/>
                <a:cs typeface="ADLaM Display" panose="02010000000000000000" pitchFamily="2" charset="0"/>
              </a:rPr>
              <a:t>PART 2</a:t>
            </a:r>
            <a:endParaRPr lang="zh-CN" altLang="zh-CN" sz="9600" dirty="0">
              <a:effectLst/>
              <a:latin typeface="A75" panose="02010600000000000000" pitchFamily="2" charset="-122"/>
              <a:ea typeface="A75" panose="02010600000000000000" pitchFamily="2" charset="-122"/>
              <a:cs typeface="ADLaM Display" panose="02010000000000000000" pitchFamily="2" charset="0"/>
            </a:endParaRPr>
          </a:p>
        </p:txBody>
      </p:sp>
      <p:sp>
        <p:nvSpPr>
          <p:cNvPr id="17" name="文本框 16"/>
          <p:cNvSpPr txBox="1"/>
          <p:nvPr>
            <p:custDataLst>
              <p:tags r:id="rId8"/>
            </p:custDataLst>
          </p:nvPr>
        </p:nvSpPr>
        <p:spPr>
          <a:xfrm>
            <a:off x="8145156" y="5330371"/>
            <a:ext cx="3023917" cy="1019354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/>
          <a:lstStyle/>
          <a:p>
            <a:pPr algn="ctr">
              <a:spcAft>
                <a:spcPts val="150"/>
              </a:spcAft>
            </a:pPr>
            <a:r>
              <a:rPr lang="en-US" altLang="zh-CN" sz="2000" kern="100" dirty="0">
                <a:latin typeface="Cambria" panose="02040503050406030204" pitchFamily="18" charset="0"/>
                <a:ea typeface="Cambria" panose="02040503050406030204" pitchFamily="18" charset="0"/>
                <a:cs typeface="ADLaM Display" panose="02010000000000000000" pitchFamily="2" charset="0"/>
              </a:rPr>
              <a:t>The Characteristics of "Chinese Dreamcore"</a:t>
            </a:r>
            <a:endParaRPr lang="zh-CN" altLang="zh-CN" sz="6000" dirty="0">
              <a:effectLst/>
              <a:latin typeface="Cambria" panose="02040503050406030204" pitchFamily="18" charset="0"/>
              <a:ea typeface="A80" panose="02010601030101010101" pitchFamily="2" charset="-122"/>
              <a:cs typeface="ADLaM Display" panose="02010000000000000000" pitchFamily="2" charset="0"/>
            </a:endParaRPr>
          </a:p>
        </p:txBody>
      </p:sp>
      <p:sp>
        <p:nvSpPr>
          <p:cNvPr id="21" name="文本框 20"/>
          <p:cNvSpPr txBox="1"/>
          <p:nvPr>
            <p:custDataLst>
              <p:tags r:id="rId9"/>
            </p:custDataLst>
          </p:nvPr>
        </p:nvSpPr>
        <p:spPr>
          <a:xfrm>
            <a:off x="8806703" y="1741967"/>
            <a:ext cx="1845763" cy="82693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/>
          <a:lstStyle/>
          <a:p>
            <a:pPr>
              <a:lnSpc>
                <a:spcPct val="150000"/>
              </a:lnSpc>
              <a:spcAft>
                <a:spcPts val="150"/>
              </a:spcAft>
            </a:pPr>
            <a:r>
              <a:rPr lang="en-US" altLang="zh-CN" sz="4000" kern="100" dirty="0">
                <a:effectLst/>
                <a:latin typeface="A75" panose="02010600000000000000" pitchFamily="2" charset="-122"/>
                <a:ea typeface="A75" panose="02010600000000000000" pitchFamily="2" charset="-122"/>
                <a:cs typeface="ADLaM Display" panose="02010000000000000000" pitchFamily="2" charset="0"/>
              </a:rPr>
              <a:t>PART 3</a:t>
            </a:r>
            <a:endParaRPr lang="zh-CN" altLang="zh-CN" sz="9600" dirty="0">
              <a:effectLst/>
              <a:latin typeface="A75" panose="02010600000000000000" pitchFamily="2" charset="-122"/>
              <a:ea typeface="A75" panose="02010600000000000000" pitchFamily="2" charset="-122"/>
              <a:cs typeface="ADLaM Display" panose="02010000000000000000" pitchFamily="2" charset="0"/>
            </a:endParaRPr>
          </a:p>
        </p:txBody>
      </p:sp>
      <p:sp>
        <p:nvSpPr>
          <p:cNvPr id="22" name="文本框 21"/>
          <p:cNvSpPr txBox="1"/>
          <p:nvPr>
            <p:custDataLst>
              <p:tags r:id="rId10"/>
            </p:custDataLst>
          </p:nvPr>
        </p:nvSpPr>
        <p:spPr>
          <a:xfrm>
            <a:off x="4550638" y="5218185"/>
            <a:ext cx="2789998" cy="1069202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/>
          <a:lstStyle/>
          <a:p>
            <a:pPr algn="ctr">
              <a:spcAft>
                <a:spcPts val="150"/>
              </a:spcAft>
            </a:pPr>
            <a:r>
              <a:rPr lang="en-US" altLang="zh-CN" sz="2000" kern="100" dirty="0">
                <a:latin typeface="Cambria" panose="02040503050406030204" pitchFamily="18" charset="0"/>
                <a:ea typeface="Cambria" panose="02040503050406030204" pitchFamily="18" charset="0"/>
                <a:cs typeface="ADLaM Display" panose="02010000000000000000" pitchFamily="2" charset="0"/>
              </a:rPr>
              <a:t>Why do young people love "Chinese Dreamcore"?</a:t>
            </a:r>
            <a:endParaRPr lang="zh-CN" altLang="zh-CN" sz="6000" dirty="0">
              <a:effectLst/>
              <a:latin typeface="Cambria" panose="02040503050406030204" pitchFamily="18" charset="0"/>
              <a:ea typeface="A80" panose="02010601030101010101" pitchFamily="2" charset="-122"/>
              <a:cs typeface="ADLaM Display" panose="02010000000000000000" pitchFamily="2" charset="0"/>
            </a:endParaRPr>
          </a:p>
        </p:txBody>
      </p:sp>
      <p:sp>
        <p:nvSpPr>
          <p:cNvPr id="24" name="文本框 23"/>
          <p:cNvSpPr txBox="1"/>
          <p:nvPr>
            <p:custDataLst>
              <p:tags r:id="rId11"/>
            </p:custDataLst>
          </p:nvPr>
        </p:nvSpPr>
        <p:spPr>
          <a:xfrm>
            <a:off x="1368922" y="1741967"/>
            <a:ext cx="1845763" cy="82693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/>
          <a:lstStyle/>
          <a:p>
            <a:pPr>
              <a:lnSpc>
                <a:spcPct val="150000"/>
              </a:lnSpc>
              <a:spcAft>
                <a:spcPts val="150"/>
              </a:spcAft>
            </a:pPr>
            <a:r>
              <a:rPr lang="en-US" altLang="zh-CN" sz="4000" kern="100" dirty="0">
                <a:effectLst/>
                <a:latin typeface="A75" panose="02010600000000000000" pitchFamily="2" charset="-122"/>
                <a:ea typeface="A75" panose="02010600000000000000" pitchFamily="2" charset="-122"/>
                <a:cs typeface="ADLaM Display" panose="02010000000000000000" pitchFamily="2" charset="0"/>
              </a:rPr>
              <a:t>PART 1</a:t>
            </a:r>
            <a:endParaRPr lang="zh-CN" altLang="zh-CN" sz="9600" dirty="0">
              <a:effectLst/>
              <a:latin typeface="A75" panose="02010600000000000000" pitchFamily="2" charset="-122"/>
              <a:ea typeface="A75" panose="02010600000000000000" pitchFamily="2" charset="-122"/>
              <a:cs typeface="ADLaM Display" panose="02010000000000000000" pitchFamily="2" charset="0"/>
            </a:endParaRPr>
          </a:p>
        </p:txBody>
      </p:sp>
      <p:pic>
        <p:nvPicPr>
          <p:cNvPr id="12" name="图片 11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3" cstate="email"/>
          <a:srcRect l="94" t="15005" r="57065" b="4624"/>
          <a:stretch>
            <a:fillRect/>
          </a:stretch>
        </p:blipFill>
        <p:spPr>
          <a:xfrm>
            <a:off x="640754" y="2557040"/>
            <a:ext cx="3104707" cy="2773416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3" cstate="email"/>
          <a:srcRect l="51827" t="196" r="132" b="2"/>
          <a:stretch>
            <a:fillRect/>
          </a:stretch>
        </p:blipFill>
        <p:spPr>
          <a:xfrm>
            <a:off x="4149500" y="2233119"/>
            <a:ext cx="3202519" cy="3167693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6" cstate="email"/>
          <a:srcRect/>
          <a:stretch>
            <a:fillRect/>
          </a:stretch>
        </p:blipFill>
        <p:spPr>
          <a:xfrm>
            <a:off x="8325926" y="2652452"/>
            <a:ext cx="2758891" cy="25825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/>
      <p:bldP spid="8" grpId="0"/>
      <p:bldP spid="17" grpId="0"/>
      <p:bldP spid="21" grpId="0"/>
      <p:bldP spid="22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3434" cy="685800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2"/>
            </p:custDataLst>
          </p:nvPr>
        </p:nvSpPr>
        <p:spPr>
          <a:xfrm>
            <a:off x="5845810" y="5290185"/>
            <a:ext cx="6346825" cy="93345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/>
          <a:lstStyle/>
          <a:p>
            <a:pPr>
              <a:spcAft>
                <a:spcPts val="150"/>
              </a:spcAft>
            </a:pPr>
            <a:r>
              <a:rPr lang="en-US" altLang="zh-CN" sz="2800" kern="100" dirty="0">
                <a:latin typeface="Cambria" panose="02040503050406030204" pitchFamily="18" charset="0"/>
                <a:ea typeface="Cambria" panose="02040503050406030204" pitchFamily="18" charset="0"/>
                <a:cs typeface="ADLaM Display" panose="02010000000000000000" pitchFamily="2" charset="0"/>
              </a:rPr>
              <a:t>The Concept of "Chinese Dreamcore"</a:t>
            </a:r>
            <a:endParaRPr lang="zh-CN" altLang="zh-CN" sz="7200" dirty="0">
              <a:effectLst/>
              <a:latin typeface="Cambria" panose="02040503050406030204" pitchFamily="18" charset="0"/>
              <a:ea typeface="A80" panose="02010601030101010101" pitchFamily="2" charset="-122"/>
              <a:cs typeface="ADLaM Display" panose="02010000000000000000" pitchFamily="2" charset="0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3" cstate="email"/>
          <a:srcRect l="3" t="244"/>
          <a:stretch>
            <a:fillRect/>
          </a:stretch>
        </p:blipFill>
        <p:spPr>
          <a:xfrm>
            <a:off x="6039293" y="3065165"/>
            <a:ext cx="5018567" cy="2643069"/>
          </a:xfrm>
          <a:prstGeom prst="rect">
            <a:avLst/>
          </a:prstGeom>
        </p:spPr>
      </p:pic>
      <p:sp>
        <p:nvSpPr>
          <p:cNvPr id="24" name="文本框 23"/>
          <p:cNvSpPr txBox="1"/>
          <p:nvPr>
            <p:custDataLst>
              <p:tags r:id="rId4"/>
            </p:custDataLst>
          </p:nvPr>
        </p:nvSpPr>
        <p:spPr>
          <a:xfrm>
            <a:off x="6884235" y="3342281"/>
            <a:ext cx="3571115" cy="1692862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/>
          <a:lstStyle/>
          <a:p>
            <a:pPr>
              <a:lnSpc>
                <a:spcPct val="150000"/>
              </a:lnSpc>
              <a:spcAft>
                <a:spcPts val="150"/>
              </a:spcAft>
            </a:pPr>
            <a:r>
              <a:rPr lang="en-US" altLang="zh-CN" sz="8000" kern="100" dirty="0">
                <a:effectLst/>
                <a:latin typeface="A75" panose="02010600000000000000" pitchFamily="2" charset="-122"/>
                <a:ea typeface="A75" panose="02010600000000000000" pitchFamily="2" charset="-122"/>
                <a:cs typeface="ADLaM Display" panose="02010000000000000000" pitchFamily="2" charset="0"/>
              </a:rPr>
              <a:t>PART 1</a:t>
            </a:r>
            <a:endParaRPr lang="zh-CN" altLang="zh-CN" sz="34400" dirty="0">
              <a:effectLst/>
              <a:latin typeface="A75" panose="02010600000000000000" pitchFamily="2" charset="-122"/>
              <a:ea typeface="A75" panose="02010600000000000000" pitchFamily="2" charset="-122"/>
              <a:cs typeface="ADLaM Display" panose="0201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1122817" y="5412889"/>
            <a:ext cx="2841673" cy="189231"/>
          </a:xfrm>
          <a:prstGeom prst="rect">
            <a:avLst/>
          </a:prstGeom>
          <a:solidFill>
            <a:srgbClr val="5E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122817" y="5812999"/>
            <a:ext cx="4243081" cy="218051"/>
          </a:xfrm>
          <a:prstGeom prst="rect">
            <a:avLst/>
          </a:prstGeom>
          <a:solidFill>
            <a:srgbClr val="5E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131941" y="6284144"/>
            <a:ext cx="3062893" cy="189770"/>
          </a:xfrm>
          <a:prstGeom prst="rect">
            <a:avLst/>
          </a:prstGeom>
          <a:solidFill>
            <a:srgbClr val="5E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536375" y="1522582"/>
            <a:ext cx="1453299" cy="235753"/>
          </a:xfrm>
          <a:prstGeom prst="rect">
            <a:avLst/>
          </a:prstGeom>
          <a:solidFill>
            <a:srgbClr val="5E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536375" y="2036649"/>
            <a:ext cx="1019426" cy="235753"/>
          </a:xfrm>
          <a:prstGeom prst="rect">
            <a:avLst/>
          </a:prstGeom>
          <a:solidFill>
            <a:srgbClr val="5E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536375" y="2491843"/>
            <a:ext cx="1705460" cy="235753"/>
          </a:xfrm>
          <a:prstGeom prst="rect">
            <a:avLst/>
          </a:prstGeom>
          <a:solidFill>
            <a:srgbClr val="5E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1" cstate="email"/>
          <a:srcRect r="64548"/>
          <a:stretch>
            <a:fillRect/>
          </a:stretch>
        </p:blipFill>
        <p:spPr>
          <a:xfrm>
            <a:off x="-14176" y="5948"/>
            <a:ext cx="3898604" cy="6185017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2" cstate="email"/>
          <a:srcRect l="13656" t="57035" r="23067" b="87"/>
          <a:stretch>
            <a:fillRect/>
          </a:stretch>
        </p:blipFill>
        <p:spPr>
          <a:xfrm rot="2005642">
            <a:off x="2191029" y="3523849"/>
            <a:ext cx="1445307" cy="162537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1" cstate="email"/>
          <a:srcRect l="39248" t="7386" r="-16" b="40267"/>
          <a:stretch>
            <a:fillRect/>
          </a:stretch>
        </p:blipFill>
        <p:spPr>
          <a:xfrm>
            <a:off x="5507848" y="396949"/>
            <a:ext cx="6682663" cy="3237678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496064" y="1366210"/>
            <a:ext cx="1757917" cy="14202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kern="100" dirty="0">
                <a:solidFill>
                  <a:srgbClr val="2A2B2E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surrealism</a:t>
            </a:r>
            <a:endParaRPr lang="en-US" altLang="zh-CN" sz="2000" b="1" kern="100" dirty="0">
              <a:solidFill>
                <a:srgbClr val="2A2B2E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kern="100" dirty="0">
                <a:solidFill>
                  <a:srgbClr val="2A2B2E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fantasy</a:t>
            </a:r>
            <a:endParaRPr lang="en-US" altLang="zh-CN" sz="2000" b="1" kern="100" dirty="0">
              <a:solidFill>
                <a:srgbClr val="2A2B2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kern="100" dirty="0">
                <a:solidFill>
                  <a:srgbClr val="2A2B2E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subconscious</a:t>
            </a:r>
            <a:endParaRPr lang="zh-CN" altLang="en-US" sz="2000" b="1" dirty="0">
              <a:latin typeface="Cambria" panose="020405030504060302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090125" y="5269268"/>
            <a:ext cx="310470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b="1" kern="100" dirty="0">
                <a:solidFill>
                  <a:srgbClr val="2A2B2E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visual experimental art</a:t>
            </a:r>
            <a:endParaRPr lang="zh-CN" altLang="en-US" sz="2000" b="1" dirty="0">
              <a:latin typeface="Cambria" panose="020405030504060302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941830" y="4687504"/>
            <a:ext cx="4465675" cy="18819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kern="100" dirty="0">
                <a:solidFill>
                  <a:srgbClr val="2A2B2E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By showcasing imagery reminiscent of childhood memories or dreamscapes, it seeks to evoke emotional resonance in its audience.</a:t>
            </a:r>
            <a:endParaRPr lang="zh-CN" altLang="en-US" sz="2000" dirty="0">
              <a:latin typeface="Cambria" panose="020405030504060302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090125" y="5719820"/>
            <a:ext cx="446567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b="1" kern="100" dirty="0">
                <a:solidFill>
                  <a:srgbClr val="2A2B2E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the childhood of the Y2K generation</a:t>
            </a:r>
            <a:endParaRPr lang="zh-CN" altLang="en-US" sz="2000" b="1" dirty="0">
              <a:latin typeface="Cambria" panose="02040503050406030204" pitchFamily="18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090125" y="6159303"/>
            <a:ext cx="329254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b="1" kern="100" dirty="0">
                <a:solidFill>
                  <a:srgbClr val="2A2B2E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nostalgia and melancholy</a:t>
            </a:r>
            <a:endParaRPr lang="zh-CN" altLang="en-US" sz="2000" b="1" dirty="0">
              <a:latin typeface="Cambria" panose="02040503050406030204" pitchFamily="18" charset="0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2553846" y="213885"/>
            <a:ext cx="2254103" cy="1494008"/>
          </a:xfrm>
          <a:prstGeom prst="ellipse">
            <a:avLst/>
          </a:prstGeom>
          <a:solidFill>
            <a:srgbClr val="FFAAA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601798" y="394922"/>
            <a:ext cx="225410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3200" b="1" kern="1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Surrealist Aesthetics</a:t>
            </a:r>
            <a:endParaRPr lang="zh-CN" altLang="en-US" sz="32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email"/>
          <a:srcRect t="2" r="23" b="48062"/>
          <a:stretch>
            <a:fillRect/>
          </a:stretch>
        </p:blipFill>
        <p:spPr>
          <a:xfrm>
            <a:off x="7213308" y="2650261"/>
            <a:ext cx="2283612" cy="19687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 cstate="email"/>
          <a:srcRect l="13656" t="57035" r="23067" b="87"/>
          <a:stretch>
            <a:fillRect/>
          </a:stretch>
        </p:blipFill>
        <p:spPr>
          <a:xfrm>
            <a:off x="2958243" y="2076341"/>
            <a:ext cx="1445307" cy="16253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1205023" y="701748"/>
            <a:ext cx="1835890" cy="174989"/>
          </a:xfrm>
          <a:prstGeom prst="rect">
            <a:avLst/>
          </a:prstGeom>
          <a:solidFill>
            <a:srgbClr val="5E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040913" y="2463774"/>
            <a:ext cx="1835890" cy="174989"/>
          </a:xfrm>
          <a:prstGeom prst="rect">
            <a:avLst/>
          </a:prstGeom>
          <a:solidFill>
            <a:srgbClr val="5E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 cstate="email"/>
          <a:srcRect l="62790" t="-1298" r="-116" b="29301"/>
          <a:stretch>
            <a:fillRect/>
          </a:stretch>
        </p:blipFill>
        <p:spPr>
          <a:xfrm>
            <a:off x="7662530" y="-171092"/>
            <a:ext cx="4550734" cy="493705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1" cstate="email"/>
          <a:srcRect t="17561" r="41744"/>
          <a:stretch>
            <a:fillRect/>
          </a:stretch>
        </p:blipFill>
        <p:spPr>
          <a:xfrm>
            <a:off x="0" y="1205023"/>
            <a:ext cx="7102549" cy="5652978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155407" y="562631"/>
            <a:ext cx="5684875" cy="14779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altLang="zh-CN" sz="2000" b="1" dirty="0">
                <a:solidFill>
                  <a:srgbClr val="2A2B2E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宋体" panose="02010600030101010101" pitchFamily="2" charset="-122"/>
              </a:rPr>
              <a:t>Core Elements:</a:t>
            </a:r>
            <a:br>
              <a:rPr lang="en-US" altLang="zh-CN" sz="2000" dirty="0">
                <a:solidFill>
                  <a:srgbClr val="2A2B2E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宋体" panose="02010600030101010101" pitchFamily="2" charset="-122"/>
              </a:rPr>
            </a:br>
            <a:r>
              <a:rPr lang="en-US" altLang="zh-CN" sz="2000" dirty="0">
                <a:solidFill>
                  <a:srgbClr val="2A2B2E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宋体" panose="02010600030101010101" pitchFamily="2" charset="-122"/>
              </a:rPr>
              <a:t>specific architecture and objects</a:t>
            </a:r>
            <a:endParaRPr lang="en-US" altLang="zh-CN" sz="2000" dirty="0">
              <a:solidFill>
                <a:srgbClr val="2A2B2E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宋体" panose="0201060003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en-US" altLang="zh-CN" sz="2000" dirty="0">
                <a:solidFill>
                  <a:srgbClr val="2A2B2E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宋体" panose="02010600030101010101" pitchFamily="2" charset="-122"/>
              </a:rPr>
              <a:t>(blue-tinted windows, aluminum alloy window frames, and walls covered in tiles)</a:t>
            </a:r>
            <a:endParaRPr lang="zh-CN" altLang="zh-CN" sz="2800" dirty="0">
              <a:effectLst/>
              <a:latin typeface="Cambria" panose="020405030504060302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 cstate="email"/>
          <a:srcRect l="117" t="113" r="156"/>
          <a:stretch>
            <a:fillRect/>
          </a:stretch>
        </p:blipFill>
        <p:spPr>
          <a:xfrm>
            <a:off x="5761501" y="2537637"/>
            <a:ext cx="3840171" cy="4248317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961595" y="2312864"/>
            <a:ext cx="6003852" cy="11240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altLang="zh-CN" sz="2000" b="1" dirty="0">
                <a:solidFill>
                  <a:srgbClr val="2A2B2E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宋体" panose="02010600030101010101" pitchFamily="2" charset="-122"/>
              </a:rPr>
              <a:t>Core Audience:</a:t>
            </a:r>
            <a:br>
              <a:rPr lang="en-US" altLang="zh-CN" sz="2000" dirty="0">
                <a:solidFill>
                  <a:srgbClr val="2A2B2E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宋体" panose="02010600030101010101" pitchFamily="2" charset="-122"/>
              </a:rPr>
            </a:br>
            <a:r>
              <a:rPr lang="en-US" altLang="zh-CN" sz="2000" dirty="0">
                <a:solidFill>
                  <a:srgbClr val="2A2B2E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宋体" panose="02010600030101010101" pitchFamily="2" charset="-122"/>
              </a:rPr>
              <a:t>The millennial generation</a:t>
            </a:r>
            <a:endParaRPr lang="en-US" altLang="zh-CN" sz="2000" dirty="0">
              <a:solidFill>
                <a:srgbClr val="2A2B2E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宋体" panose="0201060003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en-US" altLang="zh-CN" sz="2000" dirty="0">
                <a:solidFill>
                  <a:srgbClr val="2A2B2E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宋体" panose="02010600030101010101" pitchFamily="2" charset="-122"/>
              </a:rPr>
              <a:t> (those born from the late 1980s to the early 2000s)</a:t>
            </a:r>
            <a:endParaRPr lang="zh-CN" altLang="zh-CN" sz="2800" dirty="0">
              <a:effectLst/>
              <a:latin typeface="Cambria" panose="020405030504060302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4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email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GlowDiffused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88" y="0"/>
            <a:ext cx="12189023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email"/>
          <a:srcRect r="73" b="98"/>
          <a:stretch>
            <a:fillRect/>
          </a:stretch>
        </p:blipFill>
        <p:spPr>
          <a:xfrm>
            <a:off x="1210337" y="230002"/>
            <a:ext cx="4467450" cy="2332192"/>
          </a:xfrm>
          <a:prstGeom prst="rect">
            <a:avLst/>
          </a:prstGeom>
        </p:spPr>
      </p:pic>
      <p:sp>
        <p:nvSpPr>
          <p:cNvPr id="24" name="文本框 23"/>
          <p:cNvSpPr txBox="1"/>
          <p:nvPr>
            <p:custDataLst>
              <p:tags r:id="rId4"/>
            </p:custDataLst>
          </p:nvPr>
        </p:nvSpPr>
        <p:spPr>
          <a:xfrm>
            <a:off x="1830225" y="322635"/>
            <a:ext cx="3571115" cy="1692862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/>
          <a:lstStyle/>
          <a:p>
            <a:pPr>
              <a:lnSpc>
                <a:spcPct val="150000"/>
              </a:lnSpc>
              <a:spcAft>
                <a:spcPts val="150"/>
              </a:spcAft>
            </a:pPr>
            <a:r>
              <a:rPr lang="en-US" altLang="zh-CN" sz="8000" kern="100" dirty="0">
                <a:solidFill>
                  <a:schemeClr val="bg1"/>
                </a:solidFill>
                <a:effectLst/>
                <a:latin typeface="A75" panose="02010600000000000000" pitchFamily="2" charset="-122"/>
                <a:ea typeface="A75" panose="02010600000000000000" pitchFamily="2" charset="-122"/>
                <a:cs typeface="ADLaM Display" panose="02010000000000000000" pitchFamily="2" charset="0"/>
              </a:rPr>
              <a:t>PART 2</a:t>
            </a:r>
            <a:endParaRPr lang="zh-CN" altLang="zh-CN" sz="34400" dirty="0">
              <a:solidFill>
                <a:schemeClr val="bg1"/>
              </a:solidFill>
              <a:effectLst/>
              <a:latin typeface="A75" panose="02010600000000000000" pitchFamily="2" charset="-122"/>
              <a:ea typeface="A75" panose="02010600000000000000" pitchFamily="2" charset="-122"/>
              <a:cs typeface="ADLaM Display" panose="02010000000000000000" pitchFamily="2" charset="0"/>
            </a:endParaRPr>
          </a:p>
        </p:txBody>
      </p:sp>
      <p:sp>
        <p:nvSpPr>
          <p:cNvPr id="3" name="文本框 2"/>
          <p:cNvSpPr txBox="1"/>
          <p:nvPr>
            <p:custDataLst>
              <p:tags r:id="rId5"/>
            </p:custDataLst>
          </p:nvPr>
        </p:nvSpPr>
        <p:spPr>
          <a:xfrm>
            <a:off x="5502001" y="915543"/>
            <a:ext cx="4620193" cy="104084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/>
          <a:lstStyle/>
          <a:p>
            <a:pPr algn="ctr">
              <a:spcAft>
                <a:spcPts val="150"/>
              </a:spcAft>
            </a:pPr>
            <a:r>
              <a:rPr lang="en-US" altLang="zh-CN" sz="2800" kern="100" dirty="0">
                <a:latin typeface="Cambria" panose="02040503050406030204" pitchFamily="18" charset="0"/>
                <a:ea typeface="Cambria" panose="02040503050406030204" pitchFamily="18" charset="0"/>
                <a:cs typeface="ADLaM Display" panose="02010000000000000000" pitchFamily="2" charset="0"/>
              </a:rPr>
              <a:t>Why do young people love "Chinese Dreamcore"?</a:t>
            </a:r>
            <a:endParaRPr lang="zh-CN" altLang="zh-CN" sz="7200" dirty="0">
              <a:effectLst/>
              <a:latin typeface="Cambria" panose="02040503050406030204" pitchFamily="18" charset="0"/>
              <a:ea typeface="A80" panose="02010601030101010101" pitchFamily="2" charset="-122"/>
              <a:cs typeface="ADLaM Display" panose="0201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861236" y="1995669"/>
            <a:ext cx="3051546" cy="274213"/>
          </a:xfrm>
          <a:prstGeom prst="rect">
            <a:avLst/>
          </a:prstGeom>
          <a:solidFill>
            <a:srgbClr val="C2FE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61236" y="4267200"/>
            <a:ext cx="3179136" cy="269060"/>
          </a:xfrm>
          <a:prstGeom prst="rect">
            <a:avLst/>
          </a:prstGeom>
          <a:solidFill>
            <a:srgbClr val="C2FE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 cstate="email"/>
          <a:srcRect l="52" t="30" r="97" b="27"/>
          <a:stretch>
            <a:fillRect/>
          </a:stretch>
        </p:blipFill>
        <p:spPr>
          <a:xfrm>
            <a:off x="7196026" y="177208"/>
            <a:ext cx="4627380" cy="622129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066800" y="496300"/>
            <a:ext cx="569196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kern="100" dirty="0">
                <a:solidFill>
                  <a:srgbClr val="2A2B2E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Becoming Social Currency: </a:t>
            </a:r>
            <a:endParaRPr lang="en-US" altLang="zh-CN" sz="2400" b="1" kern="100" dirty="0">
              <a:solidFill>
                <a:srgbClr val="2A2B2E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b="1" kern="100" dirty="0">
                <a:solidFill>
                  <a:srgbClr val="2A2B2E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The Connection of Collective Nostalgia</a:t>
            </a:r>
            <a:endParaRPr lang="zh-CN" altLang="en-US" sz="2400" dirty="0">
              <a:latin typeface="Cambria" panose="020405030504060302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33456" y="1834433"/>
            <a:ext cx="3317359" cy="4564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kern="1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Shared Emotional Projection</a:t>
            </a:r>
            <a:endParaRPr lang="en-US" altLang="zh-CN" b="1" kern="1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08073" y="4099037"/>
            <a:ext cx="3397072" cy="4564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kern="1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Emotional Energy Acquisition</a:t>
            </a:r>
            <a:endParaRPr lang="en-US" altLang="zh-CN" b="1" kern="1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08074" y="2356553"/>
            <a:ext cx="5564374" cy="87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kern="1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When a group of people projects the same emotions onto these images, a sense of connection is formed.</a:t>
            </a:r>
            <a:endParaRPr lang="en-US" altLang="zh-CN" kern="1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08073" y="4649641"/>
            <a:ext cx="5564374" cy="12874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kern="1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The emotional energy encourages people to actively engage in the nostalgic memories and scenarios evoked by "Chinese-style Dream Core."</a:t>
            </a:r>
            <a:endParaRPr lang="en-US" altLang="zh-CN" kern="1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2" cstate="email"/>
          <a:srcRect t="110" r="168"/>
          <a:stretch>
            <a:fillRect/>
          </a:stretch>
        </p:blipFill>
        <p:spPr>
          <a:xfrm>
            <a:off x="5673994" y="1995669"/>
            <a:ext cx="3185831" cy="3886826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/>
          <a:srcRect l="13656" t="57035" r="23067" b="87"/>
          <a:stretch>
            <a:fillRect/>
          </a:stretch>
        </p:blipFill>
        <p:spPr>
          <a:xfrm>
            <a:off x="112085" y="1335382"/>
            <a:ext cx="993520" cy="111730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email"/>
          <a:srcRect l="13656" t="57035" r="23067" b="87"/>
          <a:stretch>
            <a:fillRect/>
          </a:stretch>
        </p:blipFill>
        <p:spPr>
          <a:xfrm>
            <a:off x="141033" y="3703397"/>
            <a:ext cx="993520" cy="1117301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271989" y="102161"/>
            <a:ext cx="993519" cy="125739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/>
          <a:lstStyle/>
          <a:p>
            <a:pPr>
              <a:lnSpc>
                <a:spcPct val="150000"/>
              </a:lnSpc>
              <a:spcAft>
                <a:spcPts val="150"/>
              </a:spcAft>
            </a:pPr>
            <a:r>
              <a:rPr lang="en-US" altLang="zh-CN" sz="6000" kern="100" dirty="0">
                <a:effectLst/>
                <a:latin typeface="A75" panose="02010600000000000000" pitchFamily="2" charset="-122"/>
                <a:ea typeface="A75" panose="02010600000000000000" pitchFamily="2" charset="-122"/>
                <a:cs typeface="ADLaM Display" panose="02010000000000000000" pitchFamily="2" charset="0"/>
              </a:rPr>
              <a:t>01</a:t>
            </a:r>
            <a:endParaRPr lang="zh-CN" altLang="zh-CN" sz="19900" dirty="0">
              <a:effectLst/>
              <a:latin typeface="A75" panose="02010600000000000000" pitchFamily="2" charset="-122"/>
              <a:ea typeface="A75" panose="02010600000000000000" pitchFamily="2" charset="-122"/>
              <a:cs typeface="ADLaM Display" panose="02010000000000000000" pitchFamily="2" charset="0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3" cstate="email"/>
          <a:srcRect t="2" r="23" b="48062"/>
          <a:stretch>
            <a:fillRect/>
          </a:stretch>
        </p:blipFill>
        <p:spPr>
          <a:xfrm>
            <a:off x="9755643" y="-104143"/>
            <a:ext cx="1871716" cy="16136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3" grpId="0"/>
      <p:bldP spid="6" grpId="0"/>
      <p:bldP spid="5" grpId="0"/>
      <p:bldP spid="7" grpId="0"/>
      <p:bldP spid="8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7888331" y="1751990"/>
            <a:ext cx="2753718" cy="302395"/>
          </a:xfrm>
          <a:prstGeom prst="rect">
            <a:avLst/>
          </a:prstGeom>
          <a:solidFill>
            <a:srgbClr val="C2FE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899591" y="1058136"/>
            <a:ext cx="428644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kern="100" dirty="0">
                <a:solidFill>
                  <a:srgbClr val="2A2B2E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Meeting the Need for Escape from Negative Emotions</a:t>
            </a:r>
            <a:endParaRPr lang="zh-CN" altLang="en-US" sz="2400" dirty="0">
              <a:latin typeface="Cambria" panose="020405030504060302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078473" y="2532173"/>
            <a:ext cx="4690314" cy="3364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kern="1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"Chinese-style Dream Core," with its unique aesthetic, offers a virtual world where people can immerse themselves. </a:t>
            </a:r>
            <a:endParaRPr lang="en-US" altLang="zh-CN" kern="1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150000"/>
              </a:lnSpc>
            </a:pPr>
            <a:endParaRPr lang="en-US" altLang="zh-CN" kern="1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kern="1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This world, filled with nostalgic elements, transports them back to a simpler and more beautiful time, providing a moment of peace and relaxation.</a:t>
            </a:r>
            <a:endParaRPr lang="en-US" altLang="zh-CN" kern="1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888331" y="1665381"/>
            <a:ext cx="28837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kern="100" dirty="0">
                <a:solidFill>
                  <a:srgbClr val="2A2B2E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Negative Emotions</a:t>
            </a:r>
            <a:endParaRPr lang="zh-CN" altLang="en-US" sz="2400" b="1" dirty="0">
              <a:latin typeface="Cambria" panose="02040503050406030204" pitchFamily="18" charset="0"/>
            </a:endParaRPr>
          </a:p>
        </p:txBody>
      </p:sp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790194" y="671763"/>
            <a:ext cx="993519" cy="125739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/>
          <a:lstStyle/>
          <a:p>
            <a:pPr>
              <a:lnSpc>
                <a:spcPct val="150000"/>
              </a:lnSpc>
              <a:spcAft>
                <a:spcPts val="150"/>
              </a:spcAft>
            </a:pPr>
            <a:r>
              <a:rPr lang="en-US" altLang="zh-CN" sz="6000" kern="100" dirty="0">
                <a:effectLst/>
                <a:latin typeface="A75" panose="02010600000000000000" pitchFamily="2" charset="-122"/>
                <a:ea typeface="A75" panose="02010600000000000000" pitchFamily="2" charset="-122"/>
                <a:cs typeface="ADLaM Display" panose="02010000000000000000" pitchFamily="2" charset="0"/>
              </a:rPr>
              <a:t>02</a:t>
            </a:r>
            <a:endParaRPr lang="zh-CN" altLang="zh-CN" sz="19900" dirty="0">
              <a:effectLst/>
              <a:latin typeface="A75" panose="02010600000000000000" pitchFamily="2" charset="-122"/>
              <a:ea typeface="A75" panose="02010600000000000000" pitchFamily="2" charset="-122"/>
              <a:cs typeface="ADLaM Display" panose="02010000000000000000" pitchFamily="2" charset="0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8113302" y="1689023"/>
            <a:ext cx="2455532" cy="46166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flipV="1">
            <a:off x="8113302" y="1689023"/>
            <a:ext cx="2404732" cy="41891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/>
          <p:cNvPicPr>
            <a:picLocks noChangeAspect="1"/>
          </p:cNvPicPr>
          <p:nvPr/>
        </p:nvPicPr>
        <p:blipFill>
          <a:blip r:embed="rId2" cstate="email"/>
          <a:srcRect l="13656" t="57035" r="23067" b="87"/>
          <a:stretch>
            <a:fillRect/>
          </a:stretch>
        </p:blipFill>
        <p:spPr>
          <a:xfrm>
            <a:off x="6402993" y="2020807"/>
            <a:ext cx="993520" cy="111730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 cstate="email"/>
          <a:srcRect l="13656" t="57035" r="23067" b="87"/>
          <a:stretch>
            <a:fillRect/>
          </a:stretch>
        </p:blipFill>
        <p:spPr>
          <a:xfrm>
            <a:off x="6402993" y="3733493"/>
            <a:ext cx="993520" cy="111730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00355" y="2233930"/>
            <a:ext cx="3702050" cy="20828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 cstate="email"/>
          <a:srcRect l="54" t="96" r="118" b="96"/>
          <a:stretch>
            <a:fillRect/>
          </a:stretch>
        </p:blipFill>
        <p:spPr>
          <a:xfrm>
            <a:off x="3650440" y="2233804"/>
            <a:ext cx="2736312" cy="396169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535" y="4427220"/>
            <a:ext cx="3644900" cy="20510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prestige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/>
          <p:cNvSpPr/>
          <p:nvPr/>
        </p:nvSpPr>
        <p:spPr>
          <a:xfrm>
            <a:off x="6456286" y="1659409"/>
            <a:ext cx="3464228" cy="253735"/>
          </a:xfrm>
          <a:prstGeom prst="rect">
            <a:avLst/>
          </a:prstGeom>
          <a:solidFill>
            <a:srgbClr val="C2FE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189188" y="1659409"/>
            <a:ext cx="2359555" cy="257655"/>
          </a:xfrm>
          <a:prstGeom prst="rect">
            <a:avLst/>
          </a:prstGeom>
          <a:solidFill>
            <a:srgbClr val="C2FE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1" cstate="email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5998817" y="3913805"/>
            <a:ext cx="5136766" cy="2593242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984134" y="3913804"/>
            <a:ext cx="4572000" cy="2593242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3943766" y="3576284"/>
            <a:ext cx="2202712" cy="598397"/>
          </a:xfrm>
          <a:prstGeom prst="rect">
            <a:avLst/>
          </a:prstGeom>
          <a:solidFill>
            <a:srgbClr val="C2FE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656012" y="586623"/>
            <a:ext cx="54722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kern="100" dirty="0">
                <a:solidFill>
                  <a:srgbClr val="2A2B2E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The Compensatory Effect of Nostalgia</a:t>
            </a:r>
            <a:endParaRPr lang="zh-CN" altLang="en-US" sz="2400" dirty="0">
              <a:latin typeface="Cambria" panose="020405030504060302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114760" y="1499037"/>
            <a:ext cx="3125974" cy="4564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kern="10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Emotional Regulation</a:t>
            </a:r>
            <a:endParaRPr lang="en-US" altLang="zh-CN" b="1" kern="1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114760" y="2020032"/>
            <a:ext cx="3038212" cy="12874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kern="1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blurred and distorted visuals</a:t>
            </a:r>
            <a:endParaRPr lang="en-US" altLang="zh-CN" kern="1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kern="1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soft, muted colors</a:t>
            </a:r>
            <a:endParaRPr lang="en-US" altLang="zh-CN" kern="1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kern="1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carefully chosen music</a:t>
            </a:r>
            <a:endParaRPr lang="en-US" altLang="zh-CN" kern="1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875666" y="3528351"/>
            <a:ext cx="236043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kern="100" dirty="0">
                <a:solidFill>
                  <a:srgbClr val="2A2B2E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help alleviate feelings of tension and stress</a:t>
            </a:r>
            <a:endParaRPr lang="zh-CN" altLang="en-US" dirty="0">
              <a:latin typeface="Cambria" panose="020405030504060302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392125" y="1521187"/>
            <a:ext cx="4153787" cy="4564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kern="10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Fulfilling the Need for Belonging</a:t>
            </a:r>
            <a:endParaRPr lang="en-US" altLang="zh-CN" b="1" kern="1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392126" y="2042182"/>
            <a:ext cx="5083308" cy="12874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kern="1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It fosters a sense of connection with others and with past moments of happiness, helping to ease dissatisfaction with present-day life.</a:t>
            </a:r>
            <a:endParaRPr lang="en-US" altLang="zh-CN" kern="1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文本框 5"/>
          <p:cNvSpPr txBox="1"/>
          <p:nvPr>
            <p:custDataLst>
              <p:tags r:id="rId5"/>
            </p:custDataLst>
          </p:nvPr>
        </p:nvSpPr>
        <p:spPr>
          <a:xfrm>
            <a:off x="2652852" y="-4817"/>
            <a:ext cx="993519" cy="125739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/>
          <a:lstStyle/>
          <a:p>
            <a:pPr>
              <a:lnSpc>
                <a:spcPct val="150000"/>
              </a:lnSpc>
              <a:spcAft>
                <a:spcPts val="150"/>
              </a:spcAft>
            </a:pPr>
            <a:r>
              <a:rPr lang="en-US" altLang="zh-CN" sz="6000" kern="100" dirty="0">
                <a:effectLst/>
                <a:latin typeface="A75" panose="02010600000000000000" pitchFamily="2" charset="-122"/>
                <a:ea typeface="A75" panose="02010600000000000000" pitchFamily="2" charset="-122"/>
                <a:cs typeface="ADLaM Display" panose="02010000000000000000" pitchFamily="2" charset="0"/>
              </a:rPr>
              <a:t>03</a:t>
            </a:r>
            <a:endParaRPr lang="zh-CN" altLang="zh-CN" sz="19900" dirty="0">
              <a:effectLst/>
              <a:latin typeface="A75" panose="02010600000000000000" pitchFamily="2" charset="-122"/>
              <a:ea typeface="A75" panose="02010600000000000000" pitchFamily="2" charset="-122"/>
              <a:cs typeface="ADLaM Display" panose="02010000000000000000" pitchFamily="2" charset="0"/>
            </a:endParaRPr>
          </a:p>
        </p:txBody>
      </p:sp>
      <p:cxnSp>
        <p:nvCxnSpPr>
          <p:cNvPr id="11" name="连接符: 曲线 10"/>
          <p:cNvCxnSpPr/>
          <p:nvPr/>
        </p:nvCxnSpPr>
        <p:spPr>
          <a:xfrm>
            <a:off x="3829860" y="2870591"/>
            <a:ext cx="646224" cy="535503"/>
          </a:xfrm>
          <a:prstGeom prst="curvedConnector3">
            <a:avLst>
              <a:gd name="adj1" fmla="val 149974"/>
            </a:avLst>
          </a:prstGeom>
          <a:ln w="1905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图片 16"/>
          <p:cNvPicPr>
            <a:picLocks noChangeAspect="1"/>
          </p:cNvPicPr>
          <p:nvPr/>
        </p:nvPicPr>
        <p:blipFill>
          <a:blip r:embed="rId6" cstate="email"/>
          <a:srcRect l="13656" t="57035" r="23067" b="87"/>
          <a:stretch>
            <a:fillRect/>
          </a:stretch>
        </p:blipFill>
        <p:spPr>
          <a:xfrm>
            <a:off x="443155" y="1053105"/>
            <a:ext cx="993520" cy="1117301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6" cstate="email"/>
          <a:srcRect l="13656" t="57035" r="23067" b="87"/>
          <a:stretch>
            <a:fillRect/>
          </a:stretch>
        </p:blipFill>
        <p:spPr>
          <a:xfrm>
            <a:off x="5720520" y="1103687"/>
            <a:ext cx="993520" cy="11173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  <p:tag name="KSO_WM_DIAGRAM_VIRTUALLY_FRAME" val="{&quot;height&quot;:368.36559055118107,&quot;left&quot;:50.45307086614173,&quot;top&quot;:137.1627559055118,&quot;width&quot;:829.001496062992}"/>
</p:tagLst>
</file>

<file path=ppt/tags/tag11.xml><?xml version="1.0" encoding="utf-8"?>
<p:tagLst xmlns:p="http://schemas.openxmlformats.org/presentationml/2006/main">
  <p:tag name="KSO_WM_BEAUTIFY_FLAG" val=""/>
  <p:tag name="KSO_WM_DIAGRAM_VIRTUALLY_FRAME" val="{&quot;height&quot;:368.36559055118107,&quot;left&quot;:50.45307086614173,&quot;top&quot;:137.1627559055118,&quot;width&quot;:829.001496062992}"/>
</p:tagLst>
</file>

<file path=ppt/tags/tag12.xml><?xml version="1.0" encoding="utf-8"?>
<p:tagLst xmlns:p="http://schemas.openxmlformats.org/presentationml/2006/main">
  <p:tag name="KSO_WM_BEAUTIFY_FLAG" val=""/>
  <p:tag name="KSO_WM_DIAGRAM_VIRTUALLY_FRAME" val="{&quot;height&quot;:368.36559055118107,&quot;left&quot;:50.45307086614173,&quot;top&quot;:137.1627559055118,&quot;width&quot;:829.001496062992}"/>
</p:tagLst>
</file>

<file path=ppt/tags/tag13.xml><?xml version="1.0" encoding="utf-8"?>
<p:tagLst xmlns:p="http://schemas.openxmlformats.org/presentationml/2006/main">
  <p:tag name="KSO_WM_DIAGRAM_VIRTUALLY_FRAME" val="{&quot;height&quot;:368.36559055118107,&quot;left&quot;:50.45307086614173,&quot;top&quot;:137.1627559055118,&quot;width&quot;:829.001496062992}"/>
</p:tagLst>
</file>

<file path=ppt/tags/tag14.xml><?xml version="1.0" encoding="utf-8"?>
<p:tagLst xmlns:p="http://schemas.openxmlformats.org/presentationml/2006/main">
  <p:tag name="KSO_WM_DIAGRAM_VIRTUALLY_FRAME" val="{&quot;height&quot;:368.36559055118107,&quot;left&quot;:50.45307086614173,&quot;top&quot;:137.1627559055118,&quot;width&quot;:829.001496062992}"/>
</p:tagLst>
</file>

<file path=ppt/tags/tag15.xml><?xml version="1.0" encoding="utf-8"?>
<p:tagLst xmlns:p="http://schemas.openxmlformats.org/presentationml/2006/main">
  <p:tag name="KSO_WM_DIAGRAM_VIRTUALLY_FRAME" val="{&quot;height&quot;:368.36559055118107,&quot;left&quot;:50.45307086614173,&quot;top&quot;:137.1627559055118,&quot;width&quot;:829.001496062992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PP_MARK_KEY" val="e216a88f-7aea-475f-88ad-0d7d50157ded"/>
  <p:tag name="COMMONDATA" val="eyJoZGlkIjoiOWUyM2ZjNTJjOWIwYzU2MGYzNzg3ZjZhN2VmNmMyOGMifQ=="/>
</p:tagLst>
</file>

<file path=ppt/tags/tag3.xml><?xml version="1.0" encoding="utf-8"?>
<p:tagLst xmlns:p="http://schemas.openxmlformats.org/presentationml/2006/main">
  <p:tag name="KSO_WM_DIAGRAM_VIRTUALLY_FRAME" val="{&quot;height&quot;:368.36559055118107,&quot;left&quot;:50.45307086614173,&quot;top&quot;:137.1627559055118,&quot;width&quot;:829.001496062992}"/>
</p:tagLst>
</file>

<file path=ppt/tags/tag4.xml><?xml version="1.0" encoding="utf-8"?>
<p:tagLst xmlns:p="http://schemas.openxmlformats.org/presentationml/2006/main">
  <p:tag name="KSO_WM_DIAGRAM_VIRTUALLY_FRAME" val="{&quot;height&quot;:368.36559055118107,&quot;left&quot;:50.45307086614173,&quot;top&quot;:137.1627559055118,&quot;width&quot;:829.001496062992}"/>
</p:tagLst>
</file>

<file path=ppt/tags/tag5.xml><?xml version="1.0" encoding="utf-8"?>
<p:tagLst xmlns:p="http://schemas.openxmlformats.org/presentationml/2006/main">
  <p:tag name="KSO_WM_DIAGRAM_VIRTUALLY_FRAME" val="{&quot;height&quot;:368.36559055118107,&quot;left&quot;:50.45307086614173,&quot;top&quot;:137.1627559055118,&quot;width&quot;:829.001496062992}"/>
</p:tagLst>
</file>

<file path=ppt/tags/tag6.xml><?xml version="1.0" encoding="utf-8"?>
<p:tagLst xmlns:p="http://schemas.openxmlformats.org/presentationml/2006/main">
  <p:tag name="KSO_WM_BEAUTIFY_FLAG" val=""/>
  <p:tag name="KSO_WM_DIAGRAM_VIRTUALLY_FRAME" val="{&quot;height&quot;:368.36559055118107,&quot;left&quot;:50.45307086614173,&quot;top&quot;:137.1627559055118,&quot;width&quot;:829.001496062992}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  <p:tag name="KSO_WM_DIAGRAM_VIRTUALLY_FRAME" val="{&quot;height&quot;:368.36559055118107,&quot;left&quot;:50.45307086614173,&quot;top&quot;:137.1627559055118,&quot;width&quot;:829.001496062992}"/>
</p:tagLst>
</file>

<file path=ppt/tags/tag9.xml><?xml version="1.0" encoding="utf-8"?>
<p:tagLst xmlns:p="http://schemas.openxmlformats.org/presentationml/2006/main">
  <p:tag name="KSO_WM_BEAUTIFY_FLAG" val=""/>
  <p:tag name="KSO_WM_DIAGRAM_VIRTUALLY_FRAME" val="{&quot;height&quot;:368.36559055118107,&quot;left&quot;:50.45307086614173,&quot;top&quot;:137.1627559055118,&quot;width&quot;:829.001496062992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AAF922">
            <a:alpha val="47000"/>
          </a:srgbClr>
        </a:solidFill>
        <a:ln>
          <a:noFill/>
        </a:ln>
      </a:spPr>
      <a:bodyPr rtlCol="0" anchor="ctr"/>
      <a:lstStyle>
        <a:defPPr algn="ctr">
          <a:defRPr dirty="0">
            <a:solidFill>
              <a:schemeClr val="tx1"/>
            </a:solidFill>
          </a:defRPr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3135</Words>
  <Application>WPS 演示</Application>
  <PresentationFormat>宽屏</PresentationFormat>
  <Paragraphs>137</Paragraphs>
  <Slides>16</Slides>
  <Notes>0</Notes>
  <HiddenSlides>0</HiddenSlides>
  <MMClips>2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31" baseType="lpstr">
      <vt:lpstr>Arial</vt:lpstr>
      <vt:lpstr>宋体</vt:lpstr>
      <vt:lpstr>Wingdings</vt:lpstr>
      <vt:lpstr>A75</vt:lpstr>
      <vt:lpstr>ADLaM Display</vt:lpstr>
      <vt:lpstr>Wide Latin</vt:lpstr>
      <vt:lpstr>Cambria</vt:lpstr>
      <vt:lpstr>A80</vt:lpstr>
      <vt:lpstr>Times New Roman</vt:lpstr>
      <vt:lpstr>微软雅黑</vt:lpstr>
      <vt:lpstr>Arial Unicode MS</vt:lpstr>
      <vt:lpstr>等线 Light</vt:lpstr>
      <vt:lpstr>等线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HUAWEI</dc:creator>
  <cp:lastModifiedBy>WPS_1569939917</cp:lastModifiedBy>
  <cp:revision>603</cp:revision>
  <dcterms:created xsi:type="dcterms:W3CDTF">2023-05-12T14:34:00Z</dcterms:created>
  <dcterms:modified xsi:type="dcterms:W3CDTF">2025-03-11T16:28:35Z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E8115211F8994CD4B83ED9A80A058F36_13</vt:lpwstr>
  </property>
  <property fmtid="{D5CDD505-2E9C-101B-9397-08002B2CF9AE}" pid="3" name="KSOProductBuildVer">
    <vt:lpwstr>2052-12.1.0.20305</vt:lpwstr>
  </property>
  <property fmtid="{D5CDD505-2E9C-101B-9397-08002B2CF9AE}" pid="4" name="NXPowerLiteLastOptimized">
    <vt:lpwstr>39457098</vt:lpwstr>
  </property>
  <property fmtid="{D5CDD505-2E9C-101B-9397-08002B2CF9AE}" pid="5" name="NXPowerLiteSettings">
    <vt:lpwstr>F7C0031C027800</vt:lpwstr>
  </property>
  <property fmtid="{D5CDD505-2E9C-101B-9397-08002B2CF9AE}" pid="6" name="NXPowerLiteVersion">
    <vt:lpwstr>D10.3.2</vt:lpwstr>
  </property>
</Properties>
</file>