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43" autoAdjust="0"/>
    <p:restoredTop sz="94648"/>
  </p:normalViewPr>
  <p:slideViewPr>
    <p:cSldViewPr snapToGrid="0">
      <p:cViewPr varScale="1">
        <p:scale>
          <a:sx n="107" d="100"/>
          <a:sy n="107" d="100"/>
        </p:scale>
        <p:origin x="7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79146A0-2571-B26A-4AB6-32FA4CB509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58B44143-7BAA-E51A-955A-FC9F48A98F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1FA6E45-D8A7-A390-3536-C1CF89239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B7BA2-26D6-FA4C-A530-EA85541EF04A}" type="datetimeFigureOut">
              <a:rPr kumimoji="1" lang="zh-CN" altLang="en-US" smtClean="0"/>
              <a:t>2022/10/12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6CCCB6C-65A6-7878-6535-58849173AC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B086CED-DA7B-2FED-6CD9-4675EFA9C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4B6B0-9831-F642-A2E2-D9A706A1946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904961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5C94B72-4FF4-8E2D-6291-DBC7ABB79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5FC91210-DC85-FDFE-CBA1-F68B14570F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75AE891-6E37-70A2-A507-CB8DD38746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B7BA2-26D6-FA4C-A530-EA85541EF04A}" type="datetimeFigureOut">
              <a:rPr kumimoji="1" lang="zh-CN" altLang="en-US" smtClean="0"/>
              <a:t>2022/10/12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A99CA4A-BB0A-3ACF-6396-5980D87D9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FA773F2-34D6-AEA2-8A8F-2BF448FD4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4B6B0-9831-F642-A2E2-D9A706A1946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786839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2FCC4276-D6C3-8878-5CE9-4842FFFC7A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77BB995A-0897-342D-4220-C786188104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8965B24-22E9-489E-404F-463C6B392C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B7BA2-26D6-FA4C-A530-EA85541EF04A}" type="datetimeFigureOut">
              <a:rPr kumimoji="1" lang="zh-CN" altLang="en-US" smtClean="0"/>
              <a:t>2022/10/12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BD43F87-9DE9-05EB-E1D5-926F74AB9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40C2AB2-6FB4-887D-D97F-F0DCFE466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4B6B0-9831-F642-A2E2-D9A706A1946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196610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C95A706-3488-42D2-E243-CFA33E4A75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9A655F6-1E79-D354-6D34-DC7AF19963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438123A-8CF3-6624-34D5-B510C7AE2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B7BA2-26D6-FA4C-A530-EA85541EF04A}" type="datetimeFigureOut">
              <a:rPr kumimoji="1" lang="zh-CN" altLang="en-US" smtClean="0"/>
              <a:t>2022/10/12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4F47D42-FCE5-7510-C570-2BF8B290E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8DCBB32-F73B-8EB1-2D60-2C1A6DD41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4B6B0-9831-F642-A2E2-D9A706A1946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509027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FB8CFFC-1591-8F04-2F8B-42F866022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E16E261-75DA-E4F4-7E35-6FCAE74426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3A3D020-E45D-B18A-A835-B23FA3647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B7BA2-26D6-FA4C-A530-EA85541EF04A}" type="datetimeFigureOut">
              <a:rPr kumimoji="1" lang="zh-CN" altLang="en-US" smtClean="0"/>
              <a:t>2022/10/12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8689E11-0E5D-BF1F-AA0E-0A09BB8CA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EDB26FB-7276-D1C9-AC25-08F42C683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4B6B0-9831-F642-A2E2-D9A706A1946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542296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58700A4-206C-6A7F-EEF0-718053A55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0918989-4ECC-34E1-EF40-C1F9F59456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24A6840-F5E6-8220-6213-55CC984906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0DCA25B-220F-18F9-D536-8DDFDC171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B7BA2-26D6-FA4C-A530-EA85541EF04A}" type="datetimeFigureOut">
              <a:rPr kumimoji="1" lang="zh-CN" altLang="en-US" smtClean="0"/>
              <a:t>2022/10/12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FDB5C97-9877-3651-987E-7497B2FE5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51F4F46-3536-6589-70CE-96E273468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4B6B0-9831-F642-A2E2-D9A706A1946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343796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03D66D9-1BC4-25CB-1ACD-5374F02650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FC66F71-0EA8-EE99-EF07-62C13C2C58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4E7ADD6A-9155-C7D0-B216-EEE62176D5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E3C7011C-B8D2-F233-2673-DCB0CEA74B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A26109FA-59C4-382C-C825-7E86FEE678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11632F32-6137-F348-20E2-A4BE087C3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B7BA2-26D6-FA4C-A530-EA85541EF04A}" type="datetimeFigureOut">
              <a:rPr kumimoji="1" lang="zh-CN" altLang="en-US" smtClean="0"/>
              <a:t>2022/10/12</a:t>
            </a:fld>
            <a:endParaRPr kumimoji="1"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61D33C6A-548F-739E-2E32-43BFEC3A4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C7125A69-93FB-C363-4C56-5A4FD5DD7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4B6B0-9831-F642-A2E2-D9A706A1946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92766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F68A7AF-6FE1-A3F0-C660-C40AC4AB1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AFA37696-F3BA-ED2C-B693-044106299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B7BA2-26D6-FA4C-A530-EA85541EF04A}" type="datetimeFigureOut">
              <a:rPr kumimoji="1" lang="zh-CN" altLang="en-US" smtClean="0"/>
              <a:t>2022/10/12</a:t>
            </a:fld>
            <a:endParaRPr kumimoji="1"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8CBEE2AC-E481-2FC2-7A0E-C04ACD37E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3A66CF40-6B6E-C704-D8D2-42D81301D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4B6B0-9831-F642-A2E2-D9A706A1946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907894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170D7AC2-983D-2A2C-6E25-BE67BEFA6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B7BA2-26D6-FA4C-A530-EA85541EF04A}" type="datetimeFigureOut">
              <a:rPr kumimoji="1" lang="zh-CN" altLang="en-US" smtClean="0"/>
              <a:t>2022/10/12</a:t>
            </a:fld>
            <a:endParaRPr kumimoji="1"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68BCBF47-E4A0-4C5D-31E4-8108AD2D3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5C8D4A3C-3BF7-9F10-B42F-F47BC2048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4B6B0-9831-F642-A2E2-D9A706A1946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605441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2328606-F584-E895-0145-D79CB11F69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9F44806-C7FF-8409-3A52-64AD0AD0C6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EE18A38A-B4C1-078A-80C3-B7F461C8BB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B9B15BF5-AB92-AB40-347A-57A514992C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B7BA2-26D6-FA4C-A530-EA85541EF04A}" type="datetimeFigureOut">
              <a:rPr kumimoji="1" lang="zh-CN" altLang="en-US" smtClean="0"/>
              <a:t>2022/10/12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C4E900C-BAD5-B457-70F2-C981A2F7B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8128DC5-4B24-B4E4-BF8C-230B7702B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4B6B0-9831-F642-A2E2-D9A706A1946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200447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A32F705-BF12-58F8-C5FB-0EC1763418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47A0E9DB-529E-E190-9B81-2720ACD054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0122C868-36E9-0988-EE74-5E25E27EB8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17E9BC6-D4A0-17E7-9236-44ACC14E2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B7BA2-26D6-FA4C-A530-EA85541EF04A}" type="datetimeFigureOut">
              <a:rPr kumimoji="1" lang="zh-CN" altLang="en-US" smtClean="0"/>
              <a:t>2022/10/12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785E5AD-73F7-9E46-CC01-DE8444808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4BB5881-B6ED-A13A-1879-271EAAFF8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4B6B0-9831-F642-A2E2-D9A706A1946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289331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8150FB89-D151-0AE4-AFE0-229555476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B0C016E-16D8-B44B-52CB-DA70A92C56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E108FFC-90F1-2E97-5633-A85D5088FB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B7BA2-26D6-FA4C-A530-EA85541EF04A}" type="datetimeFigureOut">
              <a:rPr kumimoji="1" lang="zh-CN" altLang="en-US" smtClean="0"/>
              <a:t>2022/10/12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F9811AA-D35F-691C-79CB-3FE57090A7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915742B-4727-8145-B77D-9F63046817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4B6B0-9831-F642-A2E2-D9A706A19469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008131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BFC0573-0F10-D595-14EF-534C06D27F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8000" y="1041400"/>
            <a:ext cx="9144000" cy="2387600"/>
          </a:xfrm>
        </p:spPr>
        <p:txBody>
          <a:bodyPr>
            <a:normAutofit/>
          </a:bodyPr>
          <a:lstStyle/>
          <a:p>
            <a:pPr algn="r"/>
            <a:r>
              <a:rPr lang="en" altLang="zh-CN" sz="6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Confucian Teaching Thoughts</a:t>
            </a:r>
            <a:endParaRPr kumimoji="1" lang="zh-CN" alt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7B5312A-6B74-5E26-EDDE-E49CE91D59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87457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文本框 3">
            <a:extLst>
              <a:ext uri="{FF2B5EF4-FFF2-40B4-BE49-F238E27FC236}">
                <a16:creationId xmlns:a16="http://schemas.microsoft.com/office/drawing/2014/main" id="{7A8090D9-E3F6-B5E9-FC91-DB0527FBE01F}"/>
              </a:ext>
            </a:extLst>
          </p:cNvPr>
          <p:cNvSpPr txBox="1"/>
          <p:nvPr/>
        </p:nvSpPr>
        <p:spPr>
          <a:xfrm>
            <a:off x="8763990" y="5657671"/>
            <a:ext cx="34280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Wu </a:t>
            </a:r>
            <a:r>
              <a:rPr kumimoji="1"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Xiaoli</a:t>
            </a:r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Wang </a:t>
            </a:r>
            <a:r>
              <a:rPr kumimoji="1"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Shibo</a:t>
            </a:r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2022 Japanese translation class, HUNNU</a:t>
            </a:r>
          </a:p>
          <a:p>
            <a:pPr algn="r"/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Oct.14th,2022</a:t>
            </a:r>
          </a:p>
        </p:txBody>
      </p:sp>
      <p:pic>
        <p:nvPicPr>
          <p:cNvPr id="3" name="Picture 2" descr="外国语学院">
            <a:extLst>
              <a:ext uri="{FF2B5EF4-FFF2-40B4-BE49-F238E27FC236}">
                <a16:creationId xmlns:a16="http://schemas.microsoft.com/office/drawing/2014/main" id="{B52EFCA1-99AC-105B-975D-6751F2FC54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33650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8182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70CF928-4645-EDB0-ACA8-CFF965B087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Confucius</a:t>
            </a:r>
            <a:endParaRPr kumimoji="1"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D6A9982-1349-C711-00A1-4B99CBF579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e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Confucius </a:t>
            </a:r>
            <a:r>
              <a:rPr kumimoji="1" lang="en" altLang="zh-C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(/</a:t>
            </a:r>
            <a:r>
              <a:rPr kumimoji="1" lang="en" altLang="zh-C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kənˈfjuːʃəs</a:t>
            </a:r>
            <a:r>
              <a:rPr kumimoji="1" lang="en" altLang="zh-C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 </a:t>
            </a:r>
            <a:r>
              <a:rPr kumimoji="1" lang="en" altLang="zh-C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kən</a:t>
            </a:r>
            <a:r>
              <a:rPr kumimoji="1" lang="en" altLang="zh-C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-FEW-</a:t>
            </a:r>
            <a:r>
              <a:rPr kumimoji="1" lang="en" altLang="zh-C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shəs</a:t>
            </a:r>
            <a:r>
              <a:rPr kumimoji="1" lang="en" altLang="zh-C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 Chinese: </a:t>
            </a:r>
            <a:r>
              <a:rPr kumimoji="1" lang="zh-CN" altLang="en-US" sz="2000" i="1" dirty="0"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孔夫子</a:t>
            </a:r>
            <a:r>
              <a:rPr kumimoji="1" lang="en-US" altLang="zh-C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 </a:t>
            </a:r>
            <a:r>
              <a:rPr kumimoji="1" lang="en" altLang="zh-C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pinyin: </a:t>
            </a:r>
            <a:r>
              <a:rPr kumimoji="1" lang="en" altLang="zh-C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Kǒng</a:t>
            </a:r>
            <a:r>
              <a:rPr kumimoji="1" lang="en" altLang="zh-C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1" lang="en" altLang="zh-C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Fūzǐ</a:t>
            </a:r>
            <a:r>
              <a:rPr kumimoji="1" lang="en" altLang="zh-C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"Master </a:t>
            </a:r>
            <a:r>
              <a:rPr kumimoji="1" lang="en" altLang="zh-C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Kǒng</a:t>
            </a:r>
            <a:r>
              <a:rPr kumimoji="1" lang="en" altLang="zh-C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"; or commonly </a:t>
            </a:r>
            <a:r>
              <a:rPr kumimoji="1" lang="zh-CN" altLang="en-US" sz="2000" i="1" dirty="0"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孔子</a:t>
            </a:r>
            <a:r>
              <a:rPr kumimoji="1" lang="en-US" altLang="zh-C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 </a:t>
            </a:r>
            <a:r>
              <a:rPr kumimoji="1" lang="en" altLang="zh-C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Kǒngzǐ</a:t>
            </a:r>
            <a:r>
              <a:rPr kumimoji="1" lang="en" altLang="zh-C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 c. 551 – c. 479 BCE) </a:t>
            </a:r>
            <a:r>
              <a:rPr kumimoji="1" lang="e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was a Chinese philosopher and politician of the Spring and Autumn period who is traditionally considered the paragon of Chinese sages. </a:t>
            </a:r>
          </a:p>
          <a:p>
            <a:r>
              <a:rPr kumimoji="1" lang="e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Confucius's teachings and philosophy underpin East Asian culture and society, remaining influential across China and East Asia to this day.</a:t>
            </a:r>
          </a:p>
          <a:p>
            <a:r>
              <a:rPr kumimoji="1" lang="e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Confucius's principles have commonality with Chinese tradition and belief. </a:t>
            </a:r>
            <a:endParaRPr kumimoji="1"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外国语学院">
            <a:extLst>
              <a:ext uri="{FF2B5EF4-FFF2-40B4-BE49-F238E27FC236}">
                <a16:creationId xmlns:a16="http://schemas.microsoft.com/office/drawing/2014/main" id="{139FD336-FF40-3A25-59A9-A586CFD0C1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33650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74533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9CD83A3-52AC-A04A-A1BF-E1A95F5F2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Philosophy of Confucius</a:t>
            </a:r>
            <a:endParaRPr kumimoji="1"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DB37021-E6D4-9680-DAFC-3AC490FEB1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“transmitter who invented nothing” </a:t>
            </a:r>
            <a:r>
              <a:rPr kumimoji="1" lang="en" altLang="zh-C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kumimoji="1" lang="zh-CN" altLang="en-US" sz="2000" i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“无为而治”</a:t>
            </a:r>
            <a:r>
              <a:rPr kumimoji="1" lang="en-US" altLang="zh-CN" sz="2000" i="1" dirty="0" err="1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wuweierzhi</a:t>
            </a:r>
            <a:r>
              <a:rPr kumimoji="1" lang="en-US" altLang="zh-CN" sz="2000" i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)</a:t>
            </a:r>
          </a:p>
          <a:p>
            <a:endParaRPr kumimoji="1" lang="zh-CN" altLang="en-US" i="1" dirty="0"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4" name="Picture 2" descr="外国语学院">
            <a:extLst>
              <a:ext uri="{FF2B5EF4-FFF2-40B4-BE49-F238E27FC236}">
                <a16:creationId xmlns:a16="http://schemas.microsoft.com/office/drawing/2014/main" id="{53B20827-4F49-BD5E-0C24-9603EE587A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33650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7C730570-1AFD-8039-C992-B3E3CA3023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8500" y="2724150"/>
            <a:ext cx="5715000" cy="140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969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366CF5B-59DC-02DA-9856-8B267C18B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Confucian Teaching Thoughts</a:t>
            </a:r>
            <a:endParaRPr kumimoji="1"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5F544D0-FAD0-5BE3-251F-EBDA260A6B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purpose of education : to cultivate loyal and patriotic gentlemen </a:t>
            </a:r>
            <a:r>
              <a:rPr kumimoji="1" lang="en" altLang="zh-C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kumimoji="1" lang="zh-CN" altLang="en" sz="2000" i="1" dirty="0"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</a:rPr>
              <a:t>忠君爱国</a:t>
            </a:r>
            <a:r>
              <a:rPr kumimoji="1" lang="en-US" altLang="zh-C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kumimoji="1" lang="en-US" altLang="zh-C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zhongjunaiguo</a:t>
            </a:r>
            <a:r>
              <a:rPr kumimoji="1" lang="en-US" altLang="zh-C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kumimoji="1" lang="en" altLang="zh-CN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kumimoji="1" lang="e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goal of education: the full development of the personality of the educated person; attainment of the state of freedom</a:t>
            </a:r>
          </a:p>
          <a:p>
            <a:r>
              <a:rPr kumimoji="1" lang="e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Teaching principles and methods (requirements for teachers): teaching according to the material, inspiration and guidance, learning and thinking together, gradual and orderly progress</a:t>
            </a:r>
          </a:p>
          <a:p>
            <a:r>
              <a:rPr kumimoji="1" lang="e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Teaching guidance (requirements for students): Be open-minded, apply what you learn, and persevere</a:t>
            </a:r>
          </a:p>
          <a:p>
            <a:endParaRPr kumimoji="1"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外国语学院">
            <a:extLst>
              <a:ext uri="{FF2B5EF4-FFF2-40B4-BE49-F238E27FC236}">
                <a16:creationId xmlns:a16="http://schemas.microsoft.com/office/drawing/2014/main" id="{13F513ED-07B0-DE78-38C9-53D6B83326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33650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045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81B499C-8239-DDC3-1D97-A1056D79D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Confucian Teaching Thoughts</a:t>
            </a:r>
            <a:endParaRPr kumimoji="1"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68D68C2-FA6E-8548-CBDF-4DF931B1FA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“teaching without social discrimination”</a:t>
            </a:r>
            <a:r>
              <a:rPr lang="zh-CN" altLang="zh-CN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zh-CN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“writing and acting faithfully” </a:t>
            </a:r>
            <a:r>
              <a:rPr lang="en-US" altLang="zh-CN" sz="2000" i="1" dirty="0">
                <a:effectLst/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(“</a:t>
            </a:r>
            <a:r>
              <a:rPr lang="zh-CN" altLang="zh-CN" sz="2000" i="1" dirty="0">
                <a:effectLst/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言必信，行必信</a:t>
            </a:r>
            <a:r>
              <a:rPr lang="en-US" altLang="zh-CN" sz="2000" i="1" dirty="0">
                <a:effectLst/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altLang="zh-CN" sz="20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0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zh-CN" sz="200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yanbixin,xingbixin</a:t>
            </a:r>
            <a:r>
              <a:rPr lang="en-US" altLang="zh-CN" sz="20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zh-CN" i="1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“teaching students according to their aptitude” </a:t>
            </a:r>
            <a:r>
              <a:rPr lang="en-US" altLang="zh-CN" sz="2000" i="1" dirty="0">
                <a:effectLst/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(“</a:t>
            </a:r>
            <a:r>
              <a:rPr lang="zh-CN" altLang="zh-CN" sz="2000" i="1" dirty="0">
                <a:effectLst/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因材施教</a:t>
            </a:r>
            <a:r>
              <a:rPr lang="en-US" altLang="zh-CN" sz="2000" i="1" dirty="0">
                <a:effectLst/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altLang="zh-CN" sz="20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zh-CN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yincaishijiao</a:t>
            </a:r>
            <a:r>
              <a:rPr lang="en-US" altLang="zh-C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altLang="zh-CN" i="1" dirty="0"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education should be aimed at training “</a:t>
            </a:r>
            <a:r>
              <a:rPr lang="en-US" altLang="zh-CN" dirty="0" err="1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shi</a:t>
            </a:r>
            <a:r>
              <a:rPr lang="en-US" altLang="zh-CN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” (qualities of a gentleman</a:t>
            </a:r>
            <a:r>
              <a:rPr lang="en-US" altLang="zh-CN" sz="2000" i="1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)(</a:t>
            </a:r>
            <a:r>
              <a:rPr lang="en-US" altLang="zh-CN" sz="2000" i="1" dirty="0">
                <a:effectLst/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CN" altLang="zh-CN" sz="2000" i="1" dirty="0">
                <a:effectLst/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士</a:t>
            </a:r>
            <a:r>
              <a:rPr lang="en-US" altLang="zh-CN" sz="2000" i="1" dirty="0">
                <a:effectLst/>
                <a:latin typeface="SimSun" panose="02010600030101010101" pitchFamily="2" charset="-122"/>
                <a:ea typeface="SimSun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en-US" altLang="zh-CN" sz="2000" i="1" dirty="0" err="1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shi</a:t>
            </a:r>
            <a:r>
              <a:rPr lang="en-US" altLang="zh-CN" sz="2000" i="1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)</a:t>
            </a:r>
            <a:endParaRPr kumimoji="1" lang="zh-CN" altLang="en-US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外国语学院">
            <a:extLst>
              <a:ext uri="{FF2B5EF4-FFF2-40B4-BE49-F238E27FC236}">
                <a16:creationId xmlns:a16="http://schemas.microsoft.com/office/drawing/2014/main" id="{100AB36A-F5CC-3DEC-9A84-E7EB7972C0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33650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73178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圆角 4">
            <a:extLst>
              <a:ext uri="{FF2B5EF4-FFF2-40B4-BE49-F238E27FC236}">
                <a16:creationId xmlns:a16="http://schemas.microsoft.com/office/drawing/2014/main" id="{210312C1-4189-0453-C695-2CFD0249620F}"/>
              </a:ext>
            </a:extLst>
          </p:cNvPr>
          <p:cNvSpPr/>
          <p:nvPr/>
        </p:nvSpPr>
        <p:spPr>
          <a:xfrm>
            <a:off x="1653988" y="2144804"/>
            <a:ext cx="8884024" cy="1640541"/>
          </a:xfrm>
          <a:prstGeom prst="roundRect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4CC0FC38-F871-F595-9FA5-F81CBEE2CA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501152"/>
            <a:ext cx="9144000" cy="927847"/>
          </a:xfrm>
        </p:spPr>
        <p:txBody>
          <a:bodyPr/>
          <a:lstStyle/>
          <a:p>
            <a:r>
              <a:rPr kumimoji="1" lang="en-US" altLang="zh-CN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Thanks for your listening</a:t>
            </a:r>
            <a:endParaRPr kumimoji="1" lang="zh-CN" altLang="en-US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外国语学院">
            <a:extLst>
              <a:ext uri="{FF2B5EF4-FFF2-40B4-BE49-F238E27FC236}">
                <a16:creationId xmlns:a16="http://schemas.microsoft.com/office/drawing/2014/main" id="{42E05430-895D-F96A-39B7-D8F36B04BE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33650" cy="37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4944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277</Words>
  <Application>Microsoft Office PowerPoint</Application>
  <PresentationFormat>宽屏</PresentationFormat>
  <Paragraphs>20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2" baseType="lpstr">
      <vt:lpstr>等线</vt:lpstr>
      <vt:lpstr>等线 Light</vt:lpstr>
      <vt:lpstr>SimSun</vt:lpstr>
      <vt:lpstr>Arial</vt:lpstr>
      <vt:lpstr>Times New Roman</vt:lpstr>
      <vt:lpstr>Office 主题​​</vt:lpstr>
      <vt:lpstr>Confucian Teaching Thoughts</vt:lpstr>
      <vt:lpstr>Confucius</vt:lpstr>
      <vt:lpstr>Philosophy of Confucius</vt:lpstr>
      <vt:lpstr>Confucian Teaching Thoughts</vt:lpstr>
      <vt:lpstr>Confucian Teaching Thoughts</vt:lpstr>
      <vt:lpstr>Thanks for your listening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Confucian Teaching Thoughts</dc:title>
  <dc:creator>汪 世博</dc:creator>
  <cp:lastModifiedBy>汪世博</cp:lastModifiedBy>
  <cp:revision>6</cp:revision>
  <dcterms:created xsi:type="dcterms:W3CDTF">2022-10-12T08:34:59Z</dcterms:created>
  <dcterms:modified xsi:type="dcterms:W3CDTF">2022-10-12T12:45:27Z</dcterms:modified>
</cp:coreProperties>
</file>