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Source Han Serif SC Regular" panose="02020900000000000000" charset="-122"/>
      <p:bold r:id="rId25"/>
    </p:embeddedFont>
    <p:embeddedFont>
      <p:font typeface="Source Han Serif SC Bold" panose="02020700000000000000" charset="-122"/>
      <p:bold r:id="rId26"/>
    </p:embeddedFont>
    <p:embeddedFont>
      <p:font typeface="Source Han Sans CN Bold" panose="020B0500000000000000" charset="-122"/>
      <p:regular r:id="rId27"/>
    </p:embeddedFont>
    <p:embeddedFont>
      <p:font typeface="Source Han Sans" panose="020B0500000000000000" charset="-122"/>
      <p:regular r:id="rId28"/>
    </p:embeddedFont>
    <p:embeddedFont>
      <p:font typeface="OPPOSans H" panose="00020600040101010101" charset="-122"/>
      <p:regular r:id="rId29"/>
    </p:embeddedFont>
    <p:embeddedFont>
      <p:font typeface="OPPOSans B" panose="00020600040101010101" charset="-122"/>
      <p:regular r:id="rId30"/>
    </p:embeddedFont>
    <p:embeddedFont>
      <p:font typeface="等线" panose="02010600030101010101" charset="-122"/>
      <p:regular r:id="rId31"/>
    </p:embeddedFont>
    <p:embeddedFont>
      <p:font typeface="等线 Light" panose="02010600030101010101" charset="-122"/>
      <p:regular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47.xml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kumimoji="1" lang="en-US" altLang="zh-CN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  <a:sym typeface="+mn-ea"/>
              </a:rPr>
              <a:t>翻译诗歌需保留韵律和意境，如李白《静夜思》“床前明月光”译为“Before my bed lies moonlight”，虽未押韵，但意境相近。
小说翻译要体现作者文风，如翻译《简·爱》中简的坚韧，译文需用坚定语气，如“我爱简·爱”译为“I love Jane Eyre”。</a:t>
            </a:r>
            <a:endParaRPr kumimoji="1" lang="zh-CN" altLang="en-US"/>
          </a:p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31.xml"/><Relationship Id="rId20" Type="http://schemas.openxmlformats.org/officeDocument/2006/relationships/tags" Target="../tags/tag30.xml"/><Relationship Id="rId2" Type="http://schemas.openxmlformats.org/officeDocument/2006/relationships/tags" Target="../tags/tag12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-27305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224570">
            <a:off x="-4181970" y="-216620"/>
            <a:ext cx="7306837" cy="7306837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49000">
                <a:schemeClr val="accent2">
                  <a:alpha val="0"/>
                </a:schemeClr>
              </a:gs>
              <a:gs pos="100000">
                <a:schemeClr val="accent2">
                  <a:alpha val="34000"/>
                </a:schemeClr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0" y="0"/>
            <a:ext cx="790575" cy="79057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0" y="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94575" y="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0" y="394575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94575" y="394575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8100000">
            <a:off x="7865481" y="-2242190"/>
            <a:ext cx="7306837" cy="7306837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alpha val="31000"/>
                </a:schemeClr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700000">
            <a:off x="10042095" y="582165"/>
            <a:ext cx="1694100" cy="1694100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2">
              <a:alpha val="64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11796000" y="6067425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11401425" y="646200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796000" y="646200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60400" y="1845486"/>
            <a:ext cx="5861707" cy="26434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300">
                <a:ln w="12700">
                  <a:noFill/>
                </a:ln>
                <a:solidFill>
                  <a:srgbClr val="422A1D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翻译</a:t>
            </a:r>
            <a:r>
              <a:rPr kumimoji="1" lang="en-US" altLang="zh-CN" sz="4300">
                <a:ln w="12700">
                  <a:noFill/>
                </a:ln>
                <a:solidFill>
                  <a:srgbClr val="422A1D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对等理论</a:t>
            </a:r>
            <a:r>
              <a:rPr kumimoji="1" lang="zh-CN" altLang="en-US" sz="4300">
                <a:ln w="12700">
                  <a:noFill/>
                </a:ln>
                <a:solidFill>
                  <a:srgbClr val="422A1D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：</a:t>
            </a:r>
            <a:endParaRPr kumimoji="1" lang="zh-CN" altLang="en-US" sz="4300">
              <a:ln w="12700">
                <a:noFill/>
              </a:ln>
              <a:solidFill>
                <a:srgbClr val="422A1D">
                  <a:alpha val="100000"/>
                </a:srgbClr>
              </a:solidFill>
              <a:latin typeface="Source Han Serif SC Regular" panose="02020900000000000000" charset="-122"/>
              <a:ea typeface="Source Han Serif SC Regular" panose="02020900000000000000" charset="-122"/>
              <a:cs typeface="Source Han Serif SC Regular" panose="02020900000000000000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endParaRPr kumimoji="1" lang="zh-CN" altLang="en-US" sz="4300">
              <a:ln w="12700">
                <a:noFill/>
              </a:ln>
              <a:solidFill>
                <a:srgbClr val="422A1D">
                  <a:alpha val="100000"/>
                </a:srgbClr>
              </a:solidFill>
              <a:latin typeface="Times New Roman" panose="02020603050405020304" charset="0"/>
              <a:ea typeface="Source Han Serif SC Regular" panose="02020900000000000000" charset="-122"/>
              <a:cs typeface="Times New Roman" panose="02020603050405020304" charset="0"/>
            </a:endParaRPr>
          </a:p>
        </p:txBody>
      </p:sp>
      <p:sp>
        <p:nvSpPr>
          <p:cNvPr id="27" name="标题 1"/>
          <p:cNvSpPr txBox="1"/>
          <p:nvPr>
            <p:custDataLst>
              <p:tags r:id="rId2"/>
            </p:custDataLst>
          </p:nvPr>
        </p:nvSpPr>
        <p:spPr>
          <a:xfrm>
            <a:off x="2634658" y="5254425"/>
            <a:ext cx="2546430" cy="5903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>
            <p:custDataLst>
              <p:tags r:id="rId3"/>
            </p:custDataLst>
          </p:nvPr>
        </p:nvSpPr>
        <p:spPr>
          <a:xfrm>
            <a:off x="666961" y="5254425"/>
            <a:ext cx="2546430" cy="5903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9050" cap="sq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miter/>
          </a:ln>
          <a:effectLst>
            <a:outerShdw blurRad="139700" dist="38100" dir="2700000" algn="tl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>
            <p:custDataLst>
              <p:tags r:id="rId4"/>
            </p:custDataLst>
          </p:nvPr>
        </p:nvSpPr>
        <p:spPr>
          <a:xfrm>
            <a:off x="767080" y="5301615"/>
            <a:ext cx="2606040" cy="4057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汇报人：XuX</a:t>
            </a:r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uanlin</a:t>
            </a:r>
            <a:endParaRPr kumimoji="1" lang="en-US" altLang="zh-CN" sz="18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erif SC Regular" panose="02020900000000000000" charset="-122"/>
              <a:ea typeface="Source Han Serif SC Regular" panose="02020900000000000000" charset="-122"/>
              <a:cs typeface="Source Han Serif SC Regular" panose="02020900000000000000" charset="-122"/>
            </a:endParaRPr>
          </a:p>
        </p:txBody>
      </p:sp>
      <p:sp>
        <p:nvSpPr>
          <p:cNvPr id="30" name="标题 1"/>
          <p:cNvSpPr txBox="1"/>
          <p:nvPr>
            <p:custDataLst>
              <p:tags r:id="rId5"/>
            </p:custDataLst>
          </p:nvPr>
        </p:nvSpPr>
        <p:spPr>
          <a:xfrm>
            <a:off x="3350123" y="5346852"/>
            <a:ext cx="2351341" cy="4054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时间：2025.4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2700000">
            <a:off x="843415" y="5805435"/>
            <a:ext cx="855736" cy="872104"/>
          </a:xfrm>
          <a:custGeom>
            <a:avLst/>
            <a:gdLst>
              <a:gd name="connsiteX0" fmla="*/ 1 w 855736"/>
              <a:gd name="connsiteY0" fmla="*/ 667040 h 872104"/>
              <a:gd name="connsiteX1" fmla="*/ 51359 w 855736"/>
              <a:gd name="connsiteY1" fmla="*/ 667040 h 872104"/>
              <a:gd name="connsiteX2" fmla="*/ 101675 w 855736"/>
              <a:gd name="connsiteY2" fmla="*/ 708048 h 872104"/>
              <a:gd name="connsiteX3" fmla="*/ 102574 w 855736"/>
              <a:gd name="connsiteY3" fmla="*/ 716966 h 872104"/>
              <a:gd name="connsiteX4" fmla="*/ 103390 w 855736"/>
              <a:gd name="connsiteY4" fmla="*/ 708873 h 872104"/>
              <a:gd name="connsiteX5" fmla="*/ 153706 w 855736"/>
              <a:gd name="connsiteY5" fmla="*/ 667865 h 872104"/>
              <a:gd name="connsiteX6" fmla="*/ 205064 w 855736"/>
              <a:gd name="connsiteY6" fmla="*/ 667865 h 872104"/>
              <a:gd name="connsiteX7" fmla="*/ 205064 w 855736"/>
              <a:gd name="connsiteY7" fmla="*/ 719224 h 872104"/>
              <a:gd name="connsiteX8" fmla="*/ 164056 w 855736"/>
              <a:gd name="connsiteY8" fmla="*/ 769540 h 872104"/>
              <a:gd name="connsiteX9" fmla="*/ 163277 w 855736"/>
              <a:gd name="connsiteY9" fmla="*/ 769618 h 872104"/>
              <a:gd name="connsiteX10" fmla="*/ 172871 w 855736"/>
              <a:gd name="connsiteY10" fmla="*/ 772596 h 872104"/>
              <a:gd name="connsiteX11" fmla="*/ 204239 w 855736"/>
              <a:gd name="connsiteY11" fmla="*/ 819919 h 872104"/>
              <a:gd name="connsiteX12" fmla="*/ 204239 w 855736"/>
              <a:gd name="connsiteY12" fmla="*/ 871278 h 872104"/>
              <a:gd name="connsiteX13" fmla="*/ 152880 w 855736"/>
              <a:gd name="connsiteY13" fmla="*/ 871278 h 872104"/>
              <a:gd name="connsiteX14" fmla="*/ 105557 w 855736"/>
              <a:gd name="connsiteY14" fmla="*/ 839911 h 872104"/>
              <a:gd name="connsiteX15" fmla="*/ 102579 w 855736"/>
              <a:gd name="connsiteY15" fmla="*/ 830317 h 872104"/>
              <a:gd name="connsiteX16" fmla="*/ 102500 w 855736"/>
              <a:gd name="connsiteY16" fmla="*/ 831095 h 872104"/>
              <a:gd name="connsiteX17" fmla="*/ 52185 w 855736"/>
              <a:gd name="connsiteY17" fmla="*/ 872104 h 872104"/>
              <a:gd name="connsiteX18" fmla="*/ 826 w 855736"/>
              <a:gd name="connsiteY18" fmla="*/ 872104 h 872104"/>
              <a:gd name="connsiteX19" fmla="*/ 826 w 855736"/>
              <a:gd name="connsiteY19" fmla="*/ 820745 h 872104"/>
              <a:gd name="connsiteX20" fmla="*/ 41834 w 855736"/>
              <a:gd name="connsiteY20" fmla="*/ 770429 h 872104"/>
              <a:gd name="connsiteX21" fmla="*/ 49927 w 855736"/>
              <a:gd name="connsiteY21" fmla="*/ 769613 h 872104"/>
              <a:gd name="connsiteX22" fmla="*/ 41009 w 855736"/>
              <a:gd name="connsiteY22" fmla="*/ 768714 h 872104"/>
              <a:gd name="connsiteX23" fmla="*/ 0 w 855736"/>
              <a:gd name="connsiteY23" fmla="*/ 718399 h 872104"/>
              <a:gd name="connsiteX24" fmla="*/ 650672 w 855736"/>
              <a:gd name="connsiteY24" fmla="*/ 0 h 872104"/>
              <a:gd name="connsiteX25" fmla="*/ 702030 w 855736"/>
              <a:gd name="connsiteY25" fmla="*/ 0 h 872104"/>
              <a:gd name="connsiteX26" fmla="*/ 752346 w 855736"/>
              <a:gd name="connsiteY26" fmla="*/ 41009 h 872104"/>
              <a:gd name="connsiteX27" fmla="*/ 753245 w 855736"/>
              <a:gd name="connsiteY27" fmla="*/ 49927 h 872104"/>
              <a:gd name="connsiteX28" fmla="*/ 754061 w 855736"/>
              <a:gd name="connsiteY28" fmla="*/ 41834 h 872104"/>
              <a:gd name="connsiteX29" fmla="*/ 804377 w 855736"/>
              <a:gd name="connsiteY29" fmla="*/ 826 h 872104"/>
              <a:gd name="connsiteX30" fmla="*/ 855736 w 855736"/>
              <a:gd name="connsiteY30" fmla="*/ 826 h 872104"/>
              <a:gd name="connsiteX31" fmla="*/ 855736 w 855736"/>
              <a:gd name="connsiteY31" fmla="*/ 52185 h 872104"/>
              <a:gd name="connsiteX32" fmla="*/ 814727 w 855736"/>
              <a:gd name="connsiteY32" fmla="*/ 102500 h 872104"/>
              <a:gd name="connsiteX33" fmla="*/ 813948 w 855736"/>
              <a:gd name="connsiteY33" fmla="*/ 102579 h 872104"/>
              <a:gd name="connsiteX34" fmla="*/ 823543 w 855736"/>
              <a:gd name="connsiteY34" fmla="*/ 105557 h 872104"/>
              <a:gd name="connsiteX35" fmla="*/ 854910 w 855736"/>
              <a:gd name="connsiteY35" fmla="*/ 152880 h 872104"/>
              <a:gd name="connsiteX36" fmla="*/ 854910 w 855736"/>
              <a:gd name="connsiteY36" fmla="*/ 204239 h 872104"/>
              <a:gd name="connsiteX37" fmla="*/ 803551 w 855736"/>
              <a:gd name="connsiteY37" fmla="*/ 204239 h 872104"/>
              <a:gd name="connsiteX38" fmla="*/ 756228 w 855736"/>
              <a:gd name="connsiteY38" fmla="*/ 172871 h 872104"/>
              <a:gd name="connsiteX39" fmla="*/ 753250 w 855736"/>
              <a:gd name="connsiteY39" fmla="*/ 163277 h 872104"/>
              <a:gd name="connsiteX40" fmla="*/ 753172 w 855736"/>
              <a:gd name="connsiteY40" fmla="*/ 164056 h 872104"/>
              <a:gd name="connsiteX41" fmla="*/ 702856 w 855736"/>
              <a:gd name="connsiteY41" fmla="*/ 205064 h 872104"/>
              <a:gd name="connsiteX42" fmla="*/ 651497 w 855736"/>
              <a:gd name="connsiteY42" fmla="*/ 205064 h 872104"/>
              <a:gd name="connsiteX43" fmla="*/ 651497 w 855736"/>
              <a:gd name="connsiteY43" fmla="*/ 153706 h 872104"/>
              <a:gd name="connsiteX44" fmla="*/ 692505 w 855736"/>
              <a:gd name="connsiteY44" fmla="*/ 103390 h 872104"/>
              <a:gd name="connsiteX45" fmla="*/ 700598 w 855736"/>
              <a:gd name="connsiteY45" fmla="*/ 102574 h 872104"/>
              <a:gd name="connsiteX46" fmla="*/ 691680 w 855736"/>
              <a:gd name="connsiteY46" fmla="*/ 101675 h 872104"/>
              <a:gd name="connsiteX47" fmla="*/ 650672 w 855736"/>
              <a:gd name="connsiteY47" fmla="*/ 51359 h 872104"/>
              <a:gd name="connsiteX48" fmla="*/ 321244 w 855736"/>
              <a:gd name="connsiteY48" fmla="*/ 329428 h 872104"/>
              <a:gd name="connsiteX49" fmla="*/ 372603 w 855736"/>
              <a:gd name="connsiteY49" fmla="*/ 329428 h 872104"/>
              <a:gd name="connsiteX50" fmla="*/ 422919 w 855736"/>
              <a:gd name="connsiteY50" fmla="*/ 370436 h 872104"/>
              <a:gd name="connsiteX51" fmla="*/ 423817 w 855736"/>
              <a:gd name="connsiteY51" fmla="*/ 379354 h 872104"/>
              <a:gd name="connsiteX52" fmla="*/ 424633 w 855736"/>
              <a:gd name="connsiteY52" fmla="*/ 371262 h 872104"/>
              <a:gd name="connsiteX53" fmla="*/ 474949 w 855736"/>
              <a:gd name="connsiteY53" fmla="*/ 330253 h 872104"/>
              <a:gd name="connsiteX54" fmla="*/ 526308 w 855736"/>
              <a:gd name="connsiteY54" fmla="*/ 330253 h 872104"/>
              <a:gd name="connsiteX55" fmla="*/ 526308 w 855736"/>
              <a:gd name="connsiteY55" fmla="*/ 381612 h 872104"/>
              <a:gd name="connsiteX56" fmla="*/ 485300 w 855736"/>
              <a:gd name="connsiteY56" fmla="*/ 431928 h 872104"/>
              <a:gd name="connsiteX57" fmla="*/ 484521 w 855736"/>
              <a:gd name="connsiteY57" fmla="*/ 432007 h 872104"/>
              <a:gd name="connsiteX58" fmla="*/ 494115 w 855736"/>
              <a:gd name="connsiteY58" fmla="*/ 434985 h 872104"/>
              <a:gd name="connsiteX59" fmla="*/ 525483 w 855736"/>
              <a:gd name="connsiteY59" fmla="*/ 482308 h 872104"/>
              <a:gd name="connsiteX60" fmla="*/ 525483 w 855736"/>
              <a:gd name="connsiteY60" fmla="*/ 533667 h 872104"/>
              <a:gd name="connsiteX61" fmla="*/ 474124 w 855736"/>
              <a:gd name="connsiteY61" fmla="*/ 533667 h 872104"/>
              <a:gd name="connsiteX62" fmla="*/ 426801 w 855736"/>
              <a:gd name="connsiteY62" fmla="*/ 502299 h 872104"/>
              <a:gd name="connsiteX63" fmla="*/ 423823 w 855736"/>
              <a:gd name="connsiteY63" fmla="*/ 492705 h 872104"/>
              <a:gd name="connsiteX64" fmla="*/ 423744 w 855736"/>
              <a:gd name="connsiteY64" fmla="*/ 493484 h 872104"/>
              <a:gd name="connsiteX65" fmla="*/ 373428 w 855736"/>
              <a:gd name="connsiteY65" fmla="*/ 534492 h 872104"/>
              <a:gd name="connsiteX66" fmla="*/ 322069 w 855736"/>
              <a:gd name="connsiteY66" fmla="*/ 534492 h 872104"/>
              <a:gd name="connsiteX67" fmla="*/ 322069 w 855736"/>
              <a:gd name="connsiteY67" fmla="*/ 483133 h 872104"/>
              <a:gd name="connsiteX68" fmla="*/ 363078 w 855736"/>
              <a:gd name="connsiteY68" fmla="*/ 432817 h 872104"/>
              <a:gd name="connsiteX69" fmla="*/ 371170 w 855736"/>
              <a:gd name="connsiteY69" fmla="*/ 432001 h 872104"/>
              <a:gd name="connsiteX70" fmla="*/ 362252 w 855736"/>
              <a:gd name="connsiteY70" fmla="*/ 431103 h 872104"/>
              <a:gd name="connsiteX71" fmla="*/ 321244 w 855736"/>
              <a:gd name="connsiteY71" fmla="*/ 380787 h 872104"/>
            </a:gdLst>
            <a:ahLst/>
            <a:cxnLst/>
            <a:rect l="l" t="t" r="r" b="b"/>
            <a:pathLst>
              <a:path w="855736" h="872104">
                <a:moveTo>
                  <a:pt x="1" y="667040"/>
                </a:moveTo>
                <a:lnTo>
                  <a:pt x="51359" y="667040"/>
                </a:lnTo>
                <a:cubicBezTo>
                  <a:pt x="76179" y="667040"/>
                  <a:pt x="96886" y="684645"/>
                  <a:pt x="101675" y="708048"/>
                </a:cubicBezTo>
                <a:lnTo>
                  <a:pt x="102574" y="716966"/>
                </a:lnTo>
                <a:lnTo>
                  <a:pt x="103390" y="708873"/>
                </a:lnTo>
                <a:cubicBezTo>
                  <a:pt x="108179" y="685470"/>
                  <a:pt x="128886" y="667865"/>
                  <a:pt x="153706" y="667865"/>
                </a:cubicBezTo>
                <a:lnTo>
                  <a:pt x="205064" y="667865"/>
                </a:lnTo>
                <a:lnTo>
                  <a:pt x="205064" y="719224"/>
                </a:lnTo>
                <a:cubicBezTo>
                  <a:pt x="205065" y="744043"/>
                  <a:pt x="187459" y="764751"/>
                  <a:pt x="164056" y="769540"/>
                </a:cubicBezTo>
                <a:lnTo>
                  <a:pt x="163277" y="769618"/>
                </a:lnTo>
                <a:lnTo>
                  <a:pt x="172871" y="772596"/>
                </a:lnTo>
                <a:cubicBezTo>
                  <a:pt x="191305" y="780393"/>
                  <a:pt x="204239" y="798646"/>
                  <a:pt x="204239" y="819919"/>
                </a:cubicBezTo>
                <a:lnTo>
                  <a:pt x="204239" y="871278"/>
                </a:lnTo>
                <a:lnTo>
                  <a:pt x="152880" y="871278"/>
                </a:lnTo>
                <a:cubicBezTo>
                  <a:pt x="131607" y="871278"/>
                  <a:pt x="113354" y="858344"/>
                  <a:pt x="105557" y="839911"/>
                </a:cubicBezTo>
                <a:lnTo>
                  <a:pt x="102579" y="830317"/>
                </a:lnTo>
                <a:lnTo>
                  <a:pt x="102500" y="831095"/>
                </a:lnTo>
                <a:cubicBezTo>
                  <a:pt x="97711" y="854499"/>
                  <a:pt x="77004" y="872104"/>
                  <a:pt x="52185" y="872104"/>
                </a:cubicBezTo>
                <a:lnTo>
                  <a:pt x="826" y="872104"/>
                </a:lnTo>
                <a:lnTo>
                  <a:pt x="826" y="820745"/>
                </a:lnTo>
                <a:cubicBezTo>
                  <a:pt x="826" y="795925"/>
                  <a:pt x="18431" y="775218"/>
                  <a:pt x="41834" y="770429"/>
                </a:cubicBezTo>
                <a:lnTo>
                  <a:pt x="49927" y="769613"/>
                </a:lnTo>
                <a:lnTo>
                  <a:pt x="41009" y="768714"/>
                </a:lnTo>
                <a:cubicBezTo>
                  <a:pt x="17605" y="763925"/>
                  <a:pt x="0" y="743218"/>
                  <a:pt x="0" y="718399"/>
                </a:cubicBezTo>
                <a:close/>
                <a:moveTo>
                  <a:pt x="650672" y="0"/>
                </a:moveTo>
                <a:lnTo>
                  <a:pt x="702030" y="0"/>
                </a:lnTo>
                <a:cubicBezTo>
                  <a:pt x="726850" y="0"/>
                  <a:pt x="747557" y="17605"/>
                  <a:pt x="752346" y="41009"/>
                </a:cubicBezTo>
                <a:lnTo>
                  <a:pt x="753245" y="49927"/>
                </a:lnTo>
                <a:lnTo>
                  <a:pt x="754061" y="41834"/>
                </a:lnTo>
                <a:cubicBezTo>
                  <a:pt x="758850" y="18431"/>
                  <a:pt x="779557" y="826"/>
                  <a:pt x="804377" y="826"/>
                </a:cubicBezTo>
                <a:lnTo>
                  <a:pt x="855736" y="826"/>
                </a:lnTo>
                <a:lnTo>
                  <a:pt x="855736" y="52185"/>
                </a:lnTo>
                <a:cubicBezTo>
                  <a:pt x="855736" y="77004"/>
                  <a:pt x="838131" y="97711"/>
                  <a:pt x="814727" y="102500"/>
                </a:cubicBezTo>
                <a:lnTo>
                  <a:pt x="813948" y="102579"/>
                </a:lnTo>
                <a:lnTo>
                  <a:pt x="823543" y="105557"/>
                </a:lnTo>
                <a:cubicBezTo>
                  <a:pt x="841976" y="113354"/>
                  <a:pt x="854910" y="131606"/>
                  <a:pt x="854910" y="152880"/>
                </a:cubicBezTo>
                <a:lnTo>
                  <a:pt x="854910" y="204239"/>
                </a:lnTo>
                <a:lnTo>
                  <a:pt x="803551" y="204239"/>
                </a:lnTo>
                <a:cubicBezTo>
                  <a:pt x="782278" y="204239"/>
                  <a:pt x="764025" y="191305"/>
                  <a:pt x="756228" y="172871"/>
                </a:cubicBezTo>
                <a:lnTo>
                  <a:pt x="753250" y="163277"/>
                </a:lnTo>
                <a:lnTo>
                  <a:pt x="753172" y="164056"/>
                </a:lnTo>
                <a:cubicBezTo>
                  <a:pt x="748383" y="187459"/>
                  <a:pt x="727675" y="205065"/>
                  <a:pt x="702856" y="205064"/>
                </a:cubicBezTo>
                <a:lnTo>
                  <a:pt x="651497" y="205064"/>
                </a:lnTo>
                <a:lnTo>
                  <a:pt x="651497" y="153706"/>
                </a:lnTo>
                <a:cubicBezTo>
                  <a:pt x="651497" y="128886"/>
                  <a:pt x="669102" y="108179"/>
                  <a:pt x="692505" y="103390"/>
                </a:cubicBezTo>
                <a:lnTo>
                  <a:pt x="700598" y="102574"/>
                </a:lnTo>
                <a:lnTo>
                  <a:pt x="691680" y="101675"/>
                </a:lnTo>
                <a:cubicBezTo>
                  <a:pt x="668277" y="96886"/>
                  <a:pt x="650672" y="76179"/>
                  <a:pt x="650672" y="51359"/>
                </a:cubicBezTo>
                <a:close/>
                <a:moveTo>
                  <a:pt x="321244" y="329428"/>
                </a:moveTo>
                <a:lnTo>
                  <a:pt x="372603" y="329428"/>
                </a:lnTo>
                <a:cubicBezTo>
                  <a:pt x="397422" y="329428"/>
                  <a:pt x="418130" y="347033"/>
                  <a:pt x="422919" y="370436"/>
                </a:cubicBezTo>
                <a:lnTo>
                  <a:pt x="423817" y="379354"/>
                </a:lnTo>
                <a:lnTo>
                  <a:pt x="424633" y="371262"/>
                </a:lnTo>
                <a:cubicBezTo>
                  <a:pt x="429423" y="347858"/>
                  <a:pt x="450130" y="330253"/>
                  <a:pt x="474949" y="330253"/>
                </a:cubicBezTo>
                <a:lnTo>
                  <a:pt x="526308" y="330253"/>
                </a:lnTo>
                <a:lnTo>
                  <a:pt x="526308" y="381612"/>
                </a:lnTo>
                <a:cubicBezTo>
                  <a:pt x="526308" y="406432"/>
                  <a:pt x="508703" y="427139"/>
                  <a:pt x="485300" y="431928"/>
                </a:cubicBezTo>
                <a:lnTo>
                  <a:pt x="484521" y="432007"/>
                </a:lnTo>
                <a:lnTo>
                  <a:pt x="494115" y="434985"/>
                </a:lnTo>
                <a:cubicBezTo>
                  <a:pt x="512548" y="442781"/>
                  <a:pt x="525483" y="461034"/>
                  <a:pt x="525483" y="482308"/>
                </a:cubicBezTo>
                <a:lnTo>
                  <a:pt x="525483" y="533667"/>
                </a:lnTo>
                <a:lnTo>
                  <a:pt x="474124" y="533667"/>
                </a:lnTo>
                <a:cubicBezTo>
                  <a:pt x="452850" y="533667"/>
                  <a:pt x="434597" y="520732"/>
                  <a:pt x="426801" y="502299"/>
                </a:cubicBezTo>
                <a:lnTo>
                  <a:pt x="423823" y="492705"/>
                </a:lnTo>
                <a:lnTo>
                  <a:pt x="423744" y="493484"/>
                </a:lnTo>
                <a:cubicBezTo>
                  <a:pt x="418955" y="516887"/>
                  <a:pt x="398248" y="534492"/>
                  <a:pt x="373428" y="534492"/>
                </a:cubicBezTo>
                <a:lnTo>
                  <a:pt x="322069" y="534492"/>
                </a:lnTo>
                <a:lnTo>
                  <a:pt x="322069" y="483133"/>
                </a:lnTo>
                <a:cubicBezTo>
                  <a:pt x="322069" y="458314"/>
                  <a:pt x="339674" y="437607"/>
                  <a:pt x="363078" y="432817"/>
                </a:cubicBezTo>
                <a:lnTo>
                  <a:pt x="371170" y="432001"/>
                </a:lnTo>
                <a:lnTo>
                  <a:pt x="362252" y="431103"/>
                </a:lnTo>
                <a:cubicBezTo>
                  <a:pt x="338849" y="426314"/>
                  <a:pt x="321244" y="405606"/>
                  <a:pt x="321244" y="380787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2700000">
            <a:off x="3518504" y="987571"/>
            <a:ext cx="205064" cy="205064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>
            <a:off x="7296367" y="2808283"/>
            <a:ext cx="790575" cy="790575"/>
          </a:xfrm>
          <a:custGeom>
            <a:avLst/>
            <a:gdLst>
              <a:gd name="connsiteX0" fmla="*/ 396000 w 790575"/>
              <a:gd name="connsiteY0" fmla="*/ 396000 h 790575"/>
              <a:gd name="connsiteX1" fmla="*/ 396000 w 790575"/>
              <a:gd name="connsiteY1" fmla="*/ 789150 h 790575"/>
              <a:gd name="connsiteX2" fmla="*/ 789150 w 790575"/>
              <a:gd name="connsiteY2" fmla="*/ 396000 h 790575"/>
              <a:gd name="connsiteX3" fmla="*/ 396000 w 790575"/>
              <a:gd name="connsiteY3" fmla="*/ 0 h 790575"/>
              <a:gd name="connsiteX4" fmla="*/ 396000 w 790575"/>
              <a:gd name="connsiteY4" fmla="*/ 394575 h 790575"/>
              <a:gd name="connsiteX5" fmla="*/ 790575 w 790575"/>
              <a:gd name="connsiteY5" fmla="*/ 0 h 790575"/>
              <a:gd name="connsiteX6" fmla="*/ 790575 w 790575"/>
              <a:gd name="connsiteY6" fmla="*/ 394575 h 790575"/>
              <a:gd name="connsiteX7" fmla="*/ 790575 w 790575"/>
              <a:gd name="connsiteY7" fmla="*/ 396000 h 790575"/>
              <a:gd name="connsiteX8" fmla="*/ 790575 w 790575"/>
              <a:gd name="connsiteY8" fmla="*/ 790575 h 790575"/>
              <a:gd name="connsiteX9" fmla="*/ 396000 w 790575"/>
              <a:gd name="connsiteY9" fmla="*/ 790575 h 790575"/>
              <a:gd name="connsiteX10" fmla="*/ 394575 w 790575"/>
              <a:gd name="connsiteY10" fmla="*/ 790575 h 790575"/>
              <a:gd name="connsiteX11" fmla="*/ 0 w 790575"/>
              <a:gd name="connsiteY11" fmla="*/ 790575 h 790575"/>
              <a:gd name="connsiteX12" fmla="*/ 394575 w 790575"/>
              <a:gd name="connsiteY12" fmla="*/ 396000 h 790575"/>
              <a:gd name="connsiteX13" fmla="*/ 0 w 790575"/>
              <a:gd name="connsiteY13" fmla="*/ 396000 h 790575"/>
            </a:gdLst>
            <a:ahLst/>
            <a:cxnLst/>
            <a:rect l="l" t="t" r="r" b="b"/>
            <a:pathLst>
              <a:path w="790575" h="790575">
                <a:moveTo>
                  <a:pt x="396000" y="396000"/>
                </a:moveTo>
                <a:lnTo>
                  <a:pt x="396000" y="789150"/>
                </a:lnTo>
                <a:lnTo>
                  <a:pt x="789150" y="396000"/>
                </a:lnTo>
                <a:close/>
                <a:moveTo>
                  <a:pt x="396000" y="0"/>
                </a:moveTo>
                <a:lnTo>
                  <a:pt x="396000" y="394575"/>
                </a:lnTo>
                <a:lnTo>
                  <a:pt x="790575" y="0"/>
                </a:lnTo>
                <a:lnTo>
                  <a:pt x="790575" y="394575"/>
                </a:lnTo>
                <a:lnTo>
                  <a:pt x="790575" y="396000"/>
                </a:lnTo>
                <a:lnTo>
                  <a:pt x="790575" y="790575"/>
                </a:lnTo>
                <a:lnTo>
                  <a:pt x="396000" y="790575"/>
                </a:lnTo>
                <a:lnTo>
                  <a:pt x="394575" y="790575"/>
                </a:lnTo>
                <a:lnTo>
                  <a:pt x="0" y="790575"/>
                </a:lnTo>
                <a:lnTo>
                  <a:pt x="394575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23570" y="3212465"/>
            <a:ext cx="4079875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latin typeface="+mj-lt"/>
                <a:ea typeface="+mj-lt"/>
                <a:cs typeface="+mj-lt"/>
              </a:rPr>
              <a:t>意义</a:t>
            </a:r>
            <a:r>
              <a:rPr lang="en-US" altLang="zh-CN" sz="4000">
                <a:latin typeface="+mj-lt"/>
                <a:ea typeface="+mj-lt"/>
                <a:cs typeface="+mj-lt"/>
              </a:rPr>
              <a:t>.</a:t>
            </a:r>
            <a:r>
              <a:rPr lang="zh-CN" altLang="en-US" sz="4000">
                <a:latin typeface="+mj-lt"/>
                <a:ea typeface="+mj-lt"/>
                <a:cs typeface="+mj-lt"/>
              </a:rPr>
              <a:t>风格</a:t>
            </a:r>
            <a:r>
              <a:rPr lang="en-US" altLang="zh-CN" sz="4000">
                <a:latin typeface="+mj-lt"/>
                <a:ea typeface="+mj-lt"/>
                <a:cs typeface="+mj-lt"/>
              </a:rPr>
              <a:t>.</a:t>
            </a:r>
            <a:r>
              <a:rPr lang="zh-CN" altLang="en-US" sz="4000">
                <a:latin typeface="+mj-lt"/>
                <a:ea typeface="+mj-lt"/>
                <a:cs typeface="+mj-lt"/>
              </a:rPr>
              <a:t>功能</a:t>
            </a:r>
            <a:endParaRPr lang="zh-CN" altLang="en-US" sz="4000"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1283091"/>
            <a:ext cx="12192000" cy="4314092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>
            <a:off x="8515027" y="1917085"/>
            <a:ext cx="3046103" cy="3046103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962316" y="472796"/>
            <a:ext cx="2286976" cy="371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115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03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1224570">
            <a:off x="-4022028" y="-56677"/>
            <a:ext cx="6986954" cy="6986952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5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946777" y="3091264"/>
            <a:ext cx="702452" cy="6723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erif SC Bold" panose="02020700000000000000" charset="-122"/>
                <a:ea typeface="Source Han Serif SC Bold" panose="02020700000000000000" charset="-122"/>
                <a:cs typeface="Source Han Serif SC Bold" panose="020207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249292" y="2361837"/>
            <a:ext cx="4381975" cy="2166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功能对等理论的局限性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618200" y="3457792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flipH="1" flipV="1">
            <a:off x="4731177" y="3189856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2042153"/>
            <a:ext cx="3240000" cy="3884875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>
            <a:off x="2153184" y="516386"/>
            <a:ext cx="460800" cy="34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54511" y="2057400"/>
            <a:ext cx="2520000" cy="39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诗歌翻译的困境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540849" y="2104329"/>
            <a:ext cx="225145" cy="24388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40400" y="2661798"/>
            <a:ext cx="2880000" cy="288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诗歌形式与内容紧密相连，功能对等难以兼顾韵律和意境，如“大漠孤烟直”难以译出原诗意境。
诗歌中的双关语和押韵难以在译文中再现，如“床前明月光，疑是地上霜”中的押韵难以译出。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077835" y="2042153"/>
            <a:ext cx="3240000" cy="3884875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5400000">
            <a:off x="9570619" y="516386"/>
            <a:ext cx="460800" cy="34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271945" y="2057400"/>
            <a:ext cx="2520000" cy="39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文学翻译的折衷策略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257835" y="2661796"/>
            <a:ext cx="2880000" cy="28817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采用注释和译后记补充文化背景，如在《简·爱》译本中添加注释解释英国社会背景。
保留部分原文，如“哈姆雷特”保留人名，同时解释其在文学中的地位。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0972026" y="2085456"/>
            <a:ext cx="257680" cy="233617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369117" y="2042153"/>
            <a:ext cx="3240000" cy="3884875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>
            <a:off x="5861901" y="516386"/>
            <a:ext cx="460800" cy="34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563227" y="2057400"/>
            <a:ext cx="2520000" cy="399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小说翻译的挑战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549117" y="2661798"/>
            <a:ext cx="2880000" cy="288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小说中人物语言风格多样，功能对等可能削弱原作风格，如翻译《巴黎圣母院》中卡西莫多的语言风格。
小说中的文化背景和历史细节难以完全传达，如《红楼梦》中的贾宝玉和林黛玉的爱情故事背景。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7272421" y="2109464"/>
            <a:ext cx="247863" cy="233617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文学翻译中的局限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4393843" y="1595520"/>
            <a:ext cx="1970022" cy="1887749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4346451" y="1543621"/>
            <a:ext cx="3487144" cy="4177157"/>
          </a:xfrm>
          <a:prstGeom prst="snip1Rect">
            <a:avLst>
              <a:gd name="adj" fmla="val 30734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06746" y="1595520"/>
            <a:ext cx="1970022" cy="188774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661148" y="1543621"/>
            <a:ext cx="3487144" cy="4177157"/>
          </a:xfrm>
          <a:prstGeom prst="snip1Rect">
            <a:avLst>
              <a:gd name="adj" fmla="val 3073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29256" y="2744582"/>
            <a:ext cx="3162562" cy="250348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过度归化可能掩盖原文文化特色，如将“寿司”译为“饭团”，失去日本文化特色。
归化翻译可能导致文化误解，如将“和服”译为“长袍”，掩盖其独特文化内涵。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493611" y="1757760"/>
            <a:ext cx="2498206" cy="68349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过度归化的风险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04907" y="1771649"/>
            <a:ext cx="285937" cy="241593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flipH="1">
            <a:off x="1248192" y="2545237"/>
            <a:ext cx="2743628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1"/>
          <p:nvPr/>
        </p:nvSpPr>
        <p:spPr>
          <a:xfrm>
            <a:off x="1248192" y="2530161"/>
            <a:ext cx="594624" cy="301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516353" y="2744582"/>
            <a:ext cx="3162562" cy="250348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异化翻译可能导致读者理解困难，如“能剧”直译为“能剧”，读者难以理解其含义。
异化翻译可能引发文化冲突，如将“清真”直译为“halal”，在某些文化中可能引起误解。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180708" y="1757760"/>
            <a:ext cx="2498206" cy="68349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0815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异化翻译的挑战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592003" y="1757760"/>
            <a:ext cx="285937" cy="269374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flipH="1">
            <a:off x="4935287" y="2545237"/>
            <a:ext cx="2743628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>
            <a:off x="4935287" y="2530161"/>
            <a:ext cx="594624" cy="30152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077354" y="1595520"/>
            <a:ext cx="1970022" cy="188774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flipH="1">
            <a:off x="8031756" y="1543621"/>
            <a:ext cx="3487144" cy="4177157"/>
          </a:xfrm>
          <a:prstGeom prst="snip1Rect">
            <a:avLst>
              <a:gd name="adj" fmla="val 30734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199864" y="2744582"/>
            <a:ext cx="3162562" cy="250348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根据文本类型和读者需求选择归化或异化，如翻译儿童文学时可适当归化，翻译学术文本时可适当异化。
在译文中添加注释和解释，如“寿司”可译为“寿司（一种日本传统食物）”。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864219" y="1757760"/>
            <a:ext cx="2498206" cy="68349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归化与异化的平衡策略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275514" y="1764013"/>
            <a:ext cx="285937" cy="25686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2" name="标题 1"/>
          <p:cNvCxnSpPr/>
          <p:nvPr/>
        </p:nvCxnSpPr>
        <p:spPr>
          <a:xfrm flipH="1">
            <a:off x="8618798" y="2545237"/>
            <a:ext cx="2743628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23" name="标题 1"/>
          <p:cNvSpPr txBox="1"/>
          <p:nvPr/>
        </p:nvSpPr>
        <p:spPr>
          <a:xfrm>
            <a:off x="8618798" y="2530161"/>
            <a:ext cx="594624" cy="301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文化归化与异化的争议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V="1">
            <a:off x="3656841" y="1308798"/>
            <a:ext cx="6505075" cy="1422964"/>
          </a:xfrm>
          <a:custGeom>
            <a:avLst/>
            <a:gdLst>
              <a:gd name="connsiteX0" fmla="*/ 0 w 6240379"/>
              <a:gd name="connsiteY0" fmla="*/ 1613495 h 1613495"/>
              <a:gd name="connsiteX1" fmla="*/ 6240379 w 6240379"/>
              <a:gd name="connsiteY1" fmla="*/ 1613495 h 1613495"/>
              <a:gd name="connsiteX2" fmla="*/ 6240379 w 6240379"/>
              <a:gd name="connsiteY2" fmla="*/ 217832 h 1613495"/>
              <a:gd name="connsiteX3" fmla="*/ 652886 w 6240379"/>
              <a:gd name="connsiteY3" fmla="*/ 217832 h 1613495"/>
              <a:gd name="connsiteX4" fmla="*/ 581527 w 6240379"/>
              <a:gd name="connsiteY4" fmla="*/ 0 h 1613495"/>
              <a:gd name="connsiteX5" fmla="*/ 510168 w 6240379"/>
              <a:gd name="connsiteY5" fmla="*/ 217832 h 1613495"/>
              <a:gd name="connsiteX6" fmla="*/ 0 w 6240379"/>
              <a:gd name="connsiteY6" fmla="*/ 217832 h 1613495"/>
            </a:gdLst>
            <a:ahLst/>
            <a:cxnLst/>
            <a:rect l="l" t="t" r="r" b="b"/>
            <a:pathLst>
              <a:path w="6240379" h="1613495">
                <a:moveTo>
                  <a:pt x="0" y="1613495"/>
                </a:moveTo>
                <a:lnTo>
                  <a:pt x="6240379" y="1613495"/>
                </a:lnTo>
                <a:lnTo>
                  <a:pt x="6240379" y="217832"/>
                </a:lnTo>
                <a:lnTo>
                  <a:pt x="652886" y="217832"/>
                </a:lnTo>
                <a:lnTo>
                  <a:pt x="581527" y="0"/>
                </a:lnTo>
                <a:lnTo>
                  <a:pt x="510168" y="217832"/>
                </a:lnTo>
                <a:lnTo>
                  <a:pt x="0" y="217832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769513" y="1621972"/>
            <a:ext cx="4979200" cy="811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4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功能对等理论主要适用于宗教文本、广告和影视字幕等，对文学诗歌和法律文本适用性有限。
在翻译法律合同等需要精确传达原文内容的文本时，功能对等可能不适用。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868914" y="1252501"/>
            <a:ext cx="1373372" cy="1345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42257" y="1696471"/>
            <a:ext cx="494726" cy="457656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769513" y="1356423"/>
            <a:ext cx="4979200" cy="2479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适用范围的局限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flipH="1" flipV="1">
            <a:off x="2148136" y="2947676"/>
            <a:ext cx="6505075" cy="1422964"/>
          </a:xfrm>
          <a:custGeom>
            <a:avLst/>
            <a:gdLst>
              <a:gd name="connsiteX0" fmla="*/ 0 w 6240379"/>
              <a:gd name="connsiteY0" fmla="*/ 1613495 h 1613495"/>
              <a:gd name="connsiteX1" fmla="*/ 6240379 w 6240379"/>
              <a:gd name="connsiteY1" fmla="*/ 1613495 h 1613495"/>
              <a:gd name="connsiteX2" fmla="*/ 6240379 w 6240379"/>
              <a:gd name="connsiteY2" fmla="*/ 217832 h 1613495"/>
              <a:gd name="connsiteX3" fmla="*/ 652886 w 6240379"/>
              <a:gd name="connsiteY3" fmla="*/ 217832 h 1613495"/>
              <a:gd name="connsiteX4" fmla="*/ 581527 w 6240379"/>
              <a:gd name="connsiteY4" fmla="*/ 0 h 1613495"/>
              <a:gd name="connsiteX5" fmla="*/ 510168 w 6240379"/>
              <a:gd name="connsiteY5" fmla="*/ 217832 h 1613495"/>
              <a:gd name="connsiteX6" fmla="*/ 0 w 6240379"/>
              <a:gd name="connsiteY6" fmla="*/ 217832 h 1613495"/>
            </a:gdLst>
            <a:ahLst/>
            <a:cxnLst/>
            <a:rect l="l" t="t" r="r" b="b"/>
            <a:pathLst>
              <a:path w="6240379" h="1613495">
                <a:moveTo>
                  <a:pt x="0" y="1613495"/>
                </a:moveTo>
                <a:lnTo>
                  <a:pt x="6240379" y="1613495"/>
                </a:lnTo>
                <a:lnTo>
                  <a:pt x="6240379" y="217832"/>
                </a:lnTo>
                <a:lnTo>
                  <a:pt x="652886" y="217832"/>
                </a:lnTo>
                <a:lnTo>
                  <a:pt x="581527" y="0"/>
                </a:lnTo>
                <a:lnTo>
                  <a:pt x="510168" y="217832"/>
                </a:lnTo>
                <a:lnTo>
                  <a:pt x="0" y="217832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521508" y="3298419"/>
            <a:ext cx="4964480" cy="811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04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韦努蒂批评功能对等导致译者“隐形”，削弱译文的异质性，使译文过于贴近目标语言文化。
有学者认为功能对等过于强调读者反应，忽视了原文的权威性和文化价值。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039079" y="2893760"/>
            <a:ext cx="1373372" cy="1345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478401" y="3361953"/>
            <a:ext cx="494728" cy="409210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521508" y="3032870"/>
            <a:ext cx="4964480" cy="2479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批评与争议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flipV="1">
            <a:off x="3656841" y="4711136"/>
            <a:ext cx="6505075" cy="1422964"/>
          </a:xfrm>
          <a:custGeom>
            <a:avLst/>
            <a:gdLst>
              <a:gd name="connsiteX0" fmla="*/ 0 w 6240379"/>
              <a:gd name="connsiteY0" fmla="*/ 1613495 h 1613495"/>
              <a:gd name="connsiteX1" fmla="*/ 6240379 w 6240379"/>
              <a:gd name="connsiteY1" fmla="*/ 1613495 h 1613495"/>
              <a:gd name="connsiteX2" fmla="*/ 6240379 w 6240379"/>
              <a:gd name="connsiteY2" fmla="*/ 217832 h 1613495"/>
              <a:gd name="connsiteX3" fmla="*/ 652886 w 6240379"/>
              <a:gd name="connsiteY3" fmla="*/ 217832 h 1613495"/>
              <a:gd name="connsiteX4" fmla="*/ 581527 w 6240379"/>
              <a:gd name="connsiteY4" fmla="*/ 0 h 1613495"/>
              <a:gd name="connsiteX5" fmla="*/ 510168 w 6240379"/>
              <a:gd name="connsiteY5" fmla="*/ 217832 h 1613495"/>
              <a:gd name="connsiteX6" fmla="*/ 0 w 6240379"/>
              <a:gd name="connsiteY6" fmla="*/ 217832 h 1613495"/>
            </a:gdLst>
            <a:ahLst/>
            <a:cxnLst/>
            <a:rect l="l" t="t" r="r" b="b"/>
            <a:pathLst>
              <a:path w="6240379" h="1613495">
                <a:moveTo>
                  <a:pt x="0" y="1613495"/>
                </a:moveTo>
                <a:lnTo>
                  <a:pt x="6240379" y="1613495"/>
                </a:lnTo>
                <a:lnTo>
                  <a:pt x="6240379" y="217832"/>
                </a:lnTo>
                <a:lnTo>
                  <a:pt x="652886" y="217832"/>
                </a:lnTo>
                <a:lnTo>
                  <a:pt x="581527" y="0"/>
                </a:lnTo>
                <a:lnTo>
                  <a:pt x="510168" y="217832"/>
                </a:lnTo>
                <a:lnTo>
                  <a:pt x="0" y="217832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769513" y="5024310"/>
            <a:ext cx="4979200" cy="811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4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随着翻译实践的发展，功能对等理论不断吸收其他理论的优点，如文化翻译理论。
翻译实践者在应用功能对等理论时，需结合具体文本和文化背景灵活运用。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868914" y="4654839"/>
            <a:ext cx="1373372" cy="1345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342257" y="5098809"/>
            <a:ext cx="494726" cy="457656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769513" y="4758761"/>
            <a:ext cx="4979200" cy="2479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理论的完善与发展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理论的适用范围与批评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0" y="444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1283091"/>
            <a:ext cx="12192000" cy="4314092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>
            <a:off x="8515027" y="1917085"/>
            <a:ext cx="3046103" cy="3046103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962316" y="472796"/>
            <a:ext cx="2286976" cy="371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115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04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1224570">
            <a:off x="-4022028" y="-56677"/>
            <a:ext cx="6986954" cy="6986952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5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249292" y="2361837"/>
            <a:ext cx="4381975" cy="2166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功能对等理论的未来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618200" y="3457792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flipH="1" flipV="1">
            <a:off x="4731177" y="3189856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417283" y="3029035"/>
            <a:ext cx="2181774" cy="532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多模态翻译中的应用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429983" y="3631471"/>
            <a:ext cx="2166875" cy="250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在多模态翻译中，如翻译电影、游戏等，功能对等理论可指导翻译实践，确保译文与原文在功能上等效。
翻译游戏时，需考虑玩家互动和文化背景，如“王者荣耀”中的角色台词翻译。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429983" y="2028910"/>
            <a:ext cx="13911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096165" y="2028910"/>
            <a:ext cx="13911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670920" y="2028910"/>
            <a:ext cx="13911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109683" y="3631471"/>
            <a:ext cx="2166875" cy="250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新媒体翻译需快速传递信息，功能对等理论可帮助翻译者在短时间内完成高质量翻译。
翻译社交媒体内容时，需考虑语言简洁性和文化适应性，如“微博”中的热门话题翻译。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096983" y="3029035"/>
            <a:ext cx="2181774" cy="532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新媒体翻译的挑战与机遇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687783" y="3631471"/>
            <a:ext cx="2166875" cy="250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翻译技术如机器翻译和人工智能翻译可辅助功能对等理论的应用，提高翻译效率。
翻译软件可根据功能对等理论优化翻译算法，如“谷歌翻译”不断改进翻译质量。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675083" y="3029035"/>
            <a:ext cx="2181774" cy="532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翻译技术与功能对等的结合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翻译实践中的持续探索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594114" y="1130300"/>
            <a:ext cx="8991071" cy="1512840"/>
          </a:xfrm>
          <a:prstGeom prst="round2Diag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081264" y="1691570"/>
            <a:ext cx="8292565" cy="819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在翻译教学中，功能对等理论可作为教学重点，帮助学生理解翻译的核心理念。
通过案例分析和实践练习，如翻译广告文案和影视字幕，培养学生的翻译能力。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296731" y="1167658"/>
            <a:ext cx="1157986" cy="73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solidFill>
                    <a:srgbClr val="7FC5FF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878238" y="1276058"/>
            <a:ext cx="45719" cy="4097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081264" y="1260270"/>
            <a:ext cx="7443736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翻译教学中的实践应用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594114" y="2875780"/>
            <a:ext cx="8991071" cy="1512840"/>
          </a:xfrm>
          <a:prstGeom prst="round2Diag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081264" y="3487850"/>
            <a:ext cx="8292565" cy="819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功能对等理论可帮助学生培养跨文化交际能力和翻译技巧，如翻译不同文体的文本。
通过课堂讨论和作业，如分析电影字幕翻译案例，提高学生的翻译水平。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296731" y="2913138"/>
            <a:ext cx="1157986" cy="73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solidFill>
                    <a:srgbClr val="7FC5FF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878238" y="3021538"/>
            <a:ext cx="45719" cy="4097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081264" y="3005750"/>
            <a:ext cx="7443736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学生翻译能力的培养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594114" y="4722860"/>
            <a:ext cx="8991071" cy="1512840"/>
          </a:xfrm>
          <a:prstGeom prst="round2Diag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081264" y="5284130"/>
            <a:ext cx="8292565" cy="819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随着翻译实践的发展，翻译教育需不断更新教学内容和方法，结合功能对等理论和其他翻译理论。
培养学生的翻译实践能力和跨文化交际能力，适应翻译行业的发展需求。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296731" y="4760218"/>
            <a:ext cx="1157986" cy="73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3600">
                <a:ln w="12700">
                  <a:solidFill>
                    <a:srgbClr val="7FC5FF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878238" y="4868618"/>
            <a:ext cx="45719" cy="4097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2081264" y="4852830"/>
            <a:ext cx="7443736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翻译教育的未来发展方向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翻译教育中的理论应用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3312914" y="1715494"/>
            <a:ext cx="8220273" cy="395992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2"/>
            </p:custDataLst>
          </p:nvPr>
        </p:nvSpPr>
        <p:spPr>
          <a:xfrm flipV="1">
            <a:off x="4004602" y="1975820"/>
            <a:ext cx="590258" cy="50884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3"/>
            </p:custDataLst>
          </p:nvPr>
        </p:nvSpPr>
        <p:spPr>
          <a:xfrm flipV="1">
            <a:off x="4143324" y="2059848"/>
            <a:ext cx="312814" cy="269668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4"/>
            </p:custDataLst>
          </p:nvPr>
        </p:nvSpPr>
        <p:spPr>
          <a:xfrm>
            <a:off x="4767923" y="2341893"/>
            <a:ext cx="5115765" cy="6474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功能对等理论可结合语言学、文化学、心理学等多学科知识，拓展翻译研究的视野。
研究翻译过程中的心理机制，如译者如何在功能对等理论指导下进行翻译决策。</a:t>
            </a: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5"/>
            </p:custDataLst>
          </p:nvPr>
        </p:nvSpPr>
        <p:spPr>
          <a:xfrm>
            <a:off x="4767923" y="1650012"/>
            <a:ext cx="5115765" cy="581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翻译研究的跨学科趋势</a:t>
            </a: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6"/>
            </p:custDataLst>
          </p:nvPr>
        </p:nvSpPr>
        <p:spPr>
          <a:xfrm flipV="1">
            <a:off x="4931914" y="3418864"/>
            <a:ext cx="590258" cy="50884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7"/>
            </p:custDataLst>
          </p:nvPr>
        </p:nvSpPr>
        <p:spPr>
          <a:xfrm flipV="1">
            <a:off x="5070636" y="3502892"/>
            <a:ext cx="312814" cy="26966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8"/>
            </p:custDataLst>
          </p:nvPr>
        </p:nvSpPr>
        <p:spPr>
          <a:xfrm>
            <a:off x="5695235" y="3784937"/>
            <a:ext cx="5115765" cy="6474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随着全球化的发展，翻译研究需关注不同文化背景下的翻译实践，如跨文化翻译研究。
功能对等理论可为跨文化翻译研究提供理论支持，促进不同文化之间的交流与理解。</a:t>
            </a: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9"/>
            </p:custDataLst>
          </p:nvPr>
        </p:nvSpPr>
        <p:spPr>
          <a:xfrm>
            <a:off x="5695235" y="3093056"/>
            <a:ext cx="5115765" cy="581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623E2B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翻译研究的国际化趋势</a:t>
            </a: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10"/>
            </p:custDataLst>
          </p:nvPr>
        </p:nvSpPr>
        <p:spPr>
          <a:xfrm flipV="1">
            <a:off x="5639814" y="4883749"/>
            <a:ext cx="590258" cy="50884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11"/>
            </p:custDataLst>
          </p:nvPr>
        </p:nvSpPr>
        <p:spPr>
          <a:xfrm flipV="1">
            <a:off x="5778536" y="4967777"/>
            <a:ext cx="312814" cy="269668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12"/>
            </p:custDataLst>
          </p:nvPr>
        </p:nvSpPr>
        <p:spPr>
          <a:xfrm>
            <a:off x="6403135" y="5249822"/>
            <a:ext cx="5115765" cy="6474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在翻译研究中，不断吸收新的理论和方法，如认知翻译理论和语用翻译理论，完善功能对等理论。
探索翻译研究的新方向，如翻译与人工智能的结合，为翻译实践提供新的理论指导。</a:t>
            </a:r>
            <a:endParaRPr kumimoji="1" lang="zh-CN" altLang="en-US"/>
          </a:p>
        </p:txBody>
      </p:sp>
      <p:sp>
        <p:nvSpPr>
          <p:cNvPr id="19" name="标题 1"/>
          <p:cNvSpPr txBox="1"/>
          <p:nvPr>
            <p:custDataLst>
              <p:tags r:id="rId13"/>
            </p:custDataLst>
          </p:nvPr>
        </p:nvSpPr>
        <p:spPr>
          <a:xfrm>
            <a:off x="6403135" y="4536100"/>
            <a:ext cx="5115765" cy="581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翻译研究的理论创新</a:t>
            </a:r>
            <a:endParaRPr kumimoji="1" lang="zh-CN" altLang="en-US"/>
          </a:p>
        </p:txBody>
      </p:sp>
      <p:sp>
        <p:nvSpPr>
          <p:cNvPr id="20" name="标题 1"/>
          <p:cNvSpPr txBox="1"/>
          <p:nvPr>
            <p:custDataLst>
              <p:tags r:id="rId14"/>
            </p:custDataLst>
          </p:nvPr>
        </p:nvSpPr>
        <p:spPr>
          <a:xfrm rot="10800000" flipV="1">
            <a:off x="1647544" y="1600738"/>
            <a:ext cx="738870" cy="636962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>
            <p:custDataLst>
              <p:tags r:id="rId15"/>
            </p:custDataLst>
          </p:nvPr>
        </p:nvSpPr>
        <p:spPr>
          <a:xfrm rot="10800000" flipV="1">
            <a:off x="571643" y="2880839"/>
            <a:ext cx="1159770" cy="999806"/>
          </a:xfrm>
          <a:prstGeom prst="triangl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翻译研究中的理论拓展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1224570">
            <a:off x="-4181970" y="-216620"/>
            <a:ext cx="7306837" cy="7306837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49000">
                <a:schemeClr val="accent2">
                  <a:alpha val="0"/>
                </a:schemeClr>
              </a:gs>
              <a:gs pos="100000">
                <a:schemeClr val="accent2">
                  <a:alpha val="34000"/>
                </a:schemeClr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0" y="0"/>
            <a:ext cx="790575" cy="79057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0" y="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94575" y="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0" y="394575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94575" y="394575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8100000">
            <a:off x="7865481" y="-2242190"/>
            <a:ext cx="7306837" cy="7306837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alpha val="31000"/>
                </a:schemeClr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2700000">
            <a:off x="10042095" y="582165"/>
            <a:ext cx="1694100" cy="1694100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2">
              <a:alpha val="64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11796000" y="6067425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11401425" y="646200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796000" y="6462000"/>
            <a:ext cx="396000" cy="39600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60400" y="1902636"/>
            <a:ext cx="5861707" cy="26434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422A1D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谢谢大家</a:t>
            </a: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2700000">
            <a:off x="843415" y="5805435"/>
            <a:ext cx="855736" cy="872104"/>
          </a:xfrm>
          <a:custGeom>
            <a:avLst/>
            <a:gdLst>
              <a:gd name="connsiteX0" fmla="*/ 1 w 855736"/>
              <a:gd name="connsiteY0" fmla="*/ 667040 h 872104"/>
              <a:gd name="connsiteX1" fmla="*/ 51359 w 855736"/>
              <a:gd name="connsiteY1" fmla="*/ 667040 h 872104"/>
              <a:gd name="connsiteX2" fmla="*/ 101675 w 855736"/>
              <a:gd name="connsiteY2" fmla="*/ 708048 h 872104"/>
              <a:gd name="connsiteX3" fmla="*/ 102574 w 855736"/>
              <a:gd name="connsiteY3" fmla="*/ 716966 h 872104"/>
              <a:gd name="connsiteX4" fmla="*/ 103390 w 855736"/>
              <a:gd name="connsiteY4" fmla="*/ 708873 h 872104"/>
              <a:gd name="connsiteX5" fmla="*/ 153706 w 855736"/>
              <a:gd name="connsiteY5" fmla="*/ 667865 h 872104"/>
              <a:gd name="connsiteX6" fmla="*/ 205064 w 855736"/>
              <a:gd name="connsiteY6" fmla="*/ 667865 h 872104"/>
              <a:gd name="connsiteX7" fmla="*/ 205064 w 855736"/>
              <a:gd name="connsiteY7" fmla="*/ 719224 h 872104"/>
              <a:gd name="connsiteX8" fmla="*/ 164056 w 855736"/>
              <a:gd name="connsiteY8" fmla="*/ 769540 h 872104"/>
              <a:gd name="connsiteX9" fmla="*/ 163277 w 855736"/>
              <a:gd name="connsiteY9" fmla="*/ 769618 h 872104"/>
              <a:gd name="connsiteX10" fmla="*/ 172871 w 855736"/>
              <a:gd name="connsiteY10" fmla="*/ 772596 h 872104"/>
              <a:gd name="connsiteX11" fmla="*/ 204239 w 855736"/>
              <a:gd name="connsiteY11" fmla="*/ 819919 h 872104"/>
              <a:gd name="connsiteX12" fmla="*/ 204239 w 855736"/>
              <a:gd name="connsiteY12" fmla="*/ 871278 h 872104"/>
              <a:gd name="connsiteX13" fmla="*/ 152880 w 855736"/>
              <a:gd name="connsiteY13" fmla="*/ 871278 h 872104"/>
              <a:gd name="connsiteX14" fmla="*/ 105557 w 855736"/>
              <a:gd name="connsiteY14" fmla="*/ 839911 h 872104"/>
              <a:gd name="connsiteX15" fmla="*/ 102579 w 855736"/>
              <a:gd name="connsiteY15" fmla="*/ 830317 h 872104"/>
              <a:gd name="connsiteX16" fmla="*/ 102500 w 855736"/>
              <a:gd name="connsiteY16" fmla="*/ 831095 h 872104"/>
              <a:gd name="connsiteX17" fmla="*/ 52185 w 855736"/>
              <a:gd name="connsiteY17" fmla="*/ 872104 h 872104"/>
              <a:gd name="connsiteX18" fmla="*/ 826 w 855736"/>
              <a:gd name="connsiteY18" fmla="*/ 872104 h 872104"/>
              <a:gd name="connsiteX19" fmla="*/ 826 w 855736"/>
              <a:gd name="connsiteY19" fmla="*/ 820745 h 872104"/>
              <a:gd name="connsiteX20" fmla="*/ 41834 w 855736"/>
              <a:gd name="connsiteY20" fmla="*/ 770429 h 872104"/>
              <a:gd name="connsiteX21" fmla="*/ 49927 w 855736"/>
              <a:gd name="connsiteY21" fmla="*/ 769613 h 872104"/>
              <a:gd name="connsiteX22" fmla="*/ 41009 w 855736"/>
              <a:gd name="connsiteY22" fmla="*/ 768714 h 872104"/>
              <a:gd name="connsiteX23" fmla="*/ 0 w 855736"/>
              <a:gd name="connsiteY23" fmla="*/ 718399 h 872104"/>
              <a:gd name="connsiteX24" fmla="*/ 650672 w 855736"/>
              <a:gd name="connsiteY24" fmla="*/ 0 h 872104"/>
              <a:gd name="connsiteX25" fmla="*/ 702030 w 855736"/>
              <a:gd name="connsiteY25" fmla="*/ 0 h 872104"/>
              <a:gd name="connsiteX26" fmla="*/ 752346 w 855736"/>
              <a:gd name="connsiteY26" fmla="*/ 41009 h 872104"/>
              <a:gd name="connsiteX27" fmla="*/ 753245 w 855736"/>
              <a:gd name="connsiteY27" fmla="*/ 49927 h 872104"/>
              <a:gd name="connsiteX28" fmla="*/ 754061 w 855736"/>
              <a:gd name="connsiteY28" fmla="*/ 41834 h 872104"/>
              <a:gd name="connsiteX29" fmla="*/ 804377 w 855736"/>
              <a:gd name="connsiteY29" fmla="*/ 826 h 872104"/>
              <a:gd name="connsiteX30" fmla="*/ 855736 w 855736"/>
              <a:gd name="connsiteY30" fmla="*/ 826 h 872104"/>
              <a:gd name="connsiteX31" fmla="*/ 855736 w 855736"/>
              <a:gd name="connsiteY31" fmla="*/ 52185 h 872104"/>
              <a:gd name="connsiteX32" fmla="*/ 814727 w 855736"/>
              <a:gd name="connsiteY32" fmla="*/ 102500 h 872104"/>
              <a:gd name="connsiteX33" fmla="*/ 813948 w 855736"/>
              <a:gd name="connsiteY33" fmla="*/ 102579 h 872104"/>
              <a:gd name="connsiteX34" fmla="*/ 823543 w 855736"/>
              <a:gd name="connsiteY34" fmla="*/ 105557 h 872104"/>
              <a:gd name="connsiteX35" fmla="*/ 854910 w 855736"/>
              <a:gd name="connsiteY35" fmla="*/ 152880 h 872104"/>
              <a:gd name="connsiteX36" fmla="*/ 854910 w 855736"/>
              <a:gd name="connsiteY36" fmla="*/ 204239 h 872104"/>
              <a:gd name="connsiteX37" fmla="*/ 803551 w 855736"/>
              <a:gd name="connsiteY37" fmla="*/ 204239 h 872104"/>
              <a:gd name="connsiteX38" fmla="*/ 756228 w 855736"/>
              <a:gd name="connsiteY38" fmla="*/ 172871 h 872104"/>
              <a:gd name="connsiteX39" fmla="*/ 753250 w 855736"/>
              <a:gd name="connsiteY39" fmla="*/ 163277 h 872104"/>
              <a:gd name="connsiteX40" fmla="*/ 753172 w 855736"/>
              <a:gd name="connsiteY40" fmla="*/ 164056 h 872104"/>
              <a:gd name="connsiteX41" fmla="*/ 702856 w 855736"/>
              <a:gd name="connsiteY41" fmla="*/ 205064 h 872104"/>
              <a:gd name="connsiteX42" fmla="*/ 651497 w 855736"/>
              <a:gd name="connsiteY42" fmla="*/ 205064 h 872104"/>
              <a:gd name="connsiteX43" fmla="*/ 651497 w 855736"/>
              <a:gd name="connsiteY43" fmla="*/ 153706 h 872104"/>
              <a:gd name="connsiteX44" fmla="*/ 692505 w 855736"/>
              <a:gd name="connsiteY44" fmla="*/ 103390 h 872104"/>
              <a:gd name="connsiteX45" fmla="*/ 700598 w 855736"/>
              <a:gd name="connsiteY45" fmla="*/ 102574 h 872104"/>
              <a:gd name="connsiteX46" fmla="*/ 691680 w 855736"/>
              <a:gd name="connsiteY46" fmla="*/ 101675 h 872104"/>
              <a:gd name="connsiteX47" fmla="*/ 650672 w 855736"/>
              <a:gd name="connsiteY47" fmla="*/ 51359 h 872104"/>
              <a:gd name="connsiteX48" fmla="*/ 321244 w 855736"/>
              <a:gd name="connsiteY48" fmla="*/ 329428 h 872104"/>
              <a:gd name="connsiteX49" fmla="*/ 372603 w 855736"/>
              <a:gd name="connsiteY49" fmla="*/ 329428 h 872104"/>
              <a:gd name="connsiteX50" fmla="*/ 422919 w 855736"/>
              <a:gd name="connsiteY50" fmla="*/ 370436 h 872104"/>
              <a:gd name="connsiteX51" fmla="*/ 423817 w 855736"/>
              <a:gd name="connsiteY51" fmla="*/ 379354 h 872104"/>
              <a:gd name="connsiteX52" fmla="*/ 424633 w 855736"/>
              <a:gd name="connsiteY52" fmla="*/ 371262 h 872104"/>
              <a:gd name="connsiteX53" fmla="*/ 474949 w 855736"/>
              <a:gd name="connsiteY53" fmla="*/ 330253 h 872104"/>
              <a:gd name="connsiteX54" fmla="*/ 526308 w 855736"/>
              <a:gd name="connsiteY54" fmla="*/ 330253 h 872104"/>
              <a:gd name="connsiteX55" fmla="*/ 526308 w 855736"/>
              <a:gd name="connsiteY55" fmla="*/ 381612 h 872104"/>
              <a:gd name="connsiteX56" fmla="*/ 485300 w 855736"/>
              <a:gd name="connsiteY56" fmla="*/ 431928 h 872104"/>
              <a:gd name="connsiteX57" fmla="*/ 484521 w 855736"/>
              <a:gd name="connsiteY57" fmla="*/ 432007 h 872104"/>
              <a:gd name="connsiteX58" fmla="*/ 494115 w 855736"/>
              <a:gd name="connsiteY58" fmla="*/ 434985 h 872104"/>
              <a:gd name="connsiteX59" fmla="*/ 525483 w 855736"/>
              <a:gd name="connsiteY59" fmla="*/ 482308 h 872104"/>
              <a:gd name="connsiteX60" fmla="*/ 525483 w 855736"/>
              <a:gd name="connsiteY60" fmla="*/ 533667 h 872104"/>
              <a:gd name="connsiteX61" fmla="*/ 474124 w 855736"/>
              <a:gd name="connsiteY61" fmla="*/ 533667 h 872104"/>
              <a:gd name="connsiteX62" fmla="*/ 426801 w 855736"/>
              <a:gd name="connsiteY62" fmla="*/ 502299 h 872104"/>
              <a:gd name="connsiteX63" fmla="*/ 423823 w 855736"/>
              <a:gd name="connsiteY63" fmla="*/ 492705 h 872104"/>
              <a:gd name="connsiteX64" fmla="*/ 423744 w 855736"/>
              <a:gd name="connsiteY64" fmla="*/ 493484 h 872104"/>
              <a:gd name="connsiteX65" fmla="*/ 373428 w 855736"/>
              <a:gd name="connsiteY65" fmla="*/ 534492 h 872104"/>
              <a:gd name="connsiteX66" fmla="*/ 322069 w 855736"/>
              <a:gd name="connsiteY66" fmla="*/ 534492 h 872104"/>
              <a:gd name="connsiteX67" fmla="*/ 322069 w 855736"/>
              <a:gd name="connsiteY67" fmla="*/ 483133 h 872104"/>
              <a:gd name="connsiteX68" fmla="*/ 363078 w 855736"/>
              <a:gd name="connsiteY68" fmla="*/ 432817 h 872104"/>
              <a:gd name="connsiteX69" fmla="*/ 371170 w 855736"/>
              <a:gd name="connsiteY69" fmla="*/ 432001 h 872104"/>
              <a:gd name="connsiteX70" fmla="*/ 362252 w 855736"/>
              <a:gd name="connsiteY70" fmla="*/ 431103 h 872104"/>
              <a:gd name="connsiteX71" fmla="*/ 321244 w 855736"/>
              <a:gd name="connsiteY71" fmla="*/ 380787 h 872104"/>
            </a:gdLst>
            <a:ahLst/>
            <a:cxnLst/>
            <a:rect l="l" t="t" r="r" b="b"/>
            <a:pathLst>
              <a:path w="855736" h="872104">
                <a:moveTo>
                  <a:pt x="1" y="667040"/>
                </a:moveTo>
                <a:lnTo>
                  <a:pt x="51359" y="667040"/>
                </a:lnTo>
                <a:cubicBezTo>
                  <a:pt x="76179" y="667040"/>
                  <a:pt x="96886" y="684645"/>
                  <a:pt x="101675" y="708048"/>
                </a:cubicBezTo>
                <a:lnTo>
                  <a:pt x="102574" y="716966"/>
                </a:lnTo>
                <a:lnTo>
                  <a:pt x="103390" y="708873"/>
                </a:lnTo>
                <a:cubicBezTo>
                  <a:pt x="108179" y="685470"/>
                  <a:pt x="128886" y="667865"/>
                  <a:pt x="153706" y="667865"/>
                </a:cubicBezTo>
                <a:lnTo>
                  <a:pt x="205064" y="667865"/>
                </a:lnTo>
                <a:lnTo>
                  <a:pt x="205064" y="719224"/>
                </a:lnTo>
                <a:cubicBezTo>
                  <a:pt x="205065" y="744043"/>
                  <a:pt x="187459" y="764751"/>
                  <a:pt x="164056" y="769540"/>
                </a:cubicBezTo>
                <a:lnTo>
                  <a:pt x="163277" y="769618"/>
                </a:lnTo>
                <a:lnTo>
                  <a:pt x="172871" y="772596"/>
                </a:lnTo>
                <a:cubicBezTo>
                  <a:pt x="191305" y="780393"/>
                  <a:pt x="204239" y="798646"/>
                  <a:pt x="204239" y="819919"/>
                </a:cubicBezTo>
                <a:lnTo>
                  <a:pt x="204239" y="871278"/>
                </a:lnTo>
                <a:lnTo>
                  <a:pt x="152880" y="871278"/>
                </a:lnTo>
                <a:cubicBezTo>
                  <a:pt x="131607" y="871278"/>
                  <a:pt x="113354" y="858344"/>
                  <a:pt x="105557" y="839911"/>
                </a:cubicBezTo>
                <a:lnTo>
                  <a:pt x="102579" y="830317"/>
                </a:lnTo>
                <a:lnTo>
                  <a:pt x="102500" y="831095"/>
                </a:lnTo>
                <a:cubicBezTo>
                  <a:pt x="97711" y="854499"/>
                  <a:pt x="77004" y="872104"/>
                  <a:pt x="52185" y="872104"/>
                </a:cubicBezTo>
                <a:lnTo>
                  <a:pt x="826" y="872104"/>
                </a:lnTo>
                <a:lnTo>
                  <a:pt x="826" y="820745"/>
                </a:lnTo>
                <a:cubicBezTo>
                  <a:pt x="826" y="795925"/>
                  <a:pt x="18431" y="775218"/>
                  <a:pt x="41834" y="770429"/>
                </a:cubicBezTo>
                <a:lnTo>
                  <a:pt x="49927" y="769613"/>
                </a:lnTo>
                <a:lnTo>
                  <a:pt x="41009" y="768714"/>
                </a:lnTo>
                <a:cubicBezTo>
                  <a:pt x="17605" y="763925"/>
                  <a:pt x="0" y="743218"/>
                  <a:pt x="0" y="718399"/>
                </a:cubicBezTo>
                <a:close/>
                <a:moveTo>
                  <a:pt x="650672" y="0"/>
                </a:moveTo>
                <a:lnTo>
                  <a:pt x="702030" y="0"/>
                </a:lnTo>
                <a:cubicBezTo>
                  <a:pt x="726850" y="0"/>
                  <a:pt x="747557" y="17605"/>
                  <a:pt x="752346" y="41009"/>
                </a:cubicBezTo>
                <a:lnTo>
                  <a:pt x="753245" y="49927"/>
                </a:lnTo>
                <a:lnTo>
                  <a:pt x="754061" y="41834"/>
                </a:lnTo>
                <a:cubicBezTo>
                  <a:pt x="758850" y="18431"/>
                  <a:pt x="779557" y="826"/>
                  <a:pt x="804377" y="826"/>
                </a:cubicBezTo>
                <a:lnTo>
                  <a:pt x="855736" y="826"/>
                </a:lnTo>
                <a:lnTo>
                  <a:pt x="855736" y="52185"/>
                </a:lnTo>
                <a:cubicBezTo>
                  <a:pt x="855736" y="77004"/>
                  <a:pt x="838131" y="97711"/>
                  <a:pt x="814727" y="102500"/>
                </a:cubicBezTo>
                <a:lnTo>
                  <a:pt x="813948" y="102579"/>
                </a:lnTo>
                <a:lnTo>
                  <a:pt x="823543" y="105557"/>
                </a:lnTo>
                <a:cubicBezTo>
                  <a:pt x="841976" y="113354"/>
                  <a:pt x="854910" y="131606"/>
                  <a:pt x="854910" y="152880"/>
                </a:cubicBezTo>
                <a:lnTo>
                  <a:pt x="854910" y="204239"/>
                </a:lnTo>
                <a:lnTo>
                  <a:pt x="803551" y="204239"/>
                </a:lnTo>
                <a:cubicBezTo>
                  <a:pt x="782278" y="204239"/>
                  <a:pt x="764025" y="191305"/>
                  <a:pt x="756228" y="172871"/>
                </a:cubicBezTo>
                <a:lnTo>
                  <a:pt x="753250" y="163277"/>
                </a:lnTo>
                <a:lnTo>
                  <a:pt x="753172" y="164056"/>
                </a:lnTo>
                <a:cubicBezTo>
                  <a:pt x="748383" y="187459"/>
                  <a:pt x="727675" y="205065"/>
                  <a:pt x="702856" y="205064"/>
                </a:cubicBezTo>
                <a:lnTo>
                  <a:pt x="651497" y="205064"/>
                </a:lnTo>
                <a:lnTo>
                  <a:pt x="651497" y="153706"/>
                </a:lnTo>
                <a:cubicBezTo>
                  <a:pt x="651497" y="128886"/>
                  <a:pt x="669102" y="108179"/>
                  <a:pt x="692505" y="103390"/>
                </a:cubicBezTo>
                <a:lnTo>
                  <a:pt x="700598" y="102574"/>
                </a:lnTo>
                <a:lnTo>
                  <a:pt x="691680" y="101675"/>
                </a:lnTo>
                <a:cubicBezTo>
                  <a:pt x="668277" y="96886"/>
                  <a:pt x="650672" y="76179"/>
                  <a:pt x="650672" y="51359"/>
                </a:cubicBezTo>
                <a:close/>
                <a:moveTo>
                  <a:pt x="321244" y="329428"/>
                </a:moveTo>
                <a:lnTo>
                  <a:pt x="372603" y="329428"/>
                </a:lnTo>
                <a:cubicBezTo>
                  <a:pt x="397422" y="329428"/>
                  <a:pt x="418130" y="347033"/>
                  <a:pt x="422919" y="370436"/>
                </a:cubicBezTo>
                <a:lnTo>
                  <a:pt x="423817" y="379354"/>
                </a:lnTo>
                <a:lnTo>
                  <a:pt x="424633" y="371262"/>
                </a:lnTo>
                <a:cubicBezTo>
                  <a:pt x="429423" y="347858"/>
                  <a:pt x="450130" y="330253"/>
                  <a:pt x="474949" y="330253"/>
                </a:cubicBezTo>
                <a:lnTo>
                  <a:pt x="526308" y="330253"/>
                </a:lnTo>
                <a:lnTo>
                  <a:pt x="526308" y="381612"/>
                </a:lnTo>
                <a:cubicBezTo>
                  <a:pt x="526308" y="406432"/>
                  <a:pt x="508703" y="427139"/>
                  <a:pt x="485300" y="431928"/>
                </a:cubicBezTo>
                <a:lnTo>
                  <a:pt x="484521" y="432007"/>
                </a:lnTo>
                <a:lnTo>
                  <a:pt x="494115" y="434985"/>
                </a:lnTo>
                <a:cubicBezTo>
                  <a:pt x="512548" y="442781"/>
                  <a:pt x="525483" y="461034"/>
                  <a:pt x="525483" y="482308"/>
                </a:cubicBezTo>
                <a:lnTo>
                  <a:pt x="525483" y="533667"/>
                </a:lnTo>
                <a:lnTo>
                  <a:pt x="474124" y="533667"/>
                </a:lnTo>
                <a:cubicBezTo>
                  <a:pt x="452850" y="533667"/>
                  <a:pt x="434597" y="520732"/>
                  <a:pt x="426801" y="502299"/>
                </a:cubicBezTo>
                <a:lnTo>
                  <a:pt x="423823" y="492705"/>
                </a:lnTo>
                <a:lnTo>
                  <a:pt x="423744" y="493484"/>
                </a:lnTo>
                <a:cubicBezTo>
                  <a:pt x="418955" y="516887"/>
                  <a:pt x="398248" y="534492"/>
                  <a:pt x="373428" y="534492"/>
                </a:cubicBezTo>
                <a:lnTo>
                  <a:pt x="322069" y="534492"/>
                </a:lnTo>
                <a:lnTo>
                  <a:pt x="322069" y="483133"/>
                </a:lnTo>
                <a:cubicBezTo>
                  <a:pt x="322069" y="458314"/>
                  <a:pt x="339674" y="437607"/>
                  <a:pt x="363078" y="432817"/>
                </a:cubicBezTo>
                <a:lnTo>
                  <a:pt x="371170" y="432001"/>
                </a:lnTo>
                <a:lnTo>
                  <a:pt x="362252" y="431103"/>
                </a:lnTo>
                <a:cubicBezTo>
                  <a:pt x="338849" y="426314"/>
                  <a:pt x="321244" y="405606"/>
                  <a:pt x="321244" y="380787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2700000">
            <a:off x="3518504" y="987571"/>
            <a:ext cx="205064" cy="205064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>
            <a:off x="7296367" y="2808283"/>
            <a:ext cx="790575" cy="790575"/>
          </a:xfrm>
          <a:custGeom>
            <a:avLst/>
            <a:gdLst>
              <a:gd name="connsiteX0" fmla="*/ 396000 w 790575"/>
              <a:gd name="connsiteY0" fmla="*/ 396000 h 790575"/>
              <a:gd name="connsiteX1" fmla="*/ 396000 w 790575"/>
              <a:gd name="connsiteY1" fmla="*/ 789150 h 790575"/>
              <a:gd name="connsiteX2" fmla="*/ 789150 w 790575"/>
              <a:gd name="connsiteY2" fmla="*/ 396000 h 790575"/>
              <a:gd name="connsiteX3" fmla="*/ 396000 w 790575"/>
              <a:gd name="connsiteY3" fmla="*/ 0 h 790575"/>
              <a:gd name="connsiteX4" fmla="*/ 396000 w 790575"/>
              <a:gd name="connsiteY4" fmla="*/ 394575 h 790575"/>
              <a:gd name="connsiteX5" fmla="*/ 790575 w 790575"/>
              <a:gd name="connsiteY5" fmla="*/ 0 h 790575"/>
              <a:gd name="connsiteX6" fmla="*/ 790575 w 790575"/>
              <a:gd name="connsiteY6" fmla="*/ 394575 h 790575"/>
              <a:gd name="connsiteX7" fmla="*/ 790575 w 790575"/>
              <a:gd name="connsiteY7" fmla="*/ 396000 h 790575"/>
              <a:gd name="connsiteX8" fmla="*/ 790575 w 790575"/>
              <a:gd name="connsiteY8" fmla="*/ 790575 h 790575"/>
              <a:gd name="connsiteX9" fmla="*/ 396000 w 790575"/>
              <a:gd name="connsiteY9" fmla="*/ 790575 h 790575"/>
              <a:gd name="connsiteX10" fmla="*/ 394575 w 790575"/>
              <a:gd name="connsiteY10" fmla="*/ 790575 h 790575"/>
              <a:gd name="connsiteX11" fmla="*/ 0 w 790575"/>
              <a:gd name="connsiteY11" fmla="*/ 790575 h 790575"/>
              <a:gd name="connsiteX12" fmla="*/ 394575 w 790575"/>
              <a:gd name="connsiteY12" fmla="*/ 396000 h 790575"/>
              <a:gd name="connsiteX13" fmla="*/ 0 w 790575"/>
              <a:gd name="connsiteY13" fmla="*/ 396000 h 790575"/>
            </a:gdLst>
            <a:ahLst/>
            <a:cxnLst/>
            <a:rect l="l" t="t" r="r" b="b"/>
            <a:pathLst>
              <a:path w="790575" h="790575">
                <a:moveTo>
                  <a:pt x="396000" y="396000"/>
                </a:moveTo>
                <a:lnTo>
                  <a:pt x="396000" y="789150"/>
                </a:lnTo>
                <a:lnTo>
                  <a:pt x="789150" y="396000"/>
                </a:lnTo>
                <a:close/>
                <a:moveTo>
                  <a:pt x="396000" y="0"/>
                </a:moveTo>
                <a:lnTo>
                  <a:pt x="396000" y="394575"/>
                </a:lnTo>
                <a:lnTo>
                  <a:pt x="790575" y="0"/>
                </a:lnTo>
                <a:lnTo>
                  <a:pt x="790575" y="394575"/>
                </a:lnTo>
                <a:lnTo>
                  <a:pt x="790575" y="396000"/>
                </a:lnTo>
                <a:lnTo>
                  <a:pt x="790575" y="790575"/>
                </a:lnTo>
                <a:lnTo>
                  <a:pt x="396000" y="790575"/>
                </a:lnTo>
                <a:lnTo>
                  <a:pt x="394575" y="790575"/>
                </a:lnTo>
                <a:lnTo>
                  <a:pt x="0" y="790575"/>
                </a:lnTo>
                <a:lnTo>
                  <a:pt x="394575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1283091"/>
            <a:ext cx="12192000" cy="4314092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>
            <a:off x="8515027" y="1917085"/>
            <a:ext cx="3046103" cy="3046103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962316" y="472796"/>
            <a:ext cx="2286976" cy="371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115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1224570">
            <a:off x="-4022028" y="-56677"/>
            <a:ext cx="6986954" cy="6986952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5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946777" y="3091264"/>
            <a:ext cx="702452" cy="6723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erif SC Bold" panose="02020700000000000000" charset="-122"/>
                <a:ea typeface="Source Han Serif SC Bold" panose="02020700000000000000" charset="-122"/>
                <a:cs typeface="Source Han Serif SC Bold" panose="020207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249292" y="2361837"/>
            <a:ext cx="4381975" cy="2166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理论溯源与核心观点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618200" y="3457792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flipH="1" flipV="1">
            <a:off x="4731177" y="3189856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349732" y="3803104"/>
            <a:ext cx="1780560" cy="695255"/>
          </a:xfrm>
          <a:custGeom>
            <a:avLst/>
            <a:gdLst>
              <a:gd name="T0" fmla="*/ 1157 w 1438"/>
              <a:gd name="T1" fmla="*/ 0 h 562"/>
              <a:gd name="T2" fmla="*/ 1438 w 1438"/>
              <a:gd name="T3" fmla="*/ 281 h 562"/>
              <a:gd name="T4" fmla="*/ 1157 w 1438"/>
              <a:gd name="T5" fmla="*/ 562 h 562"/>
              <a:gd name="T6" fmla="*/ 1156 w 1438"/>
              <a:gd name="T7" fmla="*/ 562 h 562"/>
              <a:gd name="T8" fmla="*/ 282 w 1438"/>
              <a:gd name="T9" fmla="*/ 562 h 562"/>
              <a:gd name="T10" fmla="*/ 281 w 1438"/>
              <a:gd name="T11" fmla="*/ 562 h 562"/>
              <a:gd name="T12" fmla="*/ 0 w 1438"/>
              <a:gd name="T13" fmla="*/ 281 h 562"/>
              <a:gd name="T14" fmla="*/ 281 w 1438"/>
              <a:gd name="T15" fmla="*/ 0 h 562"/>
              <a:gd name="T16" fmla="*/ 288 w 1438"/>
              <a:gd name="T17" fmla="*/ 0 h 562"/>
              <a:gd name="T18" fmla="*/ 281 w 1438"/>
              <a:gd name="T19" fmla="*/ 0 h 562"/>
              <a:gd name="T20" fmla="*/ 1078 w 1438"/>
              <a:gd name="T21" fmla="*/ 0 h 562"/>
              <a:gd name="T22" fmla="*/ 1157 w 1438"/>
              <a:gd name="T23" fmla="*/ 0 h 562"/>
            </a:gdLst>
            <a:ahLst/>
            <a:cxnLst/>
            <a:rect l="0" t="0" r="r" b="b"/>
            <a:pathLst>
              <a:path w="1438" h="562">
                <a:moveTo>
                  <a:pt x="1157" y="0"/>
                </a:moveTo>
                <a:cubicBezTo>
                  <a:pt x="1312" y="0"/>
                  <a:pt x="1438" y="126"/>
                  <a:pt x="1438" y="281"/>
                </a:cubicBezTo>
                <a:cubicBezTo>
                  <a:pt x="1438" y="436"/>
                  <a:pt x="1312" y="562"/>
                  <a:pt x="1157" y="562"/>
                </a:cubicBezTo>
                <a:cubicBezTo>
                  <a:pt x="1151" y="562"/>
                  <a:pt x="1147" y="562"/>
                  <a:pt x="1156" y="562"/>
                </a:cubicBezTo>
                <a:cubicBezTo>
                  <a:pt x="865" y="562"/>
                  <a:pt x="573" y="562"/>
                  <a:pt x="282" y="562"/>
                </a:cubicBezTo>
                <a:cubicBezTo>
                  <a:pt x="291" y="562"/>
                  <a:pt x="288" y="562"/>
                  <a:pt x="281" y="562"/>
                </a:cubicBezTo>
                <a:cubicBezTo>
                  <a:pt x="126" y="562"/>
                  <a:pt x="0" y="436"/>
                  <a:pt x="0" y="281"/>
                </a:cubicBezTo>
                <a:cubicBezTo>
                  <a:pt x="0" y="126"/>
                  <a:pt x="126" y="0"/>
                  <a:pt x="281" y="0"/>
                </a:cubicBezTo>
                <a:cubicBezTo>
                  <a:pt x="283" y="0"/>
                  <a:pt x="286" y="0"/>
                  <a:pt x="288" y="0"/>
                </a:cubicBezTo>
                <a:cubicBezTo>
                  <a:pt x="286" y="0"/>
                  <a:pt x="283" y="0"/>
                  <a:pt x="281" y="0"/>
                </a:cubicBezTo>
                <a:cubicBezTo>
                  <a:pt x="1078" y="0"/>
                  <a:pt x="1078" y="0"/>
                  <a:pt x="1078" y="0"/>
                </a:cubicBezTo>
                <a:lnTo>
                  <a:pt x="1157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5440470" y="3879419"/>
            <a:ext cx="559291" cy="543755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139868" y="2930606"/>
            <a:ext cx="1779382" cy="696433"/>
          </a:xfrm>
          <a:custGeom>
            <a:avLst/>
            <a:gdLst>
              <a:gd name="T0" fmla="*/ 280 w 1437"/>
              <a:gd name="T1" fmla="*/ 0 h 562"/>
              <a:gd name="T2" fmla="*/ 0 w 1437"/>
              <a:gd name="T3" fmla="*/ 281 h 562"/>
              <a:gd name="T4" fmla="*/ 280 w 1437"/>
              <a:gd name="T5" fmla="*/ 562 h 562"/>
              <a:gd name="T6" fmla="*/ 281 w 1437"/>
              <a:gd name="T7" fmla="*/ 562 h 562"/>
              <a:gd name="T8" fmla="*/ 1155 w 1437"/>
              <a:gd name="T9" fmla="*/ 562 h 562"/>
              <a:gd name="T10" fmla="*/ 1156 w 1437"/>
              <a:gd name="T11" fmla="*/ 562 h 562"/>
              <a:gd name="T12" fmla="*/ 1437 w 1437"/>
              <a:gd name="T13" fmla="*/ 281 h 562"/>
              <a:gd name="T14" fmla="*/ 1156 w 1437"/>
              <a:gd name="T15" fmla="*/ 0 h 562"/>
              <a:gd name="T16" fmla="*/ 1149 w 1437"/>
              <a:gd name="T17" fmla="*/ 0 h 562"/>
              <a:gd name="T18" fmla="*/ 1156 w 1437"/>
              <a:gd name="T19" fmla="*/ 0 h 562"/>
              <a:gd name="T20" fmla="*/ 359 w 1437"/>
              <a:gd name="T21" fmla="*/ 0 h 562"/>
              <a:gd name="T22" fmla="*/ 280 w 1437"/>
              <a:gd name="T23" fmla="*/ 0 h 562"/>
            </a:gdLst>
            <a:ahLst/>
            <a:cxnLst/>
            <a:rect l="0" t="0" r="r" b="b"/>
            <a:pathLst>
              <a:path w="1437" h="562">
                <a:moveTo>
                  <a:pt x="280" y="0"/>
                </a:moveTo>
                <a:cubicBezTo>
                  <a:pt x="125" y="0"/>
                  <a:pt x="0" y="126"/>
                  <a:pt x="0" y="281"/>
                </a:cubicBezTo>
                <a:cubicBezTo>
                  <a:pt x="0" y="436"/>
                  <a:pt x="125" y="562"/>
                  <a:pt x="280" y="562"/>
                </a:cubicBezTo>
                <a:cubicBezTo>
                  <a:pt x="287" y="562"/>
                  <a:pt x="290" y="562"/>
                  <a:pt x="281" y="562"/>
                </a:cubicBezTo>
                <a:cubicBezTo>
                  <a:pt x="573" y="562"/>
                  <a:pt x="864" y="562"/>
                  <a:pt x="1155" y="562"/>
                </a:cubicBezTo>
                <a:cubicBezTo>
                  <a:pt x="1147" y="562"/>
                  <a:pt x="1150" y="562"/>
                  <a:pt x="1156" y="562"/>
                </a:cubicBezTo>
                <a:cubicBezTo>
                  <a:pt x="1311" y="562"/>
                  <a:pt x="1437" y="436"/>
                  <a:pt x="1437" y="281"/>
                </a:cubicBezTo>
                <a:cubicBezTo>
                  <a:pt x="1437" y="126"/>
                  <a:pt x="1311" y="0"/>
                  <a:pt x="1156" y="0"/>
                </a:cubicBezTo>
                <a:cubicBezTo>
                  <a:pt x="1154" y="0"/>
                  <a:pt x="1151" y="0"/>
                  <a:pt x="1149" y="0"/>
                </a:cubicBezTo>
                <a:cubicBezTo>
                  <a:pt x="1151" y="0"/>
                  <a:pt x="1154" y="0"/>
                  <a:pt x="1156" y="0"/>
                </a:cubicBezTo>
                <a:cubicBezTo>
                  <a:pt x="359" y="0"/>
                  <a:pt x="359" y="0"/>
                  <a:pt x="359" y="0"/>
                </a:cubicBezTo>
                <a:lnTo>
                  <a:pt x="280" y="0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269245" y="3006944"/>
            <a:ext cx="559291" cy="543755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349732" y="1888428"/>
            <a:ext cx="695255" cy="1779381"/>
          </a:xfrm>
          <a:custGeom>
            <a:avLst/>
            <a:gdLst>
              <a:gd name="T0" fmla="*/ 561 w 561"/>
              <a:gd name="T1" fmla="*/ 1157 h 1437"/>
              <a:gd name="T2" fmla="*/ 281 w 561"/>
              <a:gd name="T3" fmla="*/ 1437 h 1437"/>
              <a:gd name="T4" fmla="*/ 0 w 561"/>
              <a:gd name="T5" fmla="*/ 1157 h 1437"/>
              <a:gd name="T6" fmla="*/ 0 w 561"/>
              <a:gd name="T7" fmla="*/ 1156 h 1437"/>
              <a:gd name="T8" fmla="*/ 0 w 561"/>
              <a:gd name="T9" fmla="*/ 282 h 1437"/>
              <a:gd name="T10" fmla="*/ 0 w 561"/>
              <a:gd name="T11" fmla="*/ 281 h 1437"/>
              <a:gd name="T12" fmla="*/ 281 w 561"/>
              <a:gd name="T13" fmla="*/ 0 h 1437"/>
              <a:gd name="T14" fmla="*/ 561 w 561"/>
              <a:gd name="T15" fmla="*/ 281 h 1437"/>
              <a:gd name="T16" fmla="*/ 561 w 561"/>
              <a:gd name="T17" fmla="*/ 288 h 1437"/>
              <a:gd name="T18" fmla="*/ 561 w 561"/>
              <a:gd name="T19" fmla="*/ 281 h 1437"/>
              <a:gd name="T20" fmla="*/ 561 w 561"/>
              <a:gd name="T21" fmla="*/ 1078 h 1437"/>
              <a:gd name="T22" fmla="*/ 561 w 561"/>
              <a:gd name="T23" fmla="*/ 1157 h 1437"/>
            </a:gdLst>
            <a:ahLst/>
            <a:cxnLst/>
            <a:rect l="0" t="0" r="r" b="b"/>
            <a:pathLst>
              <a:path w="561" h="1437">
                <a:moveTo>
                  <a:pt x="561" y="1157"/>
                </a:moveTo>
                <a:cubicBezTo>
                  <a:pt x="561" y="1312"/>
                  <a:pt x="436" y="1437"/>
                  <a:pt x="281" y="1437"/>
                </a:cubicBezTo>
                <a:cubicBezTo>
                  <a:pt x="125" y="1437"/>
                  <a:pt x="0" y="1312"/>
                  <a:pt x="0" y="1157"/>
                </a:cubicBezTo>
                <a:cubicBezTo>
                  <a:pt x="0" y="1150"/>
                  <a:pt x="0" y="1147"/>
                  <a:pt x="0" y="1156"/>
                </a:cubicBezTo>
                <a:cubicBezTo>
                  <a:pt x="0" y="865"/>
                  <a:pt x="0" y="573"/>
                  <a:pt x="0" y="282"/>
                </a:cubicBezTo>
                <a:cubicBezTo>
                  <a:pt x="0" y="291"/>
                  <a:pt x="0" y="287"/>
                  <a:pt x="0" y="281"/>
                </a:cubicBezTo>
                <a:cubicBezTo>
                  <a:pt x="0" y="126"/>
                  <a:pt x="125" y="0"/>
                  <a:pt x="281" y="0"/>
                </a:cubicBezTo>
                <a:cubicBezTo>
                  <a:pt x="436" y="0"/>
                  <a:pt x="561" y="126"/>
                  <a:pt x="561" y="281"/>
                </a:cubicBezTo>
                <a:cubicBezTo>
                  <a:pt x="561" y="283"/>
                  <a:pt x="561" y="286"/>
                  <a:pt x="561" y="288"/>
                </a:cubicBezTo>
                <a:cubicBezTo>
                  <a:pt x="561" y="286"/>
                  <a:pt x="561" y="283"/>
                  <a:pt x="561" y="281"/>
                </a:cubicBezTo>
                <a:cubicBezTo>
                  <a:pt x="561" y="1078"/>
                  <a:pt x="561" y="1078"/>
                  <a:pt x="561" y="1078"/>
                </a:cubicBezTo>
                <a:lnTo>
                  <a:pt x="561" y="1157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424964" y="1979094"/>
            <a:ext cx="544791" cy="558255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93918" y="3780655"/>
            <a:ext cx="10161" cy="1129"/>
          </a:xfrm>
          <a:prstGeom prst="rect">
            <a:avLst/>
          </a:pr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571078" y="4009110"/>
            <a:ext cx="288014" cy="26111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435665" y="3122310"/>
            <a:ext cx="251851" cy="287623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accent2"/>
          </a:solidFill>
          <a:ln w="9525" cap="sq">
            <a:noFill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553527" y="2114389"/>
            <a:ext cx="287665" cy="287665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1839657"/>
            <a:ext cx="4475480" cy="56053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宗教翻译的困境与需求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1" y="2496921"/>
            <a:ext cx="4475480" cy="1130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早期《圣经》翻译因文化差异导致理解障碍，如“羔羊”在西方象征纯洁，东方文化中无此意象。
奈达意识到需打破传统逐字翻译模式，探索更贴合目标语言文化的翻译方法。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43940" y="3983711"/>
            <a:ext cx="4175296" cy="56053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奈达的学术探索历程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043940" y="4647106"/>
            <a:ext cx="4175296" cy="1130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奈达在多国传教中积累丰富翻译经验，发现不同语言间存在深层文化隔阂。
他结合语言学、人类学知识，提出动态对等理论，后更名为功能对等，不断完善理论体系。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053221" y="1839657"/>
            <a:ext cx="3478379" cy="56053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功能对等理论的定义与内涵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053220" y="2496921"/>
            <a:ext cx="3478379" cy="1130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2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功能对等强调译文在功能上与原文等效，使译文读者反应与原文读者相似。
它关注读者接受效果，突破传统翻译仅注重形式和内容的局限，为翻译实践提供新思路。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奈达理论的诞生背景</a:t>
            </a: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1283091"/>
            <a:ext cx="12192000" cy="4314092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>
            <a:off x="8515027" y="1917085"/>
            <a:ext cx="3046103" cy="3046103"/>
          </a:xfrm>
          <a:custGeom>
            <a:avLst/>
            <a:gdLst>
              <a:gd name="connsiteX0" fmla="*/ 0 w 2033455"/>
              <a:gd name="connsiteY0" fmla="*/ 0 h 2033455"/>
              <a:gd name="connsiteX1" fmla="*/ 509286 w 2033455"/>
              <a:gd name="connsiteY1" fmla="*/ 0 h 2033455"/>
              <a:gd name="connsiteX2" fmla="*/ 1008225 w 2033455"/>
              <a:gd name="connsiteY2" fmla="*/ 406647 h 2033455"/>
              <a:gd name="connsiteX3" fmla="*/ 1017140 w 2033455"/>
              <a:gd name="connsiteY3" fmla="*/ 495081 h 2033455"/>
              <a:gd name="connsiteX4" fmla="*/ 1025230 w 2033455"/>
              <a:gd name="connsiteY4" fmla="*/ 414832 h 2033455"/>
              <a:gd name="connsiteX5" fmla="*/ 1524169 w 2033455"/>
              <a:gd name="connsiteY5" fmla="*/ 8185 h 2033455"/>
              <a:gd name="connsiteX6" fmla="*/ 2033455 w 2033455"/>
              <a:gd name="connsiteY6" fmla="*/ 8185 h 2033455"/>
              <a:gd name="connsiteX7" fmla="*/ 2033455 w 2033455"/>
              <a:gd name="connsiteY7" fmla="*/ 517471 h 2033455"/>
              <a:gd name="connsiteX8" fmla="*/ 1626808 w 2033455"/>
              <a:gd name="connsiteY8" fmla="*/ 1016410 h 2033455"/>
              <a:gd name="connsiteX9" fmla="*/ 1619085 w 2033455"/>
              <a:gd name="connsiteY9" fmla="*/ 1017189 h 2033455"/>
              <a:gd name="connsiteX10" fmla="*/ 1714221 w 2033455"/>
              <a:gd name="connsiteY10" fmla="*/ 1046720 h 2033455"/>
              <a:gd name="connsiteX11" fmla="*/ 2025270 w 2033455"/>
              <a:gd name="connsiteY11" fmla="*/ 1515984 h 2033455"/>
              <a:gd name="connsiteX12" fmla="*/ 2025270 w 2033455"/>
              <a:gd name="connsiteY12" fmla="*/ 2025270 h 2033455"/>
              <a:gd name="connsiteX13" fmla="*/ 1515984 w 2033455"/>
              <a:gd name="connsiteY13" fmla="*/ 2025270 h 2033455"/>
              <a:gd name="connsiteX14" fmla="*/ 1046721 w 2033455"/>
              <a:gd name="connsiteY14" fmla="*/ 1714221 h 2033455"/>
              <a:gd name="connsiteX15" fmla="*/ 1017189 w 2033455"/>
              <a:gd name="connsiteY15" fmla="*/ 1619085 h 2033455"/>
              <a:gd name="connsiteX16" fmla="*/ 1016410 w 2033455"/>
              <a:gd name="connsiteY16" fmla="*/ 1626808 h 2033455"/>
              <a:gd name="connsiteX17" fmla="*/ 517471 w 2033455"/>
              <a:gd name="connsiteY17" fmla="*/ 2033455 h 2033455"/>
              <a:gd name="connsiteX18" fmla="*/ 8185 w 2033455"/>
              <a:gd name="connsiteY18" fmla="*/ 2033455 h 2033455"/>
              <a:gd name="connsiteX19" fmla="*/ 8185 w 2033455"/>
              <a:gd name="connsiteY19" fmla="*/ 1524169 h 2033455"/>
              <a:gd name="connsiteX20" fmla="*/ 414832 w 2033455"/>
              <a:gd name="connsiteY20" fmla="*/ 1025230 h 2033455"/>
              <a:gd name="connsiteX21" fmla="*/ 495081 w 2033455"/>
              <a:gd name="connsiteY21" fmla="*/ 1017140 h 2033455"/>
              <a:gd name="connsiteX22" fmla="*/ 406647 w 2033455"/>
              <a:gd name="connsiteY22" fmla="*/ 1008225 h 2033455"/>
              <a:gd name="connsiteX23" fmla="*/ 0 w 2033455"/>
              <a:gd name="connsiteY23" fmla="*/ 509286 h 2033455"/>
            </a:gdLst>
            <a:ahLst/>
            <a:cxnLst/>
            <a:rect l="l" t="t" r="r" b="b"/>
            <a:pathLst>
              <a:path w="2033455" h="2033455">
                <a:moveTo>
                  <a:pt x="0" y="0"/>
                </a:moveTo>
                <a:lnTo>
                  <a:pt x="509286" y="0"/>
                </a:lnTo>
                <a:cubicBezTo>
                  <a:pt x="755398" y="0"/>
                  <a:pt x="960736" y="174574"/>
                  <a:pt x="1008225" y="406647"/>
                </a:cubicBezTo>
                <a:lnTo>
                  <a:pt x="1017140" y="495081"/>
                </a:lnTo>
                <a:lnTo>
                  <a:pt x="1025230" y="414832"/>
                </a:lnTo>
                <a:cubicBezTo>
                  <a:pt x="1072719" y="182759"/>
                  <a:pt x="1278057" y="8185"/>
                  <a:pt x="1524169" y="8185"/>
                </a:cubicBezTo>
                <a:lnTo>
                  <a:pt x="2033455" y="8185"/>
                </a:lnTo>
                <a:lnTo>
                  <a:pt x="2033455" y="517471"/>
                </a:lnTo>
                <a:cubicBezTo>
                  <a:pt x="2033455" y="763583"/>
                  <a:pt x="1858881" y="968921"/>
                  <a:pt x="1626808" y="1016410"/>
                </a:cubicBezTo>
                <a:lnTo>
                  <a:pt x="1619085" y="1017189"/>
                </a:lnTo>
                <a:lnTo>
                  <a:pt x="1714221" y="1046720"/>
                </a:lnTo>
                <a:cubicBezTo>
                  <a:pt x="1897012" y="1124034"/>
                  <a:pt x="2025270" y="1305031"/>
                  <a:pt x="2025270" y="1515984"/>
                </a:cubicBezTo>
                <a:lnTo>
                  <a:pt x="2025270" y="2025270"/>
                </a:lnTo>
                <a:lnTo>
                  <a:pt x="1515984" y="2025270"/>
                </a:lnTo>
                <a:cubicBezTo>
                  <a:pt x="1305031" y="2025270"/>
                  <a:pt x="1124034" y="1897012"/>
                  <a:pt x="1046721" y="1714221"/>
                </a:cubicBezTo>
                <a:lnTo>
                  <a:pt x="1017189" y="1619085"/>
                </a:lnTo>
                <a:lnTo>
                  <a:pt x="1016410" y="1626808"/>
                </a:lnTo>
                <a:cubicBezTo>
                  <a:pt x="968921" y="1858881"/>
                  <a:pt x="763583" y="2033455"/>
                  <a:pt x="517471" y="2033455"/>
                </a:cubicBezTo>
                <a:lnTo>
                  <a:pt x="8185" y="2033455"/>
                </a:lnTo>
                <a:lnTo>
                  <a:pt x="8185" y="1524169"/>
                </a:lnTo>
                <a:cubicBezTo>
                  <a:pt x="8185" y="1278057"/>
                  <a:pt x="182759" y="1072719"/>
                  <a:pt x="414832" y="1025230"/>
                </a:cubicBezTo>
                <a:lnTo>
                  <a:pt x="495081" y="1017140"/>
                </a:lnTo>
                <a:lnTo>
                  <a:pt x="406647" y="1008225"/>
                </a:lnTo>
                <a:cubicBezTo>
                  <a:pt x="174574" y="960736"/>
                  <a:pt x="0" y="755398"/>
                  <a:pt x="0" y="509286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962316" y="472796"/>
            <a:ext cx="2286976" cy="371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115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02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1224570">
            <a:off x="-4022028" y="-56677"/>
            <a:ext cx="6986954" cy="6986952"/>
          </a:xfrm>
          <a:custGeom>
            <a:avLst/>
            <a:gdLst>
              <a:gd name="connsiteX0" fmla="*/ 4026960 w 7306837"/>
              <a:gd name="connsiteY0" fmla="*/ 18862 h 7306837"/>
              <a:gd name="connsiteX1" fmla="*/ 7306837 w 7306837"/>
              <a:gd name="connsiteY1" fmla="*/ 3653419 h 7306837"/>
              <a:gd name="connsiteX2" fmla="*/ 3653419 w 7306837"/>
              <a:gd name="connsiteY2" fmla="*/ 7306837 h 7306837"/>
              <a:gd name="connsiteX3" fmla="*/ 0 w 7306837"/>
              <a:gd name="connsiteY3" fmla="*/ 3653418 h 7306837"/>
              <a:gd name="connsiteX4" fmla="*/ 3653420 w 7306837"/>
              <a:gd name="connsiteY4" fmla="*/ 0 h 7306837"/>
              <a:gd name="connsiteX5" fmla="*/ 4026960 w 7306837"/>
              <a:gd name="connsiteY5" fmla="*/ 18862 h 7306837"/>
              <a:gd name="connsiteX6" fmla="*/ 3885657 w 7306837"/>
              <a:gd name="connsiteY6" fmla="*/ 1393748 h 7306837"/>
              <a:gd name="connsiteX7" fmla="*/ 3653419 w 7306837"/>
              <a:gd name="connsiteY7" fmla="*/ 1382022 h 7306837"/>
              <a:gd name="connsiteX8" fmla="*/ 1382023 w 7306837"/>
              <a:gd name="connsiteY8" fmla="*/ 3653418 h 7306837"/>
              <a:gd name="connsiteX9" fmla="*/ 3653419 w 7306837"/>
              <a:gd name="connsiteY9" fmla="*/ 5924814 h 7306837"/>
              <a:gd name="connsiteX10" fmla="*/ 5924815 w 7306837"/>
              <a:gd name="connsiteY10" fmla="*/ 3653418 h 7306837"/>
              <a:gd name="connsiteX11" fmla="*/ 3885657 w 7306837"/>
              <a:gd name="connsiteY11" fmla="*/ 1393748 h 7306837"/>
            </a:gdLst>
            <a:ahLst/>
            <a:cxnLst/>
            <a:rect l="l" t="t" r="r" b="b"/>
            <a:pathLst>
              <a:path w="7306837" h="7306837">
                <a:moveTo>
                  <a:pt x="4026960" y="18862"/>
                </a:moveTo>
                <a:cubicBezTo>
                  <a:pt x="5869218" y="205954"/>
                  <a:pt x="7306837" y="1761799"/>
                  <a:pt x="7306837" y="3653419"/>
                </a:cubicBezTo>
                <a:cubicBezTo>
                  <a:pt x="7306837" y="5671146"/>
                  <a:pt x="5671146" y="7306836"/>
                  <a:pt x="3653419" y="7306837"/>
                </a:cubicBezTo>
                <a:cubicBezTo>
                  <a:pt x="1635692" y="7306836"/>
                  <a:pt x="1" y="5671146"/>
                  <a:pt x="0" y="3653418"/>
                </a:cubicBezTo>
                <a:cubicBezTo>
                  <a:pt x="1" y="1635691"/>
                  <a:pt x="1635692" y="0"/>
                  <a:pt x="3653420" y="0"/>
                </a:cubicBezTo>
                <a:cubicBezTo>
                  <a:pt x="3779527" y="0"/>
                  <a:pt x="3904143" y="6389"/>
                  <a:pt x="4026960" y="18862"/>
                </a:cubicBezTo>
                <a:close/>
                <a:moveTo>
                  <a:pt x="3885657" y="1393748"/>
                </a:moveTo>
                <a:cubicBezTo>
                  <a:pt x="3809299" y="1385994"/>
                  <a:pt x="3731823" y="1382022"/>
                  <a:pt x="3653419" y="1382022"/>
                </a:cubicBezTo>
                <a:cubicBezTo>
                  <a:pt x="2398962" y="1382022"/>
                  <a:pt x="1382023" y="2398961"/>
                  <a:pt x="1382023" y="3653418"/>
                </a:cubicBezTo>
                <a:cubicBezTo>
                  <a:pt x="1382023" y="4907875"/>
                  <a:pt x="2398962" y="5924815"/>
                  <a:pt x="3653419" y="5924814"/>
                </a:cubicBezTo>
                <a:cubicBezTo>
                  <a:pt x="4907876" y="5924814"/>
                  <a:pt x="5924816" y="4907875"/>
                  <a:pt x="5924815" y="3653418"/>
                </a:cubicBezTo>
                <a:cubicBezTo>
                  <a:pt x="5924815" y="2477365"/>
                  <a:pt x="5031021" y="1510068"/>
                  <a:pt x="3885657" y="1393748"/>
                </a:cubicBezTo>
                <a:close/>
              </a:path>
            </a:pathLst>
          </a:custGeom>
          <a:gradFill>
            <a:gsLst>
              <a:gs pos="5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249292" y="2361837"/>
            <a:ext cx="4381975" cy="2166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erif SC Regular" panose="02020900000000000000" charset="-122"/>
                <a:ea typeface="Source Han Serif SC Regular" panose="02020900000000000000" charset="-122"/>
                <a:cs typeface="Source Han Serif SC Regular" panose="02020900000000000000" charset="-122"/>
              </a:rPr>
              <a:t>功能对等的三大维度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618200" y="3457792"/>
            <a:ext cx="197930" cy="197930"/>
          </a:xfrm>
          <a:custGeom>
            <a:avLst/>
            <a:gdLst>
              <a:gd name="connsiteX0" fmla="*/ 0 w 396000"/>
              <a:gd name="connsiteY0" fmla="*/ 396000 h 396000"/>
              <a:gd name="connsiteX1" fmla="*/ 396000 w 396000"/>
              <a:gd name="connsiteY1" fmla="*/ 0 h 396000"/>
              <a:gd name="connsiteX2" fmla="*/ 396000 w 396000"/>
              <a:gd name="connsiteY2" fmla="*/ 396000 h 396000"/>
              <a:gd name="connsiteX3" fmla="*/ 0 w 396000"/>
              <a:gd name="connsiteY3" fmla="*/ 396000 h 396000"/>
              <a:gd name="connsiteX4" fmla="*/ 0 w 396000"/>
              <a:gd name="connsiteY4" fmla="*/ 0 h 396000"/>
            </a:gdLst>
            <a:ahLst/>
            <a:cxnLst/>
            <a:rect l="l" t="t" r="r" b="b"/>
            <a:pathLst>
              <a:path w="396000" h="396000">
                <a:moveTo>
                  <a:pt x="0" y="396000"/>
                </a:moveTo>
                <a:lnTo>
                  <a:pt x="396000" y="0"/>
                </a:lnTo>
                <a:lnTo>
                  <a:pt x="396000" y="396000"/>
                </a:lnTo>
                <a:lnTo>
                  <a:pt x="0" y="39600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"/>
            </p:custDataLst>
          </p:nvPr>
        </p:nvSpPr>
        <p:spPr>
          <a:xfrm>
            <a:off x="660400" y="1480739"/>
            <a:ext cx="4927600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词汇层面的意义转换</a:t>
            </a: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2"/>
            </p:custDataLst>
          </p:nvPr>
        </p:nvSpPr>
        <p:spPr>
          <a:xfrm>
            <a:off x="660400" y="2000394"/>
            <a:ext cx="4927600" cy="9968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短语 „das Eis brechen“ 直译为“打破冰”，容易引起误解，而功能对等的翻译是 „die Spannung lösen“（</a:t>
            </a:r>
            <a:r>
              <a:rPr kumimoji="1" lang="en-US" altLang="zh-CN" sz="109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化解紧张气氛），以精准传达社交破冰的含义。</a:t>
            </a:r>
            <a:endParaRPr kumimoji="1" lang="en-US" altLang="zh-CN" sz="109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词汇转换需考虑语境，例如 „Bank“ 在不同语境下可译为“银行”或“长椅”，以确保意义准确。</a:t>
            </a:r>
            <a:endParaRPr kumimoji="1" lang="en-US" altLang="zh-CN" sz="109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7" name="标题 1"/>
          <p:cNvSpPr txBox="1"/>
          <p:nvPr>
            <p:custDataLst>
              <p:tags r:id="rId3"/>
            </p:custDataLst>
          </p:nvPr>
        </p:nvSpPr>
        <p:spPr>
          <a:xfrm>
            <a:off x="660400" y="2979339"/>
            <a:ext cx="4927600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句子层面的语义衔接</a:t>
            </a: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4"/>
            </p:custDataLst>
          </p:nvPr>
        </p:nvSpPr>
        <p:spPr>
          <a:xfrm>
            <a:off x="660400" y="3498994"/>
            <a:ext cx="4927600" cy="9968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长句翻译要保持逻辑连贯，例如德语句子 „Obwohl es regnete, gingen wir trotzdem hinaus.“ 可译为“尽管下雨，我们还是出去了”，确保语义完整。</a:t>
            </a:r>
            <a:endParaRPr kumimoji="1" lang="en-US" altLang="zh-CN" sz="109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复杂句式需要调整结构，例如被动句 „Das Buch wurde von ihm geschrieben.“ 可译为“他写了这本书”，以符合中文的表达习惯。</a:t>
            </a:r>
            <a:endParaRPr kumimoji="1" lang="en-US" altLang="zh-CN" sz="109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  <a:p>
            <a:pPr algn="l">
              <a:lnSpc>
                <a:spcPct val="150000"/>
              </a:lnSpc>
            </a:pPr>
            <a:endParaRPr kumimoji="1" lang="en-US" altLang="zh-CN"/>
          </a:p>
        </p:txBody>
      </p:sp>
      <p:sp>
        <p:nvSpPr>
          <p:cNvPr id="19" name="标题 1"/>
          <p:cNvSpPr txBox="1"/>
          <p:nvPr>
            <p:custDataLst>
              <p:tags r:id="rId5"/>
            </p:custDataLst>
          </p:nvPr>
        </p:nvSpPr>
        <p:spPr>
          <a:xfrm>
            <a:off x="660400" y="4477939"/>
            <a:ext cx="4927600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篇章层面的主题一致性</a:t>
            </a:r>
            <a:endParaRPr kumimoji="1" lang="zh-CN" altLang="en-US"/>
          </a:p>
        </p:txBody>
      </p:sp>
      <p:sp>
        <p:nvSpPr>
          <p:cNvPr id="20" name="标题 1"/>
          <p:cNvSpPr txBox="1"/>
          <p:nvPr>
            <p:custDataLst>
              <p:tags r:id="rId6"/>
            </p:custDataLst>
          </p:nvPr>
        </p:nvSpPr>
        <p:spPr>
          <a:xfrm>
            <a:off x="660400" y="4997594"/>
            <a:ext cx="4927600" cy="9968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文章翻译要把握主题脉络，如翻译新闻报道，需突出核心事件和观点，避免信息偏差。
通过段落划分和衔接词使用，使译文篇章结构清晰，主题突出，如“首先、其次、最后”等衔接词引导段落顺序。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意义对等：精准传递核心思想</a:t>
            </a: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272307">
            <a:off x="955667" y="1907436"/>
            <a:ext cx="2961212" cy="3873807"/>
          </a:xfrm>
          <a:prstGeom prst="roundRect">
            <a:avLst>
              <a:gd name="adj" fmla="val 12669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55667" y="1874586"/>
            <a:ext cx="2961212" cy="3873807"/>
          </a:xfrm>
          <a:prstGeom prst="roundRect">
            <a:avLst>
              <a:gd name="adj" fmla="val 126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55370" y="3154045"/>
            <a:ext cx="2700020" cy="2360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翻译诗歌需保留韵律和意境，例如德国诗人歌德的诗句 „Über allen Gipfeln ist Ruh“ 可译为“群峰之上，万籁俱寂”，虽未逐字对应，但意境相近。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小说翻译要体现作者的文风，例如在翻译《少年维特的烦恼》时，为展现维特的激情与痛苦，译文需带有强烈的情感色彩，如 „Ich liebe Lotte!“ 可译为“我深爱洛特！”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</p:txBody>
      </p:sp>
      <p:sp>
        <p:nvSpPr>
          <p:cNvPr id="6" name="标题 1"/>
          <p:cNvSpPr txBox="1"/>
          <p:nvPr/>
        </p:nvSpPr>
        <p:spPr>
          <a:xfrm>
            <a:off x="1086273" y="2305101"/>
            <a:ext cx="2700000" cy="662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文学作品的风格再现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104851" y="1578059"/>
            <a:ext cx="662845" cy="662845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825001" y="1678649"/>
            <a:ext cx="122254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272307">
            <a:off x="4599751" y="1907436"/>
            <a:ext cx="2961212" cy="3873807"/>
          </a:xfrm>
          <a:prstGeom prst="roundRect">
            <a:avLst>
              <a:gd name="adj" fmla="val 12669"/>
            </a:avLst>
          </a:pr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599751" y="1891011"/>
            <a:ext cx="2961212" cy="3873807"/>
          </a:xfrm>
          <a:prstGeom prst="roundRect">
            <a:avLst>
              <a:gd name="adj" fmla="val 126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2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736072" y="3149860"/>
            <a:ext cx="2700000" cy="24416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广告翻译需突出创意和吸引力，例如德国大众汽车的广告语 „Das Auto.“ 可译为“汽车典范”，简洁有力，符合中文广告风格。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同时需考虑目标市场文化，例如汉高Persil洗衣液的广告语 „Da weiß man, was man hat.“（直译为“你知道自己拥有什么”）可译为“洁净如新，信赖之选”，既传递产品品质，又贴合中文消费者心理。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r>
              <a:rPr kumimoji="1" lang="en-US" altLang="zh-CN"/>
              <a:t>4o</a:t>
            </a: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</p:txBody>
      </p:sp>
      <p:sp>
        <p:nvSpPr>
          <p:cNvPr id="12" name="标题 1"/>
          <p:cNvSpPr txBox="1"/>
          <p:nvPr/>
        </p:nvSpPr>
        <p:spPr>
          <a:xfrm>
            <a:off x="4730357" y="2321526"/>
            <a:ext cx="2700000" cy="662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广告文案的风格适配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48935" y="1594484"/>
            <a:ext cx="662845" cy="662845"/>
          </a:xfrm>
          <a:prstGeom prst="flowChartConnector">
            <a:avLst/>
          </a:prstGeom>
          <a:gradFill>
            <a:gsLst>
              <a:gs pos="0">
                <a:schemeClr val="accent2"/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469085" y="1695074"/>
            <a:ext cx="122254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272307">
            <a:off x="8285398" y="1907436"/>
            <a:ext cx="2961212" cy="3873807"/>
          </a:xfrm>
          <a:prstGeom prst="roundRect">
            <a:avLst>
              <a:gd name="adj" fmla="val 12669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285398" y="1874586"/>
            <a:ext cx="2961212" cy="3873807"/>
          </a:xfrm>
          <a:prstGeom prst="roundRect">
            <a:avLst>
              <a:gd name="adj" fmla="val 126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416004" y="3154205"/>
            <a:ext cx="2700000" cy="2360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学术翻译要准确传达专业术语和逻辑，例如德语中的 „Hypothese“ 译为“假设”，„empirische Forschung“ 译为“实证研究”，确保术语精准。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同时，需使用正式语言和专业表达，如 „Diese Studie zielt darauf ab, … zu untersuchen.“ 可译为“本研究旨在探讨……”，„Die Ergebnisse zeigen, dass …“ 可译为“结果表明……”，以体现学术严谨性。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8416004" y="2305101"/>
            <a:ext cx="2700000" cy="662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学术文本的严谨风格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434582" y="1578059"/>
            <a:ext cx="662845" cy="662845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154732" y="1678649"/>
            <a:ext cx="122254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825320" y="3085524"/>
            <a:ext cx="510074" cy="683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510967" y="3085524"/>
            <a:ext cx="510074" cy="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2181236" y="3085524"/>
            <a:ext cx="510074" cy="6839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风格对等：再现原文文体与情感</a:t>
            </a:r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4496028" y="1984415"/>
            <a:ext cx="3199944" cy="3625809"/>
          </a:xfrm>
          <a:prstGeom prst="roundRect">
            <a:avLst>
              <a:gd name="adj" fmla="val 2930"/>
            </a:avLst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4640331" y="3008884"/>
            <a:ext cx="2911339" cy="2525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翻译新闻时需快速传递信息，例如德语 „Eilmeldung“ 可译为“突发新闻”，简洁明了，符合新闻报道的风格。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翻译文学作品时，要注重情感共鸣，例如莎士比亚名句 „Romeo, Romeo, warum bist du Romeo?“ 可译为“罗密欧，罗密欧，你为何偏偏是罗密欧？”以保留其原有的戏剧张力和情感表达。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4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。</a:t>
            </a: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4640331" y="2445774"/>
            <a:ext cx="2913919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不同文体的功能对等策略</a:t>
            </a: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5688479" y="1556088"/>
            <a:ext cx="815043" cy="815406"/>
          </a:xfrm>
          <a:custGeom>
            <a:avLst/>
            <a:gdLst>
              <a:gd name="connsiteX0" fmla="*/ 1297676 w 2163261"/>
              <a:gd name="connsiteY0" fmla="*/ 2086117 h 2164219"/>
              <a:gd name="connsiteX1" fmla="*/ 2085143 w 2163261"/>
              <a:gd name="connsiteY1" fmla="*/ 1298651 h 2164219"/>
              <a:gd name="connsiteX2" fmla="*/ 2162610 w 2163261"/>
              <a:gd name="connsiteY2" fmla="*/ 1120329 h 2164219"/>
              <a:gd name="connsiteX3" fmla="*/ 1831911 w 2163261"/>
              <a:gd name="connsiteY3" fmla="*/ 303629 h 2164219"/>
              <a:gd name="connsiteX4" fmla="*/ 315079 w 2163261"/>
              <a:gd name="connsiteY4" fmla="*/ 319707 h 2164219"/>
              <a:gd name="connsiteX5" fmla="*/ 316906 w 2163261"/>
              <a:gd name="connsiteY5" fmla="*/ 1847502 h 2164219"/>
              <a:gd name="connsiteX6" fmla="*/ 1119354 w 2163261"/>
              <a:gd name="connsiteY6" fmla="*/ 2163585 h 2164219"/>
              <a:gd name="connsiteX7" fmla="*/ 1297676 w 2163261"/>
              <a:gd name="connsiteY7" fmla="*/ 2086117 h 2164219"/>
            </a:gdLst>
            <a:ahLst/>
            <a:cxnLst/>
            <a:rect l="l" t="t" r="r" b="b"/>
            <a:pathLst>
              <a:path w="2163261" h="2164219">
                <a:moveTo>
                  <a:pt x="1297676" y="2086117"/>
                </a:moveTo>
                <a:lnTo>
                  <a:pt x="2085143" y="1298651"/>
                </a:lnTo>
                <a:cubicBezTo>
                  <a:pt x="2132646" y="1251147"/>
                  <a:pt x="2160052" y="1187200"/>
                  <a:pt x="2162610" y="1120329"/>
                </a:cubicBezTo>
                <a:cubicBezTo>
                  <a:pt x="2172842" y="824709"/>
                  <a:pt x="2062487" y="525801"/>
                  <a:pt x="1831911" y="303629"/>
                </a:cubicBezTo>
                <a:cubicBezTo>
                  <a:pt x="1405108" y="-107461"/>
                  <a:pt x="733112" y="-100153"/>
                  <a:pt x="315079" y="319707"/>
                </a:cubicBezTo>
                <a:cubicBezTo>
                  <a:pt x="-105513" y="742126"/>
                  <a:pt x="-105147" y="1425815"/>
                  <a:pt x="316906" y="1847502"/>
                </a:cubicBezTo>
                <a:cubicBezTo>
                  <a:pt x="537616" y="2068212"/>
                  <a:pt x="829946" y="2173451"/>
                  <a:pt x="1119354" y="2163585"/>
                </a:cubicBezTo>
                <a:cubicBezTo>
                  <a:pt x="1186590" y="2161027"/>
                  <a:pt x="1250172" y="2133621"/>
                  <a:pt x="1297676" y="2086117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5683731" y="1551341"/>
            <a:ext cx="824538" cy="824901"/>
          </a:xfrm>
          <a:custGeom>
            <a:avLst/>
            <a:gdLst>
              <a:gd name="connsiteX0" fmla="*/ 1292606 w 2188462"/>
              <a:gd name="connsiteY0" fmla="*/ 2123414 h 2189420"/>
              <a:gd name="connsiteX1" fmla="*/ 2122461 w 2188462"/>
              <a:gd name="connsiteY1" fmla="*/ 1293560 h 2189420"/>
              <a:gd name="connsiteX2" fmla="*/ 2187139 w 2188462"/>
              <a:gd name="connsiteY2" fmla="*/ 1149587 h 2189420"/>
              <a:gd name="connsiteX3" fmla="*/ 1850593 w 2188462"/>
              <a:gd name="connsiteY3" fmla="*/ 304385 h 2189420"/>
              <a:gd name="connsiteX4" fmla="*/ 318779 w 2188462"/>
              <a:gd name="connsiteY4" fmla="*/ 323386 h 2189420"/>
              <a:gd name="connsiteX5" fmla="*/ 320606 w 2188462"/>
              <a:gd name="connsiteY5" fmla="*/ 1869086 h 2189420"/>
              <a:gd name="connsiteX6" fmla="*/ 1148633 w 2188462"/>
              <a:gd name="connsiteY6" fmla="*/ 2188092 h 2189420"/>
              <a:gd name="connsiteX7" fmla="*/ 1292606 w 2188462"/>
              <a:gd name="connsiteY7" fmla="*/ 2123414 h 2189420"/>
            </a:gdLst>
            <a:ahLst/>
            <a:cxnLst/>
            <a:rect l="l" t="t" r="r" b="b"/>
            <a:pathLst>
              <a:path w="2188462" h="2189420">
                <a:moveTo>
                  <a:pt x="1292606" y="2123414"/>
                </a:moveTo>
                <a:lnTo>
                  <a:pt x="2122461" y="1293560"/>
                </a:lnTo>
                <a:cubicBezTo>
                  <a:pt x="2160829" y="1255191"/>
                  <a:pt x="2184216" y="1203668"/>
                  <a:pt x="2187139" y="1149587"/>
                </a:cubicBezTo>
                <a:cubicBezTo>
                  <a:pt x="2202121" y="844101"/>
                  <a:pt x="2089939" y="533865"/>
                  <a:pt x="1850593" y="304385"/>
                </a:cubicBezTo>
                <a:cubicBezTo>
                  <a:pt x="1418674" y="-108898"/>
                  <a:pt x="740466" y="-100128"/>
                  <a:pt x="318779" y="323386"/>
                </a:cubicBezTo>
                <a:cubicBezTo>
                  <a:pt x="-106928" y="750920"/>
                  <a:pt x="-106198" y="1442283"/>
                  <a:pt x="320606" y="1869086"/>
                </a:cubicBezTo>
                <a:cubicBezTo>
                  <a:pt x="548258" y="2096739"/>
                  <a:pt x="850821" y="2202709"/>
                  <a:pt x="1148633" y="2188092"/>
                </a:cubicBezTo>
                <a:cubicBezTo>
                  <a:pt x="1203080" y="2185535"/>
                  <a:pt x="1254238" y="2162148"/>
                  <a:pt x="1292606" y="2123414"/>
                </a:cubicBez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6161937" y="2049016"/>
            <a:ext cx="312660" cy="312800"/>
          </a:xfrm>
          <a:custGeom>
            <a:avLst/>
            <a:gdLst>
              <a:gd name="connsiteX0" fmla="*/ 308409 w 829854"/>
              <a:gd name="connsiteY0" fmla="*/ 308409 h 830220"/>
              <a:gd name="connsiteX1" fmla="*/ 0 w 829854"/>
              <a:gd name="connsiteY1" fmla="*/ 830220 h 830220"/>
              <a:gd name="connsiteX2" fmla="*/ 829854 w 829854"/>
              <a:gd name="connsiteY2" fmla="*/ 0 h 830220"/>
              <a:gd name="connsiteX3" fmla="*/ 308409 w 829854"/>
              <a:gd name="connsiteY3" fmla="*/ 308409 h 830220"/>
            </a:gdLst>
            <a:ahLst/>
            <a:cxnLst/>
            <a:rect l="l" t="t" r="r" b="b"/>
            <a:pathLst>
              <a:path w="829854" h="830220">
                <a:moveTo>
                  <a:pt x="308409" y="308409"/>
                </a:moveTo>
                <a:cubicBezTo>
                  <a:pt x="66505" y="550313"/>
                  <a:pt x="124606" y="705614"/>
                  <a:pt x="0" y="830220"/>
                </a:cubicBezTo>
                <a:lnTo>
                  <a:pt x="829854" y="0"/>
                </a:lnTo>
                <a:cubicBezTo>
                  <a:pt x="705614" y="124606"/>
                  <a:pt x="549948" y="66505"/>
                  <a:pt x="308409" y="308409"/>
                </a:cubicBezTo>
                <a:close/>
              </a:path>
            </a:pathLst>
          </a:cu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47000">
                <a:schemeClr val="accent1"/>
              </a:gs>
              <a:gs pos="63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5688479" y="1732959"/>
            <a:ext cx="81504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803861" y="1984415"/>
            <a:ext cx="3199944" cy="3625809"/>
          </a:xfrm>
          <a:prstGeom prst="roundRect">
            <a:avLst>
              <a:gd name="adj" fmla="val 293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948164" y="3008884"/>
            <a:ext cx="2911339" cy="252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翻译文化负载词时需避免误解，例如德语中的 „Drache“ 在西方文化中常象征邪恶，而在中国象征吉祥，因此可译为“神龙”以准确传达积极含义。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同时，要考虑文化背景，如 „Brezel“（德国的一种结状咸面包）在中文中无直接对应，可译为“德式椒盐扭结面包”并适当解释其特点，以实现功能对等。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948164" y="2445774"/>
            <a:ext cx="2913919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文化差异下的功能对等</a:t>
            </a: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1996312" y="1556088"/>
            <a:ext cx="815043" cy="815406"/>
          </a:xfrm>
          <a:custGeom>
            <a:avLst/>
            <a:gdLst>
              <a:gd name="connsiteX0" fmla="*/ 1297676 w 2163261"/>
              <a:gd name="connsiteY0" fmla="*/ 2086117 h 2164219"/>
              <a:gd name="connsiteX1" fmla="*/ 2085143 w 2163261"/>
              <a:gd name="connsiteY1" fmla="*/ 1298651 h 2164219"/>
              <a:gd name="connsiteX2" fmla="*/ 2162610 w 2163261"/>
              <a:gd name="connsiteY2" fmla="*/ 1120329 h 2164219"/>
              <a:gd name="connsiteX3" fmla="*/ 1831911 w 2163261"/>
              <a:gd name="connsiteY3" fmla="*/ 303629 h 2164219"/>
              <a:gd name="connsiteX4" fmla="*/ 315079 w 2163261"/>
              <a:gd name="connsiteY4" fmla="*/ 319707 h 2164219"/>
              <a:gd name="connsiteX5" fmla="*/ 316906 w 2163261"/>
              <a:gd name="connsiteY5" fmla="*/ 1847502 h 2164219"/>
              <a:gd name="connsiteX6" fmla="*/ 1119354 w 2163261"/>
              <a:gd name="connsiteY6" fmla="*/ 2163585 h 2164219"/>
              <a:gd name="connsiteX7" fmla="*/ 1297676 w 2163261"/>
              <a:gd name="connsiteY7" fmla="*/ 2086117 h 2164219"/>
            </a:gdLst>
            <a:ahLst/>
            <a:cxnLst/>
            <a:rect l="l" t="t" r="r" b="b"/>
            <a:pathLst>
              <a:path w="2163261" h="2164219">
                <a:moveTo>
                  <a:pt x="1297676" y="2086117"/>
                </a:moveTo>
                <a:lnTo>
                  <a:pt x="2085143" y="1298651"/>
                </a:lnTo>
                <a:cubicBezTo>
                  <a:pt x="2132646" y="1251147"/>
                  <a:pt x="2160052" y="1187200"/>
                  <a:pt x="2162610" y="1120329"/>
                </a:cubicBezTo>
                <a:cubicBezTo>
                  <a:pt x="2172842" y="824709"/>
                  <a:pt x="2062487" y="525801"/>
                  <a:pt x="1831911" y="303629"/>
                </a:cubicBezTo>
                <a:cubicBezTo>
                  <a:pt x="1405108" y="-107461"/>
                  <a:pt x="733112" y="-100153"/>
                  <a:pt x="315079" y="319707"/>
                </a:cubicBezTo>
                <a:cubicBezTo>
                  <a:pt x="-105513" y="742126"/>
                  <a:pt x="-105147" y="1425815"/>
                  <a:pt x="316906" y="1847502"/>
                </a:cubicBezTo>
                <a:cubicBezTo>
                  <a:pt x="537616" y="2068212"/>
                  <a:pt x="829946" y="2173451"/>
                  <a:pt x="1119354" y="2163585"/>
                </a:cubicBezTo>
                <a:cubicBezTo>
                  <a:pt x="1186590" y="2161027"/>
                  <a:pt x="1250172" y="2133621"/>
                  <a:pt x="1297676" y="2086117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1991564" y="1551341"/>
            <a:ext cx="824538" cy="824901"/>
          </a:xfrm>
          <a:custGeom>
            <a:avLst/>
            <a:gdLst>
              <a:gd name="connsiteX0" fmla="*/ 1292606 w 2188462"/>
              <a:gd name="connsiteY0" fmla="*/ 2123414 h 2189420"/>
              <a:gd name="connsiteX1" fmla="*/ 2122461 w 2188462"/>
              <a:gd name="connsiteY1" fmla="*/ 1293560 h 2189420"/>
              <a:gd name="connsiteX2" fmla="*/ 2187139 w 2188462"/>
              <a:gd name="connsiteY2" fmla="*/ 1149587 h 2189420"/>
              <a:gd name="connsiteX3" fmla="*/ 1850593 w 2188462"/>
              <a:gd name="connsiteY3" fmla="*/ 304385 h 2189420"/>
              <a:gd name="connsiteX4" fmla="*/ 318779 w 2188462"/>
              <a:gd name="connsiteY4" fmla="*/ 323386 h 2189420"/>
              <a:gd name="connsiteX5" fmla="*/ 320606 w 2188462"/>
              <a:gd name="connsiteY5" fmla="*/ 1869086 h 2189420"/>
              <a:gd name="connsiteX6" fmla="*/ 1148633 w 2188462"/>
              <a:gd name="connsiteY6" fmla="*/ 2188092 h 2189420"/>
              <a:gd name="connsiteX7" fmla="*/ 1292606 w 2188462"/>
              <a:gd name="connsiteY7" fmla="*/ 2123414 h 2189420"/>
            </a:gdLst>
            <a:ahLst/>
            <a:cxnLst/>
            <a:rect l="l" t="t" r="r" b="b"/>
            <a:pathLst>
              <a:path w="2188462" h="2189420">
                <a:moveTo>
                  <a:pt x="1292606" y="2123414"/>
                </a:moveTo>
                <a:lnTo>
                  <a:pt x="2122461" y="1293560"/>
                </a:lnTo>
                <a:cubicBezTo>
                  <a:pt x="2160829" y="1255191"/>
                  <a:pt x="2184216" y="1203668"/>
                  <a:pt x="2187139" y="1149587"/>
                </a:cubicBezTo>
                <a:cubicBezTo>
                  <a:pt x="2202121" y="844101"/>
                  <a:pt x="2089939" y="533865"/>
                  <a:pt x="1850593" y="304385"/>
                </a:cubicBezTo>
                <a:cubicBezTo>
                  <a:pt x="1418674" y="-108898"/>
                  <a:pt x="740466" y="-100128"/>
                  <a:pt x="318779" y="323386"/>
                </a:cubicBezTo>
                <a:cubicBezTo>
                  <a:pt x="-106928" y="750920"/>
                  <a:pt x="-106198" y="1442283"/>
                  <a:pt x="320606" y="1869086"/>
                </a:cubicBezTo>
                <a:cubicBezTo>
                  <a:pt x="548258" y="2096739"/>
                  <a:pt x="850821" y="2202709"/>
                  <a:pt x="1148633" y="2188092"/>
                </a:cubicBezTo>
                <a:cubicBezTo>
                  <a:pt x="1203080" y="2185535"/>
                  <a:pt x="1254238" y="2162148"/>
                  <a:pt x="1292606" y="2123414"/>
                </a:cubicBez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653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3"/>
            </p:custDataLst>
          </p:nvPr>
        </p:nvSpPr>
        <p:spPr>
          <a:xfrm>
            <a:off x="2463394" y="2053778"/>
            <a:ext cx="312660" cy="312800"/>
          </a:xfrm>
          <a:custGeom>
            <a:avLst/>
            <a:gdLst>
              <a:gd name="connsiteX0" fmla="*/ 308409 w 829854"/>
              <a:gd name="connsiteY0" fmla="*/ 308409 h 830220"/>
              <a:gd name="connsiteX1" fmla="*/ 0 w 829854"/>
              <a:gd name="connsiteY1" fmla="*/ 830220 h 830220"/>
              <a:gd name="connsiteX2" fmla="*/ 829854 w 829854"/>
              <a:gd name="connsiteY2" fmla="*/ 0 h 830220"/>
              <a:gd name="connsiteX3" fmla="*/ 308409 w 829854"/>
              <a:gd name="connsiteY3" fmla="*/ 308409 h 830220"/>
            </a:gdLst>
            <a:ahLst/>
            <a:cxnLst/>
            <a:rect l="l" t="t" r="r" b="b"/>
            <a:pathLst>
              <a:path w="829854" h="830220">
                <a:moveTo>
                  <a:pt x="308409" y="308409"/>
                </a:moveTo>
                <a:cubicBezTo>
                  <a:pt x="66505" y="550313"/>
                  <a:pt x="124606" y="705614"/>
                  <a:pt x="0" y="830220"/>
                </a:cubicBezTo>
                <a:lnTo>
                  <a:pt x="829854" y="0"/>
                </a:lnTo>
                <a:cubicBezTo>
                  <a:pt x="705614" y="124606"/>
                  <a:pt x="549948" y="66505"/>
                  <a:pt x="308409" y="308409"/>
                </a:cubicBezTo>
                <a:close/>
              </a:path>
            </a:pathLst>
          </a:cu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47000">
                <a:schemeClr val="accent1"/>
              </a:gs>
              <a:gs pos="63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14"/>
            </p:custDataLst>
          </p:nvPr>
        </p:nvSpPr>
        <p:spPr>
          <a:xfrm>
            <a:off x="1996312" y="1732959"/>
            <a:ext cx="81504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15"/>
            </p:custDataLst>
          </p:nvPr>
        </p:nvSpPr>
        <p:spPr>
          <a:xfrm>
            <a:off x="8188195" y="1984415"/>
            <a:ext cx="3199944" cy="3625809"/>
          </a:xfrm>
          <a:prstGeom prst="roundRect">
            <a:avLst>
              <a:gd name="adj" fmla="val 293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16"/>
            </p:custDataLst>
          </p:nvPr>
        </p:nvSpPr>
        <p:spPr>
          <a:xfrm>
            <a:off x="8332498" y="3008885"/>
            <a:ext cx="2911339" cy="2525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根据读者反馈调整译文，例如在翻译电影字幕时，德语 „Hau ab!“ 直译为“走开”，但根据观众习惯，优化为“滚开”或“滚出去”，更符合口语表达。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同时，要考虑时代变化，如 „Handy“ 在德语中指“手机”，过去常译为“mobile phone”，但现在更常用“手机”或“智能手机”以符合现代用语趋势。</a:t>
            </a:r>
            <a:endParaRPr kumimoji="1" lang="en-US" altLang="zh-CN" sz="12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9" name="标题 1"/>
          <p:cNvSpPr txBox="1"/>
          <p:nvPr>
            <p:custDataLst>
              <p:tags r:id="rId17"/>
            </p:custDataLst>
          </p:nvPr>
        </p:nvSpPr>
        <p:spPr>
          <a:xfrm>
            <a:off x="8332498" y="2445774"/>
            <a:ext cx="2901219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功能对等的动态调整</a:t>
            </a:r>
            <a:endParaRPr kumimoji="1" lang="zh-CN" altLang="en-US"/>
          </a:p>
        </p:txBody>
      </p:sp>
      <p:sp>
        <p:nvSpPr>
          <p:cNvPr id="20" name="标题 1"/>
          <p:cNvSpPr txBox="1"/>
          <p:nvPr>
            <p:custDataLst>
              <p:tags r:id="rId18"/>
            </p:custDataLst>
          </p:nvPr>
        </p:nvSpPr>
        <p:spPr>
          <a:xfrm>
            <a:off x="9380646" y="1556088"/>
            <a:ext cx="815043" cy="815406"/>
          </a:xfrm>
          <a:custGeom>
            <a:avLst/>
            <a:gdLst>
              <a:gd name="connsiteX0" fmla="*/ 1297676 w 2163261"/>
              <a:gd name="connsiteY0" fmla="*/ 2086117 h 2164219"/>
              <a:gd name="connsiteX1" fmla="*/ 2085143 w 2163261"/>
              <a:gd name="connsiteY1" fmla="*/ 1298651 h 2164219"/>
              <a:gd name="connsiteX2" fmla="*/ 2162610 w 2163261"/>
              <a:gd name="connsiteY2" fmla="*/ 1120329 h 2164219"/>
              <a:gd name="connsiteX3" fmla="*/ 1831911 w 2163261"/>
              <a:gd name="connsiteY3" fmla="*/ 303629 h 2164219"/>
              <a:gd name="connsiteX4" fmla="*/ 315079 w 2163261"/>
              <a:gd name="connsiteY4" fmla="*/ 319707 h 2164219"/>
              <a:gd name="connsiteX5" fmla="*/ 316906 w 2163261"/>
              <a:gd name="connsiteY5" fmla="*/ 1847502 h 2164219"/>
              <a:gd name="connsiteX6" fmla="*/ 1119354 w 2163261"/>
              <a:gd name="connsiteY6" fmla="*/ 2163585 h 2164219"/>
              <a:gd name="connsiteX7" fmla="*/ 1297676 w 2163261"/>
              <a:gd name="connsiteY7" fmla="*/ 2086117 h 2164219"/>
            </a:gdLst>
            <a:ahLst/>
            <a:cxnLst/>
            <a:rect l="l" t="t" r="r" b="b"/>
            <a:pathLst>
              <a:path w="2163261" h="2164219">
                <a:moveTo>
                  <a:pt x="1297676" y="2086117"/>
                </a:moveTo>
                <a:lnTo>
                  <a:pt x="2085143" y="1298651"/>
                </a:lnTo>
                <a:cubicBezTo>
                  <a:pt x="2132646" y="1251147"/>
                  <a:pt x="2160052" y="1187200"/>
                  <a:pt x="2162610" y="1120329"/>
                </a:cubicBezTo>
                <a:cubicBezTo>
                  <a:pt x="2172842" y="824709"/>
                  <a:pt x="2062487" y="525801"/>
                  <a:pt x="1831911" y="303629"/>
                </a:cubicBezTo>
                <a:cubicBezTo>
                  <a:pt x="1405108" y="-107461"/>
                  <a:pt x="733112" y="-100153"/>
                  <a:pt x="315079" y="319707"/>
                </a:cubicBezTo>
                <a:cubicBezTo>
                  <a:pt x="-105513" y="742126"/>
                  <a:pt x="-105147" y="1425815"/>
                  <a:pt x="316906" y="1847502"/>
                </a:cubicBezTo>
                <a:cubicBezTo>
                  <a:pt x="537616" y="2068212"/>
                  <a:pt x="829946" y="2173451"/>
                  <a:pt x="1119354" y="2163585"/>
                </a:cubicBezTo>
                <a:cubicBezTo>
                  <a:pt x="1186590" y="2161027"/>
                  <a:pt x="1250172" y="2133621"/>
                  <a:pt x="1297676" y="2086117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>
            <p:custDataLst>
              <p:tags r:id="rId19"/>
            </p:custDataLst>
          </p:nvPr>
        </p:nvSpPr>
        <p:spPr>
          <a:xfrm>
            <a:off x="9375898" y="1551341"/>
            <a:ext cx="824538" cy="824901"/>
          </a:xfrm>
          <a:custGeom>
            <a:avLst/>
            <a:gdLst>
              <a:gd name="connsiteX0" fmla="*/ 1292606 w 2188462"/>
              <a:gd name="connsiteY0" fmla="*/ 2123414 h 2189420"/>
              <a:gd name="connsiteX1" fmla="*/ 2122461 w 2188462"/>
              <a:gd name="connsiteY1" fmla="*/ 1293560 h 2189420"/>
              <a:gd name="connsiteX2" fmla="*/ 2187139 w 2188462"/>
              <a:gd name="connsiteY2" fmla="*/ 1149587 h 2189420"/>
              <a:gd name="connsiteX3" fmla="*/ 1850593 w 2188462"/>
              <a:gd name="connsiteY3" fmla="*/ 304385 h 2189420"/>
              <a:gd name="connsiteX4" fmla="*/ 318779 w 2188462"/>
              <a:gd name="connsiteY4" fmla="*/ 323386 h 2189420"/>
              <a:gd name="connsiteX5" fmla="*/ 320606 w 2188462"/>
              <a:gd name="connsiteY5" fmla="*/ 1869086 h 2189420"/>
              <a:gd name="connsiteX6" fmla="*/ 1148633 w 2188462"/>
              <a:gd name="connsiteY6" fmla="*/ 2188092 h 2189420"/>
              <a:gd name="connsiteX7" fmla="*/ 1292606 w 2188462"/>
              <a:gd name="connsiteY7" fmla="*/ 2123414 h 2189420"/>
            </a:gdLst>
            <a:ahLst/>
            <a:cxnLst/>
            <a:rect l="l" t="t" r="r" b="b"/>
            <a:pathLst>
              <a:path w="2188462" h="2189420">
                <a:moveTo>
                  <a:pt x="1292606" y="2123414"/>
                </a:moveTo>
                <a:lnTo>
                  <a:pt x="2122461" y="1293560"/>
                </a:lnTo>
                <a:cubicBezTo>
                  <a:pt x="2160829" y="1255191"/>
                  <a:pt x="2184216" y="1203668"/>
                  <a:pt x="2187139" y="1149587"/>
                </a:cubicBezTo>
                <a:cubicBezTo>
                  <a:pt x="2202121" y="844101"/>
                  <a:pt x="2089939" y="533865"/>
                  <a:pt x="1850593" y="304385"/>
                </a:cubicBezTo>
                <a:cubicBezTo>
                  <a:pt x="1418674" y="-108898"/>
                  <a:pt x="740466" y="-100128"/>
                  <a:pt x="318779" y="323386"/>
                </a:cubicBezTo>
                <a:cubicBezTo>
                  <a:pt x="-106928" y="750920"/>
                  <a:pt x="-106198" y="1442283"/>
                  <a:pt x="320606" y="1869086"/>
                </a:cubicBezTo>
                <a:cubicBezTo>
                  <a:pt x="548258" y="2096739"/>
                  <a:pt x="850821" y="2202709"/>
                  <a:pt x="1148633" y="2188092"/>
                </a:cubicBezTo>
                <a:cubicBezTo>
                  <a:pt x="1203080" y="2185535"/>
                  <a:pt x="1254238" y="2162148"/>
                  <a:pt x="1292606" y="2123414"/>
                </a:cubicBezTo>
                <a:close/>
              </a:path>
            </a:pathLst>
          </a:custGeom>
          <a:gradFill>
            <a:gsLst>
              <a:gs pos="36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653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>
            <p:custDataLst>
              <p:tags r:id="rId20"/>
            </p:custDataLst>
          </p:nvPr>
        </p:nvSpPr>
        <p:spPr>
          <a:xfrm>
            <a:off x="9847728" y="2053778"/>
            <a:ext cx="312660" cy="312800"/>
          </a:xfrm>
          <a:custGeom>
            <a:avLst/>
            <a:gdLst>
              <a:gd name="connsiteX0" fmla="*/ 308409 w 829854"/>
              <a:gd name="connsiteY0" fmla="*/ 308409 h 830220"/>
              <a:gd name="connsiteX1" fmla="*/ 0 w 829854"/>
              <a:gd name="connsiteY1" fmla="*/ 830220 h 830220"/>
              <a:gd name="connsiteX2" fmla="*/ 829854 w 829854"/>
              <a:gd name="connsiteY2" fmla="*/ 0 h 830220"/>
              <a:gd name="connsiteX3" fmla="*/ 308409 w 829854"/>
              <a:gd name="connsiteY3" fmla="*/ 308409 h 830220"/>
            </a:gdLst>
            <a:ahLst/>
            <a:cxnLst/>
            <a:rect l="l" t="t" r="r" b="b"/>
            <a:pathLst>
              <a:path w="829854" h="830220">
                <a:moveTo>
                  <a:pt x="308409" y="308409"/>
                </a:moveTo>
                <a:cubicBezTo>
                  <a:pt x="66505" y="550313"/>
                  <a:pt x="124606" y="705614"/>
                  <a:pt x="0" y="830220"/>
                </a:cubicBezTo>
                <a:lnTo>
                  <a:pt x="829854" y="0"/>
                </a:lnTo>
                <a:cubicBezTo>
                  <a:pt x="705614" y="124606"/>
                  <a:pt x="549948" y="66505"/>
                  <a:pt x="308409" y="308409"/>
                </a:cubicBezTo>
                <a:close/>
              </a:path>
            </a:pathLst>
          </a:custGeom>
          <a:gradFill>
            <a:gsLst>
              <a:gs pos="32000">
                <a:schemeClr val="accent1">
                  <a:lumMod val="60000"/>
                  <a:lumOff val="40000"/>
                </a:schemeClr>
              </a:gs>
              <a:gs pos="47000">
                <a:schemeClr val="accent1"/>
              </a:gs>
              <a:gs pos="63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36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>
            <p:custDataLst>
              <p:tags r:id="rId21"/>
            </p:custDataLst>
          </p:nvPr>
        </p:nvSpPr>
        <p:spPr>
          <a:xfrm>
            <a:off x="9380646" y="1732959"/>
            <a:ext cx="81504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功能对等：读者反应的优先考量</a:t>
            </a: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8100000">
            <a:off x="5529060" y="3147669"/>
            <a:ext cx="1545231" cy="1545231"/>
          </a:xfrm>
          <a:prstGeom prst="teardrop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>
            <a:off x="6692112" y="4350388"/>
            <a:ext cx="1545231" cy="1545231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8100000" flipH="1">
            <a:off x="4366007" y="4350388"/>
            <a:ext cx="1545231" cy="1545231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721344" y="1874419"/>
            <a:ext cx="3165175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1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广告翻译需突出产品卖点，如“Coca- Cola”译为“可口可乐”，既保留音译，又传达美味。
创意广告语翻译，如</a:t>
            </a:r>
            <a:r>
              <a:rPr kumimoji="1" lang="en-US" altLang="zh-CN"/>
              <a:t>„</a:t>
            </a:r>
            <a:r>
              <a:rPr kumimoji="1" lang="en-US" altLang="zh-CN" sz="11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Aldi - Einfach gut.“ 译为“阿尔迪——简单好”，直接传达其优质的商品与简单的购物体验。</a:t>
            </a:r>
            <a:endParaRPr kumimoji="1" lang="en-US" altLang="zh-CN" sz="1135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r">
              <a:lnSpc>
                <a:spcPct val="150000"/>
              </a:lnSpc>
              <a:buClrTx/>
              <a:buSzTx/>
              <a:buFontTx/>
            </a:pPr>
            <a:endParaRPr kumimoji="1" lang="en-US" altLang="zh-CN" sz="1135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  <a:p>
            <a:pPr algn="ctr">
              <a:lnSpc>
                <a:spcPct val="150000"/>
              </a:lnSpc>
            </a:pPr>
            <a:endParaRPr kumimoji="1" lang="en-US" altLang="zh-CN"/>
          </a:p>
        </p:txBody>
      </p:sp>
      <p:sp>
        <p:nvSpPr>
          <p:cNvPr id="7" name="标题 1"/>
          <p:cNvSpPr txBox="1"/>
          <p:nvPr/>
        </p:nvSpPr>
        <p:spPr>
          <a:xfrm>
            <a:off x="4716831" y="1186447"/>
            <a:ext cx="3165175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0815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广告翻译的创意与功能对等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950863" y="4655417"/>
            <a:ext cx="3165175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1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考虑目标市场文化，如“麦当劳”在中国推出“麦辣鸡腿堡”，广告语“麦辣鸡腿堡，辣得过瘾”符合中国消费者口味。
避免文化禁忌，如在日本广告中避免使用“4”这个数字，因与“死”谐音。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46349" y="3967445"/>
            <a:ext cx="3165175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广告翻译的文化适应性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374207" y="4655417"/>
            <a:ext cx="2858744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3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通过市场调研评估广告翻译效果，如产品销量、品牌知名度提升。
收集消费者反馈，优化广告翻译，如根据消费者反馈调整广告语“喝可口可乐，爽快感受”。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369693" y="3967445"/>
            <a:ext cx="2858744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广告翻译的效果评估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235804" y="4894080"/>
            <a:ext cx="457846" cy="457846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938170" y="4894080"/>
            <a:ext cx="400905" cy="457846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072753" y="3698747"/>
            <a:ext cx="457846" cy="443075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广告翻译中的应用</a:t>
            </a:r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96958" y="1243056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影视字幕翻译的即时性与准确性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096959" y="1932052"/>
            <a:ext cx="4336547" cy="111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字幕翻译需快速传达对话内容，例如德语中的 „Halt die Klappe“ 译为“闭嘴”，简洁明了，符合字幕的节奏。</a:t>
            </a:r>
            <a:endParaRPr kumimoji="1" lang="en-US" altLang="zh-CN" sz="1095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翻译电影台词时，需要考虑语境和口语习惯，如 „Verschwinde hier!“ 译为“滚出去”，符合日常对话中的自然表达。</a:t>
            </a:r>
            <a:endParaRPr kumimoji="1" lang="en-US" altLang="zh-CN" sz="1095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6966665" y="1383228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533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影视字幕翻译的风格一致性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966666" y="2072224"/>
            <a:ext cx="4336547" cy="987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在德语剧集 „Deutschland 83“ 中，角色 „Martin Rauch“ 的台词 „Ich muss das tun.“ 可以翻译为“我必须这么做”，体现出角色的决心和内心冲突。</a:t>
            </a:r>
            <a:endParaRPr kumimoji="1" lang="en-US" altLang="zh-CN" sz="1095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在德语剧集 „Der Tatortreiniger“ 中，角色 „Heiko“ 说的台词 „Du musst dich nicht entschuldigen, du bist der Chef!“ 可以翻译为“你不用道歉，你是老板！”，展现出轻松幽默的语言风格，符合角色个性。</a:t>
            </a:r>
            <a:endParaRPr kumimoji="1" lang="en-US" altLang="zh-CN" sz="1095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3948975" y="4607563"/>
            <a:ext cx="4336547" cy="65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B08159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影视字幕翻译的文化适应性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948975" y="5325688"/>
            <a:ext cx="4336547" cy="10014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翻译文化背景台词时，如德语中的 „Berliner Mauer“（柏林墙），可以直接译为“柏林墙”，并解释其象征意义，即象征着冷战时期的东西方分裂。</a:t>
            </a:r>
            <a:endParaRPr kumimoji="1" lang="en-US" altLang="zh-CN" sz="1095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翻译俚语时，如德语俚语 „Halt die Ohren steif!“（字面意思是“保持耳朵硬”），通常译为“坚持住”或“加油”，避免直接翻译成“保持耳朵硬”，以确保语境准确。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44400" y="198647"/>
            <a:ext cx="216000" cy="216000"/>
          </a:xfrm>
          <a:prstGeom prst="rect">
            <a:avLst/>
          </a:prstGeom>
          <a:solidFill>
            <a:schemeClr val="accent2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60400" y="414647"/>
            <a:ext cx="6120000" cy="54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17756" y="450647"/>
            <a:ext cx="10701144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500000000000000" charset="-122"/>
                <a:ea typeface="Source Han Sans CN Bold" panose="020B0500000000000000" charset="-122"/>
                <a:cs typeface="Source Han Sans CN Bold" panose="020B0500000000000000" charset="-122"/>
              </a:rPr>
              <a:t>影视字幕翻译中的应用</a:t>
            </a:r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6.48094488188972,&quot;left&quot;:52.51661417322835,&quot;top&quot;:413.73425196850394,&quot;width&quot;:396.41755905511815}"/>
</p:tagLst>
</file>

<file path=ppt/tags/tag10.xml><?xml version="1.0" encoding="utf-8"?>
<p:tagLst xmlns:p="http://schemas.openxmlformats.org/presentationml/2006/main">
  <p:tag name="KSO_WM_DIAGRAM_VIRTUALLY_FRAME" val="{&quot;height&quot;:355.40637795275586,&quot;left&quot;:52,&quot;top&quot;:116.5936220472441,&quot;width&quot;:388}"/>
</p:tagLst>
</file>

<file path=ppt/tags/tag11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2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3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4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5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6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7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8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19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.xml><?xml version="1.0" encoding="utf-8"?>
<p:tagLst xmlns:p="http://schemas.openxmlformats.org/presentationml/2006/main">
  <p:tag name="KSO_WM_DIAGRAM_VIRTUALLY_FRAME" val="{&quot;height&quot;:46.48094488188972,&quot;left&quot;:52.51661417322835,&quot;top&quot;:413.73425196850394,&quot;width&quot;:396.41755905511815}"/>
</p:tagLst>
</file>

<file path=ppt/tags/tag20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1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2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3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4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5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6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7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8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29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3.xml><?xml version="1.0" encoding="utf-8"?>
<p:tagLst xmlns:p="http://schemas.openxmlformats.org/presentationml/2006/main">
  <p:tag name="KSO_WM_DIAGRAM_VIRTUALLY_FRAME" val="{&quot;height&quot;:46.48094488188972,&quot;left&quot;:52.51661417322835,&quot;top&quot;:413.73425196850394,&quot;width&quot;:396.41755905511815}"/>
</p:tagLst>
</file>

<file path=ppt/tags/tag30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31.xml><?xml version="1.0" encoding="utf-8"?>
<p:tagLst xmlns:p="http://schemas.openxmlformats.org/presentationml/2006/main">
  <p:tag name="KSO_WM_DIAGRAM_VIRTUALLY_FRAME" val="{&quot;height&quot;:319.5970866141732,&quot;left&quot;:63.296141732283466,&quot;top&quot;:122.15283464566929,&quot;width&quot;:833.4077165354331}"/>
</p:tagLst>
</file>

<file path=ppt/tags/tag32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3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4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5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6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7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8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39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.xml><?xml version="1.0" encoding="utf-8"?>
<p:tagLst xmlns:p="http://schemas.openxmlformats.org/presentationml/2006/main">
  <p:tag name="KSO_WM_DIAGRAM_VIRTUALLY_FRAME" val="{&quot;height&quot;:46.48094488188972,&quot;left&quot;:52.51661417322835,&quot;top&quot;:413.73425196850394,&quot;width&quot;:396.41755905511815}"/>
</p:tagLst>
</file>

<file path=ppt/tags/tag40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1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2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3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4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5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6.xml><?xml version="1.0" encoding="utf-8"?>
<p:tagLst xmlns:p="http://schemas.openxmlformats.org/presentationml/2006/main">
  <p:tag name="KSO_WM_DIAGRAM_VIRTUALLY_FRAME" val="{&quot;height&quot;:354.79440944881884,&quot;left&quot;:45.01125984251969,&quot;top&quot;:109.55645669291339,&quot;width&quot;:863.1137007874015}"/>
</p:tagLst>
</file>

<file path=ppt/tags/tag47.xml><?xml version="1.0" encoding="utf-8"?>
<p:tagLst xmlns:p="http://schemas.openxmlformats.org/presentationml/2006/main">
  <p:tag name="commondata" val="eyJoZGlkIjoiMzQ1MGU0YTBmNzY3Mjg5MTU5NzcwMjc1YzU1YzY5M2IifQ=="/>
</p:tagLst>
</file>

<file path=ppt/tags/tag5.xml><?xml version="1.0" encoding="utf-8"?>
<p:tagLst xmlns:p="http://schemas.openxmlformats.org/presentationml/2006/main">
  <p:tag name="KSO_WM_DIAGRAM_VIRTUALLY_FRAME" val="{&quot;height&quot;:355.40637795275586,&quot;left&quot;:52,&quot;top&quot;:116.5936220472441,&quot;width&quot;:388}"/>
</p:tagLst>
</file>

<file path=ppt/tags/tag6.xml><?xml version="1.0" encoding="utf-8"?>
<p:tagLst xmlns:p="http://schemas.openxmlformats.org/presentationml/2006/main">
  <p:tag name="KSO_WM_DIAGRAM_VIRTUALLY_FRAME" val="{&quot;height&quot;:355.40637795275586,&quot;left&quot;:52,&quot;top&quot;:116.5936220472441,&quot;width&quot;:388}"/>
</p:tagLst>
</file>

<file path=ppt/tags/tag7.xml><?xml version="1.0" encoding="utf-8"?>
<p:tagLst xmlns:p="http://schemas.openxmlformats.org/presentationml/2006/main">
  <p:tag name="KSO_WM_DIAGRAM_VIRTUALLY_FRAME" val="{&quot;height&quot;:355.40637795275586,&quot;left&quot;:52,&quot;top&quot;:116.5936220472441,&quot;width&quot;:388}"/>
</p:tagLst>
</file>

<file path=ppt/tags/tag8.xml><?xml version="1.0" encoding="utf-8"?>
<p:tagLst xmlns:p="http://schemas.openxmlformats.org/presentationml/2006/main">
  <p:tag name="KSO_WM_DIAGRAM_VIRTUALLY_FRAME" val="{&quot;height&quot;:355.40637795275586,&quot;left&quot;:52,&quot;top&quot;:116.5936220472441,&quot;width&quot;:388}"/>
</p:tagLst>
</file>

<file path=ppt/tags/tag9.xml><?xml version="1.0" encoding="utf-8"?>
<p:tagLst xmlns:p="http://schemas.openxmlformats.org/presentationml/2006/main">
  <p:tag name="KSO_WM_DIAGRAM_VIRTUALLY_FRAME" val="{&quot;height&quot;:355.40637795275586,&quot;left&quot;:52,&quot;top&quot;:116.5936220472441,&quot;width&quot;:388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35339"/>
      </a:accent1>
      <a:accent2>
        <a:srgbClr val="B08159"/>
      </a:accent2>
      <a:accent3>
        <a:srgbClr val="A5A5A5"/>
      </a:accent3>
      <a:accent4>
        <a:srgbClr val="BF9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4391</Words>
  <Application>WPS 演示</Application>
  <PresentationFormat/>
  <Paragraphs>289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Source Han Serif SC Regular</vt:lpstr>
      <vt:lpstr>Times New Roman</vt:lpstr>
      <vt:lpstr>Source Han Serif SC Bold</vt:lpstr>
      <vt:lpstr>Source Han Sans CN Bold</vt:lpstr>
      <vt:lpstr>Source Han Sans</vt:lpstr>
      <vt:lpstr>OPPOSans H</vt:lpstr>
      <vt:lpstr>OPPOSans B</vt:lpstr>
      <vt:lpstr>等线</vt:lpstr>
      <vt:lpstr>等线 Light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Sakura</cp:lastModifiedBy>
  <cp:revision>12</cp:revision>
  <dcterms:created xsi:type="dcterms:W3CDTF">2025-04-02T14:22:00Z</dcterms:created>
  <dcterms:modified xsi:type="dcterms:W3CDTF">2025-04-02T15:30:03Z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BFE89E6A3C9B4CF5BA3BF81994D440BD_13</vt:lpwstr>
  </property>
  <property fmtid="{D5CDD505-2E9C-101B-9397-08002B2CF9AE}" pid="3" name="KSOProductBuildVer">
    <vt:lpwstr>2052-12.1.0.18543</vt:lpwstr>
  </property>
</Properties>
</file>