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8" r:id="rId4"/>
    <p:sldId id="260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Peter Newmarks Übersetzungstheorie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525" y="833755"/>
            <a:ext cx="8229600" cy="4525963"/>
          </a:xfrm>
        </p:spPr>
        <p:txBody>
          <a:bodyPr>
            <a:normAutofit fontScale="25000"/>
          </a:bodyPr>
          <a:lstStyle/>
          <a:p>
            <a:pPr marL="0" indent="0">
              <a:buNone/>
            </a:pPr>
            <a:r>
              <a:t> </a:t>
            </a:r>
            <a:r>
              <a:rPr sz="7200"/>
              <a:t> Wer ist Peter Newmark?  </a:t>
            </a:r>
            <a:endParaRPr sz="7200"/>
          </a:p>
          <a:p>
            <a:pPr marL="0" indent="0">
              <a:buNone/>
            </a:pPr>
            <a:r>
              <a:rPr sz="7200"/>
              <a:t>Peter Newmark (1916–2011) war ein britischer Übersetzungswissenschaftler, der für seine praxisorientierte Herangehensweise an die Übersetzung bekannt ist.  </a:t>
            </a:r>
            <a:endParaRPr sz="7200"/>
          </a:p>
          <a:p>
            <a:pPr marL="0" indent="0">
              <a:buNone/>
            </a:pPr>
            <a:r>
              <a:rPr sz="7200"/>
              <a:t>彼得·纽马克（1916–2011）是一位英国翻译学者，以其实用主义的翻译方法而闻名。  </a:t>
            </a:r>
            <a:endParaRPr sz="7200"/>
          </a:p>
          <a:p>
            <a:pPr marL="0" indent="0">
              <a:buNone/>
            </a:pPr>
            <a:r>
              <a:rPr sz="7200"/>
              <a:t>Er betonte, dass der Zweck eines Textes die Übersetzungsmethode bestimmen sollte.  </a:t>
            </a:r>
            <a:endParaRPr sz="7200"/>
          </a:p>
          <a:p>
            <a:pPr marL="0" indent="0">
              <a:buNone/>
            </a:pPr>
            <a:r>
              <a:rPr sz="7200"/>
              <a:t>他强调，文本的目的决定了翻译的方法。   </a:t>
            </a:r>
            <a:endParaRPr sz="7200"/>
          </a:p>
          <a:p>
            <a:pPr marL="0" indent="0">
              <a:buNone/>
            </a:pPr>
            <a:r>
              <a:rPr sz="7200"/>
              <a:t>Newmark unterschied zwischen kommunikativer und semantischer Übersetzung.  </a:t>
            </a:r>
            <a:endParaRPr sz="7200"/>
          </a:p>
          <a:p>
            <a:pPr marL="0" indent="0">
              <a:buNone/>
            </a:pPr>
            <a:r>
              <a:rPr sz="7200"/>
              <a:t>纽马克区分了交际翻译和语义翻译。</a:t>
            </a:r>
            <a:endParaRPr sz="7200"/>
          </a:p>
          <a:p>
            <a:pPr marL="0" indent="0">
              <a:buNone/>
            </a:pPr>
            <a:endParaRPr sz="7200"/>
          </a:p>
          <a:p>
            <a:pPr marL="0" indent="0">
              <a:buNone/>
            </a:pPr>
            <a:r>
              <a:rPr sz="7200"/>
              <a:t> Die kommunikative Übersetzung zielt darauf ab, die Bedeutung in einer Weise zu vermitteln, die für den Zieltextleser natürlich ist.  交际翻译 旨在以目标语读者自然接受的方式传达意义。</a:t>
            </a:r>
            <a:endParaRPr sz="7200"/>
          </a:p>
          <a:p>
            <a:pPr marL="0" indent="0">
              <a:buNone/>
            </a:pPr>
            <a:r>
              <a:rPr sz="7200"/>
              <a:t>  </a:t>
            </a:r>
            <a:endParaRPr sz="7200"/>
          </a:p>
          <a:p>
            <a:pPr marL="0" indent="0">
              <a:buNone/>
            </a:pPr>
            <a:r>
              <a:rPr sz="7200"/>
              <a:t> Die semantische Übersetzung hält sich enger an den Originaltext und respektiert dessen Stil und Bedeutung.  语义翻译 更加忠实于原文，尊重其风格和意义。  </a:t>
            </a:r>
            <a:endParaRPr sz="7200"/>
          </a:p>
          <a:p>
            <a:endParaRPr sz="7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705" y="402590"/>
            <a:ext cx="8229600" cy="6298565"/>
          </a:xfrm>
        </p:spPr>
        <p:txBody>
          <a:bodyPr>
            <a:normAutofit fontScale="50000"/>
          </a:bodyPr>
          <a:lstStyle/>
          <a:p>
            <a:pPr marL="0" indent="0">
              <a:buNone/>
            </a:pPr>
            <a:r>
              <a:rPr lang="zh-CN" altLang="en-US"/>
              <a:t>语义翻译（贴近原文形式，保留文化特色）</a:t>
            </a:r>
            <a:r>
              <a:rPr lang="en-US" altLang="zh-CN"/>
              <a:t> 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"Das ist nicht mein Bier!"(w</a:t>
            </a:r>
            <a:r>
              <a:rPr lang="en-US" altLang="en-US"/>
              <a:t>ö</a:t>
            </a:r>
            <a:r>
              <a:rPr lang="en-US" altLang="zh-CN"/>
              <a:t>rtlich: "Das ist nicht meine Verantwortung.")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语义翻译</a:t>
            </a:r>
            <a:r>
              <a:rPr lang="en-US" altLang="zh-CN"/>
              <a:t>:  "</a:t>
            </a:r>
            <a:r>
              <a:rPr lang="zh-CN" altLang="en-US"/>
              <a:t>这不是我的啤酒！</a:t>
            </a:r>
            <a:r>
              <a:rPr lang="en-US" altLang="zh-CN"/>
              <a:t>"  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（直译保留德语习语形式）</a:t>
            </a:r>
            <a:r>
              <a:rPr lang="en-US" altLang="zh-CN"/>
              <a:t>  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zh-CN" altLang="en-US"/>
              <a:t>交际翻译</a:t>
            </a:r>
            <a:r>
              <a:rPr lang="en-US" altLang="zh-CN"/>
              <a:t>:  "</a:t>
            </a:r>
            <a:r>
              <a:rPr lang="zh-CN" altLang="en-US"/>
              <a:t>这跟我没关系！</a:t>
            </a:r>
            <a:r>
              <a:rPr lang="en-US" altLang="zh-CN"/>
              <a:t>"  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（传达实际含义。）</a:t>
            </a:r>
            <a:r>
              <a:rPr lang="en-US" altLang="zh-CN"/>
              <a:t>  </a:t>
            </a:r>
            <a:endParaRPr lang="en-US" altLang="zh-CN"/>
          </a:p>
          <a:p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endParaRPr lang="en-US" altLang="zh-CN"/>
          </a:p>
          <a:p>
            <a:pPr marL="0" indent="0">
              <a:buNone/>
            </a:pPr>
            <a:r>
              <a:rPr lang="zh-CN" altLang="en-US"/>
              <a:t>文学文本</a:t>
            </a:r>
            <a:r>
              <a:rPr lang="en-US" altLang="zh-CN"/>
              <a:t> 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"Der Himmel war wolkenverhangen wie ein trauriges Gem</a:t>
            </a:r>
            <a:r>
              <a:rPr lang="en-US" altLang="en-US"/>
              <a:t>ä</a:t>
            </a:r>
            <a:r>
              <a:rPr lang="en-US" altLang="zh-CN"/>
              <a:t>lde."  </a:t>
            </a:r>
            <a:endParaRPr lang="en-US" altLang="zh-CN"/>
          </a:p>
          <a:p>
            <a:endParaRPr lang="en-US" altLang="zh-CN"/>
          </a:p>
          <a:p>
            <a:pPr marL="0" indent="0">
              <a:buNone/>
            </a:pPr>
            <a:r>
              <a:rPr lang="zh-CN" altLang="en-US"/>
              <a:t>语义翻译</a:t>
            </a:r>
            <a:r>
              <a:rPr lang="en-US" altLang="zh-CN"/>
              <a:t>: "</a:t>
            </a:r>
            <a:r>
              <a:rPr lang="zh-CN" altLang="en-US"/>
              <a:t>天空被云层笼罩，像一幅悲伤的画。</a:t>
            </a:r>
            <a:r>
              <a:rPr lang="en-US" altLang="zh-CN"/>
              <a:t>"  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（保留原文比喻和诗意，贴近作者风格。）</a:t>
            </a:r>
            <a:r>
              <a:rPr lang="en-US" altLang="zh-CN"/>
              <a:t>  </a:t>
            </a:r>
            <a:endParaRPr lang="en-US" altLang="zh-CN"/>
          </a:p>
          <a:p>
            <a:endParaRPr lang="en-US" altLang="zh-CN"/>
          </a:p>
          <a:p>
            <a:pPr marL="0" indent="0">
              <a:buNone/>
            </a:pPr>
            <a:r>
              <a:rPr lang="zh-CN" altLang="en-US"/>
              <a:t>交际翻译</a:t>
            </a:r>
            <a:r>
              <a:rPr lang="en-US" altLang="zh-CN"/>
              <a:t>: 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"</a:t>
            </a:r>
            <a:r>
              <a:rPr lang="zh-CN" altLang="en-US"/>
              <a:t>天空阴沉沉的，让人心情压抑。</a:t>
            </a:r>
            <a:r>
              <a:rPr lang="en-US" altLang="zh-CN"/>
              <a:t>"  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（简化比喻，更符合中文情感表达习惯。）</a:t>
            </a:r>
            <a:r>
              <a:rPr lang="en-US" altLang="zh-CN"/>
              <a:t>  </a:t>
            </a:r>
            <a:endParaRPr lang="en-US" altLang="zh-C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705" y="402590"/>
            <a:ext cx="8229600" cy="6298565"/>
          </a:xfrm>
        </p:spPr>
        <p:txBody>
          <a:bodyPr>
            <a:normAutofit fontScale="60000"/>
          </a:bodyPr>
          <a:lstStyle/>
          <a:p>
            <a:pPr marL="0" indent="0">
              <a:buNone/>
            </a:pPr>
            <a:r>
              <a:rPr lang="en-US" altLang="zh-CN"/>
              <a:t> </a:t>
            </a:r>
            <a:r>
              <a:rPr lang="zh-CN" altLang="en-US"/>
              <a:t>法律文本（需准确性，偏向语义翻译）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"Der Vertrag wird gem</a:t>
            </a:r>
            <a:r>
              <a:rPr lang="en-US" altLang="en-US"/>
              <a:t>ä</a:t>
            </a:r>
            <a:r>
              <a:rPr lang="" altLang="en-US"/>
              <a:t>ß</a:t>
            </a:r>
            <a:r>
              <a:rPr lang="en-US" altLang="zh-CN"/>
              <a:t> </a:t>
            </a:r>
            <a:r>
              <a:rPr lang="zh-CN" altLang="en-US"/>
              <a:t>§</a:t>
            </a:r>
            <a:r>
              <a:rPr lang="en-US" altLang="zh-CN"/>
              <a:t> 123 BGB ung</a:t>
            </a:r>
            <a:r>
              <a:rPr lang="en-US" altLang="en-US"/>
              <a:t>ü</a:t>
            </a:r>
            <a:r>
              <a:rPr lang="en-US" altLang="zh-CN"/>
              <a:t>ltig."  </a:t>
            </a:r>
            <a:endParaRPr lang="en-US" altLang="zh-CN"/>
          </a:p>
          <a:p>
            <a:endParaRPr lang="en-US" altLang="zh-CN"/>
          </a:p>
          <a:p>
            <a:pPr marL="0" indent="0">
              <a:buNone/>
            </a:pPr>
            <a:r>
              <a:rPr lang="zh-CN" altLang="en-US"/>
              <a:t>语义翻译</a:t>
            </a:r>
            <a:r>
              <a:rPr lang="en-US" altLang="zh-CN"/>
              <a:t>: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"</a:t>
            </a:r>
            <a:r>
              <a:rPr lang="zh-CN" altLang="en-US"/>
              <a:t>根据《德国民法典》第</a:t>
            </a:r>
            <a:r>
              <a:rPr lang="en-US" altLang="zh-CN"/>
              <a:t>123</a:t>
            </a:r>
            <a:r>
              <a:rPr lang="zh-CN" altLang="en-US"/>
              <a:t>条，本合同无效。</a:t>
            </a:r>
            <a:r>
              <a:rPr lang="en-US" altLang="zh-CN"/>
              <a:t>"  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（严格对应法律术语和结构。）</a:t>
            </a:r>
            <a:r>
              <a:rPr lang="en-US" altLang="zh-CN"/>
              <a:t>  </a:t>
            </a:r>
            <a:endParaRPr lang="en-US" altLang="zh-CN"/>
          </a:p>
          <a:p>
            <a:endParaRPr lang="en-US" altLang="zh-CN"/>
          </a:p>
          <a:p>
            <a:pPr marL="0" indent="0">
              <a:buNone/>
            </a:pPr>
            <a:r>
              <a:rPr lang="zh-CN" altLang="en-US"/>
              <a:t>交际翻译（此处不适用，因法律文本需形式对应）。</a:t>
            </a:r>
            <a:r>
              <a:rPr lang="en-US" altLang="zh-CN"/>
              <a:t>  </a:t>
            </a:r>
            <a:endParaRPr lang="en-US" altLang="zh-CN"/>
          </a:p>
          <a:p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 </a:t>
            </a:r>
            <a:r>
              <a:rPr lang="zh-CN" altLang="en-US"/>
              <a:t>广告标语（需感染力，偏向交际翻译）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"Finger licking gut!" (von KFC Deutschland)  </a:t>
            </a:r>
            <a:endParaRPr lang="en-US" altLang="zh-CN"/>
          </a:p>
          <a:p>
            <a:endParaRPr lang="en-US" altLang="zh-CN"/>
          </a:p>
          <a:p>
            <a:pPr marL="0" indent="0">
              <a:buNone/>
            </a:pPr>
            <a:r>
              <a:rPr lang="zh-CN" altLang="en-US"/>
              <a:t>语义翻译</a:t>
            </a:r>
            <a:r>
              <a:rPr lang="en-US" altLang="zh-CN"/>
              <a:t>: 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"</a:t>
            </a:r>
            <a:r>
              <a:rPr lang="zh-CN" altLang="en-US"/>
              <a:t>手指舔起来好！</a:t>
            </a:r>
            <a:r>
              <a:rPr lang="en-US" altLang="zh-CN"/>
              <a:t>"</a:t>
            </a:r>
            <a:r>
              <a:rPr lang="zh-CN" altLang="en-US"/>
              <a:t>（生硬，不符合中文广告习惯。）</a:t>
            </a:r>
            <a:r>
              <a:rPr lang="en-US" altLang="zh-CN"/>
              <a:t>  </a:t>
            </a:r>
            <a:endParaRPr lang="en-US" altLang="zh-CN"/>
          </a:p>
          <a:p>
            <a:endParaRPr lang="en-US" altLang="zh-CN"/>
          </a:p>
          <a:p>
            <a:pPr marL="0" indent="0">
              <a:buNone/>
            </a:pPr>
            <a:r>
              <a:rPr lang="zh-CN" altLang="en-US"/>
              <a:t>交际翻译</a:t>
            </a:r>
            <a:r>
              <a:rPr lang="en-US" altLang="zh-CN"/>
              <a:t>: 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"</a:t>
            </a:r>
            <a:r>
              <a:rPr lang="zh-CN" altLang="en-US"/>
              <a:t>吮指回味，乐在其中！</a:t>
            </a:r>
            <a:r>
              <a:rPr lang="en-US" altLang="zh-CN"/>
              <a:t>" </a:t>
            </a:r>
            <a:r>
              <a:rPr lang="zh-CN" altLang="en-US"/>
              <a:t>（模仿中文广告修辞。）</a:t>
            </a:r>
            <a:r>
              <a:rPr lang="en-US" altLang="zh-CN"/>
              <a:t>  </a:t>
            </a:r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705" y="402590"/>
            <a:ext cx="8229600" cy="6298565"/>
          </a:xfrm>
        </p:spPr>
        <p:txBody>
          <a:bodyPr/>
          <a:lstStyle/>
          <a:p>
            <a:pPr marL="0" indent="0">
              <a:buNone/>
            </a:pPr>
            <a:r>
              <a:rPr lang="zh-CN" altLang="en-US"/>
              <a:t>总结</a:t>
            </a:r>
            <a:r>
              <a:rPr lang="en-US" altLang="zh-CN"/>
              <a:t> 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Newmark </a:t>
            </a:r>
            <a:r>
              <a:rPr lang="zh-CN" altLang="en-US"/>
              <a:t>的理论强调：</a:t>
            </a:r>
            <a:r>
              <a:rPr lang="en-US" altLang="zh-CN"/>
              <a:t>  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语义翻译</a:t>
            </a:r>
            <a:r>
              <a:rPr lang="en-US" altLang="zh-CN"/>
              <a:t> </a:t>
            </a:r>
            <a:r>
              <a:rPr lang="zh-CN" altLang="en-US"/>
              <a:t>适合文学、法律等需保留原文形式的文本</a:t>
            </a:r>
            <a:r>
              <a:rPr lang="en-US" altLang="zh-CN"/>
              <a:t> 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交际翻译</a:t>
            </a:r>
            <a:r>
              <a:rPr lang="en-US" altLang="zh-CN"/>
              <a:t> </a:t>
            </a:r>
            <a:r>
              <a:rPr lang="zh-CN" altLang="en-US"/>
              <a:t>适合广告、实用文本等需读者快速理解的场景。</a:t>
            </a:r>
            <a:r>
              <a:rPr lang="en-US" altLang="zh-CN"/>
              <a:t>  </a:t>
            </a:r>
            <a:endParaRPr lang="en-US" altLang="zh-CN"/>
          </a:p>
          <a:p>
            <a:endParaRPr lang="en-US" altLang="zh-CN"/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1405</Words>
  <Application>WPS 演示</Application>
  <PresentationFormat>On-screen Show (4:3)</PresentationFormat>
  <Paragraphs>62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</vt:lpstr>
      <vt:lpstr>Calibri</vt:lpstr>
      <vt:lpstr>微软雅黑</vt:lpstr>
      <vt:lpstr>Arial Unicode MS</vt:lpstr>
      <vt:lpstr>Office Theme</vt:lpstr>
      <vt:lpstr>Peter Newmarks Übersetzungstheorie</vt:lpstr>
      <vt:lpstr>1. Einführung in die Theorie</vt:lpstr>
      <vt:lpstr>3. Beispiele und Anwendungsfälle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Sakura</cp:lastModifiedBy>
  <cp:revision>2</cp:revision>
  <dcterms:created xsi:type="dcterms:W3CDTF">2013-01-27T09:14:00Z</dcterms:created>
  <dcterms:modified xsi:type="dcterms:W3CDTF">2025-04-09T17:16:53Z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6D0ED3D3C2B8492E952CFDEF23CF59AB_13</vt:lpwstr>
  </property>
  <property fmtid="{D5CDD505-2E9C-101B-9397-08002B2CF9AE}" pid="3" name="KSOProductBuildVer">
    <vt:lpwstr>2052-12.1.0.20784</vt:lpwstr>
  </property>
</Properties>
</file>