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 id="291" r:id="rId5"/>
    <p:sldId id="293" r:id="rId6"/>
    <p:sldId id="294" r:id="rId7"/>
    <p:sldId id="267" r:id="rId8"/>
    <p:sldId id="268" r:id="rId9"/>
    <p:sldId id="269" r:id="rId10"/>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4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68.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79763-EA5B-4600-88D6-44F75B8AE4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79763-EA5B-4600-88D6-44F75B8AE4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79763-EA5B-4600-88D6-44F75B8AE4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79763-EA5B-4600-88D6-44F75B8AE4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11.png"/><Relationship Id="rId2" Type="http://schemas.openxmlformats.org/officeDocument/2006/relationships/tags" Target="../tags/tag6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1976120"/>
            <a:ext cx="5963920" cy="4170680"/>
          </a:xfrm>
          <a:prstGeom prst="rect">
            <a:avLst/>
          </a:prstGeom>
        </p:spPr>
        <p:txBody>
          <a:bodyPr vert="horz" wrap="square" lIns="91440" tIns="45720" rIns="91440" bIns="45720" anchor="t" anchorCtr="0">
            <a:noAutofit/>
          </a:bodyPr>
          <a:lstStyle/>
          <a:p>
            <a:pPr marL="457200" lvl="0" indent="-457200" algn="l">
              <a:lnSpc>
                <a:spcPct val="150000"/>
              </a:lnSpc>
              <a:buClrTx/>
              <a:buSzTx/>
              <a:buFont typeface="Arial" panose="020B0604020202020204" pitchFamily="34" charset="0"/>
              <a:buChar char="•"/>
            </a:pPr>
            <a:r>
              <a:rPr lang="en-US" sz="2400" dirty="0">
                <a:solidFill>
                  <a:schemeClr val="tx1"/>
                </a:solidFill>
                <a:latin typeface="华文新魏" panose="02010800040101010101" charset="-122"/>
                <a:ea typeface="华文新魏" panose="02010800040101010101" charset="-122"/>
                <a:cs typeface="华文新魏" panose="02010800040101010101" charset="-122"/>
                <a:sym typeface="+mn-ea"/>
              </a:rPr>
              <a:t>A true depiction of the villagers' daily life of "</a:t>
            </a:r>
            <a:r>
              <a:rPr lang="en-US" sz="2400" b="1" u="sng" dirty="0">
                <a:solidFill>
                  <a:schemeClr val="tx1"/>
                </a:solidFill>
                <a:latin typeface="华文新魏" panose="02010800040101010101" charset="-122"/>
                <a:ea typeface="华文新魏" panose="02010800040101010101" charset="-122"/>
                <a:cs typeface="华文新魏" panose="02010800040101010101" charset="-122"/>
                <a:sym typeface="+mn-ea"/>
              </a:rPr>
              <a:t>working at sunrise and resting at sunset.</a:t>
            </a:r>
            <a:r>
              <a:rPr lang="en-US" sz="2400" dirty="0">
                <a:solidFill>
                  <a:schemeClr val="tx1"/>
                </a:solidFill>
                <a:latin typeface="华文新魏" panose="02010800040101010101" charset="-122"/>
                <a:ea typeface="华文新魏" panose="02010800040101010101" charset="-122"/>
                <a:cs typeface="华文新魏" panose="02010800040101010101" charset="-122"/>
                <a:sym typeface="+mn-ea"/>
              </a:rPr>
              <a:t>" </a:t>
            </a:r>
            <a:endParaRPr lang="en-US" sz="2400" dirty="0">
              <a:solidFill>
                <a:schemeClr val="tx1"/>
              </a:solidFill>
              <a:latin typeface="华文新魏" panose="02010800040101010101" charset="-122"/>
              <a:ea typeface="华文新魏" panose="02010800040101010101" charset="-122"/>
              <a:cs typeface="华文新魏" panose="02010800040101010101" charset="-122"/>
              <a:sym typeface="+mn-ea"/>
            </a:endParaRPr>
          </a:p>
          <a:p>
            <a:pPr marL="457200" lvl="0" indent="-457200" algn="l">
              <a:lnSpc>
                <a:spcPct val="150000"/>
              </a:lnSpc>
              <a:buClrTx/>
              <a:buSzTx/>
              <a:buFont typeface="Arial" panose="020B0604020202020204" pitchFamily="34" charset="0"/>
              <a:buChar char="•"/>
            </a:pPr>
            <a:r>
              <a:rPr sz="2400" dirty="0">
                <a:solidFill>
                  <a:schemeClr val="tx1"/>
                </a:solidFill>
                <a:latin typeface="华文新魏" panose="02010800040101010101" charset="-122"/>
                <a:ea typeface="华文新魏" panose="02010800040101010101" charset="-122"/>
                <a:cs typeface="华文新魏" panose="02010800040101010101" charset="-122"/>
                <a:sym typeface="+mn-ea"/>
              </a:rPr>
              <a:t> It showcases how contemporary Chinese farmers have transitioned</a:t>
            </a:r>
            <a:r>
              <a:rPr sz="2800" dirty="0">
                <a:solidFill>
                  <a:schemeClr val="tx1"/>
                </a:solidFill>
                <a:latin typeface="华文新魏" panose="02010800040101010101" charset="-122"/>
                <a:ea typeface="华文新魏" panose="02010800040101010101" charset="-122"/>
                <a:cs typeface="华文新魏" panose="02010800040101010101" charset="-122"/>
                <a:sym typeface="+mn-ea"/>
              </a:rPr>
              <a:t> </a:t>
            </a:r>
            <a:r>
              <a:rPr sz="2400" b="1" u="sng" dirty="0">
                <a:solidFill>
                  <a:schemeClr val="tx1"/>
                </a:solidFill>
                <a:latin typeface="华文新魏" panose="02010800040101010101" charset="-122"/>
                <a:ea typeface="华文新魏" panose="02010800040101010101" charset="-122"/>
                <a:cs typeface="华文新魏" panose="02010800040101010101" charset="-122"/>
                <a:sym typeface="+mn-ea"/>
              </a:rPr>
              <a:t>from "relying on the weather for their livelihood" to "earning money through technology,"</a:t>
            </a:r>
            <a:endParaRPr sz="2400" b="1" u="sng"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grpSp>
        <p:nvGrpSpPr>
          <p:cNvPr id="7" name="组合 6"/>
          <p:cNvGrpSpPr/>
          <p:nvPr/>
        </p:nvGrpSpPr>
        <p:grpSpPr>
          <a:xfrm>
            <a:off x="516255" y="347345"/>
            <a:ext cx="5280025" cy="2061210"/>
            <a:chOff x="813" y="547"/>
            <a:chExt cx="8315" cy="3246"/>
          </a:xfrm>
        </p:grpSpPr>
        <p:sp>
          <p:nvSpPr>
            <p:cNvPr id="10" name="文本框 9"/>
            <p:cNvSpPr txBox="1"/>
            <p:nvPr/>
          </p:nvSpPr>
          <p:spPr>
            <a:xfrm>
              <a:off x="2309" y="547"/>
              <a:ext cx="6819" cy="3246"/>
            </a:xfrm>
            <a:prstGeom prst="rect">
              <a:avLst/>
            </a:prstGeom>
            <a:noFill/>
          </p:spPr>
          <p:txBody>
            <a:bodyPr wrap="square" rtlCol="0">
              <a:spAutoFit/>
            </a:bodyPr>
            <a:p>
              <a:pPr lvl="0" algn="l">
                <a:buClrTx/>
                <a:buSzTx/>
                <a:buFontTx/>
              </a:pPr>
              <a:r>
                <a:rPr lang="en-US" altLang="zh-CN" sz="3200" b="1" dirty="0">
                  <a:solidFill>
                    <a:schemeClr val="bg1"/>
                  </a:solidFill>
                  <a:latin typeface="华文细黑" panose="02010600040101010101" pitchFamily="2" charset="-122"/>
                  <a:ea typeface="华文细黑" panose="02010600040101010101" pitchFamily="2" charset="-122"/>
                  <a:sym typeface="+mn-ea"/>
                </a:rPr>
                <a:t>02/</a:t>
              </a:r>
              <a:r>
                <a:rPr lang="zh-CN" altLang="en-US" sz="3200" b="1" dirty="0">
                  <a:solidFill>
                    <a:schemeClr val="bg1"/>
                  </a:solidFill>
                  <a:latin typeface="华文新魏" panose="02010800040101010101" charset="-122"/>
                  <a:ea typeface="华文新魏" panose="02010800040101010101" charset="-122"/>
                  <a:cs typeface="华文新魏" panose="02010800040101010101" charset="-122"/>
                  <a:sym typeface="+mn-ea"/>
                </a:rPr>
                <a:t>Introduction</a:t>
              </a:r>
              <a:endParaRPr lang="zh-CN" altLang="en-US" sz="3200" b="1" dirty="0">
                <a:solidFill>
                  <a:schemeClr val="bg1"/>
                </a:solidFill>
                <a:latin typeface="华文新魏" panose="02010800040101010101" charset="-122"/>
                <a:ea typeface="华文新魏" panose="02010800040101010101" charset="-122"/>
                <a:cs typeface="华文新魏" panose="02010800040101010101" charset="-122"/>
                <a:sym typeface="+mn-lt"/>
              </a:endParaRPr>
            </a:p>
            <a:p>
              <a:pPr lvl="0" algn="l">
                <a:buClrTx/>
                <a:buSzTx/>
                <a:buFontTx/>
              </a:pPr>
              <a:endParaRPr lang="zh-CN" altLang="en-US" sz="3200" b="1" dirty="0">
                <a:solidFill>
                  <a:schemeClr val="bg1"/>
                </a:solidFill>
                <a:latin typeface="华文新魏" panose="02010800040101010101" charset="-122"/>
                <a:ea typeface="华文新魏" panose="02010800040101010101" charset="-122"/>
                <a:cs typeface="华文新魏" panose="02010800040101010101" charset="-122"/>
                <a:sym typeface="+mn-ea"/>
              </a:endParaRPr>
            </a:p>
            <a:p>
              <a:pPr algn="ctr">
                <a:buClrTx/>
                <a:buSzTx/>
                <a:buFontTx/>
              </a:pPr>
              <a:endParaRPr lang="zh-CN" altLang="en-US" sz="3200" b="1" dirty="0">
                <a:solidFill>
                  <a:schemeClr val="tx1"/>
                </a:solidFill>
                <a:latin typeface="华文细黑" panose="02010600040101010101" pitchFamily="2" charset="-122"/>
                <a:ea typeface="华文细黑" panose="02010600040101010101" pitchFamily="2" charset="-122"/>
              </a:endParaRPr>
            </a:p>
            <a:p>
              <a:pPr algn="ctr"/>
              <a:endParaRPr lang="zh-CN" altLang="en-US" sz="3200" b="1" dirty="0">
                <a:solidFill>
                  <a:schemeClr val="tx1"/>
                </a:solidFill>
                <a:latin typeface="华文细黑" panose="02010600040101010101" pitchFamily="2" charset="-122"/>
                <a:ea typeface="华文细黑" panose="02010600040101010101" pitchFamily="2" charset="-122"/>
              </a:endParaRPr>
            </a:p>
          </p:txBody>
        </p:sp>
        <p:sp>
          <p:nvSpPr>
            <p:cNvPr id="12" name="椭圆 11"/>
            <p:cNvSpPr>
              <a:spLocks noChangeAspect="1"/>
            </p:cNvSpPr>
            <p:nvPr/>
          </p:nvSpPr>
          <p:spPr>
            <a:xfrm>
              <a:off x="1459" y="547"/>
              <a:ext cx="952" cy="952"/>
            </a:xfrm>
            <a:prstGeom prst="ellipse">
              <a:avLst/>
            </a:prstGeom>
            <a:gradFill>
              <a:gsLst>
                <a:gs pos="0">
                  <a:srgbClr val="8FB4E1">
                    <a:alpha val="90000"/>
                  </a:srgbClr>
                </a:gs>
                <a:gs pos="33000">
                  <a:srgbClr val="306BB2">
                    <a:alpha val="81000"/>
                  </a:srgbClr>
                </a:gs>
                <a:gs pos="100000">
                  <a:srgbClr val="275791"/>
                </a:gs>
              </a:gsLst>
              <a:lin ang="6000000" scaled="0"/>
            </a:gradFill>
            <a:ln>
              <a:noFill/>
            </a:ln>
            <a:effectLst>
              <a:outerShdw blurRad="190500" dist="38100" dir="2700000" sx="101000" sy="101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a:spLocks noChangeAspect="1"/>
            </p:cNvSpPr>
            <p:nvPr/>
          </p:nvSpPr>
          <p:spPr>
            <a:xfrm>
              <a:off x="813" y="547"/>
              <a:ext cx="952" cy="952"/>
            </a:xfrm>
            <a:prstGeom prst="ellipse">
              <a:avLst/>
            </a:prstGeom>
            <a:solidFill>
              <a:srgbClr val="B0DCEA"/>
            </a:solidFill>
            <a:ln>
              <a:noFill/>
            </a:ln>
            <a:effectLst>
              <a:outerShdw blurRad="190500" dist="38100" dir="2700000" sx="101000" sy="101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alphaModFix amt="30000"/>
          </a:blip>
          <a:srcRect r="16318"/>
          <a:stretch>
            <a:fillRect/>
          </a:stretch>
        </p:blipFill>
        <p:spPr>
          <a:xfrm rot="16200000">
            <a:off x="2667001" y="-2667001"/>
            <a:ext cx="6858000" cy="12191999"/>
          </a:xfrm>
          <a:prstGeom prst="rect">
            <a:avLst/>
          </a:prstGeom>
        </p:spPr>
      </p:pic>
      <p:sp>
        <p:nvSpPr>
          <p:cNvPr id="8" name="文本框 7"/>
          <p:cNvSpPr txBox="1"/>
          <p:nvPr/>
        </p:nvSpPr>
        <p:spPr>
          <a:xfrm>
            <a:off x="107315" y="215900"/>
            <a:ext cx="6261100" cy="6487795"/>
          </a:xfrm>
          <a:prstGeom prst="rect">
            <a:avLst/>
          </a:prstGeom>
          <a:noFill/>
        </p:spPr>
        <p:txBody>
          <a:bodyPr wrap="square" rtlCol="0" anchor="t">
            <a:noAutofit/>
          </a:bodyPr>
          <a:p>
            <a:pPr fontAlgn="auto">
              <a:lnSpc>
                <a:spcPct val="150000"/>
              </a:lnSpc>
            </a:pPr>
            <a:r>
              <a:rPr lang="en-US" altLang="zh-CN" sz="3600" b="1">
                <a:latin typeface="PingFang SC Semibold" panose="020B0400000000000000" charset="-122"/>
                <a:ea typeface="PingFang SC Semibold" panose="020B0400000000000000" charset="-122"/>
                <a:cs typeface="PingFang SC Regular" panose="020B0400000000000000" charset="-122"/>
              </a:rPr>
              <a:t>1.</a:t>
            </a:r>
            <a:r>
              <a:rPr lang="zh-CN" altLang="en-US" sz="3600" b="1">
                <a:latin typeface="PingFang SC Semibold" panose="020B0400000000000000" charset="-122"/>
                <a:ea typeface="PingFang SC Semibold" panose="020B0400000000000000" charset="-122"/>
                <a:cs typeface="PingFang SC Regular" panose="020B0400000000000000" charset="-122"/>
              </a:rPr>
              <a:t>Planting Group: </a:t>
            </a:r>
            <a:endParaRPr lang="zh-CN" altLang="en-US" sz="2400">
              <a:latin typeface="PingFang SC Regular" panose="020B0400000000000000" charset="-122"/>
              <a:ea typeface="PingFang SC Regular" panose="020B0400000000000000" charset="-122"/>
              <a:cs typeface="PingFang SC Regular" panose="020B0400000000000000" charset="-122"/>
            </a:endParaRPr>
          </a:p>
          <a:p>
            <a:pPr fontAlgn="auto">
              <a:lnSpc>
                <a:spcPct val="150000"/>
              </a:lnSpc>
            </a:pPr>
            <a:r>
              <a:rPr lang="zh-CN" altLang="en-US" sz="2400">
                <a:latin typeface="PingFang SC Regular" panose="020B0400000000000000" charset="-122"/>
                <a:ea typeface="PingFang SC Regular" panose="020B0400000000000000" charset="-122"/>
                <a:cs typeface="PingFang SC Regular" panose="020B0400000000000000" charset="-122"/>
              </a:rPr>
              <a:t>This group is in charge of growing plants like hydroponic lettuce</a:t>
            </a:r>
            <a:r>
              <a:rPr lang="en-US" altLang="zh-CN" sz="2400">
                <a:latin typeface="PingFang SC Regular" panose="020B0400000000000000" charset="-122"/>
                <a:ea typeface="PingFang SC Regular" panose="020B0400000000000000" charset="-122"/>
                <a:cs typeface="PingFang SC Regular" panose="020B0400000000000000" charset="-122"/>
              </a:rPr>
              <a:t>, </a:t>
            </a:r>
            <a:r>
              <a:rPr lang="zh-CN" altLang="en-US" sz="2400">
                <a:latin typeface="PingFang SC Regular" panose="020B0400000000000000" charset="-122"/>
                <a:ea typeface="PingFang SC Regular" panose="020B0400000000000000" charset="-122"/>
                <a:cs typeface="PingFang SC Regular" panose="020B0400000000000000" charset="-122"/>
              </a:rPr>
              <a:t> cherry radishes,</a:t>
            </a:r>
            <a:r>
              <a:rPr lang="zh-CN" altLang="en-US" sz="2400">
                <a:latin typeface="PingFang SC Regular" panose="020B0400000000000000" charset="-122"/>
                <a:ea typeface="PingFang SC Regular" panose="020B0400000000000000" charset="-122"/>
                <a:cs typeface="PingFang SC Regular" panose="020B0400000000000000" charset="-122"/>
                <a:sym typeface="+mn-ea"/>
              </a:rPr>
              <a:t>chili peppers,as well as roses</a:t>
            </a:r>
            <a:r>
              <a:rPr lang="zh-CN" altLang="en-US" sz="2400">
                <a:latin typeface="PingFang SC Regular" panose="020B0400000000000000" charset="-122"/>
                <a:ea typeface="PingFang SC Regular" panose="020B0400000000000000" charset="-122"/>
                <a:cs typeface="PingFang SC Regular" panose="020B0400000000000000" charset="-122"/>
              </a:rPr>
              <a:t> . The roses aren’t just pretty to look at; they also use them to make rose products. The team has to take care of watering, feeding, and keeping bugs away. They need to check the plants every day to make sure they grow well.</a:t>
            </a:r>
            <a:endParaRPr lang="zh-CN" altLang="en-US" sz="2400">
              <a:latin typeface="PingFang SC Regular" panose="020B0400000000000000" charset="-122"/>
              <a:ea typeface="PingFang SC Regular" panose="020B0400000000000000" charset="-122"/>
              <a:cs typeface="PingFang SC Regular" panose="020B0400000000000000" charset="-122"/>
            </a:endParaRPr>
          </a:p>
        </p:txBody>
      </p:sp>
      <p:pic>
        <p:nvPicPr>
          <p:cNvPr id="10" name="图片 9" descr="07747d87e273abee8445b56782298918"/>
          <p:cNvPicPr>
            <a:picLocks noChangeAspect="1"/>
          </p:cNvPicPr>
          <p:nvPr/>
        </p:nvPicPr>
        <p:blipFill>
          <a:blip r:embed="rId2"/>
          <a:stretch>
            <a:fillRect/>
          </a:stretch>
        </p:blipFill>
        <p:spPr>
          <a:xfrm>
            <a:off x="6293485" y="0"/>
            <a:ext cx="3871595" cy="3871595"/>
          </a:xfrm>
          <a:prstGeom prst="rect">
            <a:avLst/>
          </a:prstGeom>
        </p:spPr>
      </p:pic>
      <p:pic>
        <p:nvPicPr>
          <p:cNvPr id="11" name="图片 10" descr="b5783e49228cebb7d90a8fb13d82fb6e"/>
          <p:cNvPicPr>
            <a:picLocks noChangeAspect="1"/>
          </p:cNvPicPr>
          <p:nvPr/>
        </p:nvPicPr>
        <p:blipFill>
          <a:blip r:embed="rId3"/>
          <a:stretch>
            <a:fillRect/>
          </a:stretch>
        </p:blipFill>
        <p:spPr>
          <a:xfrm>
            <a:off x="7792720" y="3476625"/>
            <a:ext cx="4399280" cy="338137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alphaModFix amt="30000"/>
          </a:blip>
          <a:srcRect r="16318"/>
          <a:stretch>
            <a:fillRect/>
          </a:stretch>
        </p:blipFill>
        <p:spPr>
          <a:xfrm rot="16200000">
            <a:off x="2667001" y="-2667001"/>
            <a:ext cx="6858000" cy="12191999"/>
          </a:xfrm>
          <a:prstGeom prst="rect">
            <a:avLst/>
          </a:prstGeom>
        </p:spPr>
      </p:pic>
      <p:sp>
        <p:nvSpPr>
          <p:cNvPr id="8" name="文本框 7"/>
          <p:cNvSpPr txBox="1"/>
          <p:nvPr/>
        </p:nvSpPr>
        <p:spPr>
          <a:xfrm>
            <a:off x="132715" y="633095"/>
            <a:ext cx="5490845" cy="5646420"/>
          </a:xfrm>
          <a:prstGeom prst="rect">
            <a:avLst/>
          </a:prstGeom>
          <a:noFill/>
        </p:spPr>
        <p:txBody>
          <a:bodyPr wrap="square" rtlCol="0" anchor="t">
            <a:noAutofit/>
          </a:bodyPr>
          <a:p>
            <a:pPr fontAlgn="auto">
              <a:lnSpc>
                <a:spcPct val="150000"/>
              </a:lnSpc>
            </a:pPr>
            <a:r>
              <a:rPr lang="en-US" altLang="zh-CN" sz="3600" b="1">
                <a:latin typeface="PingFang SC Semibold" panose="020B0400000000000000" charset="-122"/>
                <a:ea typeface="PingFang SC Semibold" panose="020B0400000000000000" charset="-122"/>
                <a:cs typeface="PingFang SC Regular" panose="020B0400000000000000" charset="-122"/>
              </a:rPr>
              <a:t>2.</a:t>
            </a:r>
            <a:r>
              <a:rPr lang="zh-CN" altLang="en-US" sz="3600" b="1">
                <a:latin typeface="PingFang SC Semibold" panose="020B0400000000000000" charset="-122"/>
                <a:ea typeface="PingFang SC Semibold" panose="020B0400000000000000" charset="-122"/>
                <a:cs typeface="PingFang SC Regular" panose="020B0400000000000000" charset="-122"/>
              </a:rPr>
              <a:t>Animal Group: </a:t>
            </a:r>
            <a:endParaRPr lang="zh-CN" altLang="en-US" sz="2400">
              <a:latin typeface="PingFang SC Regular" panose="020B0400000000000000" charset="-122"/>
              <a:ea typeface="PingFang SC Regular" panose="020B0400000000000000" charset="-122"/>
              <a:cs typeface="PingFang SC Regular" panose="020B0400000000000000" charset="-122"/>
            </a:endParaRPr>
          </a:p>
          <a:p>
            <a:pPr fontAlgn="auto">
              <a:lnSpc>
                <a:spcPct val="150000"/>
              </a:lnSpc>
            </a:pPr>
            <a:r>
              <a:rPr lang="zh-CN" altLang="en-US" sz="2400">
                <a:latin typeface="PingFang SC Regular" panose="020B0400000000000000" charset="-122"/>
                <a:ea typeface="PingFang SC Regular" panose="020B0400000000000000" charset="-122"/>
                <a:cs typeface="PingFang SC Regular" panose="020B0400000000000000" charset="-122"/>
              </a:rPr>
              <a:t>The animal group takes care of the farm animals, like chickens, ducks, and sheep. These animals give the team eggs and meat. The team has to feed them, clean their areas, and make sure they stay healthy and happy.</a:t>
            </a:r>
            <a:endParaRPr lang="zh-CN" altLang="en-US" sz="2400">
              <a:latin typeface="PingFang SC Regular" panose="020B0400000000000000" charset="-122"/>
              <a:ea typeface="PingFang SC Regular" panose="020B0400000000000000" charset="-122"/>
              <a:cs typeface="PingFang SC Regular" panose="020B0400000000000000" charset="-122"/>
            </a:endParaRPr>
          </a:p>
        </p:txBody>
      </p:sp>
      <p:pic>
        <p:nvPicPr>
          <p:cNvPr id="2" name="图片 1" descr="dd7ca0011ced84dfd7eac70e4092537b"/>
          <p:cNvPicPr>
            <a:picLocks noChangeAspect="1"/>
          </p:cNvPicPr>
          <p:nvPr/>
        </p:nvPicPr>
        <p:blipFill>
          <a:blip r:embed="rId2"/>
          <a:stretch>
            <a:fillRect/>
          </a:stretch>
        </p:blipFill>
        <p:spPr>
          <a:xfrm>
            <a:off x="7844155" y="123190"/>
            <a:ext cx="4206875" cy="2804795"/>
          </a:xfrm>
          <a:prstGeom prst="rect">
            <a:avLst/>
          </a:prstGeom>
        </p:spPr>
      </p:pic>
      <p:pic>
        <p:nvPicPr>
          <p:cNvPr id="3" name="图片 2" descr="19de090a91060180f567beb5ed3e64f6"/>
          <p:cNvPicPr>
            <a:picLocks noChangeAspect="1"/>
          </p:cNvPicPr>
          <p:nvPr/>
        </p:nvPicPr>
        <p:blipFill>
          <a:blip r:embed="rId3"/>
          <a:stretch>
            <a:fillRect/>
          </a:stretch>
        </p:blipFill>
        <p:spPr>
          <a:xfrm>
            <a:off x="5623560" y="3685540"/>
            <a:ext cx="2926080" cy="2926080"/>
          </a:xfrm>
          <a:prstGeom prst="rect">
            <a:avLst/>
          </a:prstGeom>
        </p:spPr>
      </p:pic>
      <p:pic>
        <p:nvPicPr>
          <p:cNvPr id="5" name="图片 4" descr="766e51e2890622a4a83ee8c4486e37ff"/>
          <p:cNvPicPr>
            <a:picLocks noChangeAspect="1"/>
          </p:cNvPicPr>
          <p:nvPr/>
        </p:nvPicPr>
        <p:blipFill>
          <a:blip r:embed="rId4"/>
          <a:stretch>
            <a:fillRect/>
          </a:stretch>
        </p:blipFill>
        <p:spPr>
          <a:xfrm>
            <a:off x="9201785" y="2700020"/>
            <a:ext cx="2990215" cy="380936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alphaModFix amt="30000"/>
          </a:blip>
          <a:srcRect r="16318"/>
          <a:stretch>
            <a:fillRect/>
          </a:stretch>
        </p:blipFill>
        <p:spPr>
          <a:xfrm rot="16200000">
            <a:off x="2667001" y="-2667001"/>
            <a:ext cx="6858000" cy="12191999"/>
          </a:xfrm>
          <a:prstGeom prst="rect">
            <a:avLst/>
          </a:prstGeom>
        </p:spPr>
      </p:pic>
      <p:sp>
        <p:nvSpPr>
          <p:cNvPr id="8" name="文本框 7"/>
          <p:cNvSpPr txBox="1"/>
          <p:nvPr/>
        </p:nvSpPr>
        <p:spPr>
          <a:xfrm>
            <a:off x="301625" y="212090"/>
            <a:ext cx="5275580" cy="6462395"/>
          </a:xfrm>
          <a:prstGeom prst="rect">
            <a:avLst/>
          </a:prstGeom>
          <a:noFill/>
        </p:spPr>
        <p:txBody>
          <a:bodyPr wrap="square" rtlCol="0" anchor="t">
            <a:spAutoFit/>
          </a:bodyPr>
          <a:p>
            <a:pPr fontAlgn="auto">
              <a:lnSpc>
                <a:spcPct val="150000"/>
              </a:lnSpc>
            </a:pPr>
            <a:r>
              <a:rPr lang="en-US" altLang="zh-CN" sz="3600" b="1">
                <a:latin typeface="PingFang SC Semibold" panose="020B0400000000000000" charset="-122"/>
                <a:ea typeface="PingFang SC Semibold" panose="020B0400000000000000" charset="-122"/>
                <a:cs typeface="PingFang SC Regular" panose="020B0400000000000000" charset="-122"/>
              </a:rPr>
              <a:t>3.</a:t>
            </a:r>
            <a:r>
              <a:rPr lang="zh-CN" altLang="en-US" sz="3600" b="1">
                <a:latin typeface="PingFang SC Semibold" panose="020B0400000000000000" charset="-122"/>
                <a:ea typeface="PingFang SC Semibold" panose="020B0400000000000000" charset="-122"/>
                <a:cs typeface="PingFang SC Regular" panose="020B0400000000000000" charset="-122"/>
              </a:rPr>
              <a:t>Building Group: </a:t>
            </a:r>
            <a:endParaRPr lang="zh-CN" altLang="en-US" sz="3600" b="1">
              <a:latin typeface="PingFang SC Semibold" panose="020B0400000000000000" charset="-122"/>
              <a:ea typeface="PingFang SC Semibold" panose="020B0400000000000000" charset="-122"/>
              <a:cs typeface="PingFang SC Regular" panose="020B0400000000000000" charset="-122"/>
            </a:endParaRPr>
          </a:p>
          <a:p>
            <a:pPr fontAlgn="auto">
              <a:lnSpc>
                <a:spcPct val="150000"/>
              </a:lnSpc>
            </a:pPr>
            <a:r>
              <a:rPr lang="zh-CN" altLang="en-US" sz="2400">
                <a:latin typeface="PingFang SC Regular" panose="020B0400000000000000" charset="-122"/>
                <a:ea typeface="PingFang SC Regular" panose="020B0400000000000000" charset="-122"/>
                <a:cs typeface="PingFang SC Regular" panose="020B0400000000000000" charset="-122"/>
              </a:rPr>
              <a:t>This group builds things around the farm, They painted walls, laid floor tiles, built tables, constructed a kitchen, repaired fences, built flower beds, drew a basketball court, and painted murals. In the end, they also gave us a pond with lotus flowers and a swing where we can watch the sunset at Hou Dou Men.</a:t>
            </a:r>
            <a:endParaRPr lang="zh-CN" altLang="en-US" sz="2400">
              <a:latin typeface="PingFang SC Regular" panose="020B0400000000000000" charset="-122"/>
              <a:ea typeface="PingFang SC Regular" panose="020B0400000000000000" charset="-122"/>
              <a:cs typeface="PingFang SC Regular" panose="020B0400000000000000" charset="-122"/>
            </a:endParaRPr>
          </a:p>
        </p:txBody>
      </p:sp>
      <p:pic>
        <p:nvPicPr>
          <p:cNvPr id="6" name="图片 5" descr="ff27a2644dc00e0fb8c6dd0020440abc"/>
          <p:cNvPicPr>
            <a:picLocks noChangeAspect="1"/>
          </p:cNvPicPr>
          <p:nvPr/>
        </p:nvPicPr>
        <p:blipFill>
          <a:blip r:embed="rId2"/>
          <a:stretch>
            <a:fillRect/>
          </a:stretch>
        </p:blipFill>
        <p:spPr>
          <a:xfrm>
            <a:off x="6934200" y="3070860"/>
            <a:ext cx="5257800" cy="3787140"/>
          </a:xfrm>
          <a:prstGeom prst="rect">
            <a:avLst/>
          </a:prstGeom>
        </p:spPr>
      </p:pic>
      <p:pic>
        <p:nvPicPr>
          <p:cNvPr id="3" name="图片 2" descr="d626e0bb018855db4a8b407acdd3a93bf6cf7d20"/>
          <p:cNvPicPr>
            <a:picLocks noChangeAspect="1"/>
          </p:cNvPicPr>
          <p:nvPr/>
        </p:nvPicPr>
        <p:blipFill>
          <a:blip r:embed="rId3"/>
          <a:stretch>
            <a:fillRect/>
          </a:stretch>
        </p:blipFill>
        <p:spPr>
          <a:xfrm>
            <a:off x="5782945" y="129540"/>
            <a:ext cx="5968365" cy="329946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22676" y="1157605"/>
            <a:ext cx="7034545" cy="5405120"/>
            <a:chOff x="4435" y="1821"/>
            <a:chExt cx="13590" cy="8512"/>
          </a:xfrm>
          <a:effectLst>
            <a:outerShdw blurRad="63500" sx="102000" sy="102000" algn="ctr" rotWithShape="0">
              <a:prstClr val="black">
                <a:alpha val="40000"/>
              </a:prstClr>
            </a:outerShdw>
          </a:effectLst>
        </p:grpSpPr>
        <p:pic>
          <p:nvPicPr>
            <p:cNvPr id="4" name="图片 3" descr="zzzzz_0000s_0003_矩形-1"/>
            <p:cNvPicPr>
              <a:picLocks noChangeAspect="1"/>
            </p:cNvPicPr>
            <p:nvPr>
              <p:custDataLst>
                <p:tags r:id="rId2"/>
              </p:custDataLst>
            </p:nvPr>
          </p:nvPicPr>
          <p:blipFill>
            <a:blip r:embed="rId3"/>
            <a:stretch>
              <a:fillRect/>
            </a:stretch>
          </p:blipFill>
          <p:spPr>
            <a:xfrm rot="5400000">
              <a:off x="2503" y="3753"/>
              <a:ext cx="8512" cy="4648"/>
            </a:xfrm>
            <a:prstGeom prst="rect">
              <a:avLst/>
            </a:prstGeom>
          </p:spPr>
        </p:pic>
        <p:sp>
          <p:nvSpPr>
            <p:cNvPr id="5" name="矩形 4"/>
            <p:cNvSpPr/>
            <p:nvPr>
              <p:custDataLst>
                <p:tags r:id="rId4"/>
              </p:custDataLst>
            </p:nvPr>
          </p:nvSpPr>
          <p:spPr>
            <a:xfrm>
              <a:off x="7111" y="4414"/>
              <a:ext cx="10914" cy="4272"/>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文本框 5"/>
          <p:cNvSpPr txBox="1"/>
          <p:nvPr>
            <p:custDataLst>
              <p:tags r:id="rId5"/>
            </p:custDataLst>
          </p:nvPr>
        </p:nvSpPr>
        <p:spPr>
          <a:xfrm>
            <a:off x="3937534" y="3350445"/>
            <a:ext cx="5679904" cy="2651125"/>
          </a:xfrm>
          <a:prstGeom prst="rect">
            <a:avLst/>
          </a:prstGeom>
          <a:noFill/>
        </p:spPr>
        <p:txBody>
          <a:bodyPr wrap="square" rtlCol="0">
            <a:spAutoFit/>
          </a:bodyPr>
          <a:p>
            <a:pPr algn="ctr">
              <a:lnSpc>
                <a:spcPts val="7000"/>
              </a:lnSpc>
            </a:pPr>
            <a:r>
              <a:rPr lang="en-US" altLang="zh-CN" sz="9000" b="1" dirty="0">
                <a:solidFill>
                  <a:schemeClr val="tx1"/>
                </a:solidFill>
                <a:latin typeface="华文细黑" panose="02010600040101010101" pitchFamily="2" charset="-122"/>
                <a:ea typeface="华文细黑" panose="02010600040101010101" pitchFamily="2" charset="-122"/>
              </a:rPr>
              <a:t>03</a:t>
            </a:r>
            <a:endParaRPr lang="en-US" altLang="zh-CN" sz="9000" b="1" dirty="0">
              <a:solidFill>
                <a:schemeClr val="tx1"/>
              </a:solidFill>
              <a:latin typeface="华文细黑" panose="02010600040101010101" pitchFamily="2" charset="-122"/>
              <a:ea typeface="华文细黑" panose="02010600040101010101" pitchFamily="2" charset="-122"/>
            </a:endParaRPr>
          </a:p>
          <a:p>
            <a:pPr lvl="0" algn="ctr">
              <a:buClrTx/>
              <a:buSzTx/>
              <a:buFontTx/>
            </a:pPr>
            <a:r>
              <a:rPr lang="en-US" altLang="zh-CN" sz="5400" b="1" dirty="0">
                <a:solidFill>
                  <a:schemeClr val="tx1"/>
                </a:solidFill>
                <a:latin typeface="华文新魏" panose="02010800040101010101" charset="-122"/>
                <a:ea typeface="华文新魏" panose="02010800040101010101" charset="-122"/>
                <a:cs typeface="华文新魏" panose="02010800040101010101" charset="-122"/>
                <a:sym typeface="+mn-ea"/>
              </a:rPr>
              <a:t>The Reason</a:t>
            </a:r>
            <a:endParaRPr lang="en-US" altLang="zh-CN" sz="54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lang="en-US" altLang="zh-CN" sz="5400" b="1"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516255" y="347345"/>
            <a:ext cx="5107305" cy="1076325"/>
            <a:chOff x="813" y="547"/>
            <a:chExt cx="8043" cy="1695"/>
          </a:xfrm>
        </p:grpSpPr>
        <p:sp>
          <p:nvSpPr>
            <p:cNvPr id="31" name="文本框 30"/>
            <p:cNvSpPr txBox="1"/>
            <p:nvPr/>
          </p:nvSpPr>
          <p:spPr>
            <a:xfrm>
              <a:off x="1459" y="547"/>
              <a:ext cx="7397" cy="1695"/>
            </a:xfrm>
            <a:prstGeom prst="rect">
              <a:avLst/>
            </a:prstGeom>
            <a:noFill/>
          </p:spPr>
          <p:txBody>
            <a:bodyPr wrap="square" rtlCol="0">
              <a:spAutoFit/>
            </a:bodyPr>
            <a:lstStyle/>
            <a:p>
              <a:pPr lvl="0" algn="ctr">
                <a:buClrTx/>
                <a:buSzTx/>
                <a:buFontTx/>
              </a:pPr>
              <a:r>
                <a:rPr lang="en-US" altLang="zh-CN" sz="3200" b="1" dirty="0">
                  <a:solidFill>
                    <a:schemeClr val="bg1"/>
                  </a:solidFill>
                  <a:latin typeface="华文细黑" panose="02010600040101010101" pitchFamily="2" charset="-122"/>
                  <a:ea typeface="华文细黑" panose="02010600040101010101" pitchFamily="2" charset="-122"/>
                  <a:sym typeface="+mn-ea"/>
                </a:rPr>
                <a:t>03/</a:t>
              </a:r>
              <a:r>
                <a:rPr lang="en-US" altLang="zh-CN" sz="3200" b="1" dirty="0">
                  <a:solidFill>
                    <a:schemeClr val="bg1"/>
                  </a:solidFill>
                  <a:latin typeface="华文新魏" panose="02010800040101010101" charset="-122"/>
                  <a:ea typeface="华文新魏" panose="02010800040101010101" charset="-122"/>
                  <a:cs typeface="华文新魏" panose="02010800040101010101" charset="-122"/>
                  <a:sym typeface="+mn-ea"/>
                </a:rPr>
                <a:t>The Reason</a:t>
              </a:r>
              <a:endParaRPr lang="en-US" altLang="zh-CN" sz="3200" b="1" dirty="0">
                <a:solidFill>
                  <a:schemeClr val="bg1"/>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lang="zh-CN" altLang="en-US" sz="3200" b="1" dirty="0">
                <a:solidFill>
                  <a:schemeClr val="bg1"/>
                </a:solidFill>
                <a:latin typeface="华文新魏" panose="02010800040101010101" charset="-122"/>
                <a:ea typeface="华文新魏" panose="02010800040101010101" charset="-122"/>
                <a:cs typeface="华文新魏" panose="02010800040101010101" charset="-122"/>
                <a:sym typeface="+mn-ea"/>
              </a:endParaRPr>
            </a:p>
          </p:txBody>
        </p:sp>
        <p:sp>
          <p:nvSpPr>
            <p:cNvPr id="32" name="椭圆 31"/>
            <p:cNvSpPr>
              <a:spLocks noChangeAspect="1"/>
            </p:cNvSpPr>
            <p:nvPr/>
          </p:nvSpPr>
          <p:spPr>
            <a:xfrm>
              <a:off x="1459" y="547"/>
              <a:ext cx="952" cy="952"/>
            </a:xfrm>
            <a:prstGeom prst="ellipse">
              <a:avLst/>
            </a:prstGeom>
            <a:gradFill>
              <a:gsLst>
                <a:gs pos="0">
                  <a:srgbClr val="8FB4E1">
                    <a:alpha val="90000"/>
                  </a:srgbClr>
                </a:gs>
                <a:gs pos="33000">
                  <a:srgbClr val="306BB2">
                    <a:alpha val="81000"/>
                  </a:srgbClr>
                </a:gs>
                <a:gs pos="100000">
                  <a:srgbClr val="275791"/>
                </a:gs>
              </a:gsLst>
              <a:lin ang="6000000" scaled="0"/>
            </a:gradFill>
            <a:ln>
              <a:noFill/>
            </a:ln>
            <a:effectLst>
              <a:outerShdw blurRad="190500" dist="38100" dir="2700000" sx="101000" sy="101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3" name="椭圆 32"/>
            <p:cNvSpPr>
              <a:spLocks noChangeAspect="1"/>
            </p:cNvSpPr>
            <p:nvPr/>
          </p:nvSpPr>
          <p:spPr>
            <a:xfrm>
              <a:off x="813" y="547"/>
              <a:ext cx="952" cy="952"/>
            </a:xfrm>
            <a:prstGeom prst="ellipse">
              <a:avLst/>
            </a:prstGeom>
            <a:solidFill>
              <a:srgbClr val="B0DCEA"/>
            </a:solidFill>
            <a:ln>
              <a:noFill/>
            </a:ln>
            <a:effectLst>
              <a:outerShdw blurRad="190500" dist="38100" dir="2700000" sx="101000" sy="101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pSp>
      <p:sp>
        <p:nvSpPr>
          <p:cNvPr id="100" name="文本框 99"/>
          <p:cNvSpPr txBox="1"/>
          <p:nvPr/>
        </p:nvSpPr>
        <p:spPr>
          <a:xfrm>
            <a:off x="653415" y="2367915"/>
            <a:ext cx="10328275" cy="3415030"/>
          </a:xfrm>
          <a:prstGeom prst="rect">
            <a:avLst/>
          </a:prstGeom>
          <a:noFill/>
          <a:ln w="9525">
            <a:noFill/>
          </a:ln>
        </p:spPr>
        <p:txBody>
          <a:bodyPr wrap="square">
            <a:spAutoFit/>
          </a:bodyPr>
          <a:p>
            <a:pPr marL="342900" indent="-342900" fontAlgn="auto">
              <a:lnSpc>
                <a:spcPct val="200000"/>
              </a:lnSpc>
              <a:buFont typeface="Arial" panose="020B0604020202020204" pitchFamily="34" charset="0"/>
              <a:buChar char="•"/>
            </a:pPr>
            <a:r>
              <a:rPr lang="en-US" altLang="zh-CN" sz="2400">
                <a:solidFill>
                  <a:schemeClr val="bg1"/>
                </a:solidFill>
                <a:latin typeface="华文新魏" panose="02010800040101010101" charset="-122"/>
                <a:ea typeface="华文新魏" panose="02010800040101010101" charset="-122"/>
                <a:cs typeface="华文新魏" panose="02010800040101010101" charset="-122"/>
              </a:rPr>
              <a:t> It focus on </a:t>
            </a:r>
            <a:r>
              <a:rPr lang="en-US" altLang="zh-CN" sz="2800" b="1" u="sng">
                <a:solidFill>
                  <a:schemeClr val="bg1"/>
                </a:solidFill>
                <a:latin typeface="华文新魏" panose="02010800040101010101" charset="-122"/>
                <a:ea typeface="华文新魏" panose="02010800040101010101" charset="-122"/>
                <a:cs typeface="华文新魏" panose="02010800040101010101" charset="-122"/>
              </a:rPr>
              <a:t>hard farm work and meeting actual targets.</a:t>
            </a:r>
            <a:endParaRPr lang="en-US" altLang="zh-CN" sz="2800" b="1" u="sng">
              <a:solidFill>
                <a:schemeClr val="bg1"/>
              </a:solidFill>
              <a:latin typeface="华文新魏" panose="02010800040101010101" charset="-122"/>
              <a:ea typeface="华文新魏" panose="02010800040101010101" charset="-122"/>
              <a:cs typeface="华文新魏" panose="02010800040101010101" charset="-122"/>
            </a:endParaRPr>
          </a:p>
          <a:p>
            <a:pPr marL="342900" indent="-342900" fontAlgn="auto">
              <a:lnSpc>
                <a:spcPct val="200000"/>
              </a:lnSpc>
              <a:buFont typeface="Arial" panose="020B0604020202020204" pitchFamily="34" charset="0"/>
              <a:buChar char="•"/>
            </a:pPr>
            <a:r>
              <a:rPr lang="en-US" altLang="zh-CN" sz="2400">
                <a:solidFill>
                  <a:schemeClr val="bg1"/>
                </a:solidFill>
                <a:latin typeface="华文新魏" panose="02010800040101010101" charset="-122"/>
                <a:ea typeface="华文新魏" panose="02010800040101010101" charset="-122"/>
                <a:cs typeface="华文新魏" panose="02010800040101010101" charset="-122"/>
              </a:rPr>
              <a:t>Y</a:t>
            </a:r>
            <a:r>
              <a:rPr lang="zh-CN" sz="2400">
                <a:solidFill>
                  <a:schemeClr val="bg1"/>
                </a:solidFill>
                <a:latin typeface="华文新魏" panose="02010800040101010101" charset="-122"/>
                <a:ea typeface="华文新魏" panose="02010800040101010101" charset="-122"/>
                <a:cs typeface="华文新魏" panose="02010800040101010101" charset="-122"/>
              </a:rPr>
              <a:t>oung Chinese viewers appreciate the show’s </a:t>
            </a:r>
            <a:r>
              <a:rPr lang="zh-CN" sz="2800" b="1" u="sng">
                <a:solidFill>
                  <a:schemeClr val="bg1"/>
                </a:solidFill>
                <a:latin typeface="华文新魏" panose="02010800040101010101" charset="-122"/>
                <a:ea typeface="华文新魏" panose="02010800040101010101" charset="-122"/>
                <a:cs typeface="华文新魏" panose="02010800040101010101" charset="-122"/>
              </a:rPr>
              <a:t>authenticity and the calmness of the rural scenes</a:t>
            </a:r>
            <a:r>
              <a:rPr lang="zh-CN" sz="2400">
                <a:solidFill>
                  <a:schemeClr val="bg1"/>
                </a:solidFill>
                <a:latin typeface="华文新魏" panose="02010800040101010101" charset="-122"/>
                <a:ea typeface="华文新魏" panose="02010800040101010101" charset="-122"/>
                <a:cs typeface="华文新魏" panose="02010800040101010101" charset="-122"/>
              </a:rPr>
              <a:t> that pose a stark contrast with stressful urban life.</a:t>
            </a:r>
            <a:endParaRPr lang="zh-CN" sz="2400">
              <a:solidFill>
                <a:schemeClr val="bg1"/>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custDataLst>
              <p:tags r:id="rId2"/>
            </p:custDataLst>
          </p:nvPr>
        </p:nvSpPr>
        <p:spPr bwMode="auto">
          <a:xfrm>
            <a:off x="285750" y="4697095"/>
            <a:ext cx="9979660" cy="1846580"/>
          </a:xfrm>
          <a:prstGeom prst="rect">
            <a:avLst/>
          </a:prstGeom>
        </p:spPr>
        <p:txBody>
          <a:bodyPr vert="horz" wrap="square" lIns="480000" tIns="45720" rIns="91440" bIns="45720" anchor="t" anchorCtr="0">
            <a:noAutofit/>
          </a:bodyPr>
          <a:lstStyle>
            <a:defPPr>
              <a:defRPr lang="zh-CN"/>
            </a:defPPr>
            <a:lvl1pPr>
              <a:lnSpc>
                <a:spcPct val="120000"/>
              </a:lnSpc>
              <a:defRPr sz="9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pPr marL="342900" lvl="0" indent="-342900" algn="l">
              <a:lnSpc>
                <a:spcPct val="150000"/>
              </a:lnSpc>
              <a:buClrTx/>
              <a:buSzTx/>
              <a:buFont typeface="Arial" panose="020B0604020202020204" pitchFamily="34" charset="0"/>
              <a:buChar char="•"/>
            </a:pPr>
            <a:r>
              <a:rPr sz="2400" dirty="0">
                <a:solidFill>
                  <a:schemeClr val="bg1"/>
                </a:solidFill>
                <a:latin typeface="华文新魏" panose="02010800040101010101" charset="-122"/>
                <a:ea typeface="华文新魏" panose="02010800040101010101" charset="-122"/>
                <a:cs typeface="华文新魏" panose="02010800040101010101" charset="-122"/>
                <a:sym typeface="+mn-ea"/>
              </a:rPr>
              <a:t>Factors such as </a:t>
            </a:r>
            <a:r>
              <a:rPr sz="2800" b="1" u="sng" dirty="0">
                <a:solidFill>
                  <a:schemeClr val="bg1"/>
                </a:solidFill>
                <a:latin typeface="华文新魏" panose="02010800040101010101" charset="-122"/>
                <a:ea typeface="华文新魏" panose="02010800040101010101" charset="-122"/>
                <a:cs typeface="华文新魏" panose="02010800040101010101" charset="-122"/>
                <a:sym typeface="+mn-ea"/>
              </a:rPr>
              <a:t>a slower pace of life, lower pressure, and reduced costs </a:t>
            </a:r>
            <a:r>
              <a:rPr sz="2400" dirty="0">
                <a:solidFill>
                  <a:schemeClr val="bg1"/>
                </a:solidFill>
                <a:latin typeface="华文新魏" panose="02010800040101010101" charset="-122"/>
                <a:ea typeface="华文新魏" panose="02010800040101010101" charset="-122"/>
                <a:cs typeface="华文新魏" panose="02010800040101010101" charset="-122"/>
                <a:sym typeface="+mn-ea"/>
              </a:rPr>
              <a:t>were cited as the main reasons why young people find rural areas appealing.</a:t>
            </a:r>
            <a:endParaRPr sz="2400" dirty="0">
              <a:solidFill>
                <a:schemeClr val="bg1"/>
              </a:solidFill>
              <a:latin typeface="华文新魏" panose="02010800040101010101" charset="-122"/>
              <a:ea typeface="华文新魏" panose="02010800040101010101" charset="-122"/>
              <a:cs typeface="华文新魏" panose="02010800040101010101" charset="-122"/>
              <a:sym typeface="+mn-ea"/>
            </a:endParaRPr>
          </a:p>
        </p:txBody>
      </p:sp>
      <p:grpSp>
        <p:nvGrpSpPr>
          <p:cNvPr id="30" name="组合 29"/>
          <p:cNvGrpSpPr/>
          <p:nvPr/>
        </p:nvGrpSpPr>
        <p:grpSpPr>
          <a:xfrm>
            <a:off x="516255" y="347345"/>
            <a:ext cx="5107305" cy="1076325"/>
            <a:chOff x="813" y="547"/>
            <a:chExt cx="8043" cy="1695"/>
          </a:xfrm>
        </p:grpSpPr>
        <p:sp>
          <p:nvSpPr>
            <p:cNvPr id="31" name="文本框 30"/>
            <p:cNvSpPr txBox="1"/>
            <p:nvPr/>
          </p:nvSpPr>
          <p:spPr>
            <a:xfrm>
              <a:off x="1459" y="547"/>
              <a:ext cx="7397" cy="1695"/>
            </a:xfrm>
            <a:prstGeom prst="rect">
              <a:avLst/>
            </a:prstGeom>
            <a:noFill/>
          </p:spPr>
          <p:txBody>
            <a:bodyPr wrap="square" rtlCol="0">
              <a:spAutoFit/>
            </a:bodyPr>
            <a:p>
              <a:pPr lvl="0" algn="ctr">
                <a:buClrTx/>
                <a:buSzTx/>
                <a:buFontTx/>
              </a:pPr>
              <a:r>
                <a:rPr lang="en-US" altLang="zh-CN" sz="3200" b="1" dirty="0">
                  <a:solidFill>
                    <a:schemeClr val="tx1"/>
                  </a:solidFill>
                  <a:latin typeface="华文细黑" panose="02010600040101010101" pitchFamily="2" charset="-122"/>
                  <a:ea typeface="华文细黑" panose="02010600040101010101" pitchFamily="2" charset="-122"/>
                  <a:sym typeface="+mn-ea"/>
                </a:rPr>
                <a:t>03/</a:t>
              </a:r>
              <a:r>
                <a:rPr lang="en-US" altLang="zh-CN" sz="3200" b="1" dirty="0">
                  <a:solidFill>
                    <a:schemeClr val="tx1"/>
                  </a:solidFill>
                  <a:latin typeface="华文新魏" panose="02010800040101010101" charset="-122"/>
                  <a:ea typeface="华文新魏" panose="02010800040101010101" charset="-122"/>
                  <a:cs typeface="华文新魏" panose="02010800040101010101" charset="-122"/>
                  <a:sym typeface="+mn-ea"/>
                </a:rPr>
                <a:t>The Reason</a:t>
              </a:r>
              <a:endParaRPr lang="en-US" altLang="zh-CN" sz="32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lang="en-US" altLang="zh-CN" sz="3200" b="1"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32" name="椭圆 31"/>
            <p:cNvSpPr>
              <a:spLocks noChangeAspect="1"/>
            </p:cNvSpPr>
            <p:nvPr/>
          </p:nvSpPr>
          <p:spPr>
            <a:xfrm>
              <a:off x="1459" y="547"/>
              <a:ext cx="952" cy="952"/>
            </a:xfrm>
            <a:prstGeom prst="ellipse">
              <a:avLst/>
            </a:prstGeom>
            <a:gradFill>
              <a:gsLst>
                <a:gs pos="0">
                  <a:srgbClr val="8FB4E1">
                    <a:alpha val="90000"/>
                  </a:srgbClr>
                </a:gs>
                <a:gs pos="33000">
                  <a:srgbClr val="306BB2">
                    <a:alpha val="81000"/>
                  </a:srgbClr>
                </a:gs>
                <a:gs pos="100000">
                  <a:srgbClr val="275791"/>
                </a:gs>
              </a:gsLst>
              <a:lin ang="6000000" scaled="0"/>
            </a:gradFill>
            <a:ln>
              <a:noFill/>
            </a:ln>
            <a:effectLst>
              <a:outerShdw blurRad="190500" dist="38100" dir="2700000" sx="101000" sy="101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solidFill>
              </a:endParaRPr>
            </a:p>
          </p:txBody>
        </p:sp>
        <p:sp>
          <p:nvSpPr>
            <p:cNvPr id="33" name="椭圆 32"/>
            <p:cNvSpPr>
              <a:spLocks noChangeAspect="1"/>
            </p:cNvSpPr>
            <p:nvPr/>
          </p:nvSpPr>
          <p:spPr>
            <a:xfrm>
              <a:off x="813" y="547"/>
              <a:ext cx="952" cy="952"/>
            </a:xfrm>
            <a:prstGeom prst="ellipse">
              <a:avLst/>
            </a:prstGeom>
            <a:solidFill>
              <a:srgbClr val="B0DCEA"/>
            </a:solidFill>
            <a:ln>
              <a:noFill/>
            </a:ln>
            <a:effectLst>
              <a:outerShdw blurRad="190500" dist="38100" dir="2700000" sx="101000" sy="101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184553"/>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commondata" val="eyJoZGlkIjoiOGI4NjI5OTBmMDM1ODFlMDkzNDFlZTFiMWNhZWU5ZTM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1565</Words>
  <Application>WPS 演示</Application>
  <PresentationFormat>宽屏</PresentationFormat>
  <Paragraphs>32</Paragraphs>
  <Slides>7</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vt:i4>
      </vt:variant>
    </vt:vector>
  </HeadingPairs>
  <TitlesOfParts>
    <vt:vector size="23" baseType="lpstr">
      <vt:lpstr>Arial</vt:lpstr>
      <vt:lpstr>宋体</vt:lpstr>
      <vt:lpstr>Wingdings</vt:lpstr>
      <vt:lpstr>Wingdings</vt:lpstr>
      <vt:lpstr>华文新魏</vt:lpstr>
      <vt:lpstr>华文细黑</vt:lpstr>
      <vt:lpstr>微软雅黑</vt:lpstr>
      <vt:lpstr>Cinzel</vt:lpstr>
      <vt:lpstr>华文新魏</vt:lpstr>
      <vt:lpstr>Segoe Print</vt:lpstr>
      <vt:lpstr>Arial Unicode MS</vt:lpstr>
      <vt:lpstr>Calibri</vt:lpstr>
      <vt:lpstr>PingFang SC Semibold</vt:lpstr>
      <vt:lpstr>PingFang SC Regular</vt:lpstr>
      <vt:lpstr>微软雅黑 Light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reika</cp:lastModifiedBy>
  <cp:revision>164</cp:revision>
  <dcterms:created xsi:type="dcterms:W3CDTF">2024-11-12T12:18:00Z</dcterms:created>
  <dcterms:modified xsi:type="dcterms:W3CDTF">2024-11-21T10:45:25Z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2052-12.1.0.18372</vt:lpwstr>
  </property>
  <property fmtid="{D5CDD505-2E9C-101B-9397-08002B2CF9AE}" pid="3" name="ICV">
    <vt:lpwstr>CA7601910FE2456C85CEBA350E56FD17_12</vt:lpwstr>
  </property>
</Properties>
</file>