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7"/>
  </p:notesMasterIdLst>
  <p:sldIdLst>
    <p:sldId id="299" r:id="rId4"/>
    <p:sldId id="298" r:id="rId5"/>
    <p:sldId id="291" r:id="rId6"/>
    <p:sldId id="371" r:id="rId8"/>
    <p:sldId id="302" r:id="rId9"/>
    <p:sldId id="373" r:id="rId10"/>
    <p:sldId id="374" r:id="rId11"/>
    <p:sldId id="304" r:id="rId12"/>
    <p:sldId id="311" r:id="rId13"/>
    <p:sldId id="377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6" userDrawn="1">
          <p15:clr>
            <a:srgbClr val="A4A3A4"/>
          </p15:clr>
        </p15:guide>
        <p15:guide id="2" pos="332" userDrawn="1">
          <p15:clr>
            <a:srgbClr val="A4A3A4"/>
          </p15:clr>
        </p15:guide>
        <p15:guide id="3" orient="horz" pos="0" userDrawn="1">
          <p15:clr>
            <a:srgbClr val="A4A3A4"/>
          </p15:clr>
        </p15:guide>
        <p15:guide id="4" pos="73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3" autoAdjust="0"/>
    <p:restoredTop sz="92219" autoAdjust="0"/>
  </p:normalViewPr>
  <p:slideViewPr>
    <p:cSldViewPr snapToGrid="0" showGuides="1">
      <p:cViewPr>
        <p:scale>
          <a:sx n="90" d="100"/>
          <a:sy n="90" d="100"/>
        </p:scale>
        <p:origin x="-1260" y="-660"/>
      </p:cViewPr>
      <p:guideLst>
        <p:guide orient="horz" pos="1976"/>
        <p:guide pos="332"/>
        <p:guide orient="horz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gs" Target="tags/tag35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4F347-4050-4530-BCF5-4D38897018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82070-B009-466B-B853-DA11DEF2310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模板来自于： 第一PPT https://www.1ppt.com/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模板来自于： 第一PPT https://www.1ppt.com/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模板来自于： 第一PPT https://www.1ppt.com/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AED7E7-EF2C-4945-94D5-DAED5FD00D9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B2BE6F2-DCFA-49D3-AE38-34463F2663A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AED7E7-EF2C-4945-94D5-DAED5FD00D9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B2BE6F2-DCFA-49D3-AE38-34463F2663A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9B957CC-A438-4D82-B305-22914934740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email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8069"/>
            <a:ext cx="12192001" cy="68580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tags" Target="../tags/tag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jpeg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image" Target="../media/image8.png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tags" Target="../tags/tag33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1" y="0"/>
            <a:ext cx="12191998" cy="6858000"/>
          </a:xfrm>
          <a:prstGeom prst="rect">
            <a:avLst/>
          </a:prstGeom>
        </p:spPr>
      </p:pic>
      <p:sp>
        <p:nvSpPr>
          <p:cNvPr id="32" name="标题 1"/>
          <p:cNvSpPr txBox="1"/>
          <p:nvPr/>
        </p:nvSpPr>
        <p:spPr>
          <a:xfrm>
            <a:off x="5687695" y="824230"/>
            <a:ext cx="6521450" cy="2877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72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charset="0"/>
                <a:ea typeface="思源宋体 CN Heavy" pitchFamily="18" charset="-122"/>
                <a:cs typeface="Segoe Print" panose="02000600000000000000" charset="0"/>
              </a:rPr>
              <a:t>The Culture of Mount Tai</a:t>
            </a:r>
            <a:endParaRPr lang="en-US" altLang="zh-CN" sz="72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charset="0"/>
              <a:ea typeface="思源宋体 CN Heavy" pitchFamily="18" charset="-122"/>
              <a:cs typeface="Segoe Print" panose="02000600000000000000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298293" y="2349367"/>
            <a:ext cx="389232" cy="779930"/>
            <a:chOff x="8436503" y="4823683"/>
            <a:chExt cx="494597" cy="991864"/>
          </a:xfrm>
        </p:grpSpPr>
        <p:sp>
          <p:nvSpPr>
            <p:cNvPr id="51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2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383020" y="3508375"/>
            <a:ext cx="5037455" cy="1044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0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Name: Qin Yi</a:t>
            </a:r>
            <a:endParaRPr lang="en-US" altLang="zh-CN" sz="20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Major: MTI-written interlingual translation</a:t>
            </a:r>
            <a:endParaRPr lang="en-US" altLang="zh-CN" sz="20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1" y="0"/>
            <a:ext cx="12191998" cy="6858000"/>
          </a:xfrm>
          <a:prstGeom prst="rect">
            <a:avLst/>
          </a:prstGeom>
        </p:spPr>
      </p:pic>
      <p:sp>
        <p:nvSpPr>
          <p:cNvPr id="32" name="标题 1"/>
          <p:cNvSpPr txBox="1"/>
          <p:nvPr/>
        </p:nvSpPr>
        <p:spPr>
          <a:xfrm>
            <a:off x="5758815" y="824230"/>
            <a:ext cx="6521450" cy="2877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Print" panose="02000600000000000000" charset="0"/>
                <a:ea typeface="思源宋体 CN Heavy" pitchFamily="18" charset="-122"/>
                <a:cs typeface="Segoe Print" panose="02000600000000000000" charset="0"/>
              </a:rPr>
              <a:t>Thanks for your attention</a:t>
            </a:r>
            <a:endParaRPr lang="en-US" altLang="zh-CN" sz="60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Print" panose="02000600000000000000" charset="0"/>
              <a:ea typeface="思源宋体 CN Heavy" pitchFamily="18" charset="-122"/>
              <a:cs typeface="Segoe Print" panose="02000600000000000000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298293" y="2349367"/>
            <a:ext cx="389232" cy="779930"/>
            <a:chOff x="8436503" y="4823683"/>
            <a:chExt cx="494597" cy="991864"/>
          </a:xfrm>
        </p:grpSpPr>
        <p:sp>
          <p:nvSpPr>
            <p:cNvPr id="51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2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383020" y="3508375"/>
            <a:ext cx="5037455" cy="1044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0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Name: Qin Yi</a:t>
            </a:r>
            <a:endParaRPr lang="en-US" altLang="zh-CN" sz="20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Major: MTI-written interlingual translation</a:t>
            </a:r>
            <a:endParaRPr lang="en-US" altLang="zh-CN" sz="20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 cstate="email"/>
          <a:srcRect l="9187" t="17746"/>
          <a:stretch>
            <a:fillRect/>
          </a:stretch>
        </p:blipFill>
        <p:spPr>
          <a:xfrm>
            <a:off x="0" y="0"/>
            <a:ext cx="12192000" cy="6221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0" y="29865"/>
            <a:ext cx="12192000" cy="6845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0" y="614656"/>
            <a:ext cx="12192000" cy="6255904"/>
          </a:xfrm>
          <a:prstGeom prst="rect">
            <a:avLst/>
          </a:prstGeom>
        </p:spPr>
      </p:pic>
      <p:sp>
        <p:nvSpPr>
          <p:cNvPr id="31" name="标题 1"/>
          <p:cNvSpPr txBox="1"/>
          <p:nvPr/>
        </p:nvSpPr>
        <p:spPr>
          <a:xfrm>
            <a:off x="9589204" y="234626"/>
            <a:ext cx="1650214" cy="3688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66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思源宋体 CN Heavy" pitchFamily="18" charset="-122"/>
              <a:ea typeface="思源宋体 CN Heavy" pitchFamily="18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87475" y="3467100"/>
            <a:ext cx="1377950" cy="918845"/>
          </a:xfrm>
          <a:prstGeom prst="rect">
            <a:avLst/>
          </a:prstGeom>
        </p:spPr>
      </p:pic>
      <p:grpSp>
        <p:nvGrpSpPr>
          <p:cNvPr id="35" name="组合 34"/>
          <p:cNvGrpSpPr/>
          <p:nvPr>
            <p:custDataLst>
              <p:tags r:id="rId6"/>
            </p:custDataLst>
          </p:nvPr>
        </p:nvGrpSpPr>
        <p:grpSpPr>
          <a:xfrm>
            <a:off x="3083982" y="3094636"/>
            <a:ext cx="1552073" cy="919160"/>
            <a:chOff x="9230377" y="3643233"/>
            <a:chExt cx="1289768" cy="919160"/>
          </a:xfrm>
        </p:grpSpPr>
        <p:pic>
          <p:nvPicPr>
            <p:cNvPr id="36" name="图片 3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30377" y="3643233"/>
              <a:ext cx="1145246" cy="91916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>
              <p:custDataLst>
                <p:tags r:id="rId8"/>
              </p:custDataLst>
            </p:nvPr>
          </p:nvSpPr>
          <p:spPr>
            <a:xfrm>
              <a:off x="9345285" y="3702159"/>
              <a:ext cx="117486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9"/>
            </p:custDataLst>
          </p:nvPr>
        </p:nvGrpSpPr>
        <p:grpSpPr>
          <a:xfrm>
            <a:off x="2011343" y="2267985"/>
            <a:ext cx="4002088" cy="2455156"/>
            <a:chOff x="-1494323" y="3691910"/>
            <a:chExt cx="3325723" cy="2455156"/>
          </a:xfrm>
        </p:grpSpPr>
        <p:pic>
          <p:nvPicPr>
            <p:cNvPr id="39" name="图片 3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5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6154" y="3691910"/>
              <a:ext cx="1145246" cy="919160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>
              <p:custDataLst>
                <p:tags r:id="rId11"/>
              </p:custDataLst>
            </p:nvPr>
          </p:nvSpPr>
          <p:spPr>
            <a:xfrm>
              <a:off x="-1494323" y="5440311"/>
              <a:ext cx="83900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12"/>
            </p:custDataLst>
          </p:nvPr>
        </p:nvGrpSpPr>
        <p:grpSpPr>
          <a:xfrm>
            <a:off x="746438" y="2565226"/>
            <a:ext cx="6729413" cy="3203821"/>
            <a:chOff x="-3760722" y="3691910"/>
            <a:chExt cx="5592122" cy="3203821"/>
          </a:xfrm>
        </p:grpSpPr>
        <p:pic>
          <p:nvPicPr>
            <p:cNvPr id="42" name="图片 4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6154" y="3691910"/>
              <a:ext cx="1145246" cy="91916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>
              <p:custDataLst>
                <p:tags r:id="rId14"/>
              </p:custDataLst>
            </p:nvPr>
          </p:nvSpPr>
          <p:spPr>
            <a:xfrm>
              <a:off x="-3760722" y="6188976"/>
              <a:ext cx="83900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文本框 46"/>
          <p:cNvSpPr txBox="1"/>
          <p:nvPr>
            <p:custDataLst>
              <p:tags r:id="rId15"/>
            </p:custDataLst>
          </p:nvPr>
        </p:nvSpPr>
        <p:spPr>
          <a:xfrm>
            <a:off x="5685790" y="2466975"/>
            <a:ext cx="57981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brief I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ntroduction of Mount Tai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2" name="TextBox 18" descr="e7d195523061f1c0c2b73831c94a3edc981f60e396d3e182073EE1468018468A7F192AE5E5CD515B6C3125F8AF6E4EE646174E8CF0B46FD19828DCE8CDA3B3A044A74F0E769C5FA8CB87AB6FC303C8BA3785FAC64AF542479A9D627658A98852A6F5613AA3FB91FB647AC9FDFAE6CFE751D90DCCC5335D9F6DC576BEAA67668FB2589B5C21711889528E16F125DAAFF6"/>
          <p:cNvSpPr txBox="1"/>
          <p:nvPr/>
        </p:nvSpPr>
        <p:spPr>
          <a:xfrm>
            <a:off x="8939530" y="1401445"/>
            <a:ext cx="3053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400" dirty="0">
                <a:solidFill>
                  <a:schemeClr val="tx1"/>
                </a:solidFill>
                <a:latin typeface="Segoe Print" panose="02000600000000000000" charset="0"/>
                <a:ea typeface="印品黑体" panose="00000500000000000000" charset="-122"/>
                <a:cs typeface="Segoe Print" panose="02000600000000000000" charset="0"/>
              </a:rPr>
              <a:t>CONTENTS</a:t>
            </a:r>
            <a:endParaRPr lang="en-US" altLang="zh-CN" sz="3200" b="1" spc="400" dirty="0">
              <a:solidFill>
                <a:schemeClr val="tx1"/>
              </a:solidFill>
              <a:latin typeface="Segoe Print" panose="02000600000000000000" charset="0"/>
              <a:ea typeface="印品黑体" panose="00000500000000000000" charset="-122"/>
              <a:cs typeface="Segoe Print" panose="02000600000000000000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8549976" y="1488293"/>
            <a:ext cx="389232" cy="779930"/>
            <a:chOff x="8436503" y="4823683"/>
            <a:chExt cx="494597" cy="991864"/>
          </a:xfrm>
        </p:grpSpPr>
        <p:sp>
          <p:nvSpPr>
            <p:cNvPr id="55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6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6"/>
            </p:custDataLst>
          </p:nvPr>
        </p:nvSpPr>
        <p:spPr>
          <a:xfrm>
            <a:off x="4915779" y="2340087"/>
            <a:ext cx="902970" cy="847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47185" y="3285173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Culture of Mount Tai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79725" y="4182745"/>
            <a:ext cx="688022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Spiritual Symbolism of Mount Tai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0050" y="5156835"/>
            <a:ext cx="688022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Cultural Significance in Modern Times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27685" y="1673860"/>
            <a:ext cx="11077575" cy="553720"/>
            <a:chOff x="925" y="2944"/>
            <a:chExt cx="17445" cy="872"/>
          </a:xfrm>
        </p:grpSpPr>
        <p:sp>
          <p:nvSpPr>
            <p:cNvPr id="11" name="object 11"/>
            <p:cNvSpPr/>
            <p:nvPr/>
          </p:nvSpPr>
          <p:spPr>
            <a:xfrm>
              <a:off x="925" y="3031"/>
              <a:ext cx="17445" cy="785"/>
            </a:xfrm>
            <a:custGeom>
              <a:avLst/>
              <a:gdLst/>
              <a:ahLst/>
              <a:cxnLst/>
              <a:rect l="l" t="t" r="r" b="b"/>
              <a:pathLst>
                <a:path w="12192000" h="713739">
                  <a:moveTo>
                    <a:pt x="0" y="713232"/>
                  </a:moveTo>
                  <a:lnTo>
                    <a:pt x="12192000" y="713232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9FA17D"/>
            </a:solidFill>
          </p:spPr>
          <p:txBody>
            <a:bodyPr wrap="square" lIns="0" tIns="0" rIns="0" bIns="0" rtlCol="0"/>
            <a:lstStyle/>
            <a:p>
              <a:endParaRPr sz="244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32" name="object 33"/>
            <p:cNvSpPr txBox="1"/>
            <p:nvPr/>
          </p:nvSpPr>
          <p:spPr>
            <a:xfrm>
              <a:off x="1207" y="2944"/>
              <a:ext cx="16809" cy="8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737235">
                <a:lnSpc>
                  <a:spcPct val="150000"/>
                </a:lnSpc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思源宋体 CN Heavy" pitchFamily="18" charset="-122"/>
                  <a:cs typeface="Times New Roman" panose="02020603050405020304" pitchFamily="18" charset="0"/>
                </a:rPr>
                <a:t>The Most Revered of the Five Sacred Mountains; Shandong Province</a:t>
              </a:r>
              <a:endPara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375410" y="727075"/>
            <a:ext cx="46615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 brief Introduction of Mount Tai</a:t>
            </a:r>
            <a:endParaRPr lang="zh-CN" altLang="en-US" sz="1050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3" name="图片 2" descr="五岳"/>
          <p:cNvPicPr>
            <a:picLocks noChangeAspect="1"/>
          </p:cNvPicPr>
          <p:nvPr/>
        </p:nvPicPr>
        <p:blipFill>
          <a:blip r:embed="rId3">
            <a:clrChange>
              <a:clrFrom>
                <a:srgbClr val="FCF8ED">
                  <a:alpha val="100000"/>
                </a:srgbClr>
              </a:clrFrom>
              <a:clrTo>
                <a:srgbClr val="FCF8ED">
                  <a:alpha val="100000"/>
                  <a:alpha val="0"/>
                </a:srgbClr>
              </a:clrTo>
            </a:clrChange>
          </a:blip>
          <a:srcRect l="8094" r="2689"/>
          <a:stretch>
            <a:fillRect/>
          </a:stretch>
        </p:blipFill>
        <p:spPr>
          <a:xfrm>
            <a:off x="963295" y="2600960"/>
            <a:ext cx="4066540" cy="4107180"/>
          </a:xfrm>
          <a:prstGeom prst="rect">
            <a:avLst/>
          </a:prstGeom>
        </p:spPr>
      </p:pic>
      <p:pic>
        <p:nvPicPr>
          <p:cNvPr id="5" name="图片 4" descr="地图"/>
          <p:cNvPicPr>
            <a:picLocks noChangeAspect="1"/>
          </p:cNvPicPr>
          <p:nvPr/>
        </p:nvPicPr>
        <p:blipFill>
          <a:blip r:embed="rId4">
            <a:clrChange>
              <a:clrFrom>
                <a:srgbClr val="E1D7D6">
                  <a:alpha val="100000"/>
                </a:srgbClr>
              </a:clrFrom>
              <a:clrTo>
                <a:srgbClr val="E1D7D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25" y="2506980"/>
            <a:ext cx="3620770" cy="42875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375410" y="727075"/>
            <a:ext cx="46615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 brief Introduction of Mount Tai</a:t>
            </a:r>
            <a:endParaRPr lang="zh-CN" altLang="en-US" sz="1050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2" name="图片 1" descr="泰山图1"/>
          <p:cNvPicPr>
            <a:picLocks noChangeAspect="1"/>
          </p:cNvPicPr>
          <p:nvPr/>
        </p:nvPicPr>
        <p:blipFill>
          <a:blip r:embed="rId3"/>
          <a:srcRect t="14407" b="24852"/>
          <a:stretch>
            <a:fillRect/>
          </a:stretch>
        </p:blipFill>
        <p:spPr>
          <a:xfrm>
            <a:off x="963295" y="1584325"/>
            <a:ext cx="3400425" cy="4478655"/>
          </a:xfrm>
          <a:prstGeom prst="rect">
            <a:avLst/>
          </a:prstGeom>
        </p:spPr>
      </p:pic>
      <p:pic>
        <p:nvPicPr>
          <p:cNvPr id="7" name="图片 6" descr="泰山图3"/>
          <p:cNvPicPr>
            <a:picLocks noChangeAspect="1"/>
          </p:cNvPicPr>
          <p:nvPr/>
        </p:nvPicPr>
        <p:blipFill>
          <a:blip r:embed="rId4"/>
          <a:srcRect t="13889" b="55611"/>
          <a:stretch>
            <a:fillRect/>
          </a:stretch>
        </p:blipFill>
        <p:spPr>
          <a:xfrm>
            <a:off x="6323330" y="2263140"/>
            <a:ext cx="4219575" cy="2790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81100" y="6106160"/>
            <a:ext cx="2965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 South Gate to Heaven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(</a:t>
            </a:r>
            <a:r>
              <a:rPr lang="zh-CN" altLang="en-US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南天门</a:t>
            </a:r>
            <a:r>
              <a:rPr lang="en-US" altLang="zh-CN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)</a:t>
            </a:r>
            <a:endParaRPr lang="en-US" altLang="zh-CN" sz="2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00800" y="5337810"/>
            <a:ext cx="4366260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 stone “Inscription of First of the Five Sacred Mountains”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“五岳独尊”刻石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353498" y="727327"/>
            <a:ext cx="414986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Culture of Mount Tai</a:t>
            </a:r>
            <a:endParaRPr lang="zh-CN" altLang="en-US" sz="1050" kern="100" dirty="0">
              <a:solidFill>
                <a:schemeClr val="tx1">
                  <a:lumMod val="65000"/>
                  <a:lumOff val="35000"/>
                </a:schemeClr>
              </a:solidFill>
              <a:latin typeface="思源宋体 CN Heavy" pitchFamily="18" charset="-122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22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63295" y="1686085"/>
            <a:ext cx="9791065" cy="608170"/>
            <a:chOff x="1795" y="3795"/>
            <a:chExt cx="16363" cy="1338"/>
          </a:xfrm>
        </p:grpSpPr>
        <p:grpSp>
          <p:nvGrpSpPr>
            <p:cNvPr id="17" name="组合 16"/>
            <p:cNvGrpSpPr/>
            <p:nvPr>
              <p:custDataLst>
                <p:tags r:id="rId3"/>
              </p:custDataLst>
            </p:nvPr>
          </p:nvGrpSpPr>
          <p:grpSpPr>
            <a:xfrm>
              <a:off x="1795" y="3817"/>
              <a:ext cx="16363" cy="1316"/>
              <a:chOff x="1465" y="-328"/>
              <a:chExt cx="16821" cy="1639"/>
            </a:xfrm>
            <a:solidFill>
              <a:srgbClr val="9FA17D">
                <a:alpha val="25000"/>
              </a:srgbClr>
            </a:solidFill>
          </p:grpSpPr>
          <p:sp>
            <p:nvSpPr>
              <p:cNvPr id="25" name="矩形 24"/>
              <p:cNvSpPr/>
              <p:nvPr>
                <p:custDataLst>
                  <p:tags r:id="rId4"/>
                </p:custDataLst>
              </p:nvPr>
            </p:nvSpPr>
            <p:spPr>
              <a:xfrm>
                <a:off x="1465" y="-328"/>
                <a:ext cx="16821" cy="163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 w="2222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465" y="-61"/>
                <a:ext cx="14337" cy="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algn="just" fontAlgn="auto">
                  <a:lnSpc>
                    <a:spcPct val="150000"/>
                  </a:lnSpc>
                </a:pP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endParaRPr>
              </a:p>
            </p:txBody>
          </p:sp>
        </p:grpSp>
        <p:sp>
          <p:nvSpPr>
            <p:cNvPr id="2" name="矩形 1"/>
            <p:cNvSpPr/>
            <p:nvPr>
              <p:custDataLst>
                <p:tags r:id="rId6"/>
              </p:custDataLst>
            </p:nvPr>
          </p:nvSpPr>
          <p:spPr>
            <a:xfrm>
              <a:off x="2084" y="3795"/>
              <a:ext cx="934" cy="1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450"/>
                </a:spcBef>
              </a:pPr>
              <a:r>
                <a:rPr lang="en-US" altLang="zh-CN" sz="28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cs typeface="阿里巴巴普惠体 H" panose="00020600040101010101" pitchFamily="18" charset="-122"/>
                </a:rPr>
                <a:t>01</a:t>
              </a:r>
              <a:endParaRPr lang="en-US" altLang="zh-CN" sz="28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cs typeface="阿里巴巴普惠体 H" panose="00020600040101010101" pitchFamily="18" charset="-122"/>
              </a:endParaRPr>
            </a:p>
          </p:txBody>
        </p:sp>
        <p:cxnSp>
          <p:nvCxnSpPr>
            <p:cNvPr id="26" name="直接连接符 25"/>
            <p:cNvCxnSpPr/>
            <p:nvPr>
              <p:custDataLst>
                <p:tags r:id="rId7"/>
              </p:custDataLst>
            </p:nvPr>
          </p:nvCxnSpPr>
          <p:spPr>
            <a:xfrm flipH="1">
              <a:off x="3101" y="4060"/>
              <a:ext cx="0" cy="92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本框 2"/>
            <p:cNvSpPr txBox="1"/>
            <p:nvPr/>
          </p:nvSpPr>
          <p:spPr>
            <a:xfrm>
              <a:off x="3741" y="4060"/>
              <a:ext cx="13811" cy="87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The Culture of Sacrificial Ceremony  (Fengshan) </a:t>
              </a:r>
              <a:r>
                <a:rPr lang="zh-CN" altLang="en-US" sz="2000" b="1"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祭祀（封禅）文化</a:t>
              </a:r>
              <a:endPara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泰山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330" y="2947035"/>
            <a:ext cx="5419090" cy="3573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88710" y="3977005"/>
            <a:ext cx="5829935" cy="19513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</a:rPr>
              <a:t>They paid tribute to heaven and earth, announced their achievements, thanked gods, and inscribed their achievements on a huge stone.</a:t>
            </a:r>
            <a:endParaRPr lang="en-US" altLang="zh-CN" sz="2800"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353498" y="727327"/>
            <a:ext cx="414986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Culture of Mount Tai</a:t>
            </a:r>
            <a:endParaRPr lang="zh-CN" altLang="en-US" sz="1050" kern="100" dirty="0">
              <a:solidFill>
                <a:schemeClr val="tx1">
                  <a:lumMod val="65000"/>
                  <a:lumOff val="35000"/>
                </a:schemeClr>
              </a:solidFill>
              <a:latin typeface="思源宋体 CN Heavy" pitchFamily="18" charset="-122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22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00580" y="1733550"/>
            <a:ext cx="7073900" cy="607695"/>
            <a:chOff x="1795" y="3648"/>
            <a:chExt cx="16363" cy="1603"/>
          </a:xfrm>
        </p:grpSpPr>
        <p:grpSp>
          <p:nvGrpSpPr>
            <p:cNvPr id="17" name="组合 16"/>
            <p:cNvGrpSpPr/>
            <p:nvPr>
              <p:custDataLst>
                <p:tags r:id="rId3"/>
              </p:custDataLst>
            </p:nvPr>
          </p:nvGrpSpPr>
          <p:grpSpPr>
            <a:xfrm>
              <a:off x="1795" y="3817"/>
              <a:ext cx="16363" cy="1316"/>
              <a:chOff x="1465" y="-328"/>
              <a:chExt cx="16821" cy="1639"/>
            </a:xfrm>
            <a:solidFill>
              <a:srgbClr val="9FA17D">
                <a:alpha val="25000"/>
              </a:srgbClr>
            </a:solidFill>
          </p:grpSpPr>
          <p:sp>
            <p:nvSpPr>
              <p:cNvPr id="25" name="矩形 24"/>
              <p:cNvSpPr/>
              <p:nvPr>
                <p:custDataLst>
                  <p:tags r:id="rId4"/>
                </p:custDataLst>
              </p:nvPr>
            </p:nvSpPr>
            <p:spPr>
              <a:xfrm>
                <a:off x="1465" y="-328"/>
                <a:ext cx="16821" cy="163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 w="2222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465" y="-61"/>
                <a:ext cx="14337" cy="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algn="just" fontAlgn="auto">
                  <a:lnSpc>
                    <a:spcPct val="150000"/>
                  </a:lnSpc>
                </a:pP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endParaRPr>
              </a:p>
            </p:txBody>
          </p:sp>
        </p:grpSp>
        <p:sp>
          <p:nvSpPr>
            <p:cNvPr id="2" name="矩形 1"/>
            <p:cNvSpPr/>
            <p:nvPr>
              <p:custDataLst>
                <p:tags r:id="rId6"/>
              </p:custDataLst>
            </p:nvPr>
          </p:nvSpPr>
          <p:spPr>
            <a:xfrm>
              <a:off x="1917" y="3648"/>
              <a:ext cx="1501" cy="16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450"/>
                </a:spcBef>
              </a:pPr>
              <a:r>
                <a:rPr lang="en-US" altLang="zh-CN" sz="28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cs typeface="阿里巴巴普惠体 H" panose="00020600040101010101" pitchFamily="18" charset="-122"/>
                </a:rPr>
                <a:t>02</a:t>
              </a:r>
              <a:endParaRPr lang="en-US" altLang="zh-CN" sz="28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cs typeface="阿里巴巴普惠体 H" panose="00020600040101010101" pitchFamily="18" charset="-122"/>
              </a:endParaRPr>
            </a:p>
          </p:txBody>
        </p:sp>
        <p:cxnSp>
          <p:nvCxnSpPr>
            <p:cNvPr id="26" name="直接连接符 25"/>
            <p:cNvCxnSpPr/>
            <p:nvPr>
              <p:custDataLst>
                <p:tags r:id="rId7"/>
              </p:custDataLst>
            </p:nvPr>
          </p:nvCxnSpPr>
          <p:spPr>
            <a:xfrm flipH="1">
              <a:off x="3420" y="4060"/>
              <a:ext cx="0" cy="92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本框 2"/>
            <p:cNvSpPr txBox="1"/>
            <p:nvPr/>
          </p:nvSpPr>
          <p:spPr>
            <a:xfrm>
              <a:off x="3740" y="4031"/>
              <a:ext cx="12224" cy="121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The Culture of Literati </a:t>
              </a:r>
              <a:r>
                <a:rPr lang="zh-CN" altLang="en-US" sz="2400" b="1"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文人文化</a:t>
              </a:r>
              <a:endParaRPr lang="zh-CN" altLang="en-US" sz="24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63295" y="2907030"/>
            <a:ext cx="10893425" cy="485775"/>
            <a:chOff x="1829" y="4547"/>
            <a:chExt cx="15120" cy="749"/>
          </a:xfrm>
        </p:grpSpPr>
        <p:sp>
          <p:nvSpPr>
            <p:cNvPr id="5" name="圆角矩形 4"/>
            <p:cNvSpPr/>
            <p:nvPr/>
          </p:nvSpPr>
          <p:spPr>
            <a:xfrm>
              <a:off x="1829" y="4547"/>
              <a:ext cx="15120" cy="749"/>
            </a:xfrm>
            <a:prstGeom prst="roundRect">
              <a:avLst>
                <a:gd name="adj" fmla="val 10530"/>
              </a:avLst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86" y="4660"/>
              <a:ext cx="14099" cy="615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en-US" altLang="zh-CN" sz="2000" b="1" u="sng">
                  <a:latin typeface="Times New Roman" panose="02020603050405020304" pitchFamily="18" charset="0"/>
                  <a:cs typeface="Times New Roman" panose="02020603050405020304" pitchFamily="18" charset="0"/>
                </a:rPr>
                <a:t>Confucius</a:t>
              </a:r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The world is smaller on the top of Mount Tai.  </a:t>
              </a:r>
              <a:r>
                <a:rPr lang="zh-CN" altLang="en-US" sz="2000" b="1"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登泰山而小天下。</a:t>
              </a:r>
              <a:endPara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63295" y="3650615"/>
            <a:ext cx="10893284" cy="475615"/>
            <a:chOff x="1829" y="4547"/>
            <a:chExt cx="16805" cy="749"/>
          </a:xfrm>
        </p:grpSpPr>
        <p:sp>
          <p:nvSpPr>
            <p:cNvPr id="11" name="圆角矩形 10"/>
            <p:cNvSpPr/>
            <p:nvPr/>
          </p:nvSpPr>
          <p:spPr>
            <a:xfrm>
              <a:off x="1829" y="4547"/>
              <a:ext cx="16805" cy="749"/>
            </a:xfrm>
            <a:prstGeom prst="roundRect">
              <a:avLst>
                <a:gd name="adj" fmla="val 10530"/>
              </a:avLst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986" y="4660"/>
              <a:ext cx="16648" cy="628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en-US" altLang="zh-CN" sz="2000" b="1" u="sng">
                  <a:latin typeface="Times New Roman" panose="02020603050405020304" pitchFamily="18" charset="0"/>
                  <a:cs typeface="Times New Roman" panose="02020603050405020304" pitchFamily="18" charset="0"/>
                </a:rPr>
                <a:t>Mencius</a:t>
              </a:r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The mountain is so high that it could reach the sky and clouds.</a:t>
              </a:r>
              <a:r>
                <a:rPr lang="zh-CN" altLang="en-US" sz="2000" b="1"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泰山之高，参天入云。</a:t>
              </a:r>
              <a:endPara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63295" y="4384040"/>
            <a:ext cx="10894060" cy="475615"/>
            <a:chOff x="1829" y="4547"/>
            <a:chExt cx="15745" cy="749"/>
          </a:xfrm>
        </p:grpSpPr>
        <p:sp>
          <p:nvSpPr>
            <p:cNvPr id="14" name="圆角矩形 13"/>
            <p:cNvSpPr/>
            <p:nvPr/>
          </p:nvSpPr>
          <p:spPr>
            <a:xfrm>
              <a:off x="1829" y="4547"/>
              <a:ext cx="15745" cy="749"/>
            </a:xfrm>
            <a:prstGeom prst="roundRect">
              <a:avLst>
                <a:gd name="adj" fmla="val 10530"/>
              </a:avLst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986" y="4660"/>
              <a:ext cx="15588" cy="628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en-US" altLang="zh-CN" sz="2000" b="1" u="sng">
                  <a:latin typeface="Times New Roman" panose="02020603050405020304" pitchFamily="18" charset="0"/>
                  <a:cs typeface="Times New Roman" panose="02020603050405020304" pitchFamily="18" charset="0"/>
                </a:rPr>
                <a:t>Dufu</a:t>
              </a:r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: I must ascend the mountain's crest; it dwarfs all peaks under my feet.</a:t>
              </a:r>
              <a:r>
                <a:rPr lang="zh-CN" altLang="en-US" sz="2000" b="1"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会当凌绝顶，一览众山小。</a:t>
              </a:r>
              <a:endPara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63295" y="5122545"/>
            <a:ext cx="10893784" cy="819150"/>
            <a:chOff x="1829" y="4547"/>
            <a:chExt cx="15633" cy="1290"/>
          </a:xfrm>
        </p:grpSpPr>
        <p:sp>
          <p:nvSpPr>
            <p:cNvPr id="27" name="圆角矩形 26"/>
            <p:cNvSpPr/>
            <p:nvPr/>
          </p:nvSpPr>
          <p:spPr>
            <a:xfrm>
              <a:off x="1829" y="4547"/>
              <a:ext cx="15633" cy="1290"/>
            </a:xfrm>
            <a:prstGeom prst="roundRect">
              <a:avLst>
                <a:gd name="adj" fmla="val 10530"/>
              </a:avLst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986" y="4660"/>
              <a:ext cx="15475" cy="1128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p>
              <a:pPr algn="ctr"/>
              <a:r>
                <a:rPr lang="en-US" altLang="zh-CN" sz="2000" b="1" u="sng">
                  <a:latin typeface="Times New Roman" panose="02020603050405020304" pitchFamily="18" charset="0"/>
                  <a:cs typeface="Times New Roman" panose="02020603050405020304" pitchFamily="18" charset="0"/>
                </a:rPr>
                <a:t>Zhang Zhichun</a:t>
              </a:r>
              <a:r>
                <a:rPr lang="en-US" altLang="zh-C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: So beautiful the scenery of Mount Tai; so considerate the rain pervades the earth. </a:t>
              </a:r>
              <a:endPara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2000" b="1"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岱宗天下秀，霖雨遍人间</a:t>
              </a:r>
              <a:endPara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353498" y="727327"/>
            <a:ext cx="414986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Culture of Mount Tai</a:t>
            </a:r>
            <a:endParaRPr lang="zh-CN" altLang="en-US" sz="1050" kern="100" dirty="0">
              <a:solidFill>
                <a:schemeClr val="tx1">
                  <a:lumMod val="65000"/>
                  <a:lumOff val="35000"/>
                </a:schemeClr>
              </a:solidFill>
              <a:latin typeface="思源宋体 CN Heavy" pitchFamily="18" charset="-122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22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538605" y="1591945"/>
            <a:ext cx="8437880" cy="608330"/>
            <a:chOff x="1795" y="3795"/>
            <a:chExt cx="16363" cy="1338"/>
          </a:xfrm>
        </p:grpSpPr>
        <p:grpSp>
          <p:nvGrpSpPr>
            <p:cNvPr id="17" name="组合 16"/>
            <p:cNvGrpSpPr/>
            <p:nvPr>
              <p:custDataLst>
                <p:tags r:id="rId3"/>
              </p:custDataLst>
            </p:nvPr>
          </p:nvGrpSpPr>
          <p:grpSpPr>
            <a:xfrm>
              <a:off x="1795" y="3817"/>
              <a:ext cx="16363" cy="1316"/>
              <a:chOff x="1465" y="-328"/>
              <a:chExt cx="16821" cy="1639"/>
            </a:xfrm>
            <a:solidFill>
              <a:srgbClr val="9FA17D">
                <a:alpha val="25000"/>
              </a:srgbClr>
            </a:solidFill>
          </p:grpSpPr>
          <p:sp>
            <p:nvSpPr>
              <p:cNvPr id="25" name="矩形 24"/>
              <p:cNvSpPr/>
              <p:nvPr>
                <p:custDataLst>
                  <p:tags r:id="rId4"/>
                </p:custDataLst>
              </p:nvPr>
            </p:nvSpPr>
            <p:spPr>
              <a:xfrm>
                <a:off x="1465" y="-328"/>
                <a:ext cx="16821" cy="163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 w="22225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465" y="-61"/>
                <a:ext cx="14337" cy="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0" algn="just" fontAlgn="auto">
                  <a:lnSpc>
                    <a:spcPct val="150000"/>
                  </a:lnSpc>
                </a:pP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</a:endParaRPr>
              </a:p>
            </p:txBody>
          </p:sp>
        </p:grpSp>
        <p:sp>
          <p:nvSpPr>
            <p:cNvPr id="2" name="矩形 1"/>
            <p:cNvSpPr/>
            <p:nvPr>
              <p:custDataLst>
                <p:tags r:id="rId6"/>
              </p:custDataLst>
            </p:nvPr>
          </p:nvSpPr>
          <p:spPr>
            <a:xfrm>
              <a:off x="1923" y="3795"/>
              <a:ext cx="1220" cy="1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450"/>
                </a:spcBef>
              </a:pPr>
              <a:r>
                <a:rPr lang="en-US" altLang="zh-CN" sz="28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cs typeface="阿里巴巴普惠体 H" panose="00020600040101010101" pitchFamily="18" charset="-122"/>
                </a:rPr>
                <a:t>03</a:t>
              </a:r>
              <a:endParaRPr lang="en-US" altLang="zh-CN" sz="28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cs typeface="阿里巴巴普惠体 H" panose="00020600040101010101" pitchFamily="18" charset="-122"/>
              </a:endParaRPr>
            </a:p>
          </p:txBody>
        </p:sp>
        <p:cxnSp>
          <p:nvCxnSpPr>
            <p:cNvPr id="26" name="直接连接符 25"/>
            <p:cNvCxnSpPr/>
            <p:nvPr>
              <p:custDataLst>
                <p:tags r:id="rId7"/>
              </p:custDataLst>
            </p:nvPr>
          </p:nvCxnSpPr>
          <p:spPr>
            <a:xfrm flipH="1">
              <a:off x="3101" y="4060"/>
              <a:ext cx="0" cy="92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本框 2"/>
            <p:cNvSpPr txBox="1"/>
            <p:nvPr/>
          </p:nvSpPr>
          <p:spPr>
            <a:xfrm>
              <a:off x="3741" y="4060"/>
              <a:ext cx="12224" cy="10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ctr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The Culture of Folk Belief </a:t>
              </a:r>
              <a:r>
                <a:rPr lang="zh-CN" altLang="en-US" sz="2400" b="1"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民间信仰文化</a:t>
              </a:r>
              <a:endPara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泰山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5305" y="2479675"/>
            <a:ext cx="2717800" cy="3846195"/>
          </a:xfrm>
          <a:prstGeom prst="rect">
            <a:avLst/>
          </a:prstGeom>
        </p:spPr>
      </p:pic>
      <p:pic>
        <p:nvPicPr>
          <p:cNvPr id="6" name="图片 5" descr="泰山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5670" y="2540000"/>
            <a:ext cx="2278380" cy="37801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22705" y="6401435"/>
            <a:ext cx="3803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Blue Rosy Cloud Fairy </a:t>
            </a:r>
            <a:r>
              <a:rPr lang="en-US" altLang="zh-CN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(</a:t>
            </a:r>
            <a:r>
              <a:rPr lang="zh-CN" altLang="en-US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碧霞元君</a:t>
            </a:r>
            <a:r>
              <a:rPr lang="en-US" altLang="zh-CN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)</a:t>
            </a:r>
            <a:endParaRPr lang="en-US" altLang="zh-CN" sz="2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75755" y="6401435"/>
            <a:ext cx="3585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 God of Mount Tai </a:t>
            </a:r>
            <a:r>
              <a:rPr lang="en-US" altLang="zh-CN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(</a:t>
            </a:r>
            <a:r>
              <a:rPr lang="zh-CN" altLang="en-US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泰山神</a:t>
            </a:r>
            <a:r>
              <a:rPr lang="en-US" altLang="zh-CN" sz="2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)</a:t>
            </a:r>
            <a:endParaRPr lang="en-US" altLang="zh-CN" sz="2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/>
          <p:cNvSpPr txBox="1"/>
          <p:nvPr/>
        </p:nvSpPr>
        <p:spPr>
          <a:xfrm>
            <a:off x="603250" y="2203450"/>
            <a:ext cx="4224655" cy="4298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14300" tIns="57150" rIns="114300" bIns="57150" rtlCol="0" anchor="b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Positive and Progressive Spirit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775200" y="2633345"/>
            <a:ext cx="2620010" cy="2562860"/>
            <a:chOff x="4422541" y="1648635"/>
            <a:chExt cx="3104532" cy="3024370"/>
          </a:xfrm>
        </p:grpSpPr>
        <p:sp>
          <p:nvSpPr>
            <p:cNvPr id="18" name="椭圆 17" descr="e7d195523061f1c0c2b73831c94a3edc981f60e396d3e182073EE1468018468A7F192AE5E5CD515B6C3125F8AF6E4EE646174E8CF0B46FD19828DCE8CDA3B3A044A74F0E769C5FA8CB87AB6FC303C8BA3785FAC64AF542475A45392D2F8775CA8396ADF9814316F4BCA66A595152145D02A78D9995D9D21073999643B7859F2D3C4C10EF3DCFD341B293B5F8E08C2DF1"/>
            <p:cNvSpPr/>
            <p:nvPr/>
          </p:nvSpPr>
          <p:spPr>
            <a:xfrm>
              <a:off x="4422541" y="1648635"/>
              <a:ext cx="3104532" cy="302437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李旭科书法 v1.4" panose="02000603000000000000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68641" y="1982466"/>
              <a:ext cx="2399767" cy="2399767"/>
            </a:xfrm>
            <a:prstGeom prst="ellipse">
              <a:avLst/>
            </a:prstGeom>
            <a:blipFill dpi="0" rotWithShape="1">
              <a:blip r:embed="rId1" cstate="email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标题 5"/>
          <p:cNvSpPr txBox="1"/>
          <p:nvPr>
            <p:custDataLst>
              <p:tags r:id="rId2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352550" y="772160"/>
            <a:ext cx="53105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Spiritual Symbolism of Mount Tai</a:t>
            </a:r>
            <a:endParaRPr lang="zh-CN" altLang="en-US" sz="1050" kern="100" dirty="0">
              <a:solidFill>
                <a:schemeClr val="tx1">
                  <a:lumMod val="65000"/>
                  <a:lumOff val="35000"/>
                </a:schemeClr>
              </a:solidFill>
              <a:latin typeface="思源宋体 CN Heavy" pitchFamily="18" charset="-122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25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sp>
        <p:nvSpPr>
          <p:cNvPr id="28" name="TextBox 2"/>
          <p:cNvSpPr txBox="1"/>
          <p:nvPr/>
        </p:nvSpPr>
        <p:spPr>
          <a:xfrm>
            <a:off x="2052320" y="5004435"/>
            <a:ext cx="2468880" cy="44767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14300" tIns="57150" rIns="114300" bIns="57150" numCol="1" spcCol="0" rtlCol="0" fromWordArt="0" anchor="b" anchorCtr="0" forceAA="0" compatLnSpc="1">
            <a:noAutofit/>
          </a:bodyPr>
          <a:lstStyle/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Righteous Spirit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49210" y="3097530"/>
            <a:ext cx="2283460" cy="4552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14300" tIns="57150" rIns="114300" bIns="57150" numCol="1" spcCol="0" rtlCol="0" fromWordArt="0" anchor="b" anchorCtr="0" forceAA="0" compatLnSpc="1">
            <a:noAutofit/>
          </a:bodyPr>
          <a:lstStyle/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Inclusive Spirit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95210" y="5084445"/>
            <a:ext cx="2574290" cy="4489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14300" tIns="57150" rIns="114300" bIns="57150" numCol="1" spcCol="0" rtlCol="0" fromWordArt="0" anchor="b" anchorCtr="0" forceAA="0" compatLnSpc="1">
            <a:noAutofit/>
          </a:bodyPr>
          <a:lstStyle/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Noble Personality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/>
      <p:bldP spid="28" grpId="0" bldLvl="0" animBg="1"/>
      <p:bldP spid="28" grpId="1"/>
      <p:bldP spid="2" grpId="0" bldLvl="0" animBg="1"/>
      <p:bldP spid="2" grpId="1"/>
      <p:bldP spid="3" grpId="0" bldLvl="0" animBg="1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87374" y="1495369"/>
            <a:ext cx="11050269" cy="4453860"/>
          </a:xfrm>
          <a:prstGeom prst="rect">
            <a:avLst/>
          </a:prstGeom>
          <a:ln>
            <a:solidFill>
              <a:srgbClr val="C8A5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8665" y="2752090"/>
            <a:ext cx="6014085" cy="2158365"/>
          </a:xfrm>
          <a:prstGeom prst="rect">
            <a:avLst/>
          </a:prstGeom>
          <a:solidFill>
            <a:srgbClr val="9FA1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5" dirty="0"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85825" y="3052445"/>
            <a:ext cx="5877560" cy="15570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should keep an indomitable attitude to struggle, never to be idle in spirit, learning the spirit of those heavers in Mount Tai.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352550" y="802005"/>
            <a:ext cx="607885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Cultural Significance in Modern Times</a:t>
            </a:r>
            <a:endParaRPr lang="zh-CN" altLang="en-US" sz="1050" kern="100" dirty="0">
              <a:solidFill>
                <a:schemeClr val="tx1">
                  <a:lumMod val="65000"/>
                  <a:lumOff val="35000"/>
                </a:schemeClr>
              </a:solidFill>
              <a:latin typeface="思源宋体 CN Heavy" pitchFamily="18" charset="-122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25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6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 cstate="email"/>
          <a:srcRect l="14697" t="25975" r="46727"/>
          <a:stretch>
            <a:fillRect/>
          </a:stretch>
        </p:blipFill>
        <p:spPr>
          <a:xfrm rot="1233267">
            <a:off x="7621905" y="2604135"/>
            <a:ext cx="3585845" cy="24523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10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11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12.xml><?xml version="1.0" encoding="utf-8"?>
<p:tagLst xmlns:p="http://schemas.openxmlformats.org/presentationml/2006/main">
  <p:tag name="KSO_WM_DIAGRAM_VIRTUALLY_FRAME" val="{&quot;height&quot;:472.46913385826775,&quot;left&quot;:101.95,&quot;top&quot;:130.93086614173228,&quot;width&quot;:855.15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17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18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19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2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20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23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24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25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26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29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3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30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31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32.xml><?xml version="1.0" encoding="utf-8"?>
<p:tagLst xmlns:p="http://schemas.openxmlformats.org/presentationml/2006/main">
  <p:tag name="KSO_WM_DIAGRAM_VIRTUALLY_FRAME" val="{&quot;height&quot;:294.21047244094495,&quot;left&quot;:66.8515748031496,&quot;top&quot;:190.83692913385826,&quot;width&quot;:841.0500787401576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2.11.14"/>
  <p:tag name="AS_TITLE" val="Aspose.Slides for .NET 4.0 Client Profile"/>
  <p:tag name="AS_VERSION" val="22.11"/>
</p:tagLst>
</file>

<file path=ppt/tags/tag4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5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6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7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8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ags/tag9.xml><?xml version="1.0" encoding="utf-8"?>
<p:tagLst xmlns:p="http://schemas.openxmlformats.org/presentationml/2006/main">
  <p:tag name="KSO_WM_DIAGRAM_VIRTUALLY_FRAME" val="{&quot;height&quot;:472.46913385826775,&quot;left&quot;:58.77464960201587,&quot;top&quot;:130.93086614173228,&quot;width&quot;:898.3253503979843}"/>
</p:tagLst>
</file>

<file path=ppt/theme/theme1.xml><?xml version="1.0" encoding="utf-8"?>
<a:theme xmlns:a="http://schemas.openxmlformats.org/drawingml/2006/main" name="第一PPT，www.1ppt.com">
  <a:themeElements>
    <a:clrScheme name="自定义 53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A9428"/>
      </a:accent1>
      <a:accent2>
        <a:srgbClr val="877955"/>
      </a:accent2>
      <a:accent3>
        <a:srgbClr val="416F48"/>
      </a:accent3>
      <a:accent4>
        <a:srgbClr val="B8B478"/>
      </a:accent4>
      <a:accent5>
        <a:srgbClr val="025E85"/>
      </a:accent5>
      <a:accent6>
        <a:srgbClr val="8F9C4A"/>
      </a:accent6>
      <a:hlink>
        <a:srgbClr val="EE7B08"/>
      </a:hlink>
      <a:folHlink>
        <a:srgbClr val="977B2D"/>
      </a:folHlink>
    </a:clrScheme>
    <a:fontScheme name="自定义 5">
      <a:majorFont>
        <a:latin typeface="阿里巴巴普惠体 R"/>
        <a:ea typeface="阿里巴巴普惠体 R"/>
        <a:cs typeface="Arial"/>
      </a:majorFont>
      <a:minorFont>
        <a:latin typeface="阿里巴巴普惠体 R"/>
        <a:ea typeface="阿里巴巴普惠体 R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1575</Words>
  <Application>WPS 演示</Application>
  <PresentationFormat>自定义</PresentationFormat>
  <Paragraphs>107</Paragraphs>
  <Slides>10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Segoe Print</vt:lpstr>
      <vt:lpstr>思源宋体 CN Heavy</vt:lpstr>
      <vt:lpstr>Times New Roman</vt:lpstr>
      <vt:lpstr>印品黑体</vt:lpstr>
      <vt:lpstr>黑体</vt:lpstr>
      <vt:lpstr>经典长宋简</vt:lpstr>
      <vt:lpstr>华文新魏</vt:lpstr>
      <vt:lpstr>-apple-system-font</vt:lpstr>
      <vt:lpstr>阿里巴巴普惠体</vt:lpstr>
      <vt:lpstr>阿里巴巴普惠体 H</vt:lpstr>
      <vt:lpstr>华文楷体</vt:lpstr>
      <vt:lpstr>Times New Roman</vt:lpstr>
      <vt:lpstr>李旭科书法 v1.4</vt:lpstr>
      <vt:lpstr>Arial Unicode MS</vt:lpstr>
      <vt:lpstr>等线</vt:lpstr>
      <vt:lpstr>第一PPT，www.1ppt.com</vt:lpstr>
      <vt:lpstr>第一PPT，www.1ppt.com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城市旅游</dc:title>
  <dc:creator>第一PPT</dc:creator>
  <cp:keywords>www.1ppt.com</cp:keywords>
  <dc:description>www.1ppt.com</dc:description>
  <cp:lastModifiedBy>羊洋洋</cp:lastModifiedBy>
  <cp:revision>159</cp:revision>
  <dcterms:created xsi:type="dcterms:W3CDTF">2024-06-09T02:24:00Z</dcterms:created>
  <dcterms:modified xsi:type="dcterms:W3CDTF">2025-03-07T07:43:40Z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6D32D7850DE84577B28458AA73362720_13</vt:lpwstr>
  </property>
  <property fmtid="{D5CDD505-2E9C-101B-9397-08002B2CF9AE}" pid="3" name="KSOProductBuildVer">
    <vt:lpwstr>2052-12.1.0.19770</vt:lpwstr>
  </property>
</Properties>
</file>