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60" r:id="rId3"/>
    <p:sldId id="262" r:id="rId4"/>
    <p:sldId id="263" r:id="rId5"/>
    <p:sldId id="264" r:id="rId6"/>
    <p:sldId id="265" r:id="rId7"/>
    <p:sldId id="266" r:id="rId8"/>
    <p:sldId id="267" r:id="rId9"/>
    <p:sldId id="268" r:id="rId10"/>
    <p:sldId id="269" r:id="rId11"/>
    <p:sldId id="270" r:id="rId12"/>
    <p:sldId id="273" r:id="rId13"/>
  </p:sldIdLst>
  <p:sldSz cx="12192000" cy="6858000"/>
  <p:notesSz cx="6858000" cy="9144000"/>
  <p:embeddedFontLst>
    <p:embeddedFont>
      <p:font typeface="OPPOSans H" panose="02010600030101010101" charset="-122"/>
      <p:regular r:id="rId15"/>
    </p:embeddedFont>
    <p:embeddedFont>
      <p:font typeface="OPPOSans L" panose="02010600030101010101" charset="-122"/>
      <p:regular r:id="rId16"/>
    </p:embeddedFont>
    <p:embeddedFont>
      <p:font typeface="Source Han Sans" panose="02010600030101010101" charset="-122"/>
      <p:regular r:id="rId17"/>
    </p:embeddedFont>
    <p:embeddedFont>
      <p:font typeface="Source Han Sans CN Bold" panose="02010600030101010101" charset="-122"/>
      <p:bold r:id="rId18"/>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225"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2025/4/2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主讲人：AiPPT时间：20XX.XX翻译目的论：赖斯与费米尔的理论贡献</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在旅游翻译中，译者可以根据翻译的目的对原文进行适当的改写，以吸引外国游客。例如，将景点的特色和文化背景进行适当的强调和解释，使译文更具吸引力。旅游翻译中的应用翻译实践领域法律翻译要求高度的准确性和权威性。在翻译法律文本时，译者会遵循忠实规则，采用正式、严谨的语言，确保法律文本的准确性和权威性得到维护。法律翻译中的应用</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翻译研究视角的拓宽翻译目的论拓宽了翻译研究的视野，促使学者从更广泛的社会、文化、交际等层面去审视翻译活动。这种跨学科的视角为翻译研究提供了新的理论资源和研究方法。翻译研究领域跨学科发展的推动翻译目的论的提出推动了翻译研究的跨学科发展。它与语言学、文化研究、交际学等多个学科领域相互交织，为翻译研究提供了更加丰富和多元的理论基础。</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翻译目的论的提出深化了翻译研究，使学者能够更加全面地理解和解释翻译现象。它为翻译研究提供了新的理论框架和研究方法，推动了翻译学的学科建设。翻译研究的深化</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01翻译目的论的提出，为翻译研究提供了一个全新的视角，它强调翻译活动的目的性和功能性，使得翻译实践更加灵活多样，同时也为翻译质量的评价提供了新的标准。翻译目的论的重要性</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02理论起源与背景</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20世纪70年代，翻译研究开始从传统的语言学视角转向更加关注社会文化因素。这种转变意味着翻译不再被看作是一种单纯的语言转换活动，而是被置于更广泛的文化和交际背景中进行考察。从语言学到文化研究翻译研究的转变赖斯在她的早期研究中发现，传统的翻译评价标准过于注重原文与译文的语言形式对等，而忽视了翻译活动的实际目的和功能。这种单一的视角无法解释翻译活动中出现的多样性和复杂性。赖斯的早期研究</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行为理论与交际理论的融合赖斯与费米尔合作，将行为理论、交际理论等引入翻译研究，提出了翻译目的论。这一理论认为，翻译是一种有目的的行为，翻译策略的选择应基于翻译的目的。翻译目的论的提出对翻译实践的回应翻译目的论的提出是对当时翻译实践多元化需求的回应。它旨在解决不同类型文本翻译中策略选择的问题，为翻译实践提供了更加灵活和实用的指导。</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03核心概念</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Skopos”是希腊语中“目的”的意思。翻译目的论认为，翻译行为的目的决定了翻译策略的选择。这种目的性使得翻译活动更加具有针对性和实用性。翻译的目的性目的（Skopos）不同的翻译目的要求不同的翻译策略。例如，商业广告的翻译旨在吸引消费者，而学术论文的翻译则侧重于准确传达学术观点。这种多样性体现了翻译目的论的灵活性和包容性。翻译策略的多样性</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010203目的规则强调翻译行为由翻译目的决定。译者在翻译前需明确翻译的目的，如传播文化、实现商业利益等，进而选择合适的翻译方法。目的规则（Skopos rule）三种翻译规则连贯规则要求译文在目的语文化和交际环境中具有可读性和可接受性。这要求译者充分考虑目的语读者的语言习惯和认知方式，使译文更加符合目标文化的期待。连贯规则（Coherence rule）忠实规则要求译文与原文之间应存在某种对应关系。但这种忠实并非刻板的逐字对应，而是在翻译目的允许的范围内，尽量保持原文的意义、风格等。忠实规则（Fidelity rule）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kumimoji="1" lang="zh-CN" altLang="en-US" dirty="0"/>
              <a:t>04理论影响与应用</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png"/><Relationship Id="rId5" Type="http://schemas.openxmlformats.org/officeDocument/2006/relationships/tags" Target="../tags/tag5.xml"/><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notesSlide" Target="../notesSlides/notesSlide10.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slideLayout" Target="../slideLayouts/slideLayout1.xml"/><Relationship Id="rId5" Type="http://schemas.openxmlformats.org/officeDocument/2006/relationships/tags" Target="../tags/tag56.xml"/><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s>
</file>

<file path=ppt/slides/_rels/slide11.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tags" Target="../tags/tag79.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 Type="http://schemas.openxmlformats.org/officeDocument/2006/relationships/tags" Target="../tags/tag63.xml"/><Relationship Id="rId16" Type="http://schemas.openxmlformats.org/officeDocument/2006/relationships/tags" Target="../tags/tag77.xml"/><Relationship Id="rId20" Type="http://schemas.openxmlformats.org/officeDocument/2006/relationships/notesSlide" Target="../notesSlides/notesSlide11.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tags" Target="../tags/tag76.xml"/><Relationship Id="rId10" Type="http://schemas.openxmlformats.org/officeDocument/2006/relationships/tags" Target="../tags/tag71.xml"/><Relationship Id="rId19" Type="http://schemas.openxmlformats.org/officeDocument/2006/relationships/slideLayout" Target="../slideLayouts/slideLayout1.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image" Target="../media/image5.jpe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4.jpeg"/><Relationship Id="rId2" Type="http://schemas.openxmlformats.org/officeDocument/2006/relationships/tags" Target="../tags/tag10.xml"/><Relationship Id="rId16" Type="http://schemas.openxmlformats.org/officeDocument/2006/relationships/notesSlide" Target="../notesSlides/notesSlide4.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slideLayout" Target="../slideLayouts/slideLayout1.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s/_rels/slide5.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2" Type="http://schemas.openxmlformats.org/officeDocument/2006/relationships/tags" Target="../tags/tag24.xml"/><Relationship Id="rId16" Type="http://schemas.openxmlformats.org/officeDocument/2006/relationships/notesSlide" Target="../notesSlides/notesSlide5.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slideLayout" Target="../slideLayouts/slideLayout1.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notesSlide" Target="../notesSlides/notesSlide8.xml"/><Relationship Id="rId2" Type="http://schemas.openxmlformats.org/officeDocument/2006/relationships/tags" Target="../tags/tag38.xml"/><Relationship Id="rId16"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tags" Target="../tags/tag51.xml"/><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rot="338516">
            <a:off x="-56483" y="-77977"/>
            <a:ext cx="1518629" cy="1374301"/>
          </a:xfrm>
          <a:custGeom>
            <a:avLst/>
            <a:gdLst>
              <a:gd name="connsiteX0" fmla="*/ 0 w 1518629"/>
              <a:gd name="connsiteY0" fmla="*/ 150025 h 1374301"/>
              <a:gd name="connsiteX1" fmla="*/ 1518629 w 1518629"/>
              <a:gd name="connsiteY1" fmla="*/ 0 h 1374301"/>
              <a:gd name="connsiteX2" fmla="*/ 1463552 w 1518629"/>
              <a:gd name="connsiteY2" fmla="*/ 84307 h 1374301"/>
              <a:gd name="connsiteX3" fmla="*/ 1400920 w 1518629"/>
              <a:gd name="connsiteY3" fmla="*/ 156570 h 1374301"/>
              <a:gd name="connsiteX4" fmla="*/ 405497 w 1518629"/>
              <a:gd name="connsiteY4" fmla="*/ 503810 h 1374301"/>
              <a:gd name="connsiteX5" fmla="*/ 289750 w 1518629"/>
              <a:gd name="connsiteY5" fmla="*/ 1279314 h 1374301"/>
              <a:gd name="connsiteX6" fmla="*/ 164418 w 1518629"/>
              <a:gd name="connsiteY6" fmla="*/ 1353600 h 1374301"/>
              <a:gd name="connsiteX7" fmla="*/ 120946 w 1518629"/>
              <a:gd name="connsiteY7" fmla="*/ 1374301 h 1374301"/>
            </a:gdLst>
            <a:ahLst/>
            <a:cxnLst/>
            <a:rect l="l" t="t" r="r" b="b"/>
            <a:pathLst>
              <a:path w="1518629" h="1374301">
                <a:moveTo>
                  <a:pt x="0" y="150025"/>
                </a:moveTo>
                <a:lnTo>
                  <a:pt x="1518629" y="0"/>
                </a:lnTo>
                <a:lnTo>
                  <a:pt x="1463552" y="84307"/>
                </a:lnTo>
                <a:cubicBezTo>
                  <a:pt x="1443331" y="111176"/>
                  <a:pt x="1422140" y="135591"/>
                  <a:pt x="1400920" y="156570"/>
                </a:cubicBezTo>
                <a:cubicBezTo>
                  <a:pt x="1231158" y="324403"/>
                  <a:pt x="590692" y="316686"/>
                  <a:pt x="405497" y="503810"/>
                </a:cubicBezTo>
                <a:cubicBezTo>
                  <a:pt x="220302" y="690934"/>
                  <a:pt x="538606" y="1103765"/>
                  <a:pt x="289750" y="1279314"/>
                </a:cubicBezTo>
                <a:cubicBezTo>
                  <a:pt x="258643" y="1301258"/>
                  <a:pt x="215811" y="1326607"/>
                  <a:pt x="164418" y="1353600"/>
                </a:cubicBezTo>
                <a:lnTo>
                  <a:pt x="120946" y="1374301"/>
                </a:ln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3961424" y="0"/>
            <a:ext cx="8230576" cy="6858000"/>
          </a:xfrm>
          <a:custGeom>
            <a:avLst/>
            <a:gdLst>
              <a:gd name="connsiteX0" fmla="*/ 6733176 w 8230576"/>
              <a:gd name="connsiteY0" fmla="*/ 0 h 6858000"/>
              <a:gd name="connsiteX1" fmla="*/ 7259573 w 8230576"/>
              <a:gd name="connsiteY1" fmla="*/ 0 h 6858000"/>
              <a:gd name="connsiteX2" fmla="*/ 7260070 w 8230576"/>
              <a:gd name="connsiteY2" fmla="*/ 306 h 6858000"/>
              <a:gd name="connsiteX3" fmla="*/ 7339622 w 8230576"/>
              <a:gd name="connsiteY3" fmla="*/ 23446 h 6858000"/>
              <a:gd name="connsiteX4" fmla="*/ 7567604 w 8230576"/>
              <a:gd name="connsiteY4" fmla="*/ 1488 h 6858000"/>
              <a:gd name="connsiteX5" fmla="*/ 7572541 w 8230576"/>
              <a:gd name="connsiteY5" fmla="*/ 0 h 6858000"/>
              <a:gd name="connsiteX6" fmla="*/ 8230576 w 8230576"/>
              <a:gd name="connsiteY6" fmla="*/ 0 h 6858000"/>
              <a:gd name="connsiteX7" fmla="*/ 8230576 w 8230576"/>
              <a:gd name="connsiteY7" fmla="*/ 6858000 h 6858000"/>
              <a:gd name="connsiteX8" fmla="*/ 217040 w 8230576"/>
              <a:gd name="connsiteY8" fmla="*/ 6858000 h 6858000"/>
              <a:gd name="connsiteX9" fmla="*/ 159971 w 8230576"/>
              <a:gd name="connsiteY9" fmla="*/ 6700654 h 6858000"/>
              <a:gd name="connsiteX10" fmla="*/ 976 w 8230576"/>
              <a:gd name="connsiteY10" fmla="*/ 5931876 h 6858000"/>
              <a:gd name="connsiteX11" fmla="*/ 1665654 w 8230576"/>
              <a:gd name="connsiteY11" fmla="*/ 3657600 h 6858000"/>
              <a:gd name="connsiteX12" fmla="*/ 4666761 w 8230576"/>
              <a:gd name="connsiteY12" fmla="*/ 2766646 h 6858000"/>
              <a:gd name="connsiteX13" fmla="*/ 6684312 w 8230576"/>
              <a:gd name="connsiteY13" fmla="*/ 70216 h 6858000"/>
            </a:gdLst>
            <a:ahLst/>
            <a:cxnLst/>
            <a:rect l="l" t="t" r="r" b="b"/>
            <a:pathLst>
              <a:path w="8230576" h="6858000">
                <a:moveTo>
                  <a:pt x="6733176" y="0"/>
                </a:moveTo>
                <a:lnTo>
                  <a:pt x="7259573" y="0"/>
                </a:lnTo>
                <a:lnTo>
                  <a:pt x="7260070" y="306"/>
                </a:lnTo>
                <a:cubicBezTo>
                  <a:pt x="7282747" y="10212"/>
                  <a:pt x="7309093" y="18073"/>
                  <a:pt x="7339622" y="23446"/>
                </a:cubicBezTo>
                <a:cubicBezTo>
                  <a:pt x="7400680" y="34192"/>
                  <a:pt x="7477979" y="24362"/>
                  <a:pt x="7567604" y="1488"/>
                </a:cubicBezTo>
                <a:lnTo>
                  <a:pt x="7572541" y="0"/>
                </a:lnTo>
                <a:lnTo>
                  <a:pt x="8230576" y="0"/>
                </a:lnTo>
                <a:lnTo>
                  <a:pt x="8230576" y="6858000"/>
                </a:lnTo>
                <a:lnTo>
                  <a:pt x="217040" y="6858000"/>
                </a:lnTo>
                <a:lnTo>
                  <a:pt x="159971" y="6700654"/>
                </a:lnTo>
                <a:cubicBezTo>
                  <a:pt x="65209" y="6416430"/>
                  <a:pt x="9769" y="6149730"/>
                  <a:pt x="976" y="5931876"/>
                </a:cubicBezTo>
                <a:cubicBezTo>
                  <a:pt x="-34193" y="5060461"/>
                  <a:pt x="888022" y="4185138"/>
                  <a:pt x="1665654" y="3657600"/>
                </a:cubicBezTo>
                <a:cubicBezTo>
                  <a:pt x="2443284" y="3130062"/>
                  <a:pt x="3779715" y="3430954"/>
                  <a:pt x="4666761" y="2766646"/>
                </a:cubicBezTo>
                <a:cubicBezTo>
                  <a:pt x="5387486" y="2226896"/>
                  <a:pt x="6175283" y="822951"/>
                  <a:pt x="6684312" y="70216"/>
                </a:cubicBezTo>
                <a:close/>
              </a:path>
            </a:pathLst>
          </a:custGeom>
          <a:solidFill>
            <a:schemeClr val="accent1">
              <a:lumMod val="20000"/>
              <a:lumOff val="80000"/>
              <a:alpha val="28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custDataLst>
              <p:tags r:id="rId1"/>
            </p:custDataLst>
          </p:nvPr>
        </p:nvSpPr>
        <p:spPr>
          <a:xfrm>
            <a:off x="676582" y="4878526"/>
            <a:ext cx="2344928" cy="522762"/>
          </a:xfrm>
          <a:prstGeom prst="roundRect">
            <a:avLst>
              <a:gd name="adj" fmla="val 10836"/>
            </a:avLst>
          </a:prstGeom>
          <a:solidFill>
            <a:schemeClr val="bg1"/>
          </a:solidFill>
          <a:ln w="6350" cap="sq">
            <a:solidFill>
              <a:schemeClr val="accent1">
                <a:lumMod val="20000"/>
                <a:lumOff val="80000"/>
              </a:schemeClr>
            </a:solidFill>
            <a:miter/>
          </a:ln>
          <a:effectLst>
            <a:outerShdw blurRad="292100" dist="38100" dir="2700000" sx="98000" sy="98000" algn="tl" rotWithShape="0">
              <a:schemeClr val="accent1">
                <a:lumMod val="75000"/>
                <a:alpha val="19000"/>
              </a:schemeClr>
            </a:outerShdw>
          </a:effectLst>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custDataLst>
              <p:tags r:id="rId2"/>
            </p:custDataLst>
          </p:nvPr>
        </p:nvSpPr>
        <p:spPr>
          <a:xfrm>
            <a:off x="676582" y="5590639"/>
            <a:ext cx="2344928" cy="522762"/>
          </a:xfrm>
          <a:prstGeom prst="roundRect">
            <a:avLst>
              <a:gd name="adj" fmla="val 9865"/>
            </a:avLst>
          </a:prstGeom>
          <a:solidFill>
            <a:schemeClr val="bg1"/>
          </a:solidFill>
          <a:ln w="6350" cap="sq">
            <a:solidFill>
              <a:schemeClr val="accent1">
                <a:lumMod val="20000"/>
                <a:lumOff val="80000"/>
              </a:schemeClr>
            </a:solidFill>
            <a:miter/>
          </a:ln>
          <a:effectLst>
            <a:outerShdw blurRad="292100" dist="38100" dir="2700000" sx="98000" sy="98000" algn="tl" rotWithShape="0">
              <a:schemeClr val="accent1">
                <a:lumMod val="75000"/>
                <a:alpha val="19000"/>
              </a:schemeClr>
            </a:outerShdw>
          </a:effectLst>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custDataLst>
              <p:tags r:id="rId3"/>
            </p:custDataLst>
          </p:nvPr>
        </p:nvSpPr>
        <p:spPr>
          <a:xfrm>
            <a:off x="803796" y="4971623"/>
            <a:ext cx="336568" cy="336568"/>
          </a:xfrm>
          <a:prstGeom prst="ellipse">
            <a:avLst/>
          </a:prstGeom>
          <a:solidFill>
            <a:schemeClr val="accent1"/>
          </a:solidFill>
          <a:ln w="12700" cap="sq">
            <a:noFill/>
            <a:miter/>
          </a:ln>
          <a:effectLst>
            <a:outerShdw blurRad="342900" dist="38100" dir="2700000" algn="tl" rotWithShape="0">
              <a:schemeClr val="accent1">
                <a:lumMod val="50000"/>
                <a:alpha val="26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custDataLst>
              <p:tags r:id="rId4"/>
            </p:custDataLst>
          </p:nvPr>
        </p:nvSpPr>
        <p:spPr>
          <a:xfrm>
            <a:off x="803796" y="5683736"/>
            <a:ext cx="336568" cy="336568"/>
          </a:xfrm>
          <a:prstGeom prst="ellipse">
            <a:avLst/>
          </a:prstGeom>
          <a:solidFill>
            <a:schemeClr val="accent1"/>
          </a:solidFill>
          <a:ln w="12700" cap="sq">
            <a:noFill/>
            <a:miter/>
          </a:ln>
          <a:effectLst>
            <a:outerShdw blurRad="342900" dist="38100" dir="2700000" algn="tl" rotWithShape="0">
              <a:schemeClr val="accent1">
                <a:lumMod val="50000"/>
                <a:alpha val="26000"/>
              </a:schemeClr>
            </a:outerShdw>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custDataLst>
              <p:tags r:id="rId5"/>
            </p:custDataLst>
          </p:nvPr>
        </p:nvSpPr>
        <p:spPr>
          <a:xfrm>
            <a:off x="876581" y="5036459"/>
            <a:ext cx="190998" cy="206896"/>
          </a:xfrm>
          <a:custGeom>
            <a:avLst/>
            <a:gdLst>
              <a:gd name="connsiteX0" fmla="*/ 332293 w 664672"/>
              <a:gd name="connsiteY0" fmla="*/ 387672 h 720001"/>
              <a:gd name="connsiteX1" fmla="*/ 660804 w 664672"/>
              <a:gd name="connsiteY1" fmla="*/ 598902 h 720001"/>
              <a:gd name="connsiteX2" fmla="*/ 563560 w 664672"/>
              <a:gd name="connsiteY2" fmla="*/ 720001 h 720001"/>
              <a:gd name="connsiteX3" fmla="*/ 101112 w 664672"/>
              <a:gd name="connsiteY3" fmla="*/ 720001 h 720001"/>
              <a:gd name="connsiteX4" fmla="*/ 3868 w 664672"/>
              <a:gd name="connsiteY4" fmla="*/ 598902 h 720001"/>
              <a:gd name="connsiteX5" fmla="*/ 332293 w 664672"/>
              <a:gd name="connsiteY5" fmla="*/ 387672 h 720001"/>
              <a:gd name="connsiteX6" fmla="*/ 332293 w 664672"/>
              <a:gd name="connsiteY6" fmla="*/ 0 h 720001"/>
              <a:gd name="connsiteX7" fmla="*/ 509517 w 664672"/>
              <a:gd name="connsiteY7" fmla="*/ 177224 h 720001"/>
              <a:gd name="connsiteX8" fmla="*/ 332293 w 664672"/>
              <a:gd name="connsiteY8" fmla="*/ 354448 h 720001"/>
              <a:gd name="connsiteX9" fmla="*/ 155069 w 664672"/>
              <a:gd name="connsiteY9" fmla="*/ 177224 h 720001"/>
              <a:gd name="connsiteX10" fmla="*/ 332293 w 664672"/>
              <a:gd name="connsiteY10" fmla="*/ 0 h 720001"/>
            </a:gdLst>
            <a:ahLst/>
            <a:cxnLst/>
            <a:rect l="l" t="t" r="r" b="b"/>
            <a:pathLst>
              <a:path w="664672" h="720001">
                <a:moveTo>
                  <a:pt x="332293" y="387672"/>
                </a:moveTo>
                <a:cubicBezTo>
                  <a:pt x="550549" y="387672"/>
                  <a:pt x="628448" y="491162"/>
                  <a:pt x="660804" y="598902"/>
                </a:cubicBezTo>
                <a:cubicBezTo>
                  <a:pt x="679021" y="659624"/>
                  <a:pt x="630616" y="720001"/>
                  <a:pt x="563560" y="720001"/>
                </a:cubicBezTo>
                <a:lnTo>
                  <a:pt x="101112" y="720001"/>
                </a:lnTo>
                <a:cubicBezTo>
                  <a:pt x="34057" y="720001"/>
                  <a:pt x="-14348" y="659624"/>
                  <a:pt x="3868" y="598902"/>
                </a:cubicBezTo>
                <a:cubicBezTo>
                  <a:pt x="36138" y="491162"/>
                  <a:pt x="114037" y="387672"/>
                  <a:pt x="332293" y="387672"/>
                </a:cubicBezTo>
                <a:close/>
                <a:moveTo>
                  <a:pt x="332293" y="0"/>
                </a:moveTo>
                <a:cubicBezTo>
                  <a:pt x="430230" y="0"/>
                  <a:pt x="509604" y="79287"/>
                  <a:pt x="509517" y="177224"/>
                </a:cubicBezTo>
                <a:cubicBezTo>
                  <a:pt x="509517" y="275074"/>
                  <a:pt x="430144" y="354448"/>
                  <a:pt x="332293" y="354448"/>
                </a:cubicBezTo>
                <a:cubicBezTo>
                  <a:pt x="234442" y="354448"/>
                  <a:pt x="155069" y="275074"/>
                  <a:pt x="155069" y="177224"/>
                </a:cubicBezTo>
                <a:cubicBezTo>
                  <a:pt x="155069" y="79287"/>
                  <a:pt x="234442" y="0"/>
                  <a:pt x="332293" y="0"/>
                </a:cubicBezTo>
                <a:close/>
              </a:path>
            </a:pathLst>
          </a:custGeom>
          <a:solidFill>
            <a:schemeClr val="bg1"/>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9" name="标题 1"/>
          <p:cNvSpPr txBox="1"/>
          <p:nvPr>
            <p:custDataLst>
              <p:tags r:id="rId6"/>
            </p:custDataLst>
          </p:nvPr>
        </p:nvSpPr>
        <p:spPr>
          <a:xfrm>
            <a:off x="1345565" y="5016500"/>
            <a:ext cx="1464310" cy="246380"/>
          </a:xfrm>
          <a:prstGeom prst="rect">
            <a:avLst/>
          </a:prstGeom>
          <a:noFill/>
          <a:ln w="12700" cap="sq">
            <a:noFill/>
            <a:miter/>
          </a:ln>
        </p:spPr>
        <p:txBody>
          <a:bodyPr vert="horz" wrap="square" lIns="0" tIns="0" rIns="0" bIns="0" rtlCol="0" anchor="ctr"/>
          <a:lstStyle/>
          <a:p>
            <a:pPr algn="ctr">
              <a:lnSpc>
                <a:spcPct val="110000"/>
              </a:lnSpc>
            </a:pPr>
            <a:r>
              <a:rPr kumimoji="1" lang="en-US" altLang="zh-CN" sz="1600">
                <a:ln w="12700">
                  <a:noFill/>
                </a:ln>
                <a:solidFill>
                  <a:srgbClr val="000000">
                    <a:alpha val="100000"/>
                  </a:srgbClr>
                </a:solidFill>
                <a:latin typeface="OPPOSans L" panose="00020600040101010101" charset="-122"/>
                <a:ea typeface="OPPOSans L" panose="00020600040101010101" charset="-122"/>
                <a:cs typeface="OPPOSans L" panose="00020600040101010101" charset="-122"/>
              </a:rPr>
              <a:t>主讲人：</a:t>
            </a:r>
            <a:r>
              <a:rPr kumimoji="1" lang="zh-CN" altLang="en-US" sz="1600">
                <a:ln w="12700">
                  <a:noFill/>
                </a:ln>
                <a:solidFill>
                  <a:srgbClr val="000000">
                    <a:alpha val="100000"/>
                  </a:srgbClr>
                </a:solidFill>
                <a:latin typeface="OPPOSans L" panose="00020600040101010101" charset="-122"/>
                <a:ea typeface="OPPOSans L" panose="00020600040101010101" charset="-122"/>
                <a:cs typeface="OPPOSans L" panose="00020600040101010101" charset="-122"/>
              </a:rPr>
              <a:t>金海娇</a:t>
            </a:r>
          </a:p>
        </p:txBody>
      </p:sp>
      <p:sp>
        <p:nvSpPr>
          <p:cNvPr id="10" name="标题 1"/>
          <p:cNvSpPr txBox="1"/>
          <p:nvPr>
            <p:custDataLst>
              <p:tags r:id="rId7"/>
            </p:custDataLst>
          </p:nvPr>
        </p:nvSpPr>
        <p:spPr>
          <a:xfrm>
            <a:off x="1345565" y="5728970"/>
            <a:ext cx="1529080" cy="246380"/>
          </a:xfrm>
          <a:prstGeom prst="rect">
            <a:avLst/>
          </a:prstGeom>
          <a:noFill/>
          <a:ln w="12700" cap="sq">
            <a:noFill/>
            <a:miter/>
          </a:ln>
        </p:spPr>
        <p:txBody>
          <a:bodyPr vert="horz" wrap="square" lIns="0" tIns="0" rIns="0" bIns="0" rtlCol="0" anchor="ctr"/>
          <a:lstStyle/>
          <a:p>
            <a:pPr algn="ctr">
              <a:lnSpc>
                <a:spcPct val="110000"/>
              </a:lnSpc>
            </a:pPr>
            <a:r>
              <a:rPr kumimoji="1" lang="en-US" altLang="zh-CN" sz="1600">
                <a:ln w="12700">
                  <a:noFill/>
                </a:ln>
                <a:solidFill>
                  <a:srgbClr val="000000">
                    <a:alpha val="100000"/>
                  </a:srgbClr>
                </a:solidFill>
                <a:latin typeface="OPPOSans L" panose="00020600040101010101" charset="-122"/>
                <a:ea typeface="OPPOSans L" panose="00020600040101010101" charset="-122"/>
                <a:cs typeface="OPPOSans L" panose="00020600040101010101" charset="-122"/>
              </a:rPr>
              <a:t>时间：2025.4</a:t>
            </a:r>
            <a:endParaRPr kumimoji="1" lang="zh-CN" altLang="en-US"/>
          </a:p>
        </p:txBody>
      </p:sp>
      <p:sp>
        <p:nvSpPr>
          <p:cNvPr id="11" name="标题 1"/>
          <p:cNvSpPr txBox="1"/>
          <p:nvPr>
            <p:custDataLst>
              <p:tags r:id="rId8"/>
            </p:custDataLst>
          </p:nvPr>
        </p:nvSpPr>
        <p:spPr>
          <a:xfrm>
            <a:off x="880394" y="5760334"/>
            <a:ext cx="183372" cy="183372"/>
          </a:xfrm>
          <a:custGeom>
            <a:avLst/>
            <a:gdLst>
              <a:gd name="connsiteX0" fmla="*/ 438553 w 720000"/>
              <a:gd name="connsiteY0" fmla="*/ 189601 h 720000"/>
              <a:gd name="connsiteX1" fmla="*/ 503636 w 720000"/>
              <a:gd name="connsiteY1" fmla="*/ 216365 h 720000"/>
              <a:gd name="connsiteX2" fmla="*/ 503636 w 720000"/>
              <a:gd name="connsiteY2" fmla="*/ 346445 h 720000"/>
              <a:gd name="connsiteX3" fmla="*/ 362260 w 720000"/>
              <a:gd name="connsiteY3" fmla="*/ 487907 h 720000"/>
              <a:gd name="connsiteX4" fmla="*/ 191861 w 720000"/>
              <a:gd name="connsiteY4" fmla="*/ 528226 h 720000"/>
              <a:gd name="connsiteX5" fmla="*/ 232180 w 720000"/>
              <a:gd name="connsiteY5" fmla="*/ 357827 h 720000"/>
              <a:gd name="connsiteX6" fmla="*/ 373556 w 720000"/>
              <a:gd name="connsiteY6" fmla="*/ 216452 h 720000"/>
              <a:gd name="connsiteX7" fmla="*/ 438553 w 720000"/>
              <a:gd name="connsiteY7" fmla="*/ 189601 h 720000"/>
              <a:gd name="connsiteX8" fmla="*/ 438553 w 720000"/>
              <a:gd name="connsiteY8" fmla="*/ 141636 h 720000"/>
              <a:gd name="connsiteX9" fmla="*/ 339581 w 720000"/>
              <a:gd name="connsiteY9" fmla="*/ 182476 h 720000"/>
              <a:gd name="connsiteX10" fmla="*/ 198205 w 720000"/>
              <a:gd name="connsiteY10" fmla="*/ 323852 h 720000"/>
              <a:gd name="connsiteX11" fmla="*/ 141637 w 720000"/>
              <a:gd name="connsiteY11" fmla="*/ 578364 h 720000"/>
              <a:gd name="connsiteX12" fmla="*/ 396149 w 720000"/>
              <a:gd name="connsiteY12" fmla="*/ 521796 h 720000"/>
              <a:gd name="connsiteX13" fmla="*/ 537524 w 720000"/>
              <a:gd name="connsiteY13" fmla="*/ 380420 h 720000"/>
              <a:gd name="connsiteX14" fmla="*/ 537524 w 720000"/>
              <a:gd name="connsiteY14" fmla="*/ 182476 h 720000"/>
              <a:gd name="connsiteX15" fmla="*/ 438553 w 720000"/>
              <a:gd name="connsiteY15" fmla="*/ 141636 h 720000"/>
              <a:gd name="connsiteX16" fmla="*/ 120000 w 720000"/>
              <a:gd name="connsiteY16" fmla="*/ 0 h 720000"/>
              <a:gd name="connsiteX17" fmla="*/ 600000 w 720000"/>
              <a:gd name="connsiteY17" fmla="*/ 0 h 720000"/>
              <a:gd name="connsiteX18" fmla="*/ 720000 w 720000"/>
              <a:gd name="connsiteY18" fmla="*/ 120000 h 720000"/>
              <a:gd name="connsiteX19" fmla="*/ 720000 w 720000"/>
              <a:gd name="connsiteY19" fmla="*/ 600000 h 720000"/>
              <a:gd name="connsiteX20" fmla="*/ 600000 w 720000"/>
              <a:gd name="connsiteY20" fmla="*/ 720000 h 720000"/>
              <a:gd name="connsiteX21" fmla="*/ 120000 w 720000"/>
              <a:gd name="connsiteY21" fmla="*/ 720000 h 720000"/>
              <a:gd name="connsiteX22" fmla="*/ 0 w 720000"/>
              <a:gd name="connsiteY22" fmla="*/ 600000 h 720000"/>
              <a:gd name="connsiteX23" fmla="*/ 0 w 720000"/>
              <a:gd name="connsiteY23" fmla="*/ 120000 h 720000"/>
              <a:gd name="connsiteX24" fmla="*/ 120000 w 720000"/>
              <a:gd name="connsiteY24" fmla="*/ 0 h 720000"/>
            </a:gdLst>
            <a:ahLst/>
            <a:cxnLst/>
            <a:rect l="l" t="t" r="r" b="b"/>
            <a:pathLst>
              <a:path w="720000" h="720000">
                <a:moveTo>
                  <a:pt x="438553" y="189601"/>
                </a:moveTo>
                <a:cubicBezTo>
                  <a:pt x="463230" y="189601"/>
                  <a:pt x="486344" y="199073"/>
                  <a:pt x="503636" y="216365"/>
                </a:cubicBezTo>
                <a:cubicBezTo>
                  <a:pt x="539523" y="252252"/>
                  <a:pt x="539523" y="310557"/>
                  <a:pt x="503636" y="346445"/>
                </a:cubicBezTo>
                <a:lnTo>
                  <a:pt x="362260" y="487907"/>
                </a:lnTo>
                <a:cubicBezTo>
                  <a:pt x="342622" y="507545"/>
                  <a:pt x="266503" y="522665"/>
                  <a:pt x="191861" y="528226"/>
                </a:cubicBezTo>
                <a:cubicBezTo>
                  <a:pt x="197336" y="453584"/>
                  <a:pt x="212456" y="377465"/>
                  <a:pt x="232180" y="357827"/>
                </a:cubicBezTo>
                <a:lnTo>
                  <a:pt x="373556" y="216452"/>
                </a:lnTo>
                <a:cubicBezTo>
                  <a:pt x="390761" y="199073"/>
                  <a:pt x="413875" y="189601"/>
                  <a:pt x="438553" y="189601"/>
                </a:cubicBezTo>
                <a:close/>
                <a:moveTo>
                  <a:pt x="438553" y="141636"/>
                </a:moveTo>
                <a:cubicBezTo>
                  <a:pt x="402666" y="141636"/>
                  <a:pt x="366778" y="155278"/>
                  <a:pt x="339581" y="182476"/>
                </a:cubicBezTo>
                <a:lnTo>
                  <a:pt x="198205" y="323852"/>
                </a:lnTo>
                <a:cubicBezTo>
                  <a:pt x="143723" y="378335"/>
                  <a:pt x="141637" y="578364"/>
                  <a:pt x="141637" y="578364"/>
                </a:cubicBezTo>
                <a:cubicBezTo>
                  <a:pt x="141637" y="578364"/>
                  <a:pt x="341753" y="576278"/>
                  <a:pt x="396149" y="521796"/>
                </a:cubicBezTo>
                <a:lnTo>
                  <a:pt x="537524" y="380420"/>
                </a:lnTo>
                <a:cubicBezTo>
                  <a:pt x="592007" y="325938"/>
                  <a:pt x="592007" y="236872"/>
                  <a:pt x="537524" y="182476"/>
                </a:cubicBezTo>
                <a:cubicBezTo>
                  <a:pt x="510327" y="155191"/>
                  <a:pt x="474440" y="141636"/>
                  <a:pt x="438553" y="141636"/>
                </a:cubicBezTo>
                <a:close/>
                <a:moveTo>
                  <a:pt x="120000" y="0"/>
                </a:moveTo>
                <a:lnTo>
                  <a:pt x="600000" y="0"/>
                </a:lnTo>
                <a:cubicBezTo>
                  <a:pt x="666040" y="0"/>
                  <a:pt x="720000" y="54048"/>
                  <a:pt x="720000" y="120000"/>
                </a:cubicBezTo>
                <a:lnTo>
                  <a:pt x="720000" y="600000"/>
                </a:lnTo>
                <a:cubicBezTo>
                  <a:pt x="720000" y="666039"/>
                  <a:pt x="666040" y="720000"/>
                  <a:pt x="600000" y="720000"/>
                </a:cubicBezTo>
                <a:lnTo>
                  <a:pt x="120000" y="720000"/>
                </a:lnTo>
                <a:cubicBezTo>
                  <a:pt x="53961" y="720000"/>
                  <a:pt x="0" y="666039"/>
                  <a:pt x="0" y="600000"/>
                </a:cubicBezTo>
                <a:lnTo>
                  <a:pt x="0" y="120000"/>
                </a:lnTo>
                <a:cubicBezTo>
                  <a:pt x="0" y="53961"/>
                  <a:pt x="53961" y="0"/>
                  <a:pt x="120000" y="0"/>
                </a:cubicBezTo>
                <a:close/>
              </a:path>
            </a:pathLst>
          </a:custGeom>
          <a:solidFill>
            <a:schemeClr val="bg1"/>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a:off x="4582277" y="1"/>
            <a:ext cx="2807545" cy="726855"/>
          </a:xfrm>
          <a:custGeom>
            <a:avLst/>
            <a:gdLst>
              <a:gd name="connsiteX0" fmla="*/ 0 w 2807545"/>
              <a:gd name="connsiteY0" fmla="*/ 0 h 726855"/>
              <a:gd name="connsiteX1" fmla="*/ 355735 w 2807545"/>
              <a:gd name="connsiteY1" fmla="*/ 0 h 726855"/>
              <a:gd name="connsiteX2" fmla="*/ 380861 w 2807545"/>
              <a:gd name="connsiteY2" fmla="*/ 27646 h 726855"/>
              <a:gd name="connsiteX3" fmla="*/ 1403772 w 2807545"/>
              <a:gd name="connsiteY3" fmla="*/ 451350 h 726855"/>
              <a:gd name="connsiteX4" fmla="*/ 2426683 w 2807545"/>
              <a:gd name="connsiteY4" fmla="*/ 27646 h 726855"/>
              <a:gd name="connsiteX5" fmla="*/ 2451810 w 2807545"/>
              <a:gd name="connsiteY5" fmla="*/ 0 h 726855"/>
              <a:gd name="connsiteX6" fmla="*/ 2807545 w 2807545"/>
              <a:gd name="connsiteY6" fmla="*/ 0 h 726855"/>
              <a:gd name="connsiteX7" fmla="*/ 2732644 w 2807545"/>
              <a:gd name="connsiteY7" fmla="*/ 100164 h 726855"/>
              <a:gd name="connsiteX8" fmla="*/ 1403772 w 2807545"/>
              <a:gd name="connsiteY8" fmla="*/ 726855 h 726855"/>
              <a:gd name="connsiteX9" fmla="*/ 74901 w 2807545"/>
              <a:gd name="connsiteY9" fmla="*/ 100164 h 726855"/>
            </a:gdLst>
            <a:ahLst/>
            <a:cxnLst/>
            <a:rect l="l" t="t" r="r" b="b"/>
            <a:pathLst>
              <a:path w="2807545" h="726855">
                <a:moveTo>
                  <a:pt x="0" y="0"/>
                </a:moveTo>
                <a:lnTo>
                  <a:pt x="355735" y="0"/>
                </a:lnTo>
                <a:lnTo>
                  <a:pt x="380861" y="27646"/>
                </a:lnTo>
                <a:cubicBezTo>
                  <a:pt x="642647" y="289432"/>
                  <a:pt x="1004301" y="451350"/>
                  <a:pt x="1403772" y="451350"/>
                </a:cubicBezTo>
                <a:cubicBezTo>
                  <a:pt x="1803244" y="451350"/>
                  <a:pt x="2164898" y="289432"/>
                  <a:pt x="2426683" y="27646"/>
                </a:cubicBezTo>
                <a:lnTo>
                  <a:pt x="2451810" y="0"/>
                </a:lnTo>
                <a:lnTo>
                  <a:pt x="2807545" y="0"/>
                </a:lnTo>
                <a:lnTo>
                  <a:pt x="2732644" y="100164"/>
                </a:lnTo>
                <a:cubicBezTo>
                  <a:pt x="2416782" y="482900"/>
                  <a:pt x="1938767" y="726855"/>
                  <a:pt x="1403772" y="726855"/>
                </a:cubicBezTo>
                <a:cubicBezTo>
                  <a:pt x="868778" y="726855"/>
                  <a:pt x="390763" y="482900"/>
                  <a:pt x="74901" y="100164"/>
                </a:cubicBez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4660583" y="4446368"/>
            <a:ext cx="3864064" cy="2411632"/>
          </a:xfrm>
          <a:custGeom>
            <a:avLst/>
            <a:gdLst>
              <a:gd name="connsiteX0" fmla="*/ 2204845 w 3864064"/>
              <a:gd name="connsiteY0" fmla="*/ 1238 h 2411632"/>
              <a:gd name="connsiteX1" fmla="*/ 3670030 w 3864064"/>
              <a:gd name="connsiteY1" fmla="*/ 883241 h 2411632"/>
              <a:gd name="connsiteX2" fmla="*/ 3756948 w 3864064"/>
              <a:gd name="connsiteY2" fmla="*/ 2299533 h 2411632"/>
              <a:gd name="connsiteX3" fmla="*/ 3712283 w 3864064"/>
              <a:gd name="connsiteY3" fmla="*/ 2411632 h 2411632"/>
              <a:gd name="connsiteX4" fmla="*/ 34431 w 3864064"/>
              <a:gd name="connsiteY4" fmla="*/ 2411632 h 2411632"/>
              <a:gd name="connsiteX5" fmla="*/ 21525 w 3864064"/>
              <a:gd name="connsiteY5" fmla="*/ 2351434 h 2411632"/>
              <a:gd name="connsiteX6" fmla="*/ 1089187 w 3864064"/>
              <a:gd name="connsiteY6" fmla="*/ 284666 h 2411632"/>
              <a:gd name="connsiteX7" fmla="*/ 2204845 w 3864064"/>
              <a:gd name="connsiteY7" fmla="*/ 1238 h 2411632"/>
            </a:gdLst>
            <a:ahLst/>
            <a:cxnLst/>
            <a:rect l="l" t="t" r="r" b="b"/>
            <a:pathLst>
              <a:path w="3864064" h="2411632">
                <a:moveTo>
                  <a:pt x="2204845" y="1238"/>
                </a:moveTo>
                <a:cubicBezTo>
                  <a:pt x="2818645" y="23093"/>
                  <a:pt x="3379157" y="333788"/>
                  <a:pt x="3670030" y="883241"/>
                </a:cubicBezTo>
                <a:cubicBezTo>
                  <a:pt x="3902801" y="1322727"/>
                  <a:pt x="3918956" y="1831788"/>
                  <a:pt x="3756948" y="2299533"/>
                </a:cubicBezTo>
                <a:lnTo>
                  <a:pt x="3712283" y="2411632"/>
                </a:lnTo>
                <a:lnTo>
                  <a:pt x="34431" y="2411632"/>
                </a:lnTo>
                <a:lnTo>
                  <a:pt x="21525" y="2351434"/>
                </a:lnTo>
                <a:cubicBezTo>
                  <a:pt x="-101515" y="1577815"/>
                  <a:pt x="309370" y="730286"/>
                  <a:pt x="1089187" y="284666"/>
                </a:cubicBezTo>
                <a:cubicBezTo>
                  <a:pt x="1449102" y="78995"/>
                  <a:pt x="1836565" y="-11875"/>
                  <a:pt x="2204845" y="1238"/>
                </a:cubicBezTo>
                <a:close/>
              </a:path>
            </a:pathLst>
          </a:custGeom>
          <a:solidFill>
            <a:schemeClr val="accent1"/>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14" name="标题 1"/>
          <p:cNvSpPr txBox="1"/>
          <p:nvPr/>
        </p:nvSpPr>
        <p:spPr>
          <a:xfrm>
            <a:off x="5362223" y="0"/>
            <a:ext cx="6829777" cy="6858000"/>
          </a:xfrm>
          <a:custGeom>
            <a:avLst/>
            <a:gdLst>
              <a:gd name="connsiteX0" fmla="*/ 5739086 w 6829777"/>
              <a:gd name="connsiteY0" fmla="*/ 0 h 6858000"/>
              <a:gd name="connsiteX1" fmla="*/ 6829777 w 6829777"/>
              <a:gd name="connsiteY1" fmla="*/ 0 h 6858000"/>
              <a:gd name="connsiteX2" fmla="*/ 6829777 w 6829777"/>
              <a:gd name="connsiteY2" fmla="*/ 6858000 h 6858000"/>
              <a:gd name="connsiteX3" fmla="*/ 0 w 6829777"/>
              <a:gd name="connsiteY3" fmla="*/ 6858000 h 6858000"/>
              <a:gd name="connsiteX4" fmla="*/ 0 w 6829777"/>
              <a:gd name="connsiteY4" fmla="*/ 6724559 h 6858000"/>
              <a:gd name="connsiteX5" fmla="*/ 2460760 w 6829777"/>
              <a:gd name="connsiteY5" fmla="*/ 3662756 h 6858000"/>
              <a:gd name="connsiteX6" fmla="*/ 4750407 w 6829777"/>
              <a:gd name="connsiteY6" fmla="*/ 1409624 h 6858000"/>
              <a:gd name="connsiteX7" fmla="*/ 5713341 w 6829777"/>
              <a:gd name="connsiteY7" fmla="*/ 9317 h 6858000"/>
            </a:gdLst>
            <a:ahLst/>
            <a:cxnLst/>
            <a:rect l="l" t="t" r="r" b="b"/>
            <a:pathLst>
              <a:path w="6829777" h="6858000">
                <a:moveTo>
                  <a:pt x="5739086" y="0"/>
                </a:moveTo>
                <a:lnTo>
                  <a:pt x="6829777" y="0"/>
                </a:lnTo>
                <a:lnTo>
                  <a:pt x="6829777" y="6858000"/>
                </a:lnTo>
                <a:lnTo>
                  <a:pt x="0" y="6858000"/>
                </a:lnTo>
                <a:lnTo>
                  <a:pt x="0" y="6724559"/>
                </a:lnTo>
                <a:cubicBezTo>
                  <a:pt x="381608" y="4896219"/>
                  <a:pt x="1320180" y="3948460"/>
                  <a:pt x="2460760" y="3662756"/>
                </a:cubicBezTo>
                <a:cubicBezTo>
                  <a:pt x="3165411" y="3486209"/>
                  <a:pt x="4476935" y="2966470"/>
                  <a:pt x="4750407" y="1409624"/>
                </a:cubicBezTo>
                <a:cubicBezTo>
                  <a:pt x="4896492" y="578075"/>
                  <a:pt x="5302643" y="186609"/>
                  <a:pt x="5713341" y="9317"/>
                </a:cubicBezTo>
                <a:close/>
              </a:path>
            </a:pathLst>
          </a:custGeom>
          <a:gradFill>
            <a:gsLst>
              <a:gs pos="0">
                <a:schemeClr val="accent1">
                  <a:lumMod val="76000"/>
                  <a:lumOff val="24000"/>
                </a:schemeClr>
              </a:gs>
              <a:gs pos="79090">
                <a:schemeClr val="accent1"/>
              </a:gs>
            </a:gsLst>
            <a:lin ang="3304547" scaled="0"/>
          </a:gra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15" name="标题 1"/>
          <p:cNvSpPr txBox="1"/>
          <p:nvPr/>
        </p:nvSpPr>
        <p:spPr>
          <a:xfrm>
            <a:off x="6772448" y="2121426"/>
            <a:ext cx="5419552" cy="4736574"/>
          </a:xfrm>
          <a:custGeom>
            <a:avLst/>
            <a:gdLst>
              <a:gd name="connsiteX0" fmla="*/ 5419552 w 5419552"/>
              <a:gd name="connsiteY0" fmla="*/ 0 h 4736574"/>
              <a:gd name="connsiteX1" fmla="*/ 5419552 w 5419552"/>
              <a:gd name="connsiteY1" fmla="*/ 4736574 h 4736574"/>
              <a:gd name="connsiteX2" fmla="*/ 0 w 5419552"/>
              <a:gd name="connsiteY2" fmla="*/ 4736574 h 4736574"/>
              <a:gd name="connsiteX3" fmla="*/ 0 w 5419552"/>
              <a:gd name="connsiteY3" fmla="*/ 4644363 h 4736574"/>
              <a:gd name="connsiteX4" fmla="*/ 4737312 w 5419552"/>
              <a:gd name="connsiteY4" fmla="*/ 899726 h 4736574"/>
              <a:gd name="connsiteX5" fmla="*/ 5371073 w 5419552"/>
              <a:gd name="connsiteY5" fmla="*/ 27928 h 4736574"/>
            </a:gdLst>
            <a:ahLst/>
            <a:cxnLst/>
            <a:rect l="l" t="t" r="r" b="b"/>
            <a:pathLst>
              <a:path w="5419552" h="4736574">
                <a:moveTo>
                  <a:pt x="5419552" y="0"/>
                </a:moveTo>
                <a:lnTo>
                  <a:pt x="5419552" y="4736574"/>
                </a:lnTo>
                <a:lnTo>
                  <a:pt x="0" y="4736574"/>
                </a:lnTo>
                <a:lnTo>
                  <a:pt x="0" y="4644363"/>
                </a:lnTo>
                <a:cubicBezTo>
                  <a:pt x="3227235" y="4677084"/>
                  <a:pt x="4585810" y="1647218"/>
                  <a:pt x="4737312" y="899726"/>
                </a:cubicBezTo>
                <a:cubicBezTo>
                  <a:pt x="4832001" y="432542"/>
                  <a:pt x="5147651" y="163793"/>
                  <a:pt x="5371073" y="27928"/>
                </a:cubicBezTo>
                <a:close/>
              </a:path>
            </a:pathLst>
          </a:custGeom>
          <a:gradFill>
            <a:gsLst>
              <a:gs pos="0">
                <a:schemeClr val="accent1">
                  <a:lumMod val="40000"/>
                  <a:lumOff val="60000"/>
                  <a:alpha val="0"/>
                </a:schemeClr>
              </a:gs>
              <a:gs pos="79090">
                <a:schemeClr val="accent1">
                  <a:lumMod val="60000"/>
                  <a:lumOff val="40000"/>
                  <a:alpha val="45000"/>
                </a:schemeClr>
              </a:gs>
            </a:gsLst>
            <a:lin ang="0" scaled="0"/>
          </a:gra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17" name="标题 1"/>
          <p:cNvSpPr txBox="1"/>
          <p:nvPr/>
        </p:nvSpPr>
        <p:spPr>
          <a:xfrm>
            <a:off x="6546950" y="1337977"/>
            <a:ext cx="4150500" cy="4150500"/>
          </a:xfrm>
          <a:prstGeom prst="ellipse">
            <a:avLst/>
          </a:prstGeom>
          <a:noFill/>
          <a:ln w="60325"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10639414" y="5182104"/>
            <a:ext cx="1552587" cy="1675897"/>
          </a:xfrm>
          <a:custGeom>
            <a:avLst/>
            <a:gdLst>
              <a:gd name="connsiteX0" fmla="*/ 1482423 w 1552587"/>
              <a:gd name="connsiteY0" fmla="*/ 0 h 1675897"/>
              <a:gd name="connsiteX1" fmla="*/ 1552587 w 1552587"/>
              <a:gd name="connsiteY1" fmla="*/ 3543 h 1675897"/>
              <a:gd name="connsiteX2" fmla="*/ 1552587 w 1552587"/>
              <a:gd name="connsiteY2" fmla="*/ 468609 h 1675897"/>
              <a:gd name="connsiteX3" fmla="*/ 1482423 w 1552587"/>
              <a:gd name="connsiteY3" fmla="*/ 465066 h 1675897"/>
              <a:gd name="connsiteX4" fmla="*/ 465066 w 1552587"/>
              <a:gd name="connsiteY4" fmla="*/ 1482423 h 1675897"/>
              <a:gd name="connsiteX5" fmla="*/ 484570 w 1552587"/>
              <a:gd name="connsiteY5" fmla="*/ 1675897 h 1675897"/>
              <a:gd name="connsiteX6" fmla="*/ 14049 w 1552587"/>
              <a:gd name="connsiteY6" fmla="*/ 1675897 h 1675897"/>
              <a:gd name="connsiteX7" fmla="*/ 7654 w 1552587"/>
              <a:gd name="connsiteY7" fmla="*/ 1633992 h 1675897"/>
              <a:gd name="connsiteX8" fmla="*/ 0 w 1552587"/>
              <a:gd name="connsiteY8" fmla="*/ 1482423 h 1675897"/>
              <a:gd name="connsiteX9" fmla="*/ 1482423 w 1552587"/>
              <a:gd name="connsiteY9" fmla="*/ 0 h 1675897"/>
            </a:gdLst>
            <a:ahLst/>
            <a:cxnLst/>
            <a:rect l="l" t="t" r="r" b="b"/>
            <a:pathLst>
              <a:path w="1552587" h="1675897">
                <a:moveTo>
                  <a:pt x="1482423" y="0"/>
                </a:moveTo>
                <a:lnTo>
                  <a:pt x="1552587" y="3543"/>
                </a:lnTo>
                <a:lnTo>
                  <a:pt x="1552587" y="468609"/>
                </a:lnTo>
                <a:lnTo>
                  <a:pt x="1482423" y="465066"/>
                </a:lnTo>
                <a:cubicBezTo>
                  <a:pt x="920552" y="465066"/>
                  <a:pt x="465066" y="920552"/>
                  <a:pt x="465066" y="1482423"/>
                </a:cubicBezTo>
                <a:lnTo>
                  <a:pt x="484570" y="1675897"/>
                </a:lnTo>
                <a:lnTo>
                  <a:pt x="14049" y="1675897"/>
                </a:lnTo>
                <a:lnTo>
                  <a:pt x="7654" y="1633992"/>
                </a:lnTo>
                <a:cubicBezTo>
                  <a:pt x="2593" y="1584158"/>
                  <a:pt x="0" y="1533593"/>
                  <a:pt x="0" y="1482423"/>
                </a:cubicBezTo>
                <a:cubicBezTo>
                  <a:pt x="0" y="663703"/>
                  <a:pt x="663703" y="0"/>
                  <a:pt x="1482423" y="0"/>
                </a:cubicBez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19" name="图片 18"/>
          <p:cNvPicPr>
            <a:picLocks noChangeAspect="1"/>
          </p:cNvPicPr>
          <p:nvPr/>
        </p:nvPicPr>
        <p:blipFill>
          <a:blip r:embed="rId11">
            <a:alphaModFix/>
          </a:blip>
          <a:srcRect/>
          <a:stretch>
            <a:fillRect/>
          </a:stretch>
        </p:blipFill>
        <p:spPr>
          <a:xfrm>
            <a:off x="6772447" y="1569932"/>
            <a:ext cx="3693048" cy="3693048"/>
          </a:xfrm>
          <a:prstGeom prst="rect">
            <a:avLst/>
          </a:prstGeom>
          <a:noFill/>
          <a:ln>
            <a:noFill/>
          </a:ln>
        </p:spPr>
      </p:pic>
      <p:sp>
        <p:nvSpPr>
          <p:cNvPr id="21" name="标题 1"/>
          <p:cNvSpPr txBox="1"/>
          <p:nvPr/>
        </p:nvSpPr>
        <p:spPr>
          <a:xfrm>
            <a:off x="545661" y="1540767"/>
            <a:ext cx="6007539" cy="2904233"/>
          </a:xfrm>
          <a:prstGeom prst="rect">
            <a:avLst/>
          </a:prstGeom>
          <a:noFill/>
          <a:ln cap="sq">
            <a:noFill/>
          </a:ln>
        </p:spPr>
        <p:txBody>
          <a:bodyPr vert="horz" wrap="square" lIns="91440" tIns="45720" rIns="91440" bIns="45720" rtlCol="0" anchor="ctr"/>
          <a:lstStyle/>
          <a:p>
            <a:pPr algn="l">
              <a:lnSpc>
                <a:spcPct val="130000"/>
              </a:lnSpc>
            </a:pPr>
            <a:r>
              <a:rPr kumimoji="1" lang="en-US" altLang="zh-CN" sz="4300">
                <a:ln w="12700">
                  <a:noFill/>
                </a:ln>
                <a:solidFill>
                  <a:srgbClr val="60280D">
                    <a:alpha val="100000"/>
                  </a:srgbClr>
                </a:solidFill>
                <a:latin typeface="OPPOSans H" panose="00020600040101010101" charset="-122"/>
                <a:ea typeface="OPPOSans H" panose="00020600040101010101" charset="-122"/>
                <a:cs typeface="OPPOSans H" panose="00020600040101010101" charset="-122"/>
              </a:rPr>
              <a:t>翻译目的论：赖斯与费米尔的理论贡献</a:t>
            </a:r>
            <a:endParaRPr kumimoji="1"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alpha val="100000"/>
            </a:schemeClr>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666750" y="1337945"/>
            <a:ext cx="10858500" cy="4542155"/>
          </a:xfrm>
          <a:prstGeom prst="roundRect">
            <a:avLst>
              <a:gd name="adj" fmla="val 3845"/>
            </a:avLst>
          </a:prstGeom>
          <a:gradFill>
            <a:gsLst>
              <a:gs pos="29000">
                <a:schemeClr val="bg1"/>
              </a:gs>
              <a:gs pos="100000">
                <a:schemeClr val="accent1">
                  <a:lumMod val="40000"/>
                  <a:lumOff val="60000"/>
                  <a:alpha val="40000"/>
                </a:schemeClr>
              </a:gs>
            </a:gsLst>
            <a:lin ang="5400000" scaled="0"/>
          </a:gradFill>
          <a:ln w="12700" cap="sq">
            <a:noFill/>
            <a:miter/>
          </a:ln>
          <a:effectLst>
            <a:outerShdw blurRad="190500" algn="ctr" rotWithShape="0">
              <a:schemeClr val="accent1">
                <a:alpha val="8000"/>
              </a:schemeClr>
            </a:outerShdw>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custDataLst>
              <p:tags r:id="rId1"/>
            </p:custDataLst>
          </p:nvPr>
        </p:nvSpPr>
        <p:spPr>
          <a:xfrm>
            <a:off x="1643380" y="2493010"/>
            <a:ext cx="3599815" cy="2887980"/>
          </a:xfrm>
          <a:prstGeom prst="rect">
            <a:avLst/>
          </a:prstGeom>
          <a:noFill/>
          <a:ln>
            <a:noFill/>
          </a:ln>
        </p:spPr>
        <p:txBody>
          <a:bodyPr vert="horz" wrap="square" lIns="91440" tIns="45720" rIns="91440" bIns="45720" rtlCol="0" anchor="t"/>
          <a:lstStyle/>
          <a:p>
            <a:pPr algn="l">
              <a:lnSpc>
                <a:spcPct val="150000"/>
              </a:lnSpc>
            </a:pPr>
            <a:r>
              <a:rPr kumimoji="1" lang="en-US" altLang="zh-CN" sz="200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在旅游翻译中，译者可以根据翻译的目的对原文进行适当的改写，以吸引外国游客。例如，将景点的特色和文化背景进行适当的强调和解释，使译文更具吸引力。</a:t>
            </a:r>
          </a:p>
        </p:txBody>
      </p:sp>
      <p:sp>
        <p:nvSpPr>
          <p:cNvPr id="5" name="标题 1"/>
          <p:cNvSpPr txBox="1"/>
          <p:nvPr>
            <p:custDataLst>
              <p:tags r:id="rId2"/>
            </p:custDataLst>
          </p:nvPr>
        </p:nvSpPr>
        <p:spPr>
          <a:xfrm>
            <a:off x="7126168" y="2564765"/>
            <a:ext cx="3600000" cy="2261361"/>
          </a:xfrm>
          <a:prstGeom prst="rect">
            <a:avLst/>
          </a:prstGeom>
          <a:noFill/>
          <a:ln>
            <a:noFill/>
          </a:ln>
        </p:spPr>
        <p:txBody>
          <a:bodyPr vert="horz" wrap="square" lIns="91440" tIns="45720" rIns="91440" bIns="45720" rtlCol="0" anchor="t"/>
          <a:lstStyle/>
          <a:p>
            <a:pPr algn="l">
              <a:lnSpc>
                <a:spcPct val="150000"/>
              </a:lnSpc>
            </a:pPr>
            <a:r>
              <a:rPr kumimoji="1" lang="en-US" altLang="zh-CN" sz="200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法律翻译要求高度的准确性和权威性。在翻译法律文本时，译者会遵循忠实规则，采用正式、严谨的语言，确保法律文本的准确性和权威性得到维护。</a:t>
            </a:r>
          </a:p>
        </p:txBody>
      </p:sp>
      <p:sp>
        <p:nvSpPr>
          <p:cNvPr id="6" name="标题 1"/>
          <p:cNvSpPr txBox="1"/>
          <p:nvPr>
            <p:custDataLst>
              <p:tags r:id="rId3"/>
            </p:custDataLst>
          </p:nvPr>
        </p:nvSpPr>
        <p:spPr>
          <a:xfrm>
            <a:off x="1719581" y="1929298"/>
            <a:ext cx="3600000" cy="369332"/>
          </a:xfrm>
          <a:prstGeom prst="rect">
            <a:avLst/>
          </a:prstGeom>
          <a:noFill/>
          <a:ln>
            <a:noFill/>
          </a:ln>
        </p:spPr>
        <p:txBody>
          <a:bodyPr vert="horz" wrap="square" lIns="91440" tIns="45720" rIns="91440" bIns="45720" rtlCol="0" anchor="t"/>
          <a:lstStyle/>
          <a:p>
            <a:pPr algn="l">
              <a:lnSpc>
                <a:spcPct val="110000"/>
              </a:lnSpc>
            </a:pPr>
            <a:r>
              <a:rPr kumimoji="1" lang="en-US" altLang="zh-CN" sz="2400">
                <a:ln w="12700">
                  <a:noFill/>
                </a:ln>
                <a:solidFill>
                  <a:srgbClr val="60280D">
                    <a:alpha val="100000"/>
                  </a:srgbClr>
                </a:solidFill>
                <a:latin typeface="Source Han Sans CN Bold" panose="020B0800000000000000" charset="-122"/>
                <a:ea typeface="Source Han Sans CN Bold" panose="020B0800000000000000" charset="-122"/>
                <a:cs typeface="Source Han Sans CN Bold" panose="020B0800000000000000" charset="-122"/>
              </a:rPr>
              <a:t>旅游翻译中的应用</a:t>
            </a:r>
          </a:p>
        </p:txBody>
      </p:sp>
      <p:sp>
        <p:nvSpPr>
          <p:cNvPr id="7" name="标题 1"/>
          <p:cNvSpPr txBox="1"/>
          <p:nvPr>
            <p:custDataLst>
              <p:tags r:id="rId4"/>
            </p:custDataLst>
          </p:nvPr>
        </p:nvSpPr>
        <p:spPr>
          <a:xfrm>
            <a:off x="7199193" y="2039153"/>
            <a:ext cx="3600000" cy="369332"/>
          </a:xfrm>
          <a:prstGeom prst="rect">
            <a:avLst/>
          </a:prstGeom>
          <a:noFill/>
          <a:ln>
            <a:noFill/>
          </a:ln>
        </p:spPr>
        <p:txBody>
          <a:bodyPr vert="horz" wrap="square" lIns="91440" tIns="45720" rIns="91440" bIns="45720" rtlCol="0" anchor="t"/>
          <a:lstStyle/>
          <a:p>
            <a:pPr algn="l">
              <a:lnSpc>
                <a:spcPct val="110000"/>
              </a:lnSpc>
            </a:pPr>
            <a:r>
              <a:rPr kumimoji="1" lang="en-US" altLang="zh-CN" sz="2400">
                <a:ln w="12700">
                  <a:noFill/>
                </a:ln>
                <a:solidFill>
                  <a:srgbClr val="60280D">
                    <a:alpha val="100000"/>
                  </a:srgbClr>
                </a:solidFill>
                <a:latin typeface="Source Han Sans CN Bold" panose="020B0800000000000000" charset="-122"/>
                <a:ea typeface="Source Han Sans CN Bold" panose="020B0800000000000000" charset="-122"/>
                <a:cs typeface="Source Han Sans CN Bold" panose="020B0800000000000000" charset="-122"/>
              </a:rPr>
              <a:t>法律翻译中的应用</a:t>
            </a:r>
          </a:p>
        </p:txBody>
      </p:sp>
      <p:sp>
        <p:nvSpPr>
          <p:cNvPr id="8" name="标题 1"/>
          <p:cNvSpPr txBox="1"/>
          <p:nvPr>
            <p:custDataLst>
              <p:tags r:id="rId5"/>
            </p:custDataLst>
          </p:nvPr>
        </p:nvSpPr>
        <p:spPr>
          <a:xfrm>
            <a:off x="1055260" y="5516616"/>
            <a:ext cx="4320000" cy="36000"/>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custDataLst>
              <p:tags r:id="rId6"/>
            </p:custDataLst>
          </p:nvPr>
        </p:nvSpPr>
        <p:spPr>
          <a:xfrm>
            <a:off x="6600178" y="5480421"/>
            <a:ext cx="4320000" cy="36000"/>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custDataLst>
              <p:tags r:id="rId7"/>
            </p:custDataLst>
          </p:nvPr>
        </p:nvSpPr>
        <p:spPr>
          <a:xfrm>
            <a:off x="1105425" y="2001158"/>
            <a:ext cx="537956" cy="537956"/>
          </a:xfrm>
          <a:prstGeom prst="flowChartConnector">
            <a:avLst/>
          </a:prstGeom>
          <a:gradFill>
            <a:gsLst>
              <a:gs pos="0">
                <a:schemeClr val="accent1"/>
              </a:gs>
              <a:gs pos="100000">
                <a:schemeClr val="accent1">
                  <a:lumMod val="60000"/>
                  <a:lumOff val="40000"/>
                </a:schemeClr>
              </a:gs>
            </a:gsLst>
            <a:lin ang="16200000" scaled="0"/>
          </a:gradFill>
          <a:ln w="34925" cap="sq">
            <a:solidFill>
              <a:schemeClr val="bg1"/>
            </a:solidFill>
            <a:miter/>
          </a:ln>
          <a:effectLst>
            <a:outerShdw blurRad="63500" sx="102000" sy="102000" algn="ctr" rotWithShape="0">
              <a:schemeClr val="accent1">
                <a:lumMod val="60000"/>
                <a:lumOff val="40000"/>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custDataLst>
              <p:tags r:id="rId8"/>
            </p:custDataLst>
          </p:nvPr>
        </p:nvSpPr>
        <p:spPr>
          <a:xfrm>
            <a:off x="1224472" y="2131439"/>
            <a:ext cx="299863" cy="277395"/>
          </a:xfrm>
          <a:custGeom>
            <a:avLst/>
            <a:gdLst>
              <a:gd name="connsiteX0" fmla="*/ 56258 w 778320"/>
              <a:gd name="connsiteY0" fmla="*/ 333700 h 720001"/>
              <a:gd name="connsiteX1" fmla="*/ 56258 w 778320"/>
              <a:gd name="connsiteY1" fmla="*/ 627457 h 720001"/>
              <a:gd name="connsiteX2" fmla="*/ 66946 w 778320"/>
              <a:gd name="connsiteY2" fmla="*/ 653054 h 720001"/>
              <a:gd name="connsiteX3" fmla="*/ 92544 w 778320"/>
              <a:gd name="connsiteY3" fmla="*/ 663743 h 720001"/>
              <a:gd name="connsiteX4" fmla="*/ 685683 w 778320"/>
              <a:gd name="connsiteY4" fmla="*/ 663743 h 720001"/>
              <a:gd name="connsiteX5" fmla="*/ 711281 w 778320"/>
              <a:gd name="connsiteY5" fmla="*/ 653054 h 720001"/>
              <a:gd name="connsiteX6" fmla="*/ 721969 w 778320"/>
              <a:gd name="connsiteY6" fmla="*/ 627457 h 720001"/>
              <a:gd name="connsiteX7" fmla="*/ 721969 w 778320"/>
              <a:gd name="connsiteY7" fmla="*/ 333700 h 720001"/>
              <a:gd name="connsiteX8" fmla="*/ 92544 w 778320"/>
              <a:gd name="connsiteY8" fmla="*/ 142049 h 720001"/>
              <a:gd name="connsiteX9" fmla="*/ 56258 w 778320"/>
              <a:gd name="connsiteY9" fmla="*/ 178336 h 720001"/>
              <a:gd name="connsiteX10" fmla="*/ 56258 w 778320"/>
              <a:gd name="connsiteY10" fmla="*/ 277443 h 720001"/>
              <a:gd name="connsiteX11" fmla="*/ 721969 w 778320"/>
              <a:gd name="connsiteY11" fmla="*/ 277443 h 720001"/>
              <a:gd name="connsiteX12" fmla="*/ 721969 w 778320"/>
              <a:gd name="connsiteY12" fmla="*/ 178336 h 720001"/>
              <a:gd name="connsiteX13" fmla="*/ 685683 w 778320"/>
              <a:gd name="connsiteY13" fmla="*/ 142049 h 720001"/>
              <a:gd name="connsiteX14" fmla="*/ 561355 w 778320"/>
              <a:gd name="connsiteY14" fmla="*/ 142049 h 720001"/>
              <a:gd name="connsiteX15" fmla="*/ 561355 w 778320"/>
              <a:gd name="connsiteY15" fmla="*/ 201026 h 720001"/>
              <a:gd name="connsiteX16" fmla="*/ 533226 w 778320"/>
              <a:gd name="connsiteY16" fmla="*/ 229249 h 720001"/>
              <a:gd name="connsiteX17" fmla="*/ 505097 w 778320"/>
              <a:gd name="connsiteY17" fmla="*/ 201120 h 720001"/>
              <a:gd name="connsiteX18" fmla="*/ 505097 w 778320"/>
              <a:gd name="connsiteY18" fmla="*/ 142049 h 720001"/>
              <a:gd name="connsiteX19" fmla="*/ 273129 w 778320"/>
              <a:gd name="connsiteY19" fmla="*/ 142049 h 720001"/>
              <a:gd name="connsiteX20" fmla="*/ 273129 w 778320"/>
              <a:gd name="connsiteY20" fmla="*/ 201026 h 720001"/>
              <a:gd name="connsiteX21" fmla="*/ 245001 w 778320"/>
              <a:gd name="connsiteY21" fmla="*/ 229249 h 720001"/>
              <a:gd name="connsiteX22" fmla="*/ 216872 w 778320"/>
              <a:gd name="connsiteY22" fmla="*/ 201120 h 720001"/>
              <a:gd name="connsiteX23" fmla="*/ 216872 w 778320"/>
              <a:gd name="connsiteY23" fmla="*/ 142049 h 720001"/>
              <a:gd name="connsiteX24" fmla="*/ 245001 w 778320"/>
              <a:gd name="connsiteY24" fmla="*/ 0 h 720001"/>
              <a:gd name="connsiteX25" fmla="*/ 273129 w 778320"/>
              <a:gd name="connsiteY25" fmla="*/ 28129 h 720001"/>
              <a:gd name="connsiteX26" fmla="*/ 273129 w 778320"/>
              <a:gd name="connsiteY26" fmla="*/ 85792 h 720001"/>
              <a:gd name="connsiteX27" fmla="*/ 505097 w 778320"/>
              <a:gd name="connsiteY27" fmla="*/ 85792 h 720001"/>
              <a:gd name="connsiteX28" fmla="*/ 505097 w 778320"/>
              <a:gd name="connsiteY28" fmla="*/ 28129 h 720001"/>
              <a:gd name="connsiteX29" fmla="*/ 533226 w 778320"/>
              <a:gd name="connsiteY29" fmla="*/ 0 h 720001"/>
              <a:gd name="connsiteX30" fmla="*/ 561355 w 778320"/>
              <a:gd name="connsiteY30" fmla="*/ 28129 h 720001"/>
              <a:gd name="connsiteX31" fmla="*/ 561355 w 778320"/>
              <a:gd name="connsiteY31" fmla="*/ 85792 h 720001"/>
              <a:gd name="connsiteX32" fmla="*/ 685683 w 778320"/>
              <a:gd name="connsiteY32" fmla="*/ 85792 h 720001"/>
              <a:gd name="connsiteX33" fmla="*/ 778320 w 778320"/>
              <a:gd name="connsiteY33" fmla="*/ 178336 h 720001"/>
              <a:gd name="connsiteX34" fmla="*/ 778320 w 778320"/>
              <a:gd name="connsiteY34" fmla="*/ 627457 h 720001"/>
              <a:gd name="connsiteX35" fmla="*/ 685777 w 778320"/>
              <a:gd name="connsiteY35" fmla="*/ 720001 h 720001"/>
              <a:gd name="connsiteX36" fmla="*/ 92544 w 778320"/>
              <a:gd name="connsiteY36" fmla="*/ 720001 h 720001"/>
              <a:gd name="connsiteX37" fmla="*/ 0 w 778320"/>
              <a:gd name="connsiteY37" fmla="*/ 627457 h 720001"/>
              <a:gd name="connsiteX38" fmla="*/ 0 w 778320"/>
              <a:gd name="connsiteY38" fmla="*/ 333700 h 720001"/>
              <a:gd name="connsiteX39" fmla="*/ 0 w 778320"/>
              <a:gd name="connsiteY39" fmla="*/ 277443 h 720001"/>
              <a:gd name="connsiteX40" fmla="*/ 0 w 778320"/>
              <a:gd name="connsiteY40" fmla="*/ 178336 h 720001"/>
              <a:gd name="connsiteX41" fmla="*/ 92544 w 778320"/>
              <a:gd name="connsiteY41" fmla="*/ 85792 h 720001"/>
              <a:gd name="connsiteX42" fmla="*/ 216872 w 778320"/>
              <a:gd name="connsiteY42" fmla="*/ 85792 h 720001"/>
              <a:gd name="connsiteX43" fmla="*/ 216872 w 778320"/>
              <a:gd name="connsiteY43" fmla="*/ 28129 h 720001"/>
              <a:gd name="connsiteX44" fmla="*/ 245001 w 778320"/>
              <a:gd name="connsiteY44" fmla="*/ 0 h 720001"/>
            </a:gdLst>
            <a:ahLst/>
            <a:cxnLst/>
            <a:rect l="l" t="t" r="r" b="b"/>
            <a:pathLst>
              <a:path w="778320" h="720001">
                <a:moveTo>
                  <a:pt x="56258" y="333700"/>
                </a:moveTo>
                <a:lnTo>
                  <a:pt x="56258" y="627457"/>
                </a:lnTo>
                <a:cubicBezTo>
                  <a:pt x="56258" y="637115"/>
                  <a:pt x="60008" y="646116"/>
                  <a:pt x="66946" y="653054"/>
                </a:cubicBezTo>
                <a:cubicBezTo>
                  <a:pt x="73885" y="659899"/>
                  <a:pt x="82980" y="663743"/>
                  <a:pt x="92544" y="663743"/>
                </a:cubicBezTo>
                <a:lnTo>
                  <a:pt x="685683" y="663743"/>
                </a:lnTo>
                <a:cubicBezTo>
                  <a:pt x="695341" y="663743"/>
                  <a:pt x="704342" y="659993"/>
                  <a:pt x="711281" y="653054"/>
                </a:cubicBezTo>
                <a:cubicBezTo>
                  <a:pt x="718125" y="646116"/>
                  <a:pt x="721969" y="637021"/>
                  <a:pt x="721969" y="627457"/>
                </a:cubicBezTo>
                <a:lnTo>
                  <a:pt x="721969" y="333700"/>
                </a:lnTo>
                <a:close/>
                <a:moveTo>
                  <a:pt x="92544" y="142049"/>
                </a:moveTo>
                <a:cubicBezTo>
                  <a:pt x="72478" y="142049"/>
                  <a:pt x="56258" y="158364"/>
                  <a:pt x="56258" y="178336"/>
                </a:cubicBezTo>
                <a:lnTo>
                  <a:pt x="56258" y="277443"/>
                </a:lnTo>
                <a:lnTo>
                  <a:pt x="721969" y="277443"/>
                </a:lnTo>
                <a:lnTo>
                  <a:pt x="721969" y="178336"/>
                </a:lnTo>
                <a:cubicBezTo>
                  <a:pt x="721969" y="158270"/>
                  <a:pt x="705655" y="142049"/>
                  <a:pt x="685683" y="142049"/>
                </a:cubicBezTo>
                <a:lnTo>
                  <a:pt x="561355" y="142049"/>
                </a:lnTo>
                <a:lnTo>
                  <a:pt x="561355" y="201026"/>
                </a:lnTo>
                <a:cubicBezTo>
                  <a:pt x="561355" y="216591"/>
                  <a:pt x="548790" y="229249"/>
                  <a:pt x="533226" y="229249"/>
                </a:cubicBezTo>
                <a:cubicBezTo>
                  <a:pt x="517661" y="229249"/>
                  <a:pt x="505097" y="216685"/>
                  <a:pt x="505097" y="201120"/>
                </a:cubicBezTo>
                <a:lnTo>
                  <a:pt x="505097" y="142049"/>
                </a:lnTo>
                <a:lnTo>
                  <a:pt x="273129" y="142049"/>
                </a:lnTo>
                <a:lnTo>
                  <a:pt x="273129" y="201026"/>
                </a:lnTo>
                <a:cubicBezTo>
                  <a:pt x="273129" y="216591"/>
                  <a:pt x="260565" y="229249"/>
                  <a:pt x="245001" y="229249"/>
                </a:cubicBezTo>
                <a:cubicBezTo>
                  <a:pt x="229436" y="229249"/>
                  <a:pt x="216872" y="216685"/>
                  <a:pt x="216872" y="201120"/>
                </a:cubicBezTo>
                <a:lnTo>
                  <a:pt x="216872" y="142049"/>
                </a:lnTo>
                <a:close/>
                <a:moveTo>
                  <a:pt x="245001" y="0"/>
                </a:moveTo>
                <a:cubicBezTo>
                  <a:pt x="260565" y="0"/>
                  <a:pt x="273129" y="12564"/>
                  <a:pt x="273129" y="28129"/>
                </a:cubicBezTo>
                <a:lnTo>
                  <a:pt x="273129" y="85792"/>
                </a:lnTo>
                <a:lnTo>
                  <a:pt x="505097" y="85792"/>
                </a:lnTo>
                <a:lnTo>
                  <a:pt x="505097" y="28129"/>
                </a:lnTo>
                <a:cubicBezTo>
                  <a:pt x="505097" y="12564"/>
                  <a:pt x="517661" y="0"/>
                  <a:pt x="533226" y="0"/>
                </a:cubicBezTo>
                <a:cubicBezTo>
                  <a:pt x="548790" y="0"/>
                  <a:pt x="561355" y="12564"/>
                  <a:pt x="561355" y="28129"/>
                </a:cubicBezTo>
                <a:lnTo>
                  <a:pt x="561355" y="85792"/>
                </a:lnTo>
                <a:lnTo>
                  <a:pt x="685683" y="85792"/>
                </a:lnTo>
                <a:cubicBezTo>
                  <a:pt x="736784" y="85792"/>
                  <a:pt x="778227" y="127235"/>
                  <a:pt x="778320" y="178336"/>
                </a:cubicBezTo>
                <a:lnTo>
                  <a:pt x="778320" y="627457"/>
                </a:lnTo>
                <a:cubicBezTo>
                  <a:pt x="778320" y="678370"/>
                  <a:pt x="736690" y="720001"/>
                  <a:pt x="685777" y="720001"/>
                </a:cubicBezTo>
                <a:lnTo>
                  <a:pt x="92544" y="720001"/>
                </a:lnTo>
                <a:cubicBezTo>
                  <a:pt x="41631" y="720001"/>
                  <a:pt x="0" y="678370"/>
                  <a:pt x="0" y="627457"/>
                </a:cubicBezTo>
                <a:lnTo>
                  <a:pt x="0" y="333700"/>
                </a:lnTo>
                <a:lnTo>
                  <a:pt x="0" y="277443"/>
                </a:lnTo>
                <a:lnTo>
                  <a:pt x="0" y="178336"/>
                </a:lnTo>
                <a:cubicBezTo>
                  <a:pt x="0" y="127235"/>
                  <a:pt x="41443" y="85792"/>
                  <a:pt x="92544" y="85792"/>
                </a:cubicBezTo>
                <a:lnTo>
                  <a:pt x="216872" y="85792"/>
                </a:lnTo>
                <a:lnTo>
                  <a:pt x="216872" y="28129"/>
                </a:lnTo>
                <a:cubicBezTo>
                  <a:pt x="216872" y="12564"/>
                  <a:pt x="229436" y="0"/>
                  <a:pt x="245001"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custDataLst>
              <p:tags r:id="rId9"/>
            </p:custDataLst>
          </p:nvPr>
        </p:nvSpPr>
        <p:spPr>
          <a:xfrm>
            <a:off x="6587478" y="2001158"/>
            <a:ext cx="537956" cy="537956"/>
          </a:xfrm>
          <a:prstGeom prst="flowChartConnector">
            <a:avLst/>
          </a:prstGeom>
          <a:gradFill>
            <a:gsLst>
              <a:gs pos="0">
                <a:schemeClr val="accent1"/>
              </a:gs>
              <a:gs pos="100000">
                <a:schemeClr val="accent1">
                  <a:lumMod val="60000"/>
                  <a:lumOff val="40000"/>
                </a:schemeClr>
              </a:gs>
            </a:gsLst>
            <a:lin ang="16200000" scaled="0"/>
          </a:gradFill>
          <a:ln w="34925" cap="sq">
            <a:solidFill>
              <a:schemeClr val="bg1"/>
            </a:solidFill>
            <a:miter/>
          </a:ln>
          <a:effectLst>
            <a:outerShdw blurRad="63500" sx="102000" sy="102000" algn="ctr" rotWithShape="0">
              <a:schemeClr val="accent1">
                <a:lumMod val="60000"/>
                <a:lumOff val="40000"/>
                <a:alpha val="4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custDataLst>
              <p:tags r:id="rId10"/>
            </p:custDataLst>
          </p:nvPr>
        </p:nvSpPr>
        <p:spPr>
          <a:xfrm>
            <a:off x="6709129" y="2131277"/>
            <a:ext cx="294655" cy="277719"/>
          </a:xfrm>
          <a:custGeom>
            <a:avLst/>
            <a:gdLst>
              <a:gd name="connsiteX0" fmla="*/ 1110072 w 1498885"/>
              <a:gd name="connsiteY0" fmla="*/ 1039039 h 1412736"/>
              <a:gd name="connsiteX1" fmla="*/ 1149511 w 1498885"/>
              <a:gd name="connsiteY1" fmla="*/ 1055363 h 1412736"/>
              <a:gd name="connsiteX2" fmla="*/ 1371451 w 1498885"/>
              <a:gd name="connsiteY2" fmla="*/ 1277303 h 1412736"/>
              <a:gd name="connsiteX3" fmla="*/ 1371451 w 1498885"/>
              <a:gd name="connsiteY3" fmla="*/ 1356182 h 1412736"/>
              <a:gd name="connsiteX4" fmla="*/ 1332012 w 1498885"/>
              <a:gd name="connsiteY4" fmla="*/ 1372553 h 1412736"/>
              <a:gd name="connsiteX5" fmla="*/ 1292572 w 1498885"/>
              <a:gd name="connsiteY5" fmla="*/ 1356182 h 1412736"/>
              <a:gd name="connsiteX6" fmla="*/ 1070632 w 1498885"/>
              <a:gd name="connsiteY6" fmla="*/ 1134242 h 1412736"/>
              <a:gd name="connsiteX7" fmla="*/ 1070632 w 1498885"/>
              <a:gd name="connsiteY7" fmla="*/ 1055363 h 1412736"/>
              <a:gd name="connsiteX8" fmla="*/ 1110072 w 1498885"/>
              <a:gd name="connsiteY8" fmla="*/ 1039039 h 1412736"/>
              <a:gd name="connsiteX9" fmla="*/ 1110072 w 1498885"/>
              <a:gd name="connsiteY9" fmla="*/ 705989 h 1412736"/>
              <a:gd name="connsiteX10" fmla="*/ 1443075 w 1498885"/>
              <a:gd name="connsiteY10" fmla="*/ 705989 h 1412736"/>
              <a:gd name="connsiteX11" fmla="*/ 1498885 w 1498885"/>
              <a:gd name="connsiteY11" fmla="*/ 761800 h 1412736"/>
              <a:gd name="connsiteX12" fmla="*/ 1443075 w 1498885"/>
              <a:gd name="connsiteY12" fmla="*/ 817611 h 1412736"/>
              <a:gd name="connsiteX13" fmla="*/ 1110072 w 1498885"/>
              <a:gd name="connsiteY13" fmla="*/ 817611 h 1412736"/>
              <a:gd name="connsiteX14" fmla="*/ 1054261 w 1498885"/>
              <a:gd name="connsiteY14" fmla="*/ 761800 h 1412736"/>
              <a:gd name="connsiteX15" fmla="*/ 1110072 w 1498885"/>
              <a:gd name="connsiteY15" fmla="*/ 705989 h 1412736"/>
              <a:gd name="connsiteX16" fmla="*/ 1332012 w 1498885"/>
              <a:gd name="connsiteY16" fmla="*/ 151093 h 1412736"/>
              <a:gd name="connsiteX17" fmla="*/ 1371451 w 1498885"/>
              <a:gd name="connsiteY17" fmla="*/ 167418 h 1412736"/>
              <a:gd name="connsiteX18" fmla="*/ 1371451 w 1498885"/>
              <a:gd name="connsiteY18" fmla="*/ 246297 h 1412736"/>
              <a:gd name="connsiteX19" fmla="*/ 1149511 w 1498885"/>
              <a:gd name="connsiteY19" fmla="*/ 468236 h 1412736"/>
              <a:gd name="connsiteX20" fmla="*/ 1110072 w 1498885"/>
              <a:gd name="connsiteY20" fmla="*/ 484608 h 1412736"/>
              <a:gd name="connsiteX21" fmla="*/ 1070632 w 1498885"/>
              <a:gd name="connsiteY21" fmla="*/ 468236 h 1412736"/>
              <a:gd name="connsiteX22" fmla="*/ 1070632 w 1498885"/>
              <a:gd name="connsiteY22" fmla="*/ 389358 h 1412736"/>
              <a:gd name="connsiteX23" fmla="*/ 1292572 w 1498885"/>
              <a:gd name="connsiteY23" fmla="*/ 167418 h 1412736"/>
              <a:gd name="connsiteX24" fmla="*/ 1332012 w 1498885"/>
              <a:gd name="connsiteY24" fmla="*/ 151093 h 1412736"/>
              <a:gd name="connsiteX25" fmla="*/ 709724 w 1498885"/>
              <a:gd name="connsiteY25" fmla="*/ 111607 h 1412736"/>
              <a:gd name="connsiteX26" fmla="*/ 649635 w 1498885"/>
              <a:gd name="connsiteY26" fmla="*/ 127420 h 1412736"/>
              <a:gd name="connsiteX27" fmla="*/ 174129 w 1498885"/>
              <a:gd name="connsiteY27" fmla="*/ 394752 h 1412736"/>
              <a:gd name="connsiteX28" fmla="*/ 111621 w 1498885"/>
              <a:gd name="connsiteY28" fmla="*/ 501536 h 1412736"/>
              <a:gd name="connsiteX29" fmla="*/ 111621 w 1498885"/>
              <a:gd name="connsiteY29" fmla="*/ 910814 h 1412736"/>
              <a:gd name="connsiteX30" fmla="*/ 174129 w 1498885"/>
              <a:gd name="connsiteY30" fmla="*/ 1017598 h 1412736"/>
              <a:gd name="connsiteX31" fmla="*/ 649821 w 1498885"/>
              <a:gd name="connsiteY31" fmla="*/ 1284930 h 1412736"/>
              <a:gd name="connsiteX32" fmla="*/ 771674 w 1498885"/>
              <a:gd name="connsiteY32" fmla="*/ 1283814 h 1412736"/>
              <a:gd name="connsiteX33" fmla="*/ 832321 w 1498885"/>
              <a:gd name="connsiteY33" fmla="*/ 1178146 h 1412736"/>
              <a:gd name="connsiteX34" fmla="*/ 832321 w 1498885"/>
              <a:gd name="connsiteY34" fmla="*/ 234204 h 1412736"/>
              <a:gd name="connsiteX35" fmla="*/ 771674 w 1498885"/>
              <a:gd name="connsiteY35" fmla="*/ 128536 h 1412736"/>
              <a:gd name="connsiteX36" fmla="*/ 709724 w 1498885"/>
              <a:gd name="connsiteY36" fmla="*/ 111607 h 1412736"/>
              <a:gd name="connsiteX37" fmla="*/ 711864 w 1498885"/>
              <a:gd name="connsiteY37" fmla="*/ 9 h 1412736"/>
              <a:gd name="connsiteX38" fmla="*/ 828043 w 1498885"/>
              <a:gd name="connsiteY38" fmla="*/ 32356 h 1412736"/>
              <a:gd name="connsiteX39" fmla="*/ 943942 w 1498885"/>
              <a:gd name="connsiteY39" fmla="*/ 234390 h 1412736"/>
              <a:gd name="connsiteX40" fmla="*/ 943942 w 1498885"/>
              <a:gd name="connsiteY40" fmla="*/ 1178518 h 1412736"/>
              <a:gd name="connsiteX41" fmla="*/ 828043 w 1498885"/>
              <a:gd name="connsiteY41" fmla="*/ 1380552 h 1412736"/>
              <a:gd name="connsiteX42" fmla="*/ 709910 w 1498885"/>
              <a:gd name="connsiteY42" fmla="*/ 1412736 h 1412736"/>
              <a:gd name="connsiteX43" fmla="*/ 595126 w 1498885"/>
              <a:gd name="connsiteY43" fmla="*/ 1382413 h 1412736"/>
              <a:gd name="connsiteX44" fmla="*/ 119435 w 1498885"/>
              <a:gd name="connsiteY44" fmla="*/ 1115080 h 1412736"/>
              <a:gd name="connsiteX45" fmla="*/ 0 w 1498885"/>
              <a:gd name="connsiteY45" fmla="*/ 911000 h 1412736"/>
              <a:gd name="connsiteX46" fmla="*/ 0 w 1498885"/>
              <a:gd name="connsiteY46" fmla="*/ 501722 h 1412736"/>
              <a:gd name="connsiteX47" fmla="*/ 119435 w 1498885"/>
              <a:gd name="connsiteY47" fmla="*/ 297642 h 1412736"/>
              <a:gd name="connsiteX48" fmla="*/ 595126 w 1498885"/>
              <a:gd name="connsiteY48" fmla="*/ 30309 h 1412736"/>
              <a:gd name="connsiteX49" fmla="*/ 711864 w 1498885"/>
              <a:gd name="connsiteY49" fmla="*/ 9 h 1412736"/>
            </a:gdLst>
            <a:ahLst/>
            <a:cxnLst/>
            <a:rect l="l" t="t" r="r" b="b"/>
            <a:pathLst>
              <a:path w="1498885" h="1412736">
                <a:moveTo>
                  <a:pt x="1110072" y="1039039"/>
                </a:moveTo>
                <a:cubicBezTo>
                  <a:pt x="1124350" y="1039039"/>
                  <a:pt x="1138628" y="1044480"/>
                  <a:pt x="1149511" y="1055363"/>
                </a:cubicBezTo>
                <a:lnTo>
                  <a:pt x="1371451" y="1277303"/>
                </a:lnTo>
                <a:cubicBezTo>
                  <a:pt x="1393217" y="1299070"/>
                  <a:pt x="1393217" y="1334416"/>
                  <a:pt x="1371451" y="1356182"/>
                </a:cubicBezTo>
                <a:cubicBezTo>
                  <a:pt x="1360661" y="1366972"/>
                  <a:pt x="1346336" y="1372553"/>
                  <a:pt x="1332012" y="1372553"/>
                </a:cubicBezTo>
                <a:cubicBezTo>
                  <a:pt x="1317687" y="1372553"/>
                  <a:pt x="1303362" y="1367158"/>
                  <a:pt x="1292572" y="1356182"/>
                </a:cubicBezTo>
                <a:lnTo>
                  <a:pt x="1070632" y="1134242"/>
                </a:lnTo>
                <a:cubicBezTo>
                  <a:pt x="1048866" y="1112476"/>
                  <a:pt x="1048866" y="1077130"/>
                  <a:pt x="1070632" y="1055363"/>
                </a:cubicBezTo>
                <a:cubicBezTo>
                  <a:pt x="1081515" y="1044480"/>
                  <a:pt x="1095793" y="1039039"/>
                  <a:pt x="1110072" y="1039039"/>
                </a:cubicBezTo>
                <a:close/>
                <a:moveTo>
                  <a:pt x="1110072" y="705989"/>
                </a:moveTo>
                <a:lnTo>
                  <a:pt x="1443075" y="705989"/>
                </a:lnTo>
                <a:cubicBezTo>
                  <a:pt x="1473956" y="705989"/>
                  <a:pt x="1498885" y="730918"/>
                  <a:pt x="1498885" y="761800"/>
                </a:cubicBezTo>
                <a:cubicBezTo>
                  <a:pt x="1498885" y="792682"/>
                  <a:pt x="1473770" y="817611"/>
                  <a:pt x="1443075" y="817611"/>
                </a:cubicBezTo>
                <a:lnTo>
                  <a:pt x="1110072" y="817611"/>
                </a:lnTo>
                <a:cubicBezTo>
                  <a:pt x="1079190" y="817611"/>
                  <a:pt x="1054261" y="792682"/>
                  <a:pt x="1054261" y="761800"/>
                </a:cubicBezTo>
                <a:cubicBezTo>
                  <a:pt x="1054261" y="730918"/>
                  <a:pt x="1079190" y="705989"/>
                  <a:pt x="1110072" y="705989"/>
                </a:cubicBezTo>
                <a:close/>
                <a:moveTo>
                  <a:pt x="1332012" y="151093"/>
                </a:moveTo>
                <a:cubicBezTo>
                  <a:pt x="1346290" y="151093"/>
                  <a:pt x="1360568" y="156535"/>
                  <a:pt x="1371451" y="167418"/>
                </a:cubicBezTo>
                <a:cubicBezTo>
                  <a:pt x="1393217" y="189184"/>
                  <a:pt x="1393217" y="224530"/>
                  <a:pt x="1371451" y="246297"/>
                </a:cubicBezTo>
                <a:lnTo>
                  <a:pt x="1149511" y="468236"/>
                </a:lnTo>
                <a:cubicBezTo>
                  <a:pt x="1138721" y="479213"/>
                  <a:pt x="1124396" y="484608"/>
                  <a:pt x="1110072" y="484608"/>
                </a:cubicBezTo>
                <a:cubicBezTo>
                  <a:pt x="1095747" y="484608"/>
                  <a:pt x="1081422" y="479213"/>
                  <a:pt x="1070632" y="468236"/>
                </a:cubicBezTo>
                <a:cubicBezTo>
                  <a:pt x="1048866" y="446470"/>
                  <a:pt x="1048866" y="411124"/>
                  <a:pt x="1070632" y="389358"/>
                </a:cubicBezTo>
                <a:lnTo>
                  <a:pt x="1292572" y="167418"/>
                </a:lnTo>
                <a:cubicBezTo>
                  <a:pt x="1303455" y="156535"/>
                  <a:pt x="1317733" y="151093"/>
                  <a:pt x="1332012" y="151093"/>
                </a:cubicBezTo>
                <a:close/>
                <a:moveTo>
                  <a:pt x="709724" y="111607"/>
                </a:moveTo>
                <a:cubicBezTo>
                  <a:pt x="689074" y="111607"/>
                  <a:pt x="668610" y="116816"/>
                  <a:pt x="649635" y="127420"/>
                </a:cubicBezTo>
                <a:lnTo>
                  <a:pt x="174129" y="394752"/>
                </a:lnTo>
                <a:cubicBezTo>
                  <a:pt x="135620" y="416332"/>
                  <a:pt x="111621" y="457260"/>
                  <a:pt x="111621" y="501536"/>
                </a:cubicBezTo>
                <a:lnTo>
                  <a:pt x="111621" y="910814"/>
                </a:lnTo>
                <a:cubicBezTo>
                  <a:pt x="111621" y="955090"/>
                  <a:pt x="135620" y="996018"/>
                  <a:pt x="174129" y="1017598"/>
                </a:cubicBezTo>
                <a:lnTo>
                  <a:pt x="649821" y="1284930"/>
                </a:lnTo>
                <a:cubicBezTo>
                  <a:pt x="688144" y="1306510"/>
                  <a:pt x="733723" y="1306138"/>
                  <a:pt x="771674" y="1283814"/>
                </a:cubicBezTo>
                <a:cubicBezTo>
                  <a:pt x="809625" y="1261676"/>
                  <a:pt x="832321" y="1222050"/>
                  <a:pt x="832321" y="1178146"/>
                </a:cubicBezTo>
                <a:lnTo>
                  <a:pt x="832321" y="234204"/>
                </a:lnTo>
                <a:cubicBezTo>
                  <a:pt x="832321" y="190113"/>
                  <a:pt x="809625" y="150674"/>
                  <a:pt x="771674" y="128536"/>
                </a:cubicBezTo>
                <a:cubicBezTo>
                  <a:pt x="752326" y="117188"/>
                  <a:pt x="731118" y="111607"/>
                  <a:pt x="709724" y="111607"/>
                </a:cubicBezTo>
                <a:close/>
                <a:moveTo>
                  <a:pt x="711864" y="9"/>
                </a:moveTo>
                <a:cubicBezTo>
                  <a:pt x="751861" y="358"/>
                  <a:pt x="791766" y="11148"/>
                  <a:pt x="828043" y="32356"/>
                </a:cubicBezTo>
                <a:cubicBezTo>
                  <a:pt x="900596" y="74772"/>
                  <a:pt x="943942" y="150302"/>
                  <a:pt x="943942" y="234390"/>
                </a:cubicBezTo>
                <a:lnTo>
                  <a:pt x="943942" y="1178518"/>
                </a:lnTo>
                <a:cubicBezTo>
                  <a:pt x="943942" y="1262606"/>
                  <a:pt x="900596" y="1338136"/>
                  <a:pt x="828043" y="1380552"/>
                </a:cubicBezTo>
                <a:cubicBezTo>
                  <a:pt x="791208" y="1401946"/>
                  <a:pt x="750466" y="1412736"/>
                  <a:pt x="709910" y="1412736"/>
                </a:cubicBezTo>
                <a:cubicBezTo>
                  <a:pt x="670471" y="1412736"/>
                  <a:pt x="631217" y="1402691"/>
                  <a:pt x="595126" y="1382413"/>
                </a:cubicBezTo>
                <a:lnTo>
                  <a:pt x="119435" y="1115080"/>
                </a:lnTo>
                <a:cubicBezTo>
                  <a:pt x="45765" y="1073594"/>
                  <a:pt x="0" y="995460"/>
                  <a:pt x="0" y="911000"/>
                </a:cubicBezTo>
                <a:lnTo>
                  <a:pt x="0" y="501722"/>
                </a:lnTo>
                <a:cubicBezTo>
                  <a:pt x="0" y="417262"/>
                  <a:pt x="45765" y="338942"/>
                  <a:pt x="119435" y="297642"/>
                </a:cubicBezTo>
                <a:lnTo>
                  <a:pt x="595126" y="30309"/>
                </a:lnTo>
                <a:cubicBezTo>
                  <a:pt x="631775" y="9752"/>
                  <a:pt x="671866" y="-340"/>
                  <a:pt x="711864" y="9"/>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4" name="标题 1"/>
          <p:cNvSpPr txBox="1"/>
          <p:nvPr/>
        </p:nvSpPr>
        <p:spPr>
          <a:xfrm>
            <a:off x="446684" y="404635"/>
            <a:ext cx="4680000" cy="612000"/>
          </a:xfrm>
          <a:prstGeom prst="rect">
            <a:avLst/>
          </a:prstGeom>
          <a:gradFill>
            <a:gsLst>
              <a:gs pos="0">
                <a:schemeClr val="accent1">
                  <a:lumMod val="20000"/>
                  <a:lumOff val="80000"/>
                </a:schemeClr>
              </a:gs>
              <a:gs pos="10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nvSpPr>
        <p:spPr>
          <a:xfrm>
            <a:off x="660400" y="488700"/>
            <a:ext cx="10858500" cy="468000"/>
          </a:xfrm>
          <a:prstGeom prst="rect">
            <a:avLst/>
          </a:prstGeom>
          <a:noFill/>
          <a:ln>
            <a:noFill/>
          </a:ln>
        </p:spPr>
        <p:txBody>
          <a:bodyPr vert="horz" wrap="square" lIns="0" tIns="0" rIns="0" bIns="0" rtlCol="0" anchor="ctr"/>
          <a:lstStyle/>
          <a:p>
            <a:pPr algn="l">
              <a:lnSpc>
                <a:spcPct val="110000"/>
              </a:lnSpc>
            </a:pPr>
            <a:r>
              <a:rPr kumimoji="1" lang="en-US" altLang="zh-CN" sz="3200">
                <a:ln w="12700">
                  <a:noFill/>
                </a:ln>
                <a:solidFill>
                  <a:srgbClr val="262626">
                    <a:alpha val="100000"/>
                  </a:srgbClr>
                </a:solidFill>
                <a:latin typeface="Source Han Sans CN Bold" panose="020B0800000000000000" charset="-122"/>
                <a:ea typeface="Source Han Sans CN Bold" panose="020B0800000000000000" charset="-122"/>
                <a:cs typeface="Source Han Sans CN Bold" panose="020B0800000000000000" charset="-122"/>
              </a:rPr>
              <a:t>翻译实践领域</a:t>
            </a:r>
            <a:endParaRPr kumimoji="1"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alpha val="100000"/>
            </a:schemeClr>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custDataLst>
              <p:tags r:id="rId1"/>
            </p:custDataLst>
          </p:nvPr>
        </p:nvSpPr>
        <p:spPr>
          <a:xfrm rot="5400000" flipV="1">
            <a:off x="4537023" y="3773582"/>
            <a:ext cx="2661392" cy="1318260"/>
          </a:xfrm>
          <a:prstGeom prst="rightArrow">
            <a:avLst>
              <a:gd name="adj1" fmla="val 50000"/>
              <a:gd name="adj2" fmla="val 68497"/>
            </a:avLst>
          </a:prstGeom>
          <a:gradFill>
            <a:gsLst>
              <a:gs pos="24000">
                <a:schemeClr val="accent1">
                  <a:lumMod val="20000"/>
                  <a:lumOff val="80000"/>
                  <a:alpha val="0"/>
                </a:schemeClr>
              </a:gs>
              <a:gs pos="100000">
                <a:schemeClr val="accent1">
                  <a:lumMod val="20000"/>
                  <a:lumOff val="8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custDataLst>
              <p:tags r:id="rId2"/>
            </p:custDataLst>
          </p:nvPr>
        </p:nvSpPr>
        <p:spPr>
          <a:xfrm rot="5400000" flipV="1">
            <a:off x="4095137" y="5369631"/>
            <a:ext cx="1313180" cy="650454"/>
          </a:xfrm>
          <a:prstGeom prst="rightArrow">
            <a:avLst>
              <a:gd name="adj1" fmla="val 50000"/>
              <a:gd name="adj2" fmla="val 60787"/>
            </a:avLst>
          </a:prstGeom>
          <a:gradFill>
            <a:gsLst>
              <a:gs pos="24000">
                <a:schemeClr val="accent1">
                  <a:lumMod val="20000"/>
                  <a:lumOff val="80000"/>
                  <a:alpha val="0"/>
                </a:schemeClr>
              </a:gs>
              <a:gs pos="100000">
                <a:schemeClr val="accent1">
                  <a:lumMod val="20000"/>
                  <a:lumOff val="8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custDataLst>
              <p:tags r:id="rId3"/>
            </p:custDataLst>
          </p:nvPr>
        </p:nvSpPr>
        <p:spPr>
          <a:xfrm rot="5400000" flipV="1">
            <a:off x="5802237" y="2074923"/>
            <a:ext cx="2281926" cy="891540"/>
          </a:xfrm>
          <a:prstGeom prst="rightArrow">
            <a:avLst>
              <a:gd name="adj1" fmla="val 50000"/>
              <a:gd name="adj2" fmla="val 75641"/>
            </a:avLst>
          </a:prstGeom>
          <a:gradFill>
            <a:gsLst>
              <a:gs pos="24000">
                <a:schemeClr val="accent1">
                  <a:lumMod val="20000"/>
                  <a:lumOff val="80000"/>
                  <a:alpha val="0"/>
                </a:schemeClr>
              </a:gs>
              <a:gs pos="100000">
                <a:schemeClr val="accent1">
                  <a:lumMod val="20000"/>
                  <a:lumOff val="8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custDataLst>
              <p:tags r:id="rId4"/>
            </p:custDataLst>
          </p:nvPr>
        </p:nvSpPr>
        <p:spPr>
          <a:xfrm>
            <a:off x="5730169" y="2851513"/>
            <a:ext cx="1466657" cy="837738"/>
          </a:xfrm>
          <a:custGeom>
            <a:avLst/>
            <a:gdLst>
              <a:gd name="connsiteX0" fmla="*/ 1556667 w 3070475"/>
              <a:gd name="connsiteY0" fmla="*/ 0 h 1753823"/>
              <a:gd name="connsiteX1" fmla="*/ 2245953 w 3070475"/>
              <a:gd name="connsiteY1" fmla="*/ 561784 h 1753823"/>
              <a:gd name="connsiteX2" fmla="*/ 2253481 w 3070475"/>
              <a:gd name="connsiteY2" fmla="*/ 636466 h 1753823"/>
              <a:gd name="connsiteX3" fmla="*/ 2366895 w 3070475"/>
              <a:gd name="connsiteY3" fmla="*/ 625033 h 1753823"/>
              <a:gd name="connsiteX4" fmla="*/ 3070475 w 3070475"/>
              <a:gd name="connsiteY4" fmla="*/ 1328613 h 1753823"/>
              <a:gd name="connsiteX5" fmla="*/ 2940668 w 3070475"/>
              <a:gd name="connsiteY5" fmla="*/ 1735907 h 1753823"/>
              <a:gd name="connsiteX6" fmla="*/ 2926241 w 3070475"/>
              <a:gd name="connsiteY6" fmla="*/ 1753823 h 1753823"/>
              <a:gd name="connsiteX7" fmla="*/ 144234 w 3070475"/>
              <a:gd name="connsiteY7" fmla="*/ 1753823 h 1753823"/>
              <a:gd name="connsiteX8" fmla="*/ 129806 w 3070475"/>
              <a:gd name="connsiteY8" fmla="*/ 1735907 h 1753823"/>
              <a:gd name="connsiteX9" fmla="*/ 0 w 3070475"/>
              <a:gd name="connsiteY9" fmla="*/ 1328613 h 1753823"/>
              <a:gd name="connsiteX10" fmla="*/ 703580 w 3070475"/>
              <a:gd name="connsiteY10" fmla="*/ 625033 h 1753823"/>
              <a:gd name="connsiteX11" fmla="*/ 845376 w 3070475"/>
              <a:gd name="connsiteY11" fmla="*/ 639327 h 1753823"/>
              <a:gd name="connsiteX12" fmla="*/ 859134 w 3070475"/>
              <a:gd name="connsiteY12" fmla="*/ 643598 h 1753823"/>
              <a:gd name="connsiteX13" fmla="*/ 867382 w 3070475"/>
              <a:gd name="connsiteY13" fmla="*/ 561784 h 1753823"/>
              <a:gd name="connsiteX14" fmla="*/ 1556667 w 3070475"/>
              <a:gd name="connsiteY14" fmla="*/ 0 h 1753823"/>
            </a:gdLst>
            <a:ahLst/>
            <a:cxnLst/>
            <a:rect l="l" t="t" r="r" b="b"/>
            <a:pathLst>
              <a:path w="3070475" h="1753823">
                <a:moveTo>
                  <a:pt x="1556667" y="0"/>
                </a:moveTo>
                <a:cubicBezTo>
                  <a:pt x="1896672" y="0"/>
                  <a:pt x="2180347" y="241174"/>
                  <a:pt x="2245953" y="561784"/>
                </a:cubicBezTo>
                <a:lnTo>
                  <a:pt x="2253481" y="636466"/>
                </a:lnTo>
                <a:lnTo>
                  <a:pt x="2366895" y="625033"/>
                </a:lnTo>
                <a:cubicBezTo>
                  <a:pt x="2755472" y="625033"/>
                  <a:pt x="3070475" y="940036"/>
                  <a:pt x="3070475" y="1328613"/>
                </a:cubicBezTo>
                <a:cubicBezTo>
                  <a:pt x="3070475" y="1480401"/>
                  <a:pt x="3022409" y="1620963"/>
                  <a:pt x="2940668" y="1735907"/>
                </a:cubicBezTo>
                <a:lnTo>
                  <a:pt x="2926241" y="1753823"/>
                </a:lnTo>
                <a:lnTo>
                  <a:pt x="144234" y="1753823"/>
                </a:lnTo>
                <a:lnTo>
                  <a:pt x="129806" y="1735907"/>
                </a:lnTo>
                <a:cubicBezTo>
                  <a:pt x="48066" y="1620963"/>
                  <a:pt x="0" y="1480401"/>
                  <a:pt x="0" y="1328613"/>
                </a:cubicBezTo>
                <a:cubicBezTo>
                  <a:pt x="0" y="940036"/>
                  <a:pt x="315003" y="625033"/>
                  <a:pt x="703580" y="625033"/>
                </a:cubicBezTo>
                <a:cubicBezTo>
                  <a:pt x="752152" y="625033"/>
                  <a:pt x="799574" y="629955"/>
                  <a:pt x="845376" y="639327"/>
                </a:cubicBezTo>
                <a:lnTo>
                  <a:pt x="859134" y="643598"/>
                </a:lnTo>
                <a:lnTo>
                  <a:pt x="867382" y="561784"/>
                </a:lnTo>
                <a:cubicBezTo>
                  <a:pt x="932988" y="241174"/>
                  <a:pt x="1216662" y="0"/>
                  <a:pt x="1556667" y="0"/>
                </a:cubicBezTo>
                <a:close/>
              </a:path>
            </a:pathLst>
          </a:custGeom>
          <a:solidFill>
            <a:schemeClr val="accent1">
              <a:lumMod val="60000"/>
              <a:lumOff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custDataLst>
              <p:tags r:id="rId5"/>
            </p:custDataLst>
          </p:nvPr>
        </p:nvSpPr>
        <p:spPr>
          <a:xfrm>
            <a:off x="4553783" y="2777919"/>
            <a:ext cx="2451635" cy="1400347"/>
          </a:xfrm>
          <a:custGeom>
            <a:avLst/>
            <a:gdLst>
              <a:gd name="connsiteX0" fmla="*/ 1556667 w 3070475"/>
              <a:gd name="connsiteY0" fmla="*/ 0 h 1753823"/>
              <a:gd name="connsiteX1" fmla="*/ 2245953 w 3070475"/>
              <a:gd name="connsiteY1" fmla="*/ 561784 h 1753823"/>
              <a:gd name="connsiteX2" fmla="*/ 2253481 w 3070475"/>
              <a:gd name="connsiteY2" fmla="*/ 636466 h 1753823"/>
              <a:gd name="connsiteX3" fmla="*/ 2366895 w 3070475"/>
              <a:gd name="connsiteY3" fmla="*/ 625033 h 1753823"/>
              <a:gd name="connsiteX4" fmla="*/ 3070475 w 3070475"/>
              <a:gd name="connsiteY4" fmla="*/ 1328613 h 1753823"/>
              <a:gd name="connsiteX5" fmla="*/ 2940668 w 3070475"/>
              <a:gd name="connsiteY5" fmla="*/ 1735907 h 1753823"/>
              <a:gd name="connsiteX6" fmla="*/ 2926241 w 3070475"/>
              <a:gd name="connsiteY6" fmla="*/ 1753823 h 1753823"/>
              <a:gd name="connsiteX7" fmla="*/ 144234 w 3070475"/>
              <a:gd name="connsiteY7" fmla="*/ 1753823 h 1753823"/>
              <a:gd name="connsiteX8" fmla="*/ 129806 w 3070475"/>
              <a:gd name="connsiteY8" fmla="*/ 1735907 h 1753823"/>
              <a:gd name="connsiteX9" fmla="*/ 0 w 3070475"/>
              <a:gd name="connsiteY9" fmla="*/ 1328613 h 1753823"/>
              <a:gd name="connsiteX10" fmla="*/ 703580 w 3070475"/>
              <a:gd name="connsiteY10" fmla="*/ 625033 h 1753823"/>
              <a:gd name="connsiteX11" fmla="*/ 845376 w 3070475"/>
              <a:gd name="connsiteY11" fmla="*/ 639327 h 1753823"/>
              <a:gd name="connsiteX12" fmla="*/ 859134 w 3070475"/>
              <a:gd name="connsiteY12" fmla="*/ 643598 h 1753823"/>
              <a:gd name="connsiteX13" fmla="*/ 867382 w 3070475"/>
              <a:gd name="connsiteY13" fmla="*/ 561784 h 1753823"/>
              <a:gd name="connsiteX14" fmla="*/ 1556667 w 3070475"/>
              <a:gd name="connsiteY14" fmla="*/ 0 h 1753823"/>
            </a:gdLst>
            <a:ahLst/>
            <a:cxnLst/>
            <a:rect l="l" t="t" r="r" b="b"/>
            <a:pathLst>
              <a:path w="3070475" h="1753823">
                <a:moveTo>
                  <a:pt x="1556667" y="0"/>
                </a:moveTo>
                <a:cubicBezTo>
                  <a:pt x="1896672" y="0"/>
                  <a:pt x="2180347" y="241174"/>
                  <a:pt x="2245953" y="561784"/>
                </a:cubicBezTo>
                <a:lnTo>
                  <a:pt x="2253481" y="636466"/>
                </a:lnTo>
                <a:lnTo>
                  <a:pt x="2366895" y="625033"/>
                </a:lnTo>
                <a:cubicBezTo>
                  <a:pt x="2755472" y="625033"/>
                  <a:pt x="3070475" y="940036"/>
                  <a:pt x="3070475" y="1328613"/>
                </a:cubicBezTo>
                <a:cubicBezTo>
                  <a:pt x="3070475" y="1480401"/>
                  <a:pt x="3022409" y="1620963"/>
                  <a:pt x="2940668" y="1735907"/>
                </a:cubicBezTo>
                <a:lnTo>
                  <a:pt x="2926241" y="1753823"/>
                </a:lnTo>
                <a:lnTo>
                  <a:pt x="144234" y="1753823"/>
                </a:lnTo>
                <a:lnTo>
                  <a:pt x="129806" y="1735907"/>
                </a:lnTo>
                <a:cubicBezTo>
                  <a:pt x="48066" y="1620963"/>
                  <a:pt x="0" y="1480401"/>
                  <a:pt x="0" y="1328613"/>
                </a:cubicBezTo>
                <a:cubicBezTo>
                  <a:pt x="0" y="940036"/>
                  <a:pt x="315003" y="625033"/>
                  <a:pt x="703580" y="625033"/>
                </a:cubicBezTo>
                <a:cubicBezTo>
                  <a:pt x="752152" y="625033"/>
                  <a:pt x="799574" y="629955"/>
                  <a:pt x="845376" y="639327"/>
                </a:cubicBezTo>
                <a:lnTo>
                  <a:pt x="859134" y="643598"/>
                </a:lnTo>
                <a:lnTo>
                  <a:pt x="867382" y="561784"/>
                </a:lnTo>
                <a:cubicBezTo>
                  <a:pt x="932988" y="241174"/>
                  <a:pt x="1216662" y="0"/>
                  <a:pt x="1556667" y="0"/>
                </a:cubicBezTo>
                <a:close/>
              </a:path>
            </a:pathLst>
          </a:custGeom>
          <a:solidFill>
            <a:schemeClr val="accent1"/>
          </a:solidFill>
          <a:ln w="5715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custDataLst>
              <p:tags r:id="rId6"/>
            </p:custDataLst>
          </p:nvPr>
        </p:nvSpPr>
        <p:spPr>
          <a:xfrm>
            <a:off x="6651556" y="3645474"/>
            <a:ext cx="841007" cy="841007"/>
          </a:xfrm>
          <a:prstGeom prst="ellipse">
            <a:avLst/>
          </a:prstGeom>
          <a:solidFill>
            <a:schemeClr val="accent2"/>
          </a:solidFill>
          <a:ln w="57150"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custDataLst>
              <p:tags r:id="rId7"/>
            </p:custDataLst>
          </p:nvPr>
        </p:nvSpPr>
        <p:spPr>
          <a:xfrm>
            <a:off x="7044008" y="3863644"/>
            <a:ext cx="59771" cy="413268"/>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custDataLst>
              <p:tags r:id="rId8"/>
            </p:custDataLst>
          </p:nvPr>
        </p:nvSpPr>
        <p:spPr>
          <a:xfrm rot="2700000">
            <a:off x="7093962" y="4122663"/>
            <a:ext cx="59771" cy="198909"/>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custDataLst>
              <p:tags r:id="rId9"/>
            </p:custDataLst>
          </p:nvPr>
        </p:nvSpPr>
        <p:spPr>
          <a:xfrm rot="18900000" flipH="1">
            <a:off x="6995094" y="4122663"/>
            <a:ext cx="59771" cy="198909"/>
          </a:xfrm>
          <a:prstGeom prst="rect">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custDataLst>
              <p:tags r:id="rId10"/>
            </p:custDataLst>
          </p:nvPr>
        </p:nvSpPr>
        <p:spPr>
          <a:xfrm>
            <a:off x="8275320" y="1767840"/>
            <a:ext cx="3243580" cy="3996055"/>
          </a:xfrm>
          <a:prstGeom prst="roundRect">
            <a:avLst>
              <a:gd name="adj" fmla="val 7876"/>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custDataLst>
              <p:tags r:id="rId11"/>
            </p:custDataLst>
          </p:nvPr>
        </p:nvSpPr>
        <p:spPr>
          <a:xfrm rot="1800000" flipH="1">
            <a:off x="10815473" y="4469488"/>
            <a:ext cx="290932" cy="300942"/>
          </a:xfrm>
          <a:prstGeom prst="roundRect">
            <a:avLst>
              <a:gd name="adj" fmla="val 7876"/>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custDataLst>
              <p:tags r:id="rId12"/>
            </p:custDataLst>
          </p:nvPr>
        </p:nvSpPr>
        <p:spPr>
          <a:xfrm flipH="1">
            <a:off x="660400" y="1767840"/>
            <a:ext cx="3243580" cy="4080510"/>
          </a:xfrm>
          <a:prstGeom prst="roundRect">
            <a:avLst>
              <a:gd name="adj" fmla="val 7876"/>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custDataLst>
              <p:tags r:id="rId13"/>
            </p:custDataLst>
          </p:nvPr>
        </p:nvSpPr>
        <p:spPr>
          <a:xfrm rot="19800000">
            <a:off x="1072895" y="4469488"/>
            <a:ext cx="290932" cy="300942"/>
          </a:xfrm>
          <a:prstGeom prst="roundRect">
            <a:avLst>
              <a:gd name="adj" fmla="val 7876"/>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custDataLst>
              <p:tags r:id="rId14"/>
            </p:custDataLst>
          </p:nvPr>
        </p:nvSpPr>
        <p:spPr>
          <a:xfrm>
            <a:off x="911338" y="1989110"/>
            <a:ext cx="2882096" cy="414374"/>
          </a:xfrm>
          <a:prstGeom prst="rect">
            <a:avLst/>
          </a:prstGeom>
          <a:noFill/>
          <a:ln>
            <a:noFill/>
          </a:ln>
        </p:spPr>
        <p:txBody>
          <a:bodyPr vert="horz" wrap="square" lIns="0" tIns="0" rIns="0" bIns="0" rtlCol="0" anchor="b"/>
          <a:lstStyle/>
          <a:p>
            <a:pPr algn="r">
              <a:lnSpc>
                <a:spcPct val="150000"/>
              </a:lnSpc>
            </a:pPr>
            <a:r>
              <a:rPr kumimoji="1" lang="en-US" altLang="zh-CN" sz="2000">
                <a:ln w="12700">
                  <a:noFill/>
                </a:ln>
                <a:solidFill>
                  <a:srgbClr val="60280D">
                    <a:alpha val="100000"/>
                  </a:srgbClr>
                </a:solidFill>
                <a:latin typeface="Source Han Sans CN Bold" panose="020B0800000000000000" charset="-122"/>
                <a:ea typeface="Source Han Sans CN Bold" panose="020B0800000000000000" charset="-122"/>
                <a:cs typeface="Source Han Sans CN Bold" panose="020B0800000000000000" charset="-122"/>
              </a:rPr>
              <a:t>翻译研究视角的拓宽</a:t>
            </a:r>
          </a:p>
        </p:txBody>
      </p:sp>
      <p:sp>
        <p:nvSpPr>
          <p:cNvPr id="17" name="标题 1"/>
          <p:cNvSpPr txBox="1"/>
          <p:nvPr>
            <p:custDataLst>
              <p:tags r:id="rId15"/>
            </p:custDataLst>
          </p:nvPr>
        </p:nvSpPr>
        <p:spPr>
          <a:xfrm>
            <a:off x="821690" y="2642870"/>
            <a:ext cx="2882265" cy="1941195"/>
          </a:xfrm>
          <a:prstGeom prst="rect">
            <a:avLst/>
          </a:prstGeom>
          <a:noFill/>
          <a:ln>
            <a:noFill/>
          </a:ln>
        </p:spPr>
        <p:txBody>
          <a:bodyPr vert="horz" wrap="square" lIns="0" tIns="0" rIns="0" bIns="0" rtlCol="0" anchor="t"/>
          <a:lstStyle/>
          <a:p>
            <a:pPr algn="just">
              <a:lnSpc>
                <a:spcPct val="150000"/>
              </a:lnSpc>
            </a:pPr>
            <a:r>
              <a:rPr kumimoji="1" lang="en-US" altLang="zh-CN">
                <a:ln w="12700">
                  <a:noFill/>
                </a:ln>
                <a:solidFill>
                  <a:srgbClr val="000000">
                    <a:alpha val="100000"/>
                  </a:srgbClr>
                </a:solidFill>
                <a:latin typeface="Source Han Sans" panose="020B0500000000000000" charset="-122"/>
                <a:ea typeface="Source Han Sans" panose="020B0500000000000000" charset="-122"/>
                <a:cs typeface="Source Han Sans" panose="020B0500000000000000" charset="-122"/>
              </a:rPr>
              <a:t>翻译目的论拓宽了翻译研究的视野，促使学者从更广泛的社会、文化、交际等层面去审视翻译活动。这种跨学科的视角为翻译研究提供了新的理论资源和研究方法。</a:t>
            </a:r>
          </a:p>
        </p:txBody>
      </p:sp>
      <p:sp>
        <p:nvSpPr>
          <p:cNvPr id="18" name="标题 1"/>
          <p:cNvSpPr txBox="1"/>
          <p:nvPr>
            <p:custDataLst>
              <p:tags r:id="rId16"/>
            </p:custDataLst>
          </p:nvPr>
        </p:nvSpPr>
        <p:spPr>
          <a:xfrm>
            <a:off x="8460459" y="1989110"/>
            <a:ext cx="2882096" cy="414374"/>
          </a:xfrm>
          <a:prstGeom prst="rect">
            <a:avLst/>
          </a:prstGeom>
          <a:noFill/>
          <a:ln>
            <a:noFill/>
          </a:ln>
        </p:spPr>
        <p:txBody>
          <a:bodyPr vert="horz" wrap="square" lIns="0" tIns="0" rIns="0" bIns="0" rtlCol="0" anchor="b"/>
          <a:lstStyle/>
          <a:p>
            <a:pPr algn="l">
              <a:lnSpc>
                <a:spcPct val="150000"/>
              </a:lnSpc>
            </a:pPr>
            <a:r>
              <a:rPr kumimoji="1" lang="en-US" altLang="zh-CN" sz="2000">
                <a:ln w="12700">
                  <a:noFill/>
                </a:ln>
                <a:solidFill>
                  <a:srgbClr val="FFD226">
                    <a:alpha val="100000"/>
                  </a:srgbClr>
                </a:solidFill>
                <a:latin typeface="Source Han Sans CN Bold" panose="020B0800000000000000" charset="-122"/>
                <a:ea typeface="Source Han Sans CN Bold" panose="020B0800000000000000" charset="-122"/>
                <a:cs typeface="Source Han Sans CN Bold" panose="020B0800000000000000" charset="-122"/>
              </a:rPr>
              <a:t>跨学科发展的推动</a:t>
            </a:r>
          </a:p>
        </p:txBody>
      </p:sp>
      <p:sp>
        <p:nvSpPr>
          <p:cNvPr id="19" name="标题 1"/>
          <p:cNvSpPr txBox="1"/>
          <p:nvPr>
            <p:custDataLst>
              <p:tags r:id="rId17"/>
            </p:custDataLst>
          </p:nvPr>
        </p:nvSpPr>
        <p:spPr>
          <a:xfrm>
            <a:off x="8471889" y="2673102"/>
            <a:ext cx="2882096" cy="1504708"/>
          </a:xfrm>
          <a:prstGeom prst="rect">
            <a:avLst/>
          </a:prstGeom>
          <a:noFill/>
          <a:ln>
            <a:noFill/>
          </a:ln>
        </p:spPr>
        <p:txBody>
          <a:bodyPr vert="horz" wrap="square" lIns="0" tIns="0" rIns="0" bIns="0" rtlCol="0" anchor="t"/>
          <a:lstStyle/>
          <a:p>
            <a:pPr algn="l">
              <a:lnSpc>
                <a:spcPct val="150000"/>
              </a:lnSpc>
            </a:pPr>
            <a:r>
              <a:rPr kumimoji="1" lang="en-US" altLang="zh-CN">
                <a:ln w="12700">
                  <a:noFill/>
                </a:ln>
                <a:solidFill>
                  <a:srgbClr val="000000">
                    <a:alpha val="100000"/>
                  </a:srgbClr>
                </a:solidFill>
                <a:latin typeface="Source Han Sans" panose="020B0500000000000000" charset="-122"/>
                <a:ea typeface="Source Han Sans" panose="020B0500000000000000" charset="-122"/>
                <a:cs typeface="Source Han Sans" panose="020B0500000000000000" charset="-122"/>
              </a:rPr>
              <a:t>翻译目的论的提出推动了翻译研究的跨学科发展。它与语言学、文化研究、交际学等多个学科领域相互交织，为翻译研究提供了更加丰富和多元的理论基础。</a:t>
            </a:r>
          </a:p>
        </p:txBody>
      </p:sp>
      <p:sp>
        <p:nvSpPr>
          <p:cNvPr id="20" name="标题 1"/>
          <p:cNvSpPr txBox="1"/>
          <p:nvPr>
            <p:custDataLst>
              <p:tags r:id="rId18"/>
            </p:custDataLst>
          </p:nvPr>
        </p:nvSpPr>
        <p:spPr>
          <a:xfrm>
            <a:off x="5513408" y="3344264"/>
            <a:ext cx="655898" cy="594648"/>
          </a:xfrm>
          <a:custGeom>
            <a:avLst/>
            <a:gdLst>
              <a:gd name="connsiteX0" fmla="*/ 351048 w 1543905"/>
              <a:gd name="connsiteY0" fmla="*/ 523317 h 1399728"/>
              <a:gd name="connsiteX1" fmla="*/ 351048 w 1543905"/>
              <a:gd name="connsiteY1" fmla="*/ 523317 h 1399728"/>
              <a:gd name="connsiteX2" fmla="*/ 351420 w 1543905"/>
              <a:gd name="connsiteY2" fmla="*/ 523503 h 1399728"/>
              <a:gd name="connsiteX3" fmla="*/ 351420 w 1543905"/>
              <a:gd name="connsiteY3" fmla="*/ 1020031 h 1399728"/>
              <a:gd name="connsiteX4" fmla="*/ 351048 w 1543905"/>
              <a:gd name="connsiteY4" fmla="*/ 1020403 h 1399728"/>
              <a:gd name="connsiteX5" fmla="*/ 163525 w 1543905"/>
              <a:gd name="connsiteY5" fmla="*/ 1020403 h 1399728"/>
              <a:gd name="connsiteX6" fmla="*/ 163153 w 1543905"/>
              <a:gd name="connsiteY6" fmla="*/ 1020031 h 1399728"/>
              <a:gd name="connsiteX7" fmla="*/ 163153 w 1543905"/>
              <a:gd name="connsiteY7" fmla="*/ 523503 h 1399728"/>
              <a:gd name="connsiteX8" fmla="*/ 163153 w 1543905"/>
              <a:gd name="connsiteY8" fmla="*/ 523317 h 1399728"/>
              <a:gd name="connsiteX9" fmla="*/ 163339 w 1543905"/>
              <a:gd name="connsiteY9" fmla="*/ 523131 h 1399728"/>
              <a:gd name="connsiteX10" fmla="*/ 351048 w 1543905"/>
              <a:gd name="connsiteY10" fmla="*/ 523131 h 1399728"/>
              <a:gd name="connsiteX11" fmla="*/ 351048 w 1543905"/>
              <a:gd name="connsiteY11" fmla="*/ 411696 h 1399728"/>
              <a:gd name="connsiteX12" fmla="*/ 163339 w 1543905"/>
              <a:gd name="connsiteY12" fmla="*/ 411696 h 1399728"/>
              <a:gd name="connsiteX13" fmla="*/ 51346 w 1543905"/>
              <a:gd name="connsiteY13" fmla="*/ 523689 h 1399728"/>
              <a:gd name="connsiteX14" fmla="*/ 51346 w 1543905"/>
              <a:gd name="connsiteY14" fmla="*/ 1020217 h 1399728"/>
              <a:gd name="connsiteX15" fmla="*/ 163339 w 1543905"/>
              <a:gd name="connsiteY15" fmla="*/ 1132210 h 1399728"/>
              <a:gd name="connsiteX16" fmla="*/ 351048 w 1543905"/>
              <a:gd name="connsiteY16" fmla="*/ 1132210 h 1399728"/>
              <a:gd name="connsiteX17" fmla="*/ 463042 w 1543905"/>
              <a:gd name="connsiteY17" fmla="*/ 1020217 h 1399728"/>
              <a:gd name="connsiteX18" fmla="*/ 463042 w 1543905"/>
              <a:gd name="connsiteY18" fmla="*/ 523503 h 1399728"/>
              <a:gd name="connsiteX19" fmla="*/ 351048 w 1543905"/>
              <a:gd name="connsiteY19" fmla="*/ 411696 h 1399728"/>
              <a:gd name="connsiteX20" fmla="*/ 865808 w 1543905"/>
              <a:gd name="connsiteY20" fmla="*/ 111621 h 1399728"/>
              <a:gd name="connsiteX21" fmla="*/ 866180 w 1543905"/>
              <a:gd name="connsiteY21" fmla="*/ 111807 h 1399728"/>
              <a:gd name="connsiteX22" fmla="*/ 866180 w 1543905"/>
              <a:gd name="connsiteY22" fmla="*/ 1020031 h 1399728"/>
              <a:gd name="connsiteX23" fmla="*/ 865808 w 1543905"/>
              <a:gd name="connsiteY23" fmla="*/ 1020403 h 1399728"/>
              <a:gd name="connsiteX24" fmla="*/ 678284 w 1543905"/>
              <a:gd name="connsiteY24" fmla="*/ 1020403 h 1399728"/>
              <a:gd name="connsiteX25" fmla="*/ 677912 w 1543905"/>
              <a:gd name="connsiteY25" fmla="*/ 1020031 h 1399728"/>
              <a:gd name="connsiteX26" fmla="*/ 677912 w 1543905"/>
              <a:gd name="connsiteY26" fmla="*/ 111993 h 1399728"/>
              <a:gd name="connsiteX27" fmla="*/ 677912 w 1543905"/>
              <a:gd name="connsiteY27" fmla="*/ 111807 h 1399728"/>
              <a:gd name="connsiteX28" fmla="*/ 678098 w 1543905"/>
              <a:gd name="connsiteY28" fmla="*/ 111621 h 1399728"/>
              <a:gd name="connsiteX29" fmla="*/ 865808 w 1543905"/>
              <a:gd name="connsiteY29" fmla="*/ 111621 h 1399728"/>
              <a:gd name="connsiteX30" fmla="*/ 865808 w 1543905"/>
              <a:gd name="connsiteY30" fmla="*/ 0 h 1399728"/>
              <a:gd name="connsiteX31" fmla="*/ 677912 w 1543905"/>
              <a:gd name="connsiteY31" fmla="*/ 0 h 1399728"/>
              <a:gd name="connsiteX32" fmla="*/ 565919 w 1543905"/>
              <a:gd name="connsiteY32" fmla="*/ 111993 h 1399728"/>
              <a:gd name="connsiteX33" fmla="*/ 565919 w 1543905"/>
              <a:gd name="connsiteY33" fmla="*/ 1020217 h 1399728"/>
              <a:gd name="connsiteX34" fmla="*/ 677912 w 1543905"/>
              <a:gd name="connsiteY34" fmla="*/ 1132210 h 1399728"/>
              <a:gd name="connsiteX35" fmla="*/ 865622 w 1543905"/>
              <a:gd name="connsiteY35" fmla="*/ 1132210 h 1399728"/>
              <a:gd name="connsiteX36" fmla="*/ 977615 w 1543905"/>
              <a:gd name="connsiteY36" fmla="*/ 1020217 h 1399728"/>
              <a:gd name="connsiteX37" fmla="*/ 977615 w 1543905"/>
              <a:gd name="connsiteY37" fmla="*/ 111993 h 1399728"/>
              <a:gd name="connsiteX38" fmla="*/ 865808 w 1543905"/>
              <a:gd name="connsiteY38" fmla="*/ 0 h 1399728"/>
              <a:gd name="connsiteX39" fmla="*/ 1380381 w 1543905"/>
              <a:gd name="connsiteY39" fmla="*/ 729072 h 1399728"/>
              <a:gd name="connsiteX40" fmla="*/ 1380753 w 1543905"/>
              <a:gd name="connsiteY40" fmla="*/ 729258 h 1399728"/>
              <a:gd name="connsiteX41" fmla="*/ 1380753 w 1543905"/>
              <a:gd name="connsiteY41" fmla="*/ 1020031 h 1399728"/>
              <a:gd name="connsiteX42" fmla="*/ 1380381 w 1543905"/>
              <a:gd name="connsiteY42" fmla="*/ 1020403 h 1399728"/>
              <a:gd name="connsiteX43" fmla="*/ 1192858 w 1543905"/>
              <a:gd name="connsiteY43" fmla="*/ 1020403 h 1399728"/>
              <a:gd name="connsiteX44" fmla="*/ 1192485 w 1543905"/>
              <a:gd name="connsiteY44" fmla="*/ 1020031 h 1399728"/>
              <a:gd name="connsiteX45" fmla="*/ 1192485 w 1543905"/>
              <a:gd name="connsiteY45" fmla="*/ 729444 h 1399728"/>
              <a:gd name="connsiteX46" fmla="*/ 1192485 w 1543905"/>
              <a:gd name="connsiteY46" fmla="*/ 729258 h 1399728"/>
              <a:gd name="connsiteX47" fmla="*/ 1192671 w 1543905"/>
              <a:gd name="connsiteY47" fmla="*/ 729072 h 1399728"/>
              <a:gd name="connsiteX48" fmla="*/ 1380381 w 1543905"/>
              <a:gd name="connsiteY48" fmla="*/ 729072 h 1399728"/>
              <a:gd name="connsiteX49" fmla="*/ 1380381 w 1543905"/>
              <a:gd name="connsiteY49" fmla="*/ 617451 h 1399728"/>
              <a:gd name="connsiteX50" fmla="*/ 1192671 w 1543905"/>
              <a:gd name="connsiteY50" fmla="*/ 617451 h 1399728"/>
              <a:gd name="connsiteX51" fmla="*/ 1080678 w 1543905"/>
              <a:gd name="connsiteY51" fmla="*/ 729444 h 1399728"/>
              <a:gd name="connsiteX52" fmla="*/ 1080678 w 1543905"/>
              <a:gd name="connsiteY52" fmla="*/ 1020031 h 1399728"/>
              <a:gd name="connsiteX53" fmla="*/ 1192671 w 1543905"/>
              <a:gd name="connsiteY53" fmla="*/ 1132024 h 1399728"/>
              <a:gd name="connsiteX54" fmla="*/ 1380381 w 1543905"/>
              <a:gd name="connsiteY54" fmla="*/ 1132024 h 1399728"/>
              <a:gd name="connsiteX55" fmla="*/ 1492374 w 1543905"/>
              <a:gd name="connsiteY55" fmla="*/ 1020031 h 1399728"/>
              <a:gd name="connsiteX56" fmla="*/ 1492374 w 1543905"/>
              <a:gd name="connsiteY56" fmla="*/ 729444 h 1399728"/>
              <a:gd name="connsiteX57" fmla="*/ 1380381 w 1543905"/>
              <a:gd name="connsiteY57" fmla="*/ 617451 h 1399728"/>
              <a:gd name="connsiteX58" fmla="*/ 1481956 w 1543905"/>
              <a:gd name="connsiteY58" fmla="*/ 1276201 h 1399728"/>
              <a:gd name="connsiteX59" fmla="*/ 61764 w 1543905"/>
              <a:gd name="connsiteY59" fmla="*/ 1276201 h 1399728"/>
              <a:gd name="connsiteX60" fmla="*/ 0 w 1543905"/>
              <a:gd name="connsiteY60" fmla="*/ 1337965 h 1399728"/>
              <a:gd name="connsiteX61" fmla="*/ 61764 w 1543905"/>
              <a:gd name="connsiteY61" fmla="*/ 1399729 h 1399728"/>
              <a:gd name="connsiteX62" fmla="*/ 1482142 w 1543905"/>
              <a:gd name="connsiteY62" fmla="*/ 1399729 h 1399728"/>
              <a:gd name="connsiteX63" fmla="*/ 1543906 w 1543905"/>
              <a:gd name="connsiteY63" fmla="*/ 1337965 h 1399728"/>
              <a:gd name="connsiteX64" fmla="*/ 1481956 w 1543905"/>
              <a:gd name="connsiteY64" fmla="*/ 1276201 h 1399728"/>
            </a:gdLst>
            <a:ahLst/>
            <a:cxnLst/>
            <a:rect l="l" t="t" r="r" b="b"/>
            <a:pathLst>
              <a:path w="1543905" h="1399728">
                <a:moveTo>
                  <a:pt x="351048" y="523317"/>
                </a:moveTo>
                <a:cubicBezTo>
                  <a:pt x="351234" y="523317"/>
                  <a:pt x="351234" y="523317"/>
                  <a:pt x="351048" y="523317"/>
                </a:cubicBezTo>
                <a:cubicBezTo>
                  <a:pt x="351234" y="523317"/>
                  <a:pt x="351420" y="523503"/>
                  <a:pt x="351420" y="523503"/>
                </a:cubicBezTo>
                <a:lnTo>
                  <a:pt x="351420" y="1020031"/>
                </a:lnTo>
                <a:lnTo>
                  <a:pt x="351048" y="1020403"/>
                </a:lnTo>
                <a:lnTo>
                  <a:pt x="163525" y="1020403"/>
                </a:lnTo>
                <a:lnTo>
                  <a:pt x="163153" y="1020031"/>
                </a:lnTo>
                <a:lnTo>
                  <a:pt x="163153" y="523503"/>
                </a:lnTo>
                <a:lnTo>
                  <a:pt x="163153" y="523317"/>
                </a:lnTo>
                <a:lnTo>
                  <a:pt x="163339" y="523131"/>
                </a:lnTo>
                <a:lnTo>
                  <a:pt x="351048" y="523131"/>
                </a:lnTo>
                <a:moveTo>
                  <a:pt x="351048" y="411696"/>
                </a:moveTo>
                <a:lnTo>
                  <a:pt x="163339" y="411696"/>
                </a:lnTo>
                <a:cubicBezTo>
                  <a:pt x="101575" y="411696"/>
                  <a:pt x="51346" y="461739"/>
                  <a:pt x="51346" y="523689"/>
                </a:cubicBezTo>
                <a:lnTo>
                  <a:pt x="51346" y="1020217"/>
                </a:lnTo>
                <a:cubicBezTo>
                  <a:pt x="51346" y="1081795"/>
                  <a:pt x="101761" y="1132210"/>
                  <a:pt x="163339" y="1132210"/>
                </a:cubicBezTo>
                <a:lnTo>
                  <a:pt x="351048" y="1132210"/>
                </a:lnTo>
                <a:cubicBezTo>
                  <a:pt x="412626" y="1132210"/>
                  <a:pt x="463042" y="1081795"/>
                  <a:pt x="463042" y="1020217"/>
                </a:cubicBezTo>
                <a:lnTo>
                  <a:pt x="463042" y="523503"/>
                </a:lnTo>
                <a:cubicBezTo>
                  <a:pt x="463042" y="461739"/>
                  <a:pt x="412998" y="411696"/>
                  <a:pt x="351048" y="411696"/>
                </a:cubicBezTo>
                <a:close/>
                <a:moveTo>
                  <a:pt x="865808" y="111621"/>
                </a:moveTo>
                <a:cubicBezTo>
                  <a:pt x="865994" y="111621"/>
                  <a:pt x="866180" y="111807"/>
                  <a:pt x="866180" y="111807"/>
                </a:cubicBezTo>
                <a:lnTo>
                  <a:pt x="866180" y="1020031"/>
                </a:lnTo>
                <a:lnTo>
                  <a:pt x="865808" y="1020403"/>
                </a:lnTo>
                <a:lnTo>
                  <a:pt x="678284" y="1020403"/>
                </a:lnTo>
                <a:lnTo>
                  <a:pt x="677912" y="1020031"/>
                </a:lnTo>
                <a:lnTo>
                  <a:pt x="677912" y="111993"/>
                </a:lnTo>
                <a:lnTo>
                  <a:pt x="677912" y="111807"/>
                </a:lnTo>
                <a:lnTo>
                  <a:pt x="678098" y="111621"/>
                </a:lnTo>
                <a:lnTo>
                  <a:pt x="865808" y="111621"/>
                </a:lnTo>
                <a:moveTo>
                  <a:pt x="865808" y="0"/>
                </a:moveTo>
                <a:lnTo>
                  <a:pt x="677912" y="0"/>
                </a:lnTo>
                <a:cubicBezTo>
                  <a:pt x="616148" y="0"/>
                  <a:pt x="565919" y="50043"/>
                  <a:pt x="565919" y="111993"/>
                </a:cubicBezTo>
                <a:lnTo>
                  <a:pt x="565919" y="1020217"/>
                </a:lnTo>
                <a:cubicBezTo>
                  <a:pt x="565919" y="1081795"/>
                  <a:pt x="616335" y="1132210"/>
                  <a:pt x="677912" y="1132210"/>
                </a:cubicBezTo>
                <a:lnTo>
                  <a:pt x="865622" y="1132210"/>
                </a:lnTo>
                <a:cubicBezTo>
                  <a:pt x="927199" y="1132210"/>
                  <a:pt x="977615" y="1081795"/>
                  <a:pt x="977615" y="1020217"/>
                </a:cubicBezTo>
                <a:lnTo>
                  <a:pt x="977615" y="111993"/>
                </a:lnTo>
                <a:cubicBezTo>
                  <a:pt x="977615" y="50043"/>
                  <a:pt x="927571" y="0"/>
                  <a:pt x="865808" y="0"/>
                </a:cubicBezTo>
                <a:close/>
                <a:moveTo>
                  <a:pt x="1380381" y="729072"/>
                </a:moveTo>
                <a:cubicBezTo>
                  <a:pt x="1380567" y="729072"/>
                  <a:pt x="1380753" y="729258"/>
                  <a:pt x="1380753" y="729258"/>
                </a:cubicBezTo>
                <a:lnTo>
                  <a:pt x="1380753" y="1020031"/>
                </a:lnTo>
                <a:lnTo>
                  <a:pt x="1380381" y="1020403"/>
                </a:lnTo>
                <a:lnTo>
                  <a:pt x="1192858" y="1020403"/>
                </a:lnTo>
                <a:lnTo>
                  <a:pt x="1192485" y="1020031"/>
                </a:lnTo>
                <a:lnTo>
                  <a:pt x="1192485" y="729444"/>
                </a:lnTo>
                <a:lnTo>
                  <a:pt x="1192485" y="729258"/>
                </a:lnTo>
                <a:lnTo>
                  <a:pt x="1192671" y="729072"/>
                </a:lnTo>
                <a:lnTo>
                  <a:pt x="1380381" y="729072"/>
                </a:lnTo>
                <a:moveTo>
                  <a:pt x="1380381" y="617451"/>
                </a:moveTo>
                <a:lnTo>
                  <a:pt x="1192671" y="617451"/>
                </a:lnTo>
                <a:cubicBezTo>
                  <a:pt x="1130908" y="617451"/>
                  <a:pt x="1080678" y="667494"/>
                  <a:pt x="1080678" y="729444"/>
                </a:cubicBezTo>
                <a:lnTo>
                  <a:pt x="1080678" y="1020031"/>
                </a:lnTo>
                <a:cubicBezTo>
                  <a:pt x="1080678" y="1081608"/>
                  <a:pt x="1131094" y="1132024"/>
                  <a:pt x="1192671" y="1132024"/>
                </a:cubicBezTo>
                <a:lnTo>
                  <a:pt x="1380381" y="1132024"/>
                </a:lnTo>
                <a:cubicBezTo>
                  <a:pt x="1441959" y="1132024"/>
                  <a:pt x="1492374" y="1081608"/>
                  <a:pt x="1492374" y="1020031"/>
                </a:cubicBezTo>
                <a:lnTo>
                  <a:pt x="1492374" y="729444"/>
                </a:lnTo>
                <a:cubicBezTo>
                  <a:pt x="1492374" y="667680"/>
                  <a:pt x="1442145" y="617451"/>
                  <a:pt x="1380381" y="617451"/>
                </a:cubicBezTo>
                <a:close/>
                <a:moveTo>
                  <a:pt x="1481956" y="1276201"/>
                </a:moveTo>
                <a:lnTo>
                  <a:pt x="61764" y="1276201"/>
                </a:lnTo>
                <a:cubicBezTo>
                  <a:pt x="27719" y="1276201"/>
                  <a:pt x="0" y="1303920"/>
                  <a:pt x="0" y="1337965"/>
                </a:cubicBezTo>
                <a:cubicBezTo>
                  <a:pt x="0" y="1372009"/>
                  <a:pt x="27719" y="1399729"/>
                  <a:pt x="61764" y="1399729"/>
                </a:cubicBezTo>
                <a:lnTo>
                  <a:pt x="1482142" y="1399729"/>
                </a:lnTo>
                <a:cubicBezTo>
                  <a:pt x="1516187" y="1399729"/>
                  <a:pt x="1543906" y="1372009"/>
                  <a:pt x="1543906" y="1337965"/>
                </a:cubicBezTo>
                <a:cubicBezTo>
                  <a:pt x="1543720" y="1303734"/>
                  <a:pt x="1516187" y="1276201"/>
                  <a:pt x="1481956" y="1276201"/>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21" name="标题 1"/>
          <p:cNvSpPr txBox="1"/>
          <p:nvPr/>
        </p:nvSpPr>
        <p:spPr>
          <a:xfrm>
            <a:off x="446049" y="416700"/>
            <a:ext cx="4680000" cy="612000"/>
          </a:xfrm>
          <a:prstGeom prst="rect">
            <a:avLst/>
          </a:prstGeom>
          <a:gradFill>
            <a:gsLst>
              <a:gs pos="0">
                <a:schemeClr val="accent1">
                  <a:lumMod val="20000"/>
                  <a:lumOff val="80000"/>
                </a:schemeClr>
              </a:gs>
              <a:gs pos="10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660400" y="488700"/>
            <a:ext cx="10858500" cy="468000"/>
          </a:xfrm>
          <a:prstGeom prst="rect">
            <a:avLst/>
          </a:prstGeom>
          <a:noFill/>
          <a:ln>
            <a:noFill/>
          </a:ln>
        </p:spPr>
        <p:txBody>
          <a:bodyPr vert="horz" wrap="square" lIns="0" tIns="0" rIns="0" bIns="0" rtlCol="0" anchor="ctr"/>
          <a:lstStyle/>
          <a:p>
            <a:pPr algn="l">
              <a:lnSpc>
                <a:spcPct val="110000"/>
              </a:lnSpc>
            </a:pPr>
            <a:r>
              <a:rPr kumimoji="1" lang="en-US" altLang="zh-CN" sz="3200">
                <a:ln w="12700">
                  <a:noFill/>
                </a:ln>
                <a:solidFill>
                  <a:srgbClr val="262626">
                    <a:alpha val="100000"/>
                  </a:srgbClr>
                </a:solidFill>
                <a:latin typeface="Source Han Sans CN Bold" panose="020B0800000000000000" charset="-122"/>
                <a:ea typeface="Source Han Sans CN Bold" panose="020B0800000000000000" charset="-122"/>
                <a:cs typeface="Source Han Sans CN Bold" panose="020B0800000000000000" charset="-122"/>
              </a:rPr>
              <a:t>翻译研究领域</a:t>
            </a:r>
            <a:endParaRPr kumimoji="1"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alpha val="100000"/>
            </a:schemeClr>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5049055" y="1771061"/>
            <a:ext cx="8431425" cy="3815254"/>
          </a:xfrm>
          <a:custGeom>
            <a:avLst/>
            <a:gdLst>
              <a:gd name="connsiteX0" fmla="*/ 1051407 w 8431425"/>
              <a:gd name="connsiteY0" fmla="*/ 0 h 3815254"/>
              <a:gd name="connsiteX1" fmla="*/ 2018340 w 8431425"/>
              <a:gd name="connsiteY1" fmla="*/ 0 h 3815254"/>
              <a:gd name="connsiteX2" fmla="*/ 7366899 w 8431425"/>
              <a:gd name="connsiteY2" fmla="*/ 0 h 3815254"/>
              <a:gd name="connsiteX3" fmla="*/ 8333832 w 8431425"/>
              <a:gd name="connsiteY3" fmla="*/ 0 h 3815254"/>
              <a:gd name="connsiteX4" fmla="*/ 8430030 w 8431425"/>
              <a:gd name="connsiteY4" fmla="*/ 123208 h 3815254"/>
              <a:gd name="connsiteX5" fmla="*/ 7537821 w 8431425"/>
              <a:gd name="connsiteY5" fmla="*/ 3692046 h 3815254"/>
              <a:gd name="connsiteX6" fmla="*/ 7380019 w 8431425"/>
              <a:gd name="connsiteY6" fmla="*/ 3815254 h 3815254"/>
              <a:gd name="connsiteX7" fmla="*/ 6413086 w 8431425"/>
              <a:gd name="connsiteY7" fmla="*/ 3815254 h 3815254"/>
              <a:gd name="connsiteX8" fmla="*/ 1064526 w 8431425"/>
              <a:gd name="connsiteY8" fmla="*/ 3815254 h 3815254"/>
              <a:gd name="connsiteX9" fmla="*/ 97593 w 8431425"/>
              <a:gd name="connsiteY9" fmla="*/ 3815254 h 3815254"/>
              <a:gd name="connsiteX10" fmla="*/ 1395 w 8431425"/>
              <a:gd name="connsiteY10" fmla="*/ 3692046 h 3815254"/>
              <a:gd name="connsiteX11" fmla="*/ 893605 w 8431425"/>
              <a:gd name="connsiteY11" fmla="*/ 123208 h 3815254"/>
              <a:gd name="connsiteX12" fmla="*/ 1051407 w 8431425"/>
              <a:gd name="connsiteY12" fmla="*/ 0 h 3815254"/>
            </a:gdLst>
            <a:ahLst/>
            <a:cxnLst/>
            <a:rect l="l" t="t" r="r" b="b"/>
            <a:pathLst>
              <a:path w="8431425" h="3815254">
                <a:moveTo>
                  <a:pt x="1051407" y="0"/>
                </a:moveTo>
                <a:lnTo>
                  <a:pt x="2018340" y="0"/>
                </a:lnTo>
                <a:lnTo>
                  <a:pt x="7366899" y="0"/>
                </a:lnTo>
                <a:lnTo>
                  <a:pt x="8333832" y="0"/>
                </a:lnTo>
                <a:cubicBezTo>
                  <a:pt x="8333832" y="0"/>
                  <a:pt x="8445052" y="12321"/>
                  <a:pt x="8430030" y="123208"/>
                </a:cubicBezTo>
                <a:lnTo>
                  <a:pt x="7537821" y="3692046"/>
                </a:lnTo>
                <a:cubicBezTo>
                  <a:pt x="7537821" y="3692046"/>
                  <a:pt x="7497399" y="3802933"/>
                  <a:pt x="7380019" y="3815254"/>
                </a:cubicBezTo>
                <a:lnTo>
                  <a:pt x="6413086" y="3815254"/>
                </a:lnTo>
                <a:lnTo>
                  <a:pt x="1064526" y="3815254"/>
                </a:lnTo>
                <a:lnTo>
                  <a:pt x="97593" y="3815254"/>
                </a:lnTo>
                <a:cubicBezTo>
                  <a:pt x="97593" y="3815254"/>
                  <a:pt x="-13627" y="3802933"/>
                  <a:pt x="1395" y="3692046"/>
                </a:cubicBezTo>
                <a:lnTo>
                  <a:pt x="893605" y="123208"/>
                </a:lnTo>
                <a:cubicBezTo>
                  <a:pt x="893605" y="123208"/>
                  <a:pt x="934027" y="12321"/>
                  <a:pt x="1051407" y="0"/>
                </a:cubicBezTo>
                <a:close/>
              </a:path>
            </a:pathLst>
          </a:custGeom>
          <a:solidFill>
            <a:schemeClr val="bg1">
              <a:lumMod val="95000"/>
            </a:schemeClr>
          </a:solidFill>
          <a:ln w="9525" cap="flat">
            <a:noFill/>
            <a:miter/>
          </a:ln>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7085365" y="2271955"/>
            <a:ext cx="1157045" cy="1157045"/>
          </a:xfrm>
          <a:prstGeom prst="ellipse">
            <a:avLst/>
          </a:prstGeom>
          <a:gradFill>
            <a:gsLst>
              <a:gs pos="0">
                <a:schemeClr val="accent2">
                  <a:lumMod val="60000"/>
                  <a:lumOff val="40000"/>
                  <a:alpha val="100000"/>
                </a:schemeClr>
              </a:gs>
              <a:gs pos="86000">
                <a:schemeClr val="accent2"/>
              </a:gs>
            </a:gsLst>
            <a:lin ang="3240000" scaled="0"/>
          </a:gradFill>
          <a:ln w="9525" cap="flat">
            <a:noFill/>
            <a:miter/>
          </a:ln>
          <a:effectLst>
            <a:outerShdw blurRad="190500" dist="127000" dir="5400000" sx="105000" sy="105000" algn="t" rotWithShape="0">
              <a:schemeClr val="accent2">
                <a:lumMod val="50000"/>
                <a:alpha val="20000"/>
              </a:schemeClr>
            </a:outerShdw>
          </a:effectLst>
        </p:spPr>
        <p:txBody>
          <a:bodyPr vert="horz" wrap="square" lIns="0" tIns="0" rIns="0" bIns="0" rtlCol="0" anchor="ctr"/>
          <a:lstStyle/>
          <a:p>
            <a:pPr algn="ctr">
              <a:lnSpc>
                <a:spcPct val="110000"/>
              </a:lnSpc>
            </a:pPr>
            <a:endParaRPr kumimoji="1" lang="zh-CN" altLang="en-US"/>
          </a:p>
        </p:txBody>
      </p:sp>
      <p:sp>
        <p:nvSpPr>
          <p:cNvPr id="5" name="标题 1"/>
          <p:cNvSpPr txBox="1"/>
          <p:nvPr/>
        </p:nvSpPr>
        <p:spPr>
          <a:xfrm>
            <a:off x="8529568" y="2271955"/>
            <a:ext cx="1157045" cy="1157045"/>
          </a:xfrm>
          <a:prstGeom prst="ellipse">
            <a:avLst/>
          </a:prstGeom>
          <a:gradFill>
            <a:gsLst>
              <a:gs pos="0">
                <a:schemeClr val="accent2">
                  <a:lumMod val="60000"/>
                  <a:lumOff val="40000"/>
                  <a:alpha val="100000"/>
                </a:schemeClr>
              </a:gs>
              <a:gs pos="86000">
                <a:schemeClr val="accent2"/>
              </a:gs>
            </a:gsLst>
            <a:lin ang="3240000" scaled="0"/>
          </a:gradFill>
          <a:ln w="9525" cap="flat">
            <a:noFill/>
            <a:miter/>
          </a:ln>
          <a:effectLst>
            <a:outerShdw blurRad="190500" dist="127000" dir="5400000" sx="105000" sy="105000" algn="t" rotWithShape="0">
              <a:schemeClr val="accent2">
                <a:lumMod val="50000"/>
                <a:alpha val="20000"/>
              </a:schemeClr>
            </a:outerShdw>
          </a:effectLst>
        </p:spPr>
        <p:txBody>
          <a:bodyPr vert="horz" wrap="square" lIns="0" tIns="0" rIns="0" bIns="0" rtlCol="0" anchor="ctr"/>
          <a:lstStyle/>
          <a:p>
            <a:pPr algn="ctr">
              <a:lnSpc>
                <a:spcPct val="110000"/>
              </a:lnSpc>
            </a:pPr>
            <a:endParaRPr kumimoji="1" lang="zh-CN" altLang="en-US"/>
          </a:p>
        </p:txBody>
      </p:sp>
      <p:pic>
        <p:nvPicPr>
          <p:cNvPr id="6" name="图片 5"/>
          <p:cNvPicPr>
            <a:picLocks noChangeAspect="1"/>
          </p:cNvPicPr>
          <p:nvPr/>
        </p:nvPicPr>
        <p:blipFill>
          <a:blip r:embed="rId3" cstate="screen">
            <a:alphaModFix/>
            <a:extLst>
              <a:ext uri="{28A0092B-C50C-407E-A947-70E740481C1C}">
                <a14:useLocalDpi xmlns:a14="http://schemas.microsoft.com/office/drawing/2010/main"/>
              </a:ext>
            </a:extLst>
          </a:blip>
          <a:srcRect/>
          <a:stretch>
            <a:fillRect/>
          </a:stretch>
        </p:blipFill>
        <p:spPr>
          <a:xfrm>
            <a:off x="-1816100" y="1836085"/>
            <a:ext cx="8775700" cy="4110917"/>
          </a:xfrm>
          <a:prstGeom prst="rect">
            <a:avLst/>
          </a:prstGeom>
        </p:spPr>
      </p:pic>
      <p:sp>
        <p:nvSpPr>
          <p:cNvPr id="7" name="标题 1"/>
          <p:cNvSpPr txBox="1"/>
          <p:nvPr/>
        </p:nvSpPr>
        <p:spPr>
          <a:xfrm>
            <a:off x="9973771" y="2271955"/>
            <a:ext cx="1157045" cy="1157045"/>
          </a:xfrm>
          <a:prstGeom prst="ellipse">
            <a:avLst/>
          </a:prstGeom>
          <a:gradFill>
            <a:gsLst>
              <a:gs pos="0">
                <a:schemeClr val="accent2">
                  <a:lumMod val="60000"/>
                  <a:lumOff val="40000"/>
                  <a:alpha val="100000"/>
                </a:schemeClr>
              </a:gs>
              <a:gs pos="86000">
                <a:schemeClr val="accent2"/>
              </a:gs>
            </a:gsLst>
            <a:lin ang="3240000" scaled="0"/>
          </a:gradFill>
          <a:ln w="9525" cap="flat">
            <a:noFill/>
            <a:miter/>
          </a:ln>
          <a:effectLst>
            <a:outerShdw blurRad="190500" dist="127000" dir="5400000" sx="105000" sy="105000" algn="t" rotWithShape="0">
              <a:schemeClr val="accent2">
                <a:lumMod val="50000"/>
                <a:alpha val="20000"/>
              </a:schemeClr>
            </a:outerShdw>
          </a:effectLst>
        </p:spPr>
        <p:txBody>
          <a:bodyPr vert="horz" wrap="square" lIns="0" tIns="0" rIns="0" bIns="0" rtlCol="0" anchor="ctr"/>
          <a:lstStyle/>
          <a:p>
            <a:pPr algn="ctr">
              <a:lnSpc>
                <a:spcPct val="110000"/>
              </a:lnSpc>
            </a:pPr>
            <a:endParaRPr kumimoji="1" lang="zh-CN" altLang="en-US"/>
          </a:p>
        </p:txBody>
      </p:sp>
      <p:sp>
        <p:nvSpPr>
          <p:cNvPr id="8" name="标题 1"/>
          <p:cNvSpPr txBox="1"/>
          <p:nvPr/>
        </p:nvSpPr>
        <p:spPr>
          <a:xfrm>
            <a:off x="4840023" y="3868556"/>
            <a:ext cx="8128371" cy="2080796"/>
          </a:xfrm>
          <a:custGeom>
            <a:avLst/>
            <a:gdLst>
              <a:gd name="connsiteX0" fmla="*/ 619184 w 8128371"/>
              <a:gd name="connsiteY0" fmla="*/ 0 h 2080796"/>
              <a:gd name="connsiteX1" fmla="*/ 1586117 w 8128371"/>
              <a:gd name="connsiteY1" fmla="*/ 0 h 2080796"/>
              <a:gd name="connsiteX2" fmla="*/ 4521654 w 8128371"/>
              <a:gd name="connsiteY2" fmla="*/ 0 h 2080796"/>
              <a:gd name="connsiteX3" fmla="*/ 4521654 w 8128371"/>
              <a:gd name="connsiteY3" fmla="*/ 1 h 2080796"/>
              <a:gd name="connsiteX4" fmla="*/ 7063845 w 8128371"/>
              <a:gd name="connsiteY4" fmla="*/ 1 h 2080796"/>
              <a:gd name="connsiteX5" fmla="*/ 8030778 w 8128371"/>
              <a:gd name="connsiteY5" fmla="*/ 1 h 2080796"/>
              <a:gd name="connsiteX6" fmla="*/ 8126976 w 8128371"/>
              <a:gd name="connsiteY6" fmla="*/ 123209 h 2080796"/>
              <a:gd name="connsiteX7" fmla="*/ 7879454 w 8128371"/>
              <a:gd name="connsiteY7" fmla="*/ 1113296 h 2080796"/>
              <a:gd name="connsiteX8" fmla="*/ 7874055 w 8128371"/>
              <a:gd name="connsiteY8" fmla="*/ 1113296 h 2080796"/>
              <a:gd name="connsiteX9" fmla="*/ 7662982 w 8128371"/>
              <a:gd name="connsiteY9" fmla="*/ 1957588 h 2080796"/>
              <a:gd name="connsiteX10" fmla="*/ 7505180 w 8128371"/>
              <a:gd name="connsiteY10" fmla="*/ 2080796 h 2080796"/>
              <a:gd name="connsiteX11" fmla="*/ 6538247 w 8128371"/>
              <a:gd name="connsiteY11" fmla="*/ 2080796 h 2080796"/>
              <a:gd name="connsiteX12" fmla="*/ 6514575 w 8128371"/>
              <a:gd name="connsiteY12" fmla="*/ 2080796 h 2080796"/>
              <a:gd name="connsiteX13" fmla="*/ 6413086 w 8128371"/>
              <a:gd name="connsiteY13" fmla="*/ 2080796 h 2080796"/>
              <a:gd name="connsiteX14" fmla="*/ 3602710 w 8128371"/>
              <a:gd name="connsiteY14" fmla="*/ 2080796 h 2080796"/>
              <a:gd name="connsiteX15" fmla="*/ 1064526 w 8128371"/>
              <a:gd name="connsiteY15" fmla="*/ 2080796 h 2080796"/>
              <a:gd name="connsiteX16" fmla="*/ 97593 w 8128371"/>
              <a:gd name="connsiteY16" fmla="*/ 2080796 h 2080796"/>
              <a:gd name="connsiteX17" fmla="*/ 1395 w 8128371"/>
              <a:gd name="connsiteY17" fmla="*/ 1957588 h 2080796"/>
              <a:gd name="connsiteX18" fmla="*/ 248917 w 8128371"/>
              <a:gd name="connsiteY18" fmla="*/ 967501 h 2080796"/>
              <a:gd name="connsiteX19" fmla="*/ 250309 w 8128371"/>
              <a:gd name="connsiteY19" fmla="*/ 967501 h 2080796"/>
              <a:gd name="connsiteX20" fmla="*/ 461382 w 8128371"/>
              <a:gd name="connsiteY20" fmla="*/ 123208 h 2080796"/>
              <a:gd name="connsiteX21" fmla="*/ 619184 w 8128371"/>
              <a:gd name="connsiteY21" fmla="*/ 0 h 2080796"/>
            </a:gdLst>
            <a:ahLst/>
            <a:cxnLst/>
            <a:rect l="l" t="t" r="r" b="b"/>
            <a:pathLst>
              <a:path w="8128371" h="2080796">
                <a:moveTo>
                  <a:pt x="619184" y="0"/>
                </a:moveTo>
                <a:lnTo>
                  <a:pt x="1586117" y="0"/>
                </a:lnTo>
                <a:lnTo>
                  <a:pt x="4521654" y="0"/>
                </a:lnTo>
                <a:lnTo>
                  <a:pt x="4521654" y="1"/>
                </a:lnTo>
                <a:lnTo>
                  <a:pt x="7063845" y="1"/>
                </a:lnTo>
                <a:lnTo>
                  <a:pt x="8030778" y="1"/>
                </a:lnTo>
                <a:cubicBezTo>
                  <a:pt x="8030778" y="1"/>
                  <a:pt x="8141998" y="12322"/>
                  <a:pt x="8126976" y="123209"/>
                </a:cubicBezTo>
                <a:lnTo>
                  <a:pt x="7879454" y="1113296"/>
                </a:lnTo>
                <a:lnTo>
                  <a:pt x="7874055" y="1113296"/>
                </a:lnTo>
                <a:lnTo>
                  <a:pt x="7662982" y="1957588"/>
                </a:lnTo>
                <a:cubicBezTo>
                  <a:pt x="7662982" y="1957588"/>
                  <a:pt x="7622560" y="2068475"/>
                  <a:pt x="7505180" y="2080796"/>
                </a:cubicBezTo>
                <a:lnTo>
                  <a:pt x="6538247" y="2080796"/>
                </a:lnTo>
                <a:lnTo>
                  <a:pt x="6514575" y="2080796"/>
                </a:lnTo>
                <a:lnTo>
                  <a:pt x="6413086" y="2080796"/>
                </a:lnTo>
                <a:lnTo>
                  <a:pt x="3602710" y="2080796"/>
                </a:lnTo>
                <a:lnTo>
                  <a:pt x="1064526" y="2080796"/>
                </a:lnTo>
                <a:lnTo>
                  <a:pt x="97593" y="2080796"/>
                </a:lnTo>
                <a:cubicBezTo>
                  <a:pt x="97593" y="2080796"/>
                  <a:pt x="-13627" y="2068475"/>
                  <a:pt x="1395" y="1957588"/>
                </a:cubicBezTo>
                <a:lnTo>
                  <a:pt x="248917" y="967501"/>
                </a:lnTo>
                <a:lnTo>
                  <a:pt x="250309" y="967501"/>
                </a:lnTo>
                <a:lnTo>
                  <a:pt x="461382" y="123208"/>
                </a:lnTo>
                <a:cubicBezTo>
                  <a:pt x="461382" y="123208"/>
                  <a:pt x="501804" y="12321"/>
                  <a:pt x="619184" y="0"/>
                </a:cubicBezTo>
                <a:close/>
              </a:path>
            </a:pathLst>
          </a:custGeom>
          <a:solidFill>
            <a:schemeClr val="accent1">
              <a:alpha val="95000"/>
            </a:schemeClr>
          </a:solidFill>
          <a:ln cap="flat">
            <a:noFill/>
            <a:prstDash val="solid"/>
            <a:miter/>
          </a:ln>
          <a:effectLst/>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7396138" y="2602791"/>
            <a:ext cx="535498" cy="495372"/>
          </a:xfrm>
          <a:custGeom>
            <a:avLst/>
            <a:gdLst>
              <a:gd name="connsiteX0" fmla="*/ 56258 w 778320"/>
              <a:gd name="connsiteY0" fmla="*/ 333700 h 720001"/>
              <a:gd name="connsiteX1" fmla="*/ 56258 w 778320"/>
              <a:gd name="connsiteY1" fmla="*/ 627457 h 720001"/>
              <a:gd name="connsiteX2" fmla="*/ 66946 w 778320"/>
              <a:gd name="connsiteY2" fmla="*/ 653054 h 720001"/>
              <a:gd name="connsiteX3" fmla="*/ 92544 w 778320"/>
              <a:gd name="connsiteY3" fmla="*/ 663743 h 720001"/>
              <a:gd name="connsiteX4" fmla="*/ 685683 w 778320"/>
              <a:gd name="connsiteY4" fmla="*/ 663743 h 720001"/>
              <a:gd name="connsiteX5" fmla="*/ 711281 w 778320"/>
              <a:gd name="connsiteY5" fmla="*/ 653054 h 720001"/>
              <a:gd name="connsiteX6" fmla="*/ 721969 w 778320"/>
              <a:gd name="connsiteY6" fmla="*/ 627457 h 720001"/>
              <a:gd name="connsiteX7" fmla="*/ 721969 w 778320"/>
              <a:gd name="connsiteY7" fmla="*/ 333700 h 720001"/>
              <a:gd name="connsiteX8" fmla="*/ 92544 w 778320"/>
              <a:gd name="connsiteY8" fmla="*/ 142049 h 720001"/>
              <a:gd name="connsiteX9" fmla="*/ 56258 w 778320"/>
              <a:gd name="connsiteY9" fmla="*/ 178336 h 720001"/>
              <a:gd name="connsiteX10" fmla="*/ 56258 w 778320"/>
              <a:gd name="connsiteY10" fmla="*/ 277443 h 720001"/>
              <a:gd name="connsiteX11" fmla="*/ 721969 w 778320"/>
              <a:gd name="connsiteY11" fmla="*/ 277443 h 720001"/>
              <a:gd name="connsiteX12" fmla="*/ 721969 w 778320"/>
              <a:gd name="connsiteY12" fmla="*/ 178336 h 720001"/>
              <a:gd name="connsiteX13" fmla="*/ 685683 w 778320"/>
              <a:gd name="connsiteY13" fmla="*/ 142049 h 720001"/>
              <a:gd name="connsiteX14" fmla="*/ 561355 w 778320"/>
              <a:gd name="connsiteY14" fmla="*/ 142049 h 720001"/>
              <a:gd name="connsiteX15" fmla="*/ 561355 w 778320"/>
              <a:gd name="connsiteY15" fmla="*/ 201026 h 720001"/>
              <a:gd name="connsiteX16" fmla="*/ 533226 w 778320"/>
              <a:gd name="connsiteY16" fmla="*/ 229249 h 720001"/>
              <a:gd name="connsiteX17" fmla="*/ 505097 w 778320"/>
              <a:gd name="connsiteY17" fmla="*/ 201120 h 720001"/>
              <a:gd name="connsiteX18" fmla="*/ 505097 w 778320"/>
              <a:gd name="connsiteY18" fmla="*/ 142049 h 720001"/>
              <a:gd name="connsiteX19" fmla="*/ 273129 w 778320"/>
              <a:gd name="connsiteY19" fmla="*/ 142049 h 720001"/>
              <a:gd name="connsiteX20" fmla="*/ 273129 w 778320"/>
              <a:gd name="connsiteY20" fmla="*/ 201026 h 720001"/>
              <a:gd name="connsiteX21" fmla="*/ 245001 w 778320"/>
              <a:gd name="connsiteY21" fmla="*/ 229249 h 720001"/>
              <a:gd name="connsiteX22" fmla="*/ 216872 w 778320"/>
              <a:gd name="connsiteY22" fmla="*/ 201120 h 720001"/>
              <a:gd name="connsiteX23" fmla="*/ 216872 w 778320"/>
              <a:gd name="connsiteY23" fmla="*/ 142049 h 720001"/>
              <a:gd name="connsiteX24" fmla="*/ 245001 w 778320"/>
              <a:gd name="connsiteY24" fmla="*/ 0 h 720001"/>
              <a:gd name="connsiteX25" fmla="*/ 273129 w 778320"/>
              <a:gd name="connsiteY25" fmla="*/ 28129 h 720001"/>
              <a:gd name="connsiteX26" fmla="*/ 273129 w 778320"/>
              <a:gd name="connsiteY26" fmla="*/ 85792 h 720001"/>
              <a:gd name="connsiteX27" fmla="*/ 505097 w 778320"/>
              <a:gd name="connsiteY27" fmla="*/ 85792 h 720001"/>
              <a:gd name="connsiteX28" fmla="*/ 505097 w 778320"/>
              <a:gd name="connsiteY28" fmla="*/ 28129 h 720001"/>
              <a:gd name="connsiteX29" fmla="*/ 533226 w 778320"/>
              <a:gd name="connsiteY29" fmla="*/ 0 h 720001"/>
              <a:gd name="connsiteX30" fmla="*/ 561355 w 778320"/>
              <a:gd name="connsiteY30" fmla="*/ 28129 h 720001"/>
              <a:gd name="connsiteX31" fmla="*/ 561355 w 778320"/>
              <a:gd name="connsiteY31" fmla="*/ 85792 h 720001"/>
              <a:gd name="connsiteX32" fmla="*/ 685683 w 778320"/>
              <a:gd name="connsiteY32" fmla="*/ 85792 h 720001"/>
              <a:gd name="connsiteX33" fmla="*/ 778320 w 778320"/>
              <a:gd name="connsiteY33" fmla="*/ 178336 h 720001"/>
              <a:gd name="connsiteX34" fmla="*/ 778320 w 778320"/>
              <a:gd name="connsiteY34" fmla="*/ 627457 h 720001"/>
              <a:gd name="connsiteX35" fmla="*/ 685777 w 778320"/>
              <a:gd name="connsiteY35" fmla="*/ 720001 h 720001"/>
              <a:gd name="connsiteX36" fmla="*/ 92544 w 778320"/>
              <a:gd name="connsiteY36" fmla="*/ 720001 h 720001"/>
              <a:gd name="connsiteX37" fmla="*/ 0 w 778320"/>
              <a:gd name="connsiteY37" fmla="*/ 627457 h 720001"/>
              <a:gd name="connsiteX38" fmla="*/ 0 w 778320"/>
              <a:gd name="connsiteY38" fmla="*/ 333700 h 720001"/>
              <a:gd name="connsiteX39" fmla="*/ 0 w 778320"/>
              <a:gd name="connsiteY39" fmla="*/ 277443 h 720001"/>
              <a:gd name="connsiteX40" fmla="*/ 0 w 778320"/>
              <a:gd name="connsiteY40" fmla="*/ 178336 h 720001"/>
              <a:gd name="connsiteX41" fmla="*/ 92544 w 778320"/>
              <a:gd name="connsiteY41" fmla="*/ 85792 h 720001"/>
              <a:gd name="connsiteX42" fmla="*/ 216872 w 778320"/>
              <a:gd name="connsiteY42" fmla="*/ 85792 h 720001"/>
              <a:gd name="connsiteX43" fmla="*/ 216872 w 778320"/>
              <a:gd name="connsiteY43" fmla="*/ 28129 h 720001"/>
              <a:gd name="connsiteX44" fmla="*/ 245001 w 778320"/>
              <a:gd name="connsiteY44" fmla="*/ 0 h 720001"/>
            </a:gdLst>
            <a:ahLst/>
            <a:cxnLst/>
            <a:rect l="l" t="t" r="r" b="b"/>
            <a:pathLst>
              <a:path w="778320" h="720001">
                <a:moveTo>
                  <a:pt x="56258" y="333700"/>
                </a:moveTo>
                <a:lnTo>
                  <a:pt x="56258" y="627457"/>
                </a:lnTo>
                <a:cubicBezTo>
                  <a:pt x="56258" y="637115"/>
                  <a:pt x="60008" y="646116"/>
                  <a:pt x="66946" y="653054"/>
                </a:cubicBezTo>
                <a:cubicBezTo>
                  <a:pt x="73885" y="659899"/>
                  <a:pt x="82980" y="663743"/>
                  <a:pt x="92544" y="663743"/>
                </a:cubicBezTo>
                <a:lnTo>
                  <a:pt x="685683" y="663743"/>
                </a:lnTo>
                <a:cubicBezTo>
                  <a:pt x="695341" y="663743"/>
                  <a:pt x="704342" y="659993"/>
                  <a:pt x="711281" y="653054"/>
                </a:cubicBezTo>
                <a:cubicBezTo>
                  <a:pt x="718125" y="646116"/>
                  <a:pt x="721969" y="637021"/>
                  <a:pt x="721969" y="627457"/>
                </a:cubicBezTo>
                <a:lnTo>
                  <a:pt x="721969" y="333700"/>
                </a:lnTo>
                <a:close/>
                <a:moveTo>
                  <a:pt x="92544" y="142049"/>
                </a:moveTo>
                <a:cubicBezTo>
                  <a:pt x="72478" y="142049"/>
                  <a:pt x="56258" y="158364"/>
                  <a:pt x="56258" y="178336"/>
                </a:cubicBezTo>
                <a:lnTo>
                  <a:pt x="56258" y="277443"/>
                </a:lnTo>
                <a:lnTo>
                  <a:pt x="721969" y="277443"/>
                </a:lnTo>
                <a:lnTo>
                  <a:pt x="721969" y="178336"/>
                </a:lnTo>
                <a:cubicBezTo>
                  <a:pt x="721969" y="158270"/>
                  <a:pt x="705655" y="142049"/>
                  <a:pt x="685683" y="142049"/>
                </a:cubicBezTo>
                <a:lnTo>
                  <a:pt x="561355" y="142049"/>
                </a:lnTo>
                <a:lnTo>
                  <a:pt x="561355" y="201026"/>
                </a:lnTo>
                <a:cubicBezTo>
                  <a:pt x="561355" y="216591"/>
                  <a:pt x="548790" y="229249"/>
                  <a:pt x="533226" y="229249"/>
                </a:cubicBezTo>
                <a:cubicBezTo>
                  <a:pt x="517661" y="229249"/>
                  <a:pt x="505097" y="216685"/>
                  <a:pt x="505097" y="201120"/>
                </a:cubicBezTo>
                <a:lnTo>
                  <a:pt x="505097" y="142049"/>
                </a:lnTo>
                <a:lnTo>
                  <a:pt x="273129" y="142049"/>
                </a:lnTo>
                <a:lnTo>
                  <a:pt x="273129" y="201026"/>
                </a:lnTo>
                <a:cubicBezTo>
                  <a:pt x="273129" y="216591"/>
                  <a:pt x="260565" y="229249"/>
                  <a:pt x="245001" y="229249"/>
                </a:cubicBezTo>
                <a:cubicBezTo>
                  <a:pt x="229436" y="229249"/>
                  <a:pt x="216872" y="216685"/>
                  <a:pt x="216872" y="201120"/>
                </a:cubicBezTo>
                <a:lnTo>
                  <a:pt x="216872" y="142049"/>
                </a:lnTo>
                <a:close/>
                <a:moveTo>
                  <a:pt x="245001" y="0"/>
                </a:moveTo>
                <a:cubicBezTo>
                  <a:pt x="260565" y="0"/>
                  <a:pt x="273129" y="12564"/>
                  <a:pt x="273129" y="28129"/>
                </a:cubicBezTo>
                <a:lnTo>
                  <a:pt x="273129" y="85792"/>
                </a:lnTo>
                <a:lnTo>
                  <a:pt x="505097" y="85792"/>
                </a:lnTo>
                <a:lnTo>
                  <a:pt x="505097" y="28129"/>
                </a:lnTo>
                <a:cubicBezTo>
                  <a:pt x="505097" y="12564"/>
                  <a:pt x="517661" y="0"/>
                  <a:pt x="533226" y="0"/>
                </a:cubicBezTo>
                <a:cubicBezTo>
                  <a:pt x="548790" y="0"/>
                  <a:pt x="561355" y="12564"/>
                  <a:pt x="561355" y="28129"/>
                </a:cubicBezTo>
                <a:lnTo>
                  <a:pt x="561355" y="85792"/>
                </a:lnTo>
                <a:lnTo>
                  <a:pt x="685683" y="85792"/>
                </a:lnTo>
                <a:cubicBezTo>
                  <a:pt x="736784" y="85792"/>
                  <a:pt x="778227" y="127235"/>
                  <a:pt x="778320" y="178336"/>
                </a:cubicBezTo>
                <a:lnTo>
                  <a:pt x="778320" y="627457"/>
                </a:lnTo>
                <a:cubicBezTo>
                  <a:pt x="778320" y="678370"/>
                  <a:pt x="736690" y="720001"/>
                  <a:pt x="685777" y="720001"/>
                </a:cubicBezTo>
                <a:lnTo>
                  <a:pt x="92544" y="720001"/>
                </a:lnTo>
                <a:cubicBezTo>
                  <a:pt x="41631" y="720001"/>
                  <a:pt x="0" y="678370"/>
                  <a:pt x="0" y="627457"/>
                </a:cubicBezTo>
                <a:lnTo>
                  <a:pt x="0" y="333700"/>
                </a:lnTo>
                <a:lnTo>
                  <a:pt x="0" y="277443"/>
                </a:lnTo>
                <a:lnTo>
                  <a:pt x="0" y="178336"/>
                </a:lnTo>
                <a:cubicBezTo>
                  <a:pt x="0" y="127235"/>
                  <a:pt x="41443" y="85792"/>
                  <a:pt x="92544" y="85792"/>
                </a:cubicBezTo>
                <a:lnTo>
                  <a:pt x="216872" y="85792"/>
                </a:lnTo>
                <a:lnTo>
                  <a:pt x="216872" y="28129"/>
                </a:lnTo>
                <a:cubicBezTo>
                  <a:pt x="216872" y="12564"/>
                  <a:pt x="229436" y="0"/>
                  <a:pt x="245001" y="0"/>
                </a:cubicBez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8840341" y="2616067"/>
            <a:ext cx="535498" cy="468820"/>
          </a:xfrm>
          <a:custGeom>
            <a:avLst/>
            <a:gdLst>
              <a:gd name="connsiteX0" fmla="*/ 411292 w 822400"/>
              <a:gd name="connsiteY0" fmla="*/ 234366 h 720000"/>
              <a:gd name="connsiteX1" fmla="*/ 285658 w 822400"/>
              <a:gd name="connsiteY1" fmla="*/ 360000 h 720000"/>
              <a:gd name="connsiteX2" fmla="*/ 411292 w 822400"/>
              <a:gd name="connsiteY2" fmla="*/ 485635 h 720000"/>
              <a:gd name="connsiteX3" fmla="*/ 536927 w 822400"/>
              <a:gd name="connsiteY3" fmla="*/ 360000 h 720000"/>
              <a:gd name="connsiteX4" fmla="*/ 411292 w 822400"/>
              <a:gd name="connsiteY4" fmla="*/ 234366 h 720000"/>
              <a:gd name="connsiteX5" fmla="*/ 411292 w 822400"/>
              <a:gd name="connsiteY5" fmla="*/ 178938 h 720000"/>
              <a:gd name="connsiteX6" fmla="*/ 592354 w 822400"/>
              <a:gd name="connsiteY6" fmla="*/ 360000 h 720000"/>
              <a:gd name="connsiteX7" fmla="*/ 411292 w 822400"/>
              <a:gd name="connsiteY7" fmla="*/ 541063 h 720000"/>
              <a:gd name="connsiteX8" fmla="*/ 230230 w 822400"/>
              <a:gd name="connsiteY8" fmla="*/ 360000 h 720000"/>
              <a:gd name="connsiteX9" fmla="*/ 411292 w 822400"/>
              <a:gd name="connsiteY9" fmla="*/ 178938 h 720000"/>
              <a:gd name="connsiteX10" fmla="*/ 235403 w 822400"/>
              <a:gd name="connsiteY10" fmla="*/ 55427 h 720000"/>
              <a:gd name="connsiteX11" fmla="*/ 59514 w 822400"/>
              <a:gd name="connsiteY11" fmla="*/ 360000 h 720000"/>
              <a:gd name="connsiteX12" fmla="*/ 235403 w 822400"/>
              <a:gd name="connsiteY12" fmla="*/ 664573 h 720000"/>
              <a:gd name="connsiteX13" fmla="*/ 587089 w 822400"/>
              <a:gd name="connsiteY13" fmla="*/ 664573 h 720000"/>
              <a:gd name="connsiteX14" fmla="*/ 762978 w 822400"/>
              <a:gd name="connsiteY14" fmla="*/ 360000 h 720000"/>
              <a:gd name="connsiteX15" fmla="*/ 587089 w 822400"/>
              <a:gd name="connsiteY15" fmla="*/ 55427 h 720000"/>
              <a:gd name="connsiteX16" fmla="*/ 219883 w 822400"/>
              <a:gd name="connsiteY16" fmla="*/ 0 h 720000"/>
              <a:gd name="connsiteX17" fmla="*/ 602516 w 822400"/>
              <a:gd name="connsiteY17" fmla="*/ 0 h 720000"/>
              <a:gd name="connsiteX18" fmla="*/ 627274 w 822400"/>
              <a:gd name="connsiteY18" fmla="*/ 14319 h 720000"/>
              <a:gd name="connsiteX19" fmla="*/ 818590 w 822400"/>
              <a:gd name="connsiteY19" fmla="*/ 345682 h 720000"/>
              <a:gd name="connsiteX20" fmla="*/ 818590 w 822400"/>
              <a:gd name="connsiteY20" fmla="*/ 374319 h 720000"/>
              <a:gd name="connsiteX21" fmla="*/ 627366 w 822400"/>
              <a:gd name="connsiteY21" fmla="*/ 705682 h 720000"/>
              <a:gd name="connsiteX22" fmla="*/ 602608 w 822400"/>
              <a:gd name="connsiteY22" fmla="*/ 720000 h 720000"/>
              <a:gd name="connsiteX23" fmla="*/ 219976 w 822400"/>
              <a:gd name="connsiteY23" fmla="*/ 720000 h 720000"/>
              <a:gd name="connsiteX24" fmla="*/ 195218 w 822400"/>
              <a:gd name="connsiteY24" fmla="*/ 705682 h 720000"/>
              <a:gd name="connsiteX25" fmla="*/ 3810 w 822400"/>
              <a:gd name="connsiteY25" fmla="*/ 374319 h 720000"/>
              <a:gd name="connsiteX26" fmla="*/ 3810 w 822400"/>
              <a:gd name="connsiteY26" fmla="*/ 345682 h 720000"/>
              <a:gd name="connsiteX27" fmla="*/ 195126 w 822400"/>
              <a:gd name="connsiteY27" fmla="*/ 14319 h 720000"/>
              <a:gd name="connsiteX28" fmla="*/ 219883 w 822400"/>
              <a:gd name="connsiteY28" fmla="*/ 0 h 720000"/>
            </a:gdLst>
            <a:ahLst/>
            <a:cxnLst/>
            <a:rect l="l" t="t" r="r" b="b"/>
            <a:pathLst>
              <a:path w="822400" h="720000">
                <a:moveTo>
                  <a:pt x="411292" y="234366"/>
                </a:moveTo>
                <a:cubicBezTo>
                  <a:pt x="342008" y="234366"/>
                  <a:pt x="285658" y="290716"/>
                  <a:pt x="285658" y="360000"/>
                </a:cubicBezTo>
                <a:cubicBezTo>
                  <a:pt x="285658" y="429284"/>
                  <a:pt x="342008" y="485635"/>
                  <a:pt x="411292" y="485635"/>
                </a:cubicBezTo>
                <a:cubicBezTo>
                  <a:pt x="480576" y="485635"/>
                  <a:pt x="536927" y="429284"/>
                  <a:pt x="536927" y="360000"/>
                </a:cubicBezTo>
                <a:cubicBezTo>
                  <a:pt x="536927" y="290716"/>
                  <a:pt x="480576" y="234366"/>
                  <a:pt x="411292" y="234366"/>
                </a:cubicBezTo>
                <a:close/>
                <a:moveTo>
                  <a:pt x="411292" y="178938"/>
                </a:moveTo>
                <a:cubicBezTo>
                  <a:pt x="511153" y="178938"/>
                  <a:pt x="592354" y="260139"/>
                  <a:pt x="592354" y="360000"/>
                </a:cubicBezTo>
                <a:cubicBezTo>
                  <a:pt x="592354" y="459861"/>
                  <a:pt x="511153" y="541063"/>
                  <a:pt x="411292" y="541063"/>
                </a:cubicBezTo>
                <a:cubicBezTo>
                  <a:pt x="311431" y="541063"/>
                  <a:pt x="230230" y="459861"/>
                  <a:pt x="230230" y="360000"/>
                </a:cubicBezTo>
                <a:cubicBezTo>
                  <a:pt x="230230" y="260139"/>
                  <a:pt x="311431" y="178938"/>
                  <a:pt x="411292" y="178938"/>
                </a:cubicBezTo>
                <a:close/>
                <a:moveTo>
                  <a:pt x="235403" y="55427"/>
                </a:moveTo>
                <a:lnTo>
                  <a:pt x="59514" y="360000"/>
                </a:lnTo>
                <a:lnTo>
                  <a:pt x="235403" y="664573"/>
                </a:lnTo>
                <a:lnTo>
                  <a:pt x="587089" y="664573"/>
                </a:lnTo>
                <a:lnTo>
                  <a:pt x="762978" y="360000"/>
                </a:lnTo>
                <a:lnTo>
                  <a:pt x="587089" y="55427"/>
                </a:lnTo>
                <a:close/>
                <a:moveTo>
                  <a:pt x="219883" y="0"/>
                </a:moveTo>
                <a:lnTo>
                  <a:pt x="602516" y="0"/>
                </a:lnTo>
                <a:cubicBezTo>
                  <a:pt x="612678" y="0"/>
                  <a:pt x="622193" y="5450"/>
                  <a:pt x="627274" y="14319"/>
                </a:cubicBezTo>
                <a:lnTo>
                  <a:pt x="818590" y="345682"/>
                </a:lnTo>
                <a:cubicBezTo>
                  <a:pt x="823671" y="354550"/>
                  <a:pt x="823671" y="365451"/>
                  <a:pt x="818590" y="374319"/>
                </a:cubicBezTo>
                <a:lnTo>
                  <a:pt x="627366" y="705682"/>
                </a:lnTo>
                <a:cubicBezTo>
                  <a:pt x="622285" y="714550"/>
                  <a:pt x="612770" y="720000"/>
                  <a:pt x="602608" y="720000"/>
                </a:cubicBezTo>
                <a:lnTo>
                  <a:pt x="219976" y="720000"/>
                </a:lnTo>
                <a:cubicBezTo>
                  <a:pt x="209814" y="720000"/>
                  <a:pt x="200299" y="714550"/>
                  <a:pt x="195218" y="705682"/>
                </a:cubicBezTo>
                <a:lnTo>
                  <a:pt x="3810" y="374319"/>
                </a:lnTo>
                <a:cubicBezTo>
                  <a:pt x="-1271" y="365543"/>
                  <a:pt x="-1271" y="354550"/>
                  <a:pt x="3810" y="345682"/>
                </a:cubicBezTo>
                <a:lnTo>
                  <a:pt x="195126" y="14319"/>
                </a:lnTo>
                <a:cubicBezTo>
                  <a:pt x="200207" y="5450"/>
                  <a:pt x="209721" y="0"/>
                  <a:pt x="219883" y="0"/>
                </a:cubicBez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10284544" y="2591366"/>
            <a:ext cx="535498" cy="518222"/>
          </a:xfrm>
          <a:custGeom>
            <a:avLst/>
            <a:gdLst>
              <a:gd name="connsiteX0" fmla="*/ 695958 w 1660735"/>
              <a:gd name="connsiteY0" fmla="*/ 752512 h 1607157"/>
              <a:gd name="connsiteX1" fmla="*/ 376349 w 1660735"/>
              <a:gd name="connsiteY1" fmla="*/ 752512 h 1607157"/>
              <a:gd name="connsiteX2" fmla="*/ 110505 w 1660735"/>
              <a:gd name="connsiteY2" fmla="*/ 642007 h 1607157"/>
              <a:gd name="connsiteX3" fmla="*/ 0 w 1660735"/>
              <a:gd name="connsiteY3" fmla="*/ 376349 h 1607157"/>
              <a:gd name="connsiteX4" fmla="*/ 110505 w 1660735"/>
              <a:gd name="connsiteY4" fmla="*/ 110505 h 1607157"/>
              <a:gd name="connsiteX5" fmla="*/ 376349 w 1660735"/>
              <a:gd name="connsiteY5" fmla="*/ 0 h 1607157"/>
              <a:gd name="connsiteX6" fmla="*/ 642193 w 1660735"/>
              <a:gd name="connsiteY6" fmla="*/ 110505 h 1607157"/>
              <a:gd name="connsiteX7" fmla="*/ 752698 w 1660735"/>
              <a:gd name="connsiteY7" fmla="*/ 376349 h 1607157"/>
              <a:gd name="connsiteX8" fmla="*/ 752698 w 1660735"/>
              <a:gd name="connsiteY8" fmla="*/ 695958 h 1607157"/>
              <a:gd name="connsiteX9" fmla="*/ 695958 w 1660735"/>
              <a:gd name="connsiteY9" fmla="*/ 752512 h 1607157"/>
              <a:gd name="connsiteX10" fmla="*/ 376349 w 1660735"/>
              <a:gd name="connsiteY10" fmla="*/ 111621 h 1607157"/>
              <a:gd name="connsiteX11" fmla="*/ 111621 w 1660735"/>
              <a:gd name="connsiteY11" fmla="*/ 376349 h 1607157"/>
              <a:gd name="connsiteX12" fmla="*/ 376349 w 1660735"/>
              <a:gd name="connsiteY12" fmla="*/ 641077 h 1607157"/>
              <a:gd name="connsiteX13" fmla="*/ 641077 w 1660735"/>
              <a:gd name="connsiteY13" fmla="*/ 641077 h 1607157"/>
              <a:gd name="connsiteX14" fmla="*/ 641077 w 1660735"/>
              <a:gd name="connsiteY14" fmla="*/ 376349 h 1607157"/>
              <a:gd name="connsiteX15" fmla="*/ 376349 w 1660735"/>
              <a:gd name="connsiteY15" fmla="*/ 111621 h 1607157"/>
              <a:gd name="connsiteX16" fmla="*/ 1284201 w 1660735"/>
              <a:gd name="connsiteY16" fmla="*/ 752512 h 1607157"/>
              <a:gd name="connsiteX17" fmla="*/ 964592 w 1660735"/>
              <a:gd name="connsiteY17" fmla="*/ 752512 h 1607157"/>
              <a:gd name="connsiteX18" fmla="*/ 908038 w 1660735"/>
              <a:gd name="connsiteY18" fmla="*/ 695958 h 1607157"/>
              <a:gd name="connsiteX19" fmla="*/ 908038 w 1660735"/>
              <a:gd name="connsiteY19" fmla="*/ 376349 h 1607157"/>
              <a:gd name="connsiteX20" fmla="*/ 1018543 w 1660735"/>
              <a:gd name="connsiteY20" fmla="*/ 110505 h 1607157"/>
              <a:gd name="connsiteX21" fmla="*/ 1284387 w 1660735"/>
              <a:gd name="connsiteY21" fmla="*/ 0 h 1607157"/>
              <a:gd name="connsiteX22" fmla="*/ 1550231 w 1660735"/>
              <a:gd name="connsiteY22" fmla="*/ 110505 h 1607157"/>
              <a:gd name="connsiteX23" fmla="*/ 1660736 w 1660735"/>
              <a:gd name="connsiteY23" fmla="*/ 376349 h 1607157"/>
              <a:gd name="connsiteX24" fmla="*/ 1550231 w 1660735"/>
              <a:gd name="connsiteY24" fmla="*/ 642193 h 1607157"/>
              <a:gd name="connsiteX25" fmla="*/ 1284201 w 1660735"/>
              <a:gd name="connsiteY25" fmla="*/ 752512 h 1607157"/>
              <a:gd name="connsiteX26" fmla="*/ 1019659 w 1660735"/>
              <a:gd name="connsiteY26" fmla="*/ 640891 h 1607157"/>
              <a:gd name="connsiteX27" fmla="*/ 1284387 w 1660735"/>
              <a:gd name="connsiteY27" fmla="*/ 640891 h 1607157"/>
              <a:gd name="connsiteX28" fmla="*/ 1549115 w 1660735"/>
              <a:gd name="connsiteY28" fmla="*/ 376163 h 1607157"/>
              <a:gd name="connsiteX29" fmla="*/ 1284387 w 1660735"/>
              <a:gd name="connsiteY29" fmla="*/ 111435 h 1607157"/>
              <a:gd name="connsiteX30" fmla="*/ 1019659 w 1660735"/>
              <a:gd name="connsiteY30" fmla="*/ 376163 h 1607157"/>
              <a:gd name="connsiteX31" fmla="*/ 1019659 w 1660735"/>
              <a:gd name="connsiteY31" fmla="*/ 640891 h 1607157"/>
              <a:gd name="connsiteX32" fmla="*/ 376349 w 1660735"/>
              <a:gd name="connsiteY32" fmla="*/ 1607158 h 1607157"/>
              <a:gd name="connsiteX33" fmla="*/ 110505 w 1660735"/>
              <a:gd name="connsiteY33" fmla="*/ 1496653 h 1607157"/>
              <a:gd name="connsiteX34" fmla="*/ 0 w 1660735"/>
              <a:gd name="connsiteY34" fmla="*/ 1230809 h 1607157"/>
              <a:gd name="connsiteX35" fmla="*/ 110505 w 1660735"/>
              <a:gd name="connsiteY35" fmla="*/ 964964 h 1607157"/>
              <a:gd name="connsiteX36" fmla="*/ 376349 w 1660735"/>
              <a:gd name="connsiteY36" fmla="*/ 854459 h 1607157"/>
              <a:gd name="connsiteX37" fmla="*/ 695958 w 1660735"/>
              <a:gd name="connsiteY37" fmla="*/ 854459 h 1607157"/>
              <a:gd name="connsiteX38" fmla="*/ 752512 w 1660735"/>
              <a:gd name="connsiteY38" fmla="*/ 911014 h 1607157"/>
              <a:gd name="connsiteX39" fmla="*/ 752512 w 1660735"/>
              <a:gd name="connsiteY39" fmla="*/ 1230623 h 1607157"/>
              <a:gd name="connsiteX40" fmla="*/ 642007 w 1660735"/>
              <a:gd name="connsiteY40" fmla="*/ 1496467 h 1607157"/>
              <a:gd name="connsiteX41" fmla="*/ 376349 w 1660735"/>
              <a:gd name="connsiteY41" fmla="*/ 1607158 h 1607157"/>
              <a:gd name="connsiteX42" fmla="*/ 376349 w 1660735"/>
              <a:gd name="connsiteY42" fmla="*/ 966267 h 1607157"/>
              <a:gd name="connsiteX43" fmla="*/ 111621 w 1660735"/>
              <a:gd name="connsiteY43" fmla="*/ 1230809 h 1607157"/>
              <a:gd name="connsiteX44" fmla="*/ 376349 w 1660735"/>
              <a:gd name="connsiteY44" fmla="*/ 1495537 h 1607157"/>
              <a:gd name="connsiteX45" fmla="*/ 641077 w 1660735"/>
              <a:gd name="connsiteY45" fmla="*/ 1230809 h 1607157"/>
              <a:gd name="connsiteX46" fmla="*/ 641077 w 1660735"/>
              <a:gd name="connsiteY46" fmla="*/ 966267 h 1607157"/>
              <a:gd name="connsiteX47" fmla="*/ 376349 w 1660735"/>
              <a:gd name="connsiteY47" fmla="*/ 966267 h 1607157"/>
              <a:gd name="connsiteX48" fmla="*/ 1284201 w 1660735"/>
              <a:gd name="connsiteY48" fmla="*/ 1607158 h 1607157"/>
              <a:gd name="connsiteX49" fmla="*/ 1018357 w 1660735"/>
              <a:gd name="connsiteY49" fmla="*/ 1496653 h 1607157"/>
              <a:gd name="connsiteX50" fmla="*/ 907852 w 1660735"/>
              <a:gd name="connsiteY50" fmla="*/ 1230809 h 1607157"/>
              <a:gd name="connsiteX51" fmla="*/ 907852 w 1660735"/>
              <a:gd name="connsiteY51" fmla="*/ 911200 h 1607157"/>
              <a:gd name="connsiteX52" fmla="*/ 964406 w 1660735"/>
              <a:gd name="connsiteY52" fmla="*/ 854646 h 1607157"/>
              <a:gd name="connsiteX53" fmla="*/ 1284015 w 1660735"/>
              <a:gd name="connsiteY53" fmla="*/ 854646 h 1607157"/>
              <a:gd name="connsiteX54" fmla="*/ 1549859 w 1660735"/>
              <a:gd name="connsiteY54" fmla="*/ 965150 h 1607157"/>
              <a:gd name="connsiteX55" fmla="*/ 1660364 w 1660735"/>
              <a:gd name="connsiteY55" fmla="*/ 1230995 h 1607157"/>
              <a:gd name="connsiteX56" fmla="*/ 1550045 w 1660735"/>
              <a:gd name="connsiteY56" fmla="*/ 1496653 h 1607157"/>
              <a:gd name="connsiteX57" fmla="*/ 1284201 w 1660735"/>
              <a:gd name="connsiteY57" fmla="*/ 1607158 h 1607157"/>
              <a:gd name="connsiteX58" fmla="*/ 1019659 w 1660735"/>
              <a:gd name="connsiteY58" fmla="*/ 966267 h 1607157"/>
              <a:gd name="connsiteX59" fmla="*/ 1019659 w 1660735"/>
              <a:gd name="connsiteY59" fmla="*/ 1230995 h 1607157"/>
              <a:gd name="connsiteX60" fmla="*/ 1284387 w 1660735"/>
              <a:gd name="connsiteY60" fmla="*/ 1495723 h 1607157"/>
              <a:gd name="connsiteX61" fmla="*/ 1549115 w 1660735"/>
              <a:gd name="connsiteY61" fmla="*/ 1230995 h 1607157"/>
              <a:gd name="connsiteX62" fmla="*/ 1284387 w 1660735"/>
              <a:gd name="connsiteY62" fmla="*/ 966267 h 1607157"/>
              <a:gd name="connsiteX63" fmla="*/ 1019659 w 1660735"/>
              <a:gd name="connsiteY63" fmla="*/ 966267 h 1607157"/>
            </a:gdLst>
            <a:ahLst/>
            <a:cxnLst/>
            <a:rect l="l" t="t" r="r" b="b"/>
            <a:pathLst>
              <a:path w="1660735" h="1607157">
                <a:moveTo>
                  <a:pt x="695958" y="752512"/>
                </a:moveTo>
                <a:lnTo>
                  <a:pt x="376349" y="752512"/>
                </a:lnTo>
                <a:cubicBezTo>
                  <a:pt x="276262" y="752512"/>
                  <a:pt x="181756" y="713259"/>
                  <a:pt x="110505" y="642007"/>
                </a:cubicBezTo>
                <a:cubicBezTo>
                  <a:pt x="39253" y="570756"/>
                  <a:pt x="0" y="476436"/>
                  <a:pt x="0" y="376349"/>
                </a:cubicBezTo>
                <a:cubicBezTo>
                  <a:pt x="0" y="276262"/>
                  <a:pt x="39253" y="181756"/>
                  <a:pt x="110505" y="110505"/>
                </a:cubicBezTo>
                <a:cubicBezTo>
                  <a:pt x="181756" y="39253"/>
                  <a:pt x="276076" y="0"/>
                  <a:pt x="376349" y="0"/>
                </a:cubicBezTo>
                <a:cubicBezTo>
                  <a:pt x="476436" y="0"/>
                  <a:pt x="570942" y="39253"/>
                  <a:pt x="642193" y="110505"/>
                </a:cubicBezTo>
                <a:cubicBezTo>
                  <a:pt x="713445" y="181756"/>
                  <a:pt x="752698" y="276076"/>
                  <a:pt x="752698" y="376349"/>
                </a:cubicBezTo>
                <a:lnTo>
                  <a:pt x="752698" y="695958"/>
                </a:lnTo>
                <a:cubicBezTo>
                  <a:pt x="752512" y="727211"/>
                  <a:pt x="727211" y="752512"/>
                  <a:pt x="695958" y="752512"/>
                </a:cubicBezTo>
                <a:close/>
                <a:moveTo>
                  <a:pt x="376349" y="111621"/>
                </a:moveTo>
                <a:cubicBezTo>
                  <a:pt x="230498" y="111621"/>
                  <a:pt x="111621" y="230312"/>
                  <a:pt x="111621" y="376349"/>
                </a:cubicBezTo>
                <a:cubicBezTo>
                  <a:pt x="111621" y="522201"/>
                  <a:pt x="230312" y="641077"/>
                  <a:pt x="376349" y="641077"/>
                </a:cubicBezTo>
                <a:lnTo>
                  <a:pt x="641077" y="641077"/>
                </a:lnTo>
                <a:lnTo>
                  <a:pt x="641077" y="376349"/>
                </a:lnTo>
                <a:cubicBezTo>
                  <a:pt x="640891" y="230312"/>
                  <a:pt x="522201" y="111621"/>
                  <a:pt x="376349" y="111621"/>
                </a:cubicBezTo>
                <a:close/>
                <a:moveTo>
                  <a:pt x="1284201" y="752512"/>
                </a:moveTo>
                <a:lnTo>
                  <a:pt x="964592" y="752512"/>
                </a:lnTo>
                <a:cubicBezTo>
                  <a:pt x="933338" y="752512"/>
                  <a:pt x="908038" y="727025"/>
                  <a:pt x="908038" y="695958"/>
                </a:cubicBezTo>
                <a:lnTo>
                  <a:pt x="908038" y="376349"/>
                </a:lnTo>
                <a:cubicBezTo>
                  <a:pt x="908038" y="276262"/>
                  <a:pt x="947291" y="181756"/>
                  <a:pt x="1018543" y="110505"/>
                </a:cubicBezTo>
                <a:cubicBezTo>
                  <a:pt x="1089794" y="39253"/>
                  <a:pt x="1184114" y="0"/>
                  <a:pt x="1284387" y="0"/>
                </a:cubicBezTo>
                <a:cubicBezTo>
                  <a:pt x="1384660" y="0"/>
                  <a:pt x="1478980" y="39253"/>
                  <a:pt x="1550231" y="110505"/>
                </a:cubicBezTo>
                <a:cubicBezTo>
                  <a:pt x="1621482" y="181756"/>
                  <a:pt x="1660736" y="276076"/>
                  <a:pt x="1660736" y="376349"/>
                </a:cubicBezTo>
                <a:cubicBezTo>
                  <a:pt x="1660736" y="476622"/>
                  <a:pt x="1621482" y="570942"/>
                  <a:pt x="1550231" y="642193"/>
                </a:cubicBezTo>
                <a:cubicBezTo>
                  <a:pt x="1478794" y="713259"/>
                  <a:pt x="1384288" y="752512"/>
                  <a:pt x="1284201" y="752512"/>
                </a:cubicBezTo>
                <a:close/>
                <a:moveTo>
                  <a:pt x="1019659" y="640891"/>
                </a:moveTo>
                <a:lnTo>
                  <a:pt x="1284387" y="640891"/>
                </a:lnTo>
                <a:cubicBezTo>
                  <a:pt x="1430238" y="640891"/>
                  <a:pt x="1549115" y="522201"/>
                  <a:pt x="1549115" y="376163"/>
                </a:cubicBezTo>
                <a:cubicBezTo>
                  <a:pt x="1549115" y="230312"/>
                  <a:pt x="1430424" y="111435"/>
                  <a:pt x="1284387" y="111435"/>
                </a:cubicBezTo>
                <a:cubicBezTo>
                  <a:pt x="1138349" y="111435"/>
                  <a:pt x="1019659" y="230125"/>
                  <a:pt x="1019659" y="376163"/>
                </a:cubicBezTo>
                <a:lnTo>
                  <a:pt x="1019659" y="640891"/>
                </a:lnTo>
                <a:close/>
                <a:moveTo>
                  <a:pt x="376349" y="1607158"/>
                </a:moveTo>
                <a:cubicBezTo>
                  <a:pt x="276262" y="1607158"/>
                  <a:pt x="181756" y="1567904"/>
                  <a:pt x="110505" y="1496653"/>
                </a:cubicBezTo>
                <a:cubicBezTo>
                  <a:pt x="39253" y="1425401"/>
                  <a:pt x="0" y="1330896"/>
                  <a:pt x="0" y="1230809"/>
                </a:cubicBezTo>
                <a:cubicBezTo>
                  <a:pt x="0" y="1130722"/>
                  <a:pt x="39253" y="1036216"/>
                  <a:pt x="110505" y="964964"/>
                </a:cubicBezTo>
                <a:cubicBezTo>
                  <a:pt x="181756" y="893713"/>
                  <a:pt x="276076" y="854459"/>
                  <a:pt x="376349" y="854459"/>
                </a:cubicBezTo>
                <a:lnTo>
                  <a:pt x="695958" y="854459"/>
                </a:lnTo>
                <a:cubicBezTo>
                  <a:pt x="727211" y="854459"/>
                  <a:pt x="752512" y="879760"/>
                  <a:pt x="752512" y="911014"/>
                </a:cubicBezTo>
                <a:lnTo>
                  <a:pt x="752512" y="1230623"/>
                </a:lnTo>
                <a:cubicBezTo>
                  <a:pt x="752512" y="1330709"/>
                  <a:pt x="713259" y="1425215"/>
                  <a:pt x="642007" y="1496467"/>
                </a:cubicBezTo>
                <a:cubicBezTo>
                  <a:pt x="570756" y="1567718"/>
                  <a:pt x="476436" y="1607158"/>
                  <a:pt x="376349" y="1607158"/>
                </a:cubicBezTo>
                <a:close/>
                <a:moveTo>
                  <a:pt x="376349" y="966267"/>
                </a:moveTo>
                <a:cubicBezTo>
                  <a:pt x="230312" y="966267"/>
                  <a:pt x="111621" y="1084957"/>
                  <a:pt x="111621" y="1230809"/>
                </a:cubicBezTo>
                <a:cubicBezTo>
                  <a:pt x="111621" y="1376660"/>
                  <a:pt x="230312" y="1495537"/>
                  <a:pt x="376349" y="1495537"/>
                </a:cubicBezTo>
                <a:cubicBezTo>
                  <a:pt x="522201" y="1495537"/>
                  <a:pt x="641077" y="1376846"/>
                  <a:pt x="641077" y="1230809"/>
                </a:cubicBezTo>
                <a:lnTo>
                  <a:pt x="641077" y="966267"/>
                </a:lnTo>
                <a:lnTo>
                  <a:pt x="376349" y="966267"/>
                </a:lnTo>
                <a:close/>
                <a:moveTo>
                  <a:pt x="1284201" y="1607158"/>
                </a:moveTo>
                <a:cubicBezTo>
                  <a:pt x="1184114" y="1607158"/>
                  <a:pt x="1089608" y="1567904"/>
                  <a:pt x="1018357" y="1496653"/>
                </a:cubicBezTo>
                <a:cubicBezTo>
                  <a:pt x="947105" y="1425401"/>
                  <a:pt x="907852" y="1331082"/>
                  <a:pt x="907852" y="1230809"/>
                </a:cubicBezTo>
                <a:lnTo>
                  <a:pt x="907852" y="911200"/>
                </a:lnTo>
                <a:cubicBezTo>
                  <a:pt x="907852" y="879946"/>
                  <a:pt x="933152" y="854646"/>
                  <a:pt x="964406" y="854646"/>
                </a:cubicBezTo>
                <a:lnTo>
                  <a:pt x="1284015" y="854646"/>
                </a:lnTo>
                <a:cubicBezTo>
                  <a:pt x="1384102" y="854646"/>
                  <a:pt x="1478607" y="893899"/>
                  <a:pt x="1549859" y="965150"/>
                </a:cubicBezTo>
                <a:cubicBezTo>
                  <a:pt x="1621110" y="1036402"/>
                  <a:pt x="1660364" y="1130722"/>
                  <a:pt x="1660364" y="1230995"/>
                </a:cubicBezTo>
                <a:cubicBezTo>
                  <a:pt x="1660364" y="1331268"/>
                  <a:pt x="1621296" y="1425401"/>
                  <a:pt x="1550045" y="1496653"/>
                </a:cubicBezTo>
                <a:cubicBezTo>
                  <a:pt x="1478794" y="1567904"/>
                  <a:pt x="1384288" y="1607158"/>
                  <a:pt x="1284201" y="1607158"/>
                </a:cubicBezTo>
                <a:close/>
                <a:moveTo>
                  <a:pt x="1019659" y="966267"/>
                </a:moveTo>
                <a:lnTo>
                  <a:pt x="1019659" y="1230995"/>
                </a:lnTo>
                <a:cubicBezTo>
                  <a:pt x="1019659" y="1376846"/>
                  <a:pt x="1138349" y="1495723"/>
                  <a:pt x="1284387" y="1495723"/>
                </a:cubicBezTo>
                <a:cubicBezTo>
                  <a:pt x="1430424" y="1495723"/>
                  <a:pt x="1549115" y="1377032"/>
                  <a:pt x="1549115" y="1230995"/>
                </a:cubicBezTo>
                <a:cubicBezTo>
                  <a:pt x="1549115" y="1084957"/>
                  <a:pt x="1430424" y="966267"/>
                  <a:pt x="1284387" y="966267"/>
                </a:cubicBezTo>
                <a:lnTo>
                  <a:pt x="1019659" y="966267"/>
                </a:ln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6026785" y="4220845"/>
            <a:ext cx="5695950" cy="1595755"/>
          </a:xfrm>
          <a:prstGeom prst="rect">
            <a:avLst/>
          </a:prstGeom>
          <a:noFill/>
          <a:ln>
            <a:noFill/>
          </a:ln>
        </p:spPr>
        <p:txBody>
          <a:bodyPr vert="horz" wrap="square" lIns="0" tIns="0" rIns="0" bIns="0" rtlCol="0" anchor="t"/>
          <a:lstStyle/>
          <a:p>
            <a:pPr algn="l">
              <a:lnSpc>
                <a:spcPct val="150000"/>
              </a:lnSpc>
            </a:pPr>
            <a:r>
              <a:rPr kumimoji="1" lang="en-US" altLang="zh-CN">
                <a:ln w="12700">
                  <a:noFill/>
                </a:ln>
                <a:solidFill>
                  <a:srgbClr val="FFFFFF">
                    <a:alpha val="100000"/>
                  </a:srgbClr>
                </a:solidFill>
                <a:latin typeface="Source Han Sans" panose="020B0500000000000000" charset="-122"/>
                <a:ea typeface="Source Han Sans" panose="020B0500000000000000" charset="-122"/>
                <a:cs typeface="Source Han Sans" panose="020B0500000000000000" charset="-122"/>
              </a:rPr>
              <a:t>翻译目的论的提出深化了翻译研究，使学者能够更加全面地理解和解释翻译现象。它为翻译研究提供了新的理论框架和研究方法，推动了翻译学的学科建设</a:t>
            </a:r>
            <a:r>
              <a:rPr kumimoji="1" lang="en-US" altLang="zh-CN" sz="1400">
                <a:ln w="12700">
                  <a:noFill/>
                </a:ln>
                <a:solidFill>
                  <a:srgbClr val="FFFFFF">
                    <a:alpha val="100000"/>
                  </a:srgbClr>
                </a:solidFill>
                <a:latin typeface="Source Han Sans" panose="020B0500000000000000" charset="-122"/>
                <a:ea typeface="Source Han Sans" panose="020B0500000000000000" charset="-122"/>
                <a:cs typeface="Source Han Sans" panose="020B0500000000000000" charset="-122"/>
              </a:rPr>
              <a:t>。</a:t>
            </a:r>
            <a:endParaRPr kumimoji="1" lang="zh-CN" altLang="en-US"/>
          </a:p>
        </p:txBody>
      </p:sp>
      <p:sp>
        <p:nvSpPr>
          <p:cNvPr id="13" name="标题 1"/>
          <p:cNvSpPr txBox="1"/>
          <p:nvPr/>
        </p:nvSpPr>
        <p:spPr>
          <a:xfrm>
            <a:off x="446049" y="416700"/>
            <a:ext cx="4680000" cy="612000"/>
          </a:xfrm>
          <a:prstGeom prst="rect">
            <a:avLst/>
          </a:prstGeom>
          <a:gradFill>
            <a:gsLst>
              <a:gs pos="0">
                <a:schemeClr val="accent1">
                  <a:lumMod val="20000"/>
                  <a:lumOff val="80000"/>
                </a:schemeClr>
              </a:gs>
              <a:gs pos="10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nvSpPr>
        <p:spPr>
          <a:xfrm>
            <a:off x="660400" y="488700"/>
            <a:ext cx="10858500" cy="468000"/>
          </a:xfrm>
          <a:prstGeom prst="rect">
            <a:avLst/>
          </a:prstGeom>
          <a:noFill/>
          <a:ln>
            <a:noFill/>
          </a:ln>
        </p:spPr>
        <p:txBody>
          <a:bodyPr vert="horz" wrap="square" lIns="0" tIns="0" rIns="0" bIns="0" rtlCol="0" anchor="ctr"/>
          <a:lstStyle/>
          <a:p>
            <a:pPr algn="l">
              <a:lnSpc>
                <a:spcPct val="110000"/>
              </a:lnSpc>
            </a:pPr>
            <a:r>
              <a:rPr kumimoji="1" lang="en-US" altLang="zh-CN" sz="3200">
                <a:ln w="12700">
                  <a:noFill/>
                </a:ln>
                <a:solidFill>
                  <a:srgbClr val="262626">
                    <a:alpha val="100000"/>
                  </a:srgbClr>
                </a:solidFill>
                <a:latin typeface="Source Han Sans CN Bold" panose="020B0800000000000000" charset="-122"/>
                <a:ea typeface="Source Han Sans CN Bold" panose="020B0800000000000000" charset="-122"/>
                <a:cs typeface="Source Han Sans CN Bold" panose="020B0800000000000000" charset="-122"/>
              </a:rPr>
              <a:t>翻译研究的深化</a:t>
            </a:r>
            <a:endParaRPr kumimoji="1"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alpha val="100000"/>
            </a:schemeClr>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pic>
        <p:nvPicPr>
          <p:cNvPr id="3" name="图片 2"/>
          <p:cNvPicPr>
            <a:picLocks noChangeAspect="1"/>
          </p:cNvPicPr>
          <p:nvPr/>
        </p:nvPicPr>
        <p:blipFill>
          <a:blip r:embed="rId3" cstate="screen">
            <a:alphaModFix/>
            <a:extLst>
              <a:ext uri="{28A0092B-C50C-407E-A947-70E740481C1C}">
                <a14:useLocalDpi xmlns:a14="http://schemas.microsoft.com/office/drawing/2010/main"/>
              </a:ext>
            </a:extLst>
          </a:blip>
          <a:srcRect/>
          <a:stretch>
            <a:fillRect/>
          </a:stretch>
        </p:blipFill>
        <p:spPr>
          <a:xfrm>
            <a:off x="673101" y="1623251"/>
            <a:ext cx="4765674" cy="4017898"/>
          </a:xfrm>
          <a:prstGeom prst="rect">
            <a:avLst/>
          </a:prstGeom>
          <a:noFill/>
          <a:ln>
            <a:noFill/>
          </a:ln>
        </p:spPr>
      </p:pic>
      <p:sp>
        <p:nvSpPr>
          <p:cNvPr id="4" name="标题 1"/>
          <p:cNvSpPr txBox="1"/>
          <p:nvPr/>
        </p:nvSpPr>
        <p:spPr>
          <a:xfrm rot="16200000">
            <a:off x="3590864" y="3224908"/>
            <a:ext cx="4309320" cy="895866"/>
          </a:xfrm>
          <a:prstGeom prst="rect">
            <a:avLst/>
          </a:prstGeom>
          <a:solidFill>
            <a:schemeClr val="accent1"/>
          </a:solidFill>
          <a:ln w="12700" cap="sq">
            <a:noFill/>
            <a:miter/>
          </a:ln>
          <a:effectLst>
            <a:outerShdw blurRad="508000" dist="254000" dir="5400000" algn="t" rotWithShape="0">
              <a:srgbClr val="000000">
                <a:alpha val="30000"/>
              </a:srgbClr>
            </a:outerShdw>
          </a:effectLst>
        </p:spPr>
        <p:txBody>
          <a:bodyPr vert="horz" wrap="square" lIns="288000" tIns="45720" rIns="91440" bIns="288000" rtlCol="0" anchor="b"/>
          <a:lstStyle/>
          <a:p>
            <a:pPr algn="l">
              <a:lnSpc>
                <a:spcPct val="110000"/>
              </a:lnSpc>
            </a:pPr>
            <a:endParaRPr kumimoji="1" lang="zh-CN" altLang="en-US"/>
          </a:p>
        </p:txBody>
      </p:sp>
      <p:sp>
        <p:nvSpPr>
          <p:cNvPr id="5" name="标题 1"/>
          <p:cNvSpPr txBox="1"/>
          <p:nvPr/>
        </p:nvSpPr>
        <p:spPr>
          <a:xfrm>
            <a:off x="5546728" y="3467967"/>
            <a:ext cx="394049" cy="409747"/>
          </a:xfrm>
          <a:custGeom>
            <a:avLst/>
            <a:gdLst>
              <a:gd name="connsiteX0" fmla="*/ 198153 w 692417"/>
              <a:gd name="connsiteY0" fmla="*/ 663680 h 720001"/>
              <a:gd name="connsiteX1" fmla="*/ 239787 w 692417"/>
              <a:gd name="connsiteY1" fmla="*/ 663680 h 720001"/>
              <a:gd name="connsiteX2" fmla="*/ 295235 w 692417"/>
              <a:gd name="connsiteY2" fmla="*/ 663680 h 720001"/>
              <a:gd name="connsiteX3" fmla="*/ 397182 w 692417"/>
              <a:gd name="connsiteY3" fmla="*/ 663680 h 720001"/>
              <a:gd name="connsiteX4" fmla="*/ 452630 w 692417"/>
              <a:gd name="connsiteY4" fmla="*/ 663680 h 720001"/>
              <a:gd name="connsiteX5" fmla="*/ 494264 w 692417"/>
              <a:gd name="connsiteY5" fmla="*/ 663680 h 720001"/>
              <a:gd name="connsiteX6" fmla="*/ 522425 w 692417"/>
              <a:gd name="connsiteY6" fmla="*/ 691841 h 720001"/>
              <a:gd name="connsiteX7" fmla="*/ 494264 w 692417"/>
              <a:gd name="connsiteY7" fmla="*/ 720001 h 720001"/>
              <a:gd name="connsiteX8" fmla="*/ 452630 w 692417"/>
              <a:gd name="connsiteY8" fmla="*/ 720001 h 720001"/>
              <a:gd name="connsiteX9" fmla="*/ 397182 w 692417"/>
              <a:gd name="connsiteY9" fmla="*/ 720001 h 720001"/>
              <a:gd name="connsiteX10" fmla="*/ 295235 w 692417"/>
              <a:gd name="connsiteY10" fmla="*/ 720001 h 720001"/>
              <a:gd name="connsiteX11" fmla="*/ 239787 w 692417"/>
              <a:gd name="connsiteY11" fmla="*/ 720001 h 720001"/>
              <a:gd name="connsiteX12" fmla="*/ 198153 w 692417"/>
              <a:gd name="connsiteY12" fmla="*/ 720001 h 720001"/>
              <a:gd name="connsiteX13" fmla="*/ 169992 w 692417"/>
              <a:gd name="connsiteY13" fmla="*/ 691841 h 720001"/>
              <a:gd name="connsiteX14" fmla="*/ 198153 w 692417"/>
              <a:gd name="connsiteY14" fmla="*/ 663680 h 720001"/>
              <a:gd name="connsiteX15" fmla="*/ 154400 w 692417"/>
              <a:gd name="connsiteY15" fmla="*/ 572143 h 720001"/>
              <a:gd name="connsiteX16" fmla="*/ 154241 w 692417"/>
              <a:gd name="connsiteY16" fmla="*/ 572597 h 720001"/>
              <a:gd name="connsiteX17" fmla="*/ 160423 w 692417"/>
              <a:gd name="connsiteY17" fmla="*/ 572597 h 720001"/>
              <a:gd name="connsiteX18" fmla="*/ 346215 w 692417"/>
              <a:gd name="connsiteY18" fmla="*/ 0 h 720001"/>
              <a:gd name="connsiteX19" fmla="*/ 456041 w 692417"/>
              <a:gd name="connsiteY19" fmla="*/ 22341 h 720001"/>
              <a:gd name="connsiteX20" fmla="*/ 545873 w 692417"/>
              <a:gd name="connsiteY20" fmla="*/ 82980 h 720001"/>
              <a:gd name="connsiteX21" fmla="*/ 606513 w 692417"/>
              <a:gd name="connsiteY21" fmla="*/ 172812 h 720001"/>
              <a:gd name="connsiteX22" fmla="*/ 628853 w 692417"/>
              <a:gd name="connsiteY22" fmla="*/ 282638 h 720001"/>
              <a:gd name="connsiteX23" fmla="*/ 628853 w 692417"/>
              <a:gd name="connsiteY23" fmla="*/ 493091 h 720001"/>
              <a:gd name="connsiteX24" fmla="*/ 687990 w 692417"/>
              <a:gd name="connsiteY24" fmla="*/ 585551 h 720001"/>
              <a:gd name="connsiteX25" fmla="*/ 688929 w 692417"/>
              <a:gd name="connsiteY25" fmla="*/ 614275 h 720001"/>
              <a:gd name="connsiteX26" fmla="*/ 664336 w 692417"/>
              <a:gd name="connsiteY26" fmla="*/ 628918 h 720001"/>
              <a:gd name="connsiteX27" fmla="*/ 28189 w 692417"/>
              <a:gd name="connsiteY27" fmla="*/ 628918 h 720001"/>
              <a:gd name="connsiteX28" fmla="*/ 3596 w 692417"/>
              <a:gd name="connsiteY28" fmla="*/ 614462 h 720001"/>
              <a:gd name="connsiteX29" fmla="*/ 4159 w 692417"/>
              <a:gd name="connsiteY29" fmla="*/ 585927 h 720001"/>
              <a:gd name="connsiteX30" fmla="*/ 63578 w 692417"/>
              <a:gd name="connsiteY30" fmla="*/ 489336 h 720001"/>
              <a:gd name="connsiteX31" fmla="*/ 63578 w 692417"/>
              <a:gd name="connsiteY31" fmla="*/ 282638 h 720001"/>
              <a:gd name="connsiteX32" fmla="*/ 85919 w 692417"/>
              <a:gd name="connsiteY32" fmla="*/ 172812 h 720001"/>
              <a:gd name="connsiteX33" fmla="*/ 146558 w 692417"/>
              <a:gd name="connsiteY33" fmla="*/ 82980 h 720001"/>
              <a:gd name="connsiteX34" fmla="*/ 236389 w 692417"/>
              <a:gd name="connsiteY34" fmla="*/ 22341 h 720001"/>
              <a:gd name="connsiteX35" fmla="*/ 346215 w 692417"/>
              <a:gd name="connsiteY35" fmla="*/ 0 h 720001"/>
            </a:gdLst>
            <a:ahLst/>
            <a:cxnLst/>
            <a:rect l="l" t="t" r="r" b="b"/>
            <a:pathLst>
              <a:path w="692417" h="720001">
                <a:moveTo>
                  <a:pt x="198153" y="663680"/>
                </a:moveTo>
                <a:lnTo>
                  <a:pt x="239787" y="663680"/>
                </a:lnTo>
                <a:lnTo>
                  <a:pt x="295235" y="663680"/>
                </a:lnTo>
                <a:lnTo>
                  <a:pt x="397182" y="663680"/>
                </a:lnTo>
                <a:lnTo>
                  <a:pt x="452630" y="663680"/>
                </a:lnTo>
                <a:lnTo>
                  <a:pt x="494264" y="663680"/>
                </a:lnTo>
                <a:cubicBezTo>
                  <a:pt x="509847" y="663680"/>
                  <a:pt x="522425" y="676259"/>
                  <a:pt x="522425" y="691841"/>
                </a:cubicBezTo>
                <a:cubicBezTo>
                  <a:pt x="522425" y="707423"/>
                  <a:pt x="509753" y="720001"/>
                  <a:pt x="494264" y="720001"/>
                </a:cubicBezTo>
                <a:lnTo>
                  <a:pt x="452630" y="720001"/>
                </a:lnTo>
                <a:lnTo>
                  <a:pt x="397182" y="720001"/>
                </a:lnTo>
                <a:lnTo>
                  <a:pt x="295235" y="720001"/>
                </a:lnTo>
                <a:lnTo>
                  <a:pt x="239787" y="720001"/>
                </a:lnTo>
                <a:lnTo>
                  <a:pt x="198153" y="720001"/>
                </a:lnTo>
                <a:cubicBezTo>
                  <a:pt x="182571" y="720001"/>
                  <a:pt x="169992" y="707423"/>
                  <a:pt x="169992" y="691841"/>
                </a:cubicBezTo>
                <a:cubicBezTo>
                  <a:pt x="169992" y="676259"/>
                  <a:pt x="182571" y="663680"/>
                  <a:pt x="198153" y="663680"/>
                </a:cubicBezTo>
                <a:close/>
                <a:moveTo>
                  <a:pt x="154400" y="572143"/>
                </a:moveTo>
                <a:lnTo>
                  <a:pt x="154241" y="572597"/>
                </a:lnTo>
                <a:lnTo>
                  <a:pt x="160423" y="572597"/>
                </a:lnTo>
                <a:close/>
                <a:moveTo>
                  <a:pt x="346215" y="0"/>
                </a:moveTo>
                <a:cubicBezTo>
                  <a:pt x="384232" y="0"/>
                  <a:pt x="421122" y="7510"/>
                  <a:pt x="456041" y="22341"/>
                </a:cubicBezTo>
                <a:cubicBezTo>
                  <a:pt x="489646" y="36609"/>
                  <a:pt x="519872" y="57072"/>
                  <a:pt x="545873" y="82980"/>
                </a:cubicBezTo>
                <a:cubicBezTo>
                  <a:pt x="571875" y="108981"/>
                  <a:pt x="592245" y="139207"/>
                  <a:pt x="606513" y="172812"/>
                </a:cubicBezTo>
                <a:cubicBezTo>
                  <a:pt x="621344" y="207637"/>
                  <a:pt x="628853" y="244621"/>
                  <a:pt x="628853" y="282638"/>
                </a:cubicBezTo>
                <a:lnTo>
                  <a:pt x="628853" y="493091"/>
                </a:lnTo>
                <a:lnTo>
                  <a:pt x="687990" y="585551"/>
                </a:lnTo>
                <a:cubicBezTo>
                  <a:pt x="693528" y="594187"/>
                  <a:pt x="693904" y="605263"/>
                  <a:pt x="688929" y="614275"/>
                </a:cubicBezTo>
                <a:cubicBezTo>
                  <a:pt x="684048" y="623286"/>
                  <a:pt x="674567" y="628918"/>
                  <a:pt x="664336" y="628918"/>
                </a:cubicBezTo>
                <a:lnTo>
                  <a:pt x="28189" y="628918"/>
                </a:lnTo>
                <a:cubicBezTo>
                  <a:pt x="17958" y="628918"/>
                  <a:pt x="8571" y="623380"/>
                  <a:pt x="3596" y="614462"/>
                </a:cubicBezTo>
                <a:cubicBezTo>
                  <a:pt x="-1380" y="605545"/>
                  <a:pt x="-1192" y="594656"/>
                  <a:pt x="4159" y="585927"/>
                </a:cubicBezTo>
                <a:lnTo>
                  <a:pt x="63578" y="489336"/>
                </a:lnTo>
                <a:lnTo>
                  <a:pt x="63578" y="282638"/>
                </a:lnTo>
                <a:cubicBezTo>
                  <a:pt x="63578" y="244621"/>
                  <a:pt x="71087" y="207731"/>
                  <a:pt x="85919" y="172812"/>
                </a:cubicBezTo>
                <a:cubicBezTo>
                  <a:pt x="100186" y="139207"/>
                  <a:pt x="120650" y="108981"/>
                  <a:pt x="146558" y="82980"/>
                </a:cubicBezTo>
                <a:cubicBezTo>
                  <a:pt x="172465" y="56978"/>
                  <a:pt x="202785" y="36609"/>
                  <a:pt x="236389" y="22341"/>
                </a:cubicBezTo>
                <a:cubicBezTo>
                  <a:pt x="271214" y="7510"/>
                  <a:pt x="308199" y="0"/>
                  <a:pt x="346215" y="0"/>
                </a:cubicBezTo>
                <a:close/>
              </a:path>
            </a:pathLst>
          </a:custGeom>
          <a:solidFill>
            <a:srgbClr val="FFFFFF">
              <a:alpha val="100000"/>
            </a:srgbClr>
          </a:solidFill>
          <a:ln w="12700" cap="sq">
            <a:noFill/>
            <a:miter/>
          </a:ln>
        </p:spPr>
        <p:txBody>
          <a:bodyPr vert="horz" wrap="square" lIns="38100" tIns="38100" rIns="38100" bIns="38100" rtlCol="0" anchor="ctr"/>
          <a:lstStyle/>
          <a:p>
            <a:pPr algn="l">
              <a:lnSpc>
                <a:spcPct val="110000"/>
              </a:lnSpc>
            </a:pPr>
            <a:endParaRPr kumimoji="1" lang="zh-CN" altLang="en-US"/>
          </a:p>
        </p:txBody>
      </p:sp>
      <p:sp>
        <p:nvSpPr>
          <p:cNvPr id="6" name="标题 1"/>
          <p:cNvSpPr txBox="1"/>
          <p:nvPr/>
        </p:nvSpPr>
        <p:spPr>
          <a:xfrm>
            <a:off x="6394448" y="1619452"/>
            <a:ext cx="4946650" cy="906469"/>
          </a:xfrm>
          <a:prstGeom prst="rect">
            <a:avLst/>
          </a:prstGeom>
          <a:noFill/>
          <a:ln>
            <a:noFill/>
          </a:ln>
        </p:spPr>
        <p:txBody>
          <a:bodyPr vert="horz" wrap="square" lIns="0" tIns="0" rIns="0" bIns="0" rtlCol="0" anchor="b"/>
          <a:lstStyle/>
          <a:p>
            <a:pPr algn="l">
              <a:lnSpc>
                <a:spcPct val="100000"/>
              </a:lnSpc>
            </a:pPr>
            <a:endParaRPr kumimoji="1" lang="zh-CN" altLang="en-US"/>
          </a:p>
        </p:txBody>
      </p:sp>
      <p:sp>
        <p:nvSpPr>
          <p:cNvPr id="7" name="标题 1"/>
          <p:cNvSpPr txBox="1"/>
          <p:nvPr/>
        </p:nvSpPr>
        <p:spPr>
          <a:xfrm>
            <a:off x="6384290" y="1700530"/>
            <a:ext cx="5241925" cy="3037205"/>
          </a:xfrm>
          <a:prstGeom prst="rect">
            <a:avLst/>
          </a:prstGeom>
          <a:noFill/>
          <a:ln>
            <a:noFill/>
          </a:ln>
        </p:spPr>
        <p:txBody>
          <a:bodyPr vert="horz" wrap="square" lIns="0" tIns="0" rIns="0" bIns="0" rtlCol="0" anchor="t"/>
          <a:lstStyle/>
          <a:p>
            <a:pPr algn="l">
              <a:lnSpc>
                <a:spcPct val="150000"/>
              </a:lnSpc>
            </a:pPr>
            <a:r>
              <a:rPr kumimoji="1" lang="en-US" altLang="zh-CN" sz="2800">
                <a:ln w="12700">
                  <a:noFill/>
                </a:ln>
                <a:solidFill>
                  <a:srgbClr val="000000">
                    <a:alpha val="100000"/>
                  </a:srgbClr>
                </a:solidFill>
                <a:latin typeface="Source Han Sans" panose="020B0500000000000000" charset="-122"/>
                <a:ea typeface="Source Han Sans" panose="020B0500000000000000" charset="-122"/>
                <a:cs typeface="Source Han Sans" panose="020B0500000000000000" charset="-122"/>
              </a:rPr>
              <a:t>翻译目的论的提出，为翻译研究提供了一个全新的视角，它强调翻译活动的目的性和功能性，使得翻译实践更加灵活多样，同时也为翻译质量的评价提供了新的标准。</a:t>
            </a:r>
          </a:p>
        </p:txBody>
      </p:sp>
      <p:sp>
        <p:nvSpPr>
          <p:cNvPr id="8" name="标题 1"/>
          <p:cNvSpPr txBox="1"/>
          <p:nvPr/>
        </p:nvSpPr>
        <p:spPr>
          <a:xfrm>
            <a:off x="446049" y="416700"/>
            <a:ext cx="4680000" cy="612000"/>
          </a:xfrm>
          <a:prstGeom prst="rect">
            <a:avLst/>
          </a:prstGeom>
          <a:gradFill>
            <a:gsLst>
              <a:gs pos="0">
                <a:schemeClr val="accent1">
                  <a:lumMod val="20000"/>
                  <a:lumOff val="80000"/>
                </a:schemeClr>
              </a:gs>
              <a:gs pos="10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660400" y="488700"/>
            <a:ext cx="10858500" cy="468000"/>
          </a:xfrm>
          <a:prstGeom prst="rect">
            <a:avLst/>
          </a:prstGeom>
          <a:noFill/>
          <a:ln>
            <a:noFill/>
          </a:ln>
        </p:spPr>
        <p:txBody>
          <a:bodyPr vert="horz" wrap="square" lIns="0" tIns="0" rIns="0" bIns="0" rtlCol="0" anchor="ctr"/>
          <a:lstStyle/>
          <a:p>
            <a:pPr algn="l">
              <a:lnSpc>
                <a:spcPct val="110000"/>
              </a:lnSpc>
            </a:pPr>
            <a:r>
              <a:rPr kumimoji="1" lang="en-US" altLang="zh-CN" sz="3200">
                <a:ln w="12700">
                  <a:noFill/>
                </a:ln>
                <a:solidFill>
                  <a:srgbClr val="262626">
                    <a:alpha val="100000"/>
                  </a:srgbClr>
                </a:solidFill>
                <a:latin typeface="Source Han Sans CN Bold" panose="020B0800000000000000" charset="-122"/>
                <a:ea typeface="Source Han Sans CN Bold" panose="020B0800000000000000" charset="-122"/>
                <a:cs typeface="Source Han Sans CN Bold" panose="020B0800000000000000" charset="-122"/>
              </a:rPr>
              <a:t>翻译目的论的重要性</a:t>
            </a:r>
            <a:endParaRPr kumimoji="1"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4033020" y="0"/>
            <a:ext cx="8158980" cy="6858000"/>
          </a:xfrm>
          <a:custGeom>
            <a:avLst/>
            <a:gdLst>
              <a:gd name="connsiteX0" fmla="*/ 5911479 w 8158980"/>
              <a:gd name="connsiteY0" fmla="*/ 0 h 6858000"/>
              <a:gd name="connsiteX1" fmla="*/ 8158980 w 8158980"/>
              <a:gd name="connsiteY1" fmla="*/ 0 h 6858000"/>
              <a:gd name="connsiteX2" fmla="*/ 8158980 w 8158980"/>
              <a:gd name="connsiteY2" fmla="*/ 6858000 h 6858000"/>
              <a:gd name="connsiteX3" fmla="*/ 0 w 8158980"/>
              <a:gd name="connsiteY3" fmla="*/ 6858000 h 6858000"/>
              <a:gd name="connsiteX4" fmla="*/ 3282 w 8158980"/>
              <a:gd name="connsiteY4" fmla="*/ 6682695 h 6858000"/>
              <a:gd name="connsiteX5" fmla="*/ 1596700 w 8158980"/>
              <a:gd name="connsiteY5" fmla="*/ 3796789 h 6858000"/>
              <a:gd name="connsiteX6" fmla="*/ 4476880 w 8158980"/>
              <a:gd name="connsiteY6" fmla="*/ 2578740 h 6858000"/>
              <a:gd name="connsiteX7" fmla="*/ 5895876 w 8158980"/>
              <a:gd name="connsiteY7" fmla="*/ 34810 h 6858000"/>
            </a:gdLst>
            <a:ahLst/>
            <a:cxnLst/>
            <a:rect l="l" t="t" r="r" b="b"/>
            <a:pathLst>
              <a:path w="8158980" h="6858000">
                <a:moveTo>
                  <a:pt x="5911479" y="0"/>
                </a:moveTo>
                <a:lnTo>
                  <a:pt x="8158980" y="0"/>
                </a:lnTo>
                <a:lnTo>
                  <a:pt x="8158980" y="6858000"/>
                </a:lnTo>
                <a:lnTo>
                  <a:pt x="0" y="6858000"/>
                </a:lnTo>
                <a:lnTo>
                  <a:pt x="3282" y="6682695"/>
                </a:lnTo>
                <a:cubicBezTo>
                  <a:pt x="75439" y="5566952"/>
                  <a:pt x="897047" y="4472925"/>
                  <a:pt x="1596700" y="3796789"/>
                </a:cubicBezTo>
                <a:cubicBezTo>
                  <a:pt x="2342998" y="3075576"/>
                  <a:pt x="3625577" y="3486934"/>
                  <a:pt x="4476880" y="2578740"/>
                </a:cubicBezTo>
                <a:cubicBezTo>
                  <a:pt x="4955737" y="2067881"/>
                  <a:pt x="5465447" y="990757"/>
                  <a:pt x="5895876" y="34810"/>
                </a:cubicBezTo>
                <a:close/>
              </a:path>
            </a:pathLst>
          </a:custGeom>
          <a:solidFill>
            <a:schemeClr val="accent1">
              <a:lumMod val="20000"/>
              <a:lumOff val="80000"/>
              <a:alpha val="28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523498" y="-835655"/>
            <a:ext cx="3770191" cy="3619696"/>
          </a:xfrm>
          <a:prstGeom prst="rect">
            <a:avLst/>
          </a:prstGeom>
          <a:noFill/>
          <a:ln>
            <a:noFill/>
          </a:ln>
        </p:spPr>
        <p:txBody>
          <a:bodyPr vert="horz" wrap="square" lIns="91440" tIns="45720" rIns="91440" bIns="45720" rtlCol="0" anchor="b"/>
          <a:lstStyle/>
          <a:p>
            <a:pPr algn="l">
              <a:lnSpc>
                <a:spcPct val="130000"/>
              </a:lnSpc>
            </a:pPr>
            <a:r>
              <a:rPr kumimoji="1" lang="en-US" altLang="zh-CN" sz="11500">
                <a:ln w="12700">
                  <a:noFill/>
                </a:ln>
                <a:solidFill>
                  <a:srgbClr val="60280D">
                    <a:alpha val="100000"/>
                  </a:srgbClr>
                </a:solidFill>
                <a:latin typeface="OPPOSans H" panose="00020600040101010101" charset="-122"/>
                <a:ea typeface="OPPOSans H" panose="00020600040101010101" charset="-122"/>
                <a:cs typeface="OPPOSans H" panose="00020600040101010101" charset="-122"/>
              </a:rPr>
              <a:t>02</a:t>
            </a:r>
            <a:endParaRPr kumimoji="1" lang="zh-CN" altLang="en-US"/>
          </a:p>
        </p:txBody>
      </p:sp>
      <p:sp>
        <p:nvSpPr>
          <p:cNvPr id="4" name="标题 1"/>
          <p:cNvSpPr txBox="1"/>
          <p:nvPr/>
        </p:nvSpPr>
        <p:spPr>
          <a:xfrm>
            <a:off x="1" y="5626630"/>
            <a:ext cx="1331129" cy="1231370"/>
          </a:xfrm>
          <a:custGeom>
            <a:avLst/>
            <a:gdLst>
              <a:gd name="connsiteX0" fmla="*/ 0 w 1331129"/>
              <a:gd name="connsiteY0" fmla="*/ 0 h 1231370"/>
              <a:gd name="connsiteX1" fmla="*/ 19788 w 1331129"/>
              <a:gd name="connsiteY1" fmla="*/ 3020 h 1231370"/>
              <a:gd name="connsiteX2" fmla="*/ 1317418 w 1331129"/>
              <a:gd name="connsiteY2" fmla="*/ 1178046 h 1231370"/>
              <a:gd name="connsiteX3" fmla="*/ 1331129 w 1331129"/>
              <a:gd name="connsiteY3" fmla="*/ 1231370 h 1231370"/>
              <a:gd name="connsiteX4" fmla="*/ 1043830 w 1331129"/>
              <a:gd name="connsiteY4" fmla="*/ 1231370 h 1231370"/>
              <a:gd name="connsiteX5" fmla="*/ 1005654 w 1331129"/>
              <a:gd name="connsiteY5" fmla="*/ 1127065 h 1231370"/>
              <a:gd name="connsiteX6" fmla="*/ 102900 w 1331129"/>
              <a:gd name="connsiteY6" fmla="*/ 308574 h 1231370"/>
              <a:gd name="connsiteX7" fmla="*/ 0 w 1331129"/>
              <a:gd name="connsiteY7" fmla="*/ 282116 h 1231370"/>
            </a:gdLst>
            <a:ahLst/>
            <a:cxnLst/>
            <a:rect l="l" t="t" r="r" b="b"/>
            <a:pathLst>
              <a:path w="1331129" h="1231370">
                <a:moveTo>
                  <a:pt x="0" y="0"/>
                </a:moveTo>
                <a:lnTo>
                  <a:pt x="19788" y="3020"/>
                </a:lnTo>
                <a:cubicBezTo>
                  <a:pt x="636371" y="129191"/>
                  <a:pt x="1132923" y="584875"/>
                  <a:pt x="1317418" y="1178046"/>
                </a:cubicBezTo>
                <a:lnTo>
                  <a:pt x="1331129" y="1231370"/>
                </a:lnTo>
                <a:lnTo>
                  <a:pt x="1043830" y="1231370"/>
                </a:lnTo>
                <a:lnTo>
                  <a:pt x="1005654" y="1127065"/>
                </a:lnTo>
                <a:cubicBezTo>
                  <a:pt x="840948" y="737656"/>
                  <a:pt x="510580" y="435376"/>
                  <a:pt x="102900" y="308574"/>
                </a:cubicBezTo>
                <a:lnTo>
                  <a:pt x="0" y="282116"/>
                </a:lnTo>
                <a:close/>
              </a:path>
            </a:pathLst>
          </a:custGeom>
          <a:solidFill>
            <a:schemeClr val="accent1">
              <a:alpha val="19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4545855" y="0"/>
            <a:ext cx="7646145" cy="6858000"/>
          </a:xfrm>
          <a:custGeom>
            <a:avLst/>
            <a:gdLst>
              <a:gd name="connsiteX0" fmla="*/ 5678156 w 7646145"/>
              <a:gd name="connsiteY0" fmla="*/ 0 h 6858000"/>
              <a:gd name="connsiteX1" fmla="*/ 7646145 w 7646145"/>
              <a:gd name="connsiteY1" fmla="*/ 0 h 6858000"/>
              <a:gd name="connsiteX2" fmla="*/ 7646145 w 7646145"/>
              <a:gd name="connsiteY2" fmla="*/ 6858000 h 6858000"/>
              <a:gd name="connsiteX3" fmla="*/ 0 w 7646145"/>
              <a:gd name="connsiteY3" fmla="*/ 6858000 h 6858000"/>
              <a:gd name="connsiteX4" fmla="*/ 0 w 7646145"/>
              <a:gd name="connsiteY4" fmla="*/ 6698679 h 6858000"/>
              <a:gd name="connsiteX5" fmla="*/ 2460760 w 7646145"/>
              <a:gd name="connsiteY5" fmla="*/ 3636876 h 6858000"/>
              <a:gd name="connsiteX6" fmla="*/ 4750407 w 7646145"/>
              <a:gd name="connsiteY6" fmla="*/ 1383744 h 6858000"/>
              <a:gd name="connsiteX7" fmla="*/ 5625497 w 7646145"/>
              <a:gd name="connsiteY7" fmla="*/ 24789 h 6858000"/>
            </a:gdLst>
            <a:ahLst/>
            <a:cxnLst/>
            <a:rect l="l" t="t" r="r" b="b"/>
            <a:pathLst>
              <a:path w="7646145" h="6858000">
                <a:moveTo>
                  <a:pt x="5678156" y="0"/>
                </a:moveTo>
                <a:lnTo>
                  <a:pt x="7646145" y="0"/>
                </a:lnTo>
                <a:lnTo>
                  <a:pt x="7646145" y="6858000"/>
                </a:lnTo>
                <a:lnTo>
                  <a:pt x="0" y="6858000"/>
                </a:lnTo>
                <a:lnTo>
                  <a:pt x="0" y="6698679"/>
                </a:lnTo>
                <a:cubicBezTo>
                  <a:pt x="381608" y="4870339"/>
                  <a:pt x="1320180" y="3922580"/>
                  <a:pt x="2460760" y="3636876"/>
                </a:cubicBezTo>
                <a:cubicBezTo>
                  <a:pt x="3165411" y="3460329"/>
                  <a:pt x="4476935" y="2940590"/>
                  <a:pt x="4750407" y="1383744"/>
                </a:cubicBezTo>
                <a:cubicBezTo>
                  <a:pt x="4886057" y="611592"/>
                  <a:pt x="5245948" y="218898"/>
                  <a:pt x="5625497" y="24789"/>
                </a:cubicBezTo>
                <a:close/>
              </a:path>
            </a:pathLst>
          </a:custGeom>
          <a:solidFill>
            <a:schemeClr val="accent1"/>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6" name="标题 1"/>
          <p:cNvSpPr txBox="1"/>
          <p:nvPr/>
        </p:nvSpPr>
        <p:spPr>
          <a:xfrm>
            <a:off x="6348614" y="2023526"/>
            <a:ext cx="5843386" cy="4834475"/>
          </a:xfrm>
          <a:custGeom>
            <a:avLst/>
            <a:gdLst>
              <a:gd name="connsiteX0" fmla="*/ 5605977 w 5843386"/>
              <a:gd name="connsiteY0" fmla="*/ 0 h 4834475"/>
              <a:gd name="connsiteX1" fmla="*/ 5843386 w 5843386"/>
              <a:gd name="connsiteY1" fmla="*/ 0 h 4834475"/>
              <a:gd name="connsiteX2" fmla="*/ 5843386 w 5843386"/>
              <a:gd name="connsiteY2" fmla="*/ 4834475 h 4834475"/>
              <a:gd name="connsiteX3" fmla="*/ 0 w 5843386"/>
              <a:gd name="connsiteY3" fmla="*/ 4834475 h 4834475"/>
              <a:gd name="connsiteX4" fmla="*/ 0 w 5843386"/>
              <a:gd name="connsiteY4" fmla="*/ 4731634 h 4834475"/>
              <a:gd name="connsiteX5" fmla="*/ 4737312 w 5843386"/>
              <a:gd name="connsiteY5" fmla="*/ 986997 h 4834475"/>
              <a:gd name="connsiteX6" fmla="*/ 5605977 w 5843386"/>
              <a:gd name="connsiteY6" fmla="*/ 0 h 4834475"/>
            </a:gdLst>
            <a:ahLst/>
            <a:cxnLst/>
            <a:rect l="l" t="t" r="r" b="b"/>
            <a:pathLst>
              <a:path w="5843386" h="4834475">
                <a:moveTo>
                  <a:pt x="5605977" y="0"/>
                </a:moveTo>
                <a:lnTo>
                  <a:pt x="5843386" y="0"/>
                </a:lnTo>
                <a:lnTo>
                  <a:pt x="5843386" y="4834475"/>
                </a:lnTo>
                <a:lnTo>
                  <a:pt x="0" y="4834475"/>
                </a:lnTo>
                <a:lnTo>
                  <a:pt x="0" y="4731634"/>
                </a:lnTo>
                <a:cubicBezTo>
                  <a:pt x="3227235" y="4764355"/>
                  <a:pt x="4585810" y="1734489"/>
                  <a:pt x="4737312" y="986997"/>
                </a:cubicBezTo>
                <a:cubicBezTo>
                  <a:pt x="4888814" y="239503"/>
                  <a:pt x="5605977" y="0"/>
                  <a:pt x="5605977" y="0"/>
                </a:cubicBezTo>
                <a:close/>
              </a:path>
            </a:pathLst>
          </a:custGeom>
          <a:gradFill>
            <a:gsLst>
              <a:gs pos="0">
                <a:schemeClr val="accent1">
                  <a:lumMod val="40000"/>
                  <a:lumOff val="60000"/>
                  <a:alpha val="0"/>
                </a:schemeClr>
              </a:gs>
              <a:gs pos="79090">
                <a:schemeClr val="accent1">
                  <a:lumMod val="60000"/>
                  <a:lumOff val="40000"/>
                  <a:alpha val="15000"/>
                </a:schemeClr>
              </a:gs>
            </a:gsLst>
            <a:lin ang="0" scaled="0"/>
          </a:gra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7" name="标题 1"/>
          <p:cNvSpPr txBox="1"/>
          <p:nvPr/>
        </p:nvSpPr>
        <p:spPr>
          <a:xfrm>
            <a:off x="5963946" y="903477"/>
            <a:ext cx="4512144" cy="4512144"/>
          </a:xfrm>
          <a:prstGeom prst="ellipse">
            <a:avLst/>
          </a:prstGeom>
          <a:noFill/>
          <a:ln w="60325"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338516">
            <a:off x="-62489" y="-86670"/>
            <a:ext cx="1688214" cy="1521596"/>
          </a:xfrm>
          <a:custGeom>
            <a:avLst/>
            <a:gdLst>
              <a:gd name="connsiteX0" fmla="*/ 0 w 1688214"/>
              <a:gd name="connsiteY0" fmla="*/ 166778 h 1521596"/>
              <a:gd name="connsiteX1" fmla="*/ 1688214 w 1688214"/>
              <a:gd name="connsiteY1" fmla="*/ 0 h 1521596"/>
              <a:gd name="connsiteX2" fmla="*/ 1667670 w 1688214"/>
              <a:gd name="connsiteY2" fmla="*/ 31447 h 1521596"/>
              <a:gd name="connsiteX3" fmla="*/ 1594575 w 1688214"/>
              <a:gd name="connsiteY3" fmla="*/ 115781 h 1521596"/>
              <a:gd name="connsiteX4" fmla="*/ 432873 w 1688214"/>
              <a:gd name="connsiteY4" fmla="*/ 521025 h 1521596"/>
              <a:gd name="connsiteX5" fmla="*/ 297791 w 1688214"/>
              <a:gd name="connsiteY5" fmla="*/ 1426073 h 1521596"/>
              <a:gd name="connsiteX6" fmla="*/ 151523 w 1688214"/>
              <a:gd name="connsiteY6" fmla="*/ 1512768 h 1521596"/>
              <a:gd name="connsiteX7" fmla="*/ 133843 w 1688214"/>
              <a:gd name="connsiteY7" fmla="*/ 1521596 h 1521596"/>
            </a:gdLst>
            <a:ahLst/>
            <a:cxnLst/>
            <a:rect l="l" t="t" r="r" b="b"/>
            <a:pathLst>
              <a:path w="1688214" h="1521596">
                <a:moveTo>
                  <a:pt x="0" y="166778"/>
                </a:moveTo>
                <a:lnTo>
                  <a:pt x="1688214" y="0"/>
                </a:lnTo>
                <a:lnTo>
                  <a:pt x="1667670" y="31447"/>
                </a:lnTo>
                <a:cubicBezTo>
                  <a:pt x="1644070" y="62803"/>
                  <a:pt x="1619340" y="91297"/>
                  <a:pt x="1594575" y="115781"/>
                </a:cubicBezTo>
                <a:cubicBezTo>
                  <a:pt x="1396455" y="311649"/>
                  <a:pt x="649004" y="302643"/>
                  <a:pt x="432873" y="521025"/>
                </a:cubicBezTo>
                <a:cubicBezTo>
                  <a:pt x="216742" y="739407"/>
                  <a:pt x="588217" y="1221199"/>
                  <a:pt x="297791" y="1426073"/>
                </a:cubicBezTo>
                <a:cubicBezTo>
                  <a:pt x="261488" y="1451682"/>
                  <a:pt x="211501" y="1481266"/>
                  <a:pt x="151523" y="1512768"/>
                </a:cubicBezTo>
                <a:lnTo>
                  <a:pt x="133843" y="1521596"/>
                </a:ln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618575" y="3299732"/>
            <a:ext cx="4446185" cy="1945367"/>
          </a:xfrm>
          <a:prstGeom prst="rect">
            <a:avLst/>
          </a:prstGeom>
          <a:noFill/>
          <a:ln>
            <a:noFill/>
          </a:ln>
        </p:spPr>
        <p:txBody>
          <a:bodyPr vert="horz" wrap="square" lIns="0" tIns="0" rIns="0" bIns="0" rtlCol="0" anchor="t"/>
          <a:lstStyle/>
          <a:p>
            <a:pPr algn="l">
              <a:lnSpc>
                <a:spcPct val="130000"/>
              </a:lnSpc>
            </a:pPr>
            <a:r>
              <a:rPr kumimoji="1" lang="en-US" altLang="zh-CN" sz="4000">
                <a:ln w="12700">
                  <a:noFill/>
                </a:ln>
                <a:solidFill>
                  <a:srgbClr val="000000">
                    <a:alpha val="100000"/>
                  </a:srgbClr>
                </a:solidFill>
                <a:latin typeface="OPPOSans H" panose="00020600040101010101" charset="-122"/>
                <a:ea typeface="OPPOSans H" panose="00020600040101010101" charset="-122"/>
                <a:cs typeface="OPPOSans H" panose="00020600040101010101" charset="-122"/>
              </a:rPr>
              <a:t>理论起源与背景</a:t>
            </a:r>
          </a:p>
        </p:txBody>
      </p:sp>
      <p:cxnSp>
        <p:nvCxnSpPr>
          <p:cNvPr id="10" name="标题 1"/>
          <p:cNvCxnSpPr/>
          <p:nvPr/>
        </p:nvCxnSpPr>
        <p:spPr>
          <a:xfrm>
            <a:off x="701077" y="2944063"/>
            <a:ext cx="834353" cy="0"/>
          </a:xfrm>
          <a:prstGeom prst="line">
            <a:avLst/>
          </a:prstGeom>
          <a:noFill/>
          <a:ln w="79375" cap="rnd">
            <a:solidFill>
              <a:schemeClr val="accent1"/>
            </a:solidFill>
            <a:round/>
          </a:ln>
        </p:spPr>
      </p:cxnSp>
      <p:sp>
        <p:nvSpPr>
          <p:cNvPr id="11" name="标题 1"/>
          <p:cNvSpPr txBox="1"/>
          <p:nvPr/>
        </p:nvSpPr>
        <p:spPr>
          <a:xfrm>
            <a:off x="10639414" y="5182104"/>
            <a:ext cx="1552587" cy="1675897"/>
          </a:xfrm>
          <a:custGeom>
            <a:avLst/>
            <a:gdLst>
              <a:gd name="connsiteX0" fmla="*/ 1482423 w 1552587"/>
              <a:gd name="connsiteY0" fmla="*/ 0 h 1675897"/>
              <a:gd name="connsiteX1" fmla="*/ 1552587 w 1552587"/>
              <a:gd name="connsiteY1" fmla="*/ 3543 h 1675897"/>
              <a:gd name="connsiteX2" fmla="*/ 1552587 w 1552587"/>
              <a:gd name="connsiteY2" fmla="*/ 468609 h 1675897"/>
              <a:gd name="connsiteX3" fmla="*/ 1482423 w 1552587"/>
              <a:gd name="connsiteY3" fmla="*/ 465066 h 1675897"/>
              <a:gd name="connsiteX4" fmla="*/ 465066 w 1552587"/>
              <a:gd name="connsiteY4" fmla="*/ 1482423 h 1675897"/>
              <a:gd name="connsiteX5" fmla="*/ 484570 w 1552587"/>
              <a:gd name="connsiteY5" fmla="*/ 1675897 h 1675897"/>
              <a:gd name="connsiteX6" fmla="*/ 14049 w 1552587"/>
              <a:gd name="connsiteY6" fmla="*/ 1675897 h 1675897"/>
              <a:gd name="connsiteX7" fmla="*/ 7654 w 1552587"/>
              <a:gd name="connsiteY7" fmla="*/ 1633992 h 1675897"/>
              <a:gd name="connsiteX8" fmla="*/ 0 w 1552587"/>
              <a:gd name="connsiteY8" fmla="*/ 1482423 h 1675897"/>
              <a:gd name="connsiteX9" fmla="*/ 1482423 w 1552587"/>
              <a:gd name="connsiteY9" fmla="*/ 0 h 1675897"/>
            </a:gdLst>
            <a:ahLst/>
            <a:cxnLst/>
            <a:rect l="l" t="t" r="r" b="b"/>
            <a:pathLst>
              <a:path w="1552587" h="1675897">
                <a:moveTo>
                  <a:pt x="1482423" y="0"/>
                </a:moveTo>
                <a:lnTo>
                  <a:pt x="1552587" y="3543"/>
                </a:lnTo>
                <a:lnTo>
                  <a:pt x="1552587" y="468609"/>
                </a:lnTo>
                <a:lnTo>
                  <a:pt x="1482423" y="465066"/>
                </a:lnTo>
                <a:cubicBezTo>
                  <a:pt x="920552" y="465066"/>
                  <a:pt x="465066" y="920552"/>
                  <a:pt x="465066" y="1482423"/>
                </a:cubicBezTo>
                <a:lnTo>
                  <a:pt x="484570" y="1675897"/>
                </a:lnTo>
                <a:lnTo>
                  <a:pt x="14049" y="1675897"/>
                </a:lnTo>
                <a:lnTo>
                  <a:pt x="7654" y="1633992"/>
                </a:lnTo>
                <a:cubicBezTo>
                  <a:pt x="2593" y="1584158"/>
                  <a:pt x="0" y="1533593"/>
                  <a:pt x="0" y="1482423"/>
                </a:cubicBezTo>
                <a:cubicBezTo>
                  <a:pt x="0" y="663703"/>
                  <a:pt x="663703" y="0"/>
                  <a:pt x="1482423" y="0"/>
                </a:cubicBez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12" name="图片 11"/>
          <p:cNvPicPr>
            <a:picLocks noChangeAspect="1"/>
          </p:cNvPicPr>
          <p:nvPr/>
        </p:nvPicPr>
        <p:blipFill>
          <a:blip r:embed="rId3" cstate="screen">
            <a:alphaModFix/>
            <a:extLst>
              <a:ext uri="{28A0092B-C50C-407E-A947-70E740481C1C}">
                <a14:useLocalDpi xmlns:a14="http://schemas.microsoft.com/office/drawing/2010/main"/>
              </a:ext>
            </a:extLst>
          </a:blip>
          <a:srcRect/>
          <a:stretch>
            <a:fillRect/>
          </a:stretch>
        </p:blipFill>
        <p:spPr>
          <a:xfrm>
            <a:off x="6216113" y="1155643"/>
            <a:ext cx="4007812" cy="4007812"/>
          </a:xfrm>
          <a:custGeom>
            <a:avLst/>
            <a:gdLst/>
            <a:ahLst/>
            <a:cxnLst/>
            <a:rect l="l" t="t" r="r" b="b"/>
            <a:pathLst>
              <a:path w="4013200" h="4013200">
                <a:moveTo>
                  <a:pt x="2003906" y="0"/>
                </a:moveTo>
                <a:cubicBezTo>
                  <a:pt x="3110633" y="0"/>
                  <a:pt x="4007812" y="897179"/>
                  <a:pt x="4007812" y="2003906"/>
                </a:cubicBezTo>
                <a:cubicBezTo>
                  <a:pt x="4007812" y="3110633"/>
                  <a:pt x="3110633" y="4007812"/>
                  <a:pt x="2003906" y="4007812"/>
                </a:cubicBezTo>
                <a:cubicBezTo>
                  <a:pt x="897179" y="4007812"/>
                  <a:pt x="0" y="3110633"/>
                  <a:pt x="0" y="2003906"/>
                </a:cubicBezTo>
                <a:cubicBezTo>
                  <a:pt x="0" y="897179"/>
                  <a:pt x="897179" y="0"/>
                  <a:pt x="2003906" y="0"/>
                </a:cubicBez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alpha val="100000"/>
            </a:schemeClr>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custDataLst>
              <p:tags r:id="rId1"/>
            </p:custDataLst>
          </p:nvPr>
        </p:nvSpPr>
        <p:spPr>
          <a:xfrm>
            <a:off x="1938615" y="1349375"/>
            <a:ext cx="3989653" cy="4886326"/>
          </a:xfrm>
          <a:prstGeom prst="roundRect">
            <a:avLst>
              <a:gd name="adj" fmla="val 5972"/>
            </a:avLst>
          </a:prstGeom>
          <a:solidFill>
            <a:schemeClr val="bg1"/>
          </a:solidFill>
          <a:ln w="12700" cap="sq">
            <a:noFill/>
            <a:miter/>
          </a:ln>
          <a:effectLst>
            <a:outerShdw blurRad="508000" sx="101000" sy="101000" algn="ctr" rotWithShape="0">
              <a:schemeClr val="tx1">
                <a:lumMod val="85000"/>
                <a:lumOff val="15000"/>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custDataLst>
              <p:tags r:id="rId2"/>
            </p:custDataLst>
          </p:nvPr>
        </p:nvSpPr>
        <p:spPr>
          <a:xfrm>
            <a:off x="4152324" y="3185955"/>
            <a:ext cx="1775942" cy="341880"/>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custDataLst>
              <p:tags r:id="rId3"/>
            </p:custDataLst>
          </p:nvPr>
        </p:nvSpPr>
        <p:spPr>
          <a:xfrm>
            <a:off x="2234624" y="1611155"/>
            <a:ext cx="3401542" cy="1815080"/>
          </a:xfrm>
          <a:prstGeom prst="rect">
            <a:avLst/>
          </a:prstGeom>
          <a:solidFill>
            <a:schemeClr val="accent1">
              <a:lumMod val="60000"/>
              <a:lumOff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6" name="图片 5"/>
          <p:cNvPicPr>
            <a:picLocks noChangeAspect="1"/>
          </p:cNvPicPr>
          <p:nvPr>
            <p:custDataLst>
              <p:tags r:id="rId4"/>
            </p:custDataLst>
          </p:nvPr>
        </p:nvPicPr>
        <p:blipFill>
          <a:blip r:embed="rId17" cstate="screen">
            <a:alphaModFix/>
            <a:extLst>
              <a:ext uri="{28A0092B-C50C-407E-A947-70E740481C1C}">
                <a14:useLocalDpi xmlns:a14="http://schemas.microsoft.com/office/drawing/2010/main"/>
              </a:ext>
            </a:extLst>
          </a:blip>
          <a:srcRect/>
          <a:stretch>
            <a:fillRect/>
          </a:stretch>
        </p:blipFill>
        <p:spPr>
          <a:xfrm>
            <a:off x="2279041" y="1656647"/>
            <a:ext cx="3312708" cy="1724096"/>
          </a:xfrm>
          <a:prstGeom prst="rect">
            <a:avLst/>
          </a:prstGeom>
          <a:noFill/>
          <a:ln cap="sq">
            <a:noFill/>
          </a:ln>
        </p:spPr>
      </p:pic>
      <p:sp>
        <p:nvSpPr>
          <p:cNvPr id="7" name="标题 1"/>
          <p:cNvSpPr txBox="1"/>
          <p:nvPr>
            <p:custDataLst>
              <p:tags r:id="rId5"/>
            </p:custDataLst>
          </p:nvPr>
        </p:nvSpPr>
        <p:spPr>
          <a:xfrm>
            <a:off x="2424025" y="3993066"/>
            <a:ext cx="3072173" cy="1576543"/>
          </a:xfrm>
          <a:prstGeom prst="rect">
            <a:avLst/>
          </a:prstGeom>
          <a:noFill/>
          <a:ln>
            <a:noFill/>
          </a:ln>
        </p:spPr>
        <p:txBody>
          <a:bodyPr vert="horz" wrap="square" lIns="0" tIns="0" rIns="0" bIns="0" rtlCol="0" anchor="t"/>
          <a:lstStyle/>
          <a:p>
            <a:pPr algn="ctr">
              <a:lnSpc>
                <a:spcPct val="150000"/>
              </a:lnSpc>
            </a:pPr>
            <a:r>
              <a:rPr kumimoji="1" lang="en-US" altLang="zh-CN" sz="160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20世纪70年代，翻译研究开始从传统的语言学视角转向更加关注社会文化因素。这种转变意味着翻译不再被看作是一种单纯的语言转换活动，而是被置于更广泛的文化和交际背景中进行考察。</a:t>
            </a:r>
          </a:p>
        </p:txBody>
      </p:sp>
      <p:sp>
        <p:nvSpPr>
          <p:cNvPr id="8" name="标题 1"/>
          <p:cNvSpPr txBox="1"/>
          <p:nvPr>
            <p:custDataLst>
              <p:tags r:id="rId6"/>
            </p:custDataLst>
          </p:nvPr>
        </p:nvSpPr>
        <p:spPr>
          <a:xfrm>
            <a:off x="2397355" y="3284737"/>
            <a:ext cx="3072173" cy="715819"/>
          </a:xfrm>
          <a:prstGeom prst="rect">
            <a:avLst/>
          </a:prstGeom>
          <a:noFill/>
          <a:ln>
            <a:noFill/>
          </a:ln>
        </p:spPr>
        <p:txBody>
          <a:bodyPr vert="horz" wrap="square" lIns="0" tIns="0" rIns="0" bIns="0" rtlCol="0" anchor="b"/>
          <a:lstStyle/>
          <a:p>
            <a:pPr algn="ctr">
              <a:lnSpc>
                <a:spcPct val="130000"/>
              </a:lnSpc>
            </a:pPr>
            <a:r>
              <a:rPr kumimoji="1" lang="en-US" altLang="zh-CN">
                <a:ln w="12700">
                  <a:noFill/>
                </a:ln>
                <a:solidFill>
                  <a:srgbClr val="60280D">
                    <a:alpha val="100000"/>
                  </a:srgbClr>
                </a:solidFill>
                <a:latin typeface="Source Han Sans CN Bold" panose="020B0800000000000000" charset="-122"/>
                <a:ea typeface="Source Han Sans CN Bold" panose="020B0800000000000000" charset="-122"/>
                <a:cs typeface="Source Han Sans CN Bold" panose="020B0800000000000000" charset="-122"/>
              </a:rPr>
              <a:t>从语言学到文化研究</a:t>
            </a:r>
          </a:p>
        </p:txBody>
      </p:sp>
      <p:sp>
        <p:nvSpPr>
          <p:cNvPr id="9" name="标题 1"/>
          <p:cNvSpPr txBox="1"/>
          <p:nvPr>
            <p:custDataLst>
              <p:tags r:id="rId7"/>
            </p:custDataLst>
          </p:nvPr>
        </p:nvSpPr>
        <p:spPr>
          <a:xfrm>
            <a:off x="2113376" y="1478564"/>
            <a:ext cx="426120" cy="426120"/>
          </a:xfrm>
          <a:prstGeom prst="ellipse">
            <a:avLst/>
          </a:prstGeom>
          <a:solidFill>
            <a:schemeClr val="bg1">
              <a:lumMod val="8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custDataLst>
              <p:tags r:id="rId8"/>
            </p:custDataLst>
          </p:nvPr>
        </p:nvSpPr>
        <p:spPr>
          <a:xfrm>
            <a:off x="6634480" y="1349375"/>
            <a:ext cx="4029710" cy="4885690"/>
          </a:xfrm>
          <a:prstGeom prst="roundRect">
            <a:avLst>
              <a:gd name="adj" fmla="val 5972"/>
            </a:avLst>
          </a:prstGeom>
          <a:solidFill>
            <a:schemeClr val="bg1"/>
          </a:solidFill>
          <a:ln w="12700" cap="sq">
            <a:noFill/>
            <a:miter/>
          </a:ln>
          <a:effectLst>
            <a:outerShdw blurRad="63500" sx="101000" sy="101000" algn="ctr" rotWithShape="0">
              <a:schemeClr val="tx1">
                <a:lumMod val="85000"/>
                <a:lumOff val="15000"/>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custDataLst>
              <p:tags r:id="rId9"/>
            </p:custDataLst>
          </p:nvPr>
        </p:nvSpPr>
        <p:spPr>
          <a:xfrm>
            <a:off x="9053302" y="3185599"/>
            <a:ext cx="1610926" cy="310113"/>
          </a:xfrm>
          <a:prstGeom prst="rect">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custDataLst>
              <p:tags r:id="rId10"/>
            </p:custDataLst>
          </p:nvPr>
        </p:nvSpPr>
        <p:spPr>
          <a:xfrm>
            <a:off x="7122854" y="1660778"/>
            <a:ext cx="3058642" cy="1632107"/>
          </a:xfrm>
          <a:prstGeom prst="rect">
            <a:avLst/>
          </a:prstGeom>
          <a:solidFill>
            <a:schemeClr val="accent1">
              <a:lumMod val="60000"/>
              <a:lumOff val="40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13" name="图片 12"/>
          <p:cNvPicPr>
            <a:picLocks noChangeAspect="1"/>
          </p:cNvPicPr>
          <p:nvPr>
            <p:custDataLst>
              <p:tags r:id="rId11"/>
            </p:custDataLst>
          </p:nvPr>
        </p:nvPicPr>
        <p:blipFill>
          <a:blip r:embed="rId18" cstate="screen">
            <a:alphaModFix/>
            <a:extLst>
              <a:ext uri="{28A0092B-C50C-407E-A947-70E740481C1C}">
                <a14:useLocalDpi xmlns:a14="http://schemas.microsoft.com/office/drawing/2010/main"/>
              </a:ext>
            </a:extLst>
          </a:blip>
          <a:srcRect/>
          <a:stretch>
            <a:fillRect/>
          </a:stretch>
        </p:blipFill>
        <p:spPr>
          <a:xfrm>
            <a:off x="7176396" y="1700598"/>
            <a:ext cx="3004899" cy="1563897"/>
          </a:xfrm>
          <a:prstGeom prst="rect">
            <a:avLst/>
          </a:prstGeom>
          <a:noFill/>
          <a:ln cap="sq">
            <a:noFill/>
          </a:ln>
        </p:spPr>
      </p:pic>
      <p:sp>
        <p:nvSpPr>
          <p:cNvPr id="14" name="标题 1"/>
          <p:cNvSpPr txBox="1"/>
          <p:nvPr>
            <p:custDataLst>
              <p:tags r:id="rId12"/>
            </p:custDataLst>
          </p:nvPr>
        </p:nvSpPr>
        <p:spPr>
          <a:xfrm>
            <a:off x="7123727" y="4008306"/>
            <a:ext cx="3072173" cy="1430054"/>
          </a:xfrm>
          <a:prstGeom prst="rect">
            <a:avLst/>
          </a:prstGeom>
          <a:noFill/>
          <a:ln>
            <a:noFill/>
          </a:ln>
        </p:spPr>
        <p:txBody>
          <a:bodyPr vert="horz" wrap="square" lIns="0" tIns="0" rIns="0" bIns="0" rtlCol="0" anchor="t"/>
          <a:lstStyle/>
          <a:p>
            <a:pPr algn="ctr">
              <a:lnSpc>
                <a:spcPct val="150000"/>
              </a:lnSpc>
            </a:pPr>
            <a:r>
              <a:rPr kumimoji="1" lang="en-US" altLang="zh-CN" sz="160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赖斯在她的早期研究中发现，传统的翻译评价标准过于注重原文与译文的语言形式对等，而忽视了翻译活动的实际目的和功能。这种单一的视角无法解释翻译活动中出现的多样性和复杂性。</a:t>
            </a:r>
          </a:p>
        </p:txBody>
      </p:sp>
      <p:sp>
        <p:nvSpPr>
          <p:cNvPr id="15" name="标题 1"/>
          <p:cNvSpPr txBox="1"/>
          <p:nvPr>
            <p:custDataLst>
              <p:tags r:id="rId13"/>
            </p:custDataLst>
          </p:nvPr>
        </p:nvSpPr>
        <p:spPr>
          <a:xfrm>
            <a:off x="7179607" y="3380459"/>
            <a:ext cx="3072173" cy="649307"/>
          </a:xfrm>
          <a:prstGeom prst="rect">
            <a:avLst/>
          </a:prstGeom>
          <a:noFill/>
          <a:ln>
            <a:noFill/>
          </a:ln>
        </p:spPr>
        <p:txBody>
          <a:bodyPr vert="horz" wrap="square" lIns="0" tIns="0" rIns="0" bIns="0" rtlCol="0" anchor="b"/>
          <a:lstStyle/>
          <a:p>
            <a:pPr algn="ctr">
              <a:lnSpc>
                <a:spcPct val="130000"/>
              </a:lnSpc>
            </a:pPr>
            <a:r>
              <a:rPr kumimoji="1" lang="en-US" altLang="zh-CN" sz="2000">
                <a:ln w="12700">
                  <a:noFill/>
                </a:ln>
                <a:solidFill>
                  <a:srgbClr val="60280D">
                    <a:alpha val="100000"/>
                  </a:srgbClr>
                </a:solidFill>
                <a:latin typeface="Source Han Sans CN Bold" panose="020B0800000000000000" charset="-122"/>
                <a:ea typeface="Source Han Sans CN Bold" panose="020B0800000000000000" charset="-122"/>
                <a:cs typeface="Source Han Sans CN Bold" panose="020B0800000000000000" charset="-122"/>
              </a:rPr>
              <a:t>赖斯的早期研究</a:t>
            </a:r>
          </a:p>
        </p:txBody>
      </p:sp>
      <p:sp>
        <p:nvSpPr>
          <p:cNvPr id="16" name="标题 1"/>
          <p:cNvSpPr txBox="1"/>
          <p:nvPr>
            <p:custDataLst>
              <p:tags r:id="rId14"/>
            </p:custDataLst>
          </p:nvPr>
        </p:nvSpPr>
        <p:spPr>
          <a:xfrm>
            <a:off x="6792964" y="1466560"/>
            <a:ext cx="386526" cy="386526"/>
          </a:xfrm>
          <a:prstGeom prst="ellipse">
            <a:avLst/>
          </a:prstGeom>
          <a:solidFill>
            <a:schemeClr val="bg1">
              <a:lumMod val="8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7" name="标题 1"/>
          <p:cNvSpPr txBox="1"/>
          <p:nvPr/>
        </p:nvSpPr>
        <p:spPr>
          <a:xfrm>
            <a:off x="446049" y="416700"/>
            <a:ext cx="4680000" cy="612000"/>
          </a:xfrm>
          <a:prstGeom prst="rect">
            <a:avLst/>
          </a:prstGeom>
          <a:gradFill>
            <a:gsLst>
              <a:gs pos="0">
                <a:schemeClr val="accent1">
                  <a:lumMod val="20000"/>
                  <a:lumOff val="80000"/>
                </a:schemeClr>
              </a:gs>
              <a:gs pos="10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660400" y="488700"/>
            <a:ext cx="10858500" cy="468000"/>
          </a:xfrm>
          <a:prstGeom prst="rect">
            <a:avLst/>
          </a:prstGeom>
          <a:noFill/>
          <a:ln>
            <a:noFill/>
          </a:ln>
        </p:spPr>
        <p:txBody>
          <a:bodyPr vert="horz" wrap="square" lIns="0" tIns="0" rIns="0" bIns="0" rtlCol="0" anchor="ctr"/>
          <a:lstStyle/>
          <a:p>
            <a:pPr algn="l">
              <a:lnSpc>
                <a:spcPct val="110000"/>
              </a:lnSpc>
            </a:pPr>
            <a:r>
              <a:rPr kumimoji="1" lang="en-US" altLang="zh-CN" sz="3200">
                <a:ln w="12700">
                  <a:noFill/>
                </a:ln>
                <a:solidFill>
                  <a:srgbClr val="262626">
                    <a:alpha val="100000"/>
                  </a:srgbClr>
                </a:solidFill>
                <a:latin typeface="Source Han Sans CN Bold" panose="020B0800000000000000" charset="-122"/>
                <a:ea typeface="Source Han Sans CN Bold" panose="020B0800000000000000" charset="-122"/>
                <a:cs typeface="Source Han Sans CN Bold" panose="020B0800000000000000" charset="-122"/>
              </a:rPr>
              <a:t>翻译研究的转变</a:t>
            </a:r>
            <a:endParaRPr kumimoji="1"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alpha val="100000"/>
            </a:schemeClr>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0" y="4080496"/>
            <a:ext cx="12192000" cy="2777504"/>
          </a:xfrm>
          <a:custGeom>
            <a:avLst/>
            <a:gdLst>
              <a:gd name="connsiteX0" fmla="*/ 6096000 w 12192000"/>
              <a:gd name="connsiteY0" fmla="*/ 0 h 2777504"/>
              <a:gd name="connsiteX1" fmla="*/ 12157261 w 12192000"/>
              <a:gd name="connsiteY1" fmla="*/ 805858 h 2777504"/>
              <a:gd name="connsiteX2" fmla="*/ 12192000 w 12192000"/>
              <a:gd name="connsiteY2" fmla="*/ 818321 h 2777504"/>
              <a:gd name="connsiteX3" fmla="*/ 12192000 w 12192000"/>
              <a:gd name="connsiteY3" fmla="*/ 2777504 h 2777504"/>
              <a:gd name="connsiteX4" fmla="*/ 0 w 12192000"/>
              <a:gd name="connsiteY4" fmla="*/ 2777504 h 2777504"/>
              <a:gd name="connsiteX5" fmla="*/ 0 w 12192000"/>
              <a:gd name="connsiteY5" fmla="*/ 818321 h 2777504"/>
              <a:gd name="connsiteX6" fmla="*/ 34739 w 12192000"/>
              <a:gd name="connsiteY6" fmla="*/ 805858 h 2777504"/>
              <a:gd name="connsiteX7" fmla="*/ 6096000 w 12192000"/>
              <a:gd name="connsiteY7" fmla="*/ 0 h 2777504"/>
            </a:gdLst>
            <a:ahLst/>
            <a:cxnLst/>
            <a:rect l="l" t="t" r="r" b="b"/>
            <a:pathLst>
              <a:path w="12192000" h="2777504">
                <a:moveTo>
                  <a:pt x="6096000" y="0"/>
                </a:moveTo>
                <a:cubicBezTo>
                  <a:pt x="8536220" y="0"/>
                  <a:pt x="10716548" y="313701"/>
                  <a:pt x="12157261" y="805858"/>
                </a:cubicBezTo>
                <a:lnTo>
                  <a:pt x="12192000" y="818321"/>
                </a:lnTo>
                <a:lnTo>
                  <a:pt x="12192000" y="2777504"/>
                </a:lnTo>
                <a:lnTo>
                  <a:pt x="0" y="2777504"/>
                </a:lnTo>
                <a:lnTo>
                  <a:pt x="0" y="818321"/>
                </a:lnTo>
                <a:lnTo>
                  <a:pt x="34739" y="805858"/>
                </a:lnTo>
                <a:cubicBezTo>
                  <a:pt x="1475452" y="313701"/>
                  <a:pt x="3655780" y="0"/>
                  <a:pt x="6096000" y="0"/>
                </a:cubicBezTo>
                <a:close/>
              </a:path>
            </a:pathLst>
          </a:custGeom>
          <a:gradFill>
            <a:gsLst>
              <a:gs pos="0">
                <a:schemeClr val="accent1">
                  <a:alpha val="100000"/>
                </a:schemeClr>
              </a:gs>
              <a:gs pos="100000">
                <a:schemeClr val="accent1">
                  <a:lumMod val="60000"/>
                  <a:lumOff val="40000"/>
                  <a:alpha val="100000"/>
                </a:schemeClr>
              </a:gs>
            </a:gsLst>
            <a:lin ang="2700000" scaled="0"/>
          </a:gra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custDataLst>
              <p:tags r:id="rId1"/>
            </p:custDataLst>
          </p:nvPr>
        </p:nvSpPr>
        <p:spPr>
          <a:xfrm>
            <a:off x="650295" y="1673342"/>
            <a:ext cx="5112000" cy="3960000"/>
          </a:xfrm>
          <a:prstGeom prst="roundRect">
            <a:avLst>
              <a:gd name="adj" fmla="val 4912"/>
            </a:avLst>
          </a:prstGeom>
          <a:solidFill>
            <a:schemeClr val="bg1"/>
          </a:solidFill>
          <a:ln w="12700" cap="sq">
            <a:gradFill>
              <a:gsLst>
                <a:gs pos="0">
                  <a:schemeClr val="accent1">
                    <a:alpha val="0"/>
                  </a:schemeClr>
                </a:gs>
                <a:gs pos="100000">
                  <a:schemeClr val="bg1">
                    <a:alpha val="0"/>
                  </a:schemeClr>
                </a:gs>
              </a:gsLst>
              <a:lin ang="5400000" scaled="0"/>
            </a:gradFill>
            <a:miter/>
          </a:ln>
          <a:effectLst>
            <a:outerShdw blurRad="254000" dir="16200000" rotWithShape="0">
              <a:schemeClr val="accent1">
                <a:alpha val="15000"/>
              </a:schemeClr>
            </a:outerShdw>
          </a:effectLst>
        </p:spPr>
        <p:txBody>
          <a:bodyPr vert="horz" wrap="square" lIns="0" tIns="0" rIns="0" bIns="0" rtlCol="0" anchor="ctr"/>
          <a:lstStyle/>
          <a:p>
            <a:pPr algn="ctr">
              <a:lnSpc>
                <a:spcPct val="110000"/>
              </a:lnSpc>
            </a:pPr>
            <a:endParaRPr kumimoji="1" lang="zh-CN" altLang="en-US"/>
          </a:p>
        </p:txBody>
      </p:sp>
      <p:sp>
        <p:nvSpPr>
          <p:cNvPr id="5" name="标题 1"/>
          <p:cNvSpPr txBox="1"/>
          <p:nvPr>
            <p:custDataLst>
              <p:tags r:id="rId2"/>
            </p:custDataLst>
          </p:nvPr>
        </p:nvSpPr>
        <p:spPr>
          <a:xfrm>
            <a:off x="890641" y="1949279"/>
            <a:ext cx="957360" cy="957360"/>
          </a:xfrm>
          <a:prstGeom prst="ellipse">
            <a:avLst/>
          </a:prstGeom>
          <a:noFill/>
          <a:ln w="28575" cap="sq">
            <a:solidFill>
              <a:schemeClr val="accent1"/>
            </a:solidFill>
            <a:miter/>
          </a:ln>
        </p:spPr>
        <p:txBody>
          <a:bodyPr vert="horz" wrap="square" lIns="0" tIns="0" rIns="0" bIns="0" rtlCol="0" anchor="ctr"/>
          <a:lstStyle/>
          <a:p>
            <a:pPr algn="ctr">
              <a:lnSpc>
                <a:spcPct val="110000"/>
              </a:lnSpc>
            </a:pPr>
            <a:endParaRPr kumimoji="1" lang="zh-CN" altLang="en-US"/>
          </a:p>
        </p:txBody>
      </p:sp>
      <p:cxnSp>
        <p:nvCxnSpPr>
          <p:cNvPr id="6" name="标题 1"/>
          <p:cNvCxnSpPr/>
          <p:nvPr>
            <p:custDataLst>
              <p:tags r:id="rId3"/>
            </p:custDataLst>
          </p:nvPr>
        </p:nvCxnSpPr>
        <p:spPr>
          <a:xfrm>
            <a:off x="866295" y="3180777"/>
            <a:ext cx="4680000" cy="0"/>
          </a:xfrm>
          <a:prstGeom prst="line">
            <a:avLst/>
          </a:prstGeom>
          <a:noFill/>
          <a:ln w="6350" cap="sq">
            <a:solidFill>
              <a:schemeClr val="accent1"/>
            </a:solidFill>
            <a:miter/>
            <a:headEnd type="diamond"/>
          </a:ln>
        </p:spPr>
      </p:cxnSp>
      <p:sp>
        <p:nvSpPr>
          <p:cNvPr id="7" name="标题 1"/>
          <p:cNvSpPr txBox="1"/>
          <p:nvPr>
            <p:custDataLst>
              <p:tags r:id="rId4"/>
            </p:custDataLst>
          </p:nvPr>
        </p:nvSpPr>
        <p:spPr>
          <a:xfrm>
            <a:off x="1977895" y="1943100"/>
            <a:ext cx="3572005" cy="965200"/>
          </a:xfrm>
          <a:prstGeom prst="rect">
            <a:avLst/>
          </a:prstGeom>
          <a:noFill/>
          <a:ln>
            <a:noFill/>
          </a:ln>
        </p:spPr>
        <p:txBody>
          <a:bodyPr vert="horz" wrap="square" lIns="0" tIns="0" rIns="0" bIns="0" rtlCol="0" anchor="ctr"/>
          <a:lstStyle/>
          <a:p>
            <a:pPr algn="l">
              <a:lnSpc>
                <a:spcPct val="130000"/>
              </a:lnSpc>
            </a:pPr>
            <a:r>
              <a:rPr kumimoji="1" lang="en-US" altLang="zh-CN" sz="2000">
                <a:ln w="3175">
                  <a:noFill/>
                </a:ln>
                <a:solidFill>
                  <a:srgbClr val="60280D">
                    <a:alpha val="100000"/>
                  </a:srgbClr>
                </a:solidFill>
                <a:latin typeface="Source Han Sans CN Bold" panose="020B0800000000000000" charset="-122"/>
                <a:ea typeface="Source Han Sans CN Bold" panose="020B0800000000000000" charset="-122"/>
                <a:cs typeface="Source Han Sans CN Bold" panose="020B0800000000000000" charset="-122"/>
              </a:rPr>
              <a:t>行为理论与交际理论的融合</a:t>
            </a:r>
          </a:p>
        </p:txBody>
      </p:sp>
      <p:sp>
        <p:nvSpPr>
          <p:cNvPr id="8" name="标题 1"/>
          <p:cNvSpPr txBox="1"/>
          <p:nvPr>
            <p:custDataLst>
              <p:tags r:id="rId5"/>
            </p:custDataLst>
          </p:nvPr>
        </p:nvSpPr>
        <p:spPr>
          <a:xfrm>
            <a:off x="889000" y="3428895"/>
            <a:ext cx="4660900" cy="1912159"/>
          </a:xfrm>
          <a:prstGeom prst="rect">
            <a:avLst/>
          </a:prstGeom>
          <a:noFill/>
          <a:ln cap="sq">
            <a:noFill/>
          </a:ln>
          <a:effectLst/>
        </p:spPr>
        <p:txBody>
          <a:bodyPr vert="horz" wrap="square" lIns="0" tIns="0" rIns="0" bIns="0" rtlCol="0" anchor="t"/>
          <a:lstStyle/>
          <a:p>
            <a:pPr algn="l">
              <a:lnSpc>
                <a:spcPct val="150000"/>
              </a:lnSpc>
            </a:pPr>
            <a:r>
              <a:rPr kumimoji="1" lang="en-US" altLang="zh-CN">
                <a:ln w="12700">
                  <a:noFill/>
                </a:ln>
                <a:solidFill>
                  <a:srgbClr val="404040">
                    <a:alpha val="100000"/>
                  </a:srgbClr>
                </a:solidFill>
                <a:latin typeface="Source Han Sans" panose="020B0500000000000000" charset="-122"/>
                <a:ea typeface="Source Han Sans" panose="020B0500000000000000" charset="-122"/>
                <a:cs typeface="Source Han Sans" panose="020B0500000000000000" charset="-122"/>
              </a:rPr>
              <a:t>赖斯与费米尔合作，将行为理论、交际理论等引入翻译研究，提出了翻译目的论。这一理论认为，翻译是一种有目的的行为，翻译策略的选择应基于翻译的目的。</a:t>
            </a:r>
          </a:p>
        </p:txBody>
      </p:sp>
      <p:sp>
        <p:nvSpPr>
          <p:cNvPr id="9" name="标题 1"/>
          <p:cNvSpPr txBox="1"/>
          <p:nvPr>
            <p:custDataLst>
              <p:tags r:id="rId6"/>
            </p:custDataLst>
          </p:nvPr>
        </p:nvSpPr>
        <p:spPr>
          <a:xfrm>
            <a:off x="6391441" y="1673342"/>
            <a:ext cx="5112000" cy="3960000"/>
          </a:xfrm>
          <a:prstGeom prst="roundRect">
            <a:avLst>
              <a:gd name="adj" fmla="val 4912"/>
            </a:avLst>
          </a:prstGeom>
          <a:solidFill>
            <a:schemeClr val="bg1"/>
          </a:solidFill>
          <a:ln w="12700" cap="sq">
            <a:gradFill>
              <a:gsLst>
                <a:gs pos="0">
                  <a:schemeClr val="accent1">
                    <a:alpha val="0"/>
                  </a:schemeClr>
                </a:gs>
                <a:gs pos="100000">
                  <a:schemeClr val="bg1">
                    <a:alpha val="0"/>
                  </a:schemeClr>
                </a:gs>
              </a:gsLst>
              <a:lin ang="5400000" scaled="0"/>
            </a:gradFill>
            <a:miter/>
          </a:ln>
          <a:effectLst>
            <a:outerShdw blurRad="254000" dir="16200000" rotWithShape="0">
              <a:schemeClr val="accent1">
                <a:alpha val="15000"/>
              </a:schemeClr>
            </a:outerShdw>
          </a:effectLst>
        </p:spPr>
        <p:txBody>
          <a:bodyPr vert="horz" wrap="square" lIns="0" tIns="0" rIns="0" bIns="0" rtlCol="0" anchor="ctr"/>
          <a:lstStyle/>
          <a:p>
            <a:pPr algn="ctr">
              <a:lnSpc>
                <a:spcPct val="110000"/>
              </a:lnSpc>
            </a:pPr>
            <a:endParaRPr kumimoji="1" lang="zh-CN" altLang="en-US"/>
          </a:p>
        </p:txBody>
      </p:sp>
      <p:sp>
        <p:nvSpPr>
          <p:cNvPr id="10" name="标题 1"/>
          <p:cNvSpPr txBox="1"/>
          <p:nvPr>
            <p:custDataLst>
              <p:tags r:id="rId7"/>
            </p:custDataLst>
          </p:nvPr>
        </p:nvSpPr>
        <p:spPr>
          <a:xfrm>
            <a:off x="1001105" y="2059743"/>
            <a:ext cx="736431" cy="736431"/>
          </a:xfrm>
          <a:prstGeom prst="ellipse">
            <a:avLst/>
          </a:prstGeom>
          <a:gradFill>
            <a:gsLst>
              <a:gs pos="0">
                <a:schemeClr val="accent1"/>
              </a:gs>
              <a:gs pos="100000">
                <a:schemeClr val="accent1">
                  <a:lumMod val="60000"/>
                  <a:lumOff val="40000"/>
                  <a:alpha val="10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custDataLst>
              <p:tags r:id="rId8"/>
            </p:custDataLst>
          </p:nvPr>
        </p:nvSpPr>
        <p:spPr>
          <a:xfrm>
            <a:off x="6618161" y="1949279"/>
            <a:ext cx="957360" cy="957360"/>
          </a:xfrm>
          <a:prstGeom prst="ellipse">
            <a:avLst/>
          </a:prstGeom>
          <a:noFill/>
          <a:ln w="28575" cap="sq">
            <a:solidFill>
              <a:schemeClr val="accent1"/>
            </a:solidFill>
            <a:miter/>
          </a:ln>
        </p:spPr>
        <p:txBody>
          <a:bodyPr vert="horz" wrap="square" lIns="0" tIns="0" rIns="0" bIns="0" rtlCol="0" anchor="ctr"/>
          <a:lstStyle/>
          <a:p>
            <a:pPr algn="ctr">
              <a:lnSpc>
                <a:spcPct val="110000"/>
              </a:lnSpc>
            </a:pPr>
            <a:endParaRPr kumimoji="1" lang="zh-CN" altLang="en-US"/>
          </a:p>
        </p:txBody>
      </p:sp>
      <p:cxnSp>
        <p:nvCxnSpPr>
          <p:cNvPr id="12" name="标题 1"/>
          <p:cNvCxnSpPr/>
          <p:nvPr>
            <p:custDataLst>
              <p:tags r:id="rId9"/>
            </p:custDataLst>
          </p:nvPr>
        </p:nvCxnSpPr>
        <p:spPr>
          <a:xfrm>
            <a:off x="6607441" y="3180777"/>
            <a:ext cx="4680000" cy="0"/>
          </a:xfrm>
          <a:prstGeom prst="line">
            <a:avLst/>
          </a:prstGeom>
          <a:noFill/>
          <a:ln w="6350" cap="sq">
            <a:solidFill>
              <a:schemeClr val="accent1"/>
            </a:solidFill>
            <a:miter/>
            <a:headEnd type="diamond"/>
          </a:ln>
        </p:spPr>
      </p:cxnSp>
      <p:sp>
        <p:nvSpPr>
          <p:cNvPr id="13" name="标题 1"/>
          <p:cNvSpPr txBox="1"/>
          <p:nvPr>
            <p:custDataLst>
              <p:tags r:id="rId10"/>
            </p:custDataLst>
          </p:nvPr>
        </p:nvSpPr>
        <p:spPr>
          <a:xfrm>
            <a:off x="7719041" y="1943100"/>
            <a:ext cx="3571259" cy="965200"/>
          </a:xfrm>
          <a:prstGeom prst="rect">
            <a:avLst/>
          </a:prstGeom>
          <a:noFill/>
          <a:ln>
            <a:noFill/>
          </a:ln>
        </p:spPr>
        <p:txBody>
          <a:bodyPr vert="horz" wrap="square" lIns="0" tIns="0" rIns="0" bIns="0" rtlCol="0" anchor="ctr"/>
          <a:lstStyle/>
          <a:p>
            <a:pPr algn="l">
              <a:lnSpc>
                <a:spcPct val="130000"/>
              </a:lnSpc>
            </a:pPr>
            <a:r>
              <a:rPr kumimoji="1" lang="en-US" altLang="zh-CN" sz="2000">
                <a:ln w="3175">
                  <a:noFill/>
                </a:ln>
                <a:solidFill>
                  <a:srgbClr val="60280D">
                    <a:alpha val="100000"/>
                  </a:srgbClr>
                </a:solidFill>
                <a:latin typeface="Source Han Sans CN Bold" panose="020B0800000000000000" charset="-122"/>
                <a:ea typeface="Source Han Sans CN Bold" panose="020B0800000000000000" charset="-122"/>
                <a:cs typeface="Source Han Sans CN Bold" panose="020B0800000000000000" charset="-122"/>
              </a:rPr>
              <a:t>对翻译实践的回应</a:t>
            </a:r>
          </a:p>
        </p:txBody>
      </p:sp>
      <p:sp>
        <p:nvSpPr>
          <p:cNvPr id="14" name="标题 1"/>
          <p:cNvSpPr txBox="1"/>
          <p:nvPr>
            <p:custDataLst>
              <p:tags r:id="rId11"/>
            </p:custDataLst>
          </p:nvPr>
        </p:nvSpPr>
        <p:spPr>
          <a:xfrm>
            <a:off x="6616700" y="3428895"/>
            <a:ext cx="4673600" cy="1912159"/>
          </a:xfrm>
          <a:prstGeom prst="rect">
            <a:avLst/>
          </a:prstGeom>
          <a:noFill/>
          <a:ln cap="sq">
            <a:noFill/>
          </a:ln>
          <a:effectLst/>
        </p:spPr>
        <p:txBody>
          <a:bodyPr vert="horz" wrap="square" lIns="0" tIns="0" rIns="0" bIns="0" rtlCol="0" anchor="t"/>
          <a:lstStyle/>
          <a:p>
            <a:pPr algn="l">
              <a:lnSpc>
                <a:spcPct val="150000"/>
              </a:lnSpc>
            </a:pPr>
            <a:r>
              <a:rPr kumimoji="1" lang="en-US" altLang="zh-CN">
                <a:ln w="12700">
                  <a:noFill/>
                </a:ln>
                <a:solidFill>
                  <a:srgbClr val="404040">
                    <a:alpha val="100000"/>
                  </a:srgbClr>
                </a:solidFill>
                <a:latin typeface="Source Han Sans" panose="020B0500000000000000" charset="-122"/>
                <a:ea typeface="Source Han Sans" panose="020B0500000000000000" charset="-122"/>
                <a:cs typeface="Source Han Sans" panose="020B0500000000000000" charset="-122"/>
              </a:rPr>
              <a:t>翻译目的论的提出是对当时翻译实践多元化需求的回应。它旨在解决不同类型文本翻译中策略选择的问题，为翻译实践提供了更加灵活和实用的指导。</a:t>
            </a:r>
          </a:p>
        </p:txBody>
      </p:sp>
      <p:sp>
        <p:nvSpPr>
          <p:cNvPr id="15" name="标题 1"/>
          <p:cNvSpPr txBox="1"/>
          <p:nvPr>
            <p:custDataLst>
              <p:tags r:id="rId12"/>
            </p:custDataLst>
          </p:nvPr>
        </p:nvSpPr>
        <p:spPr>
          <a:xfrm>
            <a:off x="6728625" y="2059744"/>
            <a:ext cx="736431" cy="736431"/>
          </a:xfrm>
          <a:prstGeom prst="ellipse">
            <a:avLst/>
          </a:prstGeom>
          <a:gradFill>
            <a:gsLst>
              <a:gs pos="0">
                <a:schemeClr val="accent1"/>
              </a:gs>
              <a:gs pos="100000">
                <a:schemeClr val="accent1">
                  <a:lumMod val="60000"/>
                  <a:lumOff val="40000"/>
                  <a:alpha val="100000"/>
                </a:schemeClr>
              </a:gs>
            </a:gsLst>
            <a:lin ang="270000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custDataLst>
              <p:tags r:id="rId13"/>
            </p:custDataLst>
          </p:nvPr>
        </p:nvSpPr>
        <p:spPr>
          <a:xfrm>
            <a:off x="6932060" y="2239773"/>
            <a:ext cx="329562" cy="376372"/>
          </a:xfrm>
          <a:custGeom>
            <a:avLst/>
            <a:gdLst>
              <a:gd name="connsiteX0" fmla="*/ 1449958 w 1449958"/>
              <a:gd name="connsiteY0" fmla="*/ 669913 h 1655898"/>
              <a:gd name="connsiteX1" fmla="*/ 1449586 w 1449958"/>
              <a:gd name="connsiteY1" fmla="*/ 666192 h 1655898"/>
              <a:gd name="connsiteX2" fmla="*/ 1449586 w 1449958"/>
              <a:gd name="connsiteY2" fmla="*/ 665634 h 1655898"/>
              <a:gd name="connsiteX3" fmla="*/ 1448098 w 1449958"/>
              <a:gd name="connsiteY3" fmla="*/ 658006 h 1655898"/>
              <a:gd name="connsiteX4" fmla="*/ 1445307 w 1449958"/>
              <a:gd name="connsiteY4" fmla="*/ 650379 h 1655898"/>
              <a:gd name="connsiteX5" fmla="*/ 1443633 w 1449958"/>
              <a:gd name="connsiteY5" fmla="*/ 646844 h 1655898"/>
              <a:gd name="connsiteX6" fmla="*/ 1441772 w 1449958"/>
              <a:gd name="connsiteY6" fmla="*/ 643496 h 1655898"/>
              <a:gd name="connsiteX7" fmla="*/ 1441400 w 1449958"/>
              <a:gd name="connsiteY7" fmla="*/ 643124 h 1655898"/>
              <a:gd name="connsiteX8" fmla="*/ 1439354 w 1449958"/>
              <a:gd name="connsiteY8" fmla="*/ 640147 h 1655898"/>
              <a:gd name="connsiteX9" fmla="*/ 1439168 w 1449958"/>
              <a:gd name="connsiteY9" fmla="*/ 639775 h 1655898"/>
              <a:gd name="connsiteX10" fmla="*/ 1436936 w 1449958"/>
              <a:gd name="connsiteY10" fmla="*/ 636798 h 1655898"/>
              <a:gd name="connsiteX11" fmla="*/ 1436378 w 1449958"/>
              <a:gd name="connsiteY11" fmla="*/ 636240 h 1655898"/>
              <a:gd name="connsiteX12" fmla="*/ 1433773 w 1449958"/>
              <a:gd name="connsiteY12" fmla="*/ 633450 h 1655898"/>
              <a:gd name="connsiteX13" fmla="*/ 816136 w 1449958"/>
              <a:gd name="connsiteY13" fmla="*/ 15813 h 1655898"/>
              <a:gd name="connsiteX14" fmla="*/ 813346 w 1449958"/>
              <a:gd name="connsiteY14" fmla="*/ 13208 h 1655898"/>
              <a:gd name="connsiteX15" fmla="*/ 812788 w 1449958"/>
              <a:gd name="connsiteY15" fmla="*/ 12650 h 1655898"/>
              <a:gd name="connsiteX16" fmla="*/ 809997 w 1449958"/>
              <a:gd name="connsiteY16" fmla="*/ 10418 h 1655898"/>
              <a:gd name="connsiteX17" fmla="*/ 809625 w 1449958"/>
              <a:gd name="connsiteY17" fmla="*/ 10232 h 1655898"/>
              <a:gd name="connsiteX18" fmla="*/ 806834 w 1449958"/>
              <a:gd name="connsiteY18" fmla="*/ 8372 h 1655898"/>
              <a:gd name="connsiteX19" fmla="*/ 806276 w 1449958"/>
              <a:gd name="connsiteY19" fmla="*/ 8000 h 1655898"/>
              <a:gd name="connsiteX20" fmla="*/ 802928 w 1449958"/>
              <a:gd name="connsiteY20" fmla="*/ 6139 h 1655898"/>
              <a:gd name="connsiteX21" fmla="*/ 802742 w 1449958"/>
              <a:gd name="connsiteY21" fmla="*/ 6139 h 1655898"/>
              <a:gd name="connsiteX22" fmla="*/ 799207 w 1449958"/>
              <a:gd name="connsiteY22" fmla="*/ 4465 h 1655898"/>
              <a:gd name="connsiteX23" fmla="*/ 799021 w 1449958"/>
              <a:gd name="connsiteY23" fmla="*/ 4465 h 1655898"/>
              <a:gd name="connsiteX24" fmla="*/ 791580 w 1449958"/>
              <a:gd name="connsiteY24" fmla="*/ 1860 h 1655898"/>
              <a:gd name="connsiteX25" fmla="*/ 791394 w 1449958"/>
              <a:gd name="connsiteY25" fmla="*/ 1860 h 1655898"/>
              <a:gd name="connsiteX26" fmla="*/ 783766 w 1449958"/>
              <a:gd name="connsiteY26" fmla="*/ 372 h 1655898"/>
              <a:gd name="connsiteX27" fmla="*/ 783022 w 1449958"/>
              <a:gd name="connsiteY27" fmla="*/ 372 h 1655898"/>
              <a:gd name="connsiteX28" fmla="*/ 779301 w 1449958"/>
              <a:gd name="connsiteY28" fmla="*/ 0 h 1655898"/>
              <a:gd name="connsiteX29" fmla="*/ 261751 w 1449958"/>
              <a:gd name="connsiteY29" fmla="*/ 0 h 1655898"/>
              <a:gd name="connsiteX30" fmla="*/ 0 w 1449958"/>
              <a:gd name="connsiteY30" fmla="*/ 261751 h 1655898"/>
              <a:gd name="connsiteX31" fmla="*/ 0 w 1449958"/>
              <a:gd name="connsiteY31" fmla="*/ 1394148 h 1655898"/>
              <a:gd name="connsiteX32" fmla="*/ 261751 w 1449958"/>
              <a:gd name="connsiteY32" fmla="*/ 1655899 h 1655898"/>
              <a:gd name="connsiteX33" fmla="*/ 1188207 w 1449958"/>
              <a:gd name="connsiteY33" fmla="*/ 1655899 h 1655898"/>
              <a:gd name="connsiteX34" fmla="*/ 1449958 w 1449958"/>
              <a:gd name="connsiteY34" fmla="*/ 1394148 h 1655898"/>
              <a:gd name="connsiteX35" fmla="*/ 1449958 w 1449958"/>
              <a:gd name="connsiteY35" fmla="*/ 672889 h 1655898"/>
              <a:gd name="connsiteX36" fmla="*/ 1449958 w 1449958"/>
              <a:gd name="connsiteY36" fmla="*/ 669913 h 1655898"/>
              <a:gd name="connsiteX37" fmla="*/ 832321 w 1449958"/>
              <a:gd name="connsiteY37" fmla="*/ 466948 h 1655898"/>
              <a:gd name="connsiteX38" fmla="*/ 832321 w 1449958"/>
              <a:gd name="connsiteY38" fmla="*/ 189942 h 1655898"/>
              <a:gd name="connsiteX39" fmla="*/ 1259458 w 1449958"/>
              <a:gd name="connsiteY39" fmla="*/ 617079 h 1655898"/>
              <a:gd name="connsiteX40" fmla="*/ 982452 w 1449958"/>
              <a:gd name="connsiteY40" fmla="*/ 617079 h 1655898"/>
              <a:gd name="connsiteX41" fmla="*/ 832321 w 1449958"/>
              <a:gd name="connsiteY41" fmla="*/ 466948 h 1655898"/>
              <a:gd name="connsiteX42" fmla="*/ 1338337 w 1449958"/>
              <a:gd name="connsiteY42" fmla="*/ 1393403 h 1655898"/>
              <a:gd name="connsiteX43" fmla="*/ 1188207 w 1449958"/>
              <a:gd name="connsiteY43" fmla="*/ 1543534 h 1655898"/>
              <a:gd name="connsiteX44" fmla="*/ 261751 w 1449958"/>
              <a:gd name="connsiteY44" fmla="*/ 1543534 h 1655898"/>
              <a:gd name="connsiteX45" fmla="*/ 111621 w 1449958"/>
              <a:gd name="connsiteY45" fmla="*/ 1393403 h 1655898"/>
              <a:gd name="connsiteX46" fmla="*/ 111621 w 1449958"/>
              <a:gd name="connsiteY46" fmla="*/ 261007 h 1655898"/>
              <a:gd name="connsiteX47" fmla="*/ 261751 w 1449958"/>
              <a:gd name="connsiteY47" fmla="*/ 110877 h 1655898"/>
              <a:gd name="connsiteX48" fmla="*/ 720700 w 1449958"/>
              <a:gd name="connsiteY48" fmla="*/ 110877 h 1655898"/>
              <a:gd name="connsiteX49" fmla="*/ 720700 w 1449958"/>
              <a:gd name="connsiteY49" fmla="*/ 466948 h 1655898"/>
              <a:gd name="connsiteX50" fmla="*/ 982452 w 1449958"/>
              <a:gd name="connsiteY50" fmla="*/ 728700 h 1655898"/>
              <a:gd name="connsiteX51" fmla="*/ 1338523 w 1449958"/>
              <a:gd name="connsiteY51" fmla="*/ 728700 h 1655898"/>
              <a:gd name="connsiteX52" fmla="*/ 1338523 w 1449958"/>
              <a:gd name="connsiteY52" fmla="*/ 1393403 h 1655898"/>
            </a:gdLst>
            <a:ahLst/>
            <a:cxnLst/>
            <a:rect l="l" t="t" r="r" b="b"/>
            <a:pathLst>
              <a:path w="1449958" h="1655898">
                <a:moveTo>
                  <a:pt x="1449958" y="669913"/>
                </a:moveTo>
                <a:cubicBezTo>
                  <a:pt x="1449958" y="668610"/>
                  <a:pt x="1449772" y="667308"/>
                  <a:pt x="1449586" y="666192"/>
                </a:cubicBezTo>
                <a:lnTo>
                  <a:pt x="1449586" y="665634"/>
                </a:lnTo>
                <a:cubicBezTo>
                  <a:pt x="1449214" y="663029"/>
                  <a:pt x="1448656" y="660425"/>
                  <a:pt x="1448098" y="658006"/>
                </a:cubicBezTo>
                <a:cubicBezTo>
                  <a:pt x="1447354" y="655402"/>
                  <a:pt x="1446423" y="652797"/>
                  <a:pt x="1445307" y="650379"/>
                </a:cubicBezTo>
                <a:cubicBezTo>
                  <a:pt x="1444749" y="649077"/>
                  <a:pt x="1444191" y="647960"/>
                  <a:pt x="1443633" y="646844"/>
                </a:cubicBezTo>
                <a:cubicBezTo>
                  <a:pt x="1443075" y="645728"/>
                  <a:pt x="1442331" y="644612"/>
                  <a:pt x="1441772" y="643496"/>
                </a:cubicBezTo>
                <a:cubicBezTo>
                  <a:pt x="1441587" y="643310"/>
                  <a:pt x="1441587" y="643124"/>
                  <a:pt x="1441400" y="643124"/>
                </a:cubicBezTo>
                <a:cubicBezTo>
                  <a:pt x="1440842" y="642193"/>
                  <a:pt x="1440098" y="641077"/>
                  <a:pt x="1439354" y="640147"/>
                </a:cubicBezTo>
                <a:cubicBezTo>
                  <a:pt x="1439354" y="640147"/>
                  <a:pt x="1439168" y="639961"/>
                  <a:pt x="1439168" y="639775"/>
                </a:cubicBezTo>
                <a:cubicBezTo>
                  <a:pt x="1438424" y="638845"/>
                  <a:pt x="1437680" y="637729"/>
                  <a:pt x="1436936" y="636798"/>
                </a:cubicBezTo>
                <a:lnTo>
                  <a:pt x="1436378" y="636240"/>
                </a:lnTo>
                <a:cubicBezTo>
                  <a:pt x="1435633" y="635310"/>
                  <a:pt x="1434703" y="634380"/>
                  <a:pt x="1433773" y="633450"/>
                </a:cubicBezTo>
                <a:lnTo>
                  <a:pt x="816136" y="15813"/>
                </a:lnTo>
                <a:cubicBezTo>
                  <a:pt x="815206" y="14883"/>
                  <a:pt x="814276" y="14139"/>
                  <a:pt x="813346" y="13208"/>
                </a:cubicBezTo>
                <a:lnTo>
                  <a:pt x="812788" y="12650"/>
                </a:lnTo>
                <a:lnTo>
                  <a:pt x="809997" y="10418"/>
                </a:lnTo>
                <a:cubicBezTo>
                  <a:pt x="809811" y="10418"/>
                  <a:pt x="809811" y="10232"/>
                  <a:pt x="809625" y="10232"/>
                </a:cubicBezTo>
                <a:cubicBezTo>
                  <a:pt x="808695" y="9488"/>
                  <a:pt x="807765" y="8930"/>
                  <a:pt x="806834" y="8372"/>
                </a:cubicBezTo>
                <a:cubicBezTo>
                  <a:pt x="806649" y="8186"/>
                  <a:pt x="806462" y="8186"/>
                  <a:pt x="806276" y="8000"/>
                </a:cubicBezTo>
                <a:cubicBezTo>
                  <a:pt x="805160" y="7255"/>
                  <a:pt x="804044" y="6697"/>
                  <a:pt x="802928" y="6139"/>
                </a:cubicBezTo>
                <a:lnTo>
                  <a:pt x="802742" y="6139"/>
                </a:lnTo>
                <a:cubicBezTo>
                  <a:pt x="801626" y="5581"/>
                  <a:pt x="800509" y="5023"/>
                  <a:pt x="799207" y="4465"/>
                </a:cubicBezTo>
                <a:lnTo>
                  <a:pt x="799021" y="4465"/>
                </a:lnTo>
                <a:cubicBezTo>
                  <a:pt x="796603" y="3349"/>
                  <a:pt x="793998" y="2418"/>
                  <a:pt x="791580" y="1860"/>
                </a:cubicBezTo>
                <a:lnTo>
                  <a:pt x="791394" y="1860"/>
                </a:lnTo>
                <a:cubicBezTo>
                  <a:pt x="788975" y="1116"/>
                  <a:pt x="786371" y="744"/>
                  <a:pt x="783766" y="372"/>
                </a:cubicBezTo>
                <a:lnTo>
                  <a:pt x="783022" y="372"/>
                </a:lnTo>
                <a:cubicBezTo>
                  <a:pt x="781720" y="186"/>
                  <a:pt x="780604" y="186"/>
                  <a:pt x="779301" y="0"/>
                </a:cubicBezTo>
                <a:lnTo>
                  <a:pt x="261751" y="0"/>
                </a:lnTo>
                <a:cubicBezTo>
                  <a:pt x="117388" y="0"/>
                  <a:pt x="0" y="117388"/>
                  <a:pt x="0" y="261751"/>
                </a:cubicBezTo>
                <a:lnTo>
                  <a:pt x="0" y="1394148"/>
                </a:lnTo>
                <a:cubicBezTo>
                  <a:pt x="0" y="1538511"/>
                  <a:pt x="117388" y="1655899"/>
                  <a:pt x="261751" y="1655899"/>
                </a:cubicBezTo>
                <a:lnTo>
                  <a:pt x="1188207" y="1655899"/>
                </a:lnTo>
                <a:cubicBezTo>
                  <a:pt x="1332570" y="1655899"/>
                  <a:pt x="1449958" y="1538511"/>
                  <a:pt x="1449958" y="1394148"/>
                </a:cubicBezTo>
                <a:lnTo>
                  <a:pt x="1449958" y="672889"/>
                </a:lnTo>
                <a:lnTo>
                  <a:pt x="1449958" y="669913"/>
                </a:lnTo>
                <a:close/>
                <a:moveTo>
                  <a:pt x="832321" y="466948"/>
                </a:moveTo>
                <a:lnTo>
                  <a:pt x="832321" y="189942"/>
                </a:lnTo>
                <a:lnTo>
                  <a:pt x="1259458" y="617079"/>
                </a:lnTo>
                <a:lnTo>
                  <a:pt x="982452" y="617079"/>
                </a:lnTo>
                <a:cubicBezTo>
                  <a:pt x="899666" y="617079"/>
                  <a:pt x="832321" y="549734"/>
                  <a:pt x="832321" y="466948"/>
                </a:cubicBezTo>
                <a:close/>
                <a:moveTo>
                  <a:pt x="1338337" y="1393403"/>
                </a:moveTo>
                <a:cubicBezTo>
                  <a:pt x="1338337" y="1476189"/>
                  <a:pt x="1270992" y="1543534"/>
                  <a:pt x="1188207" y="1543534"/>
                </a:cubicBezTo>
                <a:lnTo>
                  <a:pt x="261751" y="1543534"/>
                </a:lnTo>
                <a:cubicBezTo>
                  <a:pt x="178966" y="1543534"/>
                  <a:pt x="111621" y="1476189"/>
                  <a:pt x="111621" y="1393403"/>
                </a:cubicBezTo>
                <a:lnTo>
                  <a:pt x="111621" y="261007"/>
                </a:lnTo>
                <a:cubicBezTo>
                  <a:pt x="111621" y="178222"/>
                  <a:pt x="178966" y="110877"/>
                  <a:pt x="261751" y="110877"/>
                </a:cubicBezTo>
                <a:lnTo>
                  <a:pt x="720700" y="110877"/>
                </a:lnTo>
                <a:lnTo>
                  <a:pt x="720700" y="466948"/>
                </a:lnTo>
                <a:cubicBezTo>
                  <a:pt x="720700" y="611312"/>
                  <a:pt x="838088" y="728700"/>
                  <a:pt x="982452" y="728700"/>
                </a:cubicBezTo>
                <a:lnTo>
                  <a:pt x="1338523" y="728700"/>
                </a:lnTo>
                <a:lnTo>
                  <a:pt x="1338523" y="1393403"/>
                </a:lnTo>
                <a:close/>
              </a:path>
            </a:pathLst>
          </a:custGeom>
          <a:solidFill>
            <a:schemeClr val="bg1"/>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17" name="标题 1"/>
          <p:cNvSpPr txBox="1"/>
          <p:nvPr>
            <p:custDataLst>
              <p:tags r:id="rId14"/>
            </p:custDataLst>
          </p:nvPr>
        </p:nvSpPr>
        <p:spPr>
          <a:xfrm>
            <a:off x="1195597" y="2239773"/>
            <a:ext cx="347450" cy="376372"/>
          </a:xfrm>
          <a:custGeom>
            <a:avLst/>
            <a:gdLst>
              <a:gd name="connsiteX0" fmla="*/ 712625 w 1425436"/>
              <a:gd name="connsiteY0" fmla="*/ 111621 h 1544091"/>
              <a:gd name="connsiteX1" fmla="*/ 902567 w 1425436"/>
              <a:gd name="connsiteY1" fmla="*/ 190314 h 1544091"/>
              <a:gd name="connsiteX2" fmla="*/ 981260 w 1425436"/>
              <a:gd name="connsiteY2" fmla="*/ 380256 h 1544091"/>
              <a:gd name="connsiteX3" fmla="*/ 902567 w 1425436"/>
              <a:gd name="connsiteY3" fmla="*/ 570198 h 1544091"/>
              <a:gd name="connsiteX4" fmla="*/ 712625 w 1425436"/>
              <a:gd name="connsiteY4" fmla="*/ 648891 h 1544091"/>
              <a:gd name="connsiteX5" fmla="*/ 522684 w 1425436"/>
              <a:gd name="connsiteY5" fmla="*/ 570198 h 1544091"/>
              <a:gd name="connsiteX6" fmla="*/ 444177 w 1425436"/>
              <a:gd name="connsiteY6" fmla="*/ 380070 h 1544091"/>
              <a:gd name="connsiteX7" fmla="*/ 522870 w 1425436"/>
              <a:gd name="connsiteY7" fmla="*/ 190128 h 1544091"/>
              <a:gd name="connsiteX8" fmla="*/ 712625 w 1425436"/>
              <a:gd name="connsiteY8" fmla="*/ 111621 h 1544091"/>
              <a:gd name="connsiteX9" fmla="*/ 712625 w 1425436"/>
              <a:gd name="connsiteY9" fmla="*/ 0 h 1544091"/>
              <a:gd name="connsiteX10" fmla="*/ 332556 w 1425436"/>
              <a:gd name="connsiteY10" fmla="*/ 380070 h 1544091"/>
              <a:gd name="connsiteX11" fmla="*/ 712625 w 1425436"/>
              <a:gd name="connsiteY11" fmla="*/ 760140 h 1544091"/>
              <a:gd name="connsiteX12" fmla="*/ 1092695 w 1425436"/>
              <a:gd name="connsiteY12" fmla="*/ 380070 h 1544091"/>
              <a:gd name="connsiteX13" fmla="*/ 712625 w 1425436"/>
              <a:gd name="connsiteY13" fmla="*/ 0 h 1544091"/>
              <a:gd name="connsiteX14" fmla="*/ 712625 w 1425436"/>
              <a:gd name="connsiteY14" fmla="*/ 943012 h 1544091"/>
              <a:gd name="connsiteX15" fmla="*/ 978842 w 1425436"/>
              <a:gd name="connsiteY15" fmla="*/ 976685 h 1544091"/>
              <a:gd name="connsiteX16" fmla="*/ 1146087 w 1425436"/>
              <a:gd name="connsiteY16" fmla="*/ 1059470 h 1544091"/>
              <a:gd name="connsiteX17" fmla="*/ 1248593 w 1425436"/>
              <a:gd name="connsiteY17" fmla="*/ 1174440 h 1544091"/>
              <a:gd name="connsiteX18" fmla="*/ 1310356 w 1425436"/>
              <a:gd name="connsiteY18" fmla="*/ 1316385 h 1544091"/>
              <a:gd name="connsiteX19" fmla="*/ 1296590 w 1425436"/>
              <a:gd name="connsiteY19" fmla="*/ 1390241 h 1544091"/>
              <a:gd name="connsiteX20" fmla="*/ 1208595 w 1425436"/>
              <a:gd name="connsiteY20" fmla="*/ 1432285 h 1544091"/>
              <a:gd name="connsiteX21" fmla="*/ 216842 w 1425436"/>
              <a:gd name="connsiteY21" fmla="*/ 1432285 h 1544091"/>
              <a:gd name="connsiteX22" fmla="*/ 128847 w 1425436"/>
              <a:gd name="connsiteY22" fmla="*/ 1390241 h 1544091"/>
              <a:gd name="connsiteX23" fmla="*/ 115081 w 1425436"/>
              <a:gd name="connsiteY23" fmla="*/ 1316385 h 1544091"/>
              <a:gd name="connsiteX24" fmla="*/ 176844 w 1425436"/>
              <a:gd name="connsiteY24" fmla="*/ 1174440 h 1544091"/>
              <a:gd name="connsiteX25" fmla="*/ 279350 w 1425436"/>
              <a:gd name="connsiteY25" fmla="*/ 1059470 h 1544091"/>
              <a:gd name="connsiteX26" fmla="*/ 446595 w 1425436"/>
              <a:gd name="connsiteY26" fmla="*/ 976685 h 1544091"/>
              <a:gd name="connsiteX27" fmla="*/ 712625 w 1425436"/>
              <a:gd name="connsiteY27" fmla="*/ 943012 h 1544091"/>
              <a:gd name="connsiteX28" fmla="*/ 712625 w 1425436"/>
              <a:gd name="connsiteY28" fmla="*/ 831391 h 1544091"/>
              <a:gd name="connsiteX29" fmla="*/ 8296 w 1425436"/>
              <a:gd name="connsiteY29" fmla="*/ 1284387 h 1544091"/>
              <a:gd name="connsiteX30" fmla="*/ 216842 w 1425436"/>
              <a:gd name="connsiteY30" fmla="*/ 1544092 h 1544091"/>
              <a:gd name="connsiteX31" fmla="*/ 1208595 w 1425436"/>
              <a:gd name="connsiteY31" fmla="*/ 1544092 h 1544091"/>
              <a:gd name="connsiteX32" fmla="*/ 1417141 w 1425436"/>
              <a:gd name="connsiteY32" fmla="*/ 1284387 h 1544091"/>
              <a:gd name="connsiteX33" fmla="*/ 712625 w 1425436"/>
              <a:gd name="connsiteY33" fmla="*/ 831391 h 1544091"/>
            </a:gdLst>
            <a:ahLst/>
            <a:cxnLst/>
            <a:rect l="l" t="t" r="r" b="b"/>
            <a:pathLst>
              <a:path w="1425436" h="1544091">
                <a:moveTo>
                  <a:pt x="712625" y="111621"/>
                </a:moveTo>
                <a:cubicBezTo>
                  <a:pt x="784435" y="111621"/>
                  <a:pt x="851780" y="139526"/>
                  <a:pt x="902567" y="190314"/>
                </a:cubicBezTo>
                <a:cubicBezTo>
                  <a:pt x="953355" y="241102"/>
                  <a:pt x="981260" y="308446"/>
                  <a:pt x="981260" y="380256"/>
                </a:cubicBezTo>
                <a:cubicBezTo>
                  <a:pt x="981260" y="452065"/>
                  <a:pt x="953355" y="519410"/>
                  <a:pt x="902567" y="570198"/>
                </a:cubicBezTo>
                <a:cubicBezTo>
                  <a:pt x="851780" y="620985"/>
                  <a:pt x="784435" y="648891"/>
                  <a:pt x="712625" y="648891"/>
                </a:cubicBezTo>
                <a:cubicBezTo>
                  <a:pt x="640816" y="648891"/>
                  <a:pt x="573471" y="620985"/>
                  <a:pt x="522684" y="570198"/>
                </a:cubicBezTo>
                <a:cubicBezTo>
                  <a:pt x="472082" y="519224"/>
                  <a:pt x="444177" y="451693"/>
                  <a:pt x="444177" y="380070"/>
                </a:cubicBezTo>
                <a:cubicBezTo>
                  <a:pt x="444177" y="308446"/>
                  <a:pt x="472082" y="240916"/>
                  <a:pt x="522870" y="190128"/>
                </a:cubicBezTo>
                <a:cubicBezTo>
                  <a:pt x="573471" y="139526"/>
                  <a:pt x="641002" y="111621"/>
                  <a:pt x="712625" y="111621"/>
                </a:cubicBezTo>
                <a:moveTo>
                  <a:pt x="712625" y="0"/>
                </a:moveTo>
                <a:cubicBezTo>
                  <a:pt x="502778" y="0"/>
                  <a:pt x="332556" y="170036"/>
                  <a:pt x="332556" y="380070"/>
                </a:cubicBezTo>
                <a:cubicBezTo>
                  <a:pt x="332556" y="589917"/>
                  <a:pt x="502778" y="760140"/>
                  <a:pt x="712625" y="760140"/>
                </a:cubicBezTo>
                <a:cubicBezTo>
                  <a:pt x="922473" y="760140"/>
                  <a:pt x="1092695" y="589917"/>
                  <a:pt x="1092695" y="380070"/>
                </a:cubicBezTo>
                <a:cubicBezTo>
                  <a:pt x="1092881" y="170036"/>
                  <a:pt x="922659" y="0"/>
                  <a:pt x="712625" y="0"/>
                </a:cubicBezTo>
                <a:close/>
                <a:moveTo>
                  <a:pt x="712625" y="943012"/>
                </a:moveTo>
                <a:cubicBezTo>
                  <a:pt x="813643" y="943012"/>
                  <a:pt x="903126" y="954360"/>
                  <a:pt x="978842" y="976685"/>
                </a:cubicBezTo>
                <a:cubicBezTo>
                  <a:pt x="1043582" y="995846"/>
                  <a:pt x="1099951" y="1023752"/>
                  <a:pt x="1146087" y="1059470"/>
                </a:cubicBezTo>
                <a:cubicBezTo>
                  <a:pt x="1186829" y="1091096"/>
                  <a:pt x="1220315" y="1128675"/>
                  <a:pt x="1248593" y="1174440"/>
                </a:cubicBezTo>
                <a:cubicBezTo>
                  <a:pt x="1273708" y="1215368"/>
                  <a:pt x="1293985" y="1261877"/>
                  <a:pt x="1310356" y="1316385"/>
                </a:cubicBezTo>
                <a:cubicBezTo>
                  <a:pt x="1320774" y="1350801"/>
                  <a:pt x="1306264" y="1377404"/>
                  <a:pt x="1296590" y="1390241"/>
                </a:cubicBezTo>
                <a:cubicBezTo>
                  <a:pt x="1276684" y="1417030"/>
                  <a:pt x="1244686" y="1432285"/>
                  <a:pt x="1208595" y="1432285"/>
                </a:cubicBezTo>
                <a:lnTo>
                  <a:pt x="216842" y="1432285"/>
                </a:lnTo>
                <a:cubicBezTo>
                  <a:pt x="180937" y="1432285"/>
                  <a:pt x="148753" y="1417030"/>
                  <a:pt x="128847" y="1390241"/>
                </a:cubicBezTo>
                <a:cubicBezTo>
                  <a:pt x="119359" y="1377404"/>
                  <a:pt x="104849" y="1350801"/>
                  <a:pt x="115081" y="1316385"/>
                </a:cubicBezTo>
                <a:cubicBezTo>
                  <a:pt x="131452" y="1261877"/>
                  <a:pt x="151543" y="1215368"/>
                  <a:pt x="176844" y="1174440"/>
                </a:cubicBezTo>
                <a:cubicBezTo>
                  <a:pt x="204936" y="1128675"/>
                  <a:pt x="238422" y="1090910"/>
                  <a:pt x="279350" y="1059470"/>
                </a:cubicBezTo>
                <a:cubicBezTo>
                  <a:pt x="325486" y="1023752"/>
                  <a:pt x="381855" y="995846"/>
                  <a:pt x="446595" y="976685"/>
                </a:cubicBezTo>
                <a:cubicBezTo>
                  <a:pt x="522125" y="954360"/>
                  <a:pt x="611794" y="943012"/>
                  <a:pt x="712625" y="943012"/>
                </a:cubicBezTo>
                <a:moveTo>
                  <a:pt x="712625" y="831391"/>
                </a:moveTo>
                <a:cubicBezTo>
                  <a:pt x="244561" y="831391"/>
                  <a:pt x="77501" y="1053331"/>
                  <a:pt x="8296" y="1284387"/>
                </a:cubicBezTo>
                <a:cubicBezTo>
                  <a:pt x="-30771" y="1414611"/>
                  <a:pt x="73037" y="1544092"/>
                  <a:pt x="216842" y="1544092"/>
                </a:cubicBezTo>
                <a:lnTo>
                  <a:pt x="1208595" y="1544092"/>
                </a:lnTo>
                <a:cubicBezTo>
                  <a:pt x="1352400" y="1544092"/>
                  <a:pt x="1456208" y="1414611"/>
                  <a:pt x="1417141" y="1284387"/>
                </a:cubicBezTo>
                <a:cubicBezTo>
                  <a:pt x="1347750" y="1053331"/>
                  <a:pt x="1180690" y="831391"/>
                  <a:pt x="712625" y="831391"/>
                </a:cubicBezTo>
                <a:close/>
              </a:path>
            </a:pathLst>
          </a:custGeom>
          <a:solidFill>
            <a:schemeClr val="bg1"/>
          </a:solidFill>
          <a:ln cap="flat">
            <a:noFill/>
            <a:prstDash val="solid"/>
            <a:miter/>
          </a:ln>
        </p:spPr>
        <p:txBody>
          <a:bodyPr vert="horz" wrap="square" lIns="91440" tIns="45720" rIns="91440" bIns="45720" rtlCol="0" anchor="ctr"/>
          <a:lstStyle/>
          <a:p>
            <a:pPr algn="l">
              <a:lnSpc>
                <a:spcPct val="110000"/>
              </a:lnSpc>
            </a:pPr>
            <a:endParaRPr kumimoji="1" lang="zh-CN" altLang="en-US"/>
          </a:p>
        </p:txBody>
      </p:sp>
      <p:sp>
        <p:nvSpPr>
          <p:cNvPr id="18" name="标题 1"/>
          <p:cNvSpPr txBox="1"/>
          <p:nvPr/>
        </p:nvSpPr>
        <p:spPr>
          <a:xfrm>
            <a:off x="446049" y="416700"/>
            <a:ext cx="4680000" cy="612000"/>
          </a:xfrm>
          <a:prstGeom prst="rect">
            <a:avLst/>
          </a:prstGeom>
          <a:gradFill>
            <a:gsLst>
              <a:gs pos="0">
                <a:schemeClr val="accent1">
                  <a:lumMod val="20000"/>
                  <a:lumOff val="80000"/>
                </a:schemeClr>
              </a:gs>
              <a:gs pos="10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660400" y="488700"/>
            <a:ext cx="10858500" cy="468000"/>
          </a:xfrm>
          <a:prstGeom prst="rect">
            <a:avLst/>
          </a:prstGeom>
          <a:noFill/>
          <a:ln>
            <a:noFill/>
          </a:ln>
        </p:spPr>
        <p:txBody>
          <a:bodyPr vert="horz" wrap="square" lIns="0" tIns="0" rIns="0" bIns="0" rtlCol="0" anchor="ctr"/>
          <a:lstStyle/>
          <a:p>
            <a:pPr algn="l">
              <a:lnSpc>
                <a:spcPct val="110000"/>
              </a:lnSpc>
            </a:pPr>
            <a:r>
              <a:rPr kumimoji="1" lang="en-US" altLang="zh-CN" sz="3200">
                <a:ln w="12700">
                  <a:noFill/>
                </a:ln>
                <a:solidFill>
                  <a:srgbClr val="262626">
                    <a:alpha val="100000"/>
                  </a:srgbClr>
                </a:solidFill>
                <a:latin typeface="Source Han Sans CN Bold" panose="020B0800000000000000" charset="-122"/>
                <a:ea typeface="Source Han Sans CN Bold" panose="020B0800000000000000" charset="-122"/>
                <a:cs typeface="Source Han Sans CN Bold" panose="020B0800000000000000" charset="-122"/>
              </a:rPr>
              <a:t>翻译目的论的提出</a:t>
            </a:r>
            <a:endParaRPr kumimoji="1"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4033020" y="0"/>
            <a:ext cx="8158980" cy="6858000"/>
          </a:xfrm>
          <a:custGeom>
            <a:avLst/>
            <a:gdLst>
              <a:gd name="connsiteX0" fmla="*/ 5911479 w 8158980"/>
              <a:gd name="connsiteY0" fmla="*/ 0 h 6858000"/>
              <a:gd name="connsiteX1" fmla="*/ 8158980 w 8158980"/>
              <a:gd name="connsiteY1" fmla="*/ 0 h 6858000"/>
              <a:gd name="connsiteX2" fmla="*/ 8158980 w 8158980"/>
              <a:gd name="connsiteY2" fmla="*/ 6858000 h 6858000"/>
              <a:gd name="connsiteX3" fmla="*/ 0 w 8158980"/>
              <a:gd name="connsiteY3" fmla="*/ 6858000 h 6858000"/>
              <a:gd name="connsiteX4" fmla="*/ 3282 w 8158980"/>
              <a:gd name="connsiteY4" fmla="*/ 6682695 h 6858000"/>
              <a:gd name="connsiteX5" fmla="*/ 1596700 w 8158980"/>
              <a:gd name="connsiteY5" fmla="*/ 3796789 h 6858000"/>
              <a:gd name="connsiteX6" fmla="*/ 4476880 w 8158980"/>
              <a:gd name="connsiteY6" fmla="*/ 2578740 h 6858000"/>
              <a:gd name="connsiteX7" fmla="*/ 5895876 w 8158980"/>
              <a:gd name="connsiteY7" fmla="*/ 34810 h 6858000"/>
            </a:gdLst>
            <a:ahLst/>
            <a:cxnLst/>
            <a:rect l="l" t="t" r="r" b="b"/>
            <a:pathLst>
              <a:path w="8158980" h="6858000">
                <a:moveTo>
                  <a:pt x="5911479" y="0"/>
                </a:moveTo>
                <a:lnTo>
                  <a:pt x="8158980" y="0"/>
                </a:lnTo>
                <a:lnTo>
                  <a:pt x="8158980" y="6858000"/>
                </a:lnTo>
                <a:lnTo>
                  <a:pt x="0" y="6858000"/>
                </a:lnTo>
                <a:lnTo>
                  <a:pt x="3282" y="6682695"/>
                </a:lnTo>
                <a:cubicBezTo>
                  <a:pt x="75439" y="5566952"/>
                  <a:pt x="897047" y="4472925"/>
                  <a:pt x="1596700" y="3796789"/>
                </a:cubicBezTo>
                <a:cubicBezTo>
                  <a:pt x="2342998" y="3075576"/>
                  <a:pt x="3625577" y="3486934"/>
                  <a:pt x="4476880" y="2578740"/>
                </a:cubicBezTo>
                <a:cubicBezTo>
                  <a:pt x="4955737" y="2067881"/>
                  <a:pt x="5465447" y="990757"/>
                  <a:pt x="5895876" y="34810"/>
                </a:cubicBezTo>
                <a:close/>
              </a:path>
            </a:pathLst>
          </a:custGeom>
          <a:solidFill>
            <a:schemeClr val="accent1">
              <a:lumMod val="20000"/>
              <a:lumOff val="80000"/>
              <a:alpha val="28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523498" y="-835655"/>
            <a:ext cx="3770191" cy="3619696"/>
          </a:xfrm>
          <a:prstGeom prst="rect">
            <a:avLst/>
          </a:prstGeom>
          <a:noFill/>
          <a:ln>
            <a:noFill/>
          </a:ln>
        </p:spPr>
        <p:txBody>
          <a:bodyPr vert="horz" wrap="square" lIns="91440" tIns="45720" rIns="91440" bIns="45720" rtlCol="0" anchor="b"/>
          <a:lstStyle/>
          <a:p>
            <a:pPr algn="l">
              <a:lnSpc>
                <a:spcPct val="130000"/>
              </a:lnSpc>
            </a:pPr>
            <a:r>
              <a:rPr kumimoji="1" lang="en-US" altLang="zh-CN" sz="11500">
                <a:ln w="12700">
                  <a:noFill/>
                </a:ln>
                <a:solidFill>
                  <a:srgbClr val="60280D">
                    <a:alpha val="100000"/>
                  </a:srgbClr>
                </a:solidFill>
                <a:latin typeface="OPPOSans H" panose="00020600040101010101" charset="-122"/>
                <a:ea typeface="OPPOSans H" panose="00020600040101010101" charset="-122"/>
                <a:cs typeface="OPPOSans H" panose="00020600040101010101" charset="-122"/>
              </a:rPr>
              <a:t>03</a:t>
            </a:r>
            <a:endParaRPr kumimoji="1" lang="zh-CN" altLang="en-US"/>
          </a:p>
        </p:txBody>
      </p:sp>
      <p:sp>
        <p:nvSpPr>
          <p:cNvPr id="4" name="标题 1"/>
          <p:cNvSpPr txBox="1"/>
          <p:nvPr/>
        </p:nvSpPr>
        <p:spPr>
          <a:xfrm>
            <a:off x="1" y="5626630"/>
            <a:ext cx="1331129" cy="1231370"/>
          </a:xfrm>
          <a:custGeom>
            <a:avLst/>
            <a:gdLst>
              <a:gd name="connsiteX0" fmla="*/ 0 w 1331129"/>
              <a:gd name="connsiteY0" fmla="*/ 0 h 1231370"/>
              <a:gd name="connsiteX1" fmla="*/ 19788 w 1331129"/>
              <a:gd name="connsiteY1" fmla="*/ 3020 h 1231370"/>
              <a:gd name="connsiteX2" fmla="*/ 1317418 w 1331129"/>
              <a:gd name="connsiteY2" fmla="*/ 1178046 h 1231370"/>
              <a:gd name="connsiteX3" fmla="*/ 1331129 w 1331129"/>
              <a:gd name="connsiteY3" fmla="*/ 1231370 h 1231370"/>
              <a:gd name="connsiteX4" fmla="*/ 1043830 w 1331129"/>
              <a:gd name="connsiteY4" fmla="*/ 1231370 h 1231370"/>
              <a:gd name="connsiteX5" fmla="*/ 1005654 w 1331129"/>
              <a:gd name="connsiteY5" fmla="*/ 1127065 h 1231370"/>
              <a:gd name="connsiteX6" fmla="*/ 102900 w 1331129"/>
              <a:gd name="connsiteY6" fmla="*/ 308574 h 1231370"/>
              <a:gd name="connsiteX7" fmla="*/ 0 w 1331129"/>
              <a:gd name="connsiteY7" fmla="*/ 282116 h 1231370"/>
            </a:gdLst>
            <a:ahLst/>
            <a:cxnLst/>
            <a:rect l="l" t="t" r="r" b="b"/>
            <a:pathLst>
              <a:path w="1331129" h="1231370">
                <a:moveTo>
                  <a:pt x="0" y="0"/>
                </a:moveTo>
                <a:lnTo>
                  <a:pt x="19788" y="3020"/>
                </a:lnTo>
                <a:cubicBezTo>
                  <a:pt x="636371" y="129191"/>
                  <a:pt x="1132923" y="584875"/>
                  <a:pt x="1317418" y="1178046"/>
                </a:cubicBezTo>
                <a:lnTo>
                  <a:pt x="1331129" y="1231370"/>
                </a:lnTo>
                <a:lnTo>
                  <a:pt x="1043830" y="1231370"/>
                </a:lnTo>
                <a:lnTo>
                  <a:pt x="1005654" y="1127065"/>
                </a:lnTo>
                <a:cubicBezTo>
                  <a:pt x="840948" y="737656"/>
                  <a:pt x="510580" y="435376"/>
                  <a:pt x="102900" y="308574"/>
                </a:cubicBezTo>
                <a:lnTo>
                  <a:pt x="0" y="282116"/>
                </a:lnTo>
                <a:close/>
              </a:path>
            </a:pathLst>
          </a:custGeom>
          <a:solidFill>
            <a:schemeClr val="accent1">
              <a:alpha val="19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4545855" y="0"/>
            <a:ext cx="7646145" cy="6858000"/>
          </a:xfrm>
          <a:custGeom>
            <a:avLst/>
            <a:gdLst>
              <a:gd name="connsiteX0" fmla="*/ 5678156 w 7646145"/>
              <a:gd name="connsiteY0" fmla="*/ 0 h 6858000"/>
              <a:gd name="connsiteX1" fmla="*/ 7646145 w 7646145"/>
              <a:gd name="connsiteY1" fmla="*/ 0 h 6858000"/>
              <a:gd name="connsiteX2" fmla="*/ 7646145 w 7646145"/>
              <a:gd name="connsiteY2" fmla="*/ 6858000 h 6858000"/>
              <a:gd name="connsiteX3" fmla="*/ 0 w 7646145"/>
              <a:gd name="connsiteY3" fmla="*/ 6858000 h 6858000"/>
              <a:gd name="connsiteX4" fmla="*/ 0 w 7646145"/>
              <a:gd name="connsiteY4" fmla="*/ 6698679 h 6858000"/>
              <a:gd name="connsiteX5" fmla="*/ 2460760 w 7646145"/>
              <a:gd name="connsiteY5" fmla="*/ 3636876 h 6858000"/>
              <a:gd name="connsiteX6" fmla="*/ 4750407 w 7646145"/>
              <a:gd name="connsiteY6" fmla="*/ 1383744 h 6858000"/>
              <a:gd name="connsiteX7" fmla="*/ 5625497 w 7646145"/>
              <a:gd name="connsiteY7" fmla="*/ 24789 h 6858000"/>
            </a:gdLst>
            <a:ahLst/>
            <a:cxnLst/>
            <a:rect l="l" t="t" r="r" b="b"/>
            <a:pathLst>
              <a:path w="7646145" h="6858000">
                <a:moveTo>
                  <a:pt x="5678156" y="0"/>
                </a:moveTo>
                <a:lnTo>
                  <a:pt x="7646145" y="0"/>
                </a:lnTo>
                <a:lnTo>
                  <a:pt x="7646145" y="6858000"/>
                </a:lnTo>
                <a:lnTo>
                  <a:pt x="0" y="6858000"/>
                </a:lnTo>
                <a:lnTo>
                  <a:pt x="0" y="6698679"/>
                </a:lnTo>
                <a:cubicBezTo>
                  <a:pt x="381608" y="4870339"/>
                  <a:pt x="1320180" y="3922580"/>
                  <a:pt x="2460760" y="3636876"/>
                </a:cubicBezTo>
                <a:cubicBezTo>
                  <a:pt x="3165411" y="3460329"/>
                  <a:pt x="4476935" y="2940590"/>
                  <a:pt x="4750407" y="1383744"/>
                </a:cubicBezTo>
                <a:cubicBezTo>
                  <a:pt x="4886057" y="611592"/>
                  <a:pt x="5245948" y="218898"/>
                  <a:pt x="5625497" y="24789"/>
                </a:cubicBezTo>
                <a:close/>
              </a:path>
            </a:pathLst>
          </a:custGeom>
          <a:solidFill>
            <a:schemeClr val="accent1"/>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6" name="标题 1"/>
          <p:cNvSpPr txBox="1"/>
          <p:nvPr/>
        </p:nvSpPr>
        <p:spPr>
          <a:xfrm>
            <a:off x="6348614" y="2023526"/>
            <a:ext cx="5843386" cy="4834475"/>
          </a:xfrm>
          <a:custGeom>
            <a:avLst/>
            <a:gdLst>
              <a:gd name="connsiteX0" fmla="*/ 5605977 w 5843386"/>
              <a:gd name="connsiteY0" fmla="*/ 0 h 4834475"/>
              <a:gd name="connsiteX1" fmla="*/ 5843386 w 5843386"/>
              <a:gd name="connsiteY1" fmla="*/ 0 h 4834475"/>
              <a:gd name="connsiteX2" fmla="*/ 5843386 w 5843386"/>
              <a:gd name="connsiteY2" fmla="*/ 4834475 h 4834475"/>
              <a:gd name="connsiteX3" fmla="*/ 0 w 5843386"/>
              <a:gd name="connsiteY3" fmla="*/ 4834475 h 4834475"/>
              <a:gd name="connsiteX4" fmla="*/ 0 w 5843386"/>
              <a:gd name="connsiteY4" fmla="*/ 4731634 h 4834475"/>
              <a:gd name="connsiteX5" fmla="*/ 4737312 w 5843386"/>
              <a:gd name="connsiteY5" fmla="*/ 986997 h 4834475"/>
              <a:gd name="connsiteX6" fmla="*/ 5605977 w 5843386"/>
              <a:gd name="connsiteY6" fmla="*/ 0 h 4834475"/>
            </a:gdLst>
            <a:ahLst/>
            <a:cxnLst/>
            <a:rect l="l" t="t" r="r" b="b"/>
            <a:pathLst>
              <a:path w="5843386" h="4834475">
                <a:moveTo>
                  <a:pt x="5605977" y="0"/>
                </a:moveTo>
                <a:lnTo>
                  <a:pt x="5843386" y="0"/>
                </a:lnTo>
                <a:lnTo>
                  <a:pt x="5843386" y="4834475"/>
                </a:lnTo>
                <a:lnTo>
                  <a:pt x="0" y="4834475"/>
                </a:lnTo>
                <a:lnTo>
                  <a:pt x="0" y="4731634"/>
                </a:lnTo>
                <a:cubicBezTo>
                  <a:pt x="3227235" y="4764355"/>
                  <a:pt x="4585810" y="1734489"/>
                  <a:pt x="4737312" y="986997"/>
                </a:cubicBezTo>
                <a:cubicBezTo>
                  <a:pt x="4888814" y="239503"/>
                  <a:pt x="5605977" y="0"/>
                  <a:pt x="5605977" y="0"/>
                </a:cubicBezTo>
                <a:close/>
              </a:path>
            </a:pathLst>
          </a:custGeom>
          <a:gradFill>
            <a:gsLst>
              <a:gs pos="0">
                <a:schemeClr val="accent1">
                  <a:lumMod val="40000"/>
                  <a:lumOff val="60000"/>
                  <a:alpha val="0"/>
                </a:schemeClr>
              </a:gs>
              <a:gs pos="79090">
                <a:schemeClr val="accent1">
                  <a:lumMod val="60000"/>
                  <a:lumOff val="40000"/>
                  <a:alpha val="15000"/>
                </a:schemeClr>
              </a:gs>
            </a:gsLst>
            <a:lin ang="0" scaled="0"/>
          </a:gra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7" name="标题 1"/>
          <p:cNvSpPr txBox="1"/>
          <p:nvPr/>
        </p:nvSpPr>
        <p:spPr>
          <a:xfrm>
            <a:off x="5963946" y="903477"/>
            <a:ext cx="4512144" cy="4512144"/>
          </a:xfrm>
          <a:prstGeom prst="ellipse">
            <a:avLst/>
          </a:prstGeom>
          <a:noFill/>
          <a:ln w="60325"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338516">
            <a:off x="-62489" y="-86670"/>
            <a:ext cx="1688214" cy="1521596"/>
          </a:xfrm>
          <a:custGeom>
            <a:avLst/>
            <a:gdLst>
              <a:gd name="connsiteX0" fmla="*/ 0 w 1688214"/>
              <a:gd name="connsiteY0" fmla="*/ 166778 h 1521596"/>
              <a:gd name="connsiteX1" fmla="*/ 1688214 w 1688214"/>
              <a:gd name="connsiteY1" fmla="*/ 0 h 1521596"/>
              <a:gd name="connsiteX2" fmla="*/ 1667670 w 1688214"/>
              <a:gd name="connsiteY2" fmla="*/ 31447 h 1521596"/>
              <a:gd name="connsiteX3" fmla="*/ 1594575 w 1688214"/>
              <a:gd name="connsiteY3" fmla="*/ 115781 h 1521596"/>
              <a:gd name="connsiteX4" fmla="*/ 432873 w 1688214"/>
              <a:gd name="connsiteY4" fmla="*/ 521025 h 1521596"/>
              <a:gd name="connsiteX5" fmla="*/ 297791 w 1688214"/>
              <a:gd name="connsiteY5" fmla="*/ 1426073 h 1521596"/>
              <a:gd name="connsiteX6" fmla="*/ 151523 w 1688214"/>
              <a:gd name="connsiteY6" fmla="*/ 1512768 h 1521596"/>
              <a:gd name="connsiteX7" fmla="*/ 133843 w 1688214"/>
              <a:gd name="connsiteY7" fmla="*/ 1521596 h 1521596"/>
            </a:gdLst>
            <a:ahLst/>
            <a:cxnLst/>
            <a:rect l="l" t="t" r="r" b="b"/>
            <a:pathLst>
              <a:path w="1688214" h="1521596">
                <a:moveTo>
                  <a:pt x="0" y="166778"/>
                </a:moveTo>
                <a:lnTo>
                  <a:pt x="1688214" y="0"/>
                </a:lnTo>
                <a:lnTo>
                  <a:pt x="1667670" y="31447"/>
                </a:lnTo>
                <a:cubicBezTo>
                  <a:pt x="1644070" y="62803"/>
                  <a:pt x="1619340" y="91297"/>
                  <a:pt x="1594575" y="115781"/>
                </a:cubicBezTo>
                <a:cubicBezTo>
                  <a:pt x="1396455" y="311649"/>
                  <a:pt x="649004" y="302643"/>
                  <a:pt x="432873" y="521025"/>
                </a:cubicBezTo>
                <a:cubicBezTo>
                  <a:pt x="216742" y="739407"/>
                  <a:pt x="588217" y="1221199"/>
                  <a:pt x="297791" y="1426073"/>
                </a:cubicBezTo>
                <a:cubicBezTo>
                  <a:pt x="261488" y="1451682"/>
                  <a:pt x="211501" y="1481266"/>
                  <a:pt x="151523" y="1512768"/>
                </a:cubicBezTo>
                <a:lnTo>
                  <a:pt x="133843" y="1521596"/>
                </a:ln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618575" y="3299732"/>
            <a:ext cx="4446185" cy="1945367"/>
          </a:xfrm>
          <a:prstGeom prst="rect">
            <a:avLst/>
          </a:prstGeom>
          <a:noFill/>
          <a:ln>
            <a:noFill/>
          </a:ln>
        </p:spPr>
        <p:txBody>
          <a:bodyPr vert="horz" wrap="square" lIns="0" tIns="0" rIns="0" bIns="0" rtlCol="0" anchor="t"/>
          <a:lstStyle/>
          <a:p>
            <a:pPr algn="l">
              <a:lnSpc>
                <a:spcPct val="130000"/>
              </a:lnSpc>
            </a:pPr>
            <a:r>
              <a:rPr kumimoji="1" lang="en-US" altLang="zh-CN" sz="4000">
                <a:ln w="12700">
                  <a:noFill/>
                </a:ln>
                <a:solidFill>
                  <a:srgbClr val="000000">
                    <a:alpha val="100000"/>
                  </a:srgbClr>
                </a:solidFill>
                <a:latin typeface="OPPOSans H" panose="00020600040101010101" charset="-122"/>
                <a:ea typeface="OPPOSans H" panose="00020600040101010101" charset="-122"/>
                <a:cs typeface="OPPOSans H" panose="00020600040101010101" charset="-122"/>
              </a:rPr>
              <a:t>核心概念</a:t>
            </a:r>
          </a:p>
        </p:txBody>
      </p:sp>
      <p:cxnSp>
        <p:nvCxnSpPr>
          <p:cNvPr id="10" name="标题 1"/>
          <p:cNvCxnSpPr/>
          <p:nvPr/>
        </p:nvCxnSpPr>
        <p:spPr>
          <a:xfrm>
            <a:off x="701077" y="2944063"/>
            <a:ext cx="834353" cy="0"/>
          </a:xfrm>
          <a:prstGeom prst="line">
            <a:avLst/>
          </a:prstGeom>
          <a:noFill/>
          <a:ln w="79375" cap="rnd">
            <a:solidFill>
              <a:schemeClr val="accent1"/>
            </a:solidFill>
            <a:round/>
          </a:ln>
        </p:spPr>
      </p:cxnSp>
      <p:sp>
        <p:nvSpPr>
          <p:cNvPr id="11" name="标题 1"/>
          <p:cNvSpPr txBox="1"/>
          <p:nvPr/>
        </p:nvSpPr>
        <p:spPr>
          <a:xfrm>
            <a:off x="10639414" y="5182104"/>
            <a:ext cx="1552587" cy="1675897"/>
          </a:xfrm>
          <a:custGeom>
            <a:avLst/>
            <a:gdLst>
              <a:gd name="connsiteX0" fmla="*/ 1482423 w 1552587"/>
              <a:gd name="connsiteY0" fmla="*/ 0 h 1675897"/>
              <a:gd name="connsiteX1" fmla="*/ 1552587 w 1552587"/>
              <a:gd name="connsiteY1" fmla="*/ 3543 h 1675897"/>
              <a:gd name="connsiteX2" fmla="*/ 1552587 w 1552587"/>
              <a:gd name="connsiteY2" fmla="*/ 468609 h 1675897"/>
              <a:gd name="connsiteX3" fmla="*/ 1482423 w 1552587"/>
              <a:gd name="connsiteY3" fmla="*/ 465066 h 1675897"/>
              <a:gd name="connsiteX4" fmla="*/ 465066 w 1552587"/>
              <a:gd name="connsiteY4" fmla="*/ 1482423 h 1675897"/>
              <a:gd name="connsiteX5" fmla="*/ 484570 w 1552587"/>
              <a:gd name="connsiteY5" fmla="*/ 1675897 h 1675897"/>
              <a:gd name="connsiteX6" fmla="*/ 14049 w 1552587"/>
              <a:gd name="connsiteY6" fmla="*/ 1675897 h 1675897"/>
              <a:gd name="connsiteX7" fmla="*/ 7654 w 1552587"/>
              <a:gd name="connsiteY7" fmla="*/ 1633992 h 1675897"/>
              <a:gd name="connsiteX8" fmla="*/ 0 w 1552587"/>
              <a:gd name="connsiteY8" fmla="*/ 1482423 h 1675897"/>
              <a:gd name="connsiteX9" fmla="*/ 1482423 w 1552587"/>
              <a:gd name="connsiteY9" fmla="*/ 0 h 1675897"/>
            </a:gdLst>
            <a:ahLst/>
            <a:cxnLst/>
            <a:rect l="l" t="t" r="r" b="b"/>
            <a:pathLst>
              <a:path w="1552587" h="1675897">
                <a:moveTo>
                  <a:pt x="1482423" y="0"/>
                </a:moveTo>
                <a:lnTo>
                  <a:pt x="1552587" y="3543"/>
                </a:lnTo>
                <a:lnTo>
                  <a:pt x="1552587" y="468609"/>
                </a:lnTo>
                <a:lnTo>
                  <a:pt x="1482423" y="465066"/>
                </a:lnTo>
                <a:cubicBezTo>
                  <a:pt x="920552" y="465066"/>
                  <a:pt x="465066" y="920552"/>
                  <a:pt x="465066" y="1482423"/>
                </a:cubicBezTo>
                <a:lnTo>
                  <a:pt x="484570" y="1675897"/>
                </a:lnTo>
                <a:lnTo>
                  <a:pt x="14049" y="1675897"/>
                </a:lnTo>
                <a:lnTo>
                  <a:pt x="7654" y="1633992"/>
                </a:lnTo>
                <a:cubicBezTo>
                  <a:pt x="2593" y="1584158"/>
                  <a:pt x="0" y="1533593"/>
                  <a:pt x="0" y="1482423"/>
                </a:cubicBezTo>
                <a:cubicBezTo>
                  <a:pt x="0" y="663703"/>
                  <a:pt x="663703" y="0"/>
                  <a:pt x="1482423" y="0"/>
                </a:cubicBez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12" name="图片 11"/>
          <p:cNvPicPr>
            <a:picLocks noChangeAspect="1"/>
          </p:cNvPicPr>
          <p:nvPr/>
        </p:nvPicPr>
        <p:blipFill>
          <a:blip r:embed="rId3" cstate="screen">
            <a:alphaModFix/>
            <a:extLst>
              <a:ext uri="{28A0092B-C50C-407E-A947-70E740481C1C}">
                <a14:useLocalDpi xmlns:a14="http://schemas.microsoft.com/office/drawing/2010/main"/>
              </a:ext>
            </a:extLst>
          </a:blip>
          <a:srcRect/>
          <a:stretch>
            <a:fillRect/>
          </a:stretch>
        </p:blipFill>
        <p:spPr>
          <a:xfrm>
            <a:off x="6216113" y="1155643"/>
            <a:ext cx="4007812" cy="4007812"/>
          </a:xfrm>
          <a:custGeom>
            <a:avLst/>
            <a:gdLst/>
            <a:ahLst/>
            <a:cxnLst/>
            <a:rect l="l" t="t" r="r" b="b"/>
            <a:pathLst>
              <a:path w="4013200" h="4013200">
                <a:moveTo>
                  <a:pt x="2003906" y="0"/>
                </a:moveTo>
                <a:cubicBezTo>
                  <a:pt x="3110633" y="0"/>
                  <a:pt x="4007812" y="897179"/>
                  <a:pt x="4007812" y="2003906"/>
                </a:cubicBezTo>
                <a:cubicBezTo>
                  <a:pt x="4007812" y="3110633"/>
                  <a:pt x="3110633" y="4007812"/>
                  <a:pt x="2003906" y="4007812"/>
                </a:cubicBezTo>
                <a:cubicBezTo>
                  <a:pt x="897179" y="4007812"/>
                  <a:pt x="0" y="3110633"/>
                  <a:pt x="0" y="2003906"/>
                </a:cubicBezTo>
                <a:cubicBezTo>
                  <a:pt x="0" y="897179"/>
                  <a:pt x="897179" y="0"/>
                  <a:pt x="2003906" y="0"/>
                </a:cubicBezTo>
                <a:close/>
              </a:path>
            </a:pathLst>
          </a:cu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alpha val="100000"/>
            </a:schemeClr>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1861140" y="1672088"/>
            <a:ext cx="3631816" cy="3632008"/>
          </a:xfrm>
          <a:prstGeom prst="ellipse">
            <a:avLst/>
          </a:prstGeom>
          <a:solidFill>
            <a:schemeClr val="bg1"/>
          </a:solidFill>
          <a:ln w="1905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1636395" y="1443355"/>
            <a:ext cx="3938905" cy="4222115"/>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2302510" y="1845945"/>
            <a:ext cx="3322320" cy="3284855"/>
          </a:xfrm>
          <a:prstGeom prst="ellipse">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7127249" y="1672088"/>
            <a:ext cx="3631816" cy="3632008"/>
          </a:xfrm>
          <a:prstGeom prst="ellipse">
            <a:avLst/>
          </a:prstGeom>
          <a:solidFill>
            <a:schemeClr val="bg1"/>
          </a:solidFill>
          <a:ln w="19050" cap="sq">
            <a:solidFill>
              <a:schemeClr val="accent1"/>
            </a:solidFill>
            <a:miter/>
          </a:ln>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6698615" y="1414780"/>
            <a:ext cx="4180840" cy="4250055"/>
          </a:xfrm>
          <a:prstGeom prst="ellipse">
            <a:avLst/>
          </a:pr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7568761" y="1845816"/>
            <a:ext cx="3284377" cy="3284551"/>
          </a:xfrm>
          <a:prstGeom prst="ellipse">
            <a:avLst/>
          </a:pr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1326162" y="2821002"/>
            <a:ext cx="1334109" cy="1334180"/>
          </a:xfrm>
          <a:prstGeom prst="ellipse">
            <a:avLst/>
          </a:prstGeom>
          <a:solidFill>
            <a:schemeClr val="accent1"/>
          </a:solidFill>
          <a:ln w="28575"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2855595" y="2696845"/>
            <a:ext cx="2576195" cy="1192530"/>
          </a:xfrm>
          <a:prstGeom prst="rect">
            <a:avLst/>
          </a:prstGeom>
          <a:noFill/>
          <a:ln>
            <a:noFill/>
          </a:ln>
        </p:spPr>
        <p:txBody>
          <a:bodyPr vert="horz" wrap="square" lIns="0" tIns="0" rIns="0" bIns="0" rtlCol="0" anchor="t"/>
          <a:lstStyle/>
          <a:p>
            <a:pPr algn="l">
              <a:lnSpc>
                <a:spcPct val="150000"/>
              </a:lnSpc>
            </a:pPr>
            <a:r>
              <a:rPr kumimoji="1" lang="en-US" altLang="zh-CN" sz="160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“Skopos”是希腊语中“目的”的意思。翻译目的论认为，翻译行为的目的决定了翻译策略的选择。这种目的性使得翻译活动更加具有针对性和实用性</a:t>
            </a:r>
            <a:r>
              <a:rPr kumimoji="1" lang="en-US" altLang="zh-CN" sz="120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a:t>
            </a:r>
          </a:p>
        </p:txBody>
      </p:sp>
      <p:sp>
        <p:nvSpPr>
          <p:cNvPr id="11" name="标题 1"/>
          <p:cNvSpPr txBox="1"/>
          <p:nvPr/>
        </p:nvSpPr>
        <p:spPr>
          <a:xfrm>
            <a:off x="1694012" y="3198540"/>
            <a:ext cx="598410" cy="579104"/>
          </a:xfrm>
          <a:custGeom>
            <a:avLst/>
            <a:gdLst>
              <a:gd name="connsiteX0" fmla="*/ 695958 w 1660735"/>
              <a:gd name="connsiteY0" fmla="*/ 752512 h 1607157"/>
              <a:gd name="connsiteX1" fmla="*/ 376349 w 1660735"/>
              <a:gd name="connsiteY1" fmla="*/ 752512 h 1607157"/>
              <a:gd name="connsiteX2" fmla="*/ 110505 w 1660735"/>
              <a:gd name="connsiteY2" fmla="*/ 642007 h 1607157"/>
              <a:gd name="connsiteX3" fmla="*/ 0 w 1660735"/>
              <a:gd name="connsiteY3" fmla="*/ 376349 h 1607157"/>
              <a:gd name="connsiteX4" fmla="*/ 110505 w 1660735"/>
              <a:gd name="connsiteY4" fmla="*/ 110505 h 1607157"/>
              <a:gd name="connsiteX5" fmla="*/ 376349 w 1660735"/>
              <a:gd name="connsiteY5" fmla="*/ 0 h 1607157"/>
              <a:gd name="connsiteX6" fmla="*/ 642193 w 1660735"/>
              <a:gd name="connsiteY6" fmla="*/ 110505 h 1607157"/>
              <a:gd name="connsiteX7" fmla="*/ 752698 w 1660735"/>
              <a:gd name="connsiteY7" fmla="*/ 376349 h 1607157"/>
              <a:gd name="connsiteX8" fmla="*/ 752698 w 1660735"/>
              <a:gd name="connsiteY8" fmla="*/ 695958 h 1607157"/>
              <a:gd name="connsiteX9" fmla="*/ 695958 w 1660735"/>
              <a:gd name="connsiteY9" fmla="*/ 752512 h 1607157"/>
              <a:gd name="connsiteX10" fmla="*/ 376349 w 1660735"/>
              <a:gd name="connsiteY10" fmla="*/ 111621 h 1607157"/>
              <a:gd name="connsiteX11" fmla="*/ 111621 w 1660735"/>
              <a:gd name="connsiteY11" fmla="*/ 376349 h 1607157"/>
              <a:gd name="connsiteX12" fmla="*/ 376349 w 1660735"/>
              <a:gd name="connsiteY12" fmla="*/ 641077 h 1607157"/>
              <a:gd name="connsiteX13" fmla="*/ 641077 w 1660735"/>
              <a:gd name="connsiteY13" fmla="*/ 641077 h 1607157"/>
              <a:gd name="connsiteX14" fmla="*/ 641077 w 1660735"/>
              <a:gd name="connsiteY14" fmla="*/ 376349 h 1607157"/>
              <a:gd name="connsiteX15" fmla="*/ 376349 w 1660735"/>
              <a:gd name="connsiteY15" fmla="*/ 111621 h 1607157"/>
              <a:gd name="connsiteX16" fmla="*/ 1284201 w 1660735"/>
              <a:gd name="connsiteY16" fmla="*/ 752512 h 1607157"/>
              <a:gd name="connsiteX17" fmla="*/ 964592 w 1660735"/>
              <a:gd name="connsiteY17" fmla="*/ 752512 h 1607157"/>
              <a:gd name="connsiteX18" fmla="*/ 908038 w 1660735"/>
              <a:gd name="connsiteY18" fmla="*/ 695958 h 1607157"/>
              <a:gd name="connsiteX19" fmla="*/ 908038 w 1660735"/>
              <a:gd name="connsiteY19" fmla="*/ 376349 h 1607157"/>
              <a:gd name="connsiteX20" fmla="*/ 1018543 w 1660735"/>
              <a:gd name="connsiteY20" fmla="*/ 110505 h 1607157"/>
              <a:gd name="connsiteX21" fmla="*/ 1284387 w 1660735"/>
              <a:gd name="connsiteY21" fmla="*/ 0 h 1607157"/>
              <a:gd name="connsiteX22" fmla="*/ 1550231 w 1660735"/>
              <a:gd name="connsiteY22" fmla="*/ 110505 h 1607157"/>
              <a:gd name="connsiteX23" fmla="*/ 1660736 w 1660735"/>
              <a:gd name="connsiteY23" fmla="*/ 376349 h 1607157"/>
              <a:gd name="connsiteX24" fmla="*/ 1550231 w 1660735"/>
              <a:gd name="connsiteY24" fmla="*/ 642193 h 1607157"/>
              <a:gd name="connsiteX25" fmla="*/ 1284201 w 1660735"/>
              <a:gd name="connsiteY25" fmla="*/ 752512 h 1607157"/>
              <a:gd name="connsiteX26" fmla="*/ 1019659 w 1660735"/>
              <a:gd name="connsiteY26" fmla="*/ 640891 h 1607157"/>
              <a:gd name="connsiteX27" fmla="*/ 1284387 w 1660735"/>
              <a:gd name="connsiteY27" fmla="*/ 640891 h 1607157"/>
              <a:gd name="connsiteX28" fmla="*/ 1549115 w 1660735"/>
              <a:gd name="connsiteY28" fmla="*/ 376163 h 1607157"/>
              <a:gd name="connsiteX29" fmla="*/ 1284387 w 1660735"/>
              <a:gd name="connsiteY29" fmla="*/ 111435 h 1607157"/>
              <a:gd name="connsiteX30" fmla="*/ 1019659 w 1660735"/>
              <a:gd name="connsiteY30" fmla="*/ 376163 h 1607157"/>
              <a:gd name="connsiteX31" fmla="*/ 1019659 w 1660735"/>
              <a:gd name="connsiteY31" fmla="*/ 640891 h 1607157"/>
              <a:gd name="connsiteX32" fmla="*/ 376349 w 1660735"/>
              <a:gd name="connsiteY32" fmla="*/ 1607158 h 1607157"/>
              <a:gd name="connsiteX33" fmla="*/ 110505 w 1660735"/>
              <a:gd name="connsiteY33" fmla="*/ 1496653 h 1607157"/>
              <a:gd name="connsiteX34" fmla="*/ 0 w 1660735"/>
              <a:gd name="connsiteY34" fmla="*/ 1230809 h 1607157"/>
              <a:gd name="connsiteX35" fmla="*/ 110505 w 1660735"/>
              <a:gd name="connsiteY35" fmla="*/ 964964 h 1607157"/>
              <a:gd name="connsiteX36" fmla="*/ 376349 w 1660735"/>
              <a:gd name="connsiteY36" fmla="*/ 854459 h 1607157"/>
              <a:gd name="connsiteX37" fmla="*/ 695958 w 1660735"/>
              <a:gd name="connsiteY37" fmla="*/ 854459 h 1607157"/>
              <a:gd name="connsiteX38" fmla="*/ 752512 w 1660735"/>
              <a:gd name="connsiteY38" fmla="*/ 911014 h 1607157"/>
              <a:gd name="connsiteX39" fmla="*/ 752512 w 1660735"/>
              <a:gd name="connsiteY39" fmla="*/ 1230623 h 1607157"/>
              <a:gd name="connsiteX40" fmla="*/ 642007 w 1660735"/>
              <a:gd name="connsiteY40" fmla="*/ 1496467 h 1607157"/>
              <a:gd name="connsiteX41" fmla="*/ 376349 w 1660735"/>
              <a:gd name="connsiteY41" fmla="*/ 1607158 h 1607157"/>
              <a:gd name="connsiteX42" fmla="*/ 376349 w 1660735"/>
              <a:gd name="connsiteY42" fmla="*/ 966267 h 1607157"/>
              <a:gd name="connsiteX43" fmla="*/ 111621 w 1660735"/>
              <a:gd name="connsiteY43" fmla="*/ 1230809 h 1607157"/>
              <a:gd name="connsiteX44" fmla="*/ 376349 w 1660735"/>
              <a:gd name="connsiteY44" fmla="*/ 1495537 h 1607157"/>
              <a:gd name="connsiteX45" fmla="*/ 641077 w 1660735"/>
              <a:gd name="connsiteY45" fmla="*/ 1230809 h 1607157"/>
              <a:gd name="connsiteX46" fmla="*/ 641077 w 1660735"/>
              <a:gd name="connsiteY46" fmla="*/ 966267 h 1607157"/>
              <a:gd name="connsiteX47" fmla="*/ 376349 w 1660735"/>
              <a:gd name="connsiteY47" fmla="*/ 966267 h 1607157"/>
              <a:gd name="connsiteX48" fmla="*/ 1284201 w 1660735"/>
              <a:gd name="connsiteY48" fmla="*/ 1607158 h 1607157"/>
              <a:gd name="connsiteX49" fmla="*/ 1018357 w 1660735"/>
              <a:gd name="connsiteY49" fmla="*/ 1496653 h 1607157"/>
              <a:gd name="connsiteX50" fmla="*/ 907852 w 1660735"/>
              <a:gd name="connsiteY50" fmla="*/ 1230809 h 1607157"/>
              <a:gd name="connsiteX51" fmla="*/ 907852 w 1660735"/>
              <a:gd name="connsiteY51" fmla="*/ 911200 h 1607157"/>
              <a:gd name="connsiteX52" fmla="*/ 964406 w 1660735"/>
              <a:gd name="connsiteY52" fmla="*/ 854646 h 1607157"/>
              <a:gd name="connsiteX53" fmla="*/ 1284015 w 1660735"/>
              <a:gd name="connsiteY53" fmla="*/ 854646 h 1607157"/>
              <a:gd name="connsiteX54" fmla="*/ 1549859 w 1660735"/>
              <a:gd name="connsiteY54" fmla="*/ 965150 h 1607157"/>
              <a:gd name="connsiteX55" fmla="*/ 1660364 w 1660735"/>
              <a:gd name="connsiteY55" fmla="*/ 1230995 h 1607157"/>
              <a:gd name="connsiteX56" fmla="*/ 1550045 w 1660735"/>
              <a:gd name="connsiteY56" fmla="*/ 1496653 h 1607157"/>
              <a:gd name="connsiteX57" fmla="*/ 1284201 w 1660735"/>
              <a:gd name="connsiteY57" fmla="*/ 1607158 h 1607157"/>
              <a:gd name="connsiteX58" fmla="*/ 1019659 w 1660735"/>
              <a:gd name="connsiteY58" fmla="*/ 966267 h 1607157"/>
              <a:gd name="connsiteX59" fmla="*/ 1019659 w 1660735"/>
              <a:gd name="connsiteY59" fmla="*/ 1230995 h 1607157"/>
              <a:gd name="connsiteX60" fmla="*/ 1284387 w 1660735"/>
              <a:gd name="connsiteY60" fmla="*/ 1495723 h 1607157"/>
              <a:gd name="connsiteX61" fmla="*/ 1549115 w 1660735"/>
              <a:gd name="connsiteY61" fmla="*/ 1230995 h 1607157"/>
              <a:gd name="connsiteX62" fmla="*/ 1284387 w 1660735"/>
              <a:gd name="connsiteY62" fmla="*/ 966267 h 1607157"/>
              <a:gd name="connsiteX63" fmla="*/ 1019659 w 1660735"/>
              <a:gd name="connsiteY63" fmla="*/ 966267 h 1607157"/>
            </a:gdLst>
            <a:ahLst/>
            <a:cxnLst/>
            <a:rect l="l" t="t" r="r" b="b"/>
            <a:pathLst>
              <a:path w="1660735" h="1607157">
                <a:moveTo>
                  <a:pt x="695958" y="752512"/>
                </a:moveTo>
                <a:lnTo>
                  <a:pt x="376349" y="752512"/>
                </a:lnTo>
                <a:cubicBezTo>
                  <a:pt x="276262" y="752512"/>
                  <a:pt x="181756" y="713259"/>
                  <a:pt x="110505" y="642007"/>
                </a:cubicBezTo>
                <a:cubicBezTo>
                  <a:pt x="39253" y="570756"/>
                  <a:pt x="0" y="476436"/>
                  <a:pt x="0" y="376349"/>
                </a:cubicBezTo>
                <a:cubicBezTo>
                  <a:pt x="0" y="276262"/>
                  <a:pt x="39253" y="181756"/>
                  <a:pt x="110505" y="110505"/>
                </a:cubicBezTo>
                <a:cubicBezTo>
                  <a:pt x="181756" y="39253"/>
                  <a:pt x="276076" y="0"/>
                  <a:pt x="376349" y="0"/>
                </a:cubicBezTo>
                <a:cubicBezTo>
                  <a:pt x="476436" y="0"/>
                  <a:pt x="570942" y="39253"/>
                  <a:pt x="642193" y="110505"/>
                </a:cubicBezTo>
                <a:cubicBezTo>
                  <a:pt x="713445" y="181756"/>
                  <a:pt x="752698" y="276076"/>
                  <a:pt x="752698" y="376349"/>
                </a:cubicBezTo>
                <a:lnTo>
                  <a:pt x="752698" y="695958"/>
                </a:lnTo>
                <a:cubicBezTo>
                  <a:pt x="752512" y="727211"/>
                  <a:pt x="727211" y="752512"/>
                  <a:pt x="695958" y="752512"/>
                </a:cubicBezTo>
                <a:close/>
                <a:moveTo>
                  <a:pt x="376349" y="111621"/>
                </a:moveTo>
                <a:cubicBezTo>
                  <a:pt x="230498" y="111621"/>
                  <a:pt x="111621" y="230312"/>
                  <a:pt x="111621" y="376349"/>
                </a:cubicBezTo>
                <a:cubicBezTo>
                  <a:pt x="111621" y="522201"/>
                  <a:pt x="230312" y="641077"/>
                  <a:pt x="376349" y="641077"/>
                </a:cubicBezTo>
                <a:lnTo>
                  <a:pt x="641077" y="641077"/>
                </a:lnTo>
                <a:lnTo>
                  <a:pt x="641077" y="376349"/>
                </a:lnTo>
                <a:cubicBezTo>
                  <a:pt x="640891" y="230312"/>
                  <a:pt x="522201" y="111621"/>
                  <a:pt x="376349" y="111621"/>
                </a:cubicBezTo>
                <a:close/>
                <a:moveTo>
                  <a:pt x="1284201" y="752512"/>
                </a:moveTo>
                <a:lnTo>
                  <a:pt x="964592" y="752512"/>
                </a:lnTo>
                <a:cubicBezTo>
                  <a:pt x="933338" y="752512"/>
                  <a:pt x="908038" y="727025"/>
                  <a:pt x="908038" y="695958"/>
                </a:cubicBezTo>
                <a:lnTo>
                  <a:pt x="908038" y="376349"/>
                </a:lnTo>
                <a:cubicBezTo>
                  <a:pt x="908038" y="276262"/>
                  <a:pt x="947291" y="181756"/>
                  <a:pt x="1018543" y="110505"/>
                </a:cubicBezTo>
                <a:cubicBezTo>
                  <a:pt x="1089794" y="39253"/>
                  <a:pt x="1184114" y="0"/>
                  <a:pt x="1284387" y="0"/>
                </a:cubicBezTo>
                <a:cubicBezTo>
                  <a:pt x="1384660" y="0"/>
                  <a:pt x="1478980" y="39253"/>
                  <a:pt x="1550231" y="110505"/>
                </a:cubicBezTo>
                <a:cubicBezTo>
                  <a:pt x="1621482" y="181756"/>
                  <a:pt x="1660736" y="276076"/>
                  <a:pt x="1660736" y="376349"/>
                </a:cubicBezTo>
                <a:cubicBezTo>
                  <a:pt x="1660736" y="476622"/>
                  <a:pt x="1621482" y="570942"/>
                  <a:pt x="1550231" y="642193"/>
                </a:cubicBezTo>
                <a:cubicBezTo>
                  <a:pt x="1478794" y="713259"/>
                  <a:pt x="1384288" y="752512"/>
                  <a:pt x="1284201" y="752512"/>
                </a:cubicBezTo>
                <a:close/>
                <a:moveTo>
                  <a:pt x="1019659" y="640891"/>
                </a:moveTo>
                <a:lnTo>
                  <a:pt x="1284387" y="640891"/>
                </a:lnTo>
                <a:cubicBezTo>
                  <a:pt x="1430238" y="640891"/>
                  <a:pt x="1549115" y="522201"/>
                  <a:pt x="1549115" y="376163"/>
                </a:cubicBezTo>
                <a:cubicBezTo>
                  <a:pt x="1549115" y="230312"/>
                  <a:pt x="1430424" y="111435"/>
                  <a:pt x="1284387" y="111435"/>
                </a:cubicBezTo>
                <a:cubicBezTo>
                  <a:pt x="1138349" y="111435"/>
                  <a:pt x="1019659" y="230125"/>
                  <a:pt x="1019659" y="376163"/>
                </a:cubicBezTo>
                <a:lnTo>
                  <a:pt x="1019659" y="640891"/>
                </a:lnTo>
                <a:close/>
                <a:moveTo>
                  <a:pt x="376349" y="1607158"/>
                </a:moveTo>
                <a:cubicBezTo>
                  <a:pt x="276262" y="1607158"/>
                  <a:pt x="181756" y="1567904"/>
                  <a:pt x="110505" y="1496653"/>
                </a:cubicBezTo>
                <a:cubicBezTo>
                  <a:pt x="39253" y="1425401"/>
                  <a:pt x="0" y="1330896"/>
                  <a:pt x="0" y="1230809"/>
                </a:cubicBezTo>
                <a:cubicBezTo>
                  <a:pt x="0" y="1130722"/>
                  <a:pt x="39253" y="1036216"/>
                  <a:pt x="110505" y="964964"/>
                </a:cubicBezTo>
                <a:cubicBezTo>
                  <a:pt x="181756" y="893713"/>
                  <a:pt x="276076" y="854459"/>
                  <a:pt x="376349" y="854459"/>
                </a:cubicBezTo>
                <a:lnTo>
                  <a:pt x="695958" y="854459"/>
                </a:lnTo>
                <a:cubicBezTo>
                  <a:pt x="727211" y="854459"/>
                  <a:pt x="752512" y="879760"/>
                  <a:pt x="752512" y="911014"/>
                </a:cubicBezTo>
                <a:lnTo>
                  <a:pt x="752512" y="1230623"/>
                </a:lnTo>
                <a:cubicBezTo>
                  <a:pt x="752512" y="1330709"/>
                  <a:pt x="713259" y="1425215"/>
                  <a:pt x="642007" y="1496467"/>
                </a:cubicBezTo>
                <a:cubicBezTo>
                  <a:pt x="570756" y="1567718"/>
                  <a:pt x="476436" y="1607158"/>
                  <a:pt x="376349" y="1607158"/>
                </a:cubicBezTo>
                <a:close/>
                <a:moveTo>
                  <a:pt x="376349" y="966267"/>
                </a:moveTo>
                <a:cubicBezTo>
                  <a:pt x="230312" y="966267"/>
                  <a:pt x="111621" y="1084957"/>
                  <a:pt x="111621" y="1230809"/>
                </a:cubicBezTo>
                <a:cubicBezTo>
                  <a:pt x="111621" y="1376660"/>
                  <a:pt x="230312" y="1495537"/>
                  <a:pt x="376349" y="1495537"/>
                </a:cubicBezTo>
                <a:cubicBezTo>
                  <a:pt x="522201" y="1495537"/>
                  <a:pt x="641077" y="1376846"/>
                  <a:pt x="641077" y="1230809"/>
                </a:cubicBezTo>
                <a:lnTo>
                  <a:pt x="641077" y="966267"/>
                </a:lnTo>
                <a:lnTo>
                  <a:pt x="376349" y="966267"/>
                </a:lnTo>
                <a:close/>
                <a:moveTo>
                  <a:pt x="1284201" y="1607158"/>
                </a:moveTo>
                <a:cubicBezTo>
                  <a:pt x="1184114" y="1607158"/>
                  <a:pt x="1089608" y="1567904"/>
                  <a:pt x="1018357" y="1496653"/>
                </a:cubicBezTo>
                <a:cubicBezTo>
                  <a:pt x="947105" y="1425401"/>
                  <a:pt x="907852" y="1331082"/>
                  <a:pt x="907852" y="1230809"/>
                </a:cubicBezTo>
                <a:lnTo>
                  <a:pt x="907852" y="911200"/>
                </a:lnTo>
                <a:cubicBezTo>
                  <a:pt x="907852" y="879946"/>
                  <a:pt x="933152" y="854646"/>
                  <a:pt x="964406" y="854646"/>
                </a:cubicBezTo>
                <a:lnTo>
                  <a:pt x="1284015" y="854646"/>
                </a:lnTo>
                <a:cubicBezTo>
                  <a:pt x="1384102" y="854646"/>
                  <a:pt x="1478607" y="893899"/>
                  <a:pt x="1549859" y="965150"/>
                </a:cubicBezTo>
                <a:cubicBezTo>
                  <a:pt x="1621110" y="1036402"/>
                  <a:pt x="1660364" y="1130722"/>
                  <a:pt x="1660364" y="1230995"/>
                </a:cubicBezTo>
                <a:cubicBezTo>
                  <a:pt x="1660364" y="1331268"/>
                  <a:pt x="1621296" y="1425401"/>
                  <a:pt x="1550045" y="1496653"/>
                </a:cubicBezTo>
                <a:cubicBezTo>
                  <a:pt x="1478794" y="1567904"/>
                  <a:pt x="1384288" y="1607158"/>
                  <a:pt x="1284201" y="1607158"/>
                </a:cubicBezTo>
                <a:close/>
                <a:moveTo>
                  <a:pt x="1019659" y="966267"/>
                </a:moveTo>
                <a:lnTo>
                  <a:pt x="1019659" y="1230995"/>
                </a:lnTo>
                <a:cubicBezTo>
                  <a:pt x="1019659" y="1376846"/>
                  <a:pt x="1138349" y="1495723"/>
                  <a:pt x="1284387" y="1495723"/>
                </a:cubicBezTo>
                <a:cubicBezTo>
                  <a:pt x="1430424" y="1495723"/>
                  <a:pt x="1549115" y="1377032"/>
                  <a:pt x="1549115" y="1230995"/>
                </a:cubicBezTo>
                <a:cubicBezTo>
                  <a:pt x="1549115" y="1084957"/>
                  <a:pt x="1430424" y="966267"/>
                  <a:pt x="1284387" y="966267"/>
                </a:cubicBezTo>
                <a:lnTo>
                  <a:pt x="1019659" y="966267"/>
                </a:ln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a:off x="6592270" y="2821002"/>
            <a:ext cx="1334109" cy="1334180"/>
          </a:xfrm>
          <a:prstGeom prst="ellipse">
            <a:avLst/>
          </a:prstGeom>
          <a:solidFill>
            <a:schemeClr val="accent1"/>
          </a:solidFill>
          <a:ln w="28575"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13" name="标题 1"/>
          <p:cNvSpPr txBox="1"/>
          <p:nvPr/>
        </p:nvSpPr>
        <p:spPr>
          <a:xfrm>
            <a:off x="6960119" y="3188888"/>
            <a:ext cx="598410" cy="598410"/>
          </a:xfrm>
          <a:custGeom>
            <a:avLst/>
            <a:gdLst>
              <a:gd name="connsiteX0" fmla="*/ 457070 w 720001"/>
              <a:gd name="connsiteY0" fmla="*/ 57166 h 720001"/>
              <a:gd name="connsiteX1" fmla="*/ 457070 w 720001"/>
              <a:gd name="connsiteY1" fmla="*/ 263017 h 720001"/>
              <a:gd name="connsiteX2" fmla="*/ 662921 w 720001"/>
              <a:gd name="connsiteY2" fmla="*/ 263017 h 720001"/>
              <a:gd name="connsiteX3" fmla="*/ 647393 w 720001"/>
              <a:gd name="connsiteY3" fmla="*/ 212704 h 720001"/>
              <a:gd name="connsiteX4" fmla="*/ 591008 w 720001"/>
              <a:gd name="connsiteY4" fmla="*/ 129079 h 720001"/>
              <a:gd name="connsiteX5" fmla="*/ 507383 w 720001"/>
              <a:gd name="connsiteY5" fmla="*/ 72694 h 720001"/>
              <a:gd name="connsiteX6" fmla="*/ 457070 w 720001"/>
              <a:gd name="connsiteY6" fmla="*/ 57166 h 720001"/>
              <a:gd name="connsiteX7" fmla="*/ 307952 w 720001"/>
              <a:gd name="connsiteY7" fmla="*/ 56386 h 720001"/>
              <a:gd name="connsiteX8" fmla="*/ 240115 w 720001"/>
              <a:gd name="connsiteY8" fmla="*/ 76251 h 720001"/>
              <a:gd name="connsiteX9" fmla="*/ 142092 w 720001"/>
              <a:gd name="connsiteY9" fmla="*/ 142179 h 720001"/>
              <a:gd name="connsiteX10" fmla="*/ 76077 w 720001"/>
              <a:gd name="connsiteY10" fmla="*/ 240116 h 720001"/>
              <a:gd name="connsiteX11" fmla="*/ 51874 w 720001"/>
              <a:gd name="connsiteY11" fmla="*/ 360000 h 720001"/>
              <a:gd name="connsiteX12" fmla="*/ 76077 w 720001"/>
              <a:gd name="connsiteY12" fmla="*/ 479885 h 720001"/>
              <a:gd name="connsiteX13" fmla="*/ 142092 w 720001"/>
              <a:gd name="connsiteY13" fmla="*/ 577822 h 720001"/>
              <a:gd name="connsiteX14" fmla="*/ 240029 w 720001"/>
              <a:gd name="connsiteY14" fmla="*/ 643837 h 720001"/>
              <a:gd name="connsiteX15" fmla="*/ 359913 w 720001"/>
              <a:gd name="connsiteY15" fmla="*/ 668039 h 720001"/>
              <a:gd name="connsiteX16" fmla="*/ 479798 w 720001"/>
              <a:gd name="connsiteY16" fmla="*/ 643837 h 720001"/>
              <a:gd name="connsiteX17" fmla="*/ 577735 w 720001"/>
              <a:gd name="connsiteY17" fmla="*/ 577822 h 720001"/>
              <a:gd name="connsiteX18" fmla="*/ 643750 w 720001"/>
              <a:gd name="connsiteY18" fmla="*/ 479885 h 720001"/>
              <a:gd name="connsiteX19" fmla="*/ 663615 w 720001"/>
              <a:gd name="connsiteY19" fmla="*/ 412049 h 720001"/>
              <a:gd name="connsiteX20" fmla="*/ 360000 w 720001"/>
              <a:gd name="connsiteY20" fmla="*/ 412049 h 720001"/>
              <a:gd name="connsiteX21" fmla="*/ 307952 w 720001"/>
              <a:gd name="connsiteY21" fmla="*/ 360000 h 720001"/>
              <a:gd name="connsiteX22" fmla="*/ 405022 w 720001"/>
              <a:gd name="connsiteY22" fmla="*/ 0 h 720001"/>
              <a:gd name="connsiteX23" fmla="*/ 720001 w 720001"/>
              <a:gd name="connsiteY23" fmla="*/ 314979 h 720001"/>
              <a:gd name="connsiteX24" fmla="*/ 405022 w 720001"/>
              <a:gd name="connsiteY24" fmla="*/ 314979 h 720001"/>
              <a:gd name="connsiteX25" fmla="*/ 360000 w 720001"/>
              <a:gd name="connsiteY25" fmla="*/ 0 h 720001"/>
              <a:gd name="connsiteX26" fmla="*/ 360000 w 720001"/>
              <a:gd name="connsiteY26" fmla="*/ 360000 h 720001"/>
              <a:gd name="connsiteX27" fmla="*/ 720001 w 720001"/>
              <a:gd name="connsiteY27" fmla="*/ 360000 h 720001"/>
              <a:gd name="connsiteX28" fmla="*/ 360000 w 720001"/>
              <a:gd name="connsiteY28" fmla="*/ 720001 h 720001"/>
              <a:gd name="connsiteX29" fmla="*/ 0 w 720001"/>
              <a:gd name="connsiteY29" fmla="*/ 360000 h 720001"/>
              <a:gd name="connsiteX30" fmla="*/ 360000 w 720001"/>
              <a:gd name="connsiteY30" fmla="*/ 0 h 720001"/>
            </a:gdLst>
            <a:ahLst/>
            <a:cxnLst/>
            <a:rect l="l" t="t" r="r" b="b"/>
            <a:pathLst>
              <a:path w="720001" h="720001">
                <a:moveTo>
                  <a:pt x="457070" y="57166"/>
                </a:moveTo>
                <a:lnTo>
                  <a:pt x="457070" y="263017"/>
                </a:lnTo>
                <a:lnTo>
                  <a:pt x="662921" y="263017"/>
                </a:lnTo>
                <a:cubicBezTo>
                  <a:pt x="659451" y="245755"/>
                  <a:pt x="654246" y="229012"/>
                  <a:pt x="647393" y="212704"/>
                </a:cubicBezTo>
                <a:cubicBezTo>
                  <a:pt x="634121" y="181388"/>
                  <a:pt x="615210" y="153282"/>
                  <a:pt x="591008" y="129079"/>
                </a:cubicBezTo>
                <a:cubicBezTo>
                  <a:pt x="566806" y="104877"/>
                  <a:pt x="538699" y="85966"/>
                  <a:pt x="507383" y="72694"/>
                </a:cubicBezTo>
                <a:cubicBezTo>
                  <a:pt x="491075" y="65755"/>
                  <a:pt x="474246" y="60636"/>
                  <a:pt x="457070" y="57166"/>
                </a:cubicBezTo>
                <a:close/>
                <a:moveTo>
                  <a:pt x="307952" y="56386"/>
                </a:moveTo>
                <a:cubicBezTo>
                  <a:pt x="284703" y="60376"/>
                  <a:pt x="262062" y="66969"/>
                  <a:pt x="240115" y="76251"/>
                </a:cubicBezTo>
                <a:cubicBezTo>
                  <a:pt x="203508" y="91778"/>
                  <a:pt x="170544" y="113986"/>
                  <a:pt x="142092" y="142179"/>
                </a:cubicBezTo>
                <a:cubicBezTo>
                  <a:pt x="113812" y="170545"/>
                  <a:pt x="91605" y="203422"/>
                  <a:pt x="76077" y="240116"/>
                </a:cubicBezTo>
                <a:cubicBezTo>
                  <a:pt x="60029" y="278111"/>
                  <a:pt x="51874" y="318362"/>
                  <a:pt x="51874" y="360000"/>
                </a:cubicBezTo>
                <a:cubicBezTo>
                  <a:pt x="51874" y="401639"/>
                  <a:pt x="60029" y="441976"/>
                  <a:pt x="76077" y="479885"/>
                </a:cubicBezTo>
                <a:cubicBezTo>
                  <a:pt x="91605" y="516579"/>
                  <a:pt x="113812" y="549543"/>
                  <a:pt x="142092" y="577822"/>
                </a:cubicBezTo>
                <a:cubicBezTo>
                  <a:pt x="170458" y="606102"/>
                  <a:pt x="203335" y="628309"/>
                  <a:pt x="240029" y="643837"/>
                </a:cubicBezTo>
                <a:cubicBezTo>
                  <a:pt x="278024" y="659885"/>
                  <a:pt x="318275" y="668039"/>
                  <a:pt x="359913" y="668039"/>
                </a:cubicBezTo>
                <a:cubicBezTo>
                  <a:pt x="401552" y="668039"/>
                  <a:pt x="441890" y="659885"/>
                  <a:pt x="479798" y="643837"/>
                </a:cubicBezTo>
                <a:cubicBezTo>
                  <a:pt x="516492" y="628309"/>
                  <a:pt x="549456" y="606102"/>
                  <a:pt x="577735" y="577822"/>
                </a:cubicBezTo>
                <a:cubicBezTo>
                  <a:pt x="606015" y="549456"/>
                  <a:pt x="628222" y="516579"/>
                  <a:pt x="643750" y="479885"/>
                </a:cubicBezTo>
                <a:cubicBezTo>
                  <a:pt x="653032" y="457938"/>
                  <a:pt x="659625" y="435297"/>
                  <a:pt x="663615" y="412049"/>
                </a:cubicBezTo>
                <a:lnTo>
                  <a:pt x="360000" y="412049"/>
                </a:lnTo>
                <a:cubicBezTo>
                  <a:pt x="331287" y="412049"/>
                  <a:pt x="307952" y="388714"/>
                  <a:pt x="307952" y="360000"/>
                </a:cubicBezTo>
                <a:close/>
                <a:moveTo>
                  <a:pt x="405022" y="0"/>
                </a:moveTo>
                <a:cubicBezTo>
                  <a:pt x="578950" y="0"/>
                  <a:pt x="720001" y="141051"/>
                  <a:pt x="720001" y="314979"/>
                </a:cubicBezTo>
                <a:lnTo>
                  <a:pt x="405022" y="314979"/>
                </a:lnTo>
                <a:close/>
                <a:moveTo>
                  <a:pt x="360000" y="0"/>
                </a:moveTo>
                <a:lnTo>
                  <a:pt x="360000" y="360000"/>
                </a:lnTo>
                <a:lnTo>
                  <a:pt x="720001" y="360000"/>
                </a:lnTo>
                <a:cubicBezTo>
                  <a:pt x="720001" y="558825"/>
                  <a:pt x="558824" y="720001"/>
                  <a:pt x="360000" y="720001"/>
                </a:cubicBezTo>
                <a:cubicBezTo>
                  <a:pt x="161176" y="720001"/>
                  <a:pt x="0" y="558825"/>
                  <a:pt x="0" y="360000"/>
                </a:cubicBezTo>
                <a:cubicBezTo>
                  <a:pt x="0" y="161176"/>
                  <a:pt x="161176" y="0"/>
                  <a:pt x="360000"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14" name="标题 1"/>
          <p:cNvSpPr txBox="1"/>
          <p:nvPr/>
        </p:nvSpPr>
        <p:spPr>
          <a:xfrm>
            <a:off x="2972644" y="2277149"/>
            <a:ext cx="2520000" cy="402271"/>
          </a:xfrm>
          <a:prstGeom prst="rect">
            <a:avLst/>
          </a:prstGeom>
          <a:noFill/>
          <a:ln>
            <a:noFill/>
          </a:ln>
        </p:spPr>
        <p:txBody>
          <a:bodyPr vert="horz" wrap="square" lIns="0" tIns="0" rIns="0" bIns="0" rtlCol="0" anchor="b"/>
          <a:lstStyle/>
          <a:p>
            <a:pPr algn="l">
              <a:lnSpc>
                <a:spcPct val="130000"/>
              </a:lnSpc>
            </a:pPr>
            <a:r>
              <a:rPr kumimoji="1" lang="en-US" altLang="zh-CN" sz="2000">
                <a:ln w="12700">
                  <a:noFill/>
                </a:ln>
                <a:solidFill>
                  <a:srgbClr val="262626">
                    <a:alpha val="100000"/>
                  </a:srgbClr>
                </a:solidFill>
                <a:latin typeface="Source Han Sans CN Bold" panose="020B0800000000000000" charset="-122"/>
                <a:ea typeface="Source Han Sans CN Bold" panose="020B0800000000000000" charset="-122"/>
                <a:cs typeface="Source Han Sans CN Bold" panose="020B0800000000000000" charset="-122"/>
              </a:rPr>
              <a:t>翻译的目的性</a:t>
            </a:r>
          </a:p>
        </p:txBody>
      </p:sp>
      <p:sp>
        <p:nvSpPr>
          <p:cNvPr id="15" name="标题 1"/>
          <p:cNvSpPr txBox="1"/>
          <p:nvPr/>
        </p:nvSpPr>
        <p:spPr>
          <a:xfrm>
            <a:off x="7967980" y="2668905"/>
            <a:ext cx="2677160" cy="1108710"/>
          </a:xfrm>
          <a:prstGeom prst="rect">
            <a:avLst/>
          </a:prstGeom>
          <a:noFill/>
          <a:ln>
            <a:noFill/>
          </a:ln>
        </p:spPr>
        <p:txBody>
          <a:bodyPr vert="horz" wrap="square" lIns="0" tIns="0" rIns="0" bIns="0" rtlCol="0" anchor="t"/>
          <a:lstStyle/>
          <a:p>
            <a:pPr algn="l">
              <a:lnSpc>
                <a:spcPct val="150000"/>
              </a:lnSpc>
            </a:pPr>
            <a:r>
              <a:rPr kumimoji="1" lang="en-US" altLang="zh-CN" sz="1600">
                <a:ln w="12700">
                  <a:noFill/>
                </a:ln>
                <a:solidFill>
                  <a:srgbClr val="262626">
                    <a:alpha val="100000"/>
                  </a:srgbClr>
                </a:solidFill>
                <a:latin typeface="Source Han Sans" panose="020B0500000000000000" charset="-122"/>
                <a:ea typeface="Source Han Sans" panose="020B0500000000000000" charset="-122"/>
                <a:cs typeface="Source Han Sans" panose="020B0500000000000000" charset="-122"/>
              </a:rPr>
              <a:t>不同的翻译目的要求不同的翻译策略。例如，商业广告的翻译旨在吸引消费者，而学术论文的翻译则侧重于准确传达学术观点。这种多样性体现了翻译目的论的灵活性和包容性。</a:t>
            </a:r>
          </a:p>
        </p:txBody>
      </p:sp>
      <p:sp>
        <p:nvSpPr>
          <p:cNvPr id="16" name="标题 1"/>
          <p:cNvSpPr txBox="1"/>
          <p:nvPr/>
        </p:nvSpPr>
        <p:spPr>
          <a:xfrm>
            <a:off x="8238672" y="2204759"/>
            <a:ext cx="2520000" cy="402271"/>
          </a:xfrm>
          <a:prstGeom prst="rect">
            <a:avLst/>
          </a:prstGeom>
          <a:noFill/>
          <a:ln>
            <a:noFill/>
          </a:ln>
        </p:spPr>
        <p:txBody>
          <a:bodyPr vert="horz" wrap="square" lIns="0" tIns="0" rIns="0" bIns="0" rtlCol="0" anchor="b"/>
          <a:lstStyle/>
          <a:p>
            <a:pPr algn="l">
              <a:lnSpc>
                <a:spcPct val="130000"/>
              </a:lnSpc>
            </a:pPr>
            <a:r>
              <a:rPr kumimoji="1" lang="en-US" altLang="zh-CN" sz="2000">
                <a:ln w="12700">
                  <a:noFill/>
                </a:ln>
                <a:solidFill>
                  <a:srgbClr val="262626">
                    <a:alpha val="100000"/>
                  </a:srgbClr>
                </a:solidFill>
                <a:latin typeface="Source Han Sans CN Bold" panose="020B0800000000000000" charset="-122"/>
                <a:ea typeface="Source Han Sans CN Bold" panose="020B0800000000000000" charset="-122"/>
                <a:cs typeface="Source Han Sans CN Bold" panose="020B0800000000000000" charset="-122"/>
              </a:rPr>
              <a:t>翻译策略的多样性</a:t>
            </a:r>
          </a:p>
        </p:txBody>
      </p:sp>
      <p:sp>
        <p:nvSpPr>
          <p:cNvPr id="17" name="标题 1"/>
          <p:cNvSpPr txBox="1"/>
          <p:nvPr/>
        </p:nvSpPr>
        <p:spPr>
          <a:xfrm>
            <a:off x="446049" y="416700"/>
            <a:ext cx="4680000" cy="612000"/>
          </a:xfrm>
          <a:prstGeom prst="rect">
            <a:avLst/>
          </a:prstGeom>
          <a:gradFill>
            <a:gsLst>
              <a:gs pos="0">
                <a:schemeClr val="accent1">
                  <a:lumMod val="20000"/>
                  <a:lumOff val="80000"/>
                </a:schemeClr>
              </a:gs>
              <a:gs pos="10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660400" y="488700"/>
            <a:ext cx="10858500" cy="468000"/>
          </a:xfrm>
          <a:prstGeom prst="rect">
            <a:avLst/>
          </a:prstGeom>
          <a:noFill/>
          <a:ln>
            <a:noFill/>
          </a:ln>
        </p:spPr>
        <p:txBody>
          <a:bodyPr vert="horz" wrap="square" lIns="0" tIns="0" rIns="0" bIns="0" rtlCol="0" anchor="ctr"/>
          <a:lstStyle/>
          <a:p>
            <a:pPr algn="l">
              <a:lnSpc>
                <a:spcPct val="110000"/>
              </a:lnSpc>
            </a:pPr>
            <a:r>
              <a:rPr kumimoji="1" lang="en-US" altLang="zh-CN" sz="3200">
                <a:ln w="12700">
                  <a:noFill/>
                </a:ln>
                <a:solidFill>
                  <a:srgbClr val="262626">
                    <a:alpha val="100000"/>
                  </a:srgbClr>
                </a:solidFill>
                <a:latin typeface="Source Han Sans CN Bold" panose="020B0800000000000000" charset="-122"/>
                <a:ea typeface="Source Han Sans CN Bold" panose="020B0800000000000000" charset="-122"/>
                <a:cs typeface="Source Han Sans CN Bold" panose="020B0800000000000000" charset="-122"/>
              </a:rPr>
              <a:t>目的（Skopos）</a:t>
            </a:r>
            <a:endParaRPr kumimoji="1"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0" y="0"/>
            <a:ext cx="12192000" cy="6858000"/>
          </a:xfrm>
          <a:prstGeom prst="rect">
            <a:avLst/>
          </a:prstGeom>
          <a:solidFill>
            <a:schemeClr val="bg1">
              <a:alpha val="100000"/>
            </a:schemeClr>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custDataLst>
              <p:tags r:id="rId1"/>
            </p:custDataLst>
          </p:nvPr>
        </p:nvSpPr>
        <p:spPr>
          <a:xfrm>
            <a:off x="1338580" y="1865490"/>
            <a:ext cx="8704580" cy="979175"/>
          </a:xfrm>
          <a:prstGeom prst="roundRect">
            <a:avLst>
              <a:gd name="adj" fmla="val 9620"/>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custDataLst>
              <p:tags r:id="rId2"/>
            </p:custDataLst>
          </p:nvPr>
        </p:nvSpPr>
        <p:spPr>
          <a:xfrm>
            <a:off x="1338581" y="1447801"/>
            <a:ext cx="1907582" cy="1028700"/>
          </a:xfrm>
          <a:custGeom>
            <a:avLst/>
            <a:gdLst>
              <a:gd name="connsiteX0" fmla="*/ 98961 w 2564026"/>
              <a:gd name="connsiteY0" fmla="*/ 0 h 1382700"/>
              <a:gd name="connsiteX1" fmla="*/ 1668879 w 2564026"/>
              <a:gd name="connsiteY1" fmla="*/ 0 h 1382700"/>
              <a:gd name="connsiteX2" fmla="*/ 1690872 w 2564026"/>
              <a:gd name="connsiteY2" fmla="*/ 4440 h 1382700"/>
              <a:gd name="connsiteX3" fmla="*/ 1711613 w 2564026"/>
              <a:gd name="connsiteY3" fmla="*/ 2994 h 1382700"/>
              <a:gd name="connsiteX4" fmla="*/ 1748861 w 2564026"/>
              <a:gd name="connsiteY4" fmla="*/ 15519 h 1382700"/>
              <a:gd name="connsiteX5" fmla="*/ 2514529 w 2564026"/>
              <a:gd name="connsiteY5" fmla="*/ 457578 h 1382700"/>
              <a:gd name="connsiteX6" fmla="*/ 2550752 w 2564026"/>
              <a:gd name="connsiteY6" fmla="*/ 592762 h 1382700"/>
              <a:gd name="connsiteX7" fmla="*/ 2135363 w 2564026"/>
              <a:gd name="connsiteY7" fmla="*/ 1312237 h 1382700"/>
              <a:gd name="connsiteX8" fmla="*/ 2123557 w 2564026"/>
              <a:gd name="connsiteY8" fmla="*/ 1325621 h 1382700"/>
              <a:gd name="connsiteX9" fmla="*/ 2104615 w 2564026"/>
              <a:gd name="connsiteY9" fmla="*/ 1353715 h 1382700"/>
              <a:gd name="connsiteX10" fmla="*/ 2034639 w 2564026"/>
              <a:gd name="connsiteY10" fmla="*/ 1382700 h 1382700"/>
              <a:gd name="connsiteX11" fmla="*/ 98961 w 2564026"/>
              <a:gd name="connsiteY11" fmla="*/ 1382700 h 1382700"/>
              <a:gd name="connsiteX12" fmla="*/ 0 w 2564026"/>
              <a:gd name="connsiteY12" fmla="*/ 1283739 h 1382700"/>
              <a:gd name="connsiteX13" fmla="*/ 0 w 2564026"/>
              <a:gd name="connsiteY13" fmla="*/ 929739 h 1382700"/>
              <a:gd name="connsiteX14" fmla="*/ 0 w 2564026"/>
              <a:gd name="connsiteY14" fmla="*/ 452961 h 1382700"/>
              <a:gd name="connsiteX15" fmla="*/ 0 w 2564026"/>
              <a:gd name="connsiteY15" fmla="*/ 98961 h 1382700"/>
              <a:gd name="connsiteX16" fmla="*/ 98961 w 2564026"/>
              <a:gd name="connsiteY16" fmla="*/ 0 h 1382700"/>
            </a:gdLst>
            <a:ahLst/>
            <a:cxnLst/>
            <a:rect l="l" t="t" r="r" b="b"/>
            <a:pathLst>
              <a:path w="2564026" h="1382700">
                <a:moveTo>
                  <a:pt x="98961" y="0"/>
                </a:moveTo>
                <a:lnTo>
                  <a:pt x="1668879" y="0"/>
                </a:lnTo>
                <a:lnTo>
                  <a:pt x="1690872" y="4440"/>
                </a:lnTo>
                <a:lnTo>
                  <a:pt x="1711613" y="2994"/>
                </a:lnTo>
                <a:cubicBezTo>
                  <a:pt x="1724370" y="4577"/>
                  <a:pt x="1737028" y="8687"/>
                  <a:pt x="1748861" y="15519"/>
                </a:cubicBezTo>
                <a:lnTo>
                  <a:pt x="2514529" y="457578"/>
                </a:lnTo>
                <a:cubicBezTo>
                  <a:pt x="2561862" y="484906"/>
                  <a:pt x="2578079" y="545429"/>
                  <a:pt x="2550752" y="592762"/>
                </a:cubicBezTo>
                <a:lnTo>
                  <a:pt x="2135363" y="1312237"/>
                </a:lnTo>
                <a:lnTo>
                  <a:pt x="2123557" y="1325621"/>
                </a:lnTo>
                <a:lnTo>
                  <a:pt x="2104615" y="1353715"/>
                </a:lnTo>
                <a:cubicBezTo>
                  <a:pt x="2086707" y="1371624"/>
                  <a:pt x="2061967" y="1382700"/>
                  <a:pt x="2034639" y="1382700"/>
                </a:cubicBezTo>
                <a:lnTo>
                  <a:pt x="98961" y="1382700"/>
                </a:lnTo>
                <a:cubicBezTo>
                  <a:pt x="44306" y="1382700"/>
                  <a:pt x="0" y="1338394"/>
                  <a:pt x="0" y="1283739"/>
                </a:cubicBezTo>
                <a:lnTo>
                  <a:pt x="0" y="929739"/>
                </a:lnTo>
                <a:lnTo>
                  <a:pt x="0" y="452961"/>
                </a:lnTo>
                <a:lnTo>
                  <a:pt x="0" y="98961"/>
                </a:lnTo>
                <a:cubicBezTo>
                  <a:pt x="0" y="44306"/>
                  <a:pt x="44306" y="0"/>
                  <a:pt x="98961" y="0"/>
                </a:cubicBez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custDataLst>
              <p:tags r:id="rId3"/>
            </p:custDataLst>
          </p:nvPr>
        </p:nvSpPr>
        <p:spPr>
          <a:xfrm>
            <a:off x="3442319" y="2003214"/>
            <a:ext cx="6323980" cy="703727"/>
          </a:xfrm>
          <a:prstGeom prst="rect">
            <a:avLst/>
          </a:prstGeom>
          <a:noFill/>
          <a:ln>
            <a:noFill/>
          </a:ln>
        </p:spPr>
        <p:txBody>
          <a:bodyPr vert="horz" wrap="square" lIns="0" tIns="0" rIns="0" bIns="0" rtlCol="0" anchor="t"/>
          <a:lstStyle/>
          <a:p>
            <a:pPr algn="l">
              <a:lnSpc>
                <a:spcPct val="140000"/>
              </a:lnSpc>
            </a:pPr>
            <a:r>
              <a:rPr kumimoji="1" lang="en-US" altLang="zh-CN" sz="1600">
                <a:ln w="12700">
                  <a:noFill/>
                </a:ln>
                <a:solidFill>
                  <a:srgbClr val="000000">
                    <a:alpha val="100000"/>
                  </a:srgbClr>
                </a:solidFill>
                <a:latin typeface="Source Han Sans" panose="020B0500000000000000" charset="-122"/>
                <a:ea typeface="Source Han Sans" panose="020B0500000000000000" charset="-122"/>
                <a:cs typeface="Source Han Sans" panose="020B0500000000000000" charset="-122"/>
              </a:rPr>
              <a:t>目的规则强调翻译行为由翻译目的决定。译者在翻译前需明确翻译的目的，如传播文化、实现商业利益等，进而选择合适的翻译方法。</a:t>
            </a:r>
          </a:p>
        </p:txBody>
      </p:sp>
      <p:sp>
        <p:nvSpPr>
          <p:cNvPr id="6" name="标题 1"/>
          <p:cNvSpPr txBox="1"/>
          <p:nvPr>
            <p:custDataLst>
              <p:tags r:id="rId4"/>
            </p:custDataLst>
          </p:nvPr>
        </p:nvSpPr>
        <p:spPr>
          <a:xfrm>
            <a:off x="3442323" y="1471801"/>
            <a:ext cx="6323977" cy="361999"/>
          </a:xfrm>
          <a:prstGeom prst="rect">
            <a:avLst/>
          </a:prstGeom>
          <a:noFill/>
          <a:ln>
            <a:noFill/>
          </a:ln>
        </p:spPr>
        <p:txBody>
          <a:bodyPr vert="horz" wrap="square" lIns="0" tIns="0" rIns="0" bIns="0" rtlCol="0" anchor="b"/>
          <a:lstStyle/>
          <a:p>
            <a:pPr algn="l">
              <a:lnSpc>
                <a:spcPct val="110000"/>
              </a:lnSpc>
            </a:pPr>
            <a:r>
              <a:rPr kumimoji="1" lang="en-US" altLang="zh-CN" sz="2000">
                <a:ln w="12700">
                  <a:noFill/>
                </a:ln>
                <a:solidFill>
                  <a:srgbClr val="000000">
                    <a:alpha val="100000"/>
                  </a:srgbClr>
                </a:solidFill>
                <a:latin typeface="Source Han Sans CN Bold" panose="020B0800000000000000" charset="-122"/>
                <a:ea typeface="Source Han Sans CN Bold" panose="020B0800000000000000" charset="-122"/>
                <a:cs typeface="Source Han Sans CN Bold" panose="020B0800000000000000" charset="-122"/>
              </a:rPr>
              <a:t>目的规则（Skopos rule）</a:t>
            </a:r>
          </a:p>
        </p:txBody>
      </p:sp>
      <p:sp>
        <p:nvSpPr>
          <p:cNvPr id="7" name="标题 1"/>
          <p:cNvSpPr txBox="1"/>
          <p:nvPr>
            <p:custDataLst>
              <p:tags r:id="rId5"/>
            </p:custDataLst>
          </p:nvPr>
        </p:nvSpPr>
        <p:spPr>
          <a:xfrm>
            <a:off x="1718552" y="1619783"/>
            <a:ext cx="888561" cy="684737"/>
          </a:xfrm>
          <a:prstGeom prst="rect">
            <a:avLst/>
          </a:prstGeom>
          <a:noFill/>
          <a:ln>
            <a:noFill/>
          </a:ln>
        </p:spPr>
        <p:txBody>
          <a:bodyPr vert="horz" wrap="square" lIns="0" tIns="0" rIns="0" bIns="0" rtlCol="0" anchor="ctr"/>
          <a:lstStyle/>
          <a:p>
            <a:pPr algn="ctr">
              <a:lnSpc>
                <a:spcPct val="110000"/>
              </a:lnSpc>
            </a:pPr>
            <a:r>
              <a:rPr kumimoji="1" lang="en-US" altLang="zh-CN" sz="4800">
                <a:ln w="12700">
                  <a:noFill/>
                </a:ln>
                <a:solidFill>
                  <a:srgbClr val="FFFFFF">
                    <a:alpha val="100000"/>
                  </a:srgbClr>
                </a:solidFill>
                <a:latin typeface="Source Han Sans" panose="020B0500000000000000" charset="-122"/>
                <a:ea typeface="Source Han Sans" panose="020B0500000000000000" charset="-122"/>
                <a:cs typeface="Source Han Sans" panose="020B0500000000000000" charset="-122"/>
              </a:rPr>
              <a:t>01</a:t>
            </a:r>
            <a:endParaRPr kumimoji="1" lang="zh-CN" altLang="en-US"/>
          </a:p>
        </p:txBody>
      </p:sp>
      <p:sp>
        <p:nvSpPr>
          <p:cNvPr id="8" name="标题 1"/>
          <p:cNvSpPr txBox="1"/>
          <p:nvPr>
            <p:custDataLst>
              <p:tags r:id="rId6"/>
            </p:custDataLst>
          </p:nvPr>
        </p:nvSpPr>
        <p:spPr>
          <a:xfrm flipH="1">
            <a:off x="2136140" y="3416160"/>
            <a:ext cx="8704580" cy="979175"/>
          </a:xfrm>
          <a:prstGeom prst="roundRect">
            <a:avLst>
              <a:gd name="adj" fmla="val 9620"/>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custDataLst>
              <p:tags r:id="rId7"/>
            </p:custDataLst>
          </p:nvPr>
        </p:nvSpPr>
        <p:spPr>
          <a:xfrm flipH="1">
            <a:off x="8933137" y="2998471"/>
            <a:ext cx="1907582" cy="1028700"/>
          </a:xfrm>
          <a:custGeom>
            <a:avLst/>
            <a:gdLst>
              <a:gd name="connsiteX0" fmla="*/ 98961 w 2564026"/>
              <a:gd name="connsiteY0" fmla="*/ 0 h 1382700"/>
              <a:gd name="connsiteX1" fmla="*/ 1668879 w 2564026"/>
              <a:gd name="connsiteY1" fmla="*/ 0 h 1382700"/>
              <a:gd name="connsiteX2" fmla="*/ 1690872 w 2564026"/>
              <a:gd name="connsiteY2" fmla="*/ 4440 h 1382700"/>
              <a:gd name="connsiteX3" fmla="*/ 1711613 w 2564026"/>
              <a:gd name="connsiteY3" fmla="*/ 2994 h 1382700"/>
              <a:gd name="connsiteX4" fmla="*/ 1748861 w 2564026"/>
              <a:gd name="connsiteY4" fmla="*/ 15519 h 1382700"/>
              <a:gd name="connsiteX5" fmla="*/ 2514529 w 2564026"/>
              <a:gd name="connsiteY5" fmla="*/ 457578 h 1382700"/>
              <a:gd name="connsiteX6" fmla="*/ 2550752 w 2564026"/>
              <a:gd name="connsiteY6" fmla="*/ 592762 h 1382700"/>
              <a:gd name="connsiteX7" fmla="*/ 2135363 w 2564026"/>
              <a:gd name="connsiteY7" fmla="*/ 1312237 h 1382700"/>
              <a:gd name="connsiteX8" fmla="*/ 2123557 w 2564026"/>
              <a:gd name="connsiteY8" fmla="*/ 1325621 h 1382700"/>
              <a:gd name="connsiteX9" fmla="*/ 2104615 w 2564026"/>
              <a:gd name="connsiteY9" fmla="*/ 1353715 h 1382700"/>
              <a:gd name="connsiteX10" fmla="*/ 2034639 w 2564026"/>
              <a:gd name="connsiteY10" fmla="*/ 1382700 h 1382700"/>
              <a:gd name="connsiteX11" fmla="*/ 98961 w 2564026"/>
              <a:gd name="connsiteY11" fmla="*/ 1382700 h 1382700"/>
              <a:gd name="connsiteX12" fmla="*/ 0 w 2564026"/>
              <a:gd name="connsiteY12" fmla="*/ 1283739 h 1382700"/>
              <a:gd name="connsiteX13" fmla="*/ 0 w 2564026"/>
              <a:gd name="connsiteY13" fmla="*/ 929739 h 1382700"/>
              <a:gd name="connsiteX14" fmla="*/ 0 w 2564026"/>
              <a:gd name="connsiteY14" fmla="*/ 452961 h 1382700"/>
              <a:gd name="connsiteX15" fmla="*/ 0 w 2564026"/>
              <a:gd name="connsiteY15" fmla="*/ 98961 h 1382700"/>
              <a:gd name="connsiteX16" fmla="*/ 98961 w 2564026"/>
              <a:gd name="connsiteY16" fmla="*/ 0 h 1382700"/>
            </a:gdLst>
            <a:ahLst/>
            <a:cxnLst/>
            <a:rect l="l" t="t" r="r" b="b"/>
            <a:pathLst>
              <a:path w="2564026" h="1382700">
                <a:moveTo>
                  <a:pt x="98961" y="0"/>
                </a:moveTo>
                <a:lnTo>
                  <a:pt x="1668879" y="0"/>
                </a:lnTo>
                <a:lnTo>
                  <a:pt x="1690872" y="4440"/>
                </a:lnTo>
                <a:lnTo>
                  <a:pt x="1711613" y="2994"/>
                </a:lnTo>
                <a:cubicBezTo>
                  <a:pt x="1724370" y="4577"/>
                  <a:pt x="1737028" y="8687"/>
                  <a:pt x="1748861" y="15519"/>
                </a:cubicBezTo>
                <a:lnTo>
                  <a:pt x="2514529" y="457578"/>
                </a:lnTo>
                <a:cubicBezTo>
                  <a:pt x="2561862" y="484906"/>
                  <a:pt x="2578079" y="545429"/>
                  <a:pt x="2550752" y="592762"/>
                </a:cubicBezTo>
                <a:lnTo>
                  <a:pt x="2135363" y="1312237"/>
                </a:lnTo>
                <a:lnTo>
                  <a:pt x="2123557" y="1325621"/>
                </a:lnTo>
                <a:lnTo>
                  <a:pt x="2104615" y="1353715"/>
                </a:lnTo>
                <a:cubicBezTo>
                  <a:pt x="2086707" y="1371624"/>
                  <a:pt x="2061967" y="1382700"/>
                  <a:pt x="2034639" y="1382700"/>
                </a:cubicBezTo>
                <a:lnTo>
                  <a:pt x="98961" y="1382700"/>
                </a:lnTo>
                <a:cubicBezTo>
                  <a:pt x="44306" y="1382700"/>
                  <a:pt x="0" y="1338394"/>
                  <a:pt x="0" y="1283739"/>
                </a:cubicBezTo>
                <a:lnTo>
                  <a:pt x="0" y="929739"/>
                </a:lnTo>
                <a:lnTo>
                  <a:pt x="0" y="452961"/>
                </a:lnTo>
                <a:lnTo>
                  <a:pt x="0" y="98961"/>
                </a:lnTo>
                <a:cubicBezTo>
                  <a:pt x="0" y="44306"/>
                  <a:pt x="44306" y="0"/>
                  <a:pt x="98961" y="0"/>
                </a:cubicBezTo>
                <a:close/>
              </a:path>
            </a:pathLst>
          </a:cu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custDataLst>
              <p:tags r:id="rId8"/>
            </p:custDataLst>
          </p:nvPr>
        </p:nvSpPr>
        <p:spPr>
          <a:xfrm>
            <a:off x="2379980" y="3554095"/>
            <a:ext cx="7115175" cy="703580"/>
          </a:xfrm>
          <a:prstGeom prst="rect">
            <a:avLst/>
          </a:prstGeom>
          <a:noFill/>
          <a:ln>
            <a:noFill/>
          </a:ln>
        </p:spPr>
        <p:txBody>
          <a:bodyPr vert="horz" wrap="square" lIns="0" tIns="0" rIns="0" bIns="0" rtlCol="0" anchor="t"/>
          <a:lstStyle/>
          <a:p>
            <a:pPr algn="l">
              <a:lnSpc>
                <a:spcPct val="140000"/>
              </a:lnSpc>
            </a:pPr>
            <a:r>
              <a:rPr kumimoji="1" lang="en-US" altLang="zh-CN" sz="1600">
                <a:ln w="12700">
                  <a:noFill/>
                </a:ln>
                <a:solidFill>
                  <a:srgbClr val="000000">
                    <a:alpha val="100000"/>
                  </a:srgbClr>
                </a:solidFill>
                <a:latin typeface="Source Han Sans" panose="020B0500000000000000" charset="-122"/>
                <a:ea typeface="Source Han Sans" panose="020B0500000000000000" charset="-122"/>
                <a:cs typeface="Source Han Sans" panose="020B0500000000000000" charset="-122"/>
              </a:rPr>
              <a:t>连贯规则要求译文在目的语文化和交际环境中具有可读性和可接受性。这要求译者充分考虑目的语读者的语言习惯和认知方式，使译文更加符合目标文化的期待。</a:t>
            </a:r>
          </a:p>
        </p:txBody>
      </p:sp>
      <p:sp>
        <p:nvSpPr>
          <p:cNvPr id="11" name="标题 1"/>
          <p:cNvSpPr txBox="1"/>
          <p:nvPr>
            <p:custDataLst>
              <p:tags r:id="rId9"/>
            </p:custDataLst>
          </p:nvPr>
        </p:nvSpPr>
        <p:spPr>
          <a:xfrm>
            <a:off x="2374900" y="3022471"/>
            <a:ext cx="6362077" cy="361999"/>
          </a:xfrm>
          <a:prstGeom prst="rect">
            <a:avLst/>
          </a:prstGeom>
          <a:noFill/>
          <a:ln>
            <a:noFill/>
          </a:ln>
        </p:spPr>
        <p:txBody>
          <a:bodyPr vert="horz" wrap="square" lIns="0" tIns="0" rIns="0" bIns="0" rtlCol="0" anchor="b"/>
          <a:lstStyle/>
          <a:p>
            <a:pPr algn="l">
              <a:lnSpc>
                <a:spcPct val="110000"/>
              </a:lnSpc>
            </a:pPr>
            <a:r>
              <a:rPr kumimoji="1" lang="en-US" altLang="zh-CN" sz="2000">
                <a:ln w="12700">
                  <a:noFill/>
                </a:ln>
                <a:solidFill>
                  <a:srgbClr val="000000">
                    <a:alpha val="100000"/>
                  </a:srgbClr>
                </a:solidFill>
                <a:latin typeface="Source Han Sans CN Bold" panose="020B0800000000000000" charset="-122"/>
                <a:ea typeface="Source Han Sans CN Bold" panose="020B0800000000000000" charset="-122"/>
                <a:cs typeface="Source Han Sans CN Bold" panose="020B0800000000000000" charset="-122"/>
              </a:rPr>
              <a:t>连贯规则（Coherence rule）</a:t>
            </a:r>
          </a:p>
        </p:txBody>
      </p:sp>
      <p:sp>
        <p:nvSpPr>
          <p:cNvPr id="12" name="标题 1"/>
          <p:cNvSpPr txBox="1"/>
          <p:nvPr>
            <p:custDataLst>
              <p:tags r:id="rId10"/>
            </p:custDataLst>
          </p:nvPr>
        </p:nvSpPr>
        <p:spPr>
          <a:xfrm>
            <a:off x="9572187" y="3170453"/>
            <a:ext cx="888561" cy="684737"/>
          </a:xfrm>
          <a:prstGeom prst="rect">
            <a:avLst/>
          </a:prstGeom>
          <a:noFill/>
          <a:ln>
            <a:noFill/>
          </a:ln>
        </p:spPr>
        <p:txBody>
          <a:bodyPr vert="horz" wrap="square" lIns="0" tIns="0" rIns="0" bIns="0" rtlCol="0" anchor="ctr"/>
          <a:lstStyle/>
          <a:p>
            <a:pPr algn="ctr">
              <a:lnSpc>
                <a:spcPct val="110000"/>
              </a:lnSpc>
            </a:pPr>
            <a:r>
              <a:rPr kumimoji="1" lang="en-US" altLang="zh-CN" sz="4800">
                <a:ln w="12700">
                  <a:noFill/>
                </a:ln>
                <a:solidFill>
                  <a:srgbClr val="FFFFFF">
                    <a:alpha val="100000"/>
                  </a:srgbClr>
                </a:solidFill>
                <a:latin typeface="Source Han Sans" panose="020B0500000000000000" charset="-122"/>
                <a:ea typeface="Source Han Sans" panose="020B0500000000000000" charset="-122"/>
                <a:cs typeface="Source Han Sans" panose="020B0500000000000000" charset="-122"/>
              </a:rPr>
              <a:t>02</a:t>
            </a:r>
            <a:endParaRPr kumimoji="1" lang="zh-CN" altLang="en-US"/>
          </a:p>
        </p:txBody>
      </p:sp>
      <p:sp>
        <p:nvSpPr>
          <p:cNvPr id="13" name="标题 1"/>
          <p:cNvSpPr txBox="1"/>
          <p:nvPr>
            <p:custDataLst>
              <p:tags r:id="rId11"/>
            </p:custDataLst>
          </p:nvPr>
        </p:nvSpPr>
        <p:spPr>
          <a:xfrm>
            <a:off x="1338580" y="4966830"/>
            <a:ext cx="8707120" cy="979175"/>
          </a:xfrm>
          <a:prstGeom prst="roundRect">
            <a:avLst>
              <a:gd name="adj" fmla="val 9620"/>
            </a:avLst>
          </a:prstGeom>
          <a:solidFill>
            <a:schemeClr val="bg1">
              <a:lumMod val="95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4" name="标题 1"/>
          <p:cNvSpPr txBox="1"/>
          <p:nvPr>
            <p:custDataLst>
              <p:tags r:id="rId12"/>
            </p:custDataLst>
          </p:nvPr>
        </p:nvSpPr>
        <p:spPr>
          <a:xfrm>
            <a:off x="1338581" y="4549141"/>
            <a:ext cx="1907582" cy="1028700"/>
          </a:xfrm>
          <a:custGeom>
            <a:avLst/>
            <a:gdLst>
              <a:gd name="connsiteX0" fmla="*/ 98961 w 2564026"/>
              <a:gd name="connsiteY0" fmla="*/ 0 h 1382700"/>
              <a:gd name="connsiteX1" fmla="*/ 1668879 w 2564026"/>
              <a:gd name="connsiteY1" fmla="*/ 0 h 1382700"/>
              <a:gd name="connsiteX2" fmla="*/ 1690872 w 2564026"/>
              <a:gd name="connsiteY2" fmla="*/ 4440 h 1382700"/>
              <a:gd name="connsiteX3" fmla="*/ 1711613 w 2564026"/>
              <a:gd name="connsiteY3" fmla="*/ 2994 h 1382700"/>
              <a:gd name="connsiteX4" fmla="*/ 1748861 w 2564026"/>
              <a:gd name="connsiteY4" fmla="*/ 15519 h 1382700"/>
              <a:gd name="connsiteX5" fmla="*/ 2514529 w 2564026"/>
              <a:gd name="connsiteY5" fmla="*/ 457578 h 1382700"/>
              <a:gd name="connsiteX6" fmla="*/ 2550752 w 2564026"/>
              <a:gd name="connsiteY6" fmla="*/ 592762 h 1382700"/>
              <a:gd name="connsiteX7" fmla="*/ 2135363 w 2564026"/>
              <a:gd name="connsiteY7" fmla="*/ 1312237 h 1382700"/>
              <a:gd name="connsiteX8" fmla="*/ 2123557 w 2564026"/>
              <a:gd name="connsiteY8" fmla="*/ 1325621 h 1382700"/>
              <a:gd name="connsiteX9" fmla="*/ 2104615 w 2564026"/>
              <a:gd name="connsiteY9" fmla="*/ 1353715 h 1382700"/>
              <a:gd name="connsiteX10" fmla="*/ 2034639 w 2564026"/>
              <a:gd name="connsiteY10" fmla="*/ 1382700 h 1382700"/>
              <a:gd name="connsiteX11" fmla="*/ 98961 w 2564026"/>
              <a:gd name="connsiteY11" fmla="*/ 1382700 h 1382700"/>
              <a:gd name="connsiteX12" fmla="*/ 0 w 2564026"/>
              <a:gd name="connsiteY12" fmla="*/ 1283739 h 1382700"/>
              <a:gd name="connsiteX13" fmla="*/ 0 w 2564026"/>
              <a:gd name="connsiteY13" fmla="*/ 929739 h 1382700"/>
              <a:gd name="connsiteX14" fmla="*/ 0 w 2564026"/>
              <a:gd name="connsiteY14" fmla="*/ 452961 h 1382700"/>
              <a:gd name="connsiteX15" fmla="*/ 0 w 2564026"/>
              <a:gd name="connsiteY15" fmla="*/ 98961 h 1382700"/>
              <a:gd name="connsiteX16" fmla="*/ 98961 w 2564026"/>
              <a:gd name="connsiteY16" fmla="*/ 0 h 1382700"/>
            </a:gdLst>
            <a:ahLst/>
            <a:cxnLst/>
            <a:rect l="l" t="t" r="r" b="b"/>
            <a:pathLst>
              <a:path w="2564026" h="1382700">
                <a:moveTo>
                  <a:pt x="98961" y="0"/>
                </a:moveTo>
                <a:lnTo>
                  <a:pt x="1668879" y="0"/>
                </a:lnTo>
                <a:lnTo>
                  <a:pt x="1690872" y="4440"/>
                </a:lnTo>
                <a:lnTo>
                  <a:pt x="1711613" y="2994"/>
                </a:lnTo>
                <a:cubicBezTo>
                  <a:pt x="1724370" y="4577"/>
                  <a:pt x="1737028" y="8687"/>
                  <a:pt x="1748861" y="15519"/>
                </a:cubicBezTo>
                <a:lnTo>
                  <a:pt x="2514529" y="457578"/>
                </a:lnTo>
                <a:cubicBezTo>
                  <a:pt x="2561862" y="484906"/>
                  <a:pt x="2578079" y="545429"/>
                  <a:pt x="2550752" y="592762"/>
                </a:cubicBezTo>
                <a:lnTo>
                  <a:pt x="2135363" y="1312237"/>
                </a:lnTo>
                <a:lnTo>
                  <a:pt x="2123557" y="1325621"/>
                </a:lnTo>
                <a:lnTo>
                  <a:pt x="2104615" y="1353715"/>
                </a:lnTo>
                <a:cubicBezTo>
                  <a:pt x="2086707" y="1371624"/>
                  <a:pt x="2061967" y="1382700"/>
                  <a:pt x="2034639" y="1382700"/>
                </a:cubicBezTo>
                <a:lnTo>
                  <a:pt x="98961" y="1382700"/>
                </a:lnTo>
                <a:cubicBezTo>
                  <a:pt x="44306" y="1382700"/>
                  <a:pt x="0" y="1338394"/>
                  <a:pt x="0" y="1283739"/>
                </a:cubicBezTo>
                <a:lnTo>
                  <a:pt x="0" y="929739"/>
                </a:lnTo>
                <a:lnTo>
                  <a:pt x="0" y="452961"/>
                </a:lnTo>
                <a:lnTo>
                  <a:pt x="0" y="98961"/>
                </a:lnTo>
                <a:cubicBezTo>
                  <a:pt x="0" y="44306"/>
                  <a:pt x="44306" y="0"/>
                  <a:pt x="98961" y="0"/>
                </a:cubicBez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5" name="标题 1"/>
          <p:cNvSpPr txBox="1"/>
          <p:nvPr>
            <p:custDataLst>
              <p:tags r:id="rId13"/>
            </p:custDataLst>
          </p:nvPr>
        </p:nvSpPr>
        <p:spPr>
          <a:xfrm>
            <a:off x="3285490" y="5104765"/>
            <a:ext cx="6760845" cy="703580"/>
          </a:xfrm>
          <a:prstGeom prst="rect">
            <a:avLst/>
          </a:prstGeom>
          <a:noFill/>
          <a:ln>
            <a:noFill/>
          </a:ln>
        </p:spPr>
        <p:txBody>
          <a:bodyPr vert="horz" wrap="square" lIns="0" tIns="0" rIns="0" bIns="0" rtlCol="0" anchor="t"/>
          <a:lstStyle/>
          <a:p>
            <a:pPr algn="l">
              <a:lnSpc>
                <a:spcPct val="140000"/>
              </a:lnSpc>
            </a:pPr>
            <a:r>
              <a:rPr kumimoji="1" lang="en-US" altLang="zh-CN" sz="1600">
                <a:ln w="12700">
                  <a:noFill/>
                </a:ln>
                <a:solidFill>
                  <a:srgbClr val="000000">
                    <a:alpha val="100000"/>
                  </a:srgbClr>
                </a:solidFill>
                <a:latin typeface="Source Han Sans" panose="020B0500000000000000" charset="-122"/>
                <a:ea typeface="Source Han Sans" panose="020B0500000000000000" charset="-122"/>
                <a:cs typeface="Source Han Sans" panose="020B0500000000000000" charset="-122"/>
              </a:rPr>
              <a:t>忠实规则要求译文与原文之间应存在某种对应关系。但这种忠实并非刻板的逐字对应，而是在翻译目的允许的范围内，尽量保持原文的意义、风格等。</a:t>
            </a:r>
          </a:p>
        </p:txBody>
      </p:sp>
      <p:sp>
        <p:nvSpPr>
          <p:cNvPr id="16" name="标题 1"/>
          <p:cNvSpPr txBox="1"/>
          <p:nvPr>
            <p:custDataLst>
              <p:tags r:id="rId14"/>
            </p:custDataLst>
          </p:nvPr>
        </p:nvSpPr>
        <p:spPr>
          <a:xfrm>
            <a:off x="3442323" y="4573141"/>
            <a:ext cx="6323977" cy="361999"/>
          </a:xfrm>
          <a:prstGeom prst="rect">
            <a:avLst/>
          </a:prstGeom>
          <a:noFill/>
          <a:ln>
            <a:noFill/>
          </a:ln>
        </p:spPr>
        <p:txBody>
          <a:bodyPr vert="horz" wrap="square" lIns="0" tIns="0" rIns="0" bIns="0" rtlCol="0" anchor="b"/>
          <a:lstStyle/>
          <a:p>
            <a:pPr algn="l">
              <a:lnSpc>
                <a:spcPct val="110000"/>
              </a:lnSpc>
            </a:pPr>
            <a:r>
              <a:rPr kumimoji="1" lang="en-US" altLang="zh-CN" sz="2000">
                <a:ln w="12700">
                  <a:noFill/>
                </a:ln>
                <a:solidFill>
                  <a:srgbClr val="000000">
                    <a:alpha val="100000"/>
                  </a:srgbClr>
                </a:solidFill>
                <a:latin typeface="Source Han Sans CN Bold" panose="020B0800000000000000" charset="-122"/>
                <a:ea typeface="Source Han Sans CN Bold" panose="020B0800000000000000" charset="-122"/>
                <a:cs typeface="Source Han Sans CN Bold" panose="020B0800000000000000" charset="-122"/>
              </a:rPr>
              <a:t>忠实规则（Fidelity rule）</a:t>
            </a:r>
          </a:p>
        </p:txBody>
      </p:sp>
      <p:sp>
        <p:nvSpPr>
          <p:cNvPr id="17" name="标题 1"/>
          <p:cNvSpPr txBox="1"/>
          <p:nvPr>
            <p:custDataLst>
              <p:tags r:id="rId15"/>
            </p:custDataLst>
          </p:nvPr>
        </p:nvSpPr>
        <p:spPr>
          <a:xfrm>
            <a:off x="1718552" y="4721123"/>
            <a:ext cx="888561" cy="684737"/>
          </a:xfrm>
          <a:prstGeom prst="rect">
            <a:avLst/>
          </a:prstGeom>
          <a:noFill/>
          <a:ln>
            <a:noFill/>
          </a:ln>
        </p:spPr>
        <p:txBody>
          <a:bodyPr vert="horz" wrap="square" lIns="0" tIns="0" rIns="0" bIns="0" rtlCol="0" anchor="ctr"/>
          <a:lstStyle/>
          <a:p>
            <a:pPr algn="ctr">
              <a:lnSpc>
                <a:spcPct val="110000"/>
              </a:lnSpc>
            </a:pPr>
            <a:r>
              <a:rPr kumimoji="1" lang="en-US" altLang="zh-CN" sz="4800">
                <a:ln w="12700">
                  <a:noFill/>
                </a:ln>
                <a:solidFill>
                  <a:srgbClr val="FFFFFF">
                    <a:alpha val="100000"/>
                  </a:srgbClr>
                </a:solidFill>
                <a:latin typeface="Source Han Sans" panose="020B0500000000000000" charset="-122"/>
                <a:ea typeface="Source Han Sans" panose="020B0500000000000000" charset="-122"/>
                <a:cs typeface="Source Han Sans" panose="020B0500000000000000" charset="-122"/>
              </a:rPr>
              <a:t>03</a:t>
            </a:r>
            <a:endParaRPr kumimoji="1" lang="zh-CN" altLang="en-US"/>
          </a:p>
        </p:txBody>
      </p:sp>
      <p:sp>
        <p:nvSpPr>
          <p:cNvPr id="18" name="标题 1"/>
          <p:cNvSpPr txBox="1"/>
          <p:nvPr/>
        </p:nvSpPr>
        <p:spPr>
          <a:xfrm>
            <a:off x="446049" y="416700"/>
            <a:ext cx="4680000" cy="612000"/>
          </a:xfrm>
          <a:prstGeom prst="rect">
            <a:avLst/>
          </a:prstGeom>
          <a:gradFill>
            <a:gsLst>
              <a:gs pos="0">
                <a:schemeClr val="accent1">
                  <a:lumMod val="20000"/>
                  <a:lumOff val="80000"/>
                </a:schemeClr>
              </a:gs>
              <a:gs pos="100000">
                <a:schemeClr val="bg1"/>
              </a:gs>
            </a:gsLst>
            <a:lin ang="0" scaled="0"/>
          </a:gra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19" name="标题 1"/>
          <p:cNvSpPr txBox="1"/>
          <p:nvPr/>
        </p:nvSpPr>
        <p:spPr>
          <a:xfrm>
            <a:off x="660400" y="488700"/>
            <a:ext cx="10858500" cy="468000"/>
          </a:xfrm>
          <a:prstGeom prst="rect">
            <a:avLst/>
          </a:prstGeom>
          <a:noFill/>
          <a:ln>
            <a:noFill/>
          </a:ln>
        </p:spPr>
        <p:txBody>
          <a:bodyPr vert="horz" wrap="square" lIns="0" tIns="0" rIns="0" bIns="0" rtlCol="0" anchor="ctr"/>
          <a:lstStyle/>
          <a:p>
            <a:pPr algn="l">
              <a:lnSpc>
                <a:spcPct val="110000"/>
              </a:lnSpc>
            </a:pPr>
            <a:r>
              <a:rPr kumimoji="1" lang="en-US" altLang="zh-CN" sz="3200">
                <a:ln w="12700">
                  <a:noFill/>
                </a:ln>
                <a:solidFill>
                  <a:srgbClr val="262626">
                    <a:alpha val="100000"/>
                  </a:srgbClr>
                </a:solidFill>
                <a:latin typeface="Source Han Sans CN Bold" panose="020B0800000000000000" charset="-122"/>
                <a:ea typeface="Source Han Sans CN Bold" panose="020B0800000000000000" charset="-122"/>
                <a:cs typeface="Source Han Sans CN Bold" panose="020B0800000000000000" charset="-122"/>
              </a:rPr>
              <a:t>三种翻译规则</a:t>
            </a:r>
            <a:endParaRPr kumimoji="1"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4033020" y="0"/>
            <a:ext cx="8158980" cy="6858000"/>
          </a:xfrm>
          <a:custGeom>
            <a:avLst/>
            <a:gdLst>
              <a:gd name="connsiteX0" fmla="*/ 5911479 w 8158980"/>
              <a:gd name="connsiteY0" fmla="*/ 0 h 6858000"/>
              <a:gd name="connsiteX1" fmla="*/ 8158980 w 8158980"/>
              <a:gd name="connsiteY1" fmla="*/ 0 h 6858000"/>
              <a:gd name="connsiteX2" fmla="*/ 8158980 w 8158980"/>
              <a:gd name="connsiteY2" fmla="*/ 6858000 h 6858000"/>
              <a:gd name="connsiteX3" fmla="*/ 0 w 8158980"/>
              <a:gd name="connsiteY3" fmla="*/ 6858000 h 6858000"/>
              <a:gd name="connsiteX4" fmla="*/ 3282 w 8158980"/>
              <a:gd name="connsiteY4" fmla="*/ 6682695 h 6858000"/>
              <a:gd name="connsiteX5" fmla="*/ 1596700 w 8158980"/>
              <a:gd name="connsiteY5" fmla="*/ 3796789 h 6858000"/>
              <a:gd name="connsiteX6" fmla="*/ 4476880 w 8158980"/>
              <a:gd name="connsiteY6" fmla="*/ 2578740 h 6858000"/>
              <a:gd name="connsiteX7" fmla="*/ 5895876 w 8158980"/>
              <a:gd name="connsiteY7" fmla="*/ 34810 h 6858000"/>
            </a:gdLst>
            <a:ahLst/>
            <a:cxnLst/>
            <a:rect l="l" t="t" r="r" b="b"/>
            <a:pathLst>
              <a:path w="8158980" h="6858000">
                <a:moveTo>
                  <a:pt x="5911479" y="0"/>
                </a:moveTo>
                <a:lnTo>
                  <a:pt x="8158980" y="0"/>
                </a:lnTo>
                <a:lnTo>
                  <a:pt x="8158980" y="6858000"/>
                </a:lnTo>
                <a:lnTo>
                  <a:pt x="0" y="6858000"/>
                </a:lnTo>
                <a:lnTo>
                  <a:pt x="3282" y="6682695"/>
                </a:lnTo>
                <a:cubicBezTo>
                  <a:pt x="75439" y="5566952"/>
                  <a:pt x="897047" y="4472925"/>
                  <a:pt x="1596700" y="3796789"/>
                </a:cubicBezTo>
                <a:cubicBezTo>
                  <a:pt x="2342998" y="3075576"/>
                  <a:pt x="3625577" y="3486934"/>
                  <a:pt x="4476880" y="2578740"/>
                </a:cubicBezTo>
                <a:cubicBezTo>
                  <a:pt x="4955737" y="2067881"/>
                  <a:pt x="5465447" y="990757"/>
                  <a:pt x="5895876" y="34810"/>
                </a:cubicBezTo>
                <a:close/>
              </a:path>
            </a:pathLst>
          </a:custGeom>
          <a:solidFill>
            <a:schemeClr val="accent1">
              <a:lumMod val="20000"/>
              <a:lumOff val="80000"/>
              <a:alpha val="28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3" name="标题 1"/>
          <p:cNvSpPr txBox="1"/>
          <p:nvPr/>
        </p:nvSpPr>
        <p:spPr>
          <a:xfrm>
            <a:off x="523498" y="-835655"/>
            <a:ext cx="3770191" cy="3619696"/>
          </a:xfrm>
          <a:prstGeom prst="rect">
            <a:avLst/>
          </a:prstGeom>
          <a:noFill/>
          <a:ln>
            <a:noFill/>
          </a:ln>
        </p:spPr>
        <p:txBody>
          <a:bodyPr vert="horz" wrap="square" lIns="91440" tIns="45720" rIns="91440" bIns="45720" rtlCol="0" anchor="b"/>
          <a:lstStyle/>
          <a:p>
            <a:pPr algn="l">
              <a:lnSpc>
                <a:spcPct val="130000"/>
              </a:lnSpc>
            </a:pPr>
            <a:r>
              <a:rPr kumimoji="1" lang="en-US" altLang="zh-CN" sz="11500">
                <a:ln w="12700">
                  <a:noFill/>
                </a:ln>
                <a:solidFill>
                  <a:srgbClr val="60280D">
                    <a:alpha val="100000"/>
                  </a:srgbClr>
                </a:solidFill>
                <a:latin typeface="OPPOSans H" panose="00020600040101010101" charset="-122"/>
                <a:ea typeface="OPPOSans H" panose="00020600040101010101" charset="-122"/>
                <a:cs typeface="OPPOSans H" panose="00020600040101010101" charset="-122"/>
              </a:rPr>
              <a:t>04</a:t>
            </a:r>
            <a:endParaRPr kumimoji="1" lang="zh-CN" altLang="en-US"/>
          </a:p>
        </p:txBody>
      </p:sp>
      <p:sp>
        <p:nvSpPr>
          <p:cNvPr id="4" name="标题 1"/>
          <p:cNvSpPr txBox="1"/>
          <p:nvPr/>
        </p:nvSpPr>
        <p:spPr>
          <a:xfrm>
            <a:off x="1" y="5626630"/>
            <a:ext cx="1331129" cy="1231370"/>
          </a:xfrm>
          <a:custGeom>
            <a:avLst/>
            <a:gdLst>
              <a:gd name="connsiteX0" fmla="*/ 0 w 1331129"/>
              <a:gd name="connsiteY0" fmla="*/ 0 h 1231370"/>
              <a:gd name="connsiteX1" fmla="*/ 19788 w 1331129"/>
              <a:gd name="connsiteY1" fmla="*/ 3020 h 1231370"/>
              <a:gd name="connsiteX2" fmla="*/ 1317418 w 1331129"/>
              <a:gd name="connsiteY2" fmla="*/ 1178046 h 1231370"/>
              <a:gd name="connsiteX3" fmla="*/ 1331129 w 1331129"/>
              <a:gd name="connsiteY3" fmla="*/ 1231370 h 1231370"/>
              <a:gd name="connsiteX4" fmla="*/ 1043830 w 1331129"/>
              <a:gd name="connsiteY4" fmla="*/ 1231370 h 1231370"/>
              <a:gd name="connsiteX5" fmla="*/ 1005654 w 1331129"/>
              <a:gd name="connsiteY5" fmla="*/ 1127065 h 1231370"/>
              <a:gd name="connsiteX6" fmla="*/ 102900 w 1331129"/>
              <a:gd name="connsiteY6" fmla="*/ 308574 h 1231370"/>
              <a:gd name="connsiteX7" fmla="*/ 0 w 1331129"/>
              <a:gd name="connsiteY7" fmla="*/ 282116 h 1231370"/>
            </a:gdLst>
            <a:ahLst/>
            <a:cxnLst/>
            <a:rect l="l" t="t" r="r" b="b"/>
            <a:pathLst>
              <a:path w="1331129" h="1231370">
                <a:moveTo>
                  <a:pt x="0" y="0"/>
                </a:moveTo>
                <a:lnTo>
                  <a:pt x="19788" y="3020"/>
                </a:lnTo>
                <a:cubicBezTo>
                  <a:pt x="636371" y="129191"/>
                  <a:pt x="1132923" y="584875"/>
                  <a:pt x="1317418" y="1178046"/>
                </a:cubicBezTo>
                <a:lnTo>
                  <a:pt x="1331129" y="1231370"/>
                </a:lnTo>
                <a:lnTo>
                  <a:pt x="1043830" y="1231370"/>
                </a:lnTo>
                <a:lnTo>
                  <a:pt x="1005654" y="1127065"/>
                </a:lnTo>
                <a:cubicBezTo>
                  <a:pt x="840948" y="737656"/>
                  <a:pt x="510580" y="435376"/>
                  <a:pt x="102900" y="308574"/>
                </a:cubicBezTo>
                <a:lnTo>
                  <a:pt x="0" y="282116"/>
                </a:lnTo>
                <a:close/>
              </a:path>
            </a:pathLst>
          </a:custGeom>
          <a:solidFill>
            <a:schemeClr val="accent1">
              <a:alpha val="19000"/>
            </a:schemeClr>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4545855" y="0"/>
            <a:ext cx="7646145" cy="6858000"/>
          </a:xfrm>
          <a:custGeom>
            <a:avLst/>
            <a:gdLst>
              <a:gd name="connsiteX0" fmla="*/ 5678156 w 7646145"/>
              <a:gd name="connsiteY0" fmla="*/ 0 h 6858000"/>
              <a:gd name="connsiteX1" fmla="*/ 7646145 w 7646145"/>
              <a:gd name="connsiteY1" fmla="*/ 0 h 6858000"/>
              <a:gd name="connsiteX2" fmla="*/ 7646145 w 7646145"/>
              <a:gd name="connsiteY2" fmla="*/ 6858000 h 6858000"/>
              <a:gd name="connsiteX3" fmla="*/ 0 w 7646145"/>
              <a:gd name="connsiteY3" fmla="*/ 6858000 h 6858000"/>
              <a:gd name="connsiteX4" fmla="*/ 0 w 7646145"/>
              <a:gd name="connsiteY4" fmla="*/ 6698679 h 6858000"/>
              <a:gd name="connsiteX5" fmla="*/ 2460760 w 7646145"/>
              <a:gd name="connsiteY5" fmla="*/ 3636876 h 6858000"/>
              <a:gd name="connsiteX6" fmla="*/ 4750407 w 7646145"/>
              <a:gd name="connsiteY6" fmla="*/ 1383744 h 6858000"/>
              <a:gd name="connsiteX7" fmla="*/ 5625497 w 7646145"/>
              <a:gd name="connsiteY7" fmla="*/ 24789 h 6858000"/>
            </a:gdLst>
            <a:ahLst/>
            <a:cxnLst/>
            <a:rect l="l" t="t" r="r" b="b"/>
            <a:pathLst>
              <a:path w="7646145" h="6858000">
                <a:moveTo>
                  <a:pt x="5678156" y="0"/>
                </a:moveTo>
                <a:lnTo>
                  <a:pt x="7646145" y="0"/>
                </a:lnTo>
                <a:lnTo>
                  <a:pt x="7646145" y="6858000"/>
                </a:lnTo>
                <a:lnTo>
                  <a:pt x="0" y="6858000"/>
                </a:lnTo>
                <a:lnTo>
                  <a:pt x="0" y="6698679"/>
                </a:lnTo>
                <a:cubicBezTo>
                  <a:pt x="381608" y="4870339"/>
                  <a:pt x="1320180" y="3922580"/>
                  <a:pt x="2460760" y="3636876"/>
                </a:cubicBezTo>
                <a:cubicBezTo>
                  <a:pt x="3165411" y="3460329"/>
                  <a:pt x="4476935" y="2940590"/>
                  <a:pt x="4750407" y="1383744"/>
                </a:cubicBezTo>
                <a:cubicBezTo>
                  <a:pt x="4886057" y="611592"/>
                  <a:pt x="5245948" y="218898"/>
                  <a:pt x="5625497" y="24789"/>
                </a:cubicBezTo>
                <a:close/>
              </a:path>
            </a:pathLst>
          </a:custGeom>
          <a:solidFill>
            <a:schemeClr val="accent1"/>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6" name="标题 1"/>
          <p:cNvSpPr txBox="1"/>
          <p:nvPr/>
        </p:nvSpPr>
        <p:spPr>
          <a:xfrm>
            <a:off x="6348614" y="2023526"/>
            <a:ext cx="5843386" cy="4834475"/>
          </a:xfrm>
          <a:custGeom>
            <a:avLst/>
            <a:gdLst>
              <a:gd name="connsiteX0" fmla="*/ 5605977 w 5843386"/>
              <a:gd name="connsiteY0" fmla="*/ 0 h 4834475"/>
              <a:gd name="connsiteX1" fmla="*/ 5843386 w 5843386"/>
              <a:gd name="connsiteY1" fmla="*/ 0 h 4834475"/>
              <a:gd name="connsiteX2" fmla="*/ 5843386 w 5843386"/>
              <a:gd name="connsiteY2" fmla="*/ 4834475 h 4834475"/>
              <a:gd name="connsiteX3" fmla="*/ 0 w 5843386"/>
              <a:gd name="connsiteY3" fmla="*/ 4834475 h 4834475"/>
              <a:gd name="connsiteX4" fmla="*/ 0 w 5843386"/>
              <a:gd name="connsiteY4" fmla="*/ 4731634 h 4834475"/>
              <a:gd name="connsiteX5" fmla="*/ 4737312 w 5843386"/>
              <a:gd name="connsiteY5" fmla="*/ 986997 h 4834475"/>
              <a:gd name="connsiteX6" fmla="*/ 5605977 w 5843386"/>
              <a:gd name="connsiteY6" fmla="*/ 0 h 4834475"/>
            </a:gdLst>
            <a:ahLst/>
            <a:cxnLst/>
            <a:rect l="l" t="t" r="r" b="b"/>
            <a:pathLst>
              <a:path w="5843386" h="4834475">
                <a:moveTo>
                  <a:pt x="5605977" y="0"/>
                </a:moveTo>
                <a:lnTo>
                  <a:pt x="5843386" y="0"/>
                </a:lnTo>
                <a:lnTo>
                  <a:pt x="5843386" y="4834475"/>
                </a:lnTo>
                <a:lnTo>
                  <a:pt x="0" y="4834475"/>
                </a:lnTo>
                <a:lnTo>
                  <a:pt x="0" y="4731634"/>
                </a:lnTo>
                <a:cubicBezTo>
                  <a:pt x="3227235" y="4764355"/>
                  <a:pt x="4585810" y="1734489"/>
                  <a:pt x="4737312" y="986997"/>
                </a:cubicBezTo>
                <a:cubicBezTo>
                  <a:pt x="4888814" y="239503"/>
                  <a:pt x="5605977" y="0"/>
                  <a:pt x="5605977" y="0"/>
                </a:cubicBezTo>
                <a:close/>
              </a:path>
            </a:pathLst>
          </a:custGeom>
          <a:gradFill>
            <a:gsLst>
              <a:gs pos="0">
                <a:schemeClr val="accent1">
                  <a:lumMod val="40000"/>
                  <a:lumOff val="60000"/>
                  <a:alpha val="0"/>
                </a:schemeClr>
              </a:gs>
              <a:gs pos="79090">
                <a:schemeClr val="accent1">
                  <a:lumMod val="60000"/>
                  <a:lumOff val="40000"/>
                  <a:alpha val="15000"/>
                </a:schemeClr>
              </a:gs>
            </a:gsLst>
            <a:lin ang="0" scaled="0"/>
          </a:gra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7" name="标题 1"/>
          <p:cNvSpPr txBox="1"/>
          <p:nvPr/>
        </p:nvSpPr>
        <p:spPr>
          <a:xfrm>
            <a:off x="5963946" y="903477"/>
            <a:ext cx="4512144" cy="4512144"/>
          </a:xfrm>
          <a:prstGeom prst="ellipse">
            <a:avLst/>
          </a:prstGeom>
          <a:noFill/>
          <a:ln w="60325" cap="sq">
            <a:solidFill>
              <a:schemeClr val="bg1"/>
            </a:solid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rot="338516">
            <a:off x="-62489" y="-86670"/>
            <a:ext cx="1688214" cy="1521596"/>
          </a:xfrm>
          <a:custGeom>
            <a:avLst/>
            <a:gdLst>
              <a:gd name="connsiteX0" fmla="*/ 0 w 1688214"/>
              <a:gd name="connsiteY0" fmla="*/ 166778 h 1521596"/>
              <a:gd name="connsiteX1" fmla="*/ 1688214 w 1688214"/>
              <a:gd name="connsiteY1" fmla="*/ 0 h 1521596"/>
              <a:gd name="connsiteX2" fmla="*/ 1667670 w 1688214"/>
              <a:gd name="connsiteY2" fmla="*/ 31447 h 1521596"/>
              <a:gd name="connsiteX3" fmla="*/ 1594575 w 1688214"/>
              <a:gd name="connsiteY3" fmla="*/ 115781 h 1521596"/>
              <a:gd name="connsiteX4" fmla="*/ 432873 w 1688214"/>
              <a:gd name="connsiteY4" fmla="*/ 521025 h 1521596"/>
              <a:gd name="connsiteX5" fmla="*/ 297791 w 1688214"/>
              <a:gd name="connsiteY5" fmla="*/ 1426073 h 1521596"/>
              <a:gd name="connsiteX6" fmla="*/ 151523 w 1688214"/>
              <a:gd name="connsiteY6" fmla="*/ 1512768 h 1521596"/>
              <a:gd name="connsiteX7" fmla="*/ 133843 w 1688214"/>
              <a:gd name="connsiteY7" fmla="*/ 1521596 h 1521596"/>
            </a:gdLst>
            <a:ahLst/>
            <a:cxnLst/>
            <a:rect l="l" t="t" r="r" b="b"/>
            <a:pathLst>
              <a:path w="1688214" h="1521596">
                <a:moveTo>
                  <a:pt x="0" y="166778"/>
                </a:moveTo>
                <a:lnTo>
                  <a:pt x="1688214" y="0"/>
                </a:lnTo>
                <a:lnTo>
                  <a:pt x="1667670" y="31447"/>
                </a:lnTo>
                <a:cubicBezTo>
                  <a:pt x="1644070" y="62803"/>
                  <a:pt x="1619340" y="91297"/>
                  <a:pt x="1594575" y="115781"/>
                </a:cubicBezTo>
                <a:cubicBezTo>
                  <a:pt x="1396455" y="311649"/>
                  <a:pt x="649004" y="302643"/>
                  <a:pt x="432873" y="521025"/>
                </a:cubicBezTo>
                <a:cubicBezTo>
                  <a:pt x="216742" y="739407"/>
                  <a:pt x="588217" y="1221199"/>
                  <a:pt x="297791" y="1426073"/>
                </a:cubicBezTo>
                <a:cubicBezTo>
                  <a:pt x="261488" y="1451682"/>
                  <a:pt x="211501" y="1481266"/>
                  <a:pt x="151523" y="1512768"/>
                </a:cubicBezTo>
                <a:lnTo>
                  <a:pt x="133843" y="1521596"/>
                </a:lnTo>
                <a:close/>
              </a:path>
            </a:pathLst>
          </a:custGeom>
          <a:solidFill>
            <a:schemeClr val="accent1"/>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618575" y="3299732"/>
            <a:ext cx="4446185" cy="1945367"/>
          </a:xfrm>
          <a:prstGeom prst="rect">
            <a:avLst/>
          </a:prstGeom>
          <a:noFill/>
          <a:ln>
            <a:noFill/>
          </a:ln>
        </p:spPr>
        <p:txBody>
          <a:bodyPr vert="horz" wrap="square" lIns="0" tIns="0" rIns="0" bIns="0" rtlCol="0" anchor="t"/>
          <a:lstStyle/>
          <a:p>
            <a:pPr algn="l">
              <a:lnSpc>
                <a:spcPct val="130000"/>
              </a:lnSpc>
            </a:pPr>
            <a:r>
              <a:rPr kumimoji="1" lang="en-US" altLang="zh-CN" sz="4000">
                <a:ln w="12700">
                  <a:noFill/>
                </a:ln>
                <a:solidFill>
                  <a:srgbClr val="000000">
                    <a:alpha val="100000"/>
                  </a:srgbClr>
                </a:solidFill>
                <a:latin typeface="OPPOSans H" panose="00020600040101010101" charset="-122"/>
                <a:ea typeface="OPPOSans H" panose="00020600040101010101" charset="-122"/>
                <a:cs typeface="OPPOSans H" panose="00020600040101010101" charset="-122"/>
              </a:rPr>
              <a:t>理论影响与应用</a:t>
            </a:r>
          </a:p>
        </p:txBody>
      </p:sp>
      <p:cxnSp>
        <p:nvCxnSpPr>
          <p:cNvPr id="10" name="标题 1"/>
          <p:cNvCxnSpPr/>
          <p:nvPr/>
        </p:nvCxnSpPr>
        <p:spPr>
          <a:xfrm>
            <a:off x="701077" y="2944063"/>
            <a:ext cx="834353" cy="0"/>
          </a:xfrm>
          <a:prstGeom prst="line">
            <a:avLst/>
          </a:prstGeom>
          <a:noFill/>
          <a:ln w="79375" cap="rnd">
            <a:solidFill>
              <a:schemeClr val="accent1"/>
            </a:solidFill>
            <a:round/>
          </a:ln>
        </p:spPr>
      </p:cxnSp>
      <p:sp>
        <p:nvSpPr>
          <p:cNvPr id="11" name="标题 1"/>
          <p:cNvSpPr txBox="1"/>
          <p:nvPr/>
        </p:nvSpPr>
        <p:spPr>
          <a:xfrm>
            <a:off x="10639414" y="5182104"/>
            <a:ext cx="1552587" cy="1675897"/>
          </a:xfrm>
          <a:custGeom>
            <a:avLst/>
            <a:gdLst>
              <a:gd name="connsiteX0" fmla="*/ 1482423 w 1552587"/>
              <a:gd name="connsiteY0" fmla="*/ 0 h 1675897"/>
              <a:gd name="connsiteX1" fmla="*/ 1552587 w 1552587"/>
              <a:gd name="connsiteY1" fmla="*/ 3543 h 1675897"/>
              <a:gd name="connsiteX2" fmla="*/ 1552587 w 1552587"/>
              <a:gd name="connsiteY2" fmla="*/ 468609 h 1675897"/>
              <a:gd name="connsiteX3" fmla="*/ 1482423 w 1552587"/>
              <a:gd name="connsiteY3" fmla="*/ 465066 h 1675897"/>
              <a:gd name="connsiteX4" fmla="*/ 465066 w 1552587"/>
              <a:gd name="connsiteY4" fmla="*/ 1482423 h 1675897"/>
              <a:gd name="connsiteX5" fmla="*/ 484570 w 1552587"/>
              <a:gd name="connsiteY5" fmla="*/ 1675897 h 1675897"/>
              <a:gd name="connsiteX6" fmla="*/ 14049 w 1552587"/>
              <a:gd name="connsiteY6" fmla="*/ 1675897 h 1675897"/>
              <a:gd name="connsiteX7" fmla="*/ 7654 w 1552587"/>
              <a:gd name="connsiteY7" fmla="*/ 1633992 h 1675897"/>
              <a:gd name="connsiteX8" fmla="*/ 0 w 1552587"/>
              <a:gd name="connsiteY8" fmla="*/ 1482423 h 1675897"/>
              <a:gd name="connsiteX9" fmla="*/ 1482423 w 1552587"/>
              <a:gd name="connsiteY9" fmla="*/ 0 h 1675897"/>
            </a:gdLst>
            <a:ahLst/>
            <a:cxnLst/>
            <a:rect l="l" t="t" r="r" b="b"/>
            <a:pathLst>
              <a:path w="1552587" h="1675897">
                <a:moveTo>
                  <a:pt x="1482423" y="0"/>
                </a:moveTo>
                <a:lnTo>
                  <a:pt x="1552587" y="3543"/>
                </a:lnTo>
                <a:lnTo>
                  <a:pt x="1552587" y="468609"/>
                </a:lnTo>
                <a:lnTo>
                  <a:pt x="1482423" y="465066"/>
                </a:lnTo>
                <a:cubicBezTo>
                  <a:pt x="920552" y="465066"/>
                  <a:pt x="465066" y="920552"/>
                  <a:pt x="465066" y="1482423"/>
                </a:cubicBezTo>
                <a:lnTo>
                  <a:pt x="484570" y="1675897"/>
                </a:lnTo>
                <a:lnTo>
                  <a:pt x="14049" y="1675897"/>
                </a:lnTo>
                <a:lnTo>
                  <a:pt x="7654" y="1633992"/>
                </a:lnTo>
                <a:cubicBezTo>
                  <a:pt x="2593" y="1584158"/>
                  <a:pt x="0" y="1533593"/>
                  <a:pt x="0" y="1482423"/>
                </a:cubicBezTo>
                <a:cubicBezTo>
                  <a:pt x="0" y="663703"/>
                  <a:pt x="663703" y="0"/>
                  <a:pt x="1482423" y="0"/>
                </a:cubicBezTo>
                <a:close/>
              </a:path>
            </a:pathLst>
          </a:custGeom>
          <a:solidFill>
            <a:schemeClr val="bg1"/>
          </a:solidFill>
          <a:ln w="12700" cap="sq">
            <a:noFill/>
            <a:miter/>
          </a:ln>
        </p:spPr>
        <p:txBody>
          <a:bodyPr vert="horz" wrap="square" lIns="91440" tIns="45720" rIns="91440" bIns="45720" rtlCol="0" anchor="ctr"/>
          <a:lstStyle/>
          <a:p>
            <a:pPr algn="ctr">
              <a:lnSpc>
                <a:spcPct val="110000"/>
              </a:lnSpc>
            </a:pPr>
            <a:endParaRPr kumimoji="1" lang="zh-CN" altLang="en-US"/>
          </a:p>
        </p:txBody>
      </p:sp>
      <p:pic>
        <p:nvPicPr>
          <p:cNvPr id="12" name="图片 11"/>
          <p:cNvPicPr>
            <a:picLocks noChangeAspect="1"/>
          </p:cNvPicPr>
          <p:nvPr/>
        </p:nvPicPr>
        <p:blipFill>
          <a:blip r:embed="rId3" cstate="screen">
            <a:alphaModFix/>
            <a:extLst>
              <a:ext uri="{28A0092B-C50C-407E-A947-70E740481C1C}">
                <a14:useLocalDpi xmlns:a14="http://schemas.microsoft.com/office/drawing/2010/main"/>
              </a:ext>
            </a:extLst>
          </a:blip>
          <a:srcRect/>
          <a:stretch>
            <a:fillRect/>
          </a:stretch>
        </p:blipFill>
        <p:spPr>
          <a:xfrm>
            <a:off x="6216113" y="1155643"/>
            <a:ext cx="4007812" cy="4007812"/>
          </a:xfrm>
          <a:custGeom>
            <a:avLst/>
            <a:gdLst/>
            <a:ahLst/>
            <a:cxnLst/>
            <a:rect l="l" t="t" r="r" b="b"/>
            <a:pathLst>
              <a:path w="4013200" h="4013200">
                <a:moveTo>
                  <a:pt x="2003906" y="0"/>
                </a:moveTo>
                <a:cubicBezTo>
                  <a:pt x="3110633" y="0"/>
                  <a:pt x="4007812" y="897179"/>
                  <a:pt x="4007812" y="2003906"/>
                </a:cubicBezTo>
                <a:cubicBezTo>
                  <a:pt x="4007812" y="3110633"/>
                  <a:pt x="3110633" y="4007812"/>
                  <a:pt x="2003906" y="4007812"/>
                </a:cubicBezTo>
                <a:cubicBezTo>
                  <a:pt x="897179" y="4007812"/>
                  <a:pt x="0" y="3110633"/>
                  <a:pt x="0" y="2003906"/>
                </a:cubicBezTo>
                <a:cubicBezTo>
                  <a:pt x="0" y="897179"/>
                  <a:pt x="897179" y="0"/>
                  <a:pt x="2003906" y="0"/>
                </a:cubicBezTo>
                <a:close/>
              </a:path>
            </a:pathLst>
          </a:cu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97.2342519685039,&quot;left&quot;:53.274173228346456,&quot;top&quot;:384.135905511811,&quot;width&quot;:184.64000000000001}"/>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84.75007874015745,&quot;left&quot;:152.6468503937008,&quot;top&quot;:106.25,&quot;width&quot;:687.0561417322834}"/>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84.75007874015745,&quot;left&quot;:152.6468503937008,&quot;top&quot;:106.25,&quot;width&quot;:687.0561417322834}"/>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84.75007874015745,&quot;left&quot;:152.6468503937008,&quot;top&quot;:106.25,&quot;width&quot;:687.0561417322834}"/>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84.75007874015745,&quot;left&quot;:152.6468503937008,&quot;top&quot;:106.25,&quot;width&quot;:687.0561417322834}"/>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384.75007874015745,&quot;left&quot;:152.6468503937008,&quot;top&quot;:106.25,&quot;width&quot;:687.0561417322834}"/>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84.75007874015745,&quot;left&quot;:152.6468503937008,&quot;top&quot;:106.25,&quot;width&quot;:687.0561417322834}"/>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84.75007874015745,&quot;left&quot;:152.6468503937008,&quot;top&quot;:106.25,&quot;width&quot;:687.0561417322834}"/>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384.75007874015745,&quot;left&quot;:152.6468503937008,&quot;top&quot;:106.25,&quot;width&quot;:687.0561417322834}"/>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384.75007874015745,&quot;left&quot;:152.6468503937008,&quot;top&quot;:106.25,&quot;width&quot;:687.0561417322834}"/>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384.75007874015745,&quot;left&quot;:152.6468503937008,&quot;top&quot;:106.25,&quot;width&quot;:687.0561417322834}"/>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97.2342519685039,&quot;left&quot;:53.274173228346456,&quot;top&quot;:384.135905511811,&quot;width&quot;:184.64000000000001}"/>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384.75007874015745,&quot;left&quot;:152.6468503937008,&quot;top&quot;:106.25,&quot;width&quot;:687.0561417322834}"/>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384.75007874015745,&quot;left&quot;:152.6468503937008,&quot;top&quot;:106.25,&quot;width&quot;:687.0561417322834}"/>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384.75007874015745,&quot;left&quot;:152.6468503937008,&quot;top&quot;:106.25,&quot;width&quot;:687.0561417322834}"/>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311.8110236220473,&quot;left&quot;:51.204330708661416,&quot;top&quot;:131.7592125984252,&quot;width&quot;:854.5784251968502}"/>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311.8110236220473,&quot;left&quot;:51.204330708661416,&quot;top&quot;:131.7592125984252,&quot;width&quot;:854.5784251968502}"/>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311.8110236220473,&quot;left&quot;:51.204330708661416,&quot;top&quot;:131.7592125984252,&quot;width&quot;:854.5784251968502}"/>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311.8110236220473,&quot;left&quot;:51.204330708661416,&quot;top&quot;:131.7592125984252,&quot;width&quot;:854.5784251968502}"/>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311.8110236220473,&quot;left&quot;:51.204330708661416,&quot;top&quot;:131.7592125984252,&quot;width&quot;:854.5784251968502}"/>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311.8110236220473,&quot;left&quot;:51.204330708661416,&quot;top&quot;:131.7592125984252,&quot;width&quot;:854.5784251968502}"/>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311.8110236220473,&quot;left&quot;:51.204330708661416,&quot;top&quot;:131.7592125984252,&quot;width&quot;:854.5784251968502}"/>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97.2342519685039,&quot;left&quot;:53.274173228346456,&quot;top&quot;:384.135905511811,&quot;width&quot;:184.64000000000001}"/>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311.8110236220473,&quot;left&quot;:51.204330708661416,&quot;top&quot;:131.7592125984252,&quot;width&quot;:854.5784251968502}"/>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311.8110236220473,&quot;left&quot;:51.204330708661416,&quot;top&quot;:131.7592125984252,&quot;width&quot;:854.5784251968502}"/>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311.8110236220473,&quot;left&quot;:51.204330708661416,&quot;top&quot;:131.7592125984252,&quot;width&quot;:854.5784251968502}"/>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311.8110236220473,&quot;left&quot;:51.204330708661416,&quot;top&quot;:131.7592125984252,&quot;width&quot;:854.5784251968502}"/>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311.8110236220473,&quot;left&quot;:51.204330708661416,&quot;top&quot;:131.7592125984252,&quot;width&quot;:854.5784251968502}"/>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311.8110236220473,&quot;left&quot;:51.204330708661416,&quot;top&quot;:131.7592125984252,&quot;width&quot;:854.5784251968502}"/>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311.8110236220473,&quot;left&quot;:51.204330708661416,&quot;top&quot;:131.7592125984252,&quot;width&quot;:854.5784251968502}"/>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354.18929133858273,&quot;left&quot;:105.4,&quot;top&quot;:114.00007874015748,&quot;width&quot;:748.2}"/>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354.18929133858273,&quot;left&quot;:105.4,&quot;top&quot;:114.00007874015748,&quot;width&quot;:748.2}"/>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354.18929133858273,&quot;left&quot;:105.4,&quot;top&quot;:114.00007874015748,&quot;width&quot;:748.2}"/>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97.2342519685039,&quot;left&quot;:53.274173228346456,&quot;top&quot;:384.135905511811,&quot;width&quot;:184.64000000000001}"/>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354.18929133858273,&quot;left&quot;:105.4,&quot;top&quot;:114.00007874015748,&quot;width&quot;:748.2}"/>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354.18929133858273,&quot;left&quot;:105.4,&quot;top&quot;:114.00007874015748,&quot;width&quot;:748.2}"/>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354.18929133858273,&quot;left&quot;:105.4,&quot;top&quot;:114.00007874015748,&quot;width&quot;:748.2}"/>
</p:tagLst>
</file>

<file path=ppt/tags/tag43.xml><?xml version="1.0" encoding="utf-8"?>
<p:tagLst xmlns:a="http://schemas.openxmlformats.org/drawingml/2006/main" xmlns:r="http://schemas.openxmlformats.org/officeDocument/2006/relationships" xmlns:p="http://schemas.openxmlformats.org/presentationml/2006/main">
  <p:tag name="KSO_WM_DIAGRAM_VIRTUALLY_FRAME" val="{&quot;height&quot;:354.18929133858273,&quot;left&quot;:105.4,&quot;top&quot;:114.00007874015748,&quot;width&quot;:748.2}"/>
</p:tagLst>
</file>

<file path=ppt/tags/tag44.xml><?xml version="1.0" encoding="utf-8"?>
<p:tagLst xmlns:a="http://schemas.openxmlformats.org/drawingml/2006/main" xmlns:r="http://schemas.openxmlformats.org/officeDocument/2006/relationships" xmlns:p="http://schemas.openxmlformats.org/presentationml/2006/main">
  <p:tag name="KSO_WM_DIAGRAM_VIRTUALLY_FRAME" val="{&quot;height&quot;:354.18929133858273,&quot;left&quot;:105.4,&quot;top&quot;:114.00007874015748,&quot;width&quot;:748.2}"/>
</p:tagLst>
</file>

<file path=ppt/tags/tag45.xml><?xml version="1.0" encoding="utf-8"?>
<p:tagLst xmlns:a="http://schemas.openxmlformats.org/drawingml/2006/main" xmlns:r="http://schemas.openxmlformats.org/officeDocument/2006/relationships" xmlns:p="http://schemas.openxmlformats.org/presentationml/2006/main">
  <p:tag name="KSO_WM_DIAGRAM_VIRTUALLY_FRAME" val="{&quot;height&quot;:354.18929133858273,&quot;left&quot;:105.4,&quot;top&quot;:114.00007874015748,&quot;width&quot;:748.2}"/>
</p:tagLst>
</file>

<file path=ppt/tags/tag46.xml><?xml version="1.0" encoding="utf-8"?>
<p:tagLst xmlns:a="http://schemas.openxmlformats.org/drawingml/2006/main" xmlns:r="http://schemas.openxmlformats.org/officeDocument/2006/relationships" xmlns:p="http://schemas.openxmlformats.org/presentationml/2006/main">
  <p:tag name="KSO_WM_DIAGRAM_VIRTUALLY_FRAME" val="{&quot;height&quot;:354.18929133858273,&quot;left&quot;:105.4,&quot;top&quot;:114.00007874015748,&quot;width&quot;:748.2}"/>
</p:tagLst>
</file>

<file path=ppt/tags/tag47.xml><?xml version="1.0" encoding="utf-8"?>
<p:tagLst xmlns:a="http://schemas.openxmlformats.org/drawingml/2006/main" xmlns:r="http://schemas.openxmlformats.org/officeDocument/2006/relationships" xmlns:p="http://schemas.openxmlformats.org/presentationml/2006/main">
  <p:tag name="KSO_WM_DIAGRAM_VIRTUALLY_FRAME" val="{&quot;height&quot;:354.18929133858273,&quot;left&quot;:105.4,&quot;top&quot;:114.00007874015748,&quot;width&quot;:748.2}"/>
</p:tagLst>
</file>

<file path=ppt/tags/tag48.xml><?xml version="1.0" encoding="utf-8"?>
<p:tagLst xmlns:a="http://schemas.openxmlformats.org/drawingml/2006/main" xmlns:r="http://schemas.openxmlformats.org/officeDocument/2006/relationships" xmlns:p="http://schemas.openxmlformats.org/presentationml/2006/main">
  <p:tag name="KSO_WM_DIAGRAM_VIRTUALLY_FRAME" val="{&quot;height&quot;:354.18929133858273,&quot;left&quot;:105.4,&quot;top&quot;:114.00007874015748,&quot;width&quot;:748.2}"/>
</p:tagLst>
</file>

<file path=ppt/tags/tag49.xml><?xml version="1.0" encoding="utf-8"?>
<p:tagLst xmlns:a="http://schemas.openxmlformats.org/drawingml/2006/main" xmlns:r="http://schemas.openxmlformats.org/officeDocument/2006/relationships" xmlns:p="http://schemas.openxmlformats.org/presentationml/2006/main">
  <p:tag name="KSO_WM_DIAGRAM_VIRTUALLY_FRAME" val="{&quot;height&quot;:354.18929133858273,&quot;left&quot;:105.4,&quot;top&quot;:114.00007874015748,&quot;width&quot;:748.2}"/>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97.2342519685039,&quot;left&quot;:53.274173228346456,&quot;top&quot;:384.135905511811,&quot;width&quot;:184.64000000000001}"/>
</p:tagLst>
</file>

<file path=ppt/tags/tag50.xml><?xml version="1.0" encoding="utf-8"?>
<p:tagLst xmlns:a="http://schemas.openxmlformats.org/drawingml/2006/main" xmlns:r="http://schemas.openxmlformats.org/officeDocument/2006/relationships" xmlns:p="http://schemas.openxmlformats.org/presentationml/2006/main">
  <p:tag name="KSO_WM_DIAGRAM_VIRTUALLY_FRAME" val="{&quot;height&quot;:354.18929133858273,&quot;left&quot;:105.4,&quot;top&quot;:114.00007874015748,&quot;width&quot;:748.2}"/>
</p:tagLst>
</file>

<file path=ppt/tags/tag51.xml><?xml version="1.0" encoding="utf-8"?>
<p:tagLst xmlns:a="http://schemas.openxmlformats.org/drawingml/2006/main" xmlns:r="http://schemas.openxmlformats.org/officeDocument/2006/relationships" xmlns:p="http://schemas.openxmlformats.org/presentationml/2006/main">
  <p:tag name="KSO_WM_DIAGRAM_VIRTUALLY_FRAME" val="{&quot;height&quot;:354.18929133858273,&quot;left&quot;:105.4,&quot;top&quot;:114.00007874015748,&quot;width&quot;:748.2}"/>
</p:tagLst>
</file>

<file path=ppt/tags/tag52.xml><?xml version="1.0" encoding="utf-8"?>
<p:tagLst xmlns:a="http://schemas.openxmlformats.org/drawingml/2006/main" xmlns:r="http://schemas.openxmlformats.org/officeDocument/2006/relationships" xmlns:p="http://schemas.openxmlformats.org/presentationml/2006/main">
  <p:tag name="KSO_WM_DIAGRAM_VIRTUALLY_FRAME" val="{&quot;height&quot;:305.95062992125975,&quot;left&quot;:83.09133858267717,&quot;top&quot;:131.2632283464567,&quot;width&quot;:776.7651968503937}"/>
</p:tagLst>
</file>

<file path=ppt/tags/tag53.xml><?xml version="1.0" encoding="utf-8"?>
<p:tagLst xmlns:a="http://schemas.openxmlformats.org/drawingml/2006/main" xmlns:r="http://schemas.openxmlformats.org/officeDocument/2006/relationships" xmlns:p="http://schemas.openxmlformats.org/presentationml/2006/main">
  <p:tag name="KSO_WM_DIAGRAM_VIRTUALLY_FRAME" val="{&quot;height&quot;:305.95062992125975,&quot;left&quot;:83.09133858267717,&quot;top&quot;:131.2632283464567,&quot;width&quot;:776.7651968503937}"/>
</p:tagLst>
</file>

<file path=ppt/tags/tag54.xml><?xml version="1.0" encoding="utf-8"?>
<p:tagLst xmlns:a="http://schemas.openxmlformats.org/drawingml/2006/main" xmlns:r="http://schemas.openxmlformats.org/officeDocument/2006/relationships" xmlns:p="http://schemas.openxmlformats.org/presentationml/2006/main">
  <p:tag name="KSO_WM_DIAGRAM_VIRTUALLY_FRAME" val="{&quot;height&quot;:305.95062992125975,&quot;left&quot;:83.09133858267717,&quot;top&quot;:131.2632283464567,&quot;width&quot;:776.7651968503937}"/>
</p:tagLst>
</file>

<file path=ppt/tags/tag55.xml><?xml version="1.0" encoding="utf-8"?>
<p:tagLst xmlns:a="http://schemas.openxmlformats.org/drawingml/2006/main" xmlns:r="http://schemas.openxmlformats.org/officeDocument/2006/relationships" xmlns:p="http://schemas.openxmlformats.org/presentationml/2006/main">
  <p:tag name="KSO_WM_DIAGRAM_VIRTUALLY_FRAME" val="{&quot;height&quot;:305.95062992125975,&quot;left&quot;:83.09133858267717,&quot;top&quot;:131.2632283464567,&quot;width&quot;:776.7651968503937}"/>
</p:tagLst>
</file>

<file path=ppt/tags/tag56.xml><?xml version="1.0" encoding="utf-8"?>
<p:tagLst xmlns:a="http://schemas.openxmlformats.org/drawingml/2006/main" xmlns:r="http://schemas.openxmlformats.org/officeDocument/2006/relationships" xmlns:p="http://schemas.openxmlformats.org/presentationml/2006/main">
  <p:tag name="KSO_WM_DIAGRAM_VIRTUALLY_FRAME" val="{&quot;height&quot;:305.95062992125975,&quot;left&quot;:83.09133858267717,&quot;top&quot;:131.2632283464567,&quot;width&quot;:776.7651968503937}"/>
</p:tagLst>
</file>

<file path=ppt/tags/tag57.xml><?xml version="1.0" encoding="utf-8"?>
<p:tagLst xmlns:a="http://schemas.openxmlformats.org/drawingml/2006/main" xmlns:r="http://schemas.openxmlformats.org/officeDocument/2006/relationships" xmlns:p="http://schemas.openxmlformats.org/presentationml/2006/main">
  <p:tag name="KSO_WM_DIAGRAM_VIRTUALLY_FRAME" val="{&quot;height&quot;:305.95062992125975,&quot;left&quot;:83.09133858267717,&quot;top&quot;:131.2632283464567,&quot;width&quot;:776.7651968503937}"/>
</p:tagLst>
</file>

<file path=ppt/tags/tag58.xml><?xml version="1.0" encoding="utf-8"?>
<p:tagLst xmlns:a="http://schemas.openxmlformats.org/drawingml/2006/main" xmlns:r="http://schemas.openxmlformats.org/officeDocument/2006/relationships" xmlns:p="http://schemas.openxmlformats.org/presentationml/2006/main">
  <p:tag name="KSO_WM_DIAGRAM_VIRTUALLY_FRAME" val="{&quot;height&quot;:305.95062992125975,&quot;left&quot;:83.09133858267717,&quot;top&quot;:131.2632283464567,&quot;width&quot;:776.7651968503937}"/>
</p:tagLst>
</file>

<file path=ppt/tags/tag59.xml><?xml version="1.0" encoding="utf-8"?>
<p:tagLst xmlns:a="http://schemas.openxmlformats.org/drawingml/2006/main" xmlns:r="http://schemas.openxmlformats.org/officeDocument/2006/relationships" xmlns:p="http://schemas.openxmlformats.org/presentationml/2006/main">
  <p:tag name="KSO_WM_DIAGRAM_VIRTUALLY_FRAME" val="{&quot;height&quot;:305.95062992125975,&quot;left&quot;:83.09133858267717,&quot;top&quot;:131.2632283464567,&quot;width&quot;:776.7651968503937}"/>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97.2342519685039,&quot;left&quot;:53.274173228346456,&quot;top&quot;:384.135905511811,&quot;width&quot;:184.64000000000001}"/>
</p:tagLst>
</file>

<file path=ppt/tags/tag60.xml><?xml version="1.0" encoding="utf-8"?>
<p:tagLst xmlns:a="http://schemas.openxmlformats.org/drawingml/2006/main" xmlns:r="http://schemas.openxmlformats.org/officeDocument/2006/relationships" xmlns:p="http://schemas.openxmlformats.org/presentationml/2006/main">
  <p:tag name="KSO_WM_DIAGRAM_VIRTUALLY_FRAME" val="{&quot;height&quot;:305.95062992125975,&quot;left&quot;:83.09133858267717,&quot;top&quot;:131.2632283464567,&quot;width&quot;:776.7651968503937}"/>
</p:tagLst>
</file>

<file path=ppt/tags/tag61.xml><?xml version="1.0" encoding="utf-8"?>
<p:tagLst xmlns:a="http://schemas.openxmlformats.org/drawingml/2006/main" xmlns:r="http://schemas.openxmlformats.org/officeDocument/2006/relationships" xmlns:p="http://schemas.openxmlformats.org/presentationml/2006/main">
  <p:tag name="KSO_WM_DIAGRAM_VIRTUALLY_FRAME" val="{&quot;height&quot;:305.95062992125975,&quot;left&quot;:83.09133858267717,&quot;top&quot;:131.2632283464567,&quot;width&quot;:776.7651968503937}"/>
</p:tagLst>
</file>

<file path=ppt/tags/tag62.xml><?xml version="1.0" encoding="utf-8"?>
<p:tagLst xmlns:a="http://schemas.openxmlformats.org/drawingml/2006/main" xmlns:r="http://schemas.openxmlformats.org/officeDocument/2006/relationships" xmlns:p="http://schemas.openxmlformats.org/presentationml/2006/main">
  <p:tag name="KSO_WM_DIAGRAM_VIRTUALLY_FRAME" val="{&quot;height&quot;:391.47385826771654,&quot;left&quot;:52,&quot;top&quot;:108.64015748031495,&quot;width&quot;:855}"/>
</p:tagLst>
</file>

<file path=ppt/tags/tag63.xml><?xml version="1.0" encoding="utf-8"?>
<p:tagLst xmlns:a="http://schemas.openxmlformats.org/drawingml/2006/main" xmlns:r="http://schemas.openxmlformats.org/officeDocument/2006/relationships" xmlns:p="http://schemas.openxmlformats.org/presentationml/2006/main">
  <p:tag name="KSO_WM_DIAGRAM_VIRTUALLY_FRAME" val="{&quot;height&quot;:391.47385826771654,&quot;left&quot;:52,&quot;top&quot;:108.64015748031495,&quot;width&quot;:855}"/>
</p:tagLst>
</file>

<file path=ppt/tags/tag64.xml><?xml version="1.0" encoding="utf-8"?>
<p:tagLst xmlns:a="http://schemas.openxmlformats.org/drawingml/2006/main" xmlns:r="http://schemas.openxmlformats.org/officeDocument/2006/relationships" xmlns:p="http://schemas.openxmlformats.org/presentationml/2006/main">
  <p:tag name="KSO_WM_DIAGRAM_VIRTUALLY_FRAME" val="{&quot;height&quot;:391.47385826771654,&quot;left&quot;:52,&quot;top&quot;:108.64015748031495,&quot;width&quot;:855}"/>
</p:tagLst>
</file>

<file path=ppt/tags/tag65.xml><?xml version="1.0" encoding="utf-8"?>
<p:tagLst xmlns:a="http://schemas.openxmlformats.org/drawingml/2006/main" xmlns:r="http://schemas.openxmlformats.org/officeDocument/2006/relationships" xmlns:p="http://schemas.openxmlformats.org/presentationml/2006/main">
  <p:tag name="KSO_WM_DIAGRAM_VIRTUALLY_FRAME" val="{&quot;height&quot;:391.47385826771654,&quot;left&quot;:52,&quot;top&quot;:108.64015748031495,&quot;width&quot;:855}"/>
</p:tagLst>
</file>

<file path=ppt/tags/tag66.xml><?xml version="1.0" encoding="utf-8"?>
<p:tagLst xmlns:a="http://schemas.openxmlformats.org/drawingml/2006/main" xmlns:r="http://schemas.openxmlformats.org/officeDocument/2006/relationships" xmlns:p="http://schemas.openxmlformats.org/presentationml/2006/main">
  <p:tag name="KSO_WM_DIAGRAM_VIRTUALLY_FRAME" val="{&quot;height&quot;:391.47385826771654,&quot;left&quot;:52,&quot;top&quot;:108.64015748031495,&quot;width&quot;:855}"/>
</p:tagLst>
</file>

<file path=ppt/tags/tag67.xml><?xml version="1.0" encoding="utf-8"?>
<p:tagLst xmlns:a="http://schemas.openxmlformats.org/drawingml/2006/main" xmlns:r="http://schemas.openxmlformats.org/officeDocument/2006/relationships" xmlns:p="http://schemas.openxmlformats.org/presentationml/2006/main">
  <p:tag name="KSO_WM_DIAGRAM_VIRTUALLY_FRAME" val="{&quot;height&quot;:391.47385826771654,&quot;left&quot;:52,&quot;top&quot;:108.64015748031495,&quot;width&quot;:855}"/>
</p:tagLst>
</file>

<file path=ppt/tags/tag68.xml><?xml version="1.0" encoding="utf-8"?>
<p:tagLst xmlns:a="http://schemas.openxmlformats.org/drawingml/2006/main" xmlns:r="http://schemas.openxmlformats.org/officeDocument/2006/relationships" xmlns:p="http://schemas.openxmlformats.org/presentationml/2006/main">
  <p:tag name="KSO_WM_DIAGRAM_VIRTUALLY_FRAME" val="{&quot;height&quot;:391.47385826771654,&quot;left&quot;:52,&quot;top&quot;:108.64015748031495,&quot;width&quot;:855}"/>
</p:tagLst>
</file>

<file path=ppt/tags/tag69.xml><?xml version="1.0" encoding="utf-8"?>
<p:tagLst xmlns:a="http://schemas.openxmlformats.org/drawingml/2006/main" xmlns:r="http://schemas.openxmlformats.org/officeDocument/2006/relationships" xmlns:p="http://schemas.openxmlformats.org/presentationml/2006/main">
  <p:tag name="KSO_WM_DIAGRAM_VIRTUALLY_FRAME" val="{&quot;height&quot;:391.47385826771654,&quot;left&quot;:52,&quot;top&quot;:108.64015748031495,&quot;width&quot;:85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97.2342519685039,&quot;left&quot;:53.274173228346456,&quot;top&quot;:384.135905511811,&quot;width&quot;:184.64000000000001}"/>
</p:tagLst>
</file>

<file path=ppt/tags/tag70.xml><?xml version="1.0" encoding="utf-8"?>
<p:tagLst xmlns:a="http://schemas.openxmlformats.org/drawingml/2006/main" xmlns:r="http://schemas.openxmlformats.org/officeDocument/2006/relationships" xmlns:p="http://schemas.openxmlformats.org/presentationml/2006/main">
  <p:tag name="KSO_WM_DIAGRAM_VIRTUALLY_FRAME" val="{&quot;height&quot;:391.47385826771654,&quot;left&quot;:52,&quot;top&quot;:108.64015748031495,&quot;width&quot;:855}"/>
</p:tagLst>
</file>

<file path=ppt/tags/tag71.xml><?xml version="1.0" encoding="utf-8"?>
<p:tagLst xmlns:a="http://schemas.openxmlformats.org/drawingml/2006/main" xmlns:r="http://schemas.openxmlformats.org/officeDocument/2006/relationships" xmlns:p="http://schemas.openxmlformats.org/presentationml/2006/main">
  <p:tag name="KSO_WM_DIAGRAM_VIRTUALLY_FRAME" val="{&quot;height&quot;:391.47385826771654,&quot;left&quot;:52,&quot;top&quot;:108.64015748031495,&quot;width&quot;:855}"/>
</p:tagLst>
</file>

<file path=ppt/tags/tag72.xml><?xml version="1.0" encoding="utf-8"?>
<p:tagLst xmlns:a="http://schemas.openxmlformats.org/drawingml/2006/main" xmlns:r="http://schemas.openxmlformats.org/officeDocument/2006/relationships" xmlns:p="http://schemas.openxmlformats.org/presentationml/2006/main">
  <p:tag name="KSO_WM_DIAGRAM_VIRTUALLY_FRAME" val="{&quot;height&quot;:391.47385826771654,&quot;left&quot;:52,&quot;top&quot;:108.64015748031495,&quot;width&quot;:855}"/>
</p:tagLst>
</file>

<file path=ppt/tags/tag73.xml><?xml version="1.0" encoding="utf-8"?>
<p:tagLst xmlns:a="http://schemas.openxmlformats.org/drawingml/2006/main" xmlns:r="http://schemas.openxmlformats.org/officeDocument/2006/relationships" xmlns:p="http://schemas.openxmlformats.org/presentationml/2006/main">
  <p:tag name="KSO_WM_DIAGRAM_VIRTUALLY_FRAME" val="{&quot;height&quot;:391.47385826771654,&quot;left&quot;:52,&quot;top&quot;:108.64015748031495,&quot;width&quot;:855}"/>
</p:tagLst>
</file>

<file path=ppt/tags/tag74.xml><?xml version="1.0" encoding="utf-8"?>
<p:tagLst xmlns:a="http://schemas.openxmlformats.org/drawingml/2006/main" xmlns:r="http://schemas.openxmlformats.org/officeDocument/2006/relationships" xmlns:p="http://schemas.openxmlformats.org/presentationml/2006/main">
  <p:tag name="KSO_WM_DIAGRAM_VIRTUALLY_FRAME" val="{&quot;height&quot;:391.47385826771654,&quot;left&quot;:52,&quot;top&quot;:108.64015748031495,&quot;width&quot;:855}"/>
</p:tagLst>
</file>

<file path=ppt/tags/tag75.xml><?xml version="1.0" encoding="utf-8"?>
<p:tagLst xmlns:a="http://schemas.openxmlformats.org/drawingml/2006/main" xmlns:r="http://schemas.openxmlformats.org/officeDocument/2006/relationships" xmlns:p="http://schemas.openxmlformats.org/presentationml/2006/main">
  <p:tag name="KSO_WM_DIAGRAM_VIRTUALLY_FRAME" val="{&quot;height&quot;:391.47385826771654,&quot;left&quot;:52,&quot;top&quot;:108.64015748031495,&quot;width&quot;:855}"/>
</p:tagLst>
</file>

<file path=ppt/tags/tag76.xml><?xml version="1.0" encoding="utf-8"?>
<p:tagLst xmlns:a="http://schemas.openxmlformats.org/drawingml/2006/main" xmlns:r="http://schemas.openxmlformats.org/officeDocument/2006/relationships" xmlns:p="http://schemas.openxmlformats.org/presentationml/2006/main">
  <p:tag name="KSO_WM_DIAGRAM_VIRTUALLY_FRAME" val="{&quot;height&quot;:391.47385826771654,&quot;left&quot;:52,&quot;top&quot;:108.64015748031495,&quot;width&quot;:855}"/>
</p:tagLst>
</file>

<file path=ppt/tags/tag77.xml><?xml version="1.0" encoding="utf-8"?>
<p:tagLst xmlns:a="http://schemas.openxmlformats.org/drawingml/2006/main" xmlns:r="http://schemas.openxmlformats.org/officeDocument/2006/relationships" xmlns:p="http://schemas.openxmlformats.org/presentationml/2006/main">
  <p:tag name="KSO_WM_DIAGRAM_VIRTUALLY_FRAME" val="{&quot;height&quot;:391.47385826771654,&quot;left&quot;:52,&quot;top&quot;:108.64015748031495,&quot;width&quot;:855}"/>
</p:tagLst>
</file>

<file path=ppt/tags/tag78.xml><?xml version="1.0" encoding="utf-8"?>
<p:tagLst xmlns:a="http://schemas.openxmlformats.org/drawingml/2006/main" xmlns:r="http://schemas.openxmlformats.org/officeDocument/2006/relationships" xmlns:p="http://schemas.openxmlformats.org/presentationml/2006/main">
  <p:tag name="KSO_WM_DIAGRAM_VIRTUALLY_FRAME" val="{&quot;height&quot;:391.47385826771654,&quot;left&quot;:52,&quot;top&quot;:108.64015748031495,&quot;width&quot;:855}"/>
</p:tagLst>
</file>

<file path=ppt/tags/tag79.xml><?xml version="1.0" encoding="utf-8"?>
<p:tagLst xmlns:a="http://schemas.openxmlformats.org/drawingml/2006/main" xmlns:r="http://schemas.openxmlformats.org/officeDocument/2006/relationships" xmlns:p="http://schemas.openxmlformats.org/presentationml/2006/main">
  <p:tag name="KSO_WM_DIAGRAM_VIRTUALLY_FRAME" val="{&quot;height&quot;:391.47385826771654,&quot;left&quot;:52,&quot;top&quot;:108.64015748031495,&quot;width&quot;:85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97.2342519685039,&quot;left&quot;:53.274173228346456,&quot;top&quot;:384.135905511811,&quot;width&quot;:184.64000000000001}"/>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84.75007874015745,&quot;left&quot;:152.6468503937008,&quot;top&quot;:106.25,&quot;width&quot;:687.0561417322834}"/>
</p:tagLst>
</file>

<file path=ppt/theme/theme1.xml><?xml version="1.0" encoding="utf-8"?>
<a:theme xmlns:a="http://schemas.openxmlformats.org/drawingml/2006/main" name="Office 主题​​">
  <a:themeElements>
    <a:clrScheme name="Office">
      <a:dk1>
        <a:srgbClr val="000000"/>
      </a:dk1>
      <a:lt1>
        <a:srgbClr val="FFFFFF"/>
      </a:lt1>
      <a:dk2>
        <a:srgbClr val="4A66AC"/>
      </a:dk2>
      <a:lt2>
        <a:srgbClr val="E0EBF6"/>
      </a:lt2>
      <a:accent1>
        <a:srgbClr val="60280D"/>
      </a:accent1>
      <a:accent2>
        <a:srgbClr val="FFD226"/>
      </a:accent2>
      <a:accent3>
        <a:srgbClr val="A0F4FF"/>
      </a:accent3>
      <a:accent4>
        <a:srgbClr val="FFC000"/>
      </a:accent4>
      <a:accent5>
        <a:srgbClr val="5B9BD5"/>
      </a:accent5>
      <a:accent6>
        <a:srgbClr val="70AD47"/>
      </a:accent6>
      <a:hlink>
        <a:srgbClr val="000000"/>
      </a:hlink>
      <a:folHlink>
        <a:srgbClr val="000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975</Words>
  <Application>Microsoft Office PowerPoint</Application>
  <PresentationFormat>宽屏</PresentationFormat>
  <Paragraphs>60</Paragraphs>
  <Slides>12</Slides>
  <Notes>12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12</vt:i4>
      </vt:variant>
    </vt:vector>
  </HeadingPairs>
  <TitlesOfParts>
    <vt:vector size="18" baseType="lpstr">
      <vt:lpstr>Source Han Sans</vt:lpstr>
      <vt:lpstr>OPPOSans L</vt:lpstr>
      <vt:lpstr>Calibri</vt:lpstr>
      <vt:lpstr>OPPOSans H</vt:lpstr>
      <vt:lpstr>Source Han Sans CN 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米粒</dc:creator>
  <cp:lastModifiedBy>粒 米</cp:lastModifiedBy>
  <cp:revision>1</cp:revision>
  <dcterms:created xsi:type="dcterms:W3CDTF">2025-04-02T14:31:55Z</dcterms:created>
  <dcterms:modified xsi:type="dcterms:W3CDTF">2025-04-02T15:03:18Z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EAE5005E70494891B801235FAED839CE_12</vt:lpwstr>
  </property>
  <property fmtid="{D5CDD505-2E9C-101B-9397-08002B2CF9AE}" pid="3" name="KSOProductBuildVer">
    <vt:lpwstr>2052-12.1.0.20305</vt:lpwstr>
  </property>
</Properties>
</file>